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5"/>
  </p:notesMasterIdLst>
  <p:sldIdLst>
    <p:sldId id="263" r:id="rId2"/>
    <p:sldId id="368" r:id="rId3"/>
    <p:sldId id="369" r:id="rId4"/>
    <p:sldId id="373" r:id="rId5"/>
    <p:sldId id="285" r:id="rId6"/>
    <p:sldId id="391" r:id="rId7"/>
    <p:sldId id="287" r:id="rId8"/>
    <p:sldId id="375" r:id="rId9"/>
    <p:sldId id="286" r:id="rId10"/>
    <p:sldId id="388" r:id="rId11"/>
    <p:sldId id="282" r:id="rId12"/>
    <p:sldId id="367" r:id="rId13"/>
    <p:sldId id="377" r:id="rId14"/>
    <p:sldId id="393" r:id="rId15"/>
    <p:sldId id="392" r:id="rId16"/>
    <p:sldId id="385" r:id="rId17"/>
    <p:sldId id="386" r:id="rId18"/>
    <p:sldId id="387" r:id="rId19"/>
    <p:sldId id="295" r:id="rId20"/>
    <p:sldId id="297" r:id="rId21"/>
    <p:sldId id="291" r:id="rId22"/>
    <p:sldId id="293" r:id="rId23"/>
    <p:sldId id="298" r:id="rId24"/>
    <p:sldId id="396" r:id="rId25"/>
    <p:sldId id="394" r:id="rId26"/>
    <p:sldId id="395" r:id="rId27"/>
    <p:sldId id="378" r:id="rId28"/>
    <p:sldId id="379" r:id="rId29"/>
    <p:sldId id="380" r:id="rId30"/>
    <p:sldId id="381" r:id="rId31"/>
    <p:sldId id="398" r:id="rId32"/>
    <p:sldId id="364" r:id="rId33"/>
    <p:sldId id="270" r:id="rId34"/>
  </p:sldIdLst>
  <p:sldSz cx="12192000" cy="6858000"/>
  <p:notesSz cx="6858000" cy="9144000"/>
  <p:defaultTextStyle>
    <a:defPPr>
      <a:defRPr lang="en-US"/>
    </a:defPPr>
    <a:lvl1pPr marL="0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60958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288" userDrawn="1">
          <p15:clr>
            <a:srgbClr val="A4A3A4"/>
          </p15:clr>
        </p15:guide>
        <p15:guide id="3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B9C"/>
    <a:srgbClr val="006052"/>
    <a:srgbClr val="C8C9C7"/>
    <a:srgbClr val="C22033"/>
    <a:srgbClr val="005F85"/>
    <a:srgbClr val="2D837E"/>
    <a:srgbClr val="9A6F22"/>
    <a:srgbClr val="789B4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92"/>
    <p:restoredTop sz="97376" autoAdjust="0"/>
  </p:normalViewPr>
  <p:slideViewPr>
    <p:cSldViewPr snapToGrid="0" snapToObjects="1" showGuides="1">
      <p:cViewPr varScale="1">
        <p:scale>
          <a:sx n="112" d="100"/>
          <a:sy n="112" d="100"/>
        </p:scale>
        <p:origin x="504" y="192"/>
      </p:cViewPr>
      <p:guideLst>
        <p:guide orient="horz" pos="2160"/>
        <p:guide orient="horz" pos="288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50" d="100"/>
        <a:sy n="150" d="100"/>
      </p:scale>
      <p:origin x="0" y="-169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customXml" Target="../customXml/item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5A03EF-475E-4B57-92A9-C95A13543B38}" type="datetimeFigureOut">
              <a:rPr lang="en-US" smtClean="0"/>
              <a:t>1/27/22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E08D6E-B315-472F-9137-D6AE68796B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355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E08D6E-B315-472F-9137-D6AE68796BD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5531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Times" panose="02020603050405020304" pitchFamily="18" charset="0"/>
                <a:ea typeface="Osaka" charset="-128"/>
              </a:rPr>
              <a:t>CALGB/Alliance 50303</a:t>
            </a:r>
          </a:p>
          <a:p>
            <a:r>
              <a:rPr lang="en-US" altLang="en-US">
                <a:latin typeface="Times" panose="02020603050405020304" pitchFamily="18" charset="0"/>
                <a:ea typeface="Osaka" charset="-128"/>
              </a:rPr>
              <a:t>In multicenter Phase 2 study, 5 yr TTP with DA-EPOCH-R was 81%, which compares favorably to RCHOP (~65%)</a:t>
            </a:r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eorgia" panose="02040502050405020303" pitchFamily="18" charset="0"/>
                <a:ea typeface="Osaka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anose="02040502050405020303" pitchFamily="18" charset="0"/>
                <a:ea typeface="Osaka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anose="02040502050405020303" pitchFamily="18" charset="0"/>
                <a:ea typeface="Osaka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anose="02040502050405020303" pitchFamily="18" charset="0"/>
                <a:ea typeface="Osaka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anose="02040502050405020303" pitchFamily="18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ea typeface="Osaka" charset="-128"/>
              </a:defRPr>
            </a:lvl9pPr>
          </a:lstStyle>
          <a:p>
            <a:fld id="{2AE67A1C-FE60-4C9C-833A-102F0CDE0634}" type="slidenum">
              <a:rPr lang="en-US" altLang="en-US" smtClean="0">
                <a:latin typeface="Times" panose="02020603050405020304" pitchFamily="18" charset="0"/>
              </a:rPr>
              <a:pPr/>
              <a:t>21</a:t>
            </a:fld>
            <a:endParaRPr lang="en-US" altLang="en-US">
              <a:latin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22689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Times" panose="02020603050405020304" pitchFamily="18" charset="0"/>
                <a:ea typeface="Osaka" charset="-128"/>
              </a:rPr>
              <a:t>Table applies to EFS</a:t>
            </a:r>
          </a:p>
          <a:p>
            <a:r>
              <a:rPr lang="en-US" altLang="en-US">
                <a:latin typeface="Times" panose="02020603050405020304" pitchFamily="18" charset="0"/>
                <a:ea typeface="Osaka" charset="-128"/>
              </a:rPr>
              <a:t>5 yr OS 0.8 and 0.76</a:t>
            </a:r>
          </a:p>
          <a:p>
            <a:r>
              <a:rPr lang="en-US" altLang="en-US">
                <a:latin typeface="Times" panose="02020603050405020304" pitchFamily="18" charset="0"/>
                <a:ea typeface="Osaka" charset="-128"/>
              </a:rPr>
              <a:t>No age group or IPI score benefited from DA-EPOCH-R.  COO and other correlates pending.</a:t>
            </a: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Georgia" panose="02040502050405020303" pitchFamily="18" charset="0"/>
                <a:ea typeface="Osaka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Georgia" panose="02040502050405020303" pitchFamily="18" charset="0"/>
                <a:ea typeface="Osaka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Georgia" panose="02040502050405020303" pitchFamily="18" charset="0"/>
                <a:ea typeface="Osaka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Georgia" panose="02040502050405020303" pitchFamily="18" charset="0"/>
                <a:ea typeface="Osaka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Georgia" panose="02040502050405020303" pitchFamily="18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eorgia" panose="02040502050405020303" pitchFamily="18" charset="0"/>
                <a:ea typeface="Osaka" charset="-128"/>
              </a:defRPr>
            </a:lvl9pPr>
          </a:lstStyle>
          <a:p>
            <a:fld id="{EA93DB90-2604-45CF-882A-F4E981559E56}" type="slidenum">
              <a:rPr lang="en-US" altLang="en-US" smtClean="0">
                <a:latin typeface="Times" panose="02020603050405020304" pitchFamily="18" charset="0"/>
              </a:rPr>
              <a:pPr/>
              <a:t>22</a:t>
            </a:fld>
            <a:endParaRPr lang="en-US" altLang="en-US">
              <a:latin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43680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Impact of intended and relative dose intensity of R-CHOP in patients ≥ 70 years with DLBCL in a representative, consecutive cohort across 8 UK centers (2009-2018) treated with curative intent. (A) OS and (B) PFS by age and intended dose intensity. Reprinted from Eyre&lt;sup&gt;24&lt;/sup&gt; with permission of the Journal of Internal Medicine.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E08D6E-B315-472F-9137-D6AE68796BD5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9743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siteman.wustl.edu" TargetMode="External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A picture containing outdoor, rain, wave, photo&#10;&#10;Description automatically generated">
            <a:extLst>
              <a:ext uri="{FF2B5EF4-FFF2-40B4-BE49-F238E27FC236}">
                <a16:creationId xmlns:a16="http://schemas.microsoft.com/office/drawing/2014/main" id="{1BA2600E-C0C8-B346-9553-8FAB84E959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75000"/>
          </a:blip>
          <a:srcRect t="811" r="1096" b="336"/>
          <a:stretch/>
        </p:blipFill>
        <p:spPr>
          <a:xfrm>
            <a:off x="2604" y="1"/>
            <a:ext cx="12189397" cy="686014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6FED0DF-CF35-EF4F-A9E4-B20BEFCC02D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alphaModFix/>
          </a:blip>
          <a:srcRect l="20426" r="70"/>
          <a:stretch/>
        </p:blipFill>
        <p:spPr>
          <a:xfrm>
            <a:off x="0" y="336165"/>
            <a:ext cx="2937691" cy="4408139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</a:effectLst>
        </p:spPr>
      </p:pic>
      <p:pic>
        <p:nvPicPr>
          <p:cNvPr id="15" name="Picture 14" descr="A picture containing food&#10;&#10;Description automatically generated">
            <a:extLst>
              <a:ext uri="{FF2B5EF4-FFF2-40B4-BE49-F238E27FC236}">
                <a16:creationId xmlns:a16="http://schemas.microsoft.com/office/drawing/2014/main" id="{5E11B3E4-CD35-A941-BA7F-5234961E7D6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989485" y="662709"/>
            <a:ext cx="2590800" cy="1320800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6077A860-9BC2-7542-8E82-697D5EEA5F4C}"/>
              </a:ext>
            </a:extLst>
          </p:cNvPr>
          <p:cNvSpPr/>
          <p:nvPr userDrawn="1"/>
        </p:nvSpPr>
        <p:spPr>
          <a:xfrm>
            <a:off x="0" y="5351722"/>
            <a:ext cx="12192000" cy="1532535"/>
          </a:xfrm>
          <a:prstGeom prst="rect">
            <a:avLst/>
          </a:prstGeom>
          <a:solidFill>
            <a:srgbClr val="005B9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08C7690-41CD-7C48-90C4-FED96A7F7261}"/>
              </a:ext>
            </a:extLst>
          </p:cNvPr>
          <p:cNvGrpSpPr/>
          <p:nvPr userDrawn="1"/>
        </p:nvGrpSpPr>
        <p:grpSpPr>
          <a:xfrm>
            <a:off x="6024784" y="5842480"/>
            <a:ext cx="5555501" cy="679355"/>
            <a:chOff x="434579" y="4298438"/>
            <a:chExt cx="5067530" cy="619683"/>
          </a:xfrm>
        </p:grpSpPr>
        <p:pic>
          <p:nvPicPr>
            <p:cNvPr id="18" name="Picture 17" descr="A close up of a logo&#10;&#10;Description automatically generated">
              <a:extLst>
                <a:ext uri="{FF2B5EF4-FFF2-40B4-BE49-F238E27FC236}">
                  <a16:creationId xmlns:a16="http://schemas.microsoft.com/office/drawing/2014/main" id="{EADD6AB2-2632-FB40-82BA-6707135D392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34579" y="4298438"/>
              <a:ext cx="1334110" cy="592938"/>
            </a:xfrm>
            <a:prstGeom prst="rect">
              <a:avLst/>
            </a:prstGeom>
          </p:spPr>
        </p:pic>
        <p:pic>
          <p:nvPicPr>
            <p:cNvPr id="19" name="Picture 18" descr="A close up of a logo&#10;&#10;Description automatically generated">
              <a:extLst>
                <a:ext uri="{FF2B5EF4-FFF2-40B4-BE49-F238E27FC236}">
                  <a16:creationId xmlns:a16="http://schemas.microsoft.com/office/drawing/2014/main" id="{F1E79AF1-4BE1-5B42-B637-9B56E6540A0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072374" y="4346227"/>
              <a:ext cx="1429735" cy="571894"/>
            </a:xfrm>
            <a:prstGeom prst="rect">
              <a:avLst/>
            </a:prstGeom>
          </p:spPr>
        </p:pic>
        <p:pic>
          <p:nvPicPr>
            <p:cNvPr id="21" name="Picture 20" descr="A picture containing drawing&#10;&#10;Description automatically generated">
              <a:extLst>
                <a:ext uri="{FF2B5EF4-FFF2-40B4-BE49-F238E27FC236}">
                  <a16:creationId xmlns:a16="http://schemas.microsoft.com/office/drawing/2014/main" id="{F1E18430-D675-FF49-86A4-A0CCA126E27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205664" y="4327151"/>
              <a:ext cx="1429735" cy="564225"/>
            </a:xfrm>
            <a:prstGeom prst="rect">
              <a:avLst/>
            </a:prstGeom>
          </p:spPr>
        </p:pic>
      </p:grpSp>
      <p:sp>
        <p:nvSpPr>
          <p:cNvPr id="20" name="Text Placehold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2" y="3959304"/>
            <a:ext cx="5484284" cy="685800"/>
          </a:xfrm>
        </p:spPr>
        <p:txBody>
          <a:bodyPr/>
          <a:lstStyle>
            <a:lvl1pPr marL="0" indent="0" algn="r">
              <a:buFontTx/>
              <a:buNone/>
              <a:defRPr sz="1867" baseline="0">
                <a:solidFill>
                  <a:srgbClr val="005B9C"/>
                </a:solidFill>
              </a:defRPr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dirty="0"/>
              <a:t>One sentence of supporting</a:t>
            </a:r>
            <a:br>
              <a:rPr lang="en-US" dirty="0"/>
            </a:br>
            <a:r>
              <a:rPr lang="en-US" dirty="0"/>
              <a:t>presentation copy goes here.</a:t>
            </a:r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9122349" y="3466703"/>
            <a:ext cx="2457937" cy="492443"/>
          </a:xfrm>
        </p:spPr>
        <p:txBody>
          <a:bodyPr/>
          <a:lstStyle>
            <a:lvl1pPr algn="r">
              <a:defRPr>
                <a:solidFill>
                  <a:srgbClr val="005B9C"/>
                </a:solidFill>
              </a:defRPr>
            </a:lvl1pPr>
          </a:lstStyle>
          <a:p>
            <a:r>
              <a:rPr lang="en-US" dirty="0"/>
              <a:t>Title slide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reak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outdoor, rain, wave, photo&#10;&#10;Description automatically generated">
            <a:extLst>
              <a:ext uri="{FF2B5EF4-FFF2-40B4-BE49-F238E27FC236}">
                <a16:creationId xmlns:a16="http://schemas.microsoft.com/office/drawing/2014/main" id="{1BA2600E-C0C8-B346-9553-8FAB84E959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75000"/>
          </a:blip>
          <a:srcRect t="811" r="1096" b="336"/>
          <a:stretch/>
        </p:blipFill>
        <p:spPr>
          <a:xfrm>
            <a:off x="2604" y="1"/>
            <a:ext cx="12189397" cy="6860145"/>
          </a:xfrm>
          <a:prstGeom prst="rect">
            <a:avLst/>
          </a:prstGeom>
        </p:spPr>
      </p:pic>
      <p:sp>
        <p:nvSpPr>
          <p:cNvPr id="11" name="Freeform 10"/>
          <p:cNvSpPr/>
          <p:nvPr userDrawn="1"/>
        </p:nvSpPr>
        <p:spPr>
          <a:xfrm flipH="1" flipV="1">
            <a:off x="3212578" y="2694710"/>
            <a:ext cx="8979423" cy="1439348"/>
          </a:xfrm>
          <a:custGeom>
            <a:avLst/>
            <a:gdLst>
              <a:gd name="connsiteX0" fmla="*/ 0 w 3790554"/>
              <a:gd name="connsiteY0" fmla="*/ 0 h 369016"/>
              <a:gd name="connsiteX1" fmla="*/ 3532785 w 3790554"/>
              <a:gd name="connsiteY1" fmla="*/ 0 h 369016"/>
              <a:gd name="connsiteX2" fmla="*/ 3790554 w 3790554"/>
              <a:gd name="connsiteY2" fmla="*/ 369016 h 369016"/>
              <a:gd name="connsiteX3" fmla="*/ 0 w 3790554"/>
              <a:gd name="connsiteY3" fmla="*/ 366303 h 369016"/>
              <a:gd name="connsiteX4" fmla="*/ 0 w 3790554"/>
              <a:gd name="connsiteY4" fmla="*/ 0 h 369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90554" h="369016">
                <a:moveTo>
                  <a:pt x="0" y="0"/>
                </a:moveTo>
                <a:lnTo>
                  <a:pt x="3532785" y="0"/>
                </a:lnTo>
                <a:lnTo>
                  <a:pt x="3790554" y="369016"/>
                </a:lnTo>
                <a:lnTo>
                  <a:pt x="0" y="366303"/>
                </a:lnTo>
                <a:lnTo>
                  <a:pt x="0" y="0"/>
                </a:lnTo>
                <a:close/>
              </a:path>
            </a:pathLst>
          </a:custGeom>
          <a:solidFill>
            <a:srgbClr val="005B9C"/>
          </a:solidFill>
          <a:ln>
            <a:solidFill>
              <a:srgbClr val="005B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407878" y="2707127"/>
            <a:ext cx="7589681" cy="1439348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l">
              <a:buNone/>
              <a:defRPr sz="3600" b="0">
                <a:solidFill>
                  <a:schemeClr val="bg1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74905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2" y="452388"/>
            <a:ext cx="3304324" cy="492443"/>
          </a:xfrm>
        </p:spPr>
        <p:txBody>
          <a:bodyPr/>
          <a:lstStyle>
            <a:lvl1pPr>
              <a:defRPr>
                <a:solidFill>
                  <a:srgbClr val="005B9C"/>
                </a:solidFill>
              </a:defRPr>
            </a:lvl1pPr>
          </a:lstStyle>
          <a:p>
            <a:r>
              <a:rPr lang="en-US" dirty="0"/>
              <a:t>Content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90431"/>
            <a:ext cx="10972800" cy="4792735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617171" y="1117631"/>
            <a:ext cx="10972800" cy="0"/>
          </a:xfrm>
          <a:prstGeom prst="line">
            <a:avLst/>
          </a:prstGeom>
          <a:ln w="9525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1228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E9174274-221E-974B-AC1B-7F5CCEC808E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96002" y="5207531"/>
            <a:ext cx="5484284" cy="6858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80859881-CB49-5942-9712-BBA87C1773B8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>
          <a:xfrm>
            <a:off x="9415792" y="6450011"/>
            <a:ext cx="2743200" cy="365125"/>
          </a:xfrm>
          <a:prstGeom prst="rect">
            <a:avLst/>
          </a:prstGeom>
        </p:spPr>
        <p:txBody>
          <a:bodyPr/>
          <a:lstStyle/>
          <a:p>
            <a:fld id="{FCCD61C4-2BBB-4CE0-BABE-9356AEAC028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DDFCA9D-60FC-074D-B727-5243BDC2398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-133" r="2555" b="-1"/>
          <a:stretch/>
        </p:blipFill>
        <p:spPr>
          <a:xfrm>
            <a:off x="-46448" y="0"/>
            <a:ext cx="12235467" cy="6858000"/>
          </a:xfrm>
          <a:prstGeom prst="rect">
            <a:avLst/>
          </a:prstGeom>
        </p:spPr>
      </p:pic>
      <p:sp>
        <p:nvSpPr>
          <p:cNvPr id="13" name="Text Placeholder 1">
            <a:extLst>
              <a:ext uri="{FF2B5EF4-FFF2-40B4-BE49-F238E27FC236}">
                <a16:creationId xmlns:a16="http://schemas.microsoft.com/office/drawing/2014/main" id="{23005C08-54D3-B24F-B63C-A334DB6DF464}"/>
              </a:ext>
            </a:extLst>
          </p:cNvPr>
          <p:cNvSpPr txBox="1">
            <a:spLocks/>
          </p:cNvSpPr>
          <p:nvPr userDrawn="1"/>
        </p:nvSpPr>
        <p:spPr>
          <a:xfrm>
            <a:off x="5062593" y="5973895"/>
            <a:ext cx="6691873" cy="685800"/>
          </a:xfrm>
          <a:prstGeom prst="rect">
            <a:avLst/>
          </a:prstGeom>
        </p:spPr>
        <p:txBody>
          <a:bodyPr vert="horz" lIns="0" tIns="0" rIns="0" bIns="60960" rtlCol="0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buFontTx/>
              <a:buNone/>
              <a:defRPr sz="1400" kern="1200" baseline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Tx/>
              <a:buNone/>
              <a:defRPr sz="2400" kern="1200">
                <a:solidFill>
                  <a:srgbClr val="58595B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Tx/>
              <a:buNone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Tx/>
              <a:buNone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Tx/>
              <a:buNone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67"/>
              <a:t>siteman.wustl.edu  </a:t>
            </a:r>
            <a:r>
              <a:rPr lang="en-US" sz="1867">
                <a:solidFill>
                  <a:schemeClr val="tx1">
                    <a:lumMod val="40000"/>
                    <a:lumOff val="60000"/>
                  </a:schemeClr>
                </a:solidFill>
              </a:rPr>
              <a:t>•</a:t>
            </a:r>
            <a:r>
              <a:rPr lang="en-US" sz="1867"/>
              <a:t>  </a:t>
            </a:r>
            <a:r>
              <a:rPr lang="en-US" sz="1867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info@siteman.wustl.edu</a:t>
            </a:r>
            <a:r>
              <a:rPr lang="en-US" sz="1867"/>
              <a:t>  </a:t>
            </a:r>
            <a:r>
              <a:rPr lang="en-US" sz="1867">
                <a:solidFill>
                  <a:schemeClr val="tx1">
                    <a:lumMod val="40000"/>
                    <a:lumOff val="60000"/>
                  </a:schemeClr>
                </a:solidFill>
              </a:rPr>
              <a:t>•</a:t>
            </a:r>
            <a:r>
              <a:rPr lang="en-US" sz="1867"/>
              <a:t>  800.600.3606</a:t>
            </a:r>
            <a:endParaRPr lang="en-US" sz="1867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BCB9F9A-04F2-0242-A0CE-B82379A35D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alphaModFix amt="33000"/>
          </a:blip>
          <a:srcRect r="20811"/>
          <a:stretch/>
        </p:blipFill>
        <p:spPr>
          <a:xfrm>
            <a:off x="9265921" y="254885"/>
            <a:ext cx="2926080" cy="4408139"/>
          </a:xfrm>
          <a:prstGeom prst="rect">
            <a:avLst/>
          </a:prstGeom>
          <a:effectLst>
            <a:outerShdw sx="1000" sy="1000" algn="ctr" rotWithShape="0">
              <a:srgbClr val="000000"/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CCBBEC6-D50D-C04C-A1BD-62FB71DBF1A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065" y="5170192"/>
            <a:ext cx="5486400" cy="55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4395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>
          <a:xfrm>
            <a:off x="7394223" y="5659469"/>
            <a:ext cx="4192411" cy="859865"/>
          </a:xfrm>
          <a:solidFill>
            <a:srgbClr val="E6E7E8">
              <a:alpha val="65000"/>
            </a:srgbClr>
          </a:solidFill>
          <a:ln>
            <a:noFill/>
          </a:ln>
        </p:spPr>
        <p:txBody>
          <a:bodyPr lIns="457200" tIns="91440">
            <a:noAutofit/>
          </a:bodyPr>
          <a:lstStyle>
            <a:lvl1pPr>
              <a:buFontTx/>
              <a:buNone/>
              <a:defRPr sz="1400">
                <a:solidFill>
                  <a:srgbClr val="58595B"/>
                </a:solidFill>
              </a:defRPr>
            </a:lvl1pPr>
            <a:lvl2pPr>
              <a:buFontTx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buFontTx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buFontTx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buFontTx/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0066B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380106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cxnSp>
        <p:nvCxnSpPr>
          <p:cNvPr id="13" name="Straight Connector 12"/>
          <p:cNvCxnSpPr/>
          <p:nvPr userDrawn="1"/>
        </p:nvCxnSpPr>
        <p:spPr>
          <a:xfrm>
            <a:off x="609600" y="844551"/>
            <a:ext cx="10972800" cy="1588"/>
          </a:xfrm>
          <a:prstGeom prst="line">
            <a:avLst/>
          </a:prstGeom>
          <a:ln w="190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Picture 13" descr="footer_typ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393448"/>
            <a:ext cx="12192000" cy="463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948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footer_typ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6393448"/>
            <a:ext cx="12192000" cy="4632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1299"/>
            <a:ext cx="7507440" cy="492443"/>
          </a:xfrm>
        </p:spPr>
        <p:txBody>
          <a:bodyPr/>
          <a:lstStyle>
            <a:lvl1pPr>
              <a:defRPr>
                <a:solidFill>
                  <a:srgbClr val="0066B3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380106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609600" y="844551"/>
            <a:ext cx="10972800" cy="1588"/>
          </a:xfrm>
          <a:prstGeom prst="line">
            <a:avLst/>
          </a:prstGeom>
          <a:ln w="19050" cap="flat" cmpd="sng" algn="ctr">
            <a:solidFill>
              <a:schemeClr val="bg1">
                <a:lumMod val="6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9570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442763"/>
            <a:ext cx="7507440" cy="492443"/>
          </a:xfrm>
          <a:prstGeom prst="rect">
            <a:avLst/>
          </a:prstGeom>
        </p:spPr>
        <p:txBody>
          <a:bodyPr vert="horz" wrap="none" lIns="0" tIns="0" rIns="0" bIns="0" rtlCol="0" anchor="t">
            <a:sp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899964"/>
            <a:ext cx="10972800" cy="5221705"/>
          </a:xfrm>
          <a:prstGeom prst="rect">
            <a:avLst/>
          </a:prstGeom>
        </p:spPr>
        <p:txBody>
          <a:bodyPr vert="horz" lIns="0" tIns="0" rIns="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6400800"/>
            <a:ext cx="12192000" cy="457200"/>
          </a:xfrm>
          <a:prstGeom prst="rect">
            <a:avLst/>
          </a:prstGeom>
          <a:solidFill>
            <a:srgbClr val="C8C9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en-US" sz="2400"/>
          </a:p>
        </p:txBody>
      </p:sp>
      <p:sp>
        <p:nvSpPr>
          <p:cNvPr id="12" name="Rectangle 11"/>
          <p:cNvSpPr/>
          <p:nvPr userDrawn="1"/>
        </p:nvSpPr>
        <p:spPr>
          <a:xfrm>
            <a:off x="1" y="6400800"/>
            <a:ext cx="3230489" cy="457200"/>
          </a:xfrm>
          <a:prstGeom prst="rect">
            <a:avLst/>
          </a:prstGeom>
          <a:solidFill>
            <a:srgbClr val="005B9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endParaRPr lang="en-US" sz="2400"/>
          </a:p>
        </p:txBody>
      </p:sp>
      <p:sp>
        <p:nvSpPr>
          <p:cNvPr id="6" name="TextBox 5"/>
          <p:cNvSpPr txBox="1"/>
          <p:nvPr userDrawn="1"/>
        </p:nvSpPr>
        <p:spPr>
          <a:xfrm>
            <a:off x="267910" y="6518528"/>
            <a:ext cx="29625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i="0" spc="4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SITEMAN CANCER CENTER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3363842" y="6518528"/>
            <a:ext cx="821466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i="0" spc="400" dirty="0">
                <a:solidFill>
                  <a:schemeClr val="bg2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WASHINGTON UNIVERSITY SCHOOL OF MEDICINE </a:t>
            </a:r>
            <a:r>
              <a:rPr lang="en-US" sz="800" b="1" i="0" spc="400" dirty="0">
                <a:solidFill>
                  <a:schemeClr val="bg1"/>
                </a:solidFill>
                <a:latin typeface="Helvetica" charset="0"/>
                <a:ea typeface="Helvetica" charset="0"/>
                <a:cs typeface="Helvetica" charset="0"/>
              </a:rPr>
              <a:t>|</a:t>
            </a:r>
            <a:r>
              <a:rPr lang="en-US" sz="800" b="1" i="0" spc="400" dirty="0">
                <a:solidFill>
                  <a:schemeClr val="bg2">
                    <a:lumMod val="50000"/>
                  </a:schemeClr>
                </a:solidFill>
                <a:latin typeface="Helvetica" charset="0"/>
                <a:ea typeface="Helvetica" charset="0"/>
                <a:cs typeface="Helvetica" charset="0"/>
              </a:rPr>
              <a:t> BJC HEALTHCARE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75" r:id="rId2"/>
    <p:sldLayoutId id="2147483650" r:id="rId3"/>
    <p:sldLayoutId id="2147483676" r:id="rId4"/>
    <p:sldLayoutId id="2147483674" r:id="rId5"/>
    <p:sldLayoutId id="2147483678" r:id="rId6"/>
    <p:sldLayoutId id="2147483679" r:id="rId7"/>
  </p:sldLayoutIdLst>
  <p:hf hdr="0" ftr="0" dt="0"/>
  <p:txStyles>
    <p:titleStyle>
      <a:lvl1pPr algn="l" defTabSz="609585" rtl="0" eaLnBrk="1" latinLnBrk="0" hangingPunct="1">
        <a:spcBef>
          <a:spcPct val="0"/>
        </a:spcBef>
        <a:buNone/>
        <a:defRPr sz="3200" b="1" kern="1200" cap="all">
          <a:solidFill>
            <a:srgbClr val="005B9C"/>
          </a:solidFill>
          <a:latin typeface="Arial"/>
          <a:ea typeface="+mj-ea"/>
          <a:cs typeface="Arial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 charset="0"/>
        <a:buChar char="•"/>
        <a:defRPr sz="3200" kern="1200">
          <a:solidFill>
            <a:srgbClr val="58595B"/>
          </a:solidFill>
          <a:latin typeface="Arial"/>
          <a:ea typeface="+mn-ea"/>
          <a:cs typeface="Arial"/>
        </a:defRPr>
      </a:lvl1pPr>
      <a:lvl2pPr marL="990575" indent="-380990" algn="l" defTabSz="609585" rtl="0" eaLnBrk="1" latinLnBrk="0" hangingPunct="1">
        <a:spcBef>
          <a:spcPct val="20000"/>
        </a:spcBef>
        <a:buFont typeface="Arial" charset="0"/>
        <a:buChar char="•"/>
        <a:defRPr sz="3200" kern="1200">
          <a:solidFill>
            <a:srgbClr val="58595B"/>
          </a:solidFill>
          <a:latin typeface="Arial"/>
          <a:ea typeface="+mn-ea"/>
          <a:cs typeface="Arial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Arial"/>
          <a:ea typeface="+mn-ea"/>
          <a:cs typeface="Arial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3200" kern="1200">
          <a:solidFill>
            <a:schemeClr val="tx1"/>
          </a:solidFill>
          <a:latin typeface="Arial"/>
          <a:ea typeface="+mn-ea"/>
          <a:cs typeface="Arial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3200" kern="1200">
          <a:solidFill>
            <a:schemeClr val="tx1"/>
          </a:solidFill>
          <a:latin typeface="Arial"/>
          <a:ea typeface="+mn-ea"/>
          <a:cs typeface="Arial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7" Type="http://schemas.openxmlformats.org/officeDocument/2006/relationships/hyperlink" Target="mailto:mehta-n@wustl.edu" TargetMode="Externa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1">
            <a:extLst>
              <a:ext uri="{FF2B5EF4-FFF2-40B4-BE49-F238E27FC236}">
                <a16:creationId xmlns:a16="http://schemas.microsoft.com/office/drawing/2014/main" id="{B0892F5F-018B-A94E-9F17-90A824949E7A}"/>
              </a:ext>
            </a:extLst>
          </p:cNvPr>
          <p:cNvSpPr txBox="1">
            <a:spLocks/>
          </p:cNvSpPr>
          <p:nvPr/>
        </p:nvSpPr>
        <p:spPr>
          <a:xfrm>
            <a:off x="4734813" y="2191781"/>
            <a:ext cx="6691873" cy="685800"/>
          </a:xfrm>
          <a:prstGeom prst="rect">
            <a:avLst/>
          </a:prstGeom>
        </p:spPr>
        <p:txBody>
          <a:bodyPr vert="horz" lIns="0" tIns="0" rIns="0" bIns="60960" rtlCol="0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buFontTx/>
              <a:buNone/>
              <a:defRPr sz="1400" kern="1200" baseline="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Tx/>
              <a:buNone/>
              <a:defRPr sz="2400" kern="1200">
                <a:solidFill>
                  <a:srgbClr val="58595B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Tx/>
              <a:buNone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Tx/>
              <a:buNone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Tx/>
              <a:buNone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>
              <a:solidFill>
                <a:srgbClr val="005B9C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ctrTitle"/>
          </p:nvPr>
        </p:nvSpPr>
        <p:spPr>
          <a:xfrm>
            <a:off x="1526508" y="2684224"/>
            <a:ext cx="10053779" cy="984885"/>
          </a:xfrm>
        </p:spPr>
        <p:txBody>
          <a:bodyPr/>
          <a:lstStyle/>
          <a:p>
            <a:r>
              <a:rPr lang="en-US" dirty="0"/>
              <a:t>Current Management of Newly Diagnosed </a:t>
            </a:r>
            <a:br>
              <a:rPr lang="en-US" dirty="0"/>
            </a:br>
            <a:r>
              <a:rPr lang="en-US" dirty="0"/>
              <a:t>Diffuse Large B-Cell Lymphoma (DLBCL) 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>
          <a:xfrm>
            <a:off x="4636802" y="3959145"/>
            <a:ext cx="6943485" cy="685800"/>
          </a:xfrm>
        </p:spPr>
        <p:txBody>
          <a:bodyPr/>
          <a:lstStyle/>
          <a:p>
            <a:r>
              <a:rPr lang="en-US" dirty="0"/>
              <a:t>Neha Mehta-Shah, MD, MSCI </a:t>
            </a:r>
          </a:p>
          <a:p>
            <a:r>
              <a:rPr lang="en-US" dirty="0"/>
              <a:t>Associate Professor</a:t>
            </a:r>
          </a:p>
          <a:p>
            <a:r>
              <a:rPr lang="en-US" dirty="0"/>
              <a:t>Department of Medicine, Division of Oncology</a:t>
            </a:r>
          </a:p>
        </p:txBody>
      </p:sp>
    </p:spTree>
    <p:extLst>
      <p:ext uri="{BB962C8B-B14F-4D97-AF65-F5344CB8AC3E}">
        <p14:creationId xmlns:p14="http://schemas.microsoft.com/office/powerpoint/2010/main" val="24183907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>
          <a:xfrm>
            <a:off x="609601" y="204695"/>
            <a:ext cx="6124583" cy="492443"/>
          </a:xfrm>
        </p:spPr>
        <p:txBody>
          <a:bodyPr/>
          <a:lstStyle/>
          <a:p>
            <a:r>
              <a:rPr lang="en-US" altLang="en-US" dirty="0"/>
              <a:t>Can we reclassify DLBCL?</a:t>
            </a: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>
          <a:xfrm>
            <a:off x="275713" y="1060689"/>
            <a:ext cx="12009052" cy="1642756"/>
          </a:xfrm>
        </p:spPr>
        <p:txBody>
          <a:bodyPr>
            <a:normAutofit/>
          </a:bodyPr>
          <a:lstStyle/>
          <a:p>
            <a:r>
              <a:rPr lang="en-US" altLang="en-US" sz="2000" dirty="0"/>
              <a:t>Multiple groups have attempted to see if there were ways to improve prognostication in DLBCL</a:t>
            </a:r>
          </a:p>
          <a:p>
            <a:pPr lvl="1"/>
            <a:r>
              <a:rPr lang="en-US" altLang="en-US" sz="2000" dirty="0"/>
              <a:t>Mutational profiling and GEP of ~1,000 DLBCL cases develops a model to risk stratify above IPI or Hans criteria</a:t>
            </a:r>
          </a:p>
          <a:p>
            <a:pPr lvl="1"/>
            <a:r>
              <a:rPr lang="en-US" altLang="en-US" sz="2000" dirty="0"/>
              <a:t>Identification of four-five risk groups based on NOTCH pathway, BCL6, EZH2, MYD88, BCL2</a:t>
            </a:r>
          </a:p>
          <a:p>
            <a:pPr lvl="1"/>
            <a:endParaRPr lang="en-US" altLang="en-US" sz="2000" dirty="0"/>
          </a:p>
        </p:txBody>
      </p:sp>
      <p:pic>
        <p:nvPicPr>
          <p:cNvPr id="32772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82600" y="609601"/>
            <a:ext cx="4486275" cy="448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3" name="Text Box 4"/>
          <p:cNvSpPr txBox="1">
            <a:spLocks noChangeArrowheads="1"/>
          </p:cNvSpPr>
          <p:nvPr/>
        </p:nvSpPr>
        <p:spPr bwMode="auto">
          <a:xfrm>
            <a:off x="10591800" y="5825411"/>
            <a:ext cx="2686571" cy="450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1pPr>
            <a:lvl2pPr marL="742950" indent="-285750">
              <a:spcBef>
                <a:spcPct val="20000"/>
              </a:spcBef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2pPr>
            <a:lvl3pPr marL="1143000" indent="-228600">
              <a:spcBef>
                <a:spcPct val="20000"/>
              </a:spcBef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3pPr>
            <a:lvl4pPr marL="1600200" indent="-228600">
              <a:spcBef>
                <a:spcPct val="20000"/>
              </a:spcBef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4pPr>
            <a:lvl5pPr marL="2057400" indent="-228600">
              <a:spcBef>
                <a:spcPct val="20000"/>
              </a:spcBef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200" dirty="0" err="1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Chapuy</a:t>
            </a:r>
            <a:r>
              <a:rPr lang="en-GB" altLang="en-US" sz="1200" dirty="0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 Nature 2018;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Schmitz NEJM 2018;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Reddy et al. Cell 2017</a:t>
            </a:r>
          </a:p>
        </p:txBody>
      </p:sp>
      <p:pic>
        <p:nvPicPr>
          <p:cNvPr id="32775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4" t="3236" r="50460" b="63868"/>
          <a:stretch/>
        </p:blipFill>
        <p:spPr bwMode="auto">
          <a:xfrm>
            <a:off x="8505196" y="2725241"/>
            <a:ext cx="3474371" cy="3078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6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959"/>
          <a:stretch>
            <a:fillRect/>
          </a:stretch>
        </p:blipFill>
        <p:spPr bwMode="auto">
          <a:xfrm>
            <a:off x="473822" y="2828927"/>
            <a:ext cx="8031375" cy="3455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0281AB4-C140-E946-AFF8-B0117054EEE1}"/>
              </a:ext>
            </a:extLst>
          </p:cNvPr>
          <p:cNvSpPr txBox="1"/>
          <p:nvPr/>
        </p:nvSpPr>
        <p:spPr>
          <a:xfrm>
            <a:off x="4493896" y="6136478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Neha Mehta-Shah, MD, MSCI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59103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609600" y="200707"/>
            <a:ext cx="3980835" cy="492443"/>
          </a:xfrm>
        </p:spPr>
        <p:txBody>
          <a:bodyPr/>
          <a:lstStyle/>
          <a:p>
            <a:r>
              <a:rPr lang="en-US" altLang="en-US" dirty="0"/>
              <a:t>DLBCL Prognosis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738909" y="913812"/>
            <a:ext cx="9471891" cy="3801064"/>
          </a:xfrm>
        </p:spPr>
        <p:txBody>
          <a:bodyPr numCol="2">
            <a:normAutofit/>
          </a:bodyPr>
          <a:lstStyle/>
          <a:p>
            <a:pPr marL="0" indent="0" algn="ctr">
              <a:buNone/>
              <a:defRPr/>
            </a:pPr>
            <a:r>
              <a:rPr lang="en-US" altLang="en-US" sz="2000" u="sng" dirty="0"/>
              <a:t>International Prognostic Index (IPI): </a:t>
            </a:r>
          </a:p>
          <a:p>
            <a:pPr lvl="1">
              <a:buFont typeface="Times" charset="0"/>
              <a:buChar char="•"/>
              <a:defRPr/>
            </a:pPr>
            <a:r>
              <a:rPr lang="en-US" altLang="en-US" sz="2000" dirty="0"/>
              <a:t>Age</a:t>
            </a:r>
          </a:p>
          <a:p>
            <a:pPr lvl="1">
              <a:buFont typeface="Times" charset="0"/>
              <a:buChar char="•"/>
              <a:defRPr/>
            </a:pPr>
            <a:r>
              <a:rPr lang="en-US" altLang="en-US" sz="2000" dirty="0"/>
              <a:t>Stage III/IV</a:t>
            </a:r>
          </a:p>
          <a:p>
            <a:pPr lvl="1">
              <a:buFont typeface="Times" charset="0"/>
              <a:buChar char="•"/>
              <a:defRPr/>
            </a:pPr>
            <a:r>
              <a:rPr lang="en-US" altLang="en-US" sz="2000" dirty="0"/>
              <a:t>&gt;1 </a:t>
            </a:r>
            <a:r>
              <a:rPr lang="en-US" altLang="en-US" sz="2000" dirty="0" err="1"/>
              <a:t>Extranodal</a:t>
            </a:r>
            <a:r>
              <a:rPr lang="en-US" altLang="en-US" sz="2000" dirty="0"/>
              <a:t> Sites</a:t>
            </a:r>
          </a:p>
          <a:p>
            <a:pPr lvl="1">
              <a:buFont typeface="Times" charset="0"/>
              <a:buChar char="•"/>
              <a:defRPr/>
            </a:pPr>
            <a:r>
              <a:rPr lang="en-US" altLang="en-US" sz="2000" dirty="0"/>
              <a:t>Elevated LDH </a:t>
            </a:r>
          </a:p>
          <a:p>
            <a:pPr lvl="1">
              <a:buFont typeface="Times" charset="0"/>
              <a:buChar char="•"/>
              <a:defRPr/>
            </a:pPr>
            <a:r>
              <a:rPr lang="en-US" altLang="en-US" sz="2000" dirty="0"/>
              <a:t>Performance Status (ECOG &gt;2)</a:t>
            </a:r>
          </a:p>
          <a:p>
            <a:pPr lvl="1">
              <a:buFont typeface="Times" charset="0"/>
              <a:buChar char="•"/>
              <a:defRPr/>
            </a:pPr>
            <a:endParaRPr lang="en-US" altLang="en-US" sz="2000" dirty="0"/>
          </a:p>
          <a:p>
            <a:pPr lvl="1">
              <a:buFont typeface="Times" charset="0"/>
              <a:buChar char="•"/>
              <a:defRPr/>
            </a:pPr>
            <a:endParaRPr lang="en-US" altLang="en-US" sz="2000" dirty="0"/>
          </a:p>
          <a:p>
            <a:pPr lvl="1">
              <a:buFont typeface="Times" charset="0"/>
              <a:buChar char="•"/>
              <a:defRPr/>
            </a:pPr>
            <a:endParaRPr lang="en-US" altLang="en-US" sz="2000" dirty="0"/>
          </a:p>
          <a:p>
            <a:pPr lvl="1">
              <a:buFont typeface="Times" charset="0"/>
              <a:buChar char="•"/>
              <a:defRPr/>
            </a:pPr>
            <a:endParaRPr lang="en-US" altLang="en-US" sz="2000" dirty="0"/>
          </a:p>
          <a:p>
            <a:pPr marL="228594" lvl="1" indent="0" algn="ctr">
              <a:buNone/>
              <a:defRPr/>
            </a:pPr>
            <a:r>
              <a:rPr lang="en-US" altLang="en-US" sz="2000" u="sng" dirty="0"/>
              <a:t>Age Adjusted IPI:</a:t>
            </a:r>
          </a:p>
          <a:p>
            <a:pPr lvl="2">
              <a:buFont typeface="Times" charset="0"/>
              <a:buChar char="•"/>
              <a:defRPr/>
            </a:pPr>
            <a:r>
              <a:rPr lang="en-US" altLang="en-US" sz="2000" dirty="0"/>
              <a:t>Stage </a:t>
            </a:r>
          </a:p>
          <a:p>
            <a:pPr lvl="2">
              <a:buFont typeface="Times" charset="0"/>
              <a:buChar char="•"/>
              <a:defRPr/>
            </a:pPr>
            <a:r>
              <a:rPr lang="en-US" altLang="en-US" sz="2000" dirty="0"/>
              <a:t>LDH</a:t>
            </a:r>
          </a:p>
          <a:p>
            <a:pPr lvl="2">
              <a:buFont typeface="Times" charset="0"/>
              <a:buChar char="•"/>
              <a:defRPr/>
            </a:pPr>
            <a:r>
              <a:rPr lang="en-US" altLang="en-US" sz="2000" dirty="0"/>
              <a:t>Performance Status</a:t>
            </a:r>
          </a:p>
          <a:p>
            <a:pPr lvl="1">
              <a:buFont typeface="Times" charset="0"/>
              <a:buChar char="•"/>
              <a:defRPr/>
            </a:pPr>
            <a:endParaRPr lang="en-US" altLang="en-US" sz="2000" dirty="0"/>
          </a:p>
          <a:p>
            <a:pPr marL="0" indent="0">
              <a:buNone/>
              <a:defRPr/>
            </a:pPr>
            <a:br>
              <a:rPr lang="en-US" altLang="en-US" sz="2000" dirty="0"/>
            </a:br>
            <a:endParaRPr lang="en-US" altLang="en-US" sz="2000" dirty="0"/>
          </a:p>
        </p:txBody>
      </p:sp>
      <p:pic>
        <p:nvPicPr>
          <p:cNvPr id="2560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03"/>
          <a:stretch>
            <a:fillRect/>
          </a:stretch>
        </p:blipFill>
        <p:spPr bwMode="auto">
          <a:xfrm>
            <a:off x="6315077" y="3426779"/>
            <a:ext cx="4284663" cy="270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50203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560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6" t="67870" r="55571" b="5385"/>
          <a:stretch>
            <a:fillRect/>
          </a:stretch>
        </p:blipFill>
        <p:spPr bwMode="auto">
          <a:xfrm>
            <a:off x="1857375" y="3426779"/>
            <a:ext cx="3519488" cy="2495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7616" t="67870" r="55571" b="5385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5606" name="TextBox 1"/>
          <p:cNvSpPr txBox="1">
            <a:spLocks noChangeArrowheads="1"/>
          </p:cNvSpPr>
          <p:nvPr/>
        </p:nvSpPr>
        <p:spPr bwMode="auto">
          <a:xfrm>
            <a:off x="2590801" y="3120390"/>
            <a:ext cx="2044149" cy="369332"/>
          </a:xfrm>
          <a:prstGeom prst="rect">
            <a:avLst/>
          </a:prstGeom>
          <a:solidFill>
            <a:srgbClr val="FCFCF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Times" panose="02020603050405020304" pitchFamily="18" charset="0"/>
              <a:buChar char="•"/>
              <a:defRPr sz="20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1pPr>
            <a:lvl2pPr marL="742950" indent="-28575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2pPr>
            <a:lvl3pPr marL="11430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3pPr>
            <a:lvl4pPr marL="16002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4pPr>
            <a:lvl5pPr marL="20574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 Pre-Rituximab</a:t>
            </a:r>
          </a:p>
        </p:txBody>
      </p:sp>
      <p:sp>
        <p:nvSpPr>
          <p:cNvPr id="25607" name="TextBox 6"/>
          <p:cNvSpPr txBox="1">
            <a:spLocks noChangeArrowheads="1"/>
          </p:cNvSpPr>
          <p:nvPr/>
        </p:nvSpPr>
        <p:spPr bwMode="auto">
          <a:xfrm>
            <a:off x="7597776" y="3079115"/>
            <a:ext cx="214674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Times" panose="02020603050405020304" pitchFamily="18" charset="0"/>
              <a:buChar char="•"/>
              <a:defRPr sz="20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1pPr>
            <a:lvl2pPr marL="742950" indent="-28575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2pPr>
            <a:lvl3pPr marL="11430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3pPr>
            <a:lvl4pPr marL="16002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4pPr>
            <a:lvl5pPr marL="20574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 Post-Rituximab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1644652" y="5779455"/>
            <a:ext cx="5776913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13607" rIns="0" bIns="0"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Georgia" pitchFamily="-111" charset="0"/>
                <a:ea typeface="Osaka" pitchFamily="-111" charset="-128"/>
                <a:cs typeface="Osaka" pitchFamily="-111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Georgia" pitchFamily="-111" charset="0"/>
                <a:ea typeface="Osaka" pitchFamily="-111" charset="-128"/>
                <a:cs typeface="Osaka" pitchFamily="-111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Georgia" pitchFamily="-111" charset="0"/>
                <a:ea typeface="Osaka" pitchFamily="-111" charset="-128"/>
                <a:cs typeface="Osaka" pitchFamily="-111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Georgia" pitchFamily="-111" charset="0"/>
                <a:ea typeface="Osaka" pitchFamily="-111" charset="-128"/>
                <a:cs typeface="Osaka" pitchFamily="-111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Georgia" pitchFamily="-111" charset="0"/>
                <a:ea typeface="Osaka" pitchFamily="-111" charset="-128"/>
                <a:cs typeface="Osaka" pitchFamily="-111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Georgia" pitchFamily="-111" charset="0"/>
                <a:ea typeface="Osaka" pitchFamily="-111" charset="-128"/>
                <a:cs typeface="Osaka" pitchFamily="-111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Georgia" pitchFamily="-111" charset="0"/>
                <a:ea typeface="Osaka" pitchFamily="-111" charset="-128"/>
                <a:cs typeface="Osaka" pitchFamily="-111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200">
                <a:solidFill>
                  <a:schemeClr val="accent1"/>
                </a:solidFill>
                <a:latin typeface="Georgia" pitchFamily="-111" charset="0"/>
                <a:ea typeface="Osaka" pitchFamily="-111" charset="-128"/>
                <a:cs typeface="Osaka" pitchFamily="-111" charset="-128"/>
              </a:defRPr>
            </a:lvl9pPr>
          </a:lstStyle>
          <a:p>
            <a:pPr>
              <a:tabLst>
                <a:tab pos="723882" algn="l"/>
                <a:tab pos="1447764" algn="l"/>
                <a:tab pos="2171646" algn="l"/>
                <a:tab pos="2895528" algn="l"/>
                <a:tab pos="3619410" algn="l"/>
                <a:tab pos="4343291" algn="l"/>
                <a:tab pos="5067173" algn="l"/>
                <a:tab pos="5791055" algn="l"/>
                <a:tab pos="6514937" algn="l"/>
              </a:tabLst>
              <a:defRPr/>
            </a:pPr>
            <a:r>
              <a:rPr lang="en-US" altLang="en-US" sz="1200" kern="0" dirty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The International Non-Hodgkin's Lymphoma Prognostic Factors Project. NEJM 1993</a:t>
            </a:r>
          </a:p>
          <a:p>
            <a:pPr>
              <a:tabLst>
                <a:tab pos="723882" algn="l"/>
                <a:tab pos="1447764" algn="l"/>
                <a:tab pos="2171646" algn="l"/>
                <a:tab pos="2895528" algn="l"/>
                <a:tab pos="3619410" algn="l"/>
                <a:tab pos="4343291" algn="l"/>
                <a:tab pos="5067173" algn="l"/>
                <a:tab pos="5791055" algn="l"/>
                <a:tab pos="6514937" algn="l"/>
              </a:tabLst>
              <a:defRPr/>
            </a:pPr>
            <a:r>
              <a:rPr lang="en-US" altLang="en-US" sz="1200" kern="0" dirty="0" err="1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Ziepert</a:t>
            </a:r>
            <a:r>
              <a:rPr lang="en-US" altLang="en-US" sz="1200" kern="0" dirty="0">
                <a:solidFill>
                  <a:schemeClr val="tx1"/>
                </a:solidFill>
                <a:ea typeface="Arial Unicode MS" pitchFamily="34" charset="-128"/>
                <a:cs typeface="Arial Unicode MS" pitchFamily="34" charset="-128"/>
              </a:rPr>
              <a:t> et al. </a:t>
            </a:r>
            <a:r>
              <a:rPr lang="en-US" sz="1200" i="1" dirty="0">
                <a:solidFill>
                  <a:schemeClr val="tx1"/>
                </a:solidFill>
              </a:rPr>
              <a:t>Journal of Clinical Oncology</a:t>
            </a:r>
            <a:r>
              <a:rPr lang="en-US" sz="1200" dirty="0">
                <a:solidFill>
                  <a:schemeClr val="tx1"/>
                </a:solidFill>
              </a:rPr>
              <a:t> 28, May 2010</a:t>
            </a:r>
            <a:endParaRPr lang="en-US" altLang="en-US" sz="1200" kern="0" dirty="0">
              <a:solidFill>
                <a:schemeClr val="tx1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4E6C601-93A6-8F4D-8DF6-A1A77B0DA047}"/>
              </a:ext>
            </a:extLst>
          </p:cNvPr>
          <p:cNvSpPr txBox="1"/>
          <p:nvPr/>
        </p:nvSpPr>
        <p:spPr>
          <a:xfrm>
            <a:off x="6096000" y="6124248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Neha Mehta-Shah, MD, MSCI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70754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77570" y="247491"/>
            <a:ext cx="11636861" cy="492443"/>
          </a:xfrm>
        </p:spPr>
        <p:txBody>
          <a:bodyPr/>
          <a:lstStyle/>
          <a:p>
            <a:r>
              <a:rPr lang="en-US" dirty="0"/>
              <a:t>RCHOP became the Standard Treatment &gt;20 years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09600" y="1165965"/>
            <a:ext cx="10972800" cy="3801064"/>
          </a:xfrm>
        </p:spPr>
        <p:txBody>
          <a:bodyPr/>
          <a:lstStyle/>
          <a:p>
            <a:r>
              <a:rPr lang="en-US" dirty="0"/>
              <a:t>Three large randomized trials (n~2000) in advanced stage DLBCL ≥ 60 show improved OS with R-CHOP vs CHOP: </a:t>
            </a:r>
          </a:p>
          <a:p>
            <a:pPr lvl="1"/>
            <a:r>
              <a:rPr lang="en-US" dirty="0"/>
              <a:t>@ 3 years: 70% vs. 57% </a:t>
            </a:r>
          </a:p>
          <a:p>
            <a:pPr lvl="1"/>
            <a:r>
              <a:rPr lang="en-US" dirty="0"/>
              <a:t>@ 5 years: 58% vs 45% </a:t>
            </a:r>
          </a:p>
          <a:p>
            <a:pPr lvl="1"/>
            <a:r>
              <a:rPr lang="en-US" dirty="0"/>
              <a:t>@ 10 years: 44% vs 28%</a:t>
            </a:r>
          </a:p>
          <a:p>
            <a:r>
              <a:rPr lang="en-US" dirty="0"/>
              <a:t>Similar trial in advance stage DLBCL &lt;60 </a:t>
            </a:r>
            <a:r>
              <a:rPr lang="en-US" dirty="0" err="1"/>
              <a:t>yo</a:t>
            </a:r>
            <a:r>
              <a:rPr lang="en-US" dirty="0"/>
              <a:t> showed improved OS with RCHOP vs CHOP (n=824)</a:t>
            </a:r>
          </a:p>
          <a:p>
            <a:pPr lvl="1"/>
            <a:r>
              <a:rPr lang="en-US" dirty="0"/>
              <a:t>@ 3 years: 93% versus 84%</a:t>
            </a:r>
          </a:p>
          <a:p>
            <a:pPr lvl="1"/>
            <a:r>
              <a:rPr lang="en-US" dirty="0"/>
              <a:t>@ 5 years: 90% versus 80%</a:t>
            </a:r>
          </a:p>
          <a:p>
            <a:endParaRPr lang="en-US" dirty="0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42181" y="6154421"/>
            <a:ext cx="6232525" cy="255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1pPr>
            <a:lvl2pPr marL="742950" indent="-285750">
              <a:spcBef>
                <a:spcPct val="20000"/>
              </a:spcBef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2pPr>
            <a:lvl3pPr marL="1143000" indent="-228600">
              <a:spcBef>
                <a:spcPct val="20000"/>
              </a:spcBef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3pPr>
            <a:lvl4pPr marL="1600200" indent="-228600">
              <a:spcBef>
                <a:spcPct val="20000"/>
              </a:spcBef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4pPr>
            <a:lvl5pPr marL="2057400" indent="-228600">
              <a:spcBef>
                <a:spcPct val="20000"/>
              </a:spcBef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200" dirty="0" err="1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Coiffer</a:t>
            </a:r>
            <a:r>
              <a:rPr lang="en-GB" altLang="en-US" sz="1200" dirty="0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 NEJM 2002; Habermann JCO 2006; </a:t>
            </a:r>
            <a:r>
              <a:rPr lang="en-GB" altLang="en-US" sz="1200" dirty="0" err="1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Pfreundschuh</a:t>
            </a:r>
            <a:r>
              <a:rPr lang="en-GB" altLang="en-US" sz="1200" dirty="0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  Lancet </a:t>
            </a:r>
            <a:r>
              <a:rPr lang="en-GB" altLang="en-US" sz="1200" dirty="0" err="1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Oncol</a:t>
            </a:r>
            <a:r>
              <a:rPr lang="en-GB" altLang="en-US" sz="1200" dirty="0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 2008</a:t>
            </a:r>
          </a:p>
          <a:p>
            <a:pPr>
              <a:spcBef>
                <a:spcPct val="0"/>
              </a:spcBef>
              <a:buFontTx/>
              <a:buNone/>
            </a:pPr>
            <a:endParaRPr lang="en-GB" altLang="en-US" sz="1200" dirty="0">
              <a:solidFill>
                <a:srgbClr val="000000"/>
              </a:solidFill>
              <a:latin typeface="Arial" panose="020B0604020202020204" pitchFamily="34" charset="0"/>
              <a:ea typeface="msgothic"/>
              <a:cs typeface="msgothic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9FA070D-17BC-5449-AE56-E8B2AB753F2A}"/>
              </a:ext>
            </a:extLst>
          </p:cNvPr>
          <p:cNvSpPr txBox="1"/>
          <p:nvPr/>
        </p:nvSpPr>
        <p:spPr>
          <a:xfrm>
            <a:off x="6096000" y="6124248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Neha Mehta-Shah, MD, MSCI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61553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748" y="246221"/>
            <a:ext cx="12026627" cy="492443"/>
          </a:xfrm>
        </p:spPr>
        <p:txBody>
          <a:bodyPr/>
          <a:lstStyle/>
          <a:p>
            <a:r>
              <a:rPr lang="en-US" dirty="0" err="1"/>
              <a:t>RandomizeD</a:t>
            </a:r>
            <a:r>
              <a:rPr lang="en-US" dirty="0"/>
              <a:t> phase III trials Against  RCHOP in DLBCL 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6338621"/>
              </p:ext>
            </p:extLst>
          </p:nvPr>
        </p:nvGraphicFramePr>
        <p:xfrm>
          <a:off x="125260" y="1260739"/>
          <a:ext cx="11916426" cy="47821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83285">
                  <a:extLst>
                    <a:ext uri="{9D8B030D-6E8A-4147-A177-3AD203B41FA5}">
                      <a16:colId xmlns:a16="http://schemas.microsoft.com/office/drawing/2014/main" val="1642425102"/>
                    </a:ext>
                  </a:extLst>
                </a:gridCol>
                <a:gridCol w="3251756">
                  <a:extLst>
                    <a:ext uri="{9D8B030D-6E8A-4147-A177-3AD203B41FA5}">
                      <a16:colId xmlns:a16="http://schemas.microsoft.com/office/drawing/2014/main" val="642262533"/>
                    </a:ext>
                  </a:extLst>
                </a:gridCol>
                <a:gridCol w="928553">
                  <a:extLst>
                    <a:ext uri="{9D8B030D-6E8A-4147-A177-3AD203B41FA5}">
                      <a16:colId xmlns:a16="http://schemas.microsoft.com/office/drawing/2014/main" val="3580433089"/>
                    </a:ext>
                  </a:extLst>
                </a:gridCol>
                <a:gridCol w="2694624">
                  <a:extLst>
                    <a:ext uri="{9D8B030D-6E8A-4147-A177-3AD203B41FA5}">
                      <a16:colId xmlns:a16="http://schemas.microsoft.com/office/drawing/2014/main" val="3698810719"/>
                    </a:ext>
                  </a:extLst>
                </a:gridCol>
                <a:gridCol w="2658208">
                  <a:extLst>
                    <a:ext uri="{9D8B030D-6E8A-4147-A177-3AD203B41FA5}">
                      <a16:colId xmlns:a16="http://schemas.microsoft.com/office/drawing/2014/main" val="2210357959"/>
                    </a:ext>
                  </a:extLst>
                </a:gridCol>
              </a:tblGrid>
              <a:tr h="1260039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Trial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Comparator Arm 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N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Study Population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PFS</a:t>
                      </a:r>
                      <a:r>
                        <a:rPr lang="en-US" sz="2400" baseline="0" dirty="0"/>
                        <a:t> (experimental vs standard) </a:t>
                      </a:r>
                      <a:endParaRPr lang="en-US" sz="2400" dirty="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649620640"/>
                  </a:ext>
                </a:extLst>
              </a:tr>
              <a:tr h="494453">
                <a:tc>
                  <a:txBody>
                    <a:bodyPr/>
                    <a:lstStyle/>
                    <a:p>
                      <a:r>
                        <a:rPr lang="en-US" sz="2000" dirty="0"/>
                        <a:t>RCHOP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RCHOP14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602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60-80y, aaIPI≥1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60% vs 62% (3Y)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014198713"/>
                  </a:ext>
                </a:extLst>
              </a:tr>
              <a:tr h="494453">
                <a:tc>
                  <a:txBody>
                    <a:bodyPr/>
                    <a:lstStyle/>
                    <a:p>
                      <a:r>
                        <a:rPr lang="en-US" sz="2000" dirty="0"/>
                        <a:t>GOYA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G-CHOP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1418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≥18 y, stage II-IV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70%</a:t>
                      </a:r>
                      <a:r>
                        <a:rPr lang="en-US" sz="2000" baseline="0" dirty="0"/>
                        <a:t> vs 67% (3Y)</a:t>
                      </a:r>
                      <a:endParaRPr lang="en-US" sz="2000" dirty="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68465518"/>
                  </a:ext>
                </a:extLst>
              </a:tr>
              <a:tr h="772160">
                <a:tc>
                  <a:txBody>
                    <a:bodyPr/>
                    <a:lstStyle/>
                    <a:p>
                      <a:r>
                        <a:rPr lang="en-US" sz="2000" dirty="0"/>
                        <a:t>PHOENIX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RCHOP+ibrutinib</a:t>
                      </a:r>
                      <a:endParaRPr lang="en-US" sz="20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838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≥18 y, stage II-IV</a:t>
                      </a:r>
                      <a:r>
                        <a:rPr lang="en-US" sz="20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sz="2000" kern="120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non-GCB, IPI ≥2</a:t>
                      </a:r>
                      <a:endParaRPr lang="en-US" sz="20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71% vs 68% (3</a:t>
                      </a:r>
                      <a:r>
                        <a:rPr lang="en-US" sz="2000" baseline="0" dirty="0"/>
                        <a:t>Y)</a:t>
                      </a:r>
                      <a:endParaRPr lang="en-US" sz="2000" dirty="0"/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793528303"/>
                  </a:ext>
                </a:extLst>
              </a:tr>
              <a:tr h="772160">
                <a:tc>
                  <a:txBody>
                    <a:bodyPr/>
                    <a:lstStyle/>
                    <a:p>
                      <a:r>
                        <a:rPr lang="en-US" sz="2000" dirty="0"/>
                        <a:t>ROBUST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RCHOP+lenalidomide</a:t>
                      </a:r>
                      <a:endParaRPr lang="en-US" sz="20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570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≥18 y, stage II-IV, non-GCB, IPI ≥2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67% vs 64% (3Y)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2314233700"/>
                  </a:ext>
                </a:extLst>
              </a:tr>
              <a:tr h="494453">
                <a:tc>
                  <a:txBody>
                    <a:bodyPr/>
                    <a:lstStyle/>
                    <a:p>
                      <a:r>
                        <a:rPr lang="en-US" sz="2000" dirty="0"/>
                        <a:t>CALGB 50203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DA-EPOCH-R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524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/>
                        <a:t>≥18 y, stage II-IV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79% vs 76% (2Y)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060071876"/>
                  </a:ext>
                </a:extLst>
              </a:tr>
              <a:tr h="494453">
                <a:tc>
                  <a:txBody>
                    <a:bodyPr/>
                    <a:lstStyle/>
                    <a:p>
                      <a:r>
                        <a:rPr lang="en-US" sz="2000" dirty="0" err="1"/>
                        <a:t>REMoDL</a:t>
                      </a:r>
                      <a:r>
                        <a:rPr lang="en-US" sz="2000" dirty="0"/>
                        <a:t>-B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RCHOP+ </a:t>
                      </a:r>
                      <a:r>
                        <a:rPr lang="en-US" sz="2000" dirty="0" err="1"/>
                        <a:t>bortezomib</a:t>
                      </a:r>
                      <a:endParaRPr lang="en-US" sz="2000" dirty="0"/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918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≥18 y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/>
                        <a:t>75% vs 71% (2Y)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3132262172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67372" y="1"/>
            <a:ext cx="8938623" cy="699118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4B7E96F-7952-BD48-A65F-59383BAB5DD5}"/>
              </a:ext>
            </a:extLst>
          </p:cNvPr>
          <p:cNvSpPr txBox="1"/>
          <p:nvPr/>
        </p:nvSpPr>
        <p:spPr>
          <a:xfrm>
            <a:off x="6096000" y="6124248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Neha Mehta-Shah, MD, MSCI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98991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09602" y="452388"/>
            <a:ext cx="11150104" cy="461665"/>
          </a:xfrm>
        </p:spPr>
        <p:txBody>
          <a:bodyPr/>
          <a:lstStyle/>
          <a:p>
            <a:r>
              <a:rPr lang="en-US" sz="3000" dirty="0"/>
              <a:t>Why have so many strategies been unsuccessful?</a:t>
            </a:r>
          </a:p>
        </p:txBody>
      </p:sp>
      <p:sp>
        <p:nvSpPr>
          <p:cNvPr id="4" name="Subtit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RCHOP cures the majority of patients</a:t>
            </a:r>
          </a:p>
          <a:p>
            <a:r>
              <a:rPr lang="en-US" dirty="0"/>
              <a:t>Patient Selection</a:t>
            </a:r>
          </a:p>
          <a:p>
            <a:pPr lvl="1"/>
            <a:r>
              <a:rPr lang="en-US" dirty="0"/>
              <a:t>Selection for those who can enroll to studies</a:t>
            </a:r>
          </a:p>
          <a:p>
            <a:pPr lvl="1"/>
            <a:r>
              <a:rPr lang="en-US" dirty="0"/>
              <a:t>Patient Inclusion Criteria	</a:t>
            </a:r>
          </a:p>
          <a:p>
            <a:pPr lvl="2"/>
            <a:r>
              <a:rPr lang="en-US" dirty="0"/>
              <a:t>Cell of Origin</a:t>
            </a:r>
          </a:p>
          <a:p>
            <a:pPr lvl="1"/>
            <a:r>
              <a:rPr lang="en-US" dirty="0"/>
              <a:t>Toxicity from Therapy when X + CHOP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A3E4AEE-CF2A-4249-94F3-CE7D08B4753F}"/>
              </a:ext>
            </a:extLst>
          </p:cNvPr>
          <p:cNvSpPr txBox="1"/>
          <p:nvPr/>
        </p:nvSpPr>
        <p:spPr>
          <a:xfrm>
            <a:off x="6096000" y="6124248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Neha Mehta-Shah, MD, MSCI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89640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199021"/>
            <a:ext cx="11356271" cy="492443"/>
          </a:xfrm>
        </p:spPr>
        <p:txBody>
          <a:bodyPr/>
          <a:lstStyle/>
          <a:p>
            <a:r>
              <a:rPr lang="en-US" dirty="0"/>
              <a:t>Prognostic Value of COO by IHC in Rituximab Era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086" y="1581335"/>
            <a:ext cx="4855843" cy="3801064"/>
          </a:xfrm>
        </p:spPr>
        <p:txBody>
          <a:bodyPr/>
          <a:lstStyle/>
          <a:p>
            <a:r>
              <a:rPr lang="en-US" sz="2400" dirty="0"/>
              <a:t>Prognostic value of COO questioned in rituximab era</a:t>
            </a:r>
          </a:p>
          <a:p>
            <a:pPr lvl="1"/>
            <a:r>
              <a:rPr lang="en-US" sz="2400" dirty="0"/>
              <a:t>Other studies have shown retained significance</a:t>
            </a:r>
          </a:p>
          <a:p>
            <a:r>
              <a:rPr lang="en-US" sz="2400" dirty="0"/>
              <a:t>COO by Hans differs from GEP techniques in ~10-25% cases  </a:t>
            </a:r>
          </a:p>
          <a:p>
            <a:r>
              <a:rPr lang="en-US" sz="2400" dirty="0"/>
              <a:t>Other studies in the context of prospective trial continue to demonstrate prognostic implications of COO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25211" t="44331" b="28538"/>
          <a:stretch/>
        </p:blipFill>
        <p:spPr>
          <a:xfrm>
            <a:off x="5505448" y="1709297"/>
            <a:ext cx="3482579" cy="193481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3509" y="3644111"/>
            <a:ext cx="6063855" cy="2275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24365" t="71463"/>
          <a:stretch/>
        </p:blipFill>
        <p:spPr>
          <a:xfrm>
            <a:off x="8799966" y="1722102"/>
            <a:ext cx="3325833" cy="192200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354800" y="884357"/>
            <a:ext cx="30556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Overall Survival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614519" y="1368711"/>
            <a:ext cx="19303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 Rituximab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995126" y="1368711"/>
            <a:ext cx="22541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W/O Rituximab</a:t>
            </a:r>
          </a:p>
        </p:txBody>
      </p:sp>
      <p:sp>
        <p:nvSpPr>
          <p:cNvPr id="10" name="TextBox 9"/>
          <p:cNvSpPr txBox="1"/>
          <p:nvPr/>
        </p:nvSpPr>
        <p:spPr>
          <a:xfrm rot="16200000">
            <a:off x="4573232" y="2285893"/>
            <a:ext cx="141417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RICOVER-60</a:t>
            </a:r>
          </a:p>
          <a:p>
            <a:pPr algn="ctr"/>
            <a:r>
              <a:rPr lang="en-US" sz="1600" dirty="0"/>
              <a:t> (n=352)</a:t>
            </a:r>
          </a:p>
        </p:txBody>
      </p:sp>
      <p:sp>
        <p:nvSpPr>
          <p:cNvPr id="11" name="TextBox 10"/>
          <p:cNvSpPr txBox="1"/>
          <p:nvPr/>
        </p:nvSpPr>
        <p:spPr>
          <a:xfrm rot="16200000">
            <a:off x="4048042" y="4453683"/>
            <a:ext cx="25370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Kyushu Lymphoma </a:t>
            </a:r>
          </a:p>
          <a:p>
            <a:pPr algn="ctr"/>
            <a:r>
              <a:rPr lang="en-US" sz="1600" dirty="0"/>
              <a:t>Study Group (n=730)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165322" y="6014591"/>
            <a:ext cx="8990852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1pPr>
            <a:lvl2pPr marL="742950" indent="-285750">
              <a:spcBef>
                <a:spcPct val="20000"/>
              </a:spcBef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2pPr>
            <a:lvl3pPr marL="1143000" indent="-228600">
              <a:spcBef>
                <a:spcPct val="20000"/>
              </a:spcBef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3pPr>
            <a:lvl4pPr marL="1600200" indent="-228600">
              <a:spcBef>
                <a:spcPct val="20000"/>
              </a:spcBef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4pPr>
            <a:lvl5pPr marL="2057400" indent="-228600">
              <a:spcBef>
                <a:spcPct val="20000"/>
              </a:spcBef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Seki et al Cancer </a:t>
            </a:r>
            <a:r>
              <a:rPr lang="en-GB" altLang="en-US" sz="1200" dirty="0" err="1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Sci</a:t>
            </a:r>
            <a:r>
              <a:rPr lang="en-GB" altLang="en-US" sz="1200" dirty="0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 2009; </a:t>
            </a:r>
            <a:r>
              <a:rPr lang="en-GB" altLang="en-US" sz="1200" dirty="0" err="1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Nowakowski</a:t>
            </a:r>
            <a:r>
              <a:rPr lang="en-GB" altLang="en-US" sz="1200" dirty="0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 Blood Cancer Journal 2019; </a:t>
            </a:r>
            <a:r>
              <a:rPr lang="en-GB" altLang="en-US" sz="1200" dirty="0" err="1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Ott</a:t>
            </a:r>
            <a:r>
              <a:rPr lang="en-GB" altLang="en-US" sz="1200" dirty="0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 Blood 2010; Youn </a:t>
            </a:r>
            <a:r>
              <a:rPr lang="en-GB" altLang="en-US" sz="1200" dirty="0" err="1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Oncotarget</a:t>
            </a:r>
            <a:r>
              <a:rPr lang="en-GB" altLang="en-US" sz="1200" dirty="0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 2017; Scott et al Blood 2014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C39799D-894B-1F49-9E65-BB4A07913E59}"/>
              </a:ext>
            </a:extLst>
          </p:cNvPr>
          <p:cNvSpPr txBox="1"/>
          <p:nvPr/>
        </p:nvSpPr>
        <p:spPr>
          <a:xfrm>
            <a:off x="6096000" y="6124248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Neha Mehta-Shah, MD, MSCI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25468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195824"/>
            <a:ext cx="9431641" cy="492443"/>
          </a:xfrm>
        </p:spPr>
        <p:txBody>
          <a:bodyPr/>
          <a:lstStyle/>
          <a:p>
            <a:r>
              <a:rPr lang="en-US" dirty="0"/>
              <a:t>Lessons from PHOENIX: Toxicity Matters</a:t>
            </a:r>
          </a:p>
        </p:txBody>
      </p:sp>
      <p:pic>
        <p:nvPicPr>
          <p:cNvPr id="5" name="Main graphic"/>
          <p:cNvPicPr/>
          <p:nvPr/>
        </p:nvPicPr>
        <p:blipFill rotWithShape="1">
          <a:blip r:embed="rId2"/>
          <a:srcRect l="1393" t="953" r="50842" b="1422"/>
          <a:stretch/>
        </p:blipFill>
        <p:spPr>
          <a:xfrm>
            <a:off x="609601" y="1110277"/>
            <a:ext cx="3089753" cy="4959220"/>
          </a:xfrm>
          <a:prstGeom prst="rect">
            <a:avLst/>
          </a:prstGeom>
          <a:ln>
            <a:noFill/>
          </a:ln>
        </p:spPr>
      </p:pic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10334788" y="6170889"/>
            <a:ext cx="175753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Times" panose="02020603050405020304" pitchFamily="18" charset="0"/>
              <a:buChar char="•"/>
              <a:defRPr sz="20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1pPr>
            <a:lvl2pPr marL="742950" indent="-28575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2pPr>
            <a:lvl3pPr marL="11430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3pPr>
            <a:lvl4pPr marL="16002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4pPr>
            <a:lvl5pPr marL="20574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Younes</a:t>
            </a:r>
            <a:r>
              <a:rPr lang="en-US" alt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al JCO 2019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154477" y="850861"/>
            <a:ext cx="7825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EFS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154477" y="3496733"/>
            <a:ext cx="6286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C4ECFA7-5435-244F-ADAA-8D4E2152A290}"/>
              </a:ext>
            </a:extLst>
          </p:cNvPr>
          <p:cNvSpPr txBox="1"/>
          <p:nvPr/>
        </p:nvSpPr>
        <p:spPr>
          <a:xfrm>
            <a:off x="9134" y="6124248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solidFill>
                  <a:srgbClr val="3E3E4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Neha Mehta-Shah, MD, MSCI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16485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195880"/>
            <a:ext cx="9431641" cy="492443"/>
          </a:xfrm>
        </p:spPr>
        <p:txBody>
          <a:bodyPr/>
          <a:lstStyle/>
          <a:p>
            <a:r>
              <a:rPr lang="en-US" dirty="0"/>
              <a:t>Lessons from PHOENIX: Toxicity Matters</a:t>
            </a:r>
          </a:p>
        </p:txBody>
      </p:sp>
      <p:pic>
        <p:nvPicPr>
          <p:cNvPr id="5" name="Main graphic"/>
          <p:cNvPicPr/>
          <p:nvPr/>
        </p:nvPicPr>
        <p:blipFill rotWithShape="1">
          <a:blip r:embed="rId2"/>
          <a:srcRect l="1393" t="953" r="50842" b="1423"/>
          <a:stretch/>
        </p:blipFill>
        <p:spPr>
          <a:xfrm>
            <a:off x="477772" y="1097083"/>
            <a:ext cx="3089753" cy="4959163"/>
          </a:xfrm>
          <a:prstGeom prst="rect">
            <a:avLst/>
          </a:prstGeom>
          <a:ln>
            <a:noFill/>
          </a:ln>
        </p:spPr>
      </p:pic>
      <p:pic>
        <p:nvPicPr>
          <p:cNvPr id="6" name="Main graphic"/>
          <p:cNvPicPr/>
          <p:nvPr/>
        </p:nvPicPr>
        <p:blipFill rotWithShape="1">
          <a:blip r:embed="rId3"/>
          <a:srcRect l="1077" t="748" r="1618" b="1421"/>
          <a:stretch/>
        </p:blipFill>
        <p:spPr>
          <a:xfrm>
            <a:off x="5910470" y="1258956"/>
            <a:ext cx="5579165" cy="4969565"/>
          </a:xfrm>
          <a:prstGeom prst="rect">
            <a:avLst/>
          </a:prstGeom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4904465" y="4439479"/>
            <a:ext cx="1202573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33" dirty="0"/>
              <a:t>Age ≥60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943547" y="850861"/>
            <a:ext cx="6286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158999" y="903711"/>
            <a:ext cx="7825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PFS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17394" y="1925567"/>
            <a:ext cx="1212191" cy="4205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33" dirty="0"/>
              <a:t>Age &lt;60</a:t>
            </a:r>
          </a:p>
        </p:txBody>
      </p:sp>
      <p:sp>
        <p:nvSpPr>
          <p:cNvPr id="4" name="Right Arrow 3"/>
          <p:cNvSpPr/>
          <p:nvPr/>
        </p:nvSpPr>
        <p:spPr>
          <a:xfrm>
            <a:off x="3882887" y="3048001"/>
            <a:ext cx="1192696" cy="503583"/>
          </a:xfrm>
          <a:prstGeom prst="rightArrow">
            <a:avLst/>
          </a:prstGeom>
          <a:solidFill>
            <a:schemeClr val="tx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/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10334788" y="6170889"/>
            <a:ext cx="175753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Times" panose="02020603050405020304" pitchFamily="18" charset="0"/>
              <a:buChar char="•"/>
              <a:defRPr sz="20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1pPr>
            <a:lvl2pPr marL="742950" indent="-28575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2pPr>
            <a:lvl3pPr marL="11430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3pPr>
            <a:lvl4pPr marL="16002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4pPr>
            <a:lvl5pPr marL="20574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Younes</a:t>
            </a:r>
            <a:r>
              <a:rPr lang="en-US" alt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al JCO 2019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154477" y="850861"/>
            <a:ext cx="7825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EFS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54477" y="3496733"/>
            <a:ext cx="6286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A8DE016-B1F8-5943-947F-701C5E5CBF9E}"/>
              </a:ext>
            </a:extLst>
          </p:cNvPr>
          <p:cNvSpPr txBox="1"/>
          <p:nvPr/>
        </p:nvSpPr>
        <p:spPr>
          <a:xfrm>
            <a:off x="9134" y="6124248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solidFill>
                  <a:srgbClr val="3E3E4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Neha Mehta-Shah, MD, MSCI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94630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94669"/>
            <a:ext cx="5383269" cy="492443"/>
          </a:xfrm>
        </p:spPr>
        <p:txBody>
          <a:bodyPr/>
          <a:lstStyle/>
          <a:p>
            <a:r>
              <a:rPr lang="en-US" dirty="0"/>
              <a:t>Toxicity is AGE Related</a:t>
            </a:r>
          </a:p>
        </p:txBody>
      </p:sp>
      <p:pic>
        <p:nvPicPr>
          <p:cNvPr id="4" name="Main graphic"/>
          <p:cNvPicPr/>
          <p:nvPr/>
        </p:nvPicPr>
        <p:blipFill rotWithShape="1">
          <a:blip r:embed="rId2"/>
          <a:srcRect l="979" t="1236" r="426" b="1334"/>
          <a:stretch/>
        </p:blipFill>
        <p:spPr>
          <a:xfrm>
            <a:off x="861391" y="1068802"/>
            <a:ext cx="9780107" cy="5102087"/>
          </a:xfrm>
          <a:prstGeom prst="rect">
            <a:avLst/>
          </a:prstGeom>
          <a:ln>
            <a:noFill/>
          </a:ln>
        </p:spPr>
      </p:pic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10334788" y="6170889"/>
            <a:ext cx="175753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Times" panose="02020603050405020304" pitchFamily="18" charset="0"/>
              <a:buChar char="•"/>
              <a:defRPr sz="20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1pPr>
            <a:lvl2pPr marL="742950" indent="-28575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2pPr>
            <a:lvl3pPr marL="11430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3pPr>
            <a:lvl4pPr marL="16002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4pPr>
            <a:lvl5pPr marL="20574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Younes</a:t>
            </a:r>
            <a:r>
              <a:rPr lang="en-US" alt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al JCO 2019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29192" y="926629"/>
            <a:ext cx="28224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RCHOP + </a:t>
            </a:r>
            <a:r>
              <a:rPr lang="en-US" u="sng" dirty="0" err="1"/>
              <a:t>Ibrutinib</a:t>
            </a:r>
            <a:r>
              <a:rPr lang="en-US" u="sng" dirty="0"/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449228" y="926629"/>
            <a:ext cx="12971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/>
              <a:t>RCHOP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3A04E6D-941C-4448-BFC9-849A133FAF7F}"/>
              </a:ext>
            </a:extLst>
          </p:cNvPr>
          <p:cNvSpPr txBox="1"/>
          <p:nvPr/>
        </p:nvSpPr>
        <p:spPr>
          <a:xfrm>
            <a:off x="9134" y="6124248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solidFill>
                  <a:srgbClr val="3E3E4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Neha Mehta-Shah, MD, MSCI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90108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6566" y="3838494"/>
            <a:ext cx="3933621" cy="2478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6" name="Title 1"/>
          <p:cNvSpPr>
            <a:spLocks noGrp="1"/>
          </p:cNvSpPr>
          <p:nvPr>
            <p:ph type="title"/>
          </p:nvPr>
        </p:nvSpPr>
        <p:spPr>
          <a:xfrm>
            <a:off x="129600" y="210705"/>
            <a:ext cx="7507440" cy="492443"/>
          </a:xfrm>
        </p:spPr>
        <p:txBody>
          <a:bodyPr>
            <a:normAutofit/>
          </a:bodyPr>
          <a:lstStyle/>
          <a:p>
            <a:r>
              <a:rPr lang="en-US" altLang="en-US" sz="2933" dirty="0"/>
              <a:t>Chemo-only approaches for limited stage DLBCL: S1001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1988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99" y="1337665"/>
            <a:ext cx="7872935" cy="4429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9" name="TextBox 9"/>
          <p:cNvSpPr txBox="1">
            <a:spLocks noChangeArrowheads="1"/>
          </p:cNvSpPr>
          <p:nvPr/>
        </p:nvSpPr>
        <p:spPr bwMode="auto">
          <a:xfrm>
            <a:off x="129600" y="6105176"/>
            <a:ext cx="203934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Times" panose="02020603050405020304" pitchFamily="18" charset="0"/>
              <a:buChar char="•"/>
              <a:defRPr sz="20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1pPr>
            <a:lvl2pPr marL="742950" indent="-28575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2pPr>
            <a:lvl3pPr marL="11430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3pPr>
            <a:lvl4pPr marL="16002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4pPr>
            <a:lvl5pPr marL="20574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Persky DO, et al JCO 2020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8482535" y="3631833"/>
            <a:ext cx="3177152" cy="307777"/>
          </a:xfrm>
          <a:prstGeom prst="rect">
            <a:avLst/>
          </a:prstGeom>
        </p:spPr>
        <p:txBody>
          <a:bodyPr vert="horz" wrap="none" lIns="0" tIns="0" rIns="0" bIns="0" rtlCol="0" anchor="t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b="1" kern="1200" cap="all">
                <a:solidFill>
                  <a:srgbClr val="0066B3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altLang="en-US" sz="2000" dirty="0">
                <a:solidFill>
                  <a:schemeClr val="tx1"/>
                </a:solidFill>
              </a:rPr>
              <a:t>P</a:t>
            </a:r>
            <a:r>
              <a:rPr lang="en-US" altLang="en-US" sz="2000" cap="none" dirty="0">
                <a:solidFill>
                  <a:schemeClr val="tx1"/>
                </a:solidFill>
              </a:rPr>
              <a:t>rogression Free Survival</a:t>
            </a:r>
            <a:endParaRPr lang="en-US" altLang="en-US" sz="2000" dirty="0">
              <a:solidFill>
                <a:schemeClr val="tx1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8168" y="1300185"/>
            <a:ext cx="3624233" cy="2323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itle 1"/>
          <p:cNvSpPr txBox="1">
            <a:spLocks/>
          </p:cNvSpPr>
          <p:nvPr/>
        </p:nvSpPr>
        <p:spPr bwMode="auto">
          <a:xfrm>
            <a:off x="9049397" y="629849"/>
            <a:ext cx="2573337" cy="1085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1" rIns="68580" bIns="34291" anchor="ctr"/>
          <a:lstStyle>
            <a:lvl1pPr>
              <a:spcBef>
                <a:spcPct val="20000"/>
              </a:spcBef>
              <a:buFont typeface="Times" panose="02020603050405020304" pitchFamily="18" charset="0"/>
              <a:buChar char="•"/>
              <a:defRPr sz="20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1pPr>
            <a:lvl2pPr marL="742950" indent="-28575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2pPr>
            <a:lvl3pPr marL="11430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3pPr>
            <a:lvl4pPr marL="16002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4pPr>
            <a:lvl5pPr marL="20574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en-US" altLang="en-US" b="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Overall Survival </a:t>
            </a:r>
          </a:p>
        </p:txBody>
      </p:sp>
      <p:sp>
        <p:nvSpPr>
          <p:cNvPr id="11" name="TextBox 2"/>
          <p:cNvSpPr txBox="1">
            <a:spLocks noChangeArrowheads="1"/>
          </p:cNvSpPr>
          <p:nvPr/>
        </p:nvSpPr>
        <p:spPr bwMode="auto">
          <a:xfrm>
            <a:off x="9272768" y="4293993"/>
            <a:ext cx="251741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Times" panose="02020603050405020304" pitchFamily="18" charset="0"/>
              <a:buChar char="•"/>
              <a:defRPr sz="20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1pPr>
            <a:lvl2pPr marL="742950" indent="-28575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2pPr>
            <a:lvl3pPr marL="11430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3pPr>
            <a:lvl4pPr marL="16002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4pPr>
            <a:lvl5pPr marL="20574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5-year estimate 87%</a:t>
            </a:r>
          </a:p>
        </p:txBody>
      </p:sp>
      <p:sp>
        <p:nvSpPr>
          <p:cNvPr id="12" name="TextBox 7"/>
          <p:cNvSpPr txBox="1">
            <a:spLocks noChangeArrowheads="1"/>
          </p:cNvSpPr>
          <p:nvPr/>
        </p:nvSpPr>
        <p:spPr bwMode="auto">
          <a:xfrm>
            <a:off x="9139062" y="1769622"/>
            <a:ext cx="26511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Times" panose="02020603050405020304" pitchFamily="18" charset="0"/>
              <a:buChar char="•"/>
              <a:defRPr sz="20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1pPr>
            <a:lvl2pPr marL="742950" indent="-28575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2pPr>
            <a:lvl3pPr marL="11430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3pPr>
            <a:lvl4pPr marL="16002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4pPr>
            <a:lvl5pPr marL="20574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5-year estimate 90%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E3CB26-4D45-E14B-93C9-A4EBCBE138FE}"/>
              </a:ext>
            </a:extLst>
          </p:cNvPr>
          <p:cNvSpPr txBox="1"/>
          <p:nvPr/>
        </p:nvSpPr>
        <p:spPr>
          <a:xfrm>
            <a:off x="2168941" y="6124248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solidFill>
                  <a:srgbClr val="3E3E4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Neha Mehta-Shah, MD, MSCI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3814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175837"/>
            <a:ext cx="1483312" cy="492443"/>
          </a:xfrm>
        </p:spPr>
        <p:txBody>
          <a:bodyPr/>
          <a:lstStyle/>
          <a:p>
            <a:r>
              <a:rPr lang="en-US" dirty="0"/>
              <a:t>CASE 1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09600" y="971651"/>
            <a:ext cx="10972800" cy="3801064"/>
          </a:xfrm>
        </p:spPr>
        <p:txBody>
          <a:bodyPr/>
          <a:lstStyle/>
          <a:p>
            <a:r>
              <a:rPr lang="en-US" dirty="0"/>
              <a:t>33 </a:t>
            </a:r>
            <a:r>
              <a:rPr lang="en-US" dirty="0" err="1"/>
              <a:t>yo</a:t>
            </a:r>
            <a:r>
              <a:rPr lang="en-US" dirty="0"/>
              <a:t> woman with no significant past medical history with a 6 week history of an enlarging left supraclavicular LN (doubled in size over 3 weeks). She is otherwise asymptomatic. No fevers, chills, night sweats, weight loss, abdominal pain, nausea, vomiting.</a:t>
            </a:r>
          </a:p>
          <a:p>
            <a:r>
              <a:rPr lang="en-US" dirty="0"/>
              <a:t>US showed 2.8x2.8x1.3cm supraclavicular LN</a:t>
            </a:r>
          </a:p>
          <a:p>
            <a:r>
              <a:rPr lang="en-US" dirty="0"/>
              <a:t>Labs: </a:t>
            </a:r>
          </a:p>
          <a:p>
            <a:pPr lvl="1"/>
            <a:r>
              <a:rPr lang="en-US" dirty="0"/>
              <a:t>Normal CBC (WBC 8.5, </a:t>
            </a:r>
            <a:r>
              <a:rPr lang="en-US" dirty="0" err="1"/>
              <a:t>Hgb</a:t>
            </a:r>
            <a:r>
              <a:rPr lang="en-US" dirty="0"/>
              <a:t> 13.1, </a:t>
            </a:r>
            <a:r>
              <a:rPr lang="en-US" dirty="0" err="1"/>
              <a:t>Plts</a:t>
            </a:r>
            <a:r>
              <a:rPr lang="en-US" dirty="0"/>
              <a:t> 294)</a:t>
            </a:r>
          </a:p>
          <a:p>
            <a:pPr lvl="1"/>
            <a:r>
              <a:rPr lang="en-US" dirty="0"/>
              <a:t>LDH 246 (ULN 250)</a:t>
            </a:r>
          </a:p>
          <a:p>
            <a:pPr lvl="1"/>
            <a:r>
              <a:rPr lang="en-US" dirty="0"/>
              <a:t>Normal Chemistries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CD9CDA-39FB-5C41-AA01-163DC07000D1}"/>
              </a:ext>
            </a:extLst>
          </p:cNvPr>
          <p:cNvSpPr txBox="1"/>
          <p:nvPr/>
        </p:nvSpPr>
        <p:spPr>
          <a:xfrm>
            <a:off x="6096000" y="6055668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Neha Mehta-Shah, MD, MSCI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68644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>
          <a:xfrm>
            <a:off x="609601" y="165924"/>
            <a:ext cx="4832263" cy="492443"/>
          </a:xfrm>
        </p:spPr>
        <p:txBody>
          <a:bodyPr/>
          <a:lstStyle/>
          <a:p>
            <a:r>
              <a:rPr lang="en-US" altLang="en-US" dirty="0"/>
              <a:t>Chemo-: FLYER Study </a:t>
            </a:r>
          </a:p>
        </p:txBody>
      </p:sp>
      <p:sp>
        <p:nvSpPr>
          <p:cNvPr id="44035" name="Content Placeholder 2"/>
          <p:cNvSpPr>
            <a:spLocks noGrp="1"/>
          </p:cNvSpPr>
          <p:nvPr>
            <p:ph idx="1"/>
          </p:nvPr>
        </p:nvSpPr>
        <p:spPr>
          <a:xfrm>
            <a:off x="60027" y="1248001"/>
            <a:ext cx="5931408" cy="4951632"/>
          </a:xfrm>
        </p:spPr>
        <p:txBody>
          <a:bodyPr>
            <a:normAutofit fontScale="92500" lnSpcReduction="10000"/>
          </a:bodyPr>
          <a:lstStyle/>
          <a:p>
            <a:r>
              <a:rPr lang="en-US" altLang="en-US" dirty="0"/>
              <a:t>Randomized study of RCHOP x 4 vs RCHOP x 6 in age adjusted IPI=0 (n=592)</a:t>
            </a:r>
          </a:p>
          <a:p>
            <a:pPr lvl="1"/>
            <a:r>
              <a:rPr lang="en-US" altLang="en-US" dirty="0" err="1"/>
              <a:t>aaIPI</a:t>
            </a:r>
            <a:r>
              <a:rPr lang="en-US" altLang="en-US" dirty="0"/>
              <a:t> (PS, stage, LDH)</a:t>
            </a:r>
          </a:p>
          <a:p>
            <a:endParaRPr lang="en-US" altLang="en-US" dirty="0"/>
          </a:p>
          <a:p>
            <a:r>
              <a:rPr lang="en-US" altLang="en-US" dirty="0"/>
              <a:t>3 year PFS: </a:t>
            </a:r>
          </a:p>
          <a:p>
            <a:pPr lvl="1"/>
            <a:r>
              <a:rPr lang="en-US" altLang="en-US" dirty="0"/>
              <a:t>RCHOP x 4: 96%</a:t>
            </a:r>
          </a:p>
          <a:p>
            <a:pPr lvl="1"/>
            <a:r>
              <a:rPr lang="en-US" altLang="en-US" dirty="0"/>
              <a:t>RCHOP x 6: 93%</a:t>
            </a:r>
          </a:p>
          <a:p>
            <a:pPr lvl="1"/>
            <a:r>
              <a:rPr lang="en-US" altLang="en-US" dirty="0"/>
              <a:t>No difference between           4 vs. 6 cycles </a:t>
            </a:r>
          </a:p>
          <a:p>
            <a:pPr lvl="1"/>
            <a:endParaRPr lang="en-US" altLang="en-US" dirty="0"/>
          </a:p>
        </p:txBody>
      </p:sp>
      <p:pic>
        <p:nvPicPr>
          <p:cNvPr id="4403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307"/>
          <a:stretch/>
        </p:blipFill>
        <p:spPr bwMode="auto">
          <a:xfrm>
            <a:off x="5013519" y="2208001"/>
            <a:ext cx="6600780" cy="31070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b="67899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4037" name="TextBox 5"/>
          <p:cNvSpPr txBox="1">
            <a:spLocks noChangeArrowheads="1"/>
          </p:cNvSpPr>
          <p:nvPr/>
        </p:nvSpPr>
        <p:spPr bwMode="auto">
          <a:xfrm>
            <a:off x="9771530" y="6017001"/>
            <a:ext cx="203453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Times" panose="02020603050405020304" pitchFamily="18" charset="0"/>
              <a:buChar char="•"/>
              <a:defRPr sz="20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1pPr>
            <a:lvl2pPr marL="742950" indent="-28575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2pPr>
            <a:lvl3pPr marL="11430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3pPr>
            <a:lvl4pPr marL="16002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4pPr>
            <a:lvl5pPr marL="20574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Poeschel</a:t>
            </a:r>
            <a:r>
              <a:rPr lang="en-US" alt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al Lancet 2019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856714" y="1900225"/>
            <a:ext cx="4094647" cy="307777"/>
          </a:xfrm>
          <a:prstGeom prst="rect">
            <a:avLst/>
          </a:prstGeom>
        </p:spPr>
        <p:txBody>
          <a:bodyPr vert="horz" wrap="none" lIns="0" tIns="0" rIns="0" bIns="0" rtlCol="0" anchor="t">
            <a:sp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400" b="1" kern="1200" cap="all">
                <a:solidFill>
                  <a:srgbClr val="0066B3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altLang="en-US" sz="2000" dirty="0">
                <a:solidFill>
                  <a:schemeClr val="tx1"/>
                </a:solidFill>
              </a:rPr>
              <a:t>Progression-free Survival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6D3D5C-03A7-DA42-89C5-86FB12DD4F8F}"/>
              </a:ext>
            </a:extLst>
          </p:cNvPr>
          <p:cNvSpPr txBox="1"/>
          <p:nvPr/>
        </p:nvSpPr>
        <p:spPr>
          <a:xfrm>
            <a:off x="9134" y="6124248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solidFill>
                  <a:srgbClr val="3E3E4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Neha Mehta-Shah, MD, MSCI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1397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2"/>
          <p:cNvSpPr>
            <a:spLocks noGrp="1"/>
          </p:cNvSpPr>
          <p:nvPr>
            <p:ph type="title"/>
          </p:nvPr>
        </p:nvSpPr>
        <p:spPr>
          <a:xfrm>
            <a:off x="249342" y="164999"/>
            <a:ext cx="11979965" cy="621349"/>
          </a:xfrm>
        </p:spPr>
        <p:txBody>
          <a:bodyPr anchor="ctr">
            <a:normAutofit/>
          </a:bodyPr>
          <a:lstStyle/>
          <a:p>
            <a:r>
              <a:rPr lang="en-US" altLang="en-US" sz="3067" dirty="0">
                <a:solidFill>
                  <a:schemeClr val="tx2"/>
                </a:solidFill>
              </a:rPr>
              <a:t>Phase III Randomized Study of R-CHOP vs. DA-EPOCH-R</a:t>
            </a:r>
          </a:p>
        </p:txBody>
      </p:sp>
      <p:sp>
        <p:nvSpPr>
          <p:cNvPr id="12292" name="Content Placeholder 3"/>
          <p:cNvSpPr>
            <a:spLocks noGrp="1"/>
          </p:cNvSpPr>
          <p:nvPr>
            <p:ph idx="1"/>
          </p:nvPr>
        </p:nvSpPr>
        <p:spPr>
          <a:xfrm>
            <a:off x="212035" y="1058761"/>
            <a:ext cx="11370365" cy="4342504"/>
          </a:xfrm>
        </p:spPr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altLang="en-US" dirty="0"/>
              <a:t>Enrolled patients with Stage 2-4 untreated de novo DLBCL </a:t>
            </a:r>
          </a:p>
          <a:p>
            <a:pPr lvl="1">
              <a:defRPr/>
            </a:pPr>
            <a:r>
              <a:rPr lang="en-US" altLang="en-US" sz="2267" dirty="0"/>
              <a:t>465 evaluable patients</a:t>
            </a:r>
          </a:p>
          <a:p>
            <a:pPr>
              <a:defRPr/>
            </a:pPr>
            <a:endParaRPr lang="en-US" altLang="en-US" dirty="0"/>
          </a:p>
          <a:p>
            <a:pPr>
              <a:defRPr/>
            </a:pPr>
            <a:r>
              <a:rPr lang="en-US" altLang="en-US" dirty="0"/>
              <a:t>Primary endpoint= EFS of R-CHOP vs. DA-EPOCH-R</a:t>
            </a:r>
          </a:p>
          <a:p>
            <a:pPr marL="0" indent="0">
              <a:buNone/>
              <a:defRPr/>
            </a:pPr>
            <a:endParaRPr lang="en-US" altLang="en-US" sz="1600" dirty="0"/>
          </a:p>
          <a:p>
            <a:pPr>
              <a:defRPr/>
            </a:pPr>
            <a:r>
              <a:rPr lang="en-US" altLang="en-US" dirty="0"/>
              <a:t>Toxicity</a:t>
            </a:r>
          </a:p>
          <a:p>
            <a:pPr lvl="1">
              <a:defRPr/>
            </a:pPr>
            <a:r>
              <a:rPr lang="en-US" altLang="en-US" sz="2267" dirty="0"/>
              <a:t>More patients with DA-EPOCH-R arm discontinued for adverse event (6.5 v. 1.5%)</a:t>
            </a:r>
          </a:p>
          <a:p>
            <a:pPr lvl="1">
              <a:defRPr/>
            </a:pPr>
            <a:r>
              <a:rPr lang="en-US" altLang="en-US" sz="2267" dirty="0"/>
              <a:t>More </a:t>
            </a:r>
            <a:r>
              <a:rPr lang="en-US" altLang="en-US" sz="2267" dirty="0" err="1"/>
              <a:t>cytopenias</a:t>
            </a:r>
            <a:r>
              <a:rPr lang="en-US" altLang="en-US" sz="2267" dirty="0"/>
              <a:t> and neuropathy with DA-EPOCH-R</a:t>
            </a:r>
          </a:p>
          <a:p>
            <a:pPr lvl="1">
              <a:defRPr/>
            </a:pPr>
            <a:endParaRPr lang="en-US" altLang="en-US" dirty="0"/>
          </a:p>
          <a:p>
            <a:pPr>
              <a:defRPr/>
            </a:pPr>
            <a:r>
              <a:rPr lang="en-US" altLang="en-US" dirty="0"/>
              <a:t>Efficacy</a:t>
            </a:r>
          </a:p>
          <a:p>
            <a:pPr lvl="1">
              <a:defRPr/>
            </a:pPr>
            <a:r>
              <a:rPr lang="en-US" altLang="en-US" sz="2267" dirty="0"/>
              <a:t>ORR 89% v. 89%</a:t>
            </a:r>
          </a:p>
          <a:p>
            <a:pPr lvl="1">
              <a:defRPr/>
            </a:pPr>
            <a:r>
              <a:rPr lang="en-US" altLang="en-US" sz="2267" dirty="0"/>
              <a:t>EFS and OS not different between arms (median 5 y follow-up)</a:t>
            </a:r>
          </a:p>
          <a:p>
            <a:pPr>
              <a:defRPr/>
            </a:pPr>
            <a:endParaRPr lang="en-US" altLang="en-US" dirty="0"/>
          </a:p>
        </p:txBody>
      </p:sp>
      <p:sp>
        <p:nvSpPr>
          <p:cNvPr id="7" name="Text Placeholder 1"/>
          <p:cNvSpPr txBox="1">
            <a:spLocks/>
          </p:cNvSpPr>
          <p:nvPr/>
        </p:nvSpPr>
        <p:spPr bwMode="auto">
          <a:xfrm>
            <a:off x="212035" y="6147953"/>
            <a:ext cx="7239000" cy="528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>
              <a:spcBef>
                <a:spcPct val="0"/>
              </a:spcBef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200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defRPr>
            </a:lvl1pPr>
            <a:lvl2pPr marL="742950" indent="-285750">
              <a:spcBef>
                <a:spcPct val="20000"/>
              </a:spcBef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2pPr>
            <a:lvl3pPr marL="1143000" indent="-228600">
              <a:spcBef>
                <a:spcPct val="20000"/>
              </a:spcBef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3pPr>
            <a:lvl4pPr marL="1600200" indent="-228600">
              <a:spcBef>
                <a:spcPct val="20000"/>
              </a:spcBef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4pPr>
            <a:lvl5pPr marL="2057400" indent="-228600">
              <a:spcBef>
                <a:spcPct val="20000"/>
              </a:spcBef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9pPr>
          </a:lstStyle>
          <a:p>
            <a:r>
              <a:rPr lang="en-US" altLang="en-US" dirty="0"/>
              <a:t>Bartlett et al JCO 2019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DBC846-6C56-2C4F-A121-B5E1D883392C}"/>
              </a:ext>
            </a:extLst>
          </p:cNvPr>
          <p:cNvSpPr txBox="1"/>
          <p:nvPr/>
        </p:nvSpPr>
        <p:spPr>
          <a:xfrm>
            <a:off x="6096000" y="6124248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Neha Mehta-Shah, MD, MSCI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41348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2"/>
          <p:cNvSpPr>
            <a:spLocks noGrp="1"/>
          </p:cNvSpPr>
          <p:nvPr>
            <p:ph type="title"/>
          </p:nvPr>
        </p:nvSpPr>
        <p:spPr>
          <a:xfrm>
            <a:off x="609600" y="194441"/>
            <a:ext cx="9467720" cy="492443"/>
          </a:xfrm>
        </p:spPr>
        <p:txBody>
          <a:bodyPr/>
          <a:lstStyle/>
          <a:p>
            <a:r>
              <a:rPr lang="en-US" altLang="en-US">
                <a:solidFill>
                  <a:schemeClr val="tx2"/>
                </a:solidFill>
              </a:rPr>
              <a:t>Progression free and overall survival</a:t>
            </a:r>
          </a:p>
        </p:txBody>
      </p:sp>
      <p:graphicFrame>
        <p:nvGraphicFramePr>
          <p:cNvPr id="1024" name="Table 10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6888488"/>
              </p:ext>
            </p:extLst>
          </p:nvPr>
        </p:nvGraphicFramePr>
        <p:xfrm>
          <a:off x="2522375" y="4831720"/>
          <a:ext cx="7023264" cy="1261269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5713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97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52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33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034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0423"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FCFCFC"/>
                          </a:solidFill>
                        </a:rPr>
                        <a:t>Arm</a:t>
                      </a:r>
                    </a:p>
                  </a:txBody>
                  <a:tcPr marT="45773" marB="457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FCFCFC"/>
                          </a:solidFill>
                        </a:rPr>
                        <a:t>N</a:t>
                      </a:r>
                    </a:p>
                  </a:txBody>
                  <a:tcPr marT="45773" marB="457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FCFCFC"/>
                          </a:solidFill>
                        </a:rPr>
                        <a:t>Events</a:t>
                      </a:r>
                    </a:p>
                  </a:txBody>
                  <a:tcPr marT="45773" marB="457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FCFCFC"/>
                          </a:solidFill>
                        </a:rPr>
                        <a:t>3 Y (95%</a:t>
                      </a:r>
                      <a:r>
                        <a:rPr lang="en-US" sz="1600" baseline="0" dirty="0">
                          <a:solidFill>
                            <a:srgbClr val="FCFCFC"/>
                          </a:solidFill>
                        </a:rPr>
                        <a:t> CI)</a:t>
                      </a:r>
                      <a:endParaRPr lang="en-US" sz="1600" dirty="0">
                        <a:solidFill>
                          <a:srgbClr val="FCFCFC"/>
                        </a:solidFill>
                      </a:endParaRPr>
                    </a:p>
                  </a:txBody>
                  <a:tcPr marT="45773" marB="457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FCFCFC"/>
                          </a:solidFill>
                        </a:rPr>
                        <a:t>5 Y (95% CI)</a:t>
                      </a:r>
                    </a:p>
                  </a:txBody>
                  <a:tcPr marT="45773" marB="457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0423">
                <a:tc>
                  <a:txBody>
                    <a:bodyPr/>
                    <a:lstStyle/>
                    <a:p>
                      <a:r>
                        <a:rPr lang="en-US" sz="1600" dirty="0"/>
                        <a:t>R-CHOP</a:t>
                      </a:r>
                      <a:endParaRPr 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T="45773" marB="457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FC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233</a:t>
                      </a:r>
                      <a:endParaRPr 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T="45773" marB="457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FC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64</a:t>
                      </a:r>
                      <a:endParaRPr 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T="45773" marB="457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FCF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0.81 (0.75-0.85)</a:t>
                      </a:r>
                      <a:endParaRPr 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T="45773" marB="457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FCF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0.69 </a:t>
                      </a:r>
                      <a:r>
                        <a:rPr kumimoji="0" lang="en-US" sz="16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(0.62-0.75) </a:t>
                      </a:r>
                      <a:endParaRPr 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T="45773" marB="457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CFC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0423">
                <a:tc>
                  <a:txBody>
                    <a:bodyPr/>
                    <a:lstStyle/>
                    <a:p>
                      <a:r>
                        <a:rPr lang="en-US" sz="1600" dirty="0"/>
                        <a:t>DA-EPOCH-R</a:t>
                      </a:r>
                      <a:endParaRPr 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T="45773" marB="457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232</a:t>
                      </a:r>
                      <a:endParaRPr 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T="45773" marB="457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70</a:t>
                      </a:r>
                      <a:endParaRPr 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T="45773" marB="457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0.79 (0.73-0.84) </a:t>
                      </a:r>
                      <a:endParaRPr 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T="45773" marB="457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0.66 </a:t>
                      </a:r>
                      <a:r>
                        <a:rPr kumimoji="0" lang="en-US" sz="1600" u="none" strike="noStrike" kern="1200" cap="none" spc="0" normalizeH="0" baseline="0" noProof="0" dirty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(0.59-0.72) </a:t>
                      </a:r>
                      <a:endParaRPr lang="en-US" sz="1600" dirty="0">
                        <a:solidFill>
                          <a:srgbClr val="000000"/>
                        </a:solidFill>
                      </a:endParaRPr>
                    </a:p>
                  </a:txBody>
                  <a:tcPr marT="45773" marB="4577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89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826" y="1204294"/>
            <a:ext cx="5086100" cy="3507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894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1176506"/>
            <a:ext cx="5215181" cy="3535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8945" name="TextBox 1"/>
          <p:cNvSpPr txBox="1">
            <a:spLocks noChangeArrowheads="1"/>
          </p:cNvSpPr>
          <p:nvPr/>
        </p:nvSpPr>
        <p:spPr bwMode="auto">
          <a:xfrm>
            <a:off x="2327275" y="1193280"/>
            <a:ext cx="304442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Times" panose="02020603050405020304" pitchFamily="18" charset="0"/>
              <a:buChar char="•"/>
              <a:defRPr sz="20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1pPr>
            <a:lvl2pPr marL="742950" indent="-28575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2pPr>
            <a:lvl3pPr marL="11430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3pPr>
            <a:lvl4pPr marL="16002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4pPr>
            <a:lvl5pPr marL="20574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Progression Free Survival</a:t>
            </a:r>
          </a:p>
        </p:txBody>
      </p:sp>
      <p:sp>
        <p:nvSpPr>
          <p:cNvPr id="38946" name="TextBox 1026"/>
          <p:cNvSpPr txBox="1">
            <a:spLocks noChangeArrowheads="1"/>
          </p:cNvSpPr>
          <p:nvPr/>
        </p:nvSpPr>
        <p:spPr bwMode="auto">
          <a:xfrm>
            <a:off x="8250019" y="1131059"/>
            <a:ext cx="192873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Times" panose="02020603050405020304" pitchFamily="18" charset="0"/>
              <a:buChar char="•"/>
              <a:defRPr sz="20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1pPr>
            <a:lvl2pPr marL="742950" indent="-28575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2pPr>
            <a:lvl3pPr marL="11430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3pPr>
            <a:lvl4pPr marL="16002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4pPr>
            <a:lvl5pPr marL="20574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Overall Survival</a:t>
            </a:r>
          </a:p>
        </p:txBody>
      </p:sp>
      <p:sp>
        <p:nvSpPr>
          <p:cNvPr id="14" name="Text Placeholder 1"/>
          <p:cNvSpPr txBox="1">
            <a:spLocks/>
          </p:cNvSpPr>
          <p:nvPr/>
        </p:nvSpPr>
        <p:spPr bwMode="auto">
          <a:xfrm>
            <a:off x="229986" y="6186765"/>
            <a:ext cx="7239000" cy="528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defPPr>
              <a:defRPr lang="en-US"/>
            </a:defPPr>
            <a:lvl1pPr>
              <a:spcBef>
                <a:spcPct val="0"/>
              </a:spcBef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200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defRPr>
            </a:lvl1pPr>
            <a:lvl2pPr marL="742950" indent="-285750">
              <a:spcBef>
                <a:spcPct val="20000"/>
              </a:spcBef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2pPr>
            <a:lvl3pPr marL="1143000" indent="-228600">
              <a:spcBef>
                <a:spcPct val="20000"/>
              </a:spcBef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3pPr>
            <a:lvl4pPr marL="1600200" indent="-228600">
              <a:spcBef>
                <a:spcPct val="20000"/>
              </a:spcBef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4pPr>
            <a:lvl5pPr marL="2057400" indent="-228600">
              <a:spcBef>
                <a:spcPct val="20000"/>
              </a:spcBef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9pPr>
          </a:lstStyle>
          <a:p>
            <a:r>
              <a:rPr lang="en-US" altLang="en-US" dirty="0"/>
              <a:t>Bartlett et al JCO 2019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57BE703-E6AC-1B4D-9EBE-7E4835CBBD8F}"/>
              </a:ext>
            </a:extLst>
          </p:cNvPr>
          <p:cNvSpPr txBox="1"/>
          <p:nvPr/>
        </p:nvSpPr>
        <p:spPr>
          <a:xfrm>
            <a:off x="6096000" y="6124248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Neha Mehta-Shah, MD, MSCI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68924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2"/>
          <p:cNvSpPr>
            <a:spLocks noGrp="1"/>
          </p:cNvSpPr>
          <p:nvPr>
            <p:ph type="title"/>
          </p:nvPr>
        </p:nvSpPr>
        <p:spPr>
          <a:xfrm>
            <a:off x="609601" y="174620"/>
            <a:ext cx="6705362" cy="492443"/>
          </a:xfrm>
        </p:spPr>
        <p:txBody>
          <a:bodyPr/>
          <a:lstStyle/>
          <a:p>
            <a:r>
              <a:rPr lang="en-US" altLang="en-US" dirty="0">
                <a:solidFill>
                  <a:schemeClr val="accent1"/>
                </a:solidFill>
              </a:rPr>
              <a:t>When Do We Use DA-EPOCH-R?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33744" y="912345"/>
            <a:ext cx="7608000" cy="3801064"/>
          </a:xfrm>
        </p:spPr>
        <p:txBody>
          <a:bodyPr/>
          <a:lstStyle/>
          <a:p>
            <a:pPr>
              <a:defRPr/>
            </a:pPr>
            <a:r>
              <a:rPr lang="en-US" sz="2667" dirty="0"/>
              <a:t>Double Hit Lymphomas</a:t>
            </a:r>
          </a:p>
          <a:p>
            <a:pPr>
              <a:defRPr/>
            </a:pPr>
            <a:r>
              <a:rPr lang="en-US" sz="2667" dirty="0" err="1"/>
              <a:t>Burkitt’s</a:t>
            </a:r>
            <a:endParaRPr lang="en-US" sz="2667" dirty="0"/>
          </a:p>
          <a:p>
            <a:pPr>
              <a:defRPr/>
            </a:pPr>
            <a:r>
              <a:rPr lang="en-US" sz="2667" dirty="0"/>
              <a:t>Primary Mediastinal B-cell Lymphoma </a:t>
            </a:r>
          </a:p>
          <a:p>
            <a:pPr>
              <a:defRPr/>
            </a:pPr>
            <a:r>
              <a:rPr lang="en-US" sz="2667" dirty="0"/>
              <a:t>Acute T-cell Lymphoma/Leukemia </a:t>
            </a:r>
          </a:p>
          <a:p>
            <a:pPr marL="0" indent="0">
              <a:buNone/>
              <a:defRPr/>
            </a:pPr>
            <a:endParaRPr lang="en-US" sz="2667" dirty="0"/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id="{4AAB3966-F597-4A20-8524-626F7807E1D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297"/>
          <a:stretch/>
        </p:blipFill>
        <p:spPr bwMode="auto">
          <a:xfrm>
            <a:off x="1362126" y="3215809"/>
            <a:ext cx="4421332" cy="299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5"/>
          <p:cNvSpPr txBox="1">
            <a:spLocks noChangeArrowheads="1"/>
          </p:cNvSpPr>
          <p:nvPr/>
        </p:nvSpPr>
        <p:spPr bwMode="auto">
          <a:xfrm>
            <a:off x="6824250" y="5965214"/>
            <a:ext cx="39231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Times" panose="02020603050405020304" pitchFamily="18" charset="0"/>
              <a:buChar char="•"/>
              <a:defRPr sz="20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1pPr>
            <a:lvl2pPr marL="742950" indent="-28575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2pPr>
            <a:lvl3pPr marL="11430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3pPr>
            <a:lvl4pPr marL="16002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4pPr>
            <a:lvl5pPr marL="20574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Abramson et al ASH 2021’ </a:t>
            </a:r>
            <a:r>
              <a:rPr lang="en-US" altLang="en-US" sz="12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Giulino</a:t>
            </a:r>
            <a:r>
              <a:rPr lang="en-US" altLang="en-US" sz="12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-Roth et al BJH 2017</a:t>
            </a:r>
          </a:p>
        </p:txBody>
      </p:sp>
      <p:pic>
        <p:nvPicPr>
          <p:cNvPr id="11" name="Main graphic"/>
          <p:cNvPicPr/>
          <p:nvPr/>
        </p:nvPicPr>
        <p:blipFill rotWithShape="1">
          <a:blip r:embed="rId3"/>
          <a:srcRect r="49833"/>
          <a:stretch/>
        </p:blipFill>
        <p:spPr>
          <a:xfrm>
            <a:off x="6689001" y="3187035"/>
            <a:ext cx="4193624" cy="2750800"/>
          </a:xfrm>
          <a:prstGeom prst="rect">
            <a:avLst/>
          </a:prstGeom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1515847" y="2852339"/>
            <a:ext cx="464883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PFS in Double Hit Lymphomas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74005" y="2849962"/>
            <a:ext cx="48510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PFS in Primary Mediastinal BCL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F0CD080-4E11-4741-9D10-1ED30F6E97DF}"/>
              </a:ext>
            </a:extLst>
          </p:cNvPr>
          <p:cNvSpPr txBox="1"/>
          <p:nvPr/>
        </p:nvSpPr>
        <p:spPr>
          <a:xfrm>
            <a:off x="6096000" y="6124248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Neha Mehta-Shah, MD, MSCI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86790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197480"/>
            <a:ext cx="1596592" cy="492443"/>
          </a:xfrm>
        </p:spPr>
        <p:txBody>
          <a:bodyPr/>
          <a:lstStyle/>
          <a:p>
            <a:r>
              <a:rPr lang="en-US" dirty="0"/>
              <a:t>CASE 1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90331" y="1519827"/>
            <a:ext cx="5685183" cy="3801064"/>
          </a:xfrm>
        </p:spPr>
        <p:txBody>
          <a:bodyPr/>
          <a:lstStyle/>
          <a:p>
            <a:r>
              <a:rPr lang="en-US" sz="2400" dirty="0"/>
              <a:t>She underwent oocyte preservation and then RCHOP x 6 cycles</a:t>
            </a:r>
          </a:p>
          <a:p>
            <a:endParaRPr lang="en-US" sz="2400" dirty="0"/>
          </a:p>
          <a:p>
            <a:r>
              <a:rPr lang="en-US" sz="2400" dirty="0"/>
              <a:t>End of Treatment PET/CT showed a complete metabolic response</a:t>
            </a:r>
          </a:p>
          <a:p>
            <a:endParaRPr lang="en-US" sz="2400" dirty="0"/>
          </a:p>
          <a:p>
            <a:r>
              <a:rPr lang="en-US" sz="2400" dirty="0"/>
              <a:t>She remains clinically in complete remission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6329"/>
          <a:stretch/>
        </p:blipFill>
        <p:spPr>
          <a:xfrm>
            <a:off x="6000900" y="1425537"/>
            <a:ext cx="2503563" cy="484054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0428" y="1519827"/>
            <a:ext cx="2547533" cy="4496207"/>
          </a:xfrm>
          <a:prstGeom prst="rect">
            <a:avLst/>
          </a:prstGeom>
        </p:spPr>
      </p:pic>
      <p:sp>
        <p:nvSpPr>
          <p:cNvPr id="7" name="TextBox 1026"/>
          <p:cNvSpPr txBox="1">
            <a:spLocks noChangeArrowheads="1"/>
          </p:cNvSpPr>
          <p:nvPr/>
        </p:nvSpPr>
        <p:spPr bwMode="auto">
          <a:xfrm>
            <a:off x="6796623" y="1046545"/>
            <a:ext cx="11336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Times" panose="02020603050405020304" pitchFamily="18" charset="0"/>
              <a:buChar char="•"/>
              <a:defRPr sz="20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1pPr>
            <a:lvl2pPr marL="742950" indent="-28575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2pPr>
            <a:lvl3pPr marL="11430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3pPr>
            <a:lvl4pPr marL="16002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4pPr>
            <a:lvl5pPr marL="20574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Baseline</a:t>
            </a:r>
          </a:p>
        </p:txBody>
      </p:sp>
      <p:sp>
        <p:nvSpPr>
          <p:cNvPr id="8" name="TextBox 1026"/>
          <p:cNvSpPr txBox="1">
            <a:spLocks noChangeArrowheads="1"/>
          </p:cNvSpPr>
          <p:nvPr/>
        </p:nvSpPr>
        <p:spPr bwMode="auto">
          <a:xfrm>
            <a:off x="9928553" y="1016527"/>
            <a:ext cx="189891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Times" panose="02020603050405020304" pitchFamily="18" charset="0"/>
              <a:buChar char="•"/>
              <a:defRPr sz="20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1pPr>
            <a:lvl2pPr marL="742950" indent="-28575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2pPr>
            <a:lvl3pPr marL="11430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3pPr>
            <a:lvl4pPr marL="16002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4pPr>
            <a:lvl5pPr marL="20574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 RCHOP x6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F737729-D506-D84B-8023-606150429BA2}"/>
              </a:ext>
            </a:extLst>
          </p:cNvPr>
          <p:cNvSpPr txBox="1"/>
          <p:nvPr/>
        </p:nvSpPr>
        <p:spPr>
          <a:xfrm>
            <a:off x="6096000" y="6124248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Neha Mehta-Shah, MD, MSCI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63528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184560"/>
            <a:ext cx="1483312" cy="492443"/>
          </a:xfrm>
        </p:spPr>
        <p:txBody>
          <a:bodyPr/>
          <a:lstStyle/>
          <a:p>
            <a:r>
              <a:rPr lang="en-US" dirty="0"/>
              <a:t>CASE 2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09600" y="935206"/>
            <a:ext cx="10972800" cy="4466060"/>
          </a:xfrm>
        </p:spPr>
        <p:txBody>
          <a:bodyPr/>
          <a:lstStyle/>
          <a:p>
            <a:r>
              <a:rPr lang="en-US" dirty="0"/>
              <a:t>87 </a:t>
            </a:r>
            <a:r>
              <a:rPr lang="en-US" dirty="0" err="1"/>
              <a:t>yo</a:t>
            </a:r>
            <a:r>
              <a:rPr lang="en-US" dirty="0"/>
              <a:t> man with CAD </a:t>
            </a:r>
            <a:r>
              <a:rPr lang="en-US" dirty="0" err="1"/>
              <a:t>sp</a:t>
            </a:r>
            <a:r>
              <a:rPr lang="en-US" dirty="0"/>
              <a:t> stents to the LAD and total occlusion of the RCA with most recent echo showing EF 70% (2014), AAA, prostate cancer s/p robotic prostatectomy who presented with 15 </a:t>
            </a:r>
            <a:r>
              <a:rPr lang="en-US" dirty="0" err="1"/>
              <a:t>lbs</a:t>
            </a:r>
            <a:r>
              <a:rPr lang="en-US" dirty="0"/>
              <a:t> weight loss. </a:t>
            </a:r>
          </a:p>
          <a:p>
            <a:r>
              <a:rPr lang="en-US" dirty="0"/>
              <a:t>Patient notes early satiety without nausea, vomiting, abdominal pain. </a:t>
            </a:r>
          </a:p>
          <a:p>
            <a:r>
              <a:rPr lang="en-US" dirty="0"/>
              <a:t>Exam notable for splenomegaly</a:t>
            </a:r>
          </a:p>
          <a:p>
            <a:r>
              <a:rPr lang="en-US" dirty="0"/>
              <a:t>CT A/P showed </a:t>
            </a:r>
            <a:r>
              <a:rPr lang="en-US" dirty="0" err="1"/>
              <a:t>heterogenous</a:t>
            </a:r>
            <a:r>
              <a:rPr lang="en-US" dirty="0"/>
              <a:t> enhancing mass involving the spleen and his stable 6cm AAA (grafted)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229CB6-1E2B-B940-8591-00F7296D6C82}"/>
              </a:ext>
            </a:extLst>
          </p:cNvPr>
          <p:cNvSpPr txBox="1"/>
          <p:nvPr/>
        </p:nvSpPr>
        <p:spPr>
          <a:xfrm>
            <a:off x="6096000" y="6124248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Neha Mehta-Shah, MD, MSCI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602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211909"/>
            <a:ext cx="1483312" cy="492443"/>
          </a:xfrm>
        </p:spPr>
        <p:txBody>
          <a:bodyPr/>
          <a:lstStyle/>
          <a:p>
            <a:r>
              <a:rPr lang="en-US" dirty="0"/>
              <a:t>CASE 2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57810" y="1083365"/>
            <a:ext cx="7447721" cy="3801064"/>
          </a:xfrm>
        </p:spPr>
        <p:txBody>
          <a:bodyPr/>
          <a:lstStyle/>
          <a:p>
            <a:r>
              <a:rPr lang="en-US" sz="2400" dirty="0"/>
              <a:t>Core biopsy of the spleen performed 3/21/19: diffuse large B-cell lymphoma, non-germinal B-cell type</a:t>
            </a:r>
          </a:p>
          <a:p>
            <a:pPr lvl="1"/>
            <a:r>
              <a:rPr lang="en-US" sz="1867" dirty="0"/>
              <a:t>IHC positive for: CD20, MUM1 (40-50%), BCL6, PAX 5, </a:t>
            </a:r>
            <a:r>
              <a:rPr lang="en-US" sz="1867" dirty="0" err="1"/>
              <a:t>cMYC</a:t>
            </a:r>
            <a:r>
              <a:rPr lang="en-US" sz="1867" dirty="0"/>
              <a:t> (60-70%)</a:t>
            </a:r>
          </a:p>
          <a:p>
            <a:pPr lvl="1"/>
            <a:r>
              <a:rPr lang="en-US" sz="1867" dirty="0"/>
              <a:t>IHC negative for: CD10, CD30, BCl2, CD5, EBER, CyclinD1</a:t>
            </a:r>
          </a:p>
          <a:p>
            <a:pPr lvl="1"/>
            <a:r>
              <a:rPr lang="en-US" sz="1867" dirty="0"/>
              <a:t>FISH negative for MYC, BCL2, and positive for BCL6</a:t>
            </a:r>
          </a:p>
          <a:p>
            <a:r>
              <a:rPr lang="en-US" sz="2400" dirty="0"/>
              <a:t>Labs </a:t>
            </a:r>
          </a:p>
          <a:p>
            <a:pPr lvl="1"/>
            <a:r>
              <a:rPr lang="en-US" sz="1867" dirty="0"/>
              <a:t>Normal CBC (WBC 5.9, </a:t>
            </a:r>
            <a:r>
              <a:rPr lang="en-US" sz="1867" dirty="0" err="1"/>
              <a:t>Hgb</a:t>
            </a:r>
            <a:r>
              <a:rPr lang="en-US" sz="1867" dirty="0"/>
              <a:t> 13.5, </a:t>
            </a:r>
            <a:r>
              <a:rPr lang="en-US" sz="1867" dirty="0" err="1"/>
              <a:t>Plts</a:t>
            </a:r>
            <a:r>
              <a:rPr lang="en-US" sz="1867" dirty="0"/>
              <a:t> 205)</a:t>
            </a:r>
          </a:p>
          <a:p>
            <a:pPr lvl="1"/>
            <a:r>
              <a:rPr lang="en-US" sz="1867" dirty="0"/>
              <a:t>LDH 643 (ULN 250)</a:t>
            </a:r>
          </a:p>
          <a:p>
            <a:pPr lvl="1"/>
            <a:r>
              <a:rPr lang="en-US" sz="1867" dirty="0"/>
              <a:t>Cr 1.79, BUN 26, Calcium 12.6, normal LFTs</a:t>
            </a:r>
          </a:p>
          <a:p>
            <a:r>
              <a:rPr lang="en-US" sz="1867" dirty="0"/>
              <a:t>PET/CT with 10x7cm splenic mass with SUV 44.4 with </a:t>
            </a:r>
            <a:r>
              <a:rPr lang="en-US" sz="1867" dirty="0" err="1"/>
              <a:t>extrasplenic</a:t>
            </a:r>
            <a:r>
              <a:rPr lang="en-US" sz="1867" dirty="0"/>
              <a:t> extension, multiple mildly FDG avid para-aortic, </a:t>
            </a:r>
            <a:r>
              <a:rPr lang="en-US" sz="1867" dirty="0" err="1"/>
              <a:t>perihepatic</a:t>
            </a:r>
            <a:r>
              <a:rPr lang="en-US" sz="1867" dirty="0"/>
              <a:t> and right axillary lymph nodes with SUV 5 and some calcification</a:t>
            </a:r>
          </a:p>
          <a:p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4414" y="1083365"/>
            <a:ext cx="2648028" cy="50292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23C3A2D-4929-2B4C-B5DF-9907B83BFE03}"/>
              </a:ext>
            </a:extLst>
          </p:cNvPr>
          <p:cNvSpPr txBox="1"/>
          <p:nvPr/>
        </p:nvSpPr>
        <p:spPr>
          <a:xfrm>
            <a:off x="6096000" y="6124248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Neha Mehta-Shah, MD, MSCI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1109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26337"/>
            <a:ext cx="7151788" cy="492443"/>
          </a:xfrm>
        </p:spPr>
        <p:txBody>
          <a:bodyPr/>
          <a:lstStyle/>
          <a:p>
            <a:r>
              <a:rPr lang="en-US" dirty="0"/>
              <a:t>Treating the Elderly/Less Fit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185798"/>
            <a:ext cx="10972800" cy="4215468"/>
          </a:xfrm>
        </p:spPr>
        <p:txBody>
          <a:bodyPr/>
          <a:lstStyle/>
          <a:p>
            <a:r>
              <a:rPr lang="en-US" dirty="0"/>
              <a:t>Assessing frailty </a:t>
            </a:r>
          </a:p>
          <a:p>
            <a:r>
              <a:rPr lang="en-US" dirty="0"/>
              <a:t>Treatment related mortality </a:t>
            </a:r>
          </a:p>
          <a:p>
            <a:pPr lvl="1"/>
            <a:r>
              <a:rPr lang="en-US" dirty="0"/>
              <a:t>Treatment related mortality 18% in cycle 1 in patients &gt;80 years old 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2AF821-6EED-8C4E-921F-144597805DBE}"/>
              </a:ext>
            </a:extLst>
          </p:cNvPr>
          <p:cNvSpPr txBox="1"/>
          <p:nvPr/>
        </p:nvSpPr>
        <p:spPr>
          <a:xfrm>
            <a:off x="6096000" y="6124248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Neha Mehta-Shah, MD, MSCI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376271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17532"/>
            <a:ext cx="6374652" cy="492443"/>
          </a:xfrm>
        </p:spPr>
        <p:txBody>
          <a:bodyPr/>
          <a:lstStyle/>
          <a:p>
            <a:r>
              <a:rPr lang="en-US" dirty="0"/>
              <a:t>Role Of </a:t>
            </a:r>
            <a:r>
              <a:rPr lang="en-US" dirty="0" err="1"/>
              <a:t>Prephase</a:t>
            </a:r>
            <a:r>
              <a:rPr lang="en-US" dirty="0"/>
              <a:t> Therapy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715" y="1338969"/>
            <a:ext cx="4884108" cy="4843468"/>
          </a:xfrm>
        </p:spPr>
        <p:txBody>
          <a:bodyPr/>
          <a:lstStyle/>
          <a:p>
            <a:r>
              <a:rPr lang="en-US" sz="2667" dirty="0"/>
              <a:t>Addition of </a:t>
            </a:r>
            <a:r>
              <a:rPr lang="en-US" sz="2667" dirty="0" err="1"/>
              <a:t>prephase</a:t>
            </a:r>
            <a:r>
              <a:rPr lang="en-US" sz="2667" dirty="0"/>
              <a:t> reduces treatment related mortality: </a:t>
            </a:r>
          </a:p>
          <a:p>
            <a:pPr lvl="1"/>
            <a:r>
              <a:rPr lang="en-US" sz="2667" dirty="0"/>
              <a:t>Vincristine 1mg and  prednisone 100mg for 5-7 days prior to RCHOP</a:t>
            </a:r>
          </a:p>
          <a:p>
            <a:pPr lvl="1"/>
            <a:r>
              <a:rPr lang="en-US" sz="2667" dirty="0"/>
              <a:t>Prednisone 60mg for 5-7 days prior to RCHOP</a:t>
            </a:r>
          </a:p>
          <a:p>
            <a:pPr lvl="1"/>
            <a:r>
              <a:rPr lang="en-US" sz="2667" dirty="0"/>
              <a:t>Rituximab with prednisone</a:t>
            </a:r>
          </a:p>
        </p:txBody>
      </p:sp>
      <p:pic>
        <p:nvPicPr>
          <p:cNvPr id="4" name="New pictu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5357" y="1685905"/>
            <a:ext cx="6352383" cy="371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6096607"/>
            <a:ext cx="86847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200" dirty="0" err="1">
                <a:latin typeface="Arial" panose="020B0604020202020204" pitchFamily="34" charset="0"/>
                <a:ea typeface="Osaka" charset="-128"/>
                <a:cs typeface="Arial" panose="020B0604020202020204" pitchFamily="34" charset="0"/>
              </a:rPr>
              <a:t>Pfreundschuh</a:t>
            </a:r>
            <a:r>
              <a:rPr lang="en-US" sz="1200" dirty="0">
                <a:latin typeface="Arial" panose="020B0604020202020204" pitchFamily="34" charset="0"/>
                <a:ea typeface="Osaka" charset="-128"/>
                <a:cs typeface="Arial" panose="020B0604020202020204" pitchFamily="34" charset="0"/>
              </a:rPr>
              <a:t> Blood 2010; Bartlett ASH Educational Program 2021; Lin </a:t>
            </a:r>
            <a:r>
              <a:rPr lang="en-US" sz="1200" dirty="0" err="1">
                <a:latin typeface="Arial" panose="020B0604020202020204" pitchFamily="34" charset="0"/>
                <a:ea typeface="Osaka" charset="-128"/>
                <a:cs typeface="Arial" panose="020B0604020202020204" pitchFamily="34" charset="0"/>
              </a:rPr>
              <a:t>Haematologica</a:t>
            </a:r>
            <a:r>
              <a:rPr lang="en-US" sz="1200" dirty="0">
                <a:latin typeface="Arial" panose="020B0604020202020204" pitchFamily="34" charset="0"/>
                <a:ea typeface="Osaka" charset="-128"/>
                <a:cs typeface="Arial" panose="020B0604020202020204" pitchFamily="34" charset="0"/>
              </a:rPr>
              <a:t> 2021; </a:t>
            </a:r>
            <a:r>
              <a:rPr lang="en-US" sz="1200" dirty="0" err="1">
                <a:latin typeface="Arial" panose="020B0604020202020204" pitchFamily="34" charset="0"/>
                <a:ea typeface="Osaka" charset="-128"/>
                <a:cs typeface="Arial" panose="020B0604020202020204" pitchFamily="34" charset="0"/>
              </a:rPr>
              <a:t>Peyrade</a:t>
            </a:r>
            <a:r>
              <a:rPr lang="en-US" sz="1200" dirty="0">
                <a:latin typeface="Arial" panose="020B0604020202020204" pitchFamily="34" charset="0"/>
                <a:ea typeface="Osaka" charset="-128"/>
                <a:cs typeface="Arial" panose="020B0604020202020204" pitchFamily="34" charset="0"/>
              </a:rPr>
              <a:t> Lancet Oncol 2011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4655342-9D5B-244D-A618-D46C9651FD75}"/>
              </a:ext>
            </a:extLst>
          </p:cNvPr>
          <p:cNvSpPr txBox="1"/>
          <p:nvPr/>
        </p:nvSpPr>
        <p:spPr>
          <a:xfrm>
            <a:off x="6096000" y="6124248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Neha Mehta-Shah, MD, MSCI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002225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185524"/>
            <a:ext cx="7677401" cy="492443"/>
          </a:xfrm>
        </p:spPr>
        <p:txBody>
          <a:bodyPr/>
          <a:lstStyle/>
          <a:p>
            <a:r>
              <a:rPr lang="en-US" dirty="0"/>
              <a:t>Dose Intensity in Older Patients </a:t>
            </a:r>
          </a:p>
        </p:txBody>
      </p:sp>
      <p:pic>
        <p:nvPicPr>
          <p:cNvPr id="4" name="New pictur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12"/>
          <a:stretch/>
        </p:blipFill>
        <p:spPr bwMode="auto">
          <a:xfrm>
            <a:off x="1727313" y="1085518"/>
            <a:ext cx="3389688" cy="2628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</p:pic>
      <p:pic>
        <p:nvPicPr>
          <p:cNvPr id="5" name="New pictur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40"/>
          <a:stretch/>
        </p:blipFill>
        <p:spPr bwMode="auto">
          <a:xfrm>
            <a:off x="1727314" y="3714428"/>
            <a:ext cx="3329621" cy="2565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</p:pic>
      <p:pic>
        <p:nvPicPr>
          <p:cNvPr id="6" name="New picture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941" y="1615007"/>
            <a:ext cx="6604980" cy="380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6997873" y="1044947"/>
            <a:ext cx="45999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OS with R-</a:t>
            </a:r>
            <a:r>
              <a:rPr lang="en-US" dirty="0" err="1"/>
              <a:t>MiniCHOP</a:t>
            </a:r>
            <a:r>
              <a:rPr lang="en-US" dirty="0"/>
              <a:t> in DLBCL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90787" y="940368"/>
            <a:ext cx="2431327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PFS with ≥80% vs. &lt; 80% dose intensity  </a:t>
            </a:r>
          </a:p>
        </p:txBody>
      </p:sp>
      <p:sp>
        <p:nvSpPr>
          <p:cNvPr id="9" name="Rectangle 8"/>
          <p:cNvSpPr/>
          <p:nvPr/>
        </p:nvSpPr>
        <p:spPr>
          <a:xfrm>
            <a:off x="7831779" y="5847249"/>
            <a:ext cx="438721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1200" dirty="0">
                <a:latin typeface="Arial" panose="020B0604020202020204" pitchFamily="34" charset="0"/>
                <a:ea typeface="Osaka" charset="-128"/>
                <a:cs typeface="Arial" panose="020B0604020202020204" pitchFamily="34" charset="0"/>
              </a:rPr>
              <a:t> Eyre J Internal Medicine 2019; </a:t>
            </a:r>
            <a:r>
              <a:rPr lang="en-US" sz="1200" dirty="0" err="1">
                <a:latin typeface="Arial" panose="020B0604020202020204" pitchFamily="34" charset="0"/>
                <a:ea typeface="Osaka" charset="-128"/>
                <a:cs typeface="Arial" panose="020B0604020202020204" pitchFamily="34" charset="0"/>
              </a:rPr>
              <a:t>Peyrade</a:t>
            </a:r>
            <a:r>
              <a:rPr lang="en-US" sz="1200" dirty="0">
                <a:latin typeface="Arial" panose="020B0604020202020204" pitchFamily="34" charset="0"/>
                <a:ea typeface="Osaka" charset="-128"/>
                <a:cs typeface="Arial" panose="020B0604020202020204" pitchFamily="34" charset="0"/>
              </a:rPr>
              <a:t> Lancet Oncol 2011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D91228D-CBD6-A947-8CA3-50F96324D318}"/>
              </a:ext>
            </a:extLst>
          </p:cNvPr>
          <p:cNvSpPr txBox="1"/>
          <p:nvPr/>
        </p:nvSpPr>
        <p:spPr>
          <a:xfrm>
            <a:off x="6096000" y="6124248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Neha Mehta-Shah, MD, MSCI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20271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175837"/>
            <a:ext cx="1596592" cy="492443"/>
          </a:xfrm>
        </p:spPr>
        <p:txBody>
          <a:bodyPr/>
          <a:lstStyle/>
          <a:p>
            <a:r>
              <a:rPr lang="en-US" dirty="0"/>
              <a:t>CASE 1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90331" y="958397"/>
            <a:ext cx="5685183" cy="3801064"/>
          </a:xfrm>
        </p:spPr>
        <p:txBody>
          <a:bodyPr/>
          <a:lstStyle/>
          <a:p>
            <a:r>
              <a:rPr lang="en-US" sz="2400" dirty="0"/>
              <a:t>US guided biopsy shows diffuse large B-cell lymphoma, germinal center </a:t>
            </a:r>
          </a:p>
          <a:p>
            <a:pPr lvl="1"/>
            <a:r>
              <a:rPr lang="en-US" sz="2400" dirty="0"/>
              <a:t>IHC positive for: CD20, CD10, BCL6, PAX 5</a:t>
            </a:r>
          </a:p>
          <a:p>
            <a:pPr lvl="1"/>
            <a:r>
              <a:rPr lang="en-US" sz="2400" dirty="0"/>
              <a:t>IHC negative for: MUM1, </a:t>
            </a:r>
            <a:r>
              <a:rPr lang="en-US" sz="2400" dirty="0" err="1"/>
              <a:t>cMYC</a:t>
            </a:r>
            <a:r>
              <a:rPr lang="en-US" sz="2400" dirty="0"/>
              <a:t>, EBER, CyclinD1, CD30</a:t>
            </a:r>
          </a:p>
          <a:p>
            <a:pPr lvl="1"/>
            <a:r>
              <a:rPr lang="en-US" sz="2400" dirty="0"/>
              <a:t>FISH negative for MYC, BCL2, BCL6</a:t>
            </a:r>
          </a:p>
          <a:p>
            <a:r>
              <a:rPr lang="en-US" sz="2400" dirty="0"/>
              <a:t>PET/CT left supraclavicular, right cervical, mediastinal, bilateral hilar adenopathy. Adnexal and liver involvement</a:t>
            </a:r>
          </a:p>
          <a:p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t="6329"/>
          <a:stretch/>
        </p:blipFill>
        <p:spPr>
          <a:xfrm>
            <a:off x="8280275" y="1000086"/>
            <a:ext cx="2503563" cy="484054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0D610F-BAD9-5947-BB95-7AF368962FBD}"/>
              </a:ext>
            </a:extLst>
          </p:cNvPr>
          <p:cNvSpPr txBox="1"/>
          <p:nvPr/>
        </p:nvSpPr>
        <p:spPr>
          <a:xfrm>
            <a:off x="6096000" y="6055668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Neha Mehta-Shah, MD, MSCI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829468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47719"/>
            <a:ext cx="9701972" cy="492443"/>
          </a:xfrm>
        </p:spPr>
        <p:txBody>
          <a:bodyPr/>
          <a:lstStyle/>
          <a:p>
            <a:r>
              <a:rPr lang="en-US" dirty="0"/>
              <a:t>One Approach for Elderly/Frail Patients</a:t>
            </a:r>
          </a:p>
        </p:txBody>
      </p:sp>
      <p:pic>
        <p:nvPicPr>
          <p:cNvPr id="4" name="New pictu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3228" y="1026842"/>
            <a:ext cx="8829085" cy="5095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9361006" y="6103329"/>
            <a:ext cx="288046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solidFill>
                  <a:srgbClr val="58595B"/>
                </a:solidFill>
                <a:latin typeface="Arial" panose="020B0604020202020204" pitchFamily="34" charset="0"/>
                <a:ea typeface="Osaka" charset="-128"/>
                <a:cs typeface="Arial" panose="020B0604020202020204" pitchFamily="34" charset="0"/>
              </a:rPr>
              <a:t>Bartlett ASH Educational Program 2021</a:t>
            </a:r>
            <a:endParaRPr lang="en-US" sz="3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A6644E-6993-4442-9A7A-A36D7B79465A}"/>
              </a:ext>
            </a:extLst>
          </p:cNvPr>
          <p:cNvSpPr txBox="1"/>
          <p:nvPr/>
        </p:nvSpPr>
        <p:spPr>
          <a:xfrm>
            <a:off x="0" y="6122641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solidFill>
                  <a:srgbClr val="3E3E4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Neha Mehta-Shah, MD, MSCI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671553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240765"/>
            <a:ext cx="1483312" cy="492443"/>
          </a:xfrm>
        </p:spPr>
        <p:txBody>
          <a:bodyPr/>
          <a:lstStyle/>
          <a:p>
            <a:r>
              <a:rPr lang="en-US" dirty="0"/>
              <a:t>CASE 2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57810" y="1083365"/>
            <a:ext cx="5168345" cy="3801064"/>
          </a:xfrm>
        </p:spPr>
        <p:txBody>
          <a:bodyPr/>
          <a:lstStyle/>
          <a:p>
            <a:r>
              <a:rPr lang="en-US" sz="2400" dirty="0"/>
              <a:t>Admitted for cycle 1 and given prednisone, IV fluids with improvement of calcium to 11.0 in 24 hours</a:t>
            </a:r>
          </a:p>
          <a:p>
            <a:r>
              <a:rPr lang="en-US" sz="2400" dirty="0"/>
              <a:t>Repeat echocardiogram showed EF 73%</a:t>
            </a:r>
          </a:p>
          <a:p>
            <a:r>
              <a:rPr lang="en-US" sz="2400" dirty="0"/>
              <a:t>Received pre-phase steroids for three days while awaiting PET and echo</a:t>
            </a:r>
          </a:p>
          <a:p>
            <a:r>
              <a:rPr lang="en-US" sz="2400" dirty="0"/>
              <a:t>Received R-mini-CHOP x6 </a:t>
            </a:r>
          </a:p>
          <a:p>
            <a:r>
              <a:rPr lang="en-US" sz="2400" dirty="0"/>
              <a:t>Remains in a complete remission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b="13835"/>
          <a:stretch/>
        </p:blipFill>
        <p:spPr>
          <a:xfrm>
            <a:off x="5844209" y="1755965"/>
            <a:ext cx="2648028" cy="433343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31872" y="1672813"/>
            <a:ext cx="3460129" cy="4416588"/>
          </a:xfrm>
          <a:prstGeom prst="rect">
            <a:avLst/>
          </a:prstGeom>
        </p:spPr>
      </p:pic>
      <p:sp>
        <p:nvSpPr>
          <p:cNvPr id="7" name="TextBox 1026"/>
          <p:cNvSpPr txBox="1">
            <a:spLocks noChangeArrowheads="1"/>
          </p:cNvSpPr>
          <p:nvPr/>
        </p:nvSpPr>
        <p:spPr bwMode="auto">
          <a:xfrm>
            <a:off x="6494251" y="1216581"/>
            <a:ext cx="113364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Times" panose="02020603050405020304" pitchFamily="18" charset="0"/>
              <a:buChar char="•"/>
              <a:defRPr sz="20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1pPr>
            <a:lvl2pPr marL="742950" indent="-28575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2pPr>
            <a:lvl3pPr marL="11430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3pPr>
            <a:lvl4pPr marL="16002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4pPr>
            <a:lvl5pPr marL="20574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Baseline</a:t>
            </a:r>
          </a:p>
        </p:txBody>
      </p:sp>
      <p:sp>
        <p:nvSpPr>
          <p:cNvPr id="8" name="TextBox 1026"/>
          <p:cNvSpPr txBox="1">
            <a:spLocks noChangeArrowheads="1"/>
          </p:cNvSpPr>
          <p:nvPr/>
        </p:nvSpPr>
        <p:spPr bwMode="auto">
          <a:xfrm>
            <a:off x="9294878" y="1186563"/>
            <a:ext cx="24503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Times" panose="02020603050405020304" pitchFamily="18" charset="0"/>
              <a:buChar char="•"/>
              <a:defRPr sz="20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1pPr>
            <a:lvl2pPr marL="742950" indent="-28575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2pPr>
            <a:lvl3pPr marL="11430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3pPr>
            <a:lvl4pPr marL="16002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4pPr>
            <a:lvl5pPr marL="20574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 R-</a:t>
            </a:r>
            <a:r>
              <a:rPr lang="en-US" altLang="en-US" sz="18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miniCHOP</a:t>
            </a:r>
            <a:r>
              <a:rPr lang="en-US" altLang="en-US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E2A56D8-F01A-5A43-A40E-EDB6E4B31938}"/>
              </a:ext>
            </a:extLst>
          </p:cNvPr>
          <p:cNvSpPr txBox="1"/>
          <p:nvPr/>
        </p:nvSpPr>
        <p:spPr>
          <a:xfrm>
            <a:off x="6096000" y="6124248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Neha Mehta-Shah, MD, MSCI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6015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Title 1"/>
          <p:cNvSpPr>
            <a:spLocks noGrp="1" noChangeArrowheads="1"/>
          </p:cNvSpPr>
          <p:nvPr>
            <p:ph type="title"/>
          </p:nvPr>
        </p:nvSpPr>
        <p:spPr>
          <a:xfrm>
            <a:off x="1971676" y="223435"/>
            <a:ext cx="5899137" cy="492443"/>
          </a:xfrm>
        </p:spPr>
        <p:txBody>
          <a:bodyPr/>
          <a:lstStyle/>
          <a:p>
            <a:r>
              <a:rPr lang="en-US" altLang="en-US" dirty="0"/>
              <a:t>Thank you and Stay Safe!</a:t>
            </a:r>
          </a:p>
        </p:txBody>
      </p:sp>
      <p:sp>
        <p:nvSpPr>
          <p:cNvPr id="100356" name="Rectangle 2"/>
          <p:cNvSpPr txBox="1">
            <a:spLocks noChangeArrowheads="1"/>
          </p:cNvSpPr>
          <p:nvPr/>
        </p:nvSpPr>
        <p:spPr bwMode="auto">
          <a:xfrm>
            <a:off x="2009775" y="866775"/>
            <a:ext cx="81534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spcBef>
                <a:spcPct val="20000"/>
              </a:spcBef>
              <a:buFont typeface="Times" panose="02020603050405020304" pitchFamily="18" charset="0"/>
              <a:buChar char="•"/>
              <a:defRPr sz="20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1pPr>
            <a:lvl2pPr marL="742950" indent="-285750" defTabSz="4572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2pPr>
            <a:lvl3pPr marL="1143000" indent="-228600" defTabSz="4572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3pPr>
            <a:lvl4pPr marL="1600200" indent="-228600" defTabSz="4572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4pPr>
            <a:lvl5pPr marL="2057400" indent="-228600" defTabSz="4572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3200" dirty="0">
                <a:solidFill>
                  <a:srgbClr val="CD113B"/>
                </a:solidFill>
                <a:latin typeface="Arial" panose="020B0604020202020204" pitchFamily="34" charset="0"/>
                <a:ea typeface="Geneva"/>
                <a:cs typeface="Arial" panose="020B0604020202020204" pitchFamily="34" charset="0"/>
              </a:rPr>
              <a:t>	</a:t>
            </a:r>
          </a:p>
        </p:txBody>
      </p:sp>
      <p:pic>
        <p:nvPicPr>
          <p:cNvPr id="100357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2909" y="5676957"/>
            <a:ext cx="2571751" cy="628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59" name="Picture 2" descr="http://www.tcllfoundation.org/graphics/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7677" y="4903789"/>
            <a:ext cx="2486025" cy="66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60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6057" y="5444886"/>
            <a:ext cx="1563687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61" name="Picture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6250" y="4833699"/>
            <a:ext cx="844551" cy="849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Content Placeholder 5" descr="CAM:HOK:UnltdUse.t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34" r="-2834"/>
          <a:stretch>
            <a:fillRect/>
          </a:stretch>
        </p:blipFill>
        <p:spPr bwMode="auto">
          <a:xfrm>
            <a:off x="7147781" y="959143"/>
            <a:ext cx="3353531" cy="3768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1671639" y="948517"/>
            <a:ext cx="5257800" cy="4495800"/>
          </a:xfrm>
        </p:spPr>
        <p:txBody>
          <a:bodyPr>
            <a:normAutofit fontScale="85000" lnSpcReduction="20000"/>
          </a:bodyPr>
          <a:lstStyle/>
          <a:p>
            <a:pPr>
              <a:defRPr/>
            </a:pPr>
            <a:endParaRPr lang="en-US" dirty="0"/>
          </a:p>
          <a:p>
            <a:pPr>
              <a:defRPr/>
            </a:pPr>
            <a:endParaRPr lang="en-US" dirty="0"/>
          </a:p>
          <a:p>
            <a:pPr marL="0" indent="0" algn="ctr">
              <a:buNone/>
              <a:defRPr/>
            </a:pPr>
            <a:r>
              <a:rPr lang="en-US" dirty="0"/>
              <a:t>Neha Mehta-Shah</a:t>
            </a:r>
          </a:p>
          <a:p>
            <a:pPr marL="0" indent="0" algn="ctr">
              <a:buNone/>
              <a:defRPr/>
            </a:pPr>
            <a:r>
              <a:rPr lang="en-US" dirty="0"/>
              <a:t>Department of Medicine</a:t>
            </a:r>
          </a:p>
          <a:p>
            <a:pPr marL="0" indent="0" algn="ctr">
              <a:buNone/>
              <a:defRPr/>
            </a:pPr>
            <a:r>
              <a:rPr lang="en-US" dirty="0"/>
              <a:t>Division of Oncology</a:t>
            </a:r>
          </a:p>
          <a:p>
            <a:pPr marL="0" indent="0" algn="ctr">
              <a:buNone/>
              <a:defRPr/>
            </a:pPr>
            <a:r>
              <a:rPr lang="en-US" dirty="0"/>
              <a:t>Washington University in St. Louis</a:t>
            </a:r>
          </a:p>
          <a:p>
            <a:pPr marL="0" indent="0" algn="ctr">
              <a:buNone/>
              <a:defRPr/>
            </a:pPr>
            <a:r>
              <a:rPr lang="en-US" dirty="0"/>
              <a:t>660 S. Euclid </a:t>
            </a:r>
          </a:p>
          <a:p>
            <a:pPr marL="0" indent="0" algn="ctr">
              <a:buNone/>
              <a:defRPr/>
            </a:pPr>
            <a:r>
              <a:rPr lang="en-US" dirty="0"/>
              <a:t>Box 8056</a:t>
            </a:r>
          </a:p>
          <a:p>
            <a:pPr marL="0" indent="0" algn="ctr">
              <a:buNone/>
              <a:defRPr/>
            </a:pPr>
            <a:r>
              <a:rPr lang="en-US" dirty="0"/>
              <a:t>St. Louis, MO 63110</a:t>
            </a:r>
          </a:p>
          <a:p>
            <a:pPr marL="0" indent="0" algn="ctr">
              <a:buNone/>
              <a:defRPr/>
            </a:pPr>
            <a:endParaRPr lang="en-US" dirty="0"/>
          </a:p>
          <a:p>
            <a:pPr marL="0" indent="0" algn="ctr">
              <a:buNone/>
              <a:defRPr/>
            </a:pPr>
            <a:r>
              <a:rPr lang="en-US" dirty="0">
                <a:hlinkClick r:id="rId7"/>
              </a:rPr>
              <a:t>mehta-n@wustl.edu</a:t>
            </a:r>
            <a:r>
              <a:rPr lang="en-US" dirty="0"/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AC3A32B-F46D-0443-AABF-81459D74514B}"/>
              </a:ext>
            </a:extLst>
          </p:cNvPr>
          <p:cNvSpPr txBox="1"/>
          <p:nvPr/>
        </p:nvSpPr>
        <p:spPr>
          <a:xfrm>
            <a:off x="-11429" y="6144025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500" b="0" i="0" dirty="0">
                <a:solidFill>
                  <a:srgbClr val="3E3E4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Neha Mehta-Shah, MD, MSCI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39842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58322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609600" y="161409"/>
            <a:ext cx="9147291" cy="492443"/>
          </a:xfrm>
        </p:spPr>
        <p:txBody>
          <a:bodyPr/>
          <a:lstStyle/>
          <a:p>
            <a:r>
              <a:rPr lang="en-US" altLang="en-US" dirty="0"/>
              <a:t>Diffuse Large B-cell Lymphoma (DLBCL)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8400" y="1252772"/>
            <a:ext cx="4919245" cy="5257560"/>
          </a:xfrm>
        </p:spPr>
        <p:txBody>
          <a:bodyPr>
            <a:normAutofit fontScale="55000" lnSpcReduction="20000"/>
          </a:bodyPr>
          <a:lstStyle/>
          <a:p>
            <a:pPr>
              <a:buFont typeface="Times" charset="0"/>
              <a:buChar char="•"/>
              <a:defRPr/>
            </a:pPr>
            <a:r>
              <a:rPr lang="en-US" dirty="0"/>
              <a:t>Most common aggressive type of non-Hodgkin lymphoma</a:t>
            </a:r>
          </a:p>
          <a:p>
            <a:pPr lvl="1">
              <a:buFont typeface="Times" charset="0"/>
              <a:buChar char="•"/>
              <a:defRPr/>
            </a:pPr>
            <a:r>
              <a:rPr lang="en-US" dirty="0"/>
              <a:t>30-40% of all non-Hodgkin lymphoma </a:t>
            </a:r>
          </a:p>
          <a:p>
            <a:pPr lvl="1">
              <a:buFont typeface="Times" charset="0"/>
              <a:buChar char="•"/>
              <a:defRPr/>
            </a:pPr>
            <a:r>
              <a:rPr lang="en-US" dirty="0"/>
              <a:t>Affects 7/100,000 people per year in US</a:t>
            </a:r>
          </a:p>
          <a:p>
            <a:pPr>
              <a:buFont typeface="Times" charset="0"/>
              <a:buChar char="•"/>
              <a:defRPr/>
            </a:pPr>
            <a:r>
              <a:rPr lang="en-US" dirty="0"/>
              <a:t>Heterogeneous entity  </a:t>
            </a:r>
          </a:p>
          <a:p>
            <a:pPr lvl="1">
              <a:buFont typeface="Times" charset="0"/>
              <a:buChar char="•"/>
              <a:defRPr/>
            </a:pPr>
            <a:r>
              <a:rPr lang="en-US" dirty="0"/>
              <a:t>DLBCL, not otherwise specified </a:t>
            </a:r>
          </a:p>
          <a:p>
            <a:pPr lvl="2">
              <a:buFont typeface="Times" charset="0"/>
              <a:buChar char="•"/>
              <a:defRPr/>
            </a:pPr>
            <a:r>
              <a:rPr lang="en-US" dirty="0"/>
              <a:t>Germinal Center phenotype</a:t>
            </a:r>
          </a:p>
          <a:p>
            <a:pPr lvl="2">
              <a:buFont typeface="Times" charset="0"/>
              <a:buChar char="•"/>
              <a:defRPr/>
            </a:pPr>
            <a:r>
              <a:rPr lang="en-US" dirty="0"/>
              <a:t>Non-Germinal Center phenotype</a:t>
            </a:r>
          </a:p>
          <a:p>
            <a:pPr lvl="1">
              <a:buFont typeface="Times" charset="0"/>
              <a:buChar char="•"/>
              <a:defRPr/>
            </a:pPr>
            <a:r>
              <a:rPr lang="en-US" dirty="0"/>
              <a:t>T-cell/</a:t>
            </a:r>
            <a:r>
              <a:rPr lang="en-US" dirty="0" err="1"/>
              <a:t>histiocyte</a:t>
            </a:r>
            <a:r>
              <a:rPr lang="en-US" dirty="0"/>
              <a:t>-rich large B-cell lymphoma</a:t>
            </a:r>
          </a:p>
          <a:p>
            <a:pPr lvl="1">
              <a:buFont typeface="Times" charset="0"/>
              <a:buChar char="•"/>
              <a:defRPr/>
            </a:pPr>
            <a:r>
              <a:rPr lang="en-US" dirty="0"/>
              <a:t>Primary Cutaneous DLBCL, leg type </a:t>
            </a:r>
          </a:p>
          <a:p>
            <a:pPr lvl="1">
              <a:buFont typeface="Times" charset="0"/>
              <a:buChar char="•"/>
              <a:defRPr/>
            </a:pPr>
            <a:r>
              <a:rPr lang="en-US" dirty="0"/>
              <a:t>EBV+ DLBCL of the elderly</a:t>
            </a:r>
          </a:p>
          <a:p>
            <a:pPr lvl="1">
              <a:buFont typeface="Times" charset="0"/>
              <a:buChar char="•"/>
              <a:defRPr/>
            </a:pPr>
            <a:r>
              <a:rPr lang="en-US" dirty="0"/>
              <a:t>Primary CNS lymphoma</a:t>
            </a:r>
          </a:p>
          <a:p>
            <a:pPr lvl="1">
              <a:buFont typeface="Times" charset="0"/>
              <a:buChar char="•"/>
              <a:defRPr/>
            </a:pPr>
            <a:r>
              <a:rPr lang="en-US" dirty="0"/>
              <a:t>Primary Mediastinal DLBCL</a:t>
            </a:r>
          </a:p>
          <a:p>
            <a:pPr lvl="1">
              <a:buFont typeface="Times" charset="0"/>
              <a:buChar char="•"/>
              <a:defRPr/>
            </a:pPr>
            <a:r>
              <a:rPr lang="en-US" dirty="0"/>
              <a:t>CD5+ DLBCL </a:t>
            </a:r>
          </a:p>
          <a:p>
            <a:pPr lvl="1">
              <a:buFont typeface="Times" charset="0"/>
              <a:buChar char="•"/>
              <a:defRPr/>
            </a:pPr>
            <a:r>
              <a:rPr lang="en-US" dirty="0"/>
              <a:t>High grade B-cell lymphoma, not otherwise specified </a:t>
            </a:r>
          </a:p>
        </p:txBody>
      </p:sp>
      <p:pic>
        <p:nvPicPr>
          <p:cNvPr id="4" name="Content Placeholder 8" descr="DLBCL low pw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3583" y="1071722"/>
            <a:ext cx="6503279" cy="4877459"/>
          </a:xfrm>
          <a:prstGeom prst="rect">
            <a:avLst/>
          </a:prstGeom>
          <a:ln w="38100" cap="sq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2999"/>
              </a:srgbClr>
            </a:outerShdw>
          </a:effectLst>
        </p:spPr>
      </p:pic>
      <p:pic>
        <p:nvPicPr>
          <p:cNvPr id="5" name="Content Placeholder 9" descr="Figure_3__DLBCL_composite_-_clean__03_78fd43651b.jpg"/>
          <p:cNvPicPr>
            <a:picLocks noChangeAspect="1"/>
          </p:cNvPicPr>
          <p:nvPr/>
        </p:nvPicPr>
        <p:blipFill>
          <a:blip r:embed="rId3"/>
          <a:srcRect l="9052" r="50067" b="51080"/>
          <a:stretch>
            <a:fillRect/>
          </a:stretch>
        </p:blipFill>
        <p:spPr>
          <a:xfrm>
            <a:off x="9779149" y="3972232"/>
            <a:ext cx="2017713" cy="1933575"/>
          </a:xfrm>
          <a:prstGeom prst="rect">
            <a:avLst/>
          </a:prstGeom>
          <a:ln w="38100" cap="sq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2999"/>
              </a:srgbClr>
            </a:outerShdw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E4080DA-C309-F24F-A69F-1324DD62A842}"/>
              </a:ext>
            </a:extLst>
          </p:cNvPr>
          <p:cNvSpPr txBox="1"/>
          <p:nvPr/>
        </p:nvSpPr>
        <p:spPr>
          <a:xfrm>
            <a:off x="6096000" y="6055668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Neha Mehta-Shah, MD, MSCI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3865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590042" y="0"/>
            <a:ext cx="11304524" cy="893763"/>
          </a:xfrm>
        </p:spPr>
        <p:txBody>
          <a:bodyPr>
            <a:normAutofit fontScale="90000"/>
          </a:bodyPr>
          <a:lstStyle/>
          <a:p>
            <a:r>
              <a:rPr lang="en-US" altLang="en-US" dirty="0"/>
              <a:t>Germinal Center vs non-Germinal Center</a:t>
            </a:r>
            <a:br>
              <a:rPr lang="en-US" altLang="en-US" dirty="0"/>
            </a:br>
            <a:r>
              <a:rPr lang="en-US" altLang="en-US" dirty="0"/>
              <a:t> Hans algorithm</a:t>
            </a:r>
          </a:p>
        </p:txBody>
      </p:sp>
      <p:pic>
        <p:nvPicPr>
          <p:cNvPr id="28675" name="Content Placeholder 10" descr="Hans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248" y="1565166"/>
            <a:ext cx="7429885" cy="2033441"/>
          </a:xfrm>
        </p:spPr>
      </p:pic>
      <p:sp>
        <p:nvSpPr>
          <p:cNvPr id="28676" name="TextBox 11"/>
          <p:cNvSpPr txBox="1">
            <a:spLocks noChangeArrowheads="1"/>
          </p:cNvSpPr>
          <p:nvPr/>
        </p:nvSpPr>
        <p:spPr bwMode="auto">
          <a:xfrm>
            <a:off x="7656133" y="1606329"/>
            <a:ext cx="4395748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85750" indent="-285750">
              <a:spcBef>
                <a:spcPct val="20000"/>
              </a:spcBef>
              <a:buFont typeface="Times" panose="02020603050405020304" pitchFamily="18" charset="0"/>
              <a:buChar char="•"/>
              <a:defRPr sz="20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1pPr>
            <a:lvl2pPr marL="742950" indent="-28575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2pPr>
            <a:lvl3pPr marL="11430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3pPr>
            <a:lvl4pPr marL="16002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4pPr>
            <a:lvl5pPr marL="20574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rgbClr val="005B9C"/>
                </a:solidFill>
                <a:latin typeface="+mj-lt"/>
              </a:rPr>
              <a:t>GCB: </a:t>
            </a:r>
          </a:p>
          <a:p>
            <a:pPr marL="78314" lvl="1" indent="0">
              <a:spcBef>
                <a:spcPct val="0"/>
              </a:spcBef>
              <a:buNone/>
            </a:pPr>
            <a:r>
              <a:rPr lang="en-US" altLang="en-US" sz="2400" dirty="0">
                <a:solidFill>
                  <a:srgbClr val="005B9C"/>
                </a:solidFill>
                <a:latin typeface="+mj-lt"/>
              </a:rPr>
              <a:t>     germinal center B-cell type</a:t>
            </a:r>
          </a:p>
          <a:p>
            <a:pPr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en-US" sz="2400" dirty="0">
                <a:solidFill>
                  <a:srgbClr val="FF0000"/>
                </a:solidFill>
                <a:latin typeface="+mj-lt"/>
              </a:rPr>
              <a:t>Non-GCB = ABC</a:t>
            </a:r>
          </a:p>
          <a:p>
            <a:pPr marL="306910" lvl="1" indent="0">
              <a:spcBef>
                <a:spcPct val="0"/>
              </a:spcBef>
              <a:buNone/>
            </a:pPr>
            <a:r>
              <a:rPr lang="en-US" altLang="en-US" sz="2400" dirty="0">
                <a:solidFill>
                  <a:srgbClr val="FF0000"/>
                </a:solidFill>
                <a:latin typeface="+mj-lt"/>
              </a:rPr>
              <a:t>   activated B-cell type</a:t>
            </a:r>
          </a:p>
          <a:p>
            <a:pPr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en-US" altLang="en-US" sz="24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28677" name="Text Box 4"/>
          <p:cNvSpPr txBox="1">
            <a:spLocks noChangeArrowheads="1"/>
          </p:cNvSpPr>
          <p:nvPr/>
        </p:nvSpPr>
        <p:spPr bwMode="auto">
          <a:xfrm>
            <a:off x="226248" y="6188711"/>
            <a:ext cx="6232525" cy="255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1pPr>
            <a:lvl2pPr marL="742950" indent="-285750">
              <a:spcBef>
                <a:spcPct val="20000"/>
              </a:spcBef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2pPr>
            <a:lvl3pPr marL="1143000" indent="-228600">
              <a:spcBef>
                <a:spcPct val="20000"/>
              </a:spcBef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3pPr>
            <a:lvl4pPr marL="1600200" indent="-228600">
              <a:spcBef>
                <a:spcPct val="20000"/>
              </a:spcBef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4pPr>
            <a:lvl5pPr marL="2057400" indent="-228600">
              <a:spcBef>
                <a:spcPct val="20000"/>
              </a:spcBef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Hans et al. Blood 2004</a:t>
            </a:r>
          </a:p>
          <a:p>
            <a:pPr>
              <a:spcBef>
                <a:spcPct val="0"/>
              </a:spcBef>
              <a:buFontTx/>
              <a:buNone/>
            </a:pPr>
            <a:endParaRPr lang="en-GB" altLang="en-US" sz="1200" dirty="0">
              <a:solidFill>
                <a:srgbClr val="000000"/>
              </a:solidFill>
              <a:latin typeface="Arial" panose="020B0604020202020204" pitchFamily="34" charset="0"/>
              <a:ea typeface="msgothic"/>
              <a:cs typeface="msgothic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0832" y="4977009"/>
            <a:ext cx="109975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~10-15% misclassified when compared to gene expression profiling methods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AE8394-5856-0F41-95BE-CB2554776FC4}"/>
              </a:ext>
            </a:extLst>
          </p:cNvPr>
          <p:cNvSpPr txBox="1"/>
          <p:nvPr/>
        </p:nvSpPr>
        <p:spPr>
          <a:xfrm>
            <a:off x="6096000" y="6055668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Neha Mehta-Shah, MD, MSCI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65504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166895"/>
            <a:ext cx="8924495" cy="492443"/>
          </a:xfrm>
        </p:spPr>
        <p:txBody>
          <a:bodyPr/>
          <a:lstStyle/>
          <a:p>
            <a:r>
              <a:rPr lang="en-US" dirty="0"/>
              <a:t>Gene Expression Based Cell of Origin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499" t="47879" r="4202" b="2929"/>
          <a:stretch/>
        </p:blipFill>
        <p:spPr>
          <a:xfrm>
            <a:off x="609601" y="3974813"/>
            <a:ext cx="4545495" cy="190831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289" y="1306998"/>
            <a:ext cx="3631096" cy="2685935"/>
          </a:xfrm>
          <a:prstGeom prst="rect">
            <a:avLst/>
          </a:prstGeom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65843" y="6213435"/>
            <a:ext cx="3588856" cy="360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1pPr>
            <a:lvl2pPr marL="742950" indent="-285750">
              <a:spcBef>
                <a:spcPct val="20000"/>
              </a:spcBef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2pPr>
            <a:lvl3pPr marL="1143000" indent="-228600">
              <a:spcBef>
                <a:spcPct val="20000"/>
              </a:spcBef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3pPr>
            <a:lvl4pPr marL="1600200" indent="-228600">
              <a:spcBef>
                <a:spcPct val="20000"/>
              </a:spcBef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4pPr>
            <a:lvl5pPr marL="2057400" indent="-228600">
              <a:spcBef>
                <a:spcPct val="20000"/>
              </a:spcBef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Lenz et al NEJM 2008; Scott Blood 2014</a:t>
            </a:r>
          </a:p>
          <a:p>
            <a:pPr>
              <a:spcBef>
                <a:spcPct val="0"/>
              </a:spcBef>
              <a:buFontTx/>
              <a:buNone/>
            </a:pPr>
            <a:endParaRPr lang="en-GB" altLang="en-US" sz="1200" b="1" dirty="0">
              <a:solidFill>
                <a:srgbClr val="000000"/>
              </a:solidFill>
              <a:latin typeface="Arial" panose="020B0604020202020204" pitchFamily="34" charset="0"/>
              <a:ea typeface="msgothic"/>
              <a:cs typeface="msgothic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b="60229"/>
          <a:stretch/>
        </p:blipFill>
        <p:spPr>
          <a:xfrm>
            <a:off x="5749289" y="1456352"/>
            <a:ext cx="3641660" cy="163580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61253" y="3194231"/>
            <a:ext cx="3904328" cy="289209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910532" y="903617"/>
            <a:ext cx="42400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Lymph2Cx (93 genes; n=344)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82079" y="982189"/>
            <a:ext cx="27374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Lenz GEP (n=414)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/>
          <a:srcRect t="39341"/>
          <a:stretch/>
        </p:blipFill>
        <p:spPr>
          <a:xfrm>
            <a:off x="9548732" y="1523168"/>
            <a:ext cx="2399307" cy="164382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6DD2CC7-B33D-1446-96BA-B1D6C668C1D7}"/>
              </a:ext>
            </a:extLst>
          </p:cNvPr>
          <p:cNvSpPr txBox="1"/>
          <p:nvPr/>
        </p:nvSpPr>
        <p:spPr>
          <a:xfrm>
            <a:off x="6096000" y="6124248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Neha Mehta-Shah, MD, MSCI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34724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609600" y="213839"/>
            <a:ext cx="7794869" cy="492443"/>
          </a:xfrm>
        </p:spPr>
        <p:txBody>
          <a:bodyPr/>
          <a:lstStyle/>
          <a:p>
            <a:r>
              <a:rPr lang="en-US" altLang="en-US" dirty="0"/>
              <a:t>Double Hit vs. Double Expressor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Font typeface="Times" charset="0"/>
              <a:buChar char="•"/>
              <a:defRPr/>
            </a:pPr>
            <a:r>
              <a:rPr lang="en-US" dirty="0"/>
              <a:t>Double </a:t>
            </a:r>
            <a:r>
              <a:rPr lang="en-US" dirty="0" err="1"/>
              <a:t>Expressor</a:t>
            </a:r>
            <a:r>
              <a:rPr lang="en-US" dirty="0"/>
              <a:t> (30% DLBCL): </a:t>
            </a:r>
          </a:p>
          <a:p>
            <a:pPr lvl="1">
              <a:buFont typeface="Times" charset="0"/>
              <a:buChar char="•"/>
              <a:defRPr/>
            </a:pPr>
            <a:r>
              <a:rPr lang="en-US" dirty="0"/>
              <a:t>Determined based on Immunohistochemistry Expression</a:t>
            </a:r>
          </a:p>
          <a:p>
            <a:pPr lvl="1">
              <a:buFont typeface="Times" charset="0"/>
              <a:buChar char="•"/>
              <a:defRPr/>
            </a:pPr>
            <a:r>
              <a:rPr lang="en-US" dirty="0"/>
              <a:t>Overexpress MYC (≥40%) + BCL2 (≥50-70%) by IHC</a:t>
            </a:r>
          </a:p>
          <a:p>
            <a:pPr lvl="1">
              <a:buFont typeface="Times" charset="0"/>
              <a:buChar char="•"/>
              <a:defRPr/>
            </a:pPr>
            <a:r>
              <a:rPr lang="en-US" dirty="0"/>
              <a:t>GCB or non-GCB</a:t>
            </a:r>
          </a:p>
          <a:p>
            <a:pPr>
              <a:buFont typeface="Times" charset="0"/>
              <a:buChar char="•"/>
              <a:defRPr/>
            </a:pPr>
            <a:endParaRPr lang="en-US" dirty="0"/>
          </a:p>
          <a:p>
            <a:pPr>
              <a:buFont typeface="Times" charset="0"/>
              <a:buChar char="•"/>
              <a:defRPr/>
            </a:pPr>
            <a:r>
              <a:rPr lang="en-US" dirty="0"/>
              <a:t>Double Hit (5-10% DLBCL)</a:t>
            </a:r>
          </a:p>
          <a:p>
            <a:pPr lvl="1">
              <a:buFont typeface="Times" charset="0"/>
              <a:buChar char="•"/>
              <a:defRPr/>
            </a:pPr>
            <a:r>
              <a:rPr lang="en-US" dirty="0"/>
              <a:t>Have translocation of </a:t>
            </a:r>
          </a:p>
          <a:p>
            <a:pPr lvl="2">
              <a:buFont typeface="Times" charset="0"/>
              <a:buChar char="•"/>
              <a:defRPr/>
            </a:pPr>
            <a:r>
              <a:rPr lang="en-US" dirty="0"/>
              <a:t>MYC +</a:t>
            </a:r>
          </a:p>
          <a:p>
            <a:pPr marL="914377" lvl="2" indent="0">
              <a:buNone/>
              <a:defRPr/>
            </a:pPr>
            <a:r>
              <a:rPr lang="en-US" dirty="0"/>
              <a:t>      and</a:t>
            </a:r>
          </a:p>
          <a:p>
            <a:pPr lvl="2">
              <a:buFont typeface="Times" charset="0"/>
              <a:buChar char="•"/>
              <a:defRPr/>
            </a:pPr>
            <a:r>
              <a:rPr lang="en-US" dirty="0"/>
              <a:t>BCL2 or BCL6</a:t>
            </a:r>
          </a:p>
          <a:p>
            <a:pPr lvl="2">
              <a:buFont typeface="Times" charset="0"/>
              <a:buChar char="•"/>
              <a:defRPr/>
            </a:pPr>
            <a:r>
              <a:rPr lang="en-US" dirty="0"/>
              <a:t>Most often GCB</a:t>
            </a:r>
          </a:p>
          <a:p>
            <a:pPr lvl="1">
              <a:buFont typeface="Times" charset="0"/>
              <a:buChar char="•"/>
              <a:defRPr/>
            </a:pPr>
            <a:endParaRPr lang="en-US" dirty="0"/>
          </a:p>
        </p:txBody>
      </p:sp>
      <p:grpSp>
        <p:nvGrpSpPr>
          <p:cNvPr id="30724" name="Group 8"/>
          <p:cNvGrpSpPr>
            <a:grpSpLocks/>
          </p:cNvGrpSpPr>
          <p:nvPr/>
        </p:nvGrpSpPr>
        <p:grpSpPr bwMode="auto">
          <a:xfrm>
            <a:off x="5619750" y="2895600"/>
            <a:ext cx="5048338" cy="3276600"/>
            <a:chOff x="990600" y="2209800"/>
            <a:chExt cx="5048671" cy="3276600"/>
          </a:xfrm>
        </p:grpSpPr>
        <p:sp>
          <p:nvSpPr>
            <p:cNvPr id="30725" name="Oval 3"/>
            <p:cNvSpPr>
              <a:spLocks noChangeArrowheads="1"/>
            </p:cNvSpPr>
            <p:nvPr/>
          </p:nvSpPr>
          <p:spPr bwMode="auto">
            <a:xfrm>
              <a:off x="990600" y="2209800"/>
              <a:ext cx="3505200" cy="3276600"/>
            </a:xfrm>
            <a:prstGeom prst="ellipse">
              <a:avLst/>
            </a:prstGeom>
            <a:solidFill>
              <a:srgbClr val="FFFF0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Font typeface="Times" panose="02020603050405020304" pitchFamily="18" charset="0"/>
                <a:buChar char="•"/>
                <a:defRPr sz="2000">
                  <a:solidFill>
                    <a:srgbClr val="131313"/>
                  </a:solidFill>
                  <a:latin typeface="Verdana" panose="020B0604030504040204" pitchFamily="34" charset="0"/>
                  <a:ea typeface="Osaka" charset="-128"/>
                </a:defRPr>
              </a:lvl1pPr>
              <a:lvl2pPr marL="742950" indent="-285750">
                <a:spcBef>
                  <a:spcPct val="20000"/>
                </a:spcBef>
                <a:buFont typeface="Times" panose="02020603050405020304" pitchFamily="18" charset="0"/>
                <a:buChar char="•"/>
                <a:defRPr sz="1600">
                  <a:solidFill>
                    <a:srgbClr val="131313"/>
                  </a:solidFill>
                  <a:latin typeface="Verdana" panose="020B0604030504040204" pitchFamily="34" charset="0"/>
                  <a:ea typeface="Osaka" charset="-128"/>
                </a:defRPr>
              </a:lvl2pPr>
              <a:lvl3pPr marL="1143000" indent="-228600">
                <a:spcBef>
                  <a:spcPct val="20000"/>
                </a:spcBef>
                <a:buFont typeface="Times" panose="02020603050405020304" pitchFamily="18" charset="0"/>
                <a:buChar char="•"/>
                <a:defRPr sz="1600">
                  <a:solidFill>
                    <a:srgbClr val="131313"/>
                  </a:solidFill>
                  <a:latin typeface="Verdana" panose="020B0604030504040204" pitchFamily="34" charset="0"/>
                  <a:ea typeface="Osaka" charset="-128"/>
                </a:defRPr>
              </a:lvl3pPr>
              <a:lvl4pPr marL="1600200" indent="-228600">
                <a:spcBef>
                  <a:spcPct val="20000"/>
                </a:spcBef>
                <a:buFont typeface="Times" panose="02020603050405020304" pitchFamily="18" charset="0"/>
                <a:buChar char="•"/>
                <a:defRPr sz="1600">
                  <a:solidFill>
                    <a:srgbClr val="131313"/>
                  </a:solidFill>
                  <a:latin typeface="Verdana" panose="020B0604030504040204" pitchFamily="34" charset="0"/>
                  <a:ea typeface="Osaka" charset="-128"/>
                </a:defRPr>
              </a:lvl4pPr>
              <a:lvl5pPr marL="2057400" indent="-228600">
                <a:spcBef>
                  <a:spcPct val="20000"/>
                </a:spcBef>
                <a:buFont typeface="Times" panose="02020603050405020304" pitchFamily="18" charset="0"/>
                <a:buChar char="•"/>
                <a:defRPr sz="1600">
                  <a:solidFill>
                    <a:srgbClr val="131313"/>
                  </a:solidFill>
                  <a:latin typeface="Verdana" panose="020B0604030504040204" pitchFamily="34" charset="0"/>
                  <a:ea typeface="Osaka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" panose="02020603050405020304" pitchFamily="18" charset="0"/>
                <a:buChar char="•"/>
                <a:defRPr sz="1600">
                  <a:solidFill>
                    <a:srgbClr val="131313"/>
                  </a:solidFill>
                  <a:latin typeface="Verdana" panose="020B0604030504040204" pitchFamily="34" charset="0"/>
                  <a:ea typeface="Osaka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" panose="02020603050405020304" pitchFamily="18" charset="0"/>
                <a:buChar char="•"/>
                <a:defRPr sz="1600">
                  <a:solidFill>
                    <a:srgbClr val="131313"/>
                  </a:solidFill>
                  <a:latin typeface="Verdana" panose="020B0604030504040204" pitchFamily="34" charset="0"/>
                  <a:ea typeface="Osaka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" panose="02020603050405020304" pitchFamily="18" charset="0"/>
                <a:buChar char="•"/>
                <a:defRPr sz="1600">
                  <a:solidFill>
                    <a:srgbClr val="131313"/>
                  </a:solidFill>
                  <a:latin typeface="Verdana" panose="020B0604030504040204" pitchFamily="34" charset="0"/>
                  <a:ea typeface="Osaka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" panose="02020603050405020304" pitchFamily="18" charset="0"/>
                <a:buChar char="•"/>
                <a:defRPr sz="1600">
                  <a:solidFill>
                    <a:srgbClr val="131313"/>
                  </a:solidFill>
                  <a:latin typeface="Verdana" panose="020B0604030504040204" pitchFamily="34" charset="0"/>
                  <a:ea typeface="Osaka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800">
                  <a:solidFill>
                    <a:schemeClr val="tx1"/>
                  </a:solidFill>
                  <a:latin typeface="Georgia" panose="02040502050405020303" pitchFamily="18" charset="0"/>
                </a:rPr>
                <a:t>Double Expressor</a:t>
              </a:r>
            </a:p>
          </p:txBody>
        </p:sp>
        <p:sp>
          <p:nvSpPr>
            <p:cNvPr id="30726" name="Oval 4"/>
            <p:cNvSpPr>
              <a:spLocks noChangeArrowheads="1"/>
            </p:cNvSpPr>
            <p:nvPr/>
          </p:nvSpPr>
          <p:spPr bwMode="auto">
            <a:xfrm>
              <a:off x="3067384" y="3312441"/>
              <a:ext cx="1752600" cy="1600200"/>
            </a:xfrm>
            <a:prstGeom prst="ellipse">
              <a:avLst/>
            </a:prstGeom>
            <a:solidFill>
              <a:srgbClr val="0070C0">
                <a:alpha val="49019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Font typeface="Times" panose="02020603050405020304" pitchFamily="18" charset="0"/>
                <a:buChar char="•"/>
                <a:defRPr sz="2000">
                  <a:solidFill>
                    <a:srgbClr val="131313"/>
                  </a:solidFill>
                  <a:latin typeface="Verdana" panose="020B0604030504040204" pitchFamily="34" charset="0"/>
                  <a:ea typeface="Osaka" charset="-128"/>
                </a:defRPr>
              </a:lvl1pPr>
              <a:lvl2pPr marL="742950" indent="-285750">
                <a:spcBef>
                  <a:spcPct val="20000"/>
                </a:spcBef>
                <a:buFont typeface="Times" panose="02020603050405020304" pitchFamily="18" charset="0"/>
                <a:buChar char="•"/>
                <a:defRPr sz="1600">
                  <a:solidFill>
                    <a:srgbClr val="131313"/>
                  </a:solidFill>
                  <a:latin typeface="Verdana" panose="020B0604030504040204" pitchFamily="34" charset="0"/>
                  <a:ea typeface="Osaka" charset="-128"/>
                </a:defRPr>
              </a:lvl2pPr>
              <a:lvl3pPr marL="1143000" indent="-228600">
                <a:spcBef>
                  <a:spcPct val="20000"/>
                </a:spcBef>
                <a:buFont typeface="Times" panose="02020603050405020304" pitchFamily="18" charset="0"/>
                <a:buChar char="•"/>
                <a:defRPr sz="1600">
                  <a:solidFill>
                    <a:srgbClr val="131313"/>
                  </a:solidFill>
                  <a:latin typeface="Verdana" panose="020B0604030504040204" pitchFamily="34" charset="0"/>
                  <a:ea typeface="Osaka" charset="-128"/>
                </a:defRPr>
              </a:lvl3pPr>
              <a:lvl4pPr marL="1600200" indent="-228600">
                <a:spcBef>
                  <a:spcPct val="20000"/>
                </a:spcBef>
                <a:buFont typeface="Times" panose="02020603050405020304" pitchFamily="18" charset="0"/>
                <a:buChar char="•"/>
                <a:defRPr sz="1600">
                  <a:solidFill>
                    <a:srgbClr val="131313"/>
                  </a:solidFill>
                  <a:latin typeface="Verdana" panose="020B0604030504040204" pitchFamily="34" charset="0"/>
                  <a:ea typeface="Osaka" charset="-128"/>
                </a:defRPr>
              </a:lvl4pPr>
              <a:lvl5pPr marL="2057400" indent="-228600">
                <a:spcBef>
                  <a:spcPct val="20000"/>
                </a:spcBef>
                <a:buFont typeface="Times" panose="02020603050405020304" pitchFamily="18" charset="0"/>
                <a:buChar char="•"/>
                <a:defRPr sz="1600">
                  <a:solidFill>
                    <a:srgbClr val="131313"/>
                  </a:solidFill>
                  <a:latin typeface="Verdana" panose="020B0604030504040204" pitchFamily="34" charset="0"/>
                  <a:ea typeface="Osaka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" panose="02020603050405020304" pitchFamily="18" charset="0"/>
                <a:buChar char="•"/>
                <a:defRPr sz="1600">
                  <a:solidFill>
                    <a:srgbClr val="131313"/>
                  </a:solidFill>
                  <a:latin typeface="Verdana" panose="020B0604030504040204" pitchFamily="34" charset="0"/>
                  <a:ea typeface="Osaka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" panose="02020603050405020304" pitchFamily="18" charset="0"/>
                <a:buChar char="•"/>
                <a:defRPr sz="1600">
                  <a:solidFill>
                    <a:srgbClr val="131313"/>
                  </a:solidFill>
                  <a:latin typeface="Verdana" panose="020B0604030504040204" pitchFamily="34" charset="0"/>
                  <a:ea typeface="Osaka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" panose="02020603050405020304" pitchFamily="18" charset="0"/>
                <a:buChar char="•"/>
                <a:defRPr sz="1600">
                  <a:solidFill>
                    <a:srgbClr val="131313"/>
                  </a:solidFill>
                  <a:latin typeface="Verdana" panose="020B0604030504040204" pitchFamily="34" charset="0"/>
                  <a:ea typeface="Osaka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" panose="02020603050405020304" pitchFamily="18" charset="0"/>
                <a:buChar char="•"/>
                <a:defRPr sz="1600">
                  <a:solidFill>
                    <a:srgbClr val="131313"/>
                  </a:solidFill>
                  <a:latin typeface="Verdana" panose="020B0604030504040204" pitchFamily="34" charset="0"/>
                  <a:ea typeface="Osaka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en-US" sz="1800">
                <a:solidFill>
                  <a:schemeClr val="tx1"/>
                </a:solidFill>
                <a:latin typeface="Georgia" panose="02040502050405020303" pitchFamily="18" charset="0"/>
              </a:endParaRPr>
            </a:p>
          </p:txBody>
        </p:sp>
        <p:sp>
          <p:nvSpPr>
            <p:cNvPr id="30727" name="TextBox 5"/>
            <p:cNvSpPr txBox="1">
              <a:spLocks noChangeArrowheads="1"/>
            </p:cNvSpPr>
            <p:nvPr/>
          </p:nvSpPr>
          <p:spPr bwMode="auto">
            <a:xfrm>
              <a:off x="4724400" y="2971800"/>
              <a:ext cx="131487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Times" panose="02020603050405020304" pitchFamily="18" charset="0"/>
                <a:buChar char="•"/>
                <a:defRPr sz="2000">
                  <a:solidFill>
                    <a:srgbClr val="131313"/>
                  </a:solidFill>
                  <a:latin typeface="Verdana" panose="020B0604030504040204" pitchFamily="34" charset="0"/>
                  <a:ea typeface="Osaka" charset="-128"/>
                </a:defRPr>
              </a:lvl1pPr>
              <a:lvl2pPr marL="742950" indent="-285750">
                <a:spcBef>
                  <a:spcPct val="20000"/>
                </a:spcBef>
                <a:buFont typeface="Times" panose="02020603050405020304" pitchFamily="18" charset="0"/>
                <a:buChar char="•"/>
                <a:defRPr sz="1600">
                  <a:solidFill>
                    <a:srgbClr val="131313"/>
                  </a:solidFill>
                  <a:latin typeface="Verdana" panose="020B0604030504040204" pitchFamily="34" charset="0"/>
                  <a:ea typeface="Osaka" charset="-128"/>
                </a:defRPr>
              </a:lvl2pPr>
              <a:lvl3pPr marL="1143000" indent="-228600">
                <a:spcBef>
                  <a:spcPct val="20000"/>
                </a:spcBef>
                <a:buFont typeface="Times" panose="02020603050405020304" pitchFamily="18" charset="0"/>
                <a:buChar char="•"/>
                <a:defRPr sz="1600">
                  <a:solidFill>
                    <a:srgbClr val="131313"/>
                  </a:solidFill>
                  <a:latin typeface="Verdana" panose="020B0604030504040204" pitchFamily="34" charset="0"/>
                  <a:ea typeface="Osaka" charset="-128"/>
                </a:defRPr>
              </a:lvl3pPr>
              <a:lvl4pPr marL="1600200" indent="-228600">
                <a:spcBef>
                  <a:spcPct val="20000"/>
                </a:spcBef>
                <a:buFont typeface="Times" panose="02020603050405020304" pitchFamily="18" charset="0"/>
                <a:buChar char="•"/>
                <a:defRPr sz="1600">
                  <a:solidFill>
                    <a:srgbClr val="131313"/>
                  </a:solidFill>
                  <a:latin typeface="Verdana" panose="020B0604030504040204" pitchFamily="34" charset="0"/>
                  <a:ea typeface="Osaka" charset="-128"/>
                </a:defRPr>
              </a:lvl4pPr>
              <a:lvl5pPr marL="2057400" indent="-228600">
                <a:spcBef>
                  <a:spcPct val="20000"/>
                </a:spcBef>
                <a:buFont typeface="Times" panose="02020603050405020304" pitchFamily="18" charset="0"/>
                <a:buChar char="•"/>
                <a:defRPr sz="1600">
                  <a:solidFill>
                    <a:srgbClr val="131313"/>
                  </a:solidFill>
                  <a:latin typeface="Verdana" panose="020B0604030504040204" pitchFamily="34" charset="0"/>
                  <a:ea typeface="Osaka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" panose="02020603050405020304" pitchFamily="18" charset="0"/>
                <a:buChar char="•"/>
                <a:defRPr sz="1600">
                  <a:solidFill>
                    <a:srgbClr val="131313"/>
                  </a:solidFill>
                  <a:latin typeface="Verdana" panose="020B0604030504040204" pitchFamily="34" charset="0"/>
                  <a:ea typeface="Osaka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" panose="02020603050405020304" pitchFamily="18" charset="0"/>
                <a:buChar char="•"/>
                <a:defRPr sz="1600">
                  <a:solidFill>
                    <a:srgbClr val="131313"/>
                  </a:solidFill>
                  <a:latin typeface="Verdana" panose="020B0604030504040204" pitchFamily="34" charset="0"/>
                  <a:ea typeface="Osaka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" panose="02020603050405020304" pitchFamily="18" charset="0"/>
                <a:buChar char="•"/>
                <a:defRPr sz="1600">
                  <a:solidFill>
                    <a:srgbClr val="131313"/>
                  </a:solidFill>
                  <a:latin typeface="Verdana" panose="020B0604030504040204" pitchFamily="34" charset="0"/>
                  <a:ea typeface="Osaka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" panose="02020603050405020304" pitchFamily="18" charset="0"/>
                <a:buChar char="•"/>
                <a:defRPr sz="1600">
                  <a:solidFill>
                    <a:srgbClr val="131313"/>
                  </a:solidFill>
                  <a:latin typeface="Verdana" panose="020B0604030504040204" pitchFamily="34" charset="0"/>
                  <a:ea typeface="Osaka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1800">
                  <a:solidFill>
                    <a:schemeClr val="tx1"/>
                  </a:solidFill>
                  <a:latin typeface="Georgia" panose="02040502050405020303" pitchFamily="18" charset="0"/>
                </a:rPr>
                <a:t>Double Hit</a:t>
              </a:r>
            </a:p>
          </p:txBody>
        </p:sp>
        <p:cxnSp>
          <p:nvCxnSpPr>
            <p:cNvPr id="8" name="Straight Arrow Connector 7"/>
            <p:cNvCxnSpPr/>
            <p:nvPr/>
          </p:nvCxnSpPr>
          <p:spPr bwMode="auto">
            <a:xfrm flipH="1">
              <a:off x="4724647" y="3341688"/>
              <a:ext cx="533435" cy="658812"/>
            </a:xfrm>
            <a:prstGeom prst="straightConnector1">
              <a:avLst/>
            </a:prstGeom>
            <a:ln>
              <a:headEnd type="none" w="med" len="med"/>
              <a:tailEnd type="arrow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AE4CE83F-E688-0649-BB49-282B6710B418}"/>
              </a:ext>
            </a:extLst>
          </p:cNvPr>
          <p:cNvSpPr txBox="1"/>
          <p:nvPr/>
        </p:nvSpPr>
        <p:spPr>
          <a:xfrm>
            <a:off x="6096000" y="6124248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Neha Mehta-Shah, MD, MSCI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84527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986595"/>
            <a:ext cx="33020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Title 1"/>
          <p:cNvSpPr>
            <a:spLocks noGrp="1"/>
          </p:cNvSpPr>
          <p:nvPr>
            <p:ph type="title"/>
          </p:nvPr>
        </p:nvSpPr>
        <p:spPr>
          <a:xfrm>
            <a:off x="609600" y="186387"/>
            <a:ext cx="3980835" cy="492443"/>
          </a:xfrm>
        </p:spPr>
        <p:txBody>
          <a:bodyPr/>
          <a:lstStyle/>
          <a:p>
            <a:r>
              <a:rPr lang="en-US" altLang="en-US" dirty="0"/>
              <a:t>DLBCL Prognosis</a:t>
            </a:r>
          </a:p>
        </p:txBody>
      </p:sp>
      <p:sp>
        <p:nvSpPr>
          <p:cNvPr id="31748" name="Content Placeholder 2"/>
          <p:cNvSpPr>
            <a:spLocks noGrp="1"/>
          </p:cNvSpPr>
          <p:nvPr>
            <p:ph idx="1"/>
          </p:nvPr>
        </p:nvSpPr>
        <p:spPr>
          <a:xfrm>
            <a:off x="573851" y="935205"/>
            <a:ext cx="8229600" cy="3801064"/>
          </a:xfrm>
        </p:spPr>
        <p:txBody>
          <a:bodyPr/>
          <a:lstStyle/>
          <a:p>
            <a:r>
              <a:rPr lang="en-US" altLang="en-US" sz="2267" dirty="0"/>
              <a:t>5-Year Overall Survival: </a:t>
            </a:r>
          </a:p>
          <a:p>
            <a:pPr lvl="1"/>
            <a:r>
              <a:rPr lang="en-US" altLang="en-US" sz="2267" dirty="0"/>
              <a:t>Germinal Center: 76%</a:t>
            </a:r>
          </a:p>
          <a:p>
            <a:pPr lvl="1"/>
            <a:r>
              <a:rPr lang="en-US" altLang="en-US" sz="2267" dirty="0"/>
              <a:t>Non-Germinal Center: 56%</a:t>
            </a:r>
          </a:p>
          <a:p>
            <a:pPr lvl="1"/>
            <a:r>
              <a:rPr lang="en-US" altLang="en-US" sz="2267" dirty="0"/>
              <a:t>“Double </a:t>
            </a:r>
            <a:r>
              <a:rPr lang="en-US" altLang="en-US" sz="2267" dirty="0" err="1"/>
              <a:t>Expressor</a:t>
            </a:r>
            <a:r>
              <a:rPr lang="en-US" altLang="en-US" sz="2267" dirty="0"/>
              <a:t>” : 54%</a:t>
            </a:r>
          </a:p>
          <a:p>
            <a:pPr lvl="2"/>
            <a:r>
              <a:rPr lang="en-US" altLang="en-US" sz="2267" dirty="0"/>
              <a:t>Over expression of c-MYC + BCL2 or BCL6</a:t>
            </a:r>
          </a:p>
          <a:p>
            <a:pPr lvl="1"/>
            <a:r>
              <a:rPr lang="en-US" altLang="en-US" sz="2267" dirty="0"/>
              <a:t>Double Hit: ~35%</a:t>
            </a:r>
          </a:p>
          <a:p>
            <a:pPr lvl="2"/>
            <a:r>
              <a:rPr lang="en-US" altLang="en-US" sz="2267" dirty="0"/>
              <a:t>Translocation of c-MYC and BCL2</a:t>
            </a:r>
          </a:p>
          <a:p>
            <a:pPr lvl="2"/>
            <a:endParaRPr lang="en-US" altLang="en-US" sz="2267" dirty="0"/>
          </a:p>
        </p:txBody>
      </p:sp>
      <p:pic>
        <p:nvPicPr>
          <p:cNvPr id="3175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3988182"/>
            <a:ext cx="3116263" cy="2089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5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>
            <a:fillRect/>
          </a:stretch>
        </p:blipFill>
        <p:spPr bwMode="auto">
          <a:xfrm>
            <a:off x="7286625" y="3943732"/>
            <a:ext cx="3408363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52" name="TextBox 6"/>
          <p:cNvSpPr txBox="1">
            <a:spLocks noChangeArrowheads="1"/>
          </p:cNvSpPr>
          <p:nvPr/>
        </p:nvSpPr>
        <p:spPr bwMode="auto">
          <a:xfrm>
            <a:off x="2540000" y="3757996"/>
            <a:ext cx="166744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Times" panose="02020603050405020304" pitchFamily="18" charset="0"/>
              <a:buChar char="•"/>
              <a:defRPr sz="20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1pPr>
            <a:lvl2pPr marL="742950" indent="-28575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2pPr>
            <a:lvl3pPr marL="11430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3pPr>
            <a:lvl4pPr marL="16002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4pPr>
            <a:lvl5pPr marL="20574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GCB vs non-GCB</a:t>
            </a:r>
          </a:p>
        </p:txBody>
      </p:sp>
      <p:sp>
        <p:nvSpPr>
          <p:cNvPr id="31753" name="TextBox 11"/>
          <p:cNvSpPr txBox="1">
            <a:spLocks noChangeArrowheads="1"/>
          </p:cNvSpPr>
          <p:nvPr/>
        </p:nvSpPr>
        <p:spPr bwMode="auto">
          <a:xfrm>
            <a:off x="5030789" y="3826258"/>
            <a:ext cx="171713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Times" panose="02020603050405020304" pitchFamily="18" charset="0"/>
              <a:buChar char="•"/>
              <a:defRPr sz="20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1pPr>
            <a:lvl2pPr marL="742950" indent="-28575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2pPr>
            <a:lvl3pPr marL="11430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3pPr>
            <a:lvl4pPr marL="16002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4pPr>
            <a:lvl5pPr marL="20574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Double Expressor</a:t>
            </a:r>
          </a:p>
        </p:txBody>
      </p:sp>
      <p:sp>
        <p:nvSpPr>
          <p:cNvPr id="31754" name="TextBox 12"/>
          <p:cNvSpPr txBox="1">
            <a:spLocks noChangeArrowheads="1"/>
          </p:cNvSpPr>
          <p:nvPr/>
        </p:nvSpPr>
        <p:spPr bwMode="auto">
          <a:xfrm>
            <a:off x="8634413" y="3807208"/>
            <a:ext cx="107914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Times" panose="02020603050405020304" pitchFamily="18" charset="0"/>
              <a:buChar char="•"/>
              <a:defRPr sz="20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1pPr>
            <a:lvl2pPr marL="742950" indent="-28575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2pPr>
            <a:lvl3pPr marL="11430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3pPr>
            <a:lvl4pPr marL="16002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4pPr>
            <a:lvl5pPr marL="2057400" indent="-228600">
              <a:spcBef>
                <a:spcPct val="20000"/>
              </a:spcBef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Double Hit</a:t>
            </a:r>
          </a:p>
        </p:txBody>
      </p:sp>
      <p:sp>
        <p:nvSpPr>
          <p:cNvPr id="5" name="Rectangle 4"/>
          <p:cNvSpPr/>
          <p:nvPr/>
        </p:nvSpPr>
        <p:spPr>
          <a:xfrm>
            <a:off x="1432560" y="3807209"/>
            <a:ext cx="481965" cy="426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5" name="Rectangle 14"/>
          <p:cNvSpPr/>
          <p:nvPr/>
        </p:nvSpPr>
        <p:spPr>
          <a:xfrm>
            <a:off x="4448939" y="3831138"/>
            <a:ext cx="239712" cy="402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6" name="Rectangle 15"/>
          <p:cNvSpPr/>
          <p:nvPr/>
        </p:nvSpPr>
        <p:spPr>
          <a:xfrm>
            <a:off x="7284245" y="3864702"/>
            <a:ext cx="239712" cy="402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257459" y="6196395"/>
            <a:ext cx="6232525" cy="25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1pPr>
            <a:lvl2pPr marL="742950" indent="-285750">
              <a:spcBef>
                <a:spcPct val="20000"/>
              </a:spcBef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2pPr>
            <a:lvl3pPr marL="1143000" indent="-228600">
              <a:spcBef>
                <a:spcPct val="20000"/>
              </a:spcBef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3pPr>
            <a:lvl4pPr marL="1600200" indent="-228600">
              <a:spcBef>
                <a:spcPct val="20000"/>
              </a:spcBef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4pPr>
            <a:lvl5pPr marL="2057400" indent="-228600">
              <a:spcBef>
                <a:spcPct val="20000"/>
              </a:spcBef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Hans et al. Blood 2004;103:275-282; Scott et al. JCO 2015; Green et al JCO 2012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FDEE56C-2953-764E-B758-B5D5AC7D026C}"/>
              </a:ext>
            </a:extLst>
          </p:cNvPr>
          <p:cNvSpPr txBox="1"/>
          <p:nvPr/>
        </p:nvSpPr>
        <p:spPr>
          <a:xfrm>
            <a:off x="6096000" y="6124248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Neha Mehta-Shah, MD, MSCI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37226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>
          <a:xfrm>
            <a:off x="609601" y="218179"/>
            <a:ext cx="9226372" cy="492443"/>
          </a:xfrm>
        </p:spPr>
        <p:txBody>
          <a:bodyPr/>
          <a:lstStyle/>
          <a:p>
            <a:r>
              <a:rPr lang="en-US" altLang="en-US" dirty="0"/>
              <a:t>GCB vs non-GCB have different drivers</a:t>
            </a: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8526344" y="5742628"/>
            <a:ext cx="3588856" cy="360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>
              <a:spcBef>
                <a:spcPct val="20000"/>
              </a:spcBef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20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1pPr>
            <a:lvl2pPr marL="742950" indent="-285750">
              <a:spcBef>
                <a:spcPct val="20000"/>
              </a:spcBef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2pPr>
            <a:lvl3pPr marL="1143000" indent="-228600">
              <a:spcBef>
                <a:spcPct val="20000"/>
              </a:spcBef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3pPr>
            <a:lvl4pPr marL="1600200" indent="-228600">
              <a:spcBef>
                <a:spcPct val="20000"/>
              </a:spcBef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4pPr>
            <a:lvl5pPr marL="2057400" indent="-228600">
              <a:spcBef>
                <a:spcPct val="20000"/>
              </a:spcBef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Times" panose="02020603050405020304" pitchFamily="18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</a:tabLst>
              <a:defRPr sz="1600">
                <a:solidFill>
                  <a:srgbClr val="131313"/>
                </a:solidFill>
                <a:latin typeface="Verdana" panose="020B0604030504040204" pitchFamily="34" charset="0"/>
                <a:ea typeface="Osaka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200" dirty="0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Sehn and Salles NEJM 2021; </a:t>
            </a:r>
            <a:r>
              <a:rPr lang="en-GB" altLang="en-US" sz="1200" dirty="0" err="1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Chapuy</a:t>
            </a:r>
            <a:r>
              <a:rPr lang="en-GB" altLang="en-US" sz="1200" dirty="0">
                <a:solidFill>
                  <a:srgbClr val="000000"/>
                </a:solidFill>
                <a:latin typeface="Arial" panose="020B0604020202020204" pitchFamily="34" charset="0"/>
                <a:ea typeface="msgothic"/>
                <a:cs typeface="msgothic"/>
              </a:rPr>
              <a:t> Nature 2018; Schmitz NEJM 2018; Reddy et al. Cell 2017</a:t>
            </a:r>
          </a:p>
          <a:p>
            <a:pPr>
              <a:spcBef>
                <a:spcPct val="0"/>
              </a:spcBef>
              <a:buFontTx/>
              <a:buNone/>
            </a:pPr>
            <a:endParaRPr lang="en-GB" altLang="en-US" sz="1200" b="1" dirty="0">
              <a:solidFill>
                <a:srgbClr val="000000"/>
              </a:solidFill>
              <a:latin typeface="Arial" panose="020B0604020202020204" pitchFamily="34" charset="0"/>
              <a:ea typeface="msgothic"/>
              <a:cs typeface="msgothic"/>
            </a:endParaRPr>
          </a:p>
        </p:txBody>
      </p:sp>
      <p:pic>
        <p:nvPicPr>
          <p:cNvPr id="5" name="Picture 4"/>
          <p:cNvPicPr/>
          <p:nvPr/>
        </p:nvPicPr>
        <p:blipFill rotWithShape="1">
          <a:blip r:embed="rId2"/>
          <a:srcRect l="2191" t="38025" r="2022" b="995"/>
          <a:stretch/>
        </p:blipFill>
        <p:spPr>
          <a:xfrm>
            <a:off x="98324" y="935205"/>
            <a:ext cx="6479457" cy="5353651"/>
          </a:xfrm>
          <a:prstGeom prst="rect">
            <a:avLst/>
          </a:prstGeom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6892414" y="935206"/>
            <a:ext cx="444418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80990" indent="-380990">
              <a:buFont typeface="Arial" panose="020B0604020202020204" pitchFamily="34" charset="0"/>
              <a:buChar char="•"/>
            </a:pPr>
            <a:r>
              <a:rPr lang="en-US" altLang="en-US" sz="2000" dirty="0"/>
              <a:t>Multiple groups have attempted to see if there were ways to improve prognostication in DLBCL</a:t>
            </a:r>
          </a:p>
          <a:p>
            <a:pPr marL="990575" lvl="1" indent="-380990">
              <a:buFont typeface="Arial" panose="020B0604020202020204" pitchFamily="34" charset="0"/>
              <a:buChar char="•"/>
            </a:pPr>
            <a:r>
              <a:rPr lang="en-US" altLang="en-US" sz="2000" dirty="0"/>
              <a:t>Mutational profiling and GEP of ~1,000 DLBCL cases develops a model to risk stratify above IPI or Hans criteria</a:t>
            </a:r>
          </a:p>
          <a:p>
            <a:pPr marL="990575" lvl="1" indent="-380990">
              <a:buFont typeface="Arial" panose="020B0604020202020204" pitchFamily="34" charset="0"/>
              <a:buChar char="•"/>
            </a:pPr>
            <a:r>
              <a:rPr lang="en-US" altLang="en-US" sz="2000" dirty="0"/>
              <a:t>Identification of four-five risk groups based on NOTCH pathway, BCL6, EZH2, MYD88, BCL2</a:t>
            </a:r>
          </a:p>
          <a:p>
            <a:pPr marL="380990" indent="-380990">
              <a:buFont typeface="Arial" panose="020B0604020202020204" pitchFamily="34" charset="0"/>
              <a:buChar char="•"/>
            </a:pPr>
            <a:br>
              <a:rPr lang="en-US" altLang="en-US" sz="2000" dirty="0"/>
            </a:br>
            <a:r>
              <a:rPr lang="en-US" altLang="en-US" sz="2000" dirty="0"/>
              <a:t>These driver based classifications are prognostic as well</a:t>
            </a:r>
          </a:p>
          <a:p>
            <a:pPr marL="990575" lvl="1" indent="-380990">
              <a:buFont typeface="Arial" panose="020B0604020202020204" pitchFamily="34" charset="0"/>
              <a:buChar char="•"/>
            </a:pPr>
            <a:endParaRPr lang="en-US" altLang="en-US" sz="2000" dirty="0"/>
          </a:p>
          <a:p>
            <a:endParaRPr lang="en-US" sz="3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1921704-AA1A-504E-99FF-B319C4382C41}"/>
              </a:ext>
            </a:extLst>
          </p:cNvPr>
          <p:cNvSpPr txBox="1"/>
          <p:nvPr/>
        </p:nvSpPr>
        <p:spPr>
          <a:xfrm>
            <a:off x="6096000" y="6124248"/>
            <a:ext cx="6097904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sz="1500" b="0" i="0" dirty="0">
                <a:solidFill>
                  <a:srgbClr val="3E3E4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Courtesy of Neha Mehta-Shah, MD, MSCI</a:t>
            </a:r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5007299"/>
      </p:ext>
    </p:extLst>
  </p:cSld>
  <p:clrMapOvr>
    <a:masterClrMapping/>
  </p:clrMapOvr>
</p:sld>
</file>

<file path=ppt/theme/theme1.xml><?xml version="1.0" encoding="utf-8"?>
<a:theme xmlns:a="http://schemas.openxmlformats.org/drawingml/2006/main" name="BJH_WUPh_Template">
  <a:themeElements>
    <a:clrScheme name="BJH_WUPh Theme">
      <a:dk1>
        <a:srgbClr val="58595B"/>
      </a:dk1>
      <a:lt1>
        <a:sysClr val="window" lastClr="FFFFFF"/>
      </a:lt1>
      <a:dk2>
        <a:srgbClr val="00539B"/>
      </a:dk2>
      <a:lt2>
        <a:srgbClr val="E6E7E8"/>
      </a:lt2>
      <a:accent1>
        <a:srgbClr val="0070B9"/>
      </a:accent1>
      <a:accent2>
        <a:srgbClr val="EEB310"/>
      </a:accent2>
      <a:accent3>
        <a:srgbClr val="C15229"/>
      </a:accent3>
      <a:accent4>
        <a:srgbClr val="008AB1"/>
      </a:accent4>
      <a:accent5>
        <a:srgbClr val="7A9C49"/>
      </a:accent5>
      <a:accent6>
        <a:srgbClr val="A9343A"/>
      </a:accent6>
      <a:hlink>
        <a:srgbClr val="58595B"/>
      </a:hlink>
      <a:folHlink>
        <a:srgbClr val="00539B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862A45804C7345BFDE61DA2C172BE7" ma:contentTypeVersion="17" ma:contentTypeDescription="Create a new document." ma:contentTypeScope="" ma:versionID="0836c851ab56100df1895fa2a218104e">
  <xsd:schema xmlns:xsd="http://www.w3.org/2001/XMLSchema" xmlns:xs="http://www.w3.org/2001/XMLSchema" xmlns:p="http://schemas.microsoft.com/office/2006/metadata/properties" xmlns:ns1="96f1686b-f877-4eb8-89ab-3a67a5dc2612" xmlns:ns3="b4104d5b-b872-4636-a728-507be7308f43" targetNamespace="http://schemas.microsoft.com/office/2006/metadata/properties" ma:root="true" ma:fieldsID="fd973d22d93f3f1ceb87c2fa5e19ecd8" ns1:_="" ns3:_="">
    <xsd:import namespace="96f1686b-f877-4eb8-89ab-3a67a5dc2612"/>
    <xsd:import namespace="b4104d5b-b872-4636-a728-507be7308f43"/>
    <xsd:element name="properties">
      <xsd:complexType>
        <xsd:sequence>
          <xsd:element name="documentManagement">
            <xsd:complexType>
              <xsd:all>
                <xsd:element ref="ns1:QID" minOccurs="0"/>
                <xsd:element ref="ns1:Status" minOccurs="0"/>
                <xsd:element ref="ns1:MediaServiceMetadata" minOccurs="0"/>
                <xsd:element ref="ns1:MediaServiceFastMetadata" minOccurs="0"/>
                <xsd:element ref="ns1:MediaServiceAutoTags" minOccurs="0"/>
                <xsd:element ref="ns1:MediaServiceOCR" minOccurs="0"/>
                <xsd:element ref="ns1:MediaServiceDateTaken" minOccurs="0"/>
                <xsd:element ref="ns1:MediaServiceLocation" minOccurs="0"/>
                <xsd:element ref="ns3:SharedWithUsers" minOccurs="0"/>
                <xsd:element ref="ns3:SharedWithDetails" minOccurs="0"/>
                <xsd:element ref="ns1:MediaServiceEventHashCode" minOccurs="0"/>
                <xsd:element ref="ns1:MediaServiceGenerationTime" minOccurs="0"/>
                <xsd:element ref="ns3:TaxKeywordTaxHTField" minOccurs="0"/>
                <xsd:element ref="ns3:TaxCatchAll" minOccurs="0"/>
                <xsd:element ref="ns1:MediaServiceAutoKeyPoints" minOccurs="0"/>
                <xsd:element ref="ns1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1686b-f877-4eb8-89ab-3a67a5dc2612" elementFormDefault="qualified">
    <xsd:import namespace="http://schemas.microsoft.com/office/2006/documentManagement/types"/>
    <xsd:import namespace="http://schemas.microsoft.com/office/infopath/2007/PartnerControls"/>
    <xsd:element name="QID" ma:index="0" nillable="true" ma:displayName="QID" ma:indexed="true" ma:internalName="QID">
      <xsd:simpleType>
        <xsd:restriction base="dms:Number"/>
      </xsd:simpleType>
    </xsd:element>
    <xsd:element name="Status" ma:index="3" nillable="true" ma:displayName="Status" ma:format="Dropdown" ma:internalName="Status">
      <xsd:simpleType>
        <xsd:restriction base="dms:Choice">
          <xsd:enumeration value="Not started"/>
          <xsd:enumeration value="Web Build"/>
          <xsd:enumeration value="In Progress"/>
          <xsd:enumeration value="Launched"/>
          <xsd:enumeration value="Complete"/>
          <xsd:enumeration value="Delayed"/>
        </xsd:restriction>
      </xsd:simpleType>
    </xsd:element>
    <xsd:element name="MediaServiceMetadata" ma:index="6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7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8" nillable="true" ma:displayName="MediaServiceAutoTags" ma:internalName="MediaServiceAutoTags" ma:readOnly="true">
      <xsd:simpleType>
        <xsd:restriction base="dms:Text"/>
      </xsd:simpleType>
    </xsd:element>
    <xsd:element name="MediaServiceOCR" ma:index="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1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104d5b-b872-4636-a728-507be7308f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KeywordTaxHTField" ma:index="21" nillable="true" ma:taxonomy="true" ma:internalName="TaxKeywordTaxHTField" ma:taxonomyFieldName="TaxKeyword" ma:displayName="Enterprise Keywords" ma:fieldId="{23f27201-bee3-471e-b2e7-b64fd8b7ca38}" ma:taxonomyMulti="true" ma:sspId="00000000-0000-0000-0000-000000000000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22" nillable="true" ma:displayName="Taxonomy Catch All Column" ma:hidden="true" ma:list="{d75259b8-d078-43ce-9531-d35c0553c861}" ma:internalName="TaxCatchAll" ma:showField="CatchAllData" ma:web="b4104d5b-b872-4636-a728-507be7308f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16" ma:displayName="Content Typ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96f1686b-f877-4eb8-89ab-3a67a5dc2612" xsi:nil="true"/>
    <TaxCatchAll xmlns="b4104d5b-b872-4636-a728-507be7308f43" xsi:nil="true"/>
    <QID xmlns="96f1686b-f877-4eb8-89ab-3a67a5dc2612" xsi:nil="true"/>
    <TaxKeywordTaxHTField xmlns="b4104d5b-b872-4636-a728-507be7308f43">
      <Terms xmlns="http://schemas.microsoft.com/office/infopath/2007/PartnerControls"/>
    </TaxKeywordTaxHTField>
  </documentManagement>
</p:properties>
</file>

<file path=customXml/itemProps1.xml><?xml version="1.0" encoding="utf-8"?>
<ds:datastoreItem xmlns:ds="http://schemas.openxmlformats.org/officeDocument/2006/customXml" ds:itemID="{1D26E2B5-2558-4F84-B184-91E89AF3490D}"/>
</file>

<file path=customXml/itemProps2.xml><?xml version="1.0" encoding="utf-8"?>
<ds:datastoreItem xmlns:ds="http://schemas.openxmlformats.org/officeDocument/2006/customXml" ds:itemID="{A92137C3-D146-49F6-8930-9BA9A2FA9AD8}"/>
</file>

<file path=customXml/itemProps3.xml><?xml version="1.0" encoding="utf-8"?>
<ds:datastoreItem xmlns:ds="http://schemas.openxmlformats.org/officeDocument/2006/customXml" ds:itemID="{233EACD1-5E23-4794-9959-C00965A98138}"/>
</file>

<file path=docProps/app.xml><?xml version="1.0" encoding="utf-8"?>
<Properties xmlns="http://schemas.openxmlformats.org/officeDocument/2006/extended-properties" xmlns:vt="http://schemas.openxmlformats.org/officeDocument/2006/docPropsVTypes">
  <Template>BJH_WUPh_Template.thmx</Template>
  <TotalTime>8633</TotalTime>
  <Words>2183</Words>
  <Application>Microsoft Macintosh PowerPoint</Application>
  <PresentationFormat>Widescreen</PresentationFormat>
  <Paragraphs>342</Paragraphs>
  <Slides>33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9" baseType="lpstr">
      <vt:lpstr>Arial</vt:lpstr>
      <vt:lpstr>Calibri</vt:lpstr>
      <vt:lpstr>Georgia</vt:lpstr>
      <vt:lpstr>Helvetica</vt:lpstr>
      <vt:lpstr>Times</vt:lpstr>
      <vt:lpstr>BJH_WUPh_Template</vt:lpstr>
      <vt:lpstr>Current Management of Newly Diagnosed  Diffuse Large B-Cell Lymphoma (DLBCL) </vt:lpstr>
      <vt:lpstr>CASE 1</vt:lpstr>
      <vt:lpstr>CASE 1 </vt:lpstr>
      <vt:lpstr>Diffuse Large B-cell Lymphoma (DLBCL)</vt:lpstr>
      <vt:lpstr>Germinal Center vs non-Germinal Center  Hans algorithm</vt:lpstr>
      <vt:lpstr>Gene Expression Based Cell of Origin</vt:lpstr>
      <vt:lpstr>Double Hit vs. Double Expressor</vt:lpstr>
      <vt:lpstr>DLBCL Prognosis</vt:lpstr>
      <vt:lpstr>GCB vs non-GCB have different drivers</vt:lpstr>
      <vt:lpstr>Can we reclassify DLBCL?</vt:lpstr>
      <vt:lpstr>DLBCL Prognosis</vt:lpstr>
      <vt:lpstr>RCHOP became the Standard Treatment &gt;20 years</vt:lpstr>
      <vt:lpstr>RandomizeD phase III trials Against  RCHOP in DLBCL </vt:lpstr>
      <vt:lpstr>Why have so many strategies been unsuccessful?</vt:lpstr>
      <vt:lpstr>Prognostic Value of COO by IHC in Rituximab Era</vt:lpstr>
      <vt:lpstr>Lessons from PHOENIX: Toxicity Matters</vt:lpstr>
      <vt:lpstr>Lessons from PHOENIX: Toxicity Matters</vt:lpstr>
      <vt:lpstr>Toxicity is AGE Related</vt:lpstr>
      <vt:lpstr>Chemo-only approaches for limited stage DLBCL: S1001</vt:lpstr>
      <vt:lpstr>Chemo-: FLYER Study </vt:lpstr>
      <vt:lpstr>Phase III Randomized Study of R-CHOP vs. DA-EPOCH-R</vt:lpstr>
      <vt:lpstr>Progression free and overall survival</vt:lpstr>
      <vt:lpstr>When Do We Use DA-EPOCH-R?</vt:lpstr>
      <vt:lpstr>CASE 1 </vt:lpstr>
      <vt:lpstr>CASE 2</vt:lpstr>
      <vt:lpstr>CASE 2</vt:lpstr>
      <vt:lpstr>Treating the Elderly/Less Fit</vt:lpstr>
      <vt:lpstr>Role Of Prephase Therapy </vt:lpstr>
      <vt:lpstr>Dose Intensity in Older Patients </vt:lpstr>
      <vt:lpstr>One Approach for Elderly/Frail Patients</vt:lpstr>
      <vt:lpstr>CASE 2</vt:lpstr>
      <vt:lpstr>Thank you and Stay Safe!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Tracey Burns</dc:creator>
  <cp:lastModifiedBy>Silvana Izquierdo</cp:lastModifiedBy>
  <cp:revision>141</cp:revision>
  <dcterms:created xsi:type="dcterms:W3CDTF">2016-01-12T17:13:27Z</dcterms:created>
  <dcterms:modified xsi:type="dcterms:W3CDTF">2022-01-27T14:42:44Z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0x01010018862A45804C7345BFDE61DA2C172BE7</vt:lpwstr>
  </property>
</Properties>
</file>