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6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7.xml" ContentType="application/vnd.openxmlformats-officedocument.presentationml.notes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.xml" ContentType="application/vnd.openxmlformats-officedocument.presentationml.notesSlid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413" r:id="rId2"/>
    <p:sldId id="2135714315" r:id="rId3"/>
    <p:sldId id="2135714316" r:id="rId4"/>
    <p:sldId id="2135714317" r:id="rId5"/>
    <p:sldId id="273" r:id="rId6"/>
    <p:sldId id="2693" r:id="rId7"/>
    <p:sldId id="285" r:id="rId8"/>
    <p:sldId id="11809" r:id="rId9"/>
    <p:sldId id="408" r:id="rId10"/>
    <p:sldId id="309" r:id="rId11"/>
    <p:sldId id="2135714319" r:id="rId12"/>
    <p:sldId id="2076137453" r:id="rId13"/>
    <p:sldId id="2076137455" r:id="rId14"/>
    <p:sldId id="2076137439" r:id="rId15"/>
    <p:sldId id="2076137441" r:id="rId16"/>
    <p:sldId id="2076137442" r:id="rId17"/>
    <p:sldId id="11819" r:id="rId18"/>
    <p:sldId id="407" r:id="rId19"/>
    <p:sldId id="2076137400" r:id="rId20"/>
    <p:sldId id="2135714320" r:id="rId21"/>
    <p:sldId id="2135714321" r:id="rId22"/>
    <p:sldId id="2076137459" r:id="rId23"/>
    <p:sldId id="2076137460" r:id="rId24"/>
    <p:sldId id="11876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9"/>
    <p:restoredTop sz="96327"/>
  </p:normalViewPr>
  <p:slideViewPr>
    <p:cSldViewPr snapToGrid="0" snapToObjects="1">
      <p:cViewPr varScale="1">
        <p:scale>
          <a:sx n="176" d="100"/>
          <a:sy n="176" d="100"/>
        </p:scale>
        <p:origin x="22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2" d="100"/>
        <a:sy n="72" d="100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93CC252-85E8-2E4C-B17D-19124E215A1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4074937-8EF2-AE4C-9AC1-998965C9F4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BAB1A-DA78-DD42-AC09-6E135FA16500}" type="datetimeFigureOut">
              <a:rPr lang="en-US" smtClean="0"/>
              <a:t>1/26/22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022895-B837-C346-BDE7-4A40F55CC2D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C197BE-1EA8-E74B-9099-B99D51F13C8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0FF831-2791-F64F-B5C4-5D994702BD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461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15D82-E56D-3D40-805F-F7FAAC8A5312}" type="datetimeFigureOut">
              <a:rPr lang="en-US" smtClean="0"/>
              <a:t>1/26/22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CF523-D2B4-5A4C-B651-BDBA218C8A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9239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107950" y="739775"/>
            <a:ext cx="6581775" cy="3703638"/>
          </a:xfrm>
          <a:solidFill>
            <a:srgbClr val="FFFFFF"/>
          </a:solidFill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1945" y="4679231"/>
            <a:ext cx="5438140" cy="4442698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>
              <a:defRPr/>
            </a:pPr>
            <a:endParaRPr 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81298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B3745C-3034-42CA-8747-578965B8440B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509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A05B39-F440-1E4E-8EFD-93CA15F8459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53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A05B39-F440-1E4E-8EFD-93CA15F8459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79966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A05B39-F440-1E4E-8EFD-93CA15F8459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0705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444B1-158A-4BF6-99BF-61DE2EB2E35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78813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A6330BE-D91A-D240-B266-E5D5F99B4CC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1197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E02A25-D1C7-A040-B633-691EF43983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6CBF0B-DBA3-4941-88F2-B31CF9A2E97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3C0FEC-E4D9-2C4A-A359-87DA002B1E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B9F2E1-D144-0446-8199-5B841CF37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8F1379-1A18-F045-892E-4881CFB1B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812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4B498-3166-2448-A237-B57DE7497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FF1D6A-2EA8-5347-8B7C-10D0E0BF59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13B978-1D37-EB4B-847B-FA5689FC5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E3460A-C4A0-5A45-84A6-35CF0B75A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C6F10C-E36E-B040-85EC-17EED87E2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95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B188B4-D28A-7D47-96E5-B3E2423446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335029-8FBC-6A47-B072-EBD6AE5A2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E87E3C-FDBE-AE41-8063-FD093622C7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AE2244-C0F2-864C-AEEE-C7377CD4E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0FF00B-0B7B-6E45-A7B6-5A20BCCBF5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011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 - this 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ußzeilenplatzhalter 10"/>
          <p:cNvSpPr>
            <a:spLocks noGrp="1"/>
          </p:cNvSpPr>
          <p:nvPr>
            <p:ph type="ftr" sz="quarter" idx="1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PROPRIETARY AND CONFIDENTIAL. FOR INTERNAL USE ONLY. DO NOT DUPLICATE OR DISTRIBUTE.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F7BA9B-B961-4E9F-B04B-90F8267EF0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F2AF294A-03B0-480C-B297-F5FC99426AB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875" y="6134102"/>
            <a:ext cx="11127575" cy="344357"/>
          </a:xfrm>
          <a:prstGeom prst="rect">
            <a:avLst/>
          </a:prstGeom>
        </p:spPr>
        <p:txBody>
          <a:bodyPr wrap="square" lIns="0" tIns="0" rIns="0" bIns="0" anchor="b">
            <a:noAutofit/>
          </a:bodyPr>
          <a:lstStyle>
            <a:lvl1pPr>
              <a:spcBef>
                <a:spcPts val="0"/>
              </a:spcBef>
              <a:defRPr sz="1000" b="0" spc="0" baseline="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Source: 10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0593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9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18">
            <a:extLst>
              <a:ext uri="{FF2B5EF4-FFF2-40B4-BE49-F238E27FC236}">
                <a16:creationId xmlns:a16="http://schemas.microsoft.com/office/drawing/2014/main" id="{14441879-8579-1A46-93B0-58DEBAF1970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60868" y="6299203"/>
            <a:ext cx="560917" cy="458788"/>
            <a:chOff x="3293" y="737"/>
            <a:chExt cx="796" cy="867"/>
          </a:xfrm>
          <a:solidFill>
            <a:srgbClr val="FFFFFF"/>
          </a:solidFill>
        </p:grpSpPr>
        <p:sp>
          <p:nvSpPr>
            <p:cNvPr id="6" name="Freeform 19">
              <a:extLst>
                <a:ext uri="{FF2B5EF4-FFF2-40B4-BE49-F238E27FC236}">
                  <a16:creationId xmlns:a16="http://schemas.microsoft.com/office/drawing/2014/main" id="{4D5E69F3-8940-8B41-B6C6-AE6C74F59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3" y="1159"/>
              <a:ext cx="556" cy="445"/>
            </a:xfrm>
            <a:custGeom>
              <a:avLst/>
              <a:gdLst>
                <a:gd name="T0" fmla="*/ 283 w 359"/>
                <a:gd name="T1" fmla="*/ 0 h 287"/>
                <a:gd name="T2" fmla="*/ 207 w 359"/>
                <a:gd name="T3" fmla="*/ 0 h 287"/>
                <a:gd name="T4" fmla="*/ 207 w 359"/>
                <a:gd name="T5" fmla="*/ 86 h 287"/>
                <a:gd name="T6" fmla="*/ 244 w 359"/>
                <a:gd name="T7" fmla="*/ 171 h 287"/>
                <a:gd name="T8" fmla="*/ 244 w 359"/>
                <a:gd name="T9" fmla="*/ 159 h 287"/>
                <a:gd name="T10" fmla="*/ 224 w 359"/>
                <a:gd name="T11" fmla="*/ 96 h 287"/>
                <a:gd name="T12" fmla="*/ 224 w 359"/>
                <a:gd name="T13" fmla="*/ 74 h 287"/>
                <a:gd name="T14" fmla="*/ 253 w 359"/>
                <a:gd name="T15" fmla="*/ 74 h 287"/>
                <a:gd name="T16" fmla="*/ 253 w 359"/>
                <a:gd name="T17" fmla="*/ 171 h 287"/>
                <a:gd name="T18" fmla="*/ 180 w 359"/>
                <a:gd name="T19" fmla="*/ 280 h 287"/>
                <a:gd name="T20" fmla="*/ 106 w 359"/>
                <a:gd name="T21" fmla="*/ 177 h 287"/>
                <a:gd name="T22" fmla="*/ 151 w 359"/>
                <a:gd name="T23" fmla="*/ 86 h 287"/>
                <a:gd name="T24" fmla="*/ 151 w 359"/>
                <a:gd name="T25" fmla="*/ 74 h 287"/>
                <a:gd name="T26" fmla="*/ 180 w 359"/>
                <a:gd name="T27" fmla="*/ 74 h 287"/>
                <a:gd name="T28" fmla="*/ 198 w 359"/>
                <a:gd name="T29" fmla="*/ 74 h 287"/>
                <a:gd name="T30" fmla="*/ 198 w 359"/>
                <a:gd name="T31" fmla="*/ 56 h 287"/>
                <a:gd name="T32" fmla="*/ 180 w 359"/>
                <a:gd name="T33" fmla="*/ 56 h 287"/>
                <a:gd name="T34" fmla="*/ 151 w 359"/>
                <a:gd name="T35" fmla="*/ 56 h 287"/>
                <a:gd name="T36" fmla="*/ 151 w 359"/>
                <a:gd name="T37" fmla="*/ 56 h 287"/>
                <a:gd name="T38" fmla="*/ 134 w 359"/>
                <a:gd name="T39" fmla="*/ 56 h 287"/>
                <a:gd name="T40" fmla="*/ 134 w 359"/>
                <a:gd name="T41" fmla="*/ 56 h 287"/>
                <a:gd name="T42" fmla="*/ 89 w 359"/>
                <a:gd name="T43" fmla="*/ 56 h 287"/>
                <a:gd name="T44" fmla="*/ 89 w 359"/>
                <a:gd name="T45" fmla="*/ 159 h 287"/>
                <a:gd name="T46" fmla="*/ 89 w 359"/>
                <a:gd name="T47" fmla="*/ 169 h 287"/>
                <a:gd name="T48" fmla="*/ 89 w 359"/>
                <a:gd name="T49" fmla="*/ 169 h 287"/>
                <a:gd name="T50" fmla="*/ 106 w 359"/>
                <a:gd name="T51" fmla="*/ 155 h 287"/>
                <a:gd name="T52" fmla="*/ 106 w 359"/>
                <a:gd name="T53" fmla="*/ 155 h 287"/>
                <a:gd name="T54" fmla="*/ 106 w 359"/>
                <a:gd name="T55" fmla="*/ 74 h 287"/>
                <a:gd name="T56" fmla="*/ 134 w 359"/>
                <a:gd name="T57" fmla="*/ 74 h 287"/>
                <a:gd name="T58" fmla="*/ 134 w 359"/>
                <a:gd name="T59" fmla="*/ 74 h 287"/>
                <a:gd name="T60" fmla="*/ 134 w 359"/>
                <a:gd name="T61" fmla="*/ 96 h 287"/>
                <a:gd name="T62" fmla="*/ 75 w 359"/>
                <a:gd name="T63" fmla="*/ 186 h 287"/>
                <a:gd name="T64" fmla="*/ 17 w 359"/>
                <a:gd name="T65" fmla="*/ 96 h 287"/>
                <a:gd name="T66" fmla="*/ 17 w 359"/>
                <a:gd name="T67" fmla="*/ 18 h 287"/>
                <a:gd name="T68" fmla="*/ 75 w 359"/>
                <a:gd name="T69" fmla="*/ 18 h 287"/>
                <a:gd name="T70" fmla="*/ 134 w 359"/>
                <a:gd name="T71" fmla="*/ 18 h 287"/>
                <a:gd name="T72" fmla="*/ 134 w 359"/>
                <a:gd name="T73" fmla="*/ 48 h 287"/>
                <a:gd name="T74" fmla="*/ 151 w 359"/>
                <a:gd name="T75" fmla="*/ 48 h 287"/>
                <a:gd name="T76" fmla="*/ 151 w 359"/>
                <a:gd name="T77" fmla="*/ 0 h 287"/>
                <a:gd name="T78" fmla="*/ 75 w 359"/>
                <a:gd name="T79" fmla="*/ 0 h 287"/>
                <a:gd name="T80" fmla="*/ 0 w 359"/>
                <a:gd name="T81" fmla="*/ 0 h 287"/>
                <a:gd name="T82" fmla="*/ 0 w 359"/>
                <a:gd name="T83" fmla="*/ 86 h 287"/>
                <a:gd name="T84" fmla="*/ 75 w 359"/>
                <a:gd name="T85" fmla="*/ 192 h 287"/>
                <a:gd name="T86" fmla="*/ 91 w 359"/>
                <a:gd name="T87" fmla="*/ 186 h 287"/>
                <a:gd name="T88" fmla="*/ 180 w 359"/>
                <a:gd name="T89" fmla="*/ 287 h 287"/>
                <a:gd name="T90" fmla="*/ 269 w 359"/>
                <a:gd name="T91" fmla="*/ 186 h 287"/>
                <a:gd name="T92" fmla="*/ 283 w 359"/>
                <a:gd name="T93" fmla="*/ 192 h 287"/>
                <a:gd name="T94" fmla="*/ 359 w 359"/>
                <a:gd name="T95" fmla="*/ 86 h 287"/>
                <a:gd name="T96" fmla="*/ 359 w 359"/>
                <a:gd name="T97" fmla="*/ 0 h 287"/>
                <a:gd name="T98" fmla="*/ 283 w 359"/>
                <a:gd name="T99" fmla="*/ 0 h 287"/>
                <a:gd name="T100" fmla="*/ 341 w 359"/>
                <a:gd name="T101" fmla="*/ 96 h 287"/>
                <a:gd name="T102" fmla="*/ 283 w 359"/>
                <a:gd name="T103" fmla="*/ 186 h 287"/>
                <a:gd name="T104" fmla="*/ 270 w 359"/>
                <a:gd name="T105" fmla="*/ 179 h 287"/>
                <a:gd name="T106" fmla="*/ 271 w 359"/>
                <a:gd name="T107" fmla="*/ 159 h 287"/>
                <a:gd name="T108" fmla="*/ 271 w 359"/>
                <a:gd name="T109" fmla="*/ 56 h 287"/>
                <a:gd name="T110" fmla="*/ 224 w 359"/>
                <a:gd name="T111" fmla="*/ 56 h 287"/>
                <a:gd name="T112" fmla="*/ 224 w 359"/>
                <a:gd name="T113" fmla="*/ 18 h 287"/>
                <a:gd name="T114" fmla="*/ 283 w 359"/>
                <a:gd name="T115" fmla="*/ 18 h 287"/>
                <a:gd name="T116" fmla="*/ 341 w 359"/>
                <a:gd name="T117" fmla="*/ 18 h 287"/>
                <a:gd name="T118" fmla="*/ 341 w 359"/>
                <a:gd name="T119" fmla="*/ 9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59" h="287">
                  <a:moveTo>
                    <a:pt x="283" y="0"/>
                  </a:moveTo>
                  <a:cubicBezTo>
                    <a:pt x="207" y="0"/>
                    <a:pt x="207" y="0"/>
                    <a:pt x="207" y="0"/>
                  </a:cubicBezTo>
                  <a:cubicBezTo>
                    <a:pt x="207" y="86"/>
                    <a:pt x="207" y="86"/>
                    <a:pt x="207" y="86"/>
                  </a:cubicBezTo>
                  <a:cubicBezTo>
                    <a:pt x="207" y="125"/>
                    <a:pt x="221" y="152"/>
                    <a:pt x="244" y="171"/>
                  </a:cubicBezTo>
                  <a:cubicBezTo>
                    <a:pt x="244" y="159"/>
                    <a:pt x="244" y="159"/>
                    <a:pt x="244" y="159"/>
                  </a:cubicBezTo>
                  <a:cubicBezTo>
                    <a:pt x="227" y="139"/>
                    <a:pt x="224" y="116"/>
                    <a:pt x="224" y="96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171"/>
                    <a:pt x="253" y="171"/>
                    <a:pt x="253" y="171"/>
                  </a:cubicBezTo>
                  <a:cubicBezTo>
                    <a:pt x="253" y="207"/>
                    <a:pt x="243" y="252"/>
                    <a:pt x="180" y="280"/>
                  </a:cubicBezTo>
                  <a:cubicBezTo>
                    <a:pt x="119" y="253"/>
                    <a:pt x="107" y="211"/>
                    <a:pt x="106" y="177"/>
                  </a:cubicBezTo>
                  <a:cubicBezTo>
                    <a:pt x="135" y="157"/>
                    <a:pt x="151" y="129"/>
                    <a:pt x="151" y="86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98" y="74"/>
                    <a:pt x="198" y="74"/>
                    <a:pt x="198" y="74"/>
                  </a:cubicBezTo>
                  <a:cubicBezTo>
                    <a:pt x="198" y="56"/>
                    <a:pt x="198" y="56"/>
                    <a:pt x="198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51" y="56"/>
                    <a:pt x="151" y="56"/>
                    <a:pt x="151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134" y="56"/>
                    <a:pt x="134" y="56"/>
                    <a:pt x="134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159"/>
                    <a:pt x="89" y="159"/>
                    <a:pt x="89" y="159"/>
                  </a:cubicBezTo>
                  <a:cubicBezTo>
                    <a:pt x="89" y="162"/>
                    <a:pt x="89" y="166"/>
                    <a:pt x="89" y="169"/>
                  </a:cubicBezTo>
                  <a:cubicBezTo>
                    <a:pt x="89" y="169"/>
                    <a:pt x="89" y="169"/>
                    <a:pt x="89" y="169"/>
                  </a:cubicBezTo>
                  <a:cubicBezTo>
                    <a:pt x="96" y="165"/>
                    <a:pt x="101" y="160"/>
                    <a:pt x="106" y="155"/>
                  </a:cubicBezTo>
                  <a:cubicBezTo>
                    <a:pt x="106" y="155"/>
                    <a:pt x="106" y="155"/>
                    <a:pt x="106" y="155"/>
                  </a:cubicBezTo>
                  <a:cubicBezTo>
                    <a:pt x="106" y="74"/>
                    <a:pt x="106" y="74"/>
                    <a:pt x="106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74"/>
                    <a:pt x="134" y="74"/>
                    <a:pt x="134" y="74"/>
                  </a:cubicBezTo>
                  <a:cubicBezTo>
                    <a:pt x="134" y="96"/>
                    <a:pt x="134" y="96"/>
                    <a:pt x="134" y="96"/>
                  </a:cubicBezTo>
                  <a:cubicBezTo>
                    <a:pt x="134" y="126"/>
                    <a:pt x="128" y="162"/>
                    <a:pt x="75" y="186"/>
                  </a:cubicBezTo>
                  <a:cubicBezTo>
                    <a:pt x="23" y="162"/>
                    <a:pt x="17" y="126"/>
                    <a:pt x="17" y="96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134" y="18"/>
                    <a:pt x="134" y="18"/>
                    <a:pt x="134" y="18"/>
                  </a:cubicBezTo>
                  <a:cubicBezTo>
                    <a:pt x="134" y="48"/>
                    <a:pt x="134" y="48"/>
                    <a:pt x="134" y="48"/>
                  </a:cubicBezTo>
                  <a:cubicBezTo>
                    <a:pt x="151" y="48"/>
                    <a:pt x="151" y="48"/>
                    <a:pt x="151" y="48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43"/>
                    <a:pt x="28" y="174"/>
                    <a:pt x="75" y="192"/>
                  </a:cubicBezTo>
                  <a:cubicBezTo>
                    <a:pt x="81" y="190"/>
                    <a:pt x="86" y="188"/>
                    <a:pt x="91" y="186"/>
                  </a:cubicBezTo>
                  <a:cubicBezTo>
                    <a:pt x="99" y="237"/>
                    <a:pt x="131" y="268"/>
                    <a:pt x="180" y="287"/>
                  </a:cubicBezTo>
                  <a:cubicBezTo>
                    <a:pt x="228" y="268"/>
                    <a:pt x="260" y="238"/>
                    <a:pt x="269" y="186"/>
                  </a:cubicBezTo>
                  <a:cubicBezTo>
                    <a:pt x="273" y="188"/>
                    <a:pt x="278" y="190"/>
                    <a:pt x="283" y="192"/>
                  </a:cubicBezTo>
                  <a:cubicBezTo>
                    <a:pt x="330" y="174"/>
                    <a:pt x="359" y="143"/>
                    <a:pt x="359" y="86"/>
                  </a:cubicBezTo>
                  <a:cubicBezTo>
                    <a:pt x="359" y="0"/>
                    <a:pt x="359" y="0"/>
                    <a:pt x="359" y="0"/>
                  </a:cubicBezTo>
                  <a:lnTo>
                    <a:pt x="283" y="0"/>
                  </a:lnTo>
                  <a:close/>
                  <a:moveTo>
                    <a:pt x="341" y="96"/>
                  </a:moveTo>
                  <a:cubicBezTo>
                    <a:pt x="341" y="126"/>
                    <a:pt x="336" y="162"/>
                    <a:pt x="283" y="186"/>
                  </a:cubicBezTo>
                  <a:cubicBezTo>
                    <a:pt x="278" y="184"/>
                    <a:pt x="274" y="182"/>
                    <a:pt x="270" y="179"/>
                  </a:cubicBezTo>
                  <a:cubicBezTo>
                    <a:pt x="270" y="173"/>
                    <a:pt x="271" y="166"/>
                    <a:pt x="271" y="159"/>
                  </a:cubicBezTo>
                  <a:cubicBezTo>
                    <a:pt x="271" y="56"/>
                    <a:pt x="271" y="56"/>
                    <a:pt x="271" y="56"/>
                  </a:cubicBezTo>
                  <a:cubicBezTo>
                    <a:pt x="224" y="56"/>
                    <a:pt x="224" y="56"/>
                    <a:pt x="224" y="56"/>
                  </a:cubicBezTo>
                  <a:cubicBezTo>
                    <a:pt x="224" y="18"/>
                    <a:pt x="224" y="18"/>
                    <a:pt x="224" y="18"/>
                  </a:cubicBezTo>
                  <a:cubicBezTo>
                    <a:pt x="283" y="18"/>
                    <a:pt x="283" y="18"/>
                    <a:pt x="283" y="18"/>
                  </a:cubicBezTo>
                  <a:cubicBezTo>
                    <a:pt x="341" y="18"/>
                    <a:pt x="341" y="18"/>
                    <a:pt x="341" y="18"/>
                  </a:cubicBezTo>
                  <a:lnTo>
                    <a:pt x="341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7" name="Freeform 20">
              <a:extLst>
                <a:ext uri="{FF2B5EF4-FFF2-40B4-BE49-F238E27FC236}">
                  <a16:creationId xmlns:a16="http://schemas.microsoft.com/office/drawing/2014/main" id="{60695748-6E27-B046-AF0C-986C7767321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56" y="939"/>
              <a:ext cx="118" cy="149"/>
            </a:xfrm>
            <a:custGeom>
              <a:avLst/>
              <a:gdLst>
                <a:gd name="T0" fmla="*/ 6 w 76"/>
                <a:gd name="T1" fmla="*/ 96 h 96"/>
                <a:gd name="T2" fmla="*/ 6 w 76"/>
                <a:gd name="T3" fmla="*/ 92 h 96"/>
                <a:gd name="T4" fmla="*/ 12 w 76"/>
                <a:gd name="T5" fmla="*/ 89 h 96"/>
                <a:gd name="T6" fmla="*/ 13 w 76"/>
                <a:gd name="T7" fmla="*/ 88 h 96"/>
                <a:gd name="T8" fmla="*/ 13 w 76"/>
                <a:gd name="T9" fmla="*/ 80 h 96"/>
                <a:gd name="T10" fmla="*/ 14 w 76"/>
                <a:gd name="T11" fmla="*/ 68 h 96"/>
                <a:gd name="T12" fmla="*/ 14 w 76"/>
                <a:gd name="T13" fmla="*/ 32 h 96"/>
                <a:gd name="T14" fmla="*/ 13 w 76"/>
                <a:gd name="T15" fmla="*/ 14 h 96"/>
                <a:gd name="T16" fmla="*/ 12 w 76"/>
                <a:gd name="T17" fmla="*/ 6 h 96"/>
                <a:gd name="T18" fmla="*/ 10 w 76"/>
                <a:gd name="T19" fmla="*/ 5 h 96"/>
                <a:gd name="T20" fmla="*/ 0 w 76"/>
                <a:gd name="T21" fmla="*/ 4 h 96"/>
                <a:gd name="T22" fmla="*/ 0 w 76"/>
                <a:gd name="T23" fmla="*/ 0 h 96"/>
                <a:gd name="T24" fmla="*/ 21 w 76"/>
                <a:gd name="T25" fmla="*/ 0 h 96"/>
                <a:gd name="T26" fmla="*/ 41 w 76"/>
                <a:gd name="T27" fmla="*/ 0 h 96"/>
                <a:gd name="T28" fmla="*/ 41 w 76"/>
                <a:gd name="T29" fmla="*/ 4 h 96"/>
                <a:gd name="T30" fmla="*/ 31 w 76"/>
                <a:gd name="T31" fmla="*/ 5 h 96"/>
                <a:gd name="T32" fmla="*/ 29 w 76"/>
                <a:gd name="T33" fmla="*/ 6 h 96"/>
                <a:gd name="T34" fmla="*/ 28 w 76"/>
                <a:gd name="T35" fmla="*/ 13 h 96"/>
                <a:gd name="T36" fmla="*/ 27 w 76"/>
                <a:gd name="T37" fmla="*/ 32 h 96"/>
                <a:gd name="T38" fmla="*/ 27 w 76"/>
                <a:gd name="T39" fmla="*/ 78 h 96"/>
                <a:gd name="T40" fmla="*/ 28 w 76"/>
                <a:gd name="T41" fmla="*/ 89 h 96"/>
                <a:gd name="T42" fmla="*/ 39 w 76"/>
                <a:gd name="T43" fmla="*/ 90 h 96"/>
                <a:gd name="T44" fmla="*/ 67 w 76"/>
                <a:gd name="T45" fmla="*/ 87 h 96"/>
                <a:gd name="T46" fmla="*/ 69 w 76"/>
                <a:gd name="T47" fmla="*/ 82 h 96"/>
                <a:gd name="T48" fmla="*/ 72 w 76"/>
                <a:gd name="T49" fmla="*/ 71 h 96"/>
                <a:gd name="T50" fmla="*/ 76 w 76"/>
                <a:gd name="T51" fmla="*/ 71 h 96"/>
                <a:gd name="T52" fmla="*/ 73 w 76"/>
                <a:gd name="T53" fmla="*/ 95 h 96"/>
                <a:gd name="T54" fmla="*/ 69 w 76"/>
                <a:gd name="T55" fmla="*/ 96 h 96"/>
                <a:gd name="T56" fmla="*/ 57 w 76"/>
                <a:gd name="T57" fmla="*/ 96 h 96"/>
                <a:gd name="T58" fmla="*/ 20 w 76"/>
                <a:gd name="T59" fmla="*/ 95 h 96"/>
                <a:gd name="T60" fmla="*/ 6 w 76"/>
                <a:gd name="T6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6" h="96">
                  <a:moveTo>
                    <a:pt x="6" y="96"/>
                  </a:moveTo>
                  <a:cubicBezTo>
                    <a:pt x="6" y="92"/>
                    <a:pt x="6" y="92"/>
                    <a:pt x="6" y="92"/>
                  </a:cubicBezTo>
                  <a:cubicBezTo>
                    <a:pt x="9" y="91"/>
                    <a:pt x="11" y="90"/>
                    <a:pt x="12" y="89"/>
                  </a:cubicBezTo>
                  <a:cubicBezTo>
                    <a:pt x="12" y="89"/>
                    <a:pt x="12" y="88"/>
                    <a:pt x="13" y="88"/>
                  </a:cubicBezTo>
                  <a:cubicBezTo>
                    <a:pt x="13" y="86"/>
                    <a:pt x="13" y="84"/>
                    <a:pt x="13" y="80"/>
                  </a:cubicBezTo>
                  <a:cubicBezTo>
                    <a:pt x="14" y="73"/>
                    <a:pt x="14" y="70"/>
                    <a:pt x="14" y="68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4" y="20"/>
                    <a:pt x="13" y="14"/>
                  </a:cubicBezTo>
                  <a:cubicBezTo>
                    <a:pt x="13" y="10"/>
                    <a:pt x="13" y="7"/>
                    <a:pt x="12" y="6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9" y="4"/>
                    <a:pt x="5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0"/>
                    <a:pt x="18" y="0"/>
                    <a:pt x="21" y="0"/>
                  </a:cubicBezTo>
                  <a:cubicBezTo>
                    <a:pt x="24" y="0"/>
                    <a:pt x="31" y="0"/>
                    <a:pt x="41" y="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6" y="4"/>
                    <a:pt x="32" y="4"/>
                    <a:pt x="31" y="5"/>
                  </a:cubicBezTo>
                  <a:cubicBezTo>
                    <a:pt x="30" y="5"/>
                    <a:pt x="29" y="6"/>
                    <a:pt x="29" y="6"/>
                  </a:cubicBezTo>
                  <a:cubicBezTo>
                    <a:pt x="28" y="7"/>
                    <a:pt x="28" y="9"/>
                    <a:pt x="28" y="13"/>
                  </a:cubicBezTo>
                  <a:cubicBezTo>
                    <a:pt x="27" y="14"/>
                    <a:pt x="27" y="20"/>
                    <a:pt x="27" y="32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82"/>
                    <a:pt x="27" y="86"/>
                    <a:pt x="28" y="89"/>
                  </a:cubicBezTo>
                  <a:cubicBezTo>
                    <a:pt x="33" y="89"/>
                    <a:pt x="33" y="90"/>
                    <a:pt x="39" y="90"/>
                  </a:cubicBezTo>
                  <a:cubicBezTo>
                    <a:pt x="52" y="90"/>
                    <a:pt x="62" y="89"/>
                    <a:pt x="67" y="87"/>
                  </a:cubicBezTo>
                  <a:cubicBezTo>
                    <a:pt x="68" y="86"/>
                    <a:pt x="68" y="84"/>
                    <a:pt x="69" y="82"/>
                  </a:cubicBezTo>
                  <a:cubicBezTo>
                    <a:pt x="72" y="71"/>
                    <a:pt x="72" y="71"/>
                    <a:pt x="72" y="71"/>
                  </a:cubicBezTo>
                  <a:cubicBezTo>
                    <a:pt x="76" y="71"/>
                    <a:pt x="76" y="71"/>
                    <a:pt x="76" y="71"/>
                  </a:cubicBezTo>
                  <a:cubicBezTo>
                    <a:pt x="75" y="78"/>
                    <a:pt x="74" y="86"/>
                    <a:pt x="73" y="95"/>
                  </a:cubicBezTo>
                  <a:cubicBezTo>
                    <a:pt x="71" y="95"/>
                    <a:pt x="70" y="95"/>
                    <a:pt x="69" y="96"/>
                  </a:cubicBezTo>
                  <a:cubicBezTo>
                    <a:pt x="66" y="96"/>
                    <a:pt x="63" y="96"/>
                    <a:pt x="57" y="96"/>
                  </a:cubicBezTo>
                  <a:cubicBezTo>
                    <a:pt x="20" y="95"/>
                    <a:pt x="20" y="95"/>
                    <a:pt x="20" y="95"/>
                  </a:cubicBezTo>
                  <a:cubicBezTo>
                    <a:pt x="15" y="95"/>
                    <a:pt x="11" y="95"/>
                    <a:pt x="6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65AFDB01-C8EB-AC4F-B7EB-CD37A0478E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88" y="939"/>
              <a:ext cx="65" cy="149"/>
            </a:xfrm>
            <a:custGeom>
              <a:avLst/>
              <a:gdLst>
                <a:gd name="T0" fmla="*/ 42 w 42"/>
                <a:gd name="T1" fmla="*/ 91 h 96"/>
                <a:gd name="T2" fmla="*/ 42 w 42"/>
                <a:gd name="T3" fmla="*/ 96 h 96"/>
                <a:gd name="T4" fmla="*/ 22 w 42"/>
                <a:gd name="T5" fmla="*/ 95 h 96"/>
                <a:gd name="T6" fmla="*/ 0 w 42"/>
                <a:gd name="T7" fmla="*/ 96 h 96"/>
                <a:gd name="T8" fmla="*/ 0 w 42"/>
                <a:gd name="T9" fmla="*/ 91 h 96"/>
                <a:gd name="T10" fmla="*/ 10 w 42"/>
                <a:gd name="T11" fmla="*/ 91 h 96"/>
                <a:gd name="T12" fmla="*/ 13 w 42"/>
                <a:gd name="T13" fmla="*/ 89 h 96"/>
                <a:gd name="T14" fmla="*/ 14 w 42"/>
                <a:gd name="T15" fmla="*/ 83 h 96"/>
                <a:gd name="T16" fmla="*/ 14 w 42"/>
                <a:gd name="T17" fmla="*/ 63 h 96"/>
                <a:gd name="T18" fmla="*/ 14 w 42"/>
                <a:gd name="T19" fmla="*/ 32 h 96"/>
                <a:gd name="T20" fmla="*/ 14 w 42"/>
                <a:gd name="T21" fmla="*/ 14 h 96"/>
                <a:gd name="T22" fmla="*/ 13 w 42"/>
                <a:gd name="T23" fmla="*/ 6 h 96"/>
                <a:gd name="T24" fmla="*/ 10 w 42"/>
                <a:gd name="T25" fmla="*/ 5 h 96"/>
                <a:gd name="T26" fmla="*/ 0 w 42"/>
                <a:gd name="T27" fmla="*/ 4 h 96"/>
                <a:gd name="T28" fmla="*/ 0 w 42"/>
                <a:gd name="T29" fmla="*/ 0 h 96"/>
                <a:gd name="T30" fmla="*/ 21 w 42"/>
                <a:gd name="T31" fmla="*/ 0 h 96"/>
                <a:gd name="T32" fmla="*/ 42 w 42"/>
                <a:gd name="T33" fmla="*/ 0 h 96"/>
                <a:gd name="T34" fmla="*/ 42 w 42"/>
                <a:gd name="T35" fmla="*/ 4 h 96"/>
                <a:gd name="T36" fmla="*/ 32 w 42"/>
                <a:gd name="T37" fmla="*/ 5 h 96"/>
                <a:gd name="T38" fmla="*/ 29 w 42"/>
                <a:gd name="T39" fmla="*/ 6 h 96"/>
                <a:gd name="T40" fmla="*/ 28 w 42"/>
                <a:gd name="T41" fmla="*/ 13 h 96"/>
                <a:gd name="T42" fmla="*/ 28 w 42"/>
                <a:gd name="T43" fmla="*/ 32 h 96"/>
                <a:gd name="T44" fmla="*/ 28 w 42"/>
                <a:gd name="T45" fmla="*/ 63 h 96"/>
                <a:gd name="T46" fmla="*/ 28 w 42"/>
                <a:gd name="T47" fmla="*/ 81 h 96"/>
                <a:gd name="T48" fmla="*/ 29 w 42"/>
                <a:gd name="T49" fmla="*/ 89 h 96"/>
                <a:gd name="T50" fmla="*/ 32 w 42"/>
                <a:gd name="T51" fmla="*/ 91 h 96"/>
                <a:gd name="T52" fmla="*/ 42 w 42"/>
                <a:gd name="T53" fmla="*/ 91 h 96"/>
                <a:gd name="T54" fmla="*/ 28 w 42"/>
                <a:gd name="T55" fmla="*/ 13 h 96"/>
                <a:gd name="T56" fmla="*/ 28 w 42"/>
                <a:gd name="T57" fmla="*/ 32 h 96"/>
                <a:gd name="T58" fmla="*/ 28 w 42"/>
                <a:gd name="T59" fmla="*/ 63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2" h="96">
                  <a:moveTo>
                    <a:pt x="42" y="91"/>
                  </a:moveTo>
                  <a:cubicBezTo>
                    <a:pt x="42" y="96"/>
                    <a:pt x="42" y="96"/>
                    <a:pt x="42" y="96"/>
                  </a:cubicBezTo>
                  <a:cubicBezTo>
                    <a:pt x="32" y="95"/>
                    <a:pt x="25" y="95"/>
                    <a:pt x="2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6" y="91"/>
                    <a:pt x="9" y="91"/>
                    <a:pt x="10" y="91"/>
                  </a:cubicBezTo>
                  <a:cubicBezTo>
                    <a:pt x="12" y="90"/>
                    <a:pt x="12" y="90"/>
                    <a:pt x="13" y="89"/>
                  </a:cubicBezTo>
                  <a:cubicBezTo>
                    <a:pt x="13" y="88"/>
                    <a:pt x="14" y="86"/>
                    <a:pt x="14" y="83"/>
                  </a:cubicBezTo>
                  <a:cubicBezTo>
                    <a:pt x="14" y="82"/>
                    <a:pt x="14" y="75"/>
                    <a:pt x="14" y="6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4" y="20"/>
                    <a:pt x="14" y="14"/>
                  </a:cubicBezTo>
                  <a:cubicBezTo>
                    <a:pt x="14" y="10"/>
                    <a:pt x="13" y="7"/>
                    <a:pt x="13" y="6"/>
                  </a:cubicBezTo>
                  <a:cubicBezTo>
                    <a:pt x="12" y="6"/>
                    <a:pt x="12" y="5"/>
                    <a:pt x="10" y="5"/>
                  </a:cubicBezTo>
                  <a:cubicBezTo>
                    <a:pt x="9" y="4"/>
                    <a:pt x="6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6" y="0"/>
                    <a:pt x="21" y="0"/>
                  </a:cubicBezTo>
                  <a:cubicBezTo>
                    <a:pt x="26" y="0"/>
                    <a:pt x="33" y="0"/>
                    <a:pt x="42" y="0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6" y="4"/>
                    <a:pt x="33" y="4"/>
                    <a:pt x="32" y="5"/>
                  </a:cubicBezTo>
                  <a:cubicBezTo>
                    <a:pt x="30" y="5"/>
                    <a:pt x="30" y="6"/>
                    <a:pt x="29" y="6"/>
                  </a:cubicBezTo>
                  <a:cubicBezTo>
                    <a:pt x="29" y="7"/>
                    <a:pt x="28" y="9"/>
                    <a:pt x="28" y="13"/>
                  </a:cubicBezTo>
                  <a:cubicBezTo>
                    <a:pt x="28" y="14"/>
                    <a:pt x="28" y="20"/>
                    <a:pt x="28" y="32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28" y="69"/>
                    <a:pt x="28" y="75"/>
                    <a:pt x="28" y="81"/>
                  </a:cubicBezTo>
                  <a:cubicBezTo>
                    <a:pt x="28" y="86"/>
                    <a:pt x="28" y="88"/>
                    <a:pt x="29" y="89"/>
                  </a:cubicBezTo>
                  <a:cubicBezTo>
                    <a:pt x="29" y="90"/>
                    <a:pt x="30" y="90"/>
                    <a:pt x="32" y="91"/>
                  </a:cubicBezTo>
                  <a:cubicBezTo>
                    <a:pt x="33" y="91"/>
                    <a:pt x="36" y="91"/>
                    <a:pt x="42" y="91"/>
                  </a:cubicBezTo>
                  <a:close/>
                  <a:moveTo>
                    <a:pt x="28" y="13"/>
                  </a:moveTo>
                  <a:cubicBezTo>
                    <a:pt x="28" y="14"/>
                    <a:pt x="28" y="20"/>
                    <a:pt x="28" y="32"/>
                  </a:cubicBezTo>
                  <a:cubicBezTo>
                    <a:pt x="28" y="63"/>
                    <a:pt x="28" y="63"/>
                    <a:pt x="28" y="63"/>
                  </a:cubicBezTo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9" name="Freeform 22">
              <a:extLst>
                <a:ext uri="{FF2B5EF4-FFF2-40B4-BE49-F238E27FC236}">
                  <a16:creationId xmlns:a16="http://schemas.microsoft.com/office/drawing/2014/main" id="{E9D62C6B-5256-8649-98B5-8F51D5B2DD8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7" y="939"/>
              <a:ext cx="172" cy="152"/>
            </a:xfrm>
            <a:custGeom>
              <a:avLst/>
              <a:gdLst>
                <a:gd name="T0" fmla="*/ 0 w 111"/>
                <a:gd name="T1" fmla="*/ 96 h 98"/>
                <a:gd name="T2" fmla="*/ 0 w 111"/>
                <a:gd name="T3" fmla="*/ 91 h 98"/>
                <a:gd name="T4" fmla="*/ 10 w 111"/>
                <a:gd name="T5" fmla="*/ 90 h 98"/>
                <a:gd name="T6" fmla="*/ 11 w 111"/>
                <a:gd name="T7" fmla="*/ 89 h 98"/>
                <a:gd name="T8" fmla="*/ 12 w 111"/>
                <a:gd name="T9" fmla="*/ 82 h 98"/>
                <a:gd name="T10" fmla="*/ 13 w 111"/>
                <a:gd name="T11" fmla="*/ 67 h 98"/>
                <a:gd name="T12" fmla="*/ 13 w 111"/>
                <a:gd name="T13" fmla="*/ 12 h 98"/>
                <a:gd name="T14" fmla="*/ 13 w 111"/>
                <a:gd name="T15" fmla="*/ 9 h 98"/>
                <a:gd name="T16" fmla="*/ 10 w 111"/>
                <a:gd name="T17" fmla="*/ 6 h 98"/>
                <a:gd name="T18" fmla="*/ 7 w 111"/>
                <a:gd name="T19" fmla="*/ 4 h 98"/>
                <a:gd name="T20" fmla="*/ 0 w 111"/>
                <a:gd name="T21" fmla="*/ 4 h 98"/>
                <a:gd name="T22" fmla="*/ 0 w 111"/>
                <a:gd name="T23" fmla="*/ 0 h 98"/>
                <a:gd name="T24" fmla="*/ 15 w 111"/>
                <a:gd name="T25" fmla="*/ 0 h 98"/>
                <a:gd name="T26" fmla="*/ 26 w 111"/>
                <a:gd name="T27" fmla="*/ 0 h 98"/>
                <a:gd name="T28" fmla="*/ 34 w 111"/>
                <a:gd name="T29" fmla="*/ 11 h 98"/>
                <a:gd name="T30" fmla="*/ 49 w 111"/>
                <a:gd name="T31" fmla="*/ 28 h 98"/>
                <a:gd name="T32" fmla="*/ 70 w 111"/>
                <a:gd name="T33" fmla="*/ 52 h 98"/>
                <a:gd name="T34" fmla="*/ 86 w 111"/>
                <a:gd name="T35" fmla="*/ 71 h 98"/>
                <a:gd name="T36" fmla="*/ 92 w 111"/>
                <a:gd name="T37" fmla="*/ 78 h 98"/>
                <a:gd name="T38" fmla="*/ 92 w 111"/>
                <a:gd name="T39" fmla="*/ 29 h 98"/>
                <a:gd name="T40" fmla="*/ 92 w 111"/>
                <a:gd name="T41" fmla="*/ 13 h 98"/>
                <a:gd name="T42" fmla="*/ 91 w 111"/>
                <a:gd name="T43" fmla="*/ 6 h 98"/>
                <a:gd name="T44" fmla="*/ 90 w 111"/>
                <a:gd name="T45" fmla="*/ 5 h 98"/>
                <a:gd name="T46" fmla="*/ 80 w 111"/>
                <a:gd name="T47" fmla="*/ 4 h 98"/>
                <a:gd name="T48" fmla="*/ 80 w 111"/>
                <a:gd name="T49" fmla="*/ 0 h 98"/>
                <a:gd name="T50" fmla="*/ 97 w 111"/>
                <a:gd name="T51" fmla="*/ 0 h 98"/>
                <a:gd name="T52" fmla="*/ 111 w 111"/>
                <a:gd name="T53" fmla="*/ 0 h 98"/>
                <a:gd name="T54" fmla="*/ 111 w 111"/>
                <a:gd name="T55" fmla="*/ 4 h 98"/>
                <a:gd name="T56" fmla="*/ 102 w 111"/>
                <a:gd name="T57" fmla="*/ 5 h 98"/>
                <a:gd name="T58" fmla="*/ 100 w 111"/>
                <a:gd name="T59" fmla="*/ 6 h 98"/>
                <a:gd name="T60" fmla="*/ 99 w 111"/>
                <a:gd name="T61" fmla="*/ 13 h 98"/>
                <a:gd name="T62" fmla="*/ 99 w 111"/>
                <a:gd name="T63" fmla="*/ 29 h 98"/>
                <a:gd name="T64" fmla="*/ 99 w 111"/>
                <a:gd name="T65" fmla="*/ 61 h 98"/>
                <a:gd name="T66" fmla="*/ 99 w 111"/>
                <a:gd name="T67" fmla="*/ 98 h 98"/>
                <a:gd name="T68" fmla="*/ 92 w 111"/>
                <a:gd name="T69" fmla="*/ 98 h 98"/>
                <a:gd name="T70" fmla="*/ 91 w 111"/>
                <a:gd name="T71" fmla="*/ 96 h 98"/>
                <a:gd name="T72" fmla="*/ 89 w 111"/>
                <a:gd name="T73" fmla="*/ 95 h 98"/>
                <a:gd name="T74" fmla="*/ 87 w 111"/>
                <a:gd name="T75" fmla="*/ 93 h 98"/>
                <a:gd name="T76" fmla="*/ 78 w 111"/>
                <a:gd name="T77" fmla="*/ 83 h 98"/>
                <a:gd name="T78" fmla="*/ 69 w 111"/>
                <a:gd name="T79" fmla="*/ 72 h 98"/>
                <a:gd name="T80" fmla="*/ 19 w 111"/>
                <a:gd name="T81" fmla="*/ 14 h 98"/>
                <a:gd name="T82" fmla="*/ 19 w 111"/>
                <a:gd name="T83" fmla="*/ 66 h 98"/>
                <a:gd name="T84" fmla="*/ 20 w 111"/>
                <a:gd name="T85" fmla="*/ 82 h 98"/>
                <a:gd name="T86" fmla="*/ 20 w 111"/>
                <a:gd name="T87" fmla="*/ 89 h 98"/>
                <a:gd name="T88" fmla="*/ 22 w 111"/>
                <a:gd name="T89" fmla="*/ 90 h 98"/>
                <a:gd name="T90" fmla="*/ 32 w 111"/>
                <a:gd name="T91" fmla="*/ 91 h 98"/>
                <a:gd name="T92" fmla="*/ 32 w 111"/>
                <a:gd name="T93" fmla="*/ 96 h 98"/>
                <a:gd name="T94" fmla="*/ 18 w 111"/>
                <a:gd name="T95" fmla="*/ 95 h 98"/>
                <a:gd name="T96" fmla="*/ 0 w 111"/>
                <a:gd name="T97" fmla="*/ 9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1" h="98">
                  <a:moveTo>
                    <a:pt x="0" y="96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5" y="91"/>
                    <a:pt x="8" y="91"/>
                    <a:pt x="10" y="90"/>
                  </a:cubicBezTo>
                  <a:cubicBezTo>
                    <a:pt x="11" y="90"/>
                    <a:pt x="11" y="90"/>
                    <a:pt x="11" y="89"/>
                  </a:cubicBezTo>
                  <a:cubicBezTo>
                    <a:pt x="12" y="88"/>
                    <a:pt x="12" y="86"/>
                    <a:pt x="12" y="82"/>
                  </a:cubicBezTo>
                  <a:cubicBezTo>
                    <a:pt x="13" y="76"/>
                    <a:pt x="13" y="71"/>
                    <a:pt x="13" y="6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3" y="9"/>
                  </a:cubicBezTo>
                  <a:cubicBezTo>
                    <a:pt x="12" y="8"/>
                    <a:pt x="11" y="7"/>
                    <a:pt x="10" y="6"/>
                  </a:cubicBezTo>
                  <a:cubicBezTo>
                    <a:pt x="9" y="5"/>
                    <a:pt x="8" y="5"/>
                    <a:pt x="7" y="4"/>
                  </a:cubicBezTo>
                  <a:cubicBezTo>
                    <a:pt x="6" y="4"/>
                    <a:pt x="3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" y="0"/>
                    <a:pt x="13" y="0"/>
                    <a:pt x="15" y="0"/>
                  </a:cubicBezTo>
                  <a:cubicBezTo>
                    <a:pt x="19" y="0"/>
                    <a:pt x="22" y="0"/>
                    <a:pt x="26" y="0"/>
                  </a:cubicBezTo>
                  <a:cubicBezTo>
                    <a:pt x="30" y="5"/>
                    <a:pt x="32" y="8"/>
                    <a:pt x="34" y="11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70" y="52"/>
                    <a:pt x="70" y="52"/>
                    <a:pt x="70" y="52"/>
                  </a:cubicBezTo>
                  <a:cubicBezTo>
                    <a:pt x="76" y="60"/>
                    <a:pt x="82" y="66"/>
                    <a:pt x="86" y="71"/>
                  </a:cubicBezTo>
                  <a:cubicBezTo>
                    <a:pt x="88" y="74"/>
                    <a:pt x="91" y="76"/>
                    <a:pt x="92" y="78"/>
                  </a:cubicBezTo>
                  <a:cubicBezTo>
                    <a:pt x="92" y="29"/>
                    <a:pt x="92" y="29"/>
                    <a:pt x="92" y="29"/>
                  </a:cubicBezTo>
                  <a:cubicBezTo>
                    <a:pt x="92" y="24"/>
                    <a:pt x="92" y="19"/>
                    <a:pt x="92" y="13"/>
                  </a:cubicBezTo>
                  <a:cubicBezTo>
                    <a:pt x="92" y="9"/>
                    <a:pt x="91" y="7"/>
                    <a:pt x="91" y="6"/>
                  </a:cubicBezTo>
                  <a:cubicBezTo>
                    <a:pt x="91" y="6"/>
                    <a:pt x="90" y="5"/>
                    <a:pt x="90" y="5"/>
                  </a:cubicBezTo>
                  <a:cubicBezTo>
                    <a:pt x="88" y="4"/>
                    <a:pt x="85" y="4"/>
                    <a:pt x="80" y="4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5" y="0"/>
                    <a:pt x="91" y="0"/>
                    <a:pt x="97" y="0"/>
                  </a:cubicBezTo>
                  <a:cubicBezTo>
                    <a:pt x="102" y="0"/>
                    <a:pt x="107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06" y="4"/>
                    <a:pt x="103" y="4"/>
                    <a:pt x="102" y="5"/>
                  </a:cubicBezTo>
                  <a:cubicBezTo>
                    <a:pt x="101" y="5"/>
                    <a:pt x="101" y="6"/>
                    <a:pt x="100" y="6"/>
                  </a:cubicBezTo>
                  <a:cubicBezTo>
                    <a:pt x="100" y="7"/>
                    <a:pt x="99" y="10"/>
                    <a:pt x="99" y="13"/>
                  </a:cubicBezTo>
                  <a:cubicBezTo>
                    <a:pt x="99" y="19"/>
                    <a:pt x="99" y="24"/>
                    <a:pt x="99" y="29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99" y="68"/>
                    <a:pt x="99" y="80"/>
                    <a:pt x="99" y="98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0" y="96"/>
                    <a:pt x="90" y="95"/>
                    <a:pt x="89" y="95"/>
                  </a:cubicBezTo>
                  <a:cubicBezTo>
                    <a:pt x="89" y="95"/>
                    <a:pt x="88" y="94"/>
                    <a:pt x="87" y="93"/>
                  </a:cubicBezTo>
                  <a:cubicBezTo>
                    <a:pt x="83" y="88"/>
                    <a:pt x="80" y="85"/>
                    <a:pt x="78" y="83"/>
                  </a:cubicBezTo>
                  <a:cubicBezTo>
                    <a:pt x="69" y="72"/>
                    <a:pt x="69" y="72"/>
                    <a:pt x="69" y="72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19" y="71"/>
                    <a:pt x="19" y="76"/>
                    <a:pt x="20" y="82"/>
                  </a:cubicBezTo>
                  <a:cubicBezTo>
                    <a:pt x="20" y="86"/>
                    <a:pt x="20" y="88"/>
                    <a:pt x="20" y="89"/>
                  </a:cubicBezTo>
                  <a:cubicBezTo>
                    <a:pt x="21" y="90"/>
                    <a:pt x="21" y="90"/>
                    <a:pt x="22" y="90"/>
                  </a:cubicBezTo>
                  <a:cubicBezTo>
                    <a:pt x="23" y="91"/>
                    <a:pt x="27" y="91"/>
                    <a:pt x="32" y="91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28" y="95"/>
                    <a:pt x="23" y="95"/>
                    <a:pt x="18" y="95"/>
                  </a:cubicBezTo>
                  <a:cubicBezTo>
                    <a:pt x="13" y="95"/>
                    <a:pt x="7" y="95"/>
                    <a:pt x="0" y="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0" name="Freeform 23">
              <a:extLst>
                <a:ext uri="{FF2B5EF4-FFF2-40B4-BE49-F238E27FC236}">
                  <a16:creationId xmlns:a16="http://schemas.microsoft.com/office/drawing/2014/main" id="{10344CF3-DBFE-1B42-B25C-4684152824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9" y="939"/>
              <a:ext cx="64" cy="149"/>
            </a:xfrm>
            <a:custGeom>
              <a:avLst/>
              <a:gdLst>
                <a:gd name="T0" fmla="*/ 41 w 41"/>
                <a:gd name="T1" fmla="*/ 91 h 96"/>
                <a:gd name="T2" fmla="*/ 41 w 41"/>
                <a:gd name="T3" fmla="*/ 96 h 96"/>
                <a:gd name="T4" fmla="*/ 21 w 41"/>
                <a:gd name="T5" fmla="*/ 95 h 96"/>
                <a:gd name="T6" fmla="*/ 0 w 41"/>
                <a:gd name="T7" fmla="*/ 96 h 96"/>
                <a:gd name="T8" fmla="*/ 0 w 41"/>
                <a:gd name="T9" fmla="*/ 91 h 96"/>
                <a:gd name="T10" fmla="*/ 10 w 41"/>
                <a:gd name="T11" fmla="*/ 91 h 96"/>
                <a:gd name="T12" fmla="*/ 12 w 41"/>
                <a:gd name="T13" fmla="*/ 89 h 96"/>
                <a:gd name="T14" fmla="*/ 13 w 41"/>
                <a:gd name="T15" fmla="*/ 83 h 96"/>
                <a:gd name="T16" fmla="*/ 14 w 41"/>
                <a:gd name="T17" fmla="*/ 63 h 96"/>
                <a:gd name="T18" fmla="*/ 14 w 41"/>
                <a:gd name="T19" fmla="*/ 32 h 96"/>
                <a:gd name="T20" fmla="*/ 13 w 41"/>
                <a:gd name="T21" fmla="*/ 14 h 96"/>
                <a:gd name="T22" fmla="*/ 12 w 41"/>
                <a:gd name="T23" fmla="*/ 6 h 96"/>
                <a:gd name="T24" fmla="*/ 10 w 41"/>
                <a:gd name="T25" fmla="*/ 5 h 96"/>
                <a:gd name="T26" fmla="*/ 0 w 41"/>
                <a:gd name="T27" fmla="*/ 4 h 96"/>
                <a:gd name="T28" fmla="*/ 0 w 41"/>
                <a:gd name="T29" fmla="*/ 0 h 96"/>
                <a:gd name="T30" fmla="*/ 20 w 41"/>
                <a:gd name="T31" fmla="*/ 0 h 96"/>
                <a:gd name="T32" fmla="*/ 41 w 41"/>
                <a:gd name="T33" fmla="*/ 0 h 96"/>
                <a:gd name="T34" fmla="*/ 41 w 41"/>
                <a:gd name="T35" fmla="*/ 4 h 96"/>
                <a:gd name="T36" fmla="*/ 31 w 41"/>
                <a:gd name="T37" fmla="*/ 5 h 96"/>
                <a:gd name="T38" fmla="*/ 28 w 41"/>
                <a:gd name="T39" fmla="*/ 6 h 96"/>
                <a:gd name="T40" fmla="*/ 27 w 41"/>
                <a:gd name="T41" fmla="*/ 13 h 96"/>
                <a:gd name="T42" fmla="*/ 27 w 41"/>
                <a:gd name="T43" fmla="*/ 32 h 96"/>
                <a:gd name="T44" fmla="*/ 27 w 41"/>
                <a:gd name="T45" fmla="*/ 63 h 96"/>
                <a:gd name="T46" fmla="*/ 27 w 41"/>
                <a:gd name="T47" fmla="*/ 81 h 96"/>
                <a:gd name="T48" fmla="*/ 28 w 41"/>
                <a:gd name="T49" fmla="*/ 89 h 96"/>
                <a:gd name="T50" fmla="*/ 31 w 41"/>
                <a:gd name="T51" fmla="*/ 91 h 96"/>
                <a:gd name="T52" fmla="*/ 41 w 41"/>
                <a:gd name="T53" fmla="*/ 9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1" h="96">
                  <a:moveTo>
                    <a:pt x="41" y="91"/>
                  </a:moveTo>
                  <a:cubicBezTo>
                    <a:pt x="41" y="96"/>
                    <a:pt x="41" y="96"/>
                    <a:pt x="41" y="96"/>
                  </a:cubicBezTo>
                  <a:cubicBezTo>
                    <a:pt x="31" y="95"/>
                    <a:pt x="24" y="95"/>
                    <a:pt x="21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1"/>
                    <a:pt x="8" y="91"/>
                    <a:pt x="10" y="91"/>
                  </a:cubicBezTo>
                  <a:cubicBezTo>
                    <a:pt x="11" y="90"/>
                    <a:pt x="12" y="90"/>
                    <a:pt x="12" y="89"/>
                  </a:cubicBezTo>
                  <a:cubicBezTo>
                    <a:pt x="13" y="88"/>
                    <a:pt x="13" y="86"/>
                    <a:pt x="13" y="83"/>
                  </a:cubicBezTo>
                  <a:cubicBezTo>
                    <a:pt x="13" y="82"/>
                    <a:pt x="13" y="75"/>
                    <a:pt x="14" y="6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3" y="20"/>
                    <a:pt x="13" y="14"/>
                  </a:cubicBezTo>
                  <a:cubicBezTo>
                    <a:pt x="13" y="10"/>
                    <a:pt x="13" y="7"/>
                    <a:pt x="12" y="6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8" y="4"/>
                    <a:pt x="5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5" y="0"/>
                    <a:pt x="20" y="0"/>
                  </a:cubicBezTo>
                  <a:cubicBezTo>
                    <a:pt x="25" y="0"/>
                    <a:pt x="32" y="0"/>
                    <a:pt x="41" y="0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5" y="4"/>
                    <a:pt x="32" y="4"/>
                    <a:pt x="31" y="5"/>
                  </a:cubicBezTo>
                  <a:cubicBezTo>
                    <a:pt x="30" y="5"/>
                    <a:pt x="29" y="6"/>
                    <a:pt x="28" y="6"/>
                  </a:cubicBezTo>
                  <a:cubicBezTo>
                    <a:pt x="28" y="7"/>
                    <a:pt x="27" y="9"/>
                    <a:pt x="27" y="13"/>
                  </a:cubicBezTo>
                  <a:cubicBezTo>
                    <a:pt x="27" y="14"/>
                    <a:pt x="27" y="20"/>
                    <a:pt x="27" y="32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7" y="69"/>
                    <a:pt x="27" y="75"/>
                    <a:pt x="27" y="81"/>
                  </a:cubicBezTo>
                  <a:cubicBezTo>
                    <a:pt x="27" y="86"/>
                    <a:pt x="28" y="88"/>
                    <a:pt x="28" y="89"/>
                  </a:cubicBezTo>
                  <a:cubicBezTo>
                    <a:pt x="29" y="90"/>
                    <a:pt x="30" y="90"/>
                    <a:pt x="31" y="91"/>
                  </a:cubicBezTo>
                  <a:cubicBezTo>
                    <a:pt x="32" y="91"/>
                    <a:pt x="35" y="91"/>
                    <a:pt x="41" y="9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1" name="Freeform 24">
              <a:extLst>
                <a:ext uri="{FF2B5EF4-FFF2-40B4-BE49-F238E27FC236}">
                  <a16:creationId xmlns:a16="http://schemas.microsoft.com/office/drawing/2014/main" id="{2EB18CDA-D682-E44C-9444-10D06C311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43" y="935"/>
              <a:ext cx="146" cy="156"/>
            </a:xfrm>
            <a:custGeom>
              <a:avLst/>
              <a:gdLst>
                <a:gd name="T0" fmla="*/ 94 w 94"/>
                <a:gd name="T1" fmla="*/ 86 h 100"/>
                <a:gd name="T2" fmla="*/ 91 w 94"/>
                <a:gd name="T3" fmla="*/ 92 h 100"/>
                <a:gd name="T4" fmla="*/ 75 w 94"/>
                <a:gd name="T5" fmla="*/ 98 h 100"/>
                <a:gd name="T6" fmla="*/ 57 w 94"/>
                <a:gd name="T7" fmla="*/ 100 h 100"/>
                <a:gd name="T8" fmla="*/ 37 w 94"/>
                <a:gd name="T9" fmla="*/ 97 h 100"/>
                <a:gd name="T10" fmla="*/ 21 w 94"/>
                <a:gd name="T11" fmla="*/ 89 h 100"/>
                <a:gd name="T12" fmla="*/ 9 w 94"/>
                <a:gd name="T13" fmla="*/ 78 h 100"/>
                <a:gd name="T14" fmla="*/ 2 w 94"/>
                <a:gd name="T15" fmla="*/ 65 h 100"/>
                <a:gd name="T16" fmla="*/ 0 w 94"/>
                <a:gd name="T17" fmla="*/ 50 h 100"/>
                <a:gd name="T18" fmla="*/ 16 w 94"/>
                <a:gd name="T19" fmla="*/ 14 h 100"/>
                <a:gd name="T20" fmla="*/ 59 w 94"/>
                <a:gd name="T21" fmla="*/ 0 h 100"/>
                <a:gd name="T22" fmla="*/ 71 w 94"/>
                <a:gd name="T23" fmla="*/ 1 h 100"/>
                <a:gd name="T24" fmla="*/ 84 w 94"/>
                <a:gd name="T25" fmla="*/ 3 h 100"/>
                <a:gd name="T26" fmla="*/ 94 w 94"/>
                <a:gd name="T27" fmla="*/ 6 h 100"/>
                <a:gd name="T28" fmla="*/ 91 w 94"/>
                <a:gd name="T29" fmla="*/ 13 h 100"/>
                <a:gd name="T30" fmla="*/ 90 w 94"/>
                <a:gd name="T31" fmla="*/ 26 h 100"/>
                <a:gd name="T32" fmla="*/ 85 w 94"/>
                <a:gd name="T33" fmla="*/ 26 h 100"/>
                <a:gd name="T34" fmla="*/ 85 w 94"/>
                <a:gd name="T35" fmla="*/ 18 h 100"/>
                <a:gd name="T36" fmla="*/ 78 w 94"/>
                <a:gd name="T37" fmla="*/ 9 h 100"/>
                <a:gd name="T38" fmla="*/ 57 w 94"/>
                <a:gd name="T39" fmla="*/ 5 h 100"/>
                <a:gd name="T40" fmla="*/ 40 w 94"/>
                <a:gd name="T41" fmla="*/ 8 h 100"/>
                <a:gd name="T42" fmla="*/ 28 w 94"/>
                <a:gd name="T43" fmla="*/ 15 h 100"/>
                <a:gd name="T44" fmla="*/ 19 w 94"/>
                <a:gd name="T45" fmla="*/ 28 h 100"/>
                <a:gd name="T46" fmla="*/ 16 w 94"/>
                <a:gd name="T47" fmla="*/ 47 h 100"/>
                <a:gd name="T48" fmla="*/ 29 w 94"/>
                <a:gd name="T49" fmla="*/ 80 h 100"/>
                <a:gd name="T50" fmla="*/ 63 w 94"/>
                <a:gd name="T51" fmla="*/ 92 h 100"/>
                <a:gd name="T52" fmla="*/ 81 w 94"/>
                <a:gd name="T53" fmla="*/ 90 h 100"/>
                <a:gd name="T54" fmla="*/ 92 w 94"/>
                <a:gd name="T55" fmla="*/ 84 h 100"/>
                <a:gd name="T56" fmla="*/ 94 w 94"/>
                <a:gd name="T57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0">
                  <a:moveTo>
                    <a:pt x="94" y="86"/>
                  </a:moveTo>
                  <a:cubicBezTo>
                    <a:pt x="91" y="92"/>
                    <a:pt x="91" y="92"/>
                    <a:pt x="91" y="92"/>
                  </a:cubicBezTo>
                  <a:cubicBezTo>
                    <a:pt x="85" y="95"/>
                    <a:pt x="80" y="97"/>
                    <a:pt x="75" y="98"/>
                  </a:cubicBezTo>
                  <a:cubicBezTo>
                    <a:pt x="69" y="99"/>
                    <a:pt x="64" y="100"/>
                    <a:pt x="57" y="100"/>
                  </a:cubicBezTo>
                  <a:cubicBezTo>
                    <a:pt x="50" y="100"/>
                    <a:pt x="43" y="99"/>
                    <a:pt x="37" y="97"/>
                  </a:cubicBezTo>
                  <a:cubicBezTo>
                    <a:pt x="31" y="95"/>
                    <a:pt x="25" y="93"/>
                    <a:pt x="21" y="89"/>
                  </a:cubicBezTo>
                  <a:cubicBezTo>
                    <a:pt x="16" y="86"/>
                    <a:pt x="12" y="83"/>
                    <a:pt x="9" y="78"/>
                  </a:cubicBezTo>
                  <a:cubicBezTo>
                    <a:pt x="6" y="74"/>
                    <a:pt x="4" y="70"/>
                    <a:pt x="2" y="65"/>
                  </a:cubicBezTo>
                  <a:cubicBezTo>
                    <a:pt x="1" y="61"/>
                    <a:pt x="0" y="55"/>
                    <a:pt x="0" y="50"/>
                  </a:cubicBezTo>
                  <a:cubicBezTo>
                    <a:pt x="0" y="35"/>
                    <a:pt x="5" y="24"/>
                    <a:pt x="16" y="14"/>
                  </a:cubicBezTo>
                  <a:cubicBezTo>
                    <a:pt x="26" y="5"/>
                    <a:pt x="41" y="0"/>
                    <a:pt x="59" y="0"/>
                  </a:cubicBezTo>
                  <a:cubicBezTo>
                    <a:pt x="63" y="0"/>
                    <a:pt x="67" y="0"/>
                    <a:pt x="71" y="1"/>
                  </a:cubicBezTo>
                  <a:cubicBezTo>
                    <a:pt x="74" y="1"/>
                    <a:pt x="79" y="2"/>
                    <a:pt x="84" y="3"/>
                  </a:cubicBezTo>
                  <a:cubicBezTo>
                    <a:pt x="89" y="5"/>
                    <a:pt x="92" y="6"/>
                    <a:pt x="94" y="6"/>
                  </a:cubicBezTo>
                  <a:cubicBezTo>
                    <a:pt x="93" y="8"/>
                    <a:pt x="92" y="11"/>
                    <a:pt x="91" y="13"/>
                  </a:cubicBezTo>
                  <a:cubicBezTo>
                    <a:pt x="91" y="17"/>
                    <a:pt x="90" y="21"/>
                    <a:pt x="90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4"/>
                    <a:pt x="82" y="11"/>
                    <a:pt x="78" y="9"/>
                  </a:cubicBezTo>
                  <a:cubicBezTo>
                    <a:pt x="73" y="6"/>
                    <a:pt x="66" y="5"/>
                    <a:pt x="57" y="5"/>
                  </a:cubicBezTo>
                  <a:cubicBezTo>
                    <a:pt x="51" y="5"/>
                    <a:pt x="45" y="6"/>
                    <a:pt x="40" y="8"/>
                  </a:cubicBezTo>
                  <a:cubicBezTo>
                    <a:pt x="36" y="9"/>
                    <a:pt x="31" y="12"/>
                    <a:pt x="28" y="15"/>
                  </a:cubicBezTo>
                  <a:cubicBezTo>
                    <a:pt x="24" y="18"/>
                    <a:pt x="21" y="23"/>
                    <a:pt x="19" y="28"/>
                  </a:cubicBezTo>
                  <a:cubicBezTo>
                    <a:pt x="17" y="33"/>
                    <a:pt x="16" y="39"/>
                    <a:pt x="16" y="47"/>
                  </a:cubicBezTo>
                  <a:cubicBezTo>
                    <a:pt x="16" y="61"/>
                    <a:pt x="20" y="72"/>
                    <a:pt x="29" y="80"/>
                  </a:cubicBezTo>
                  <a:cubicBezTo>
                    <a:pt x="37" y="88"/>
                    <a:pt x="49" y="92"/>
                    <a:pt x="63" y="92"/>
                  </a:cubicBezTo>
                  <a:cubicBezTo>
                    <a:pt x="70" y="92"/>
                    <a:pt x="76" y="91"/>
                    <a:pt x="81" y="90"/>
                  </a:cubicBezTo>
                  <a:cubicBezTo>
                    <a:pt x="85" y="89"/>
                    <a:pt x="89" y="87"/>
                    <a:pt x="92" y="84"/>
                  </a:cubicBezTo>
                  <a:lnTo>
                    <a:pt x="9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BA66A6EC-9FA2-004E-A244-E93D26256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" y="935"/>
              <a:ext cx="146" cy="156"/>
            </a:xfrm>
            <a:custGeom>
              <a:avLst/>
              <a:gdLst>
                <a:gd name="T0" fmla="*/ 94 w 94"/>
                <a:gd name="T1" fmla="*/ 86 h 100"/>
                <a:gd name="T2" fmla="*/ 91 w 94"/>
                <a:gd name="T3" fmla="*/ 92 h 100"/>
                <a:gd name="T4" fmla="*/ 75 w 94"/>
                <a:gd name="T5" fmla="*/ 98 h 100"/>
                <a:gd name="T6" fmla="*/ 57 w 94"/>
                <a:gd name="T7" fmla="*/ 100 h 100"/>
                <a:gd name="T8" fmla="*/ 37 w 94"/>
                <a:gd name="T9" fmla="*/ 97 h 100"/>
                <a:gd name="T10" fmla="*/ 21 w 94"/>
                <a:gd name="T11" fmla="*/ 89 h 100"/>
                <a:gd name="T12" fmla="*/ 9 w 94"/>
                <a:gd name="T13" fmla="*/ 78 h 100"/>
                <a:gd name="T14" fmla="*/ 2 w 94"/>
                <a:gd name="T15" fmla="*/ 65 h 100"/>
                <a:gd name="T16" fmla="*/ 0 w 94"/>
                <a:gd name="T17" fmla="*/ 50 h 100"/>
                <a:gd name="T18" fmla="*/ 16 w 94"/>
                <a:gd name="T19" fmla="*/ 14 h 100"/>
                <a:gd name="T20" fmla="*/ 59 w 94"/>
                <a:gd name="T21" fmla="*/ 0 h 100"/>
                <a:gd name="T22" fmla="*/ 71 w 94"/>
                <a:gd name="T23" fmla="*/ 1 h 100"/>
                <a:gd name="T24" fmla="*/ 84 w 94"/>
                <a:gd name="T25" fmla="*/ 3 h 100"/>
                <a:gd name="T26" fmla="*/ 94 w 94"/>
                <a:gd name="T27" fmla="*/ 6 h 100"/>
                <a:gd name="T28" fmla="*/ 91 w 94"/>
                <a:gd name="T29" fmla="*/ 13 h 100"/>
                <a:gd name="T30" fmla="*/ 90 w 94"/>
                <a:gd name="T31" fmla="*/ 26 h 100"/>
                <a:gd name="T32" fmla="*/ 86 w 94"/>
                <a:gd name="T33" fmla="*/ 26 h 100"/>
                <a:gd name="T34" fmla="*/ 85 w 94"/>
                <a:gd name="T35" fmla="*/ 18 h 100"/>
                <a:gd name="T36" fmla="*/ 78 w 94"/>
                <a:gd name="T37" fmla="*/ 9 h 100"/>
                <a:gd name="T38" fmla="*/ 57 w 94"/>
                <a:gd name="T39" fmla="*/ 5 h 100"/>
                <a:gd name="T40" fmla="*/ 40 w 94"/>
                <a:gd name="T41" fmla="*/ 8 h 100"/>
                <a:gd name="T42" fmla="*/ 28 w 94"/>
                <a:gd name="T43" fmla="*/ 15 h 100"/>
                <a:gd name="T44" fmla="*/ 19 w 94"/>
                <a:gd name="T45" fmla="*/ 28 h 100"/>
                <a:gd name="T46" fmla="*/ 16 w 94"/>
                <a:gd name="T47" fmla="*/ 47 h 100"/>
                <a:gd name="T48" fmla="*/ 29 w 94"/>
                <a:gd name="T49" fmla="*/ 80 h 100"/>
                <a:gd name="T50" fmla="*/ 63 w 94"/>
                <a:gd name="T51" fmla="*/ 92 h 100"/>
                <a:gd name="T52" fmla="*/ 81 w 94"/>
                <a:gd name="T53" fmla="*/ 90 h 100"/>
                <a:gd name="T54" fmla="*/ 92 w 94"/>
                <a:gd name="T55" fmla="*/ 84 h 100"/>
                <a:gd name="T56" fmla="*/ 94 w 94"/>
                <a:gd name="T57" fmla="*/ 8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4" h="100">
                  <a:moveTo>
                    <a:pt x="94" y="86"/>
                  </a:moveTo>
                  <a:cubicBezTo>
                    <a:pt x="91" y="92"/>
                    <a:pt x="91" y="92"/>
                    <a:pt x="91" y="92"/>
                  </a:cubicBezTo>
                  <a:cubicBezTo>
                    <a:pt x="85" y="95"/>
                    <a:pt x="80" y="97"/>
                    <a:pt x="75" y="98"/>
                  </a:cubicBezTo>
                  <a:cubicBezTo>
                    <a:pt x="69" y="99"/>
                    <a:pt x="64" y="100"/>
                    <a:pt x="57" y="100"/>
                  </a:cubicBezTo>
                  <a:cubicBezTo>
                    <a:pt x="50" y="100"/>
                    <a:pt x="43" y="99"/>
                    <a:pt x="37" y="97"/>
                  </a:cubicBezTo>
                  <a:cubicBezTo>
                    <a:pt x="31" y="95"/>
                    <a:pt x="25" y="93"/>
                    <a:pt x="21" y="89"/>
                  </a:cubicBezTo>
                  <a:cubicBezTo>
                    <a:pt x="16" y="86"/>
                    <a:pt x="12" y="83"/>
                    <a:pt x="9" y="78"/>
                  </a:cubicBezTo>
                  <a:cubicBezTo>
                    <a:pt x="6" y="74"/>
                    <a:pt x="4" y="70"/>
                    <a:pt x="2" y="65"/>
                  </a:cubicBezTo>
                  <a:cubicBezTo>
                    <a:pt x="1" y="61"/>
                    <a:pt x="0" y="55"/>
                    <a:pt x="0" y="50"/>
                  </a:cubicBezTo>
                  <a:cubicBezTo>
                    <a:pt x="0" y="35"/>
                    <a:pt x="5" y="24"/>
                    <a:pt x="16" y="14"/>
                  </a:cubicBezTo>
                  <a:cubicBezTo>
                    <a:pt x="26" y="5"/>
                    <a:pt x="41" y="0"/>
                    <a:pt x="59" y="0"/>
                  </a:cubicBezTo>
                  <a:cubicBezTo>
                    <a:pt x="63" y="0"/>
                    <a:pt x="67" y="0"/>
                    <a:pt x="71" y="1"/>
                  </a:cubicBezTo>
                  <a:cubicBezTo>
                    <a:pt x="74" y="1"/>
                    <a:pt x="79" y="2"/>
                    <a:pt x="84" y="3"/>
                  </a:cubicBezTo>
                  <a:cubicBezTo>
                    <a:pt x="89" y="5"/>
                    <a:pt x="92" y="6"/>
                    <a:pt x="94" y="6"/>
                  </a:cubicBezTo>
                  <a:cubicBezTo>
                    <a:pt x="93" y="8"/>
                    <a:pt x="92" y="11"/>
                    <a:pt x="91" y="13"/>
                  </a:cubicBezTo>
                  <a:cubicBezTo>
                    <a:pt x="91" y="17"/>
                    <a:pt x="90" y="21"/>
                    <a:pt x="90" y="26"/>
                  </a:cubicBezTo>
                  <a:cubicBezTo>
                    <a:pt x="86" y="26"/>
                    <a:pt x="86" y="26"/>
                    <a:pt x="86" y="26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5" y="14"/>
                    <a:pt x="82" y="11"/>
                    <a:pt x="78" y="9"/>
                  </a:cubicBezTo>
                  <a:cubicBezTo>
                    <a:pt x="73" y="6"/>
                    <a:pt x="66" y="5"/>
                    <a:pt x="57" y="5"/>
                  </a:cubicBezTo>
                  <a:cubicBezTo>
                    <a:pt x="51" y="5"/>
                    <a:pt x="45" y="6"/>
                    <a:pt x="40" y="8"/>
                  </a:cubicBezTo>
                  <a:cubicBezTo>
                    <a:pt x="36" y="9"/>
                    <a:pt x="31" y="12"/>
                    <a:pt x="28" y="15"/>
                  </a:cubicBezTo>
                  <a:cubicBezTo>
                    <a:pt x="24" y="18"/>
                    <a:pt x="21" y="23"/>
                    <a:pt x="19" y="28"/>
                  </a:cubicBezTo>
                  <a:cubicBezTo>
                    <a:pt x="17" y="33"/>
                    <a:pt x="16" y="39"/>
                    <a:pt x="16" y="47"/>
                  </a:cubicBezTo>
                  <a:cubicBezTo>
                    <a:pt x="16" y="61"/>
                    <a:pt x="20" y="72"/>
                    <a:pt x="29" y="80"/>
                  </a:cubicBezTo>
                  <a:cubicBezTo>
                    <a:pt x="37" y="88"/>
                    <a:pt x="49" y="92"/>
                    <a:pt x="63" y="92"/>
                  </a:cubicBezTo>
                  <a:cubicBezTo>
                    <a:pt x="70" y="92"/>
                    <a:pt x="76" y="91"/>
                    <a:pt x="81" y="90"/>
                  </a:cubicBezTo>
                  <a:cubicBezTo>
                    <a:pt x="85" y="89"/>
                    <a:pt x="89" y="87"/>
                    <a:pt x="92" y="84"/>
                  </a:cubicBezTo>
                  <a:lnTo>
                    <a:pt x="94" y="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E2757B4E-0101-A04A-9E8E-2E5D3A566F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7" y="740"/>
              <a:ext cx="201" cy="151"/>
            </a:xfrm>
            <a:custGeom>
              <a:avLst/>
              <a:gdLst>
                <a:gd name="T0" fmla="*/ 0 w 130"/>
                <a:gd name="T1" fmla="*/ 4 h 97"/>
                <a:gd name="T2" fmla="*/ 0 w 130"/>
                <a:gd name="T3" fmla="*/ 0 h 97"/>
                <a:gd name="T4" fmla="*/ 14 w 130"/>
                <a:gd name="T5" fmla="*/ 0 h 97"/>
                <a:gd name="T6" fmla="*/ 27 w 130"/>
                <a:gd name="T7" fmla="*/ 0 h 97"/>
                <a:gd name="T8" fmla="*/ 38 w 130"/>
                <a:gd name="T9" fmla="*/ 24 h 97"/>
                <a:gd name="T10" fmla="*/ 65 w 130"/>
                <a:gd name="T11" fmla="*/ 76 h 97"/>
                <a:gd name="T12" fmla="*/ 89 w 130"/>
                <a:gd name="T13" fmla="*/ 28 h 97"/>
                <a:gd name="T14" fmla="*/ 102 w 130"/>
                <a:gd name="T15" fmla="*/ 0 h 97"/>
                <a:gd name="T16" fmla="*/ 115 w 130"/>
                <a:gd name="T17" fmla="*/ 0 h 97"/>
                <a:gd name="T18" fmla="*/ 130 w 130"/>
                <a:gd name="T19" fmla="*/ 0 h 97"/>
                <a:gd name="T20" fmla="*/ 130 w 130"/>
                <a:gd name="T21" fmla="*/ 4 h 97"/>
                <a:gd name="T22" fmla="*/ 120 w 130"/>
                <a:gd name="T23" fmla="*/ 5 h 97"/>
                <a:gd name="T24" fmla="*/ 118 w 130"/>
                <a:gd name="T25" fmla="*/ 7 h 97"/>
                <a:gd name="T26" fmla="*/ 117 w 130"/>
                <a:gd name="T27" fmla="*/ 13 h 97"/>
                <a:gd name="T28" fmla="*/ 116 w 130"/>
                <a:gd name="T29" fmla="*/ 32 h 97"/>
                <a:gd name="T30" fmla="*/ 116 w 130"/>
                <a:gd name="T31" fmla="*/ 63 h 97"/>
                <a:gd name="T32" fmla="*/ 117 w 130"/>
                <a:gd name="T33" fmla="*/ 81 h 97"/>
                <a:gd name="T34" fmla="*/ 118 w 130"/>
                <a:gd name="T35" fmla="*/ 89 h 97"/>
                <a:gd name="T36" fmla="*/ 120 w 130"/>
                <a:gd name="T37" fmla="*/ 90 h 97"/>
                <a:gd name="T38" fmla="*/ 130 w 130"/>
                <a:gd name="T39" fmla="*/ 91 h 97"/>
                <a:gd name="T40" fmla="*/ 130 w 130"/>
                <a:gd name="T41" fmla="*/ 95 h 97"/>
                <a:gd name="T42" fmla="*/ 110 w 130"/>
                <a:gd name="T43" fmla="*/ 95 h 97"/>
                <a:gd name="T44" fmla="*/ 89 w 130"/>
                <a:gd name="T45" fmla="*/ 95 h 97"/>
                <a:gd name="T46" fmla="*/ 89 w 130"/>
                <a:gd name="T47" fmla="*/ 91 h 97"/>
                <a:gd name="T48" fmla="*/ 100 w 130"/>
                <a:gd name="T49" fmla="*/ 90 h 97"/>
                <a:gd name="T50" fmla="*/ 102 w 130"/>
                <a:gd name="T51" fmla="*/ 89 h 97"/>
                <a:gd name="T52" fmla="*/ 103 w 130"/>
                <a:gd name="T53" fmla="*/ 82 h 97"/>
                <a:gd name="T54" fmla="*/ 103 w 130"/>
                <a:gd name="T55" fmla="*/ 63 h 97"/>
                <a:gd name="T56" fmla="*/ 103 w 130"/>
                <a:gd name="T57" fmla="*/ 14 h 97"/>
                <a:gd name="T58" fmla="*/ 79 w 130"/>
                <a:gd name="T59" fmla="*/ 62 h 97"/>
                <a:gd name="T60" fmla="*/ 70 w 130"/>
                <a:gd name="T61" fmla="*/ 81 h 97"/>
                <a:gd name="T62" fmla="*/ 63 w 130"/>
                <a:gd name="T63" fmla="*/ 97 h 97"/>
                <a:gd name="T64" fmla="*/ 60 w 130"/>
                <a:gd name="T65" fmla="*/ 97 h 97"/>
                <a:gd name="T66" fmla="*/ 59 w 130"/>
                <a:gd name="T67" fmla="*/ 93 h 97"/>
                <a:gd name="T68" fmla="*/ 54 w 130"/>
                <a:gd name="T69" fmla="*/ 83 h 97"/>
                <a:gd name="T70" fmla="*/ 20 w 130"/>
                <a:gd name="T71" fmla="*/ 16 h 97"/>
                <a:gd name="T72" fmla="*/ 20 w 130"/>
                <a:gd name="T73" fmla="*/ 63 h 97"/>
                <a:gd name="T74" fmla="*/ 20 w 130"/>
                <a:gd name="T75" fmla="*/ 81 h 97"/>
                <a:gd name="T76" fmla="*/ 22 w 130"/>
                <a:gd name="T77" fmla="*/ 89 h 97"/>
                <a:gd name="T78" fmla="*/ 24 w 130"/>
                <a:gd name="T79" fmla="*/ 90 h 97"/>
                <a:gd name="T80" fmla="*/ 34 w 130"/>
                <a:gd name="T81" fmla="*/ 91 h 97"/>
                <a:gd name="T82" fmla="*/ 34 w 130"/>
                <a:gd name="T83" fmla="*/ 95 h 97"/>
                <a:gd name="T84" fmla="*/ 17 w 130"/>
                <a:gd name="T85" fmla="*/ 95 h 97"/>
                <a:gd name="T86" fmla="*/ 0 w 130"/>
                <a:gd name="T87" fmla="*/ 95 h 97"/>
                <a:gd name="T88" fmla="*/ 0 w 130"/>
                <a:gd name="T89" fmla="*/ 91 h 97"/>
                <a:gd name="T90" fmla="*/ 10 w 130"/>
                <a:gd name="T91" fmla="*/ 90 h 97"/>
                <a:gd name="T92" fmla="*/ 12 w 130"/>
                <a:gd name="T93" fmla="*/ 89 h 97"/>
                <a:gd name="T94" fmla="*/ 13 w 130"/>
                <a:gd name="T95" fmla="*/ 82 h 97"/>
                <a:gd name="T96" fmla="*/ 14 w 130"/>
                <a:gd name="T97" fmla="*/ 63 h 97"/>
                <a:gd name="T98" fmla="*/ 14 w 130"/>
                <a:gd name="T99" fmla="*/ 32 h 97"/>
                <a:gd name="T100" fmla="*/ 13 w 130"/>
                <a:gd name="T101" fmla="*/ 14 h 97"/>
                <a:gd name="T102" fmla="*/ 12 w 130"/>
                <a:gd name="T103" fmla="*/ 7 h 97"/>
                <a:gd name="T104" fmla="*/ 10 w 130"/>
                <a:gd name="T105" fmla="*/ 5 h 97"/>
                <a:gd name="T106" fmla="*/ 0 w 130"/>
                <a:gd name="T107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0" h="97">
                  <a:moveTo>
                    <a:pt x="0" y="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9" y="0"/>
                    <a:pt x="14" y="0"/>
                  </a:cubicBezTo>
                  <a:cubicBezTo>
                    <a:pt x="18" y="0"/>
                    <a:pt x="23" y="0"/>
                    <a:pt x="27" y="0"/>
                  </a:cubicBezTo>
                  <a:cubicBezTo>
                    <a:pt x="31" y="9"/>
                    <a:pt x="35" y="17"/>
                    <a:pt x="38" y="24"/>
                  </a:cubicBezTo>
                  <a:cubicBezTo>
                    <a:pt x="65" y="76"/>
                    <a:pt x="65" y="76"/>
                    <a:pt x="65" y="76"/>
                  </a:cubicBezTo>
                  <a:cubicBezTo>
                    <a:pt x="89" y="28"/>
                    <a:pt x="89" y="28"/>
                    <a:pt x="89" y="28"/>
                  </a:cubicBezTo>
                  <a:cubicBezTo>
                    <a:pt x="96" y="15"/>
                    <a:pt x="100" y="5"/>
                    <a:pt x="102" y="0"/>
                  </a:cubicBezTo>
                  <a:cubicBezTo>
                    <a:pt x="107" y="0"/>
                    <a:pt x="112" y="0"/>
                    <a:pt x="115" y="0"/>
                  </a:cubicBezTo>
                  <a:cubicBezTo>
                    <a:pt x="118" y="0"/>
                    <a:pt x="123" y="0"/>
                    <a:pt x="130" y="0"/>
                  </a:cubicBezTo>
                  <a:cubicBezTo>
                    <a:pt x="130" y="4"/>
                    <a:pt x="130" y="4"/>
                    <a:pt x="130" y="4"/>
                  </a:cubicBezTo>
                  <a:cubicBezTo>
                    <a:pt x="125" y="4"/>
                    <a:pt x="121" y="5"/>
                    <a:pt x="120" y="5"/>
                  </a:cubicBezTo>
                  <a:cubicBezTo>
                    <a:pt x="119" y="5"/>
                    <a:pt x="118" y="6"/>
                    <a:pt x="118" y="7"/>
                  </a:cubicBezTo>
                  <a:cubicBezTo>
                    <a:pt x="117" y="8"/>
                    <a:pt x="117" y="10"/>
                    <a:pt x="117" y="13"/>
                  </a:cubicBezTo>
                  <a:cubicBezTo>
                    <a:pt x="116" y="14"/>
                    <a:pt x="116" y="20"/>
                    <a:pt x="116" y="3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6" y="69"/>
                    <a:pt x="116" y="75"/>
                    <a:pt x="117" y="81"/>
                  </a:cubicBezTo>
                  <a:cubicBezTo>
                    <a:pt x="117" y="85"/>
                    <a:pt x="117" y="88"/>
                    <a:pt x="118" y="89"/>
                  </a:cubicBezTo>
                  <a:cubicBezTo>
                    <a:pt x="118" y="89"/>
                    <a:pt x="119" y="90"/>
                    <a:pt x="120" y="90"/>
                  </a:cubicBezTo>
                  <a:cubicBezTo>
                    <a:pt x="121" y="91"/>
                    <a:pt x="125" y="91"/>
                    <a:pt x="130" y="91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21" y="95"/>
                    <a:pt x="114" y="95"/>
                    <a:pt x="110" y="95"/>
                  </a:cubicBezTo>
                  <a:cubicBezTo>
                    <a:pt x="107" y="95"/>
                    <a:pt x="100" y="95"/>
                    <a:pt x="89" y="95"/>
                  </a:cubicBezTo>
                  <a:cubicBezTo>
                    <a:pt x="89" y="91"/>
                    <a:pt x="89" y="91"/>
                    <a:pt x="89" y="91"/>
                  </a:cubicBezTo>
                  <a:cubicBezTo>
                    <a:pt x="95" y="91"/>
                    <a:pt x="98" y="91"/>
                    <a:pt x="100" y="90"/>
                  </a:cubicBezTo>
                  <a:cubicBezTo>
                    <a:pt x="101" y="90"/>
                    <a:pt x="102" y="89"/>
                    <a:pt x="102" y="89"/>
                  </a:cubicBezTo>
                  <a:cubicBezTo>
                    <a:pt x="103" y="88"/>
                    <a:pt x="103" y="86"/>
                    <a:pt x="103" y="82"/>
                  </a:cubicBezTo>
                  <a:cubicBezTo>
                    <a:pt x="103" y="81"/>
                    <a:pt x="103" y="75"/>
                    <a:pt x="103" y="63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5" y="70"/>
                    <a:pt x="72" y="76"/>
                    <a:pt x="70" y="81"/>
                  </a:cubicBezTo>
                  <a:cubicBezTo>
                    <a:pt x="69" y="84"/>
                    <a:pt x="66" y="89"/>
                    <a:pt x="63" y="9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60" y="95"/>
                    <a:pt x="59" y="94"/>
                    <a:pt x="59" y="9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0" y="69"/>
                    <a:pt x="20" y="75"/>
                    <a:pt x="20" y="81"/>
                  </a:cubicBezTo>
                  <a:cubicBezTo>
                    <a:pt x="21" y="85"/>
                    <a:pt x="21" y="88"/>
                    <a:pt x="22" y="89"/>
                  </a:cubicBezTo>
                  <a:cubicBezTo>
                    <a:pt x="22" y="89"/>
                    <a:pt x="23" y="90"/>
                    <a:pt x="24" y="90"/>
                  </a:cubicBezTo>
                  <a:cubicBezTo>
                    <a:pt x="25" y="91"/>
                    <a:pt x="29" y="91"/>
                    <a:pt x="34" y="91"/>
                  </a:cubicBezTo>
                  <a:cubicBezTo>
                    <a:pt x="34" y="95"/>
                    <a:pt x="34" y="95"/>
                    <a:pt x="34" y="95"/>
                  </a:cubicBezTo>
                  <a:cubicBezTo>
                    <a:pt x="17" y="95"/>
                    <a:pt x="17" y="95"/>
                    <a:pt x="17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5" y="91"/>
                    <a:pt x="8" y="91"/>
                    <a:pt x="10" y="90"/>
                  </a:cubicBezTo>
                  <a:cubicBezTo>
                    <a:pt x="11" y="90"/>
                    <a:pt x="12" y="89"/>
                    <a:pt x="12" y="89"/>
                  </a:cubicBezTo>
                  <a:cubicBezTo>
                    <a:pt x="13" y="88"/>
                    <a:pt x="13" y="86"/>
                    <a:pt x="13" y="82"/>
                  </a:cubicBezTo>
                  <a:cubicBezTo>
                    <a:pt x="13" y="81"/>
                    <a:pt x="13" y="75"/>
                    <a:pt x="14" y="6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26"/>
                    <a:pt x="13" y="20"/>
                    <a:pt x="13" y="14"/>
                  </a:cubicBezTo>
                  <a:cubicBezTo>
                    <a:pt x="13" y="10"/>
                    <a:pt x="13" y="8"/>
                    <a:pt x="12" y="7"/>
                  </a:cubicBezTo>
                  <a:cubicBezTo>
                    <a:pt x="12" y="6"/>
                    <a:pt x="11" y="5"/>
                    <a:pt x="10" y="5"/>
                  </a:cubicBezTo>
                  <a:cubicBezTo>
                    <a:pt x="8" y="5"/>
                    <a:pt x="5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8545DDB9-EC24-6249-AAE0-38ACC33632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66" y="738"/>
              <a:ext cx="166" cy="149"/>
            </a:xfrm>
            <a:custGeom>
              <a:avLst/>
              <a:gdLst>
                <a:gd name="T0" fmla="*/ 15 w 107"/>
                <a:gd name="T1" fmla="*/ 96 h 96"/>
                <a:gd name="T2" fmla="*/ 33 w 107"/>
                <a:gd name="T3" fmla="*/ 96 h 96"/>
                <a:gd name="T4" fmla="*/ 33 w 107"/>
                <a:gd name="T5" fmla="*/ 92 h 96"/>
                <a:gd name="T6" fmla="*/ 24 w 107"/>
                <a:gd name="T7" fmla="*/ 92 h 96"/>
                <a:gd name="T8" fmla="*/ 21 w 107"/>
                <a:gd name="T9" fmla="*/ 90 h 96"/>
                <a:gd name="T10" fmla="*/ 21 w 107"/>
                <a:gd name="T11" fmla="*/ 89 h 96"/>
                <a:gd name="T12" fmla="*/ 23 w 107"/>
                <a:gd name="T13" fmla="*/ 82 h 96"/>
                <a:gd name="T14" fmla="*/ 30 w 107"/>
                <a:gd name="T15" fmla="*/ 65 h 96"/>
                <a:gd name="T16" fmla="*/ 71 w 107"/>
                <a:gd name="T17" fmla="*/ 65 h 96"/>
                <a:gd name="T18" fmla="*/ 80 w 107"/>
                <a:gd name="T19" fmla="*/ 85 h 96"/>
                <a:gd name="T20" fmla="*/ 81 w 107"/>
                <a:gd name="T21" fmla="*/ 89 h 96"/>
                <a:gd name="T22" fmla="*/ 80 w 107"/>
                <a:gd name="T23" fmla="*/ 91 h 96"/>
                <a:gd name="T24" fmla="*/ 78 w 107"/>
                <a:gd name="T25" fmla="*/ 92 h 96"/>
                <a:gd name="T26" fmla="*/ 68 w 107"/>
                <a:gd name="T27" fmla="*/ 92 h 96"/>
                <a:gd name="T28" fmla="*/ 68 w 107"/>
                <a:gd name="T29" fmla="*/ 96 h 96"/>
                <a:gd name="T30" fmla="*/ 91 w 107"/>
                <a:gd name="T31" fmla="*/ 96 h 96"/>
                <a:gd name="T32" fmla="*/ 107 w 107"/>
                <a:gd name="T33" fmla="*/ 96 h 96"/>
                <a:gd name="T34" fmla="*/ 107 w 107"/>
                <a:gd name="T35" fmla="*/ 92 h 96"/>
                <a:gd name="T36" fmla="*/ 99 w 107"/>
                <a:gd name="T37" fmla="*/ 91 h 96"/>
                <a:gd name="T38" fmla="*/ 96 w 107"/>
                <a:gd name="T39" fmla="*/ 88 h 96"/>
                <a:gd name="T40" fmla="*/ 87 w 107"/>
                <a:gd name="T41" fmla="*/ 68 h 96"/>
                <a:gd name="T42" fmla="*/ 56 w 107"/>
                <a:gd name="T43" fmla="*/ 0 h 96"/>
                <a:gd name="T44" fmla="*/ 52 w 107"/>
                <a:gd name="T45" fmla="*/ 0 h 96"/>
                <a:gd name="T46" fmla="*/ 40 w 107"/>
                <a:gd name="T47" fmla="*/ 28 h 96"/>
                <a:gd name="T48" fmla="*/ 22 w 107"/>
                <a:gd name="T49" fmla="*/ 66 h 96"/>
                <a:gd name="T50" fmla="*/ 13 w 107"/>
                <a:gd name="T51" fmla="*/ 85 h 96"/>
                <a:gd name="T52" fmla="*/ 9 w 107"/>
                <a:gd name="T53" fmla="*/ 90 h 96"/>
                <a:gd name="T54" fmla="*/ 7 w 107"/>
                <a:gd name="T55" fmla="*/ 92 h 96"/>
                <a:gd name="T56" fmla="*/ 0 w 107"/>
                <a:gd name="T57" fmla="*/ 92 h 96"/>
                <a:gd name="T58" fmla="*/ 0 w 107"/>
                <a:gd name="T59" fmla="*/ 96 h 96"/>
                <a:gd name="T60" fmla="*/ 15 w 107"/>
                <a:gd name="T61" fmla="*/ 96 h 96"/>
                <a:gd name="T62" fmla="*/ 51 w 107"/>
                <a:gd name="T63" fmla="*/ 18 h 96"/>
                <a:gd name="T64" fmla="*/ 68 w 107"/>
                <a:gd name="T65" fmla="*/ 59 h 96"/>
                <a:gd name="T66" fmla="*/ 33 w 107"/>
                <a:gd name="T67" fmla="*/ 59 h 96"/>
                <a:gd name="T68" fmla="*/ 51 w 107"/>
                <a:gd name="T6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7" h="96">
                  <a:moveTo>
                    <a:pt x="15" y="96"/>
                  </a:moveTo>
                  <a:cubicBezTo>
                    <a:pt x="19" y="96"/>
                    <a:pt x="25" y="96"/>
                    <a:pt x="33" y="96"/>
                  </a:cubicBezTo>
                  <a:cubicBezTo>
                    <a:pt x="33" y="92"/>
                    <a:pt x="33" y="92"/>
                    <a:pt x="33" y="92"/>
                  </a:cubicBezTo>
                  <a:cubicBezTo>
                    <a:pt x="28" y="92"/>
                    <a:pt x="25" y="92"/>
                    <a:pt x="24" y="92"/>
                  </a:cubicBezTo>
                  <a:cubicBezTo>
                    <a:pt x="22" y="91"/>
                    <a:pt x="22" y="91"/>
                    <a:pt x="21" y="90"/>
                  </a:cubicBezTo>
                  <a:cubicBezTo>
                    <a:pt x="21" y="90"/>
                    <a:pt x="21" y="89"/>
                    <a:pt x="21" y="89"/>
                  </a:cubicBezTo>
                  <a:cubicBezTo>
                    <a:pt x="21" y="87"/>
                    <a:pt x="21" y="85"/>
                    <a:pt x="23" y="82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71" y="65"/>
                    <a:pt x="71" y="65"/>
                    <a:pt x="71" y="65"/>
                  </a:cubicBezTo>
                  <a:cubicBezTo>
                    <a:pt x="80" y="85"/>
                    <a:pt x="80" y="85"/>
                    <a:pt x="80" y="85"/>
                  </a:cubicBezTo>
                  <a:cubicBezTo>
                    <a:pt x="81" y="87"/>
                    <a:pt x="81" y="88"/>
                    <a:pt x="81" y="89"/>
                  </a:cubicBezTo>
                  <a:cubicBezTo>
                    <a:pt x="81" y="90"/>
                    <a:pt x="81" y="90"/>
                    <a:pt x="80" y="91"/>
                  </a:cubicBezTo>
                  <a:cubicBezTo>
                    <a:pt x="80" y="91"/>
                    <a:pt x="79" y="91"/>
                    <a:pt x="78" y="92"/>
                  </a:cubicBezTo>
                  <a:cubicBezTo>
                    <a:pt x="77" y="92"/>
                    <a:pt x="74" y="92"/>
                    <a:pt x="68" y="92"/>
                  </a:cubicBezTo>
                  <a:cubicBezTo>
                    <a:pt x="68" y="96"/>
                    <a:pt x="68" y="96"/>
                    <a:pt x="68" y="96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4" y="96"/>
                    <a:pt x="99" y="96"/>
                    <a:pt x="107" y="96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3" y="92"/>
                    <a:pt x="100" y="92"/>
                    <a:pt x="99" y="91"/>
                  </a:cubicBezTo>
                  <a:cubicBezTo>
                    <a:pt x="98" y="91"/>
                    <a:pt x="97" y="90"/>
                    <a:pt x="96" y="88"/>
                  </a:cubicBezTo>
                  <a:cubicBezTo>
                    <a:pt x="95" y="85"/>
                    <a:pt x="92" y="79"/>
                    <a:pt x="87" y="68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6" y="14"/>
                    <a:pt x="42" y="24"/>
                    <a:pt x="40" y="28"/>
                  </a:cubicBezTo>
                  <a:cubicBezTo>
                    <a:pt x="22" y="66"/>
                    <a:pt x="22" y="66"/>
                    <a:pt x="22" y="66"/>
                  </a:cubicBezTo>
                  <a:cubicBezTo>
                    <a:pt x="17" y="77"/>
                    <a:pt x="13" y="83"/>
                    <a:pt x="13" y="85"/>
                  </a:cubicBezTo>
                  <a:cubicBezTo>
                    <a:pt x="11" y="88"/>
                    <a:pt x="10" y="90"/>
                    <a:pt x="9" y="90"/>
                  </a:cubicBezTo>
                  <a:cubicBezTo>
                    <a:pt x="8" y="91"/>
                    <a:pt x="8" y="91"/>
                    <a:pt x="7" y="92"/>
                  </a:cubicBezTo>
                  <a:cubicBezTo>
                    <a:pt x="6" y="92"/>
                    <a:pt x="3" y="92"/>
                    <a:pt x="0" y="92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5" y="96"/>
                    <a:pt x="10" y="96"/>
                    <a:pt x="15" y="96"/>
                  </a:cubicBezTo>
                  <a:close/>
                  <a:moveTo>
                    <a:pt x="51" y="18"/>
                  </a:moveTo>
                  <a:cubicBezTo>
                    <a:pt x="68" y="59"/>
                    <a:pt x="68" y="59"/>
                    <a:pt x="68" y="59"/>
                  </a:cubicBezTo>
                  <a:cubicBezTo>
                    <a:pt x="33" y="59"/>
                    <a:pt x="33" y="59"/>
                    <a:pt x="33" y="59"/>
                  </a:cubicBezTo>
                  <a:lnTo>
                    <a:pt x="5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B300E768-8D7E-2746-99B6-3EA84FFC75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3" y="740"/>
              <a:ext cx="163" cy="147"/>
            </a:xfrm>
            <a:custGeom>
              <a:avLst/>
              <a:gdLst>
                <a:gd name="T0" fmla="*/ 77 w 105"/>
                <a:gd name="T1" fmla="*/ 14 h 95"/>
                <a:gd name="T2" fmla="*/ 82 w 105"/>
                <a:gd name="T3" fmla="*/ 7 h 95"/>
                <a:gd name="T4" fmla="*/ 80 w 105"/>
                <a:gd name="T5" fmla="*/ 5 h 95"/>
                <a:gd name="T6" fmla="*/ 70 w 105"/>
                <a:gd name="T7" fmla="*/ 4 h 95"/>
                <a:gd name="T8" fmla="*/ 70 w 105"/>
                <a:gd name="T9" fmla="*/ 0 h 95"/>
                <a:gd name="T10" fmla="*/ 89 w 105"/>
                <a:gd name="T11" fmla="*/ 0 h 95"/>
                <a:gd name="T12" fmla="*/ 105 w 105"/>
                <a:gd name="T13" fmla="*/ 0 h 95"/>
                <a:gd name="T14" fmla="*/ 105 w 105"/>
                <a:gd name="T15" fmla="*/ 4 h 95"/>
                <a:gd name="T16" fmla="*/ 96 w 105"/>
                <a:gd name="T17" fmla="*/ 5 h 95"/>
                <a:gd name="T18" fmla="*/ 92 w 105"/>
                <a:gd name="T19" fmla="*/ 7 h 95"/>
                <a:gd name="T20" fmla="*/ 87 w 105"/>
                <a:gd name="T21" fmla="*/ 13 h 95"/>
                <a:gd name="T22" fmla="*/ 66 w 105"/>
                <a:gd name="T23" fmla="*/ 43 h 95"/>
                <a:gd name="T24" fmla="*/ 59 w 105"/>
                <a:gd name="T25" fmla="*/ 54 h 95"/>
                <a:gd name="T26" fmla="*/ 59 w 105"/>
                <a:gd name="T27" fmla="*/ 58 h 95"/>
                <a:gd name="T28" fmla="*/ 59 w 105"/>
                <a:gd name="T29" fmla="*/ 63 h 95"/>
                <a:gd name="T30" fmla="*/ 59 w 105"/>
                <a:gd name="T31" fmla="*/ 81 h 95"/>
                <a:gd name="T32" fmla="*/ 60 w 105"/>
                <a:gd name="T33" fmla="*/ 89 h 95"/>
                <a:gd name="T34" fmla="*/ 63 w 105"/>
                <a:gd name="T35" fmla="*/ 90 h 95"/>
                <a:gd name="T36" fmla="*/ 73 w 105"/>
                <a:gd name="T37" fmla="*/ 91 h 95"/>
                <a:gd name="T38" fmla="*/ 73 w 105"/>
                <a:gd name="T39" fmla="*/ 95 h 95"/>
                <a:gd name="T40" fmla="*/ 53 w 105"/>
                <a:gd name="T41" fmla="*/ 95 h 95"/>
                <a:gd name="T42" fmla="*/ 32 w 105"/>
                <a:gd name="T43" fmla="*/ 95 h 95"/>
                <a:gd name="T44" fmla="*/ 32 w 105"/>
                <a:gd name="T45" fmla="*/ 91 h 95"/>
                <a:gd name="T46" fmla="*/ 42 w 105"/>
                <a:gd name="T47" fmla="*/ 90 h 95"/>
                <a:gd name="T48" fmla="*/ 44 w 105"/>
                <a:gd name="T49" fmla="*/ 89 h 95"/>
                <a:gd name="T50" fmla="*/ 45 w 105"/>
                <a:gd name="T51" fmla="*/ 82 h 95"/>
                <a:gd name="T52" fmla="*/ 46 w 105"/>
                <a:gd name="T53" fmla="*/ 63 h 95"/>
                <a:gd name="T54" fmla="*/ 46 w 105"/>
                <a:gd name="T55" fmla="*/ 56 h 95"/>
                <a:gd name="T56" fmla="*/ 43 w 105"/>
                <a:gd name="T57" fmla="*/ 50 h 95"/>
                <a:gd name="T58" fmla="*/ 35 w 105"/>
                <a:gd name="T59" fmla="*/ 39 h 95"/>
                <a:gd name="T60" fmla="*/ 17 w 105"/>
                <a:gd name="T61" fmla="*/ 13 h 95"/>
                <a:gd name="T62" fmla="*/ 13 w 105"/>
                <a:gd name="T63" fmla="*/ 7 h 95"/>
                <a:gd name="T64" fmla="*/ 9 w 105"/>
                <a:gd name="T65" fmla="*/ 5 h 95"/>
                <a:gd name="T66" fmla="*/ 0 w 105"/>
                <a:gd name="T67" fmla="*/ 4 h 95"/>
                <a:gd name="T68" fmla="*/ 0 w 105"/>
                <a:gd name="T69" fmla="*/ 0 h 95"/>
                <a:gd name="T70" fmla="*/ 17 w 105"/>
                <a:gd name="T71" fmla="*/ 0 h 95"/>
                <a:gd name="T72" fmla="*/ 43 w 105"/>
                <a:gd name="T73" fmla="*/ 0 h 95"/>
                <a:gd name="T74" fmla="*/ 43 w 105"/>
                <a:gd name="T75" fmla="*/ 4 h 95"/>
                <a:gd name="T76" fmla="*/ 32 w 105"/>
                <a:gd name="T77" fmla="*/ 5 h 95"/>
                <a:gd name="T78" fmla="*/ 30 w 105"/>
                <a:gd name="T79" fmla="*/ 7 h 95"/>
                <a:gd name="T80" fmla="*/ 34 w 105"/>
                <a:gd name="T81" fmla="*/ 14 h 95"/>
                <a:gd name="T82" fmla="*/ 55 w 105"/>
                <a:gd name="T83" fmla="*/ 48 h 95"/>
                <a:gd name="T84" fmla="*/ 77 w 105"/>
                <a:gd name="T85" fmla="*/ 1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5" h="95">
                  <a:moveTo>
                    <a:pt x="77" y="14"/>
                  </a:moveTo>
                  <a:cubicBezTo>
                    <a:pt x="80" y="10"/>
                    <a:pt x="82" y="7"/>
                    <a:pt x="82" y="7"/>
                  </a:cubicBezTo>
                  <a:cubicBezTo>
                    <a:pt x="82" y="6"/>
                    <a:pt x="81" y="5"/>
                    <a:pt x="80" y="5"/>
                  </a:cubicBezTo>
                  <a:cubicBezTo>
                    <a:pt x="79" y="5"/>
                    <a:pt x="75" y="4"/>
                    <a:pt x="70" y="4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79" y="0"/>
                    <a:pt x="84" y="0"/>
                    <a:pt x="89" y="0"/>
                  </a:cubicBezTo>
                  <a:cubicBezTo>
                    <a:pt x="93" y="0"/>
                    <a:pt x="96" y="0"/>
                    <a:pt x="105" y="0"/>
                  </a:cubicBezTo>
                  <a:cubicBezTo>
                    <a:pt x="105" y="4"/>
                    <a:pt x="105" y="4"/>
                    <a:pt x="105" y="4"/>
                  </a:cubicBezTo>
                  <a:cubicBezTo>
                    <a:pt x="100" y="4"/>
                    <a:pt x="97" y="5"/>
                    <a:pt x="96" y="5"/>
                  </a:cubicBezTo>
                  <a:cubicBezTo>
                    <a:pt x="95" y="5"/>
                    <a:pt x="93" y="6"/>
                    <a:pt x="92" y="7"/>
                  </a:cubicBezTo>
                  <a:cubicBezTo>
                    <a:pt x="91" y="7"/>
                    <a:pt x="89" y="10"/>
                    <a:pt x="87" y="1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2" y="49"/>
                    <a:pt x="60" y="53"/>
                    <a:pt x="59" y="54"/>
                  </a:cubicBezTo>
                  <a:cubicBezTo>
                    <a:pt x="59" y="56"/>
                    <a:pt x="59" y="57"/>
                    <a:pt x="59" y="58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59" y="69"/>
                    <a:pt x="59" y="75"/>
                    <a:pt x="59" y="81"/>
                  </a:cubicBezTo>
                  <a:cubicBezTo>
                    <a:pt x="59" y="85"/>
                    <a:pt x="60" y="88"/>
                    <a:pt x="60" y="89"/>
                  </a:cubicBezTo>
                  <a:cubicBezTo>
                    <a:pt x="61" y="89"/>
                    <a:pt x="61" y="90"/>
                    <a:pt x="63" y="90"/>
                  </a:cubicBezTo>
                  <a:cubicBezTo>
                    <a:pt x="64" y="91"/>
                    <a:pt x="67" y="91"/>
                    <a:pt x="73" y="91"/>
                  </a:cubicBezTo>
                  <a:cubicBezTo>
                    <a:pt x="73" y="95"/>
                    <a:pt x="73" y="95"/>
                    <a:pt x="73" y="95"/>
                  </a:cubicBezTo>
                  <a:cubicBezTo>
                    <a:pt x="65" y="95"/>
                    <a:pt x="58" y="95"/>
                    <a:pt x="53" y="95"/>
                  </a:cubicBezTo>
                  <a:cubicBezTo>
                    <a:pt x="47" y="95"/>
                    <a:pt x="40" y="95"/>
                    <a:pt x="32" y="95"/>
                  </a:cubicBezTo>
                  <a:cubicBezTo>
                    <a:pt x="32" y="91"/>
                    <a:pt x="32" y="91"/>
                    <a:pt x="32" y="91"/>
                  </a:cubicBezTo>
                  <a:cubicBezTo>
                    <a:pt x="37" y="91"/>
                    <a:pt x="40" y="91"/>
                    <a:pt x="42" y="90"/>
                  </a:cubicBezTo>
                  <a:cubicBezTo>
                    <a:pt x="43" y="90"/>
                    <a:pt x="44" y="90"/>
                    <a:pt x="44" y="89"/>
                  </a:cubicBezTo>
                  <a:cubicBezTo>
                    <a:pt x="45" y="88"/>
                    <a:pt x="45" y="86"/>
                    <a:pt x="45" y="82"/>
                  </a:cubicBezTo>
                  <a:cubicBezTo>
                    <a:pt x="45" y="81"/>
                    <a:pt x="45" y="75"/>
                    <a:pt x="46" y="63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5" y="54"/>
                    <a:pt x="44" y="52"/>
                    <a:pt x="43" y="50"/>
                  </a:cubicBezTo>
                  <a:cubicBezTo>
                    <a:pt x="42" y="49"/>
                    <a:pt x="40" y="45"/>
                    <a:pt x="35" y="39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0"/>
                    <a:pt x="14" y="7"/>
                    <a:pt x="13" y="7"/>
                  </a:cubicBezTo>
                  <a:cubicBezTo>
                    <a:pt x="12" y="6"/>
                    <a:pt x="10" y="5"/>
                    <a:pt x="9" y="5"/>
                  </a:cubicBezTo>
                  <a:cubicBezTo>
                    <a:pt x="8" y="5"/>
                    <a:pt x="6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12" y="0"/>
                    <a:pt x="17" y="0"/>
                  </a:cubicBezTo>
                  <a:cubicBezTo>
                    <a:pt x="22" y="0"/>
                    <a:pt x="34" y="0"/>
                    <a:pt x="43" y="0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38" y="4"/>
                    <a:pt x="33" y="5"/>
                    <a:pt x="32" y="5"/>
                  </a:cubicBezTo>
                  <a:cubicBezTo>
                    <a:pt x="31" y="5"/>
                    <a:pt x="30" y="6"/>
                    <a:pt x="30" y="7"/>
                  </a:cubicBezTo>
                  <a:cubicBezTo>
                    <a:pt x="30" y="7"/>
                    <a:pt x="31" y="10"/>
                    <a:pt x="34" y="14"/>
                  </a:cubicBezTo>
                  <a:cubicBezTo>
                    <a:pt x="55" y="48"/>
                    <a:pt x="55" y="48"/>
                    <a:pt x="55" y="48"/>
                  </a:cubicBezTo>
                  <a:lnTo>
                    <a:pt x="77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6" name="Freeform 29">
              <a:extLst>
                <a:ext uri="{FF2B5EF4-FFF2-40B4-BE49-F238E27FC236}">
                  <a16:creationId xmlns:a16="http://schemas.microsoft.com/office/drawing/2014/main" id="{C1C8E635-4479-6C4E-9955-561D036CBE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0" y="737"/>
              <a:ext cx="164" cy="154"/>
            </a:xfrm>
            <a:custGeom>
              <a:avLst/>
              <a:gdLst>
                <a:gd name="T0" fmla="*/ 19 w 106"/>
                <a:gd name="T1" fmla="*/ 24 h 99"/>
                <a:gd name="T2" fmla="*/ 31 w 106"/>
                <a:gd name="T3" fmla="*/ 10 h 99"/>
                <a:gd name="T4" fmla="*/ 51 w 106"/>
                <a:gd name="T5" fmla="*/ 5 h 99"/>
                <a:gd name="T6" fmla="*/ 66 w 106"/>
                <a:gd name="T7" fmla="*/ 8 h 99"/>
                <a:gd name="T8" fmla="*/ 76 w 106"/>
                <a:gd name="T9" fmla="*/ 13 h 99"/>
                <a:gd name="T10" fmla="*/ 84 w 106"/>
                <a:gd name="T11" fmla="*/ 21 h 99"/>
                <a:gd name="T12" fmla="*/ 88 w 106"/>
                <a:gd name="T13" fmla="*/ 31 h 99"/>
                <a:gd name="T14" fmla="*/ 91 w 106"/>
                <a:gd name="T15" fmla="*/ 51 h 99"/>
                <a:gd name="T16" fmla="*/ 87 w 106"/>
                <a:gd name="T17" fmla="*/ 73 h 99"/>
                <a:gd name="T18" fmla="*/ 75 w 106"/>
                <a:gd name="T19" fmla="*/ 88 h 99"/>
                <a:gd name="T20" fmla="*/ 55 w 106"/>
                <a:gd name="T21" fmla="*/ 93 h 99"/>
                <a:gd name="T22" fmla="*/ 40 w 106"/>
                <a:gd name="T23" fmla="*/ 91 h 99"/>
                <a:gd name="T24" fmla="*/ 28 w 106"/>
                <a:gd name="T25" fmla="*/ 82 h 99"/>
                <a:gd name="T26" fmla="*/ 19 w 106"/>
                <a:gd name="T27" fmla="*/ 69 h 99"/>
                <a:gd name="T28" fmla="*/ 16 w 106"/>
                <a:gd name="T29" fmla="*/ 57 h 99"/>
                <a:gd name="T30" fmla="*/ 14 w 106"/>
                <a:gd name="T31" fmla="*/ 45 h 99"/>
                <a:gd name="T32" fmla="*/ 19 w 106"/>
                <a:gd name="T33" fmla="*/ 24 h 99"/>
                <a:gd name="T34" fmla="*/ 3 w 106"/>
                <a:gd name="T35" fmla="*/ 69 h 99"/>
                <a:gd name="T36" fmla="*/ 13 w 106"/>
                <a:gd name="T37" fmla="*/ 86 h 99"/>
                <a:gd name="T38" fmla="*/ 29 w 106"/>
                <a:gd name="T39" fmla="*/ 96 h 99"/>
                <a:gd name="T40" fmla="*/ 50 w 106"/>
                <a:gd name="T41" fmla="*/ 99 h 99"/>
                <a:gd name="T42" fmla="*/ 90 w 106"/>
                <a:gd name="T43" fmla="*/ 84 h 99"/>
                <a:gd name="T44" fmla="*/ 106 w 106"/>
                <a:gd name="T45" fmla="*/ 46 h 99"/>
                <a:gd name="T46" fmla="*/ 105 w 106"/>
                <a:gd name="T47" fmla="*/ 33 h 99"/>
                <a:gd name="T48" fmla="*/ 101 w 106"/>
                <a:gd name="T49" fmla="*/ 22 h 99"/>
                <a:gd name="T50" fmla="*/ 91 w 106"/>
                <a:gd name="T51" fmla="*/ 11 h 99"/>
                <a:gd name="T52" fmla="*/ 75 w 106"/>
                <a:gd name="T53" fmla="*/ 3 h 99"/>
                <a:gd name="T54" fmla="*/ 54 w 106"/>
                <a:gd name="T55" fmla="*/ 0 h 99"/>
                <a:gd name="T56" fmla="*/ 32 w 106"/>
                <a:gd name="T57" fmla="*/ 3 h 99"/>
                <a:gd name="T58" fmla="*/ 14 w 106"/>
                <a:gd name="T59" fmla="*/ 14 h 99"/>
                <a:gd name="T60" fmla="*/ 3 w 106"/>
                <a:gd name="T61" fmla="*/ 30 h 99"/>
                <a:gd name="T62" fmla="*/ 0 w 106"/>
                <a:gd name="T63" fmla="*/ 50 h 99"/>
                <a:gd name="T64" fmla="*/ 3 w 106"/>
                <a:gd name="T65" fmla="*/ 6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6" h="99">
                  <a:moveTo>
                    <a:pt x="19" y="24"/>
                  </a:moveTo>
                  <a:cubicBezTo>
                    <a:pt x="22" y="18"/>
                    <a:pt x="26" y="13"/>
                    <a:pt x="31" y="10"/>
                  </a:cubicBezTo>
                  <a:cubicBezTo>
                    <a:pt x="37" y="7"/>
                    <a:pt x="44" y="5"/>
                    <a:pt x="51" y="5"/>
                  </a:cubicBezTo>
                  <a:cubicBezTo>
                    <a:pt x="56" y="5"/>
                    <a:pt x="61" y="6"/>
                    <a:pt x="66" y="8"/>
                  </a:cubicBezTo>
                  <a:cubicBezTo>
                    <a:pt x="70" y="9"/>
                    <a:pt x="74" y="11"/>
                    <a:pt x="76" y="13"/>
                  </a:cubicBezTo>
                  <a:cubicBezTo>
                    <a:pt x="79" y="16"/>
                    <a:pt x="82" y="18"/>
                    <a:pt x="84" y="21"/>
                  </a:cubicBezTo>
                  <a:cubicBezTo>
                    <a:pt x="86" y="24"/>
                    <a:pt x="87" y="27"/>
                    <a:pt x="88" y="31"/>
                  </a:cubicBezTo>
                  <a:cubicBezTo>
                    <a:pt x="90" y="37"/>
                    <a:pt x="91" y="44"/>
                    <a:pt x="91" y="51"/>
                  </a:cubicBezTo>
                  <a:cubicBezTo>
                    <a:pt x="91" y="59"/>
                    <a:pt x="90" y="67"/>
                    <a:pt x="87" y="73"/>
                  </a:cubicBezTo>
                  <a:cubicBezTo>
                    <a:pt x="85" y="79"/>
                    <a:pt x="80" y="84"/>
                    <a:pt x="75" y="88"/>
                  </a:cubicBezTo>
                  <a:cubicBezTo>
                    <a:pt x="69" y="91"/>
                    <a:pt x="63" y="93"/>
                    <a:pt x="55" y="93"/>
                  </a:cubicBezTo>
                  <a:cubicBezTo>
                    <a:pt x="50" y="93"/>
                    <a:pt x="45" y="92"/>
                    <a:pt x="40" y="91"/>
                  </a:cubicBezTo>
                  <a:cubicBezTo>
                    <a:pt x="36" y="89"/>
                    <a:pt x="32" y="86"/>
                    <a:pt x="28" y="82"/>
                  </a:cubicBezTo>
                  <a:cubicBezTo>
                    <a:pt x="24" y="79"/>
                    <a:pt x="21" y="74"/>
                    <a:pt x="19" y="69"/>
                  </a:cubicBezTo>
                  <a:cubicBezTo>
                    <a:pt x="18" y="66"/>
                    <a:pt x="17" y="62"/>
                    <a:pt x="16" y="57"/>
                  </a:cubicBezTo>
                  <a:cubicBezTo>
                    <a:pt x="15" y="53"/>
                    <a:pt x="14" y="49"/>
                    <a:pt x="14" y="45"/>
                  </a:cubicBezTo>
                  <a:cubicBezTo>
                    <a:pt x="14" y="37"/>
                    <a:pt x="16" y="30"/>
                    <a:pt x="19" y="24"/>
                  </a:cubicBezTo>
                  <a:close/>
                  <a:moveTo>
                    <a:pt x="3" y="69"/>
                  </a:moveTo>
                  <a:cubicBezTo>
                    <a:pt x="5" y="76"/>
                    <a:pt x="9" y="81"/>
                    <a:pt x="13" y="86"/>
                  </a:cubicBezTo>
                  <a:cubicBezTo>
                    <a:pt x="18" y="90"/>
                    <a:pt x="23" y="94"/>
                    <a:pt x="29" y="96"/>
                  </a:cubicBezTo>
                  <a:cubicBezTo>
                    <a:pt x="36" y="98"/>
                    <a:pt x="43" y="99"/>
                    <a:pt x="50" y="99"/>
                  </a:cubicBezTo>
                  <a:cubicBezTo>
                    <a:pt x="66" y="99"/>
                    <a:pt x="80" y="94"/>
                    <a:pt x="90" y="84"/>
                  </a:cubicBezTo>
                  <a:cubicBezTo>
                    <a:pt x="101" y="74"/>
                    <a:pt x="106" y="62"/>
                    <a:pt x="106" y="46"/>
                  </a:cubicBezTo>
                  <a:cubicBezTo>
                    <a:pt x="106" y="42"/>
                    <a:pt x="106" y="37"/>
                    <a:pt x="105" y="33"/>
                  </a:cubicBezTo>
                  <a:cubicBezTo>
                    <a:pt x="104" y="29"/>
                    <a:pt x="102" y="25"/>
                    <a:pt x="101" y="22"/>
                  </a:cubicBezTo>
                  <a:cubicBezTo>
                    <a:pt x="98" y="18"/>
                    <a:pt x="95" y="15"/>
                    <a:pt x="91" y="11"/>
                  </a:cubicBezTo>
                  <a:cubicBezTo>
                    <a:pt x="87" y="8"/>
                    <a:pt x="82" y="5"/>
                    <a:pt x="75" y="3"/>
                  </a:cubicBezTo>
                  <a:cubicBezTo>
                    <a:pt x="69" y="1"/>
                    <a:pt x="62" y="0"/>
                    <a:pt x="54" y="0"/>
                  </a:cubicBezTo>
                  <a:cubicBezTo>
                    <a:pt x="46" y="0"/>
                    <a:pt x="38" y="1"/>
                    <a:pt x="32" y="3"/>
                  </a:cubicBezTo>
                  <a:cubicBezTo>
                    <a:pt x="25" y="6"/>
                    <a:pt x="19" y="9"/>
                    <a:pt x="14" y="14"/>
                  </a:cubicBezTo>
                  <a:cubicBezTo>
                    <a:pt x="9" y="19"/>
                    <a:pt x="5" y="24"/>
                    <a:pt x="3" y="30"/>
                  </a:cubicBezTo>
                  <a:cubicBezTo>
                    <a:pt x="1" y="36"/>
                    <a:pt x="0" y="43"/>
                    <a:pt x="0" y="50"/>
                  </a:cubicBezTo>
                  <a:cubicBezTo>
                    <a:pt x="0" y="56"/>
                    <a:pt x="1" y="63"/>
                    <a:pt x="3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3"/>
          </p:nvPr>
        </p:nvSpPr>
        <p:spPr>
          <a:xfrm>
            <a:off x="878417" y="6175398"/>
            <a:ext cx="10439400" cy="490539"/>
          </a:xfrm>
          <a:noFill/>
          <a:ln>
            <a:noFill/>
          </a:ln>
          <a:effectLst/>
        </p:spPr>
        <p:txBody>
          <a:bodyPr tIns="27432" bIns="0">
            <a:noAutofit/>
          </a:bodyPr>
          <a:lstStyle>
            <a:lvl1pPr marL="0" indent="0" algn="r">
              <a:buNone/>
              <a:defRPr lang="en-US" sz="1400" dirty="0">
                <a:solidFill>
                  <a:schemeClr val="tx2">
                    <a:lumMod val="40000"/>
                    <a:lumOff val="60000"/>
                  </a:schemeClr>
                </a:solidFill>
                <a:latin typeface="Arial" charset="0"/>
                <a:cs typeface="Arial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2" name="Content Placeholder 21"/>
          <p:cNvSpPr>
            <a:spLocks noGrp="1"/>
          </p:cNvSpPr>
          <p:nvPr>
            <p:ph sz="quarter" idx="14"/>
          </p:nvPr>
        </p:nvSpPr>
        <p:spPr>
          <a:xfrm>
            <a:off x="877831" y="1371599"/>
            <a:ext cx="10437876" cy="4800600"/>
          </a:xfrm>
        </p:spPr>
        <p:txBody>
          <a:bodyPr rtlCol="0">
            <a:normAutofit/>
          </a:bodyPr>
          <a:lstStyle>
            <a:lvl1pPr>
              <a:defRPr lang="en-US" smtClean="0"/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84149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>
          <a:xfrm>
            <a:off x="126568" y="6419014"/>
            <a:ext cx="10265664" cy="365125"/>
          </a:xfrm>
        </p:spPr>
        <p:txBody>
          <a:bodyPr lIns="45720" tIns="45720" bIns="45720"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ln>
            <a:noFill/>
          </a:ln>
        </p:spPr>
        <p:txBody>
          <a:bodyPr>
            <a:noAutofit/>
          </a:bodyPr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0" y="1062633"/>
            <a:ext cx="12192000" cy="0"/>
          </a:xfrm>
          <a:prstGeom prst="line">
            <a:avLst/>
          </a:prstGeom>
          <a:ln>
            <a:solidFill>
              <a:srgbClr val="09345A"/>
            </a:solidFill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17742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1D4F1-DF9D-2A4E-9029-5D8FFC54B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A4A4FF-42D1-4B40-9AC6-E53988B5F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D35A2F-2074-024E-8CF2-B96EFA55C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8A7C3D-AC2B-9844-B483-D5691A9281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0B852-C7BA-3048-816E-5FAE2175D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27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CE3450-61CC-1749-9E20-584228CD37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EEE5BC-CC80-0548-B23E-945E65252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DDE7A7-6C70-8C4D-948D-ED0677E78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804D04-65B1-744F-929C-5520BD02BA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2343F8-39DB-4347-B164-90070B826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3956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890795-98A8-CB41-88AB-700FB5553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FC9-B73A-4045-B677-CF2158610D3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8F361E-4921-F245-8ECE-5E7698E5ED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3A4A4D-B0EE-B64E-A0D5-582B1E6723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41883A-42BF-1047-90A1-475193069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1A611B-56BF-F940-AB5C-661E6F75E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0972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4331D0-DE05-3444-9CE8-0F9B36231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058C19-B282-A14D-B17E-120D7F619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7C8E01-122B-544C-83C8-FFCFF6DAE2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ABD6F68-5DA8-6A46-B19B-D529C507E7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353C1C4-4FCD-9B4F-8257-849162ABD5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8AED3C-BCD1-D348-B757-7503C22181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B0AD4D-9AC8-7648-A892-3D9B83CDA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3704179-A953-F84E-BAF7-91550A1DD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028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556953-0AB4-4646-A0DF-F1B50AAB8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41C91E-5D51-F74F-9104-52ADF882D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72F73C6-DE01-FD4B-BBC4-A7634A607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EDAAFA-BE18-1346-9C15-1826A06DE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787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F1B2BD3-97C0-1D4F-AC2B-819D5DA1D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BC94680-6FEF-C34E-BB9D-589BC535C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7F2C10-F254-7645-A6F8-4BD3E40E14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5911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21CAD-88FF-A245-B4A5-A3890ACDF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9F135A-D127-A044-8C6C-1103EABFDF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BA950F-9B13-DA44-9CA7-4F2613E1D5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44E412-819B-4840-8DEF-1E67EDE66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5A271D-E041-A940-93D1-5AEFD29AA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F9FBF03-3B5A-4A4B-935B-BDC79B3FB0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5079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047909-9C01-CE43-AB43-C12295C50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FC8F26-4E23-404C-8183-E430E38A86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9C9B58-C05B-1946-A5D3-1C34AD7FEB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855DCC-C770-734B-A088-7D70D6C6A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C580B42-BB5B-0E4A-B4EB-51730918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A07915-969F-A34B-99A5-3BB893F12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03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B501F9A-5712-9446-8F7D-3797B038A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806C5D-207B-9245-9C16-1043B599AF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982EF4-0366-DF44-8C29-2CA8C02ED71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AA26C-DADB-114F-B1C3-3C44A9A5A4A4}" type="datetimeFigureOut">
              <a:rPr lang="en-US" smtClean="0"/>
              <a:t>1/26/22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77E913-5F8A-7D48-BCAB-A27EEF07F5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767A52-E049-274D-909B-6FD68305BFC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562A6-4712-EF4C-99DA-A6C8B34925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644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  <p:sldLayoutId id="2147483664" r:id="rId13"/>
    <p:sldLayoutId id="2147483665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tiff"/><Relationship Id="rId5" Type="http://schemas.openxmlformats.org/officeDocument/2006/relationships/image" Target="../media/image13.tiff"/><Relationship Id="rId4" Type="http://schemas.openxmlformats.org/officeDocument/2006/relationships/image" Target="../media/image12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5399" name="Text Box 7"/>
          <p:cNvSpPr txBox="1">
            <a:spLocks noChangeArrowheads="1"/>
          </p:cNvSpPr>
          <p:nvPr/>
        </p:nvSpPr>
        <p:spPr bwMode="auto">
          <a:xfrm>
            <a:off x="343162" y="5904343"/>
            <a:ext cx="177439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en-US" sz="1800" b="1" baseline="30000" dirty="0">
                <a:solidFill>
                  <a:schemeClr val="accent2">
                    <a:lumMod val="75000"/>
                  </a:schemeClr>
                </a:solidFill>
              </a:rPr>
              <a:t>Rochester, Minnesota</a:t>
            </a:r>
          </a:p>
        </p:txBody>
      </p:sp>
      <p:sp>
        <p:nvSpPr>
          <p:cNvPr id="220164" name="Text Box 10"/>
          <p:cNvSpPr txBox="1">
            <a:spLocks noChangeArrowheads="1"/>
          </p:cNvSpPr>
          <p:nvPr/>
        </p:nvSpPr>
        <p:spPr bwMode="auto">
          <a:xfrm>
            <a:off x="4943636" y="4325711"/>
            <a:ext cx="6343650" cy="130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58" tIns="34280" rIns="68558" bIns="3428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eaLnBrk="0" fontAlgn="base" hangingPunct="0">
              <a:lnSpc>
                <a:spcPct val="90000"/>
              </a:lnSpc>
              <a:spcBef>
                <a:spcPts val="600"/>
              </a:spcBef>
              <a:spcAft>
                <a:spcPct val="0"/>
              </a:spcAft>
              <a:buClr>
                <a:srgbClr val="7F7F7F"/>
              </a:buClr>
              <a:buFont typeface="Arial" charset="0"/>
              <a:defRPr sz="28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Greg Nowakowski, M.D.</a:t>
            </a:r>
          </a:p>
          <a:p>
            <a:pPr algn="ctr" defTabSz="914400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Professor of Medicine and Oncology </a:t>
            </a:r>
          </a:p>
          <a:p>
            <a:pPr algn="ctr" defTabSz="914400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Lymphoma Program</a:t>
            </a:r>
          </a:p>
          <a:p>
            <a:pPr algn="ctr" defTabSz="914400"/>
            <a:r>
              <a:rPr lang="en-US" sz="2000" b="1" dirty="0">
                <a:solidFill>
                  <a:schemeClr val="accent2">
                    <a:lumMod val="75000"/>
                  </a:schemeClr>
                </a:solidFill>
              </a:rPr>
              <a:t>Mayo Clinic Rochester</a:t>
            </a:r>
          </a:p>
        </p:txBody>
      </p:sp>
      <p:pic>
        <p:nvPicPr>
          <p:cNvPr id="12" name="Picture 4" descr="7p2s8788-revgond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162" y="1136820"/>
            <a:ext cx="3959455" cy="4633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5A66A73-9354-0648-96B9-A7B519D6A5F5}"/>
              </a:ext>
            </a:extLst>
          </p:cNvPr>
          <p:cNvSpPr/>
          <p:nvPr/>
        </p:nvSpPr>
        <p:spPr>
          <a:xfrm>
            <a:off x="4796674" y="2253993"/>
            <a:ext cx="663757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/>
              <a:t>Investigational Approaches to the Care of Previously Untreated DLBCL  </a:t>
            </a:r>
          </a:p>
        </p:txBody>
      </p:sp>
    </p:spTree>
    <p:extLst>
      <p:ext uri="{BB962C8B-B14F-4D97-AF65-F5344CB8AC3E}">
        <p14:creationId xmlns:p14="http://schemas.microsoft.com/office/powerpoint/2010/main" val="1798236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692999-C530-4648-87C5-E1E3A87DB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976" y="76003"/>
            <a:ext cx="10515600" cy="1325563"/>
          </a:xfrm>
        </p:spPr>
        <p:txBody>
          <a:bodyPr/>
          <a:lstStyle/>
          <a:p>
            <a:r>
              <a:rPr lang="en-US" dirty="0"/>
              <a:t>Patient 2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C6BA733-446C-4A2B-B264-AAFFBE5A08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5413" y="1508786"/>
            <a:ext cx="10465163" cy="4485614"/>
          </a:xfrm>
        </p:spPr>
        <p:txBody>
          <a:bodyPr>
            <a:normAutofit lnSpcReduction="10000"/>
          </a:bodyPr>
          <a:lstStyle/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</a:rPr>
              <a:t>66 yo woman presented with progressive dysphagia, neck pain and weight loss Neck CT showing a 4.5 cm mass at the base of tongue with intact airway</a:t>
            </a:r>
          </a:p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</a:rPr>
              <a:t>Biopsy – DLBCL, GCB subtype, FISH for </a:t>
            </a:r>
            <a:r>
              <a:rPr lang="en-US" dirty="0" err="1">
                <a:solidFill>
                  <a:srgbClr val="000000"/>
                </a:solidFill>
                <a:cs typeface="Arial"/>
              </a:rPr>
              <a:t>myc</a:t>
            </a:r>
            <a:r>
              <a:rPr lang="en-US" dirty="0">
                <a:solidFill>
                  <a:srgbClr val="000000"/>
                </a:solidFill>
                <a:cs typeface="Arial"/>
              </a:rPr>
              <a:t> negative </a:t>
            </a:r>
          </a:p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</a:rPr>
              <a:t>LDH 2 x ULN</a:t>
            </a:r>
          </a:p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</a:rPr>
              <a:t>PETCT showed base of tongue mass, and non-bulky bilateral cervical, left supraclavicular and superior mediastinal nodes – Douville 5 </a:t>
            </a:r>
          </a:p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r>
              <a:rPr lang="en-US" dirty="0">
                <a:solidFill>
                  <a:srgbClr val="000000"/>
                </a:solidFill>
                <a:cs typeface="Arial"/>
              </a:rPr>
              <a:t>The initiatives on 2 cycles of chemotherapy showed partial shrinkage of mass and lymphadenopathy but with persistent uptake -  </a:t>
            </a:r>
            <a:br>
              <a:rPr lang="en-US" dirty="0">
                <a:solidFill>
                  <a:srgbClr val="000000"/>
                </a:solidFill>
                <a:cs typeface="Arial"/>
              </a:rPr>
            </a:br>
            <a:r>
              <a:rPr lang="en-US" dirty="0">
                <a:solidFill>
                  <a:srgbClr val="000000"/>
                </a:solidFill>
                <a:cs typeface="Arial"/>
              </a:rPr>
              <a:t>Douville 4</a:t>
            </a:r>
          </a:p>
          <a:p>
            <a:pPr marL="342891" indent="-342891" eaLnBrk="0" hangingPunct="0">
              <a:spcBef>
                <a:spcPct val="0"/>
              </a:spcBef>
              <a:spcAft>
                <a:spcPts val="1200"/>
              </a:spcAft>
              <a:buClr>
                <a:srgbClr val="003366"/>
              </a:buClr>
              <a:buSzPct val="85000"/>
              <a:buFont typeface="Times" charset="0"/>
              <a:buChar char="•"/>
            </a:pPr>
            <a:endParaRPr lang="en-US" sz="2133" dirty="0">
              <a:solidFill>
                <a:srgbClr val="000000"/>
              </a:solidFill>
              <a:cs typeface="Arial"/>
            </a:endParaRP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881475A-C9F4-3448-890C-F7124DC70F13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12010232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C7C5C-0C4F-AD49-85AC-514B974DDD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55675"/>
          </a:xfrm>
        </p:spPr>
        <p:txBody>
          <a:bodyPr>
            <a:normAutofit/>
          </a:bodyPr>
          <a:lstStyle/>
          <a:p>
            <a:r>
              <a:rPr lang="en-US" sz="3600" dirty="0"/>
              <a:t>PET 2 in RCHOP Treated DLBCL Patients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2C05DF-0A88-1546-A920-AB2B059DB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544" y="1079021"/>
            <a:ext cx="9586912" cy="575982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BC4FE9C-67FC-044C-91C8-73A23C7EAC1B}"/>
              </a:ext>
            </a:extLst>
          </p:cNvPr>
          <p:cNvSpPr txBox="1"/>
          <p:nvPr/>
        </p:nvSpPr>
        <p:spPr>
          <a:xfrm>
            <a:off x="3975100" y="6374665"/>
            <a:ext cx="368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Desai et al. ASH 2021: 2508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B3A992-F584-4246-8F91-8F9CC04BC0F0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9993994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FD446C-0E41-4701-8E19-6CD1187CA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74" y="379541"/>
            <a:ext cx="11094252" cy="571042"/>
          </a:xfrm>
        </p:spPr>
        <p:txBody>
          <a:bodyPr>
            <a:noAutofit/>
          </a:bodyPr>
          <a:lstStyle/>
          <a:p>
            <a:r>
              <a:rPr lang="en-US" sz="1800" b="1" dirty="0"/>
              <a:t>ZUMA-12: A Phase 2 Study of Axicabtagene Ciloleucel (Axi-Cel) As First-Line Therapy in Patients with High-Risk Large B-Cell Lymphoma (LBCL)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0370844-4325-4C87-B2FA-46D31DFA6F17}"/>
              </a:ext>
            </a:extLst>
          </p:cNvPr>
          <p:cNvGraphicFramePr>
            <a:graphicFrameLocks noGrp="1"/>
          </p:cNvGraphicFramePr>
          <p:nvPr/>
        </p:nvGraphicFramePr>
        <p:xfrm>
          <a:off x="548874" y="1335892"/>
          <a:ext cx="11219056" cy="485140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840365">
                  <a:extLst>
                    <a:ext uri="{9D8B030D-6E8A-4147-A177-3AD203B41FA5}">
                      <a16:colId xmlns:a16="http://schemas.microsoft.com/office/drawing/2014/main" val="1307622955"/>
                    </a:ext>
                  </a:extLst>
                </a:gridCol>
                <a:gridCol w="9378691">
                  <a:extLst>
                    <a:ext uri="{9D8B030D-6E8A-4147-A177-3AD203B41FA5}">
                      <a16:colId xmlns:a16="http://schemas.microsoft.com/office/drawing/2014/main" val="19985618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Overview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Primary analysis of ZUMA-12 evaluating axi-cel vs SOC as 1L therapy in patients with high-risk LBCL 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4066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Study Design</a:t>
                      </a:r>
                    </a:p>
                  </a:txBody>
                  <a:tcPr anchor="ctr"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C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0933059"/>
                  </a:ext>
                </a:extLst>
              </a:tr>
            </a:tbl>
          </a:graphicData>
        </a:graphic>
      </p:graphicFrame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36881B8-3179-4716-9C27-DD575FA9F0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8875" y="6134102"/>
            <a:ext cx="11127575" cy="344357"/>
          </a:xfrm>
        </p:spPr>
        <p:txBody>
          <a:bodyPr/>
          <a:lstStyle/>
          <a:p>
            <a:r>
              <a:rPr lang="en-US" dirty="0"/>
              <a:t>Neelapu S, et al. American Society of Hematologists Annual Meeting. December 11-14, 2021. Abstract #739.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268127-E147-42F1-8DB4-0EFDC04F983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56" t="17950" r="1912" b="6133"/>
          <a:stretch/>
        </p:blipFill>
        <p:spPr>
          <a:xfrm>
            <a:off x="2545077" y="1887793"/>
            <a:ext cx="9098049" cy="4197120"/>
          </a:xfrm>
          <a:prstGeom prst="rect">
            <a:avLst/>
          </a:prstGeom>
          <a:solidFill>
            <a:srgbClr val="ECEBE9"/>
          </a:solidFill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A6A39A6-A4BB-BB4B-A3E6-460295122A77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9072515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FD446C-0E41-4701-8E19-6CD1187CA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5550" y="379541"/>
            <a:ext cx="11308150" cy="571042"/>
          </a:xfrm>
        </p:spPr>
        <p:txBody>
          <a:bodyPr>
            <a:noAutofit/>
          </a:bodyPr>
          <a:lstStyle/>
          <a:p>
            <a:r>
              <a:rPr lang="en-US" sz="2000" b="1" dirty="0"/>
              <a:t>ZUMA-12: A Phase 2 Study of Axicabtagene Ciloleucel (Axi-Cel) As First-Line Therapy in Patients with High-Risk Large B-Cell Lymphoma (LBCL) 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36881B8-3179-4716-9C27-DD575FA9F0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8875" y="6134102"/>
            <a:ext cx="11127575" cy="344357"/>
          </a:xfrm>
        </p:spPr>
        <p:txBody>
          <a:bodyPr/>
          <a:lstStyle/>
          <a:p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Neelapu S, et al. American Society of Hematologists Annual Meeting. December 11-14, 2021. Abstract #739.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607AE9A-19D9-4BFE-9F68-AF312BE68A93}"/>
              </a:ext>
            </a:extLst>
          </p:cNvPr>
          <p:cNvSpPr txBox="1"/>
          <p:nvPr/>
        </p:nvSpPr>
        <p:spPr>
          <a:xfrm>
            <a:off x="0" y="1167401"/>
            <a:ext cx="4750713" cy="565146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b="1" u="sng" dirty="0">
                <a:solidFill>
                  <a:schemeClr val="accent1"/>
                </a:solidFill>
              </a:rPr>
              <a:t>Duration of response/</a:t>
            </a:r>
            <a:br>
              <a:rPr lang="en-US" sz="1600" b="1" u="sng" dirty="0">
                <a:solidFill>
                  <a:schemeClr val="accent1"/>
                </a:solidFill>
              </a:rPr>
            </a:br>
            <a:r>
              <a:rPr lang="en-US" sz="1600" b="1" u="sng" dirty="0">
                <a:solidFill>
                  <a:schemeClr val="accent1"/>
                </a:solidFill>
              </a:rPr>
              <a:t>Progression-free survival</a:t>
            </a:r>
            <a:endParaRPr lang="en-US" sz="1600" dirty="0"/>
          </a:p>
        </p:txBody>
      </p:sp>
      <p:pic>
        <p:nvPicPr>
          <p:cNvPr id="5" name="Picture 4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747657B7-B8A0-4FD7-B23A-F84DF6B68C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27" r="49203" b="9550"/>
          <a:stretch/>
        </p:blipFill>
        <p:spPr>
          <a:xfrm>
            <a:off x="525727" y="1830291"/>
            <a:ext cx="3949794" cy="4109560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733E5FF-F12B-46B9-9650-9B3B7D82AEF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20" r="8017" b="9550"/>
          <a:stretch/>
        </p:blipFill>
        <p:spPr>
          <a:xfrm>
            <a:off x="4551930" y="1830291"/>
            <a:ext cx="3959045" cy="410955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CC77007-50FC-445F-90A2-89D9BAFC8B12}"/>
              </a:ext>
            </a:extLst>
          </p:cNvPr>
          <p:cNvSpPr txBox="1"/>
          <p:nvPr/>
        </p:nvSpPr>
        <p:spPr>
          <a:xfrm>
            <a:off x="5190187" y="1167401"/>
            <a:ext cx="2682530" cy="565146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b="1" u="sng" dirty="0">
                <a:solidFill>
                  <a:schemeClr val="accent1"/>
                </a:solidFill>
              </a:rPr>
              <a:t>Event-free survival/</a:t>
            </a:r>
            <a:br>
              <a:rPr lang="en-US" sz="1600" b="1" u="sng" dirty="0">
                <a:solidFill>
                  <a:schemeClr val="accent1"/>
                </a:solidFill>
              </a:rPr>
            </a:br>
            <a:r>
              <a:rPr lang="en-US" sz="1600" b="1" u="sng" dirty="0">
                <a:solidFill>
                  <a:schemeClr val="accent1"/>
                </a:solidFill>
              </a:rPr>
              <a:t>Overall survival</a:t>
            </a:r>
            <a:endParaRPr lang="en-US" sz="16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48E85A3-8E8C-43EC-BFD4-B7EDC06B95C3}"/>
              </a:ext>
            </a:extLst>
          </p:cNvPr>
          <p:cNvSpPr txBox="1"/>
          <p:nvPr/>
        </p:nvSpPr>
        <p:spPr>
          <a:xfrm>
            <a:off x="8666898" y="2132864"/>
            <a:ext cx="3369390" cy="3504412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Among efficacy-evaluable patients, axi-cel demonstrated high response rates of ORR (89%) and CR (78%) at </a:t>
            </a:r>
            <a:br>
              <a:rPr lang="en-US" sz="1600" dirty="0"/>
            </a:br>
            <a:r>
              <a:rPr lang="en-US" sz="1600" dirty="0"/>
              <a:t>a median follow-up of 15.9 months </a:t>
            </a:r>
          </a:p>
          <a:p>
            <a:pPr lvl="1">
              <a:spcBef>
                <a:spcPts val="600"/>
              </a:spcBef>
              <a:buClr>
                <a:schemeClr val="accent1"/>
              </a:buClr>
            </a:pPr>
            <a:r>
              <a:rPr lang="en-US" sz="1600" dirty="0"/>
              <a:t>- 73% of patients remained in response at data cutoff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Medians for DoR, PFS, EFS, and OS were not reached </a:t>
            </a:r>
          </a:p>
          <a:p>
            <a:pPr marL="285750" indent="-285750">
              <a:spcBef>
                <a:spcPts val="60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US" sz="1600" dirty="0"/>
              <a:t>Manageable safety profile of axi-cel with no new safety signals observed </a:t>
            </a:r>
          </a:p>
        </p:txBody>
      </p:sp>
      <p:pic>
        <p:nvPicPr>
          <p:cNvPr id="6" name="Picture 5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58A1DBF-1F9D-429F-8CC2-46E6099F48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1" t="85993" r="26038" b="7805"/>
          <a:stretch/>
        </p:blipFill>
        <p:spPr>
          <a:xfrm>
            <a:off x="515550" y="5864798"/>
            <a:ext cx="6672471" cy="344357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50E15817-1148-4111-AC87-15CF9ECA57AD}"/>
              </a:ext>
            </a:extLst>
          </p:cNvPr>
          <p:cNvSpPr/>
          <p:nvPr/>
        </p:nvSpPr>
        <p:spPr>
          <a:xfrm>
            <a:off x="7188021" y="5864798"/>
            <a:ext cx="1322954" cy="344356"/>
          </a:xfrm>
          <a:prstGeom prst="rect">
            <a:avLst/>
          </a:prstGeom>
          <a:solidFill>
            <a:srgbClr val="E9ECEB"/>
          </a:solidFill>
          <a:ln w="9525">
            <a:solidFill>
              <a:srgbClr val="E9E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70908D-2BFD-489F-98B6-F185155DA4C9}"/>
              </a:ext>
            </a:extLst>
          </p:cNvPr>
          <p:cNvSpPr/>
          <p:nvPr/>
        </p:nvSpPr>
        <p:spPr>
          <a:xfrm>
            <a:off x="4383157" y="1830291"/>
            <a:ext cx="168773" cy="4109559"/>
          </a:xfrm>
          <a:prstGeom prst="rect">
            <a:avLst/>
          </a:prstGeom>
          <a:solidFill>
            <a:srgbClr val="E9ECEB"/>
          </a:solidFill>
          <a:ln w="9525">
            <a:solidFill>
              <a:srgbClr val="E9EC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endParaRPr lang="en-US" sz="1600">
              <a:solidFill>
                <a:schemeClr val="tx1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919963C-97B8-8D43-89F3-4FB20C3023D7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4316389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3FD446C-0E41-4701-8E19-6CD1187CA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74" y="379541"/>
            <a:ext cx="8967265" cy="822598"/>
          </a:xfrm>
        </p:spPr>
        <p:txBody>
          <a:bodyPr/>
          <a:lstStyle/>
          <a:p>
            <a:r>
              <a:rPr lang="en-US" sz="1600" dirty="0"/>
              <a:t>The POLARIX Study: Polatuzumab Vedotin with Rituximab, Cyclophosphamide, Doxorubicin, and Prednisone (pola-R-CHP) Versus Rituximab, Cyclophosphamide, Doxorubicin, Vincristine and Prednisone (R-CHOP) Therapy in Patients with Previously Untreated Diffuse Large B-Cell Lymphoma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D0370844-4325-4C87-B2FA-46D31DFA6F17}"/>
              </a:ext>
            </a:extLst>
          </p:cNvPr>
          <p:cNvGraphicFramePr>
            <a:graphicFrameLocks noGrp="1"/>
          </p:cNvGraphicFramePr>
          <p:nvPr/>
        </p:nvGraphicFramePr>
        <p:xfrm>
          <a:off x="548874" y="1335892"/>
          <a:ext cx="11219056" cy="481584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065117">
                  <a:extLst>
                    <a:ext uri="{9D8B030D-6E8A-4147-A177-3AD203B41FA5}">
                      <a16:colId xmlns:a16="http://schemas.microsoft.com/office/drawing/2014/main" val="1307622955"/>
                    </a:ext>
                  </a:extLst>
                </a:gridCol>
                <a:gridCol w="9153939">
                  <a:extLst>
                    <a:ext uri="{9D8B030D-6E8A-4147-A177-3AD203B41FA5}">
                      <a16:colId xmlns:a16="http://schemas.microsoft.com/office/drawing/2014/main" val="19985618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Overview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 randomized, double-blinded, phase III study comparing pola-R-CHP with R-CHOP in patients with previously untreated DLBCL</a:t>
                      </a:r>
                    </a:p>
                  </a:txBody>
                  <a:tcPr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406641"/>
                  </a:ext>
                </a:extLst>
              </a:tr>
              <a:tr h="187225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Study Design</a:t>
                      </a:r>
                    </a:p>
                  </a:txBody>
                  <a:tcPr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  <a:p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414720"/>
                  </a:ext>
                </a:extLst>
              </a:tr>
            </a:tbl>
          </a:graphicData>
        </a:graphic>
      </p:graphicFrame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36881B8-3179-4716-9C27-DD575FA9F0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8875" y="6134102"/>
            <a:ext cx="11127575" cy="344357"/>
          </a:xfrm>
        </p:spPr>
        <p:txBody>
          <a:bodyPr/>
          <a:lstStyle/>
          <a:p>
            <a:r>
              <a:rPr lang="en-US" dirty="0"/>
              <a:t>Tilly H, et al. American Society of Hematologists Annual Meeting. December 11-14, 2021. LBA #1.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2186A67-FE35-40A9-9AC4-9C6286BD60A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811"/>
          <a:stretch/>
        </p:blipFill>
        <p:spPr>
          <a:xfrm>
            <a:off x="2713383" y="2015347"/>
            <a:ext cx="8806069" cy="398500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55C4810-2F98-CE42-84F8-BD05CD4339B2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4313802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6F04AAD-F4F6-4490-9AA3-C91B011631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505" y="1844973"/>
            <a:ext cx="9671514" cy="446130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3FD446C-0E41-4701-8E19-6CD1187CA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74" y="379541"/>
            <a:ext cx="8967265" cy="822598"/>
          </a:xfrm>
        </p:spPr>
        <p:txBody>
          <a:bodyPr/>
          <a:lstStyle/>
          <a:p>
            <a:r>
              <a:rPr lang="en-US" sz="1600" dirty="0"/>
              <a:t>The POLARIX Study: Polatuzumab Vedotin with Rituximab, Cyclophosphamide, Doxorubicin, and Prednisone (pola-R-CHP) Versus Rituximab, Cyclophosphamide, Doxorubicin, Vincristine and Prednisone (R-CHOP) Therapy in Patients with Previously Untreated Diffuse Large B-Cell Lymphoma (cont’d) 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36881B8-3179-4716-9C27-DD575FA9F0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2212" y="6447937"/>
            <a:ext cx="11127575" cy="344357"/>
          </a:xfrm>
        </p:spPr>
        <p:txBody>
          <a:bodyPr/>
          <a:lstStyle/>
          <a:p>
            <a:r>
              <a:rPr lang="en-US" sz="1200" dirty="0"/>
              <a:t>Tilly H, et al. American Society of Hematologists Annual Meeting. December 11-14, 2021. LBA #1.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EFA1861-87CE-4EF5-B47B-C860DC715B2F}"/>
              </a:ext>
            </a:extLst>
          </p:cNvPr>
          <p:cNvSpPr txBox="1"/>
          <p:nvPr/>
        </p:nvSpPr>
        <p:spPr>
          <a:xfrm>
            <a:off x="2927298" y="1384392"/>
            <a:ext cx="5555974" cy="318924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b="1" u="sng" dirty="0">
                <a:solidFill>
                  <a:schemeClr val="accent1"/>
                </a:solidFill>
              </a:rPr>
              <a:t>Primary endpoint: Progression-free survival</a:t>
            </a:r>
            <a:endParaRPr lang="en-US" sz="16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54FD01-B36F-9A40-8C10-115C63148E81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2039801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CAEF08E-F536-4687-8F71-8B5324949F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535"/>
          <a:stretch/>
        </p:blipFill>
        <p:spPr>
          <a:xfrm>
            <a:off x="5946638" y="2000262"/>
            <a:ext cx="5880657" cy="3458503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03FD446C-0E41-4701-8E19-6CD1187CA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74" y="379541"/>
            <a:ext cx="8967265" cy="822598"/>
          </a:xfrm>
        </p:spPr>
        <p:txBody>
          <a:bodyPr>
            <a:normAutofit/>
          </a:bodyPr>
          <a:lstStyle/>
          <a:p>
            <a:r>
              <a:rPr lang="en-US" sz="1600" dirty="0"/>
              <a:t>The POLARIX Study: Polatuzumab Vedotin with Rituximab, Cyclophosphamide, Doxorubicin, and Prednisone (pola-R-CHP) Versus Rituximab, Cyclophosphamide, Doxorubicin, Vincristine and Prednisone (R-CHOP) Therapy in Patients with Previously Untreated Diffuse Large B-Cell Lymphoma (cont’d)</a:t>
            </a:r>
          </a:p>
        </p:txBody>
      </p:sp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B36881B8-3179-4716-9C27-DD575FA9F0B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48875" y="6134102"/>
            <a:ext cx="11127575" cy="344357"/>
          </a:xfrm>
        </p:spPr>
        <p:txBody>
          <a:bodyPr/>
          <a:lstStyle/>
          <a:p>
            <a:r>
              <a:rPr lang="en-US" sz="1200" dirty="0"/>
              <a:t>Tilly H, et al. American Society of Hematologists Annual Meeting. December 11-14, 2021. LBA #1</a:t>
            </a:r>
            <a:r>
              <a:rPr lang="en-US" dirty="0"/>
              <a:t>. 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B488D0E-CA50-4E88-B1DB-5FADB22261CB}"/>
              </a:ext>
            </a:extLst>
          </p:cNvPr>
          <p:cNvSpPr txBox="1"/>
          <p:nvPr/>
        </p:nvSpPr>
        <p:spPr>
          <a:xfrm>
            <a:off x="8013988" y="1596652"/>
            <a:ext cx="2777763" cy="318924"/>
          </a:xfrm>
          <a:prstGeom prst="rect">
            <a:avLst/>
          </a:prstGeom>
          <a:noFill/>
        </p:spPr>
        <p:txBody>
          <a:bodyPr wrap="square" lIns="72000" tIns="36000" rIns="72000" bIns="36000" rtlCol="0" anchor="ctr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sz="1600" b="1" u="sng" dirty="0">
                <a:solidFill>
                  <a:schemeClr val="accent1"/>
                </a:solidFill>
              </a:rPr>
              <a:t>Overall survival</a:t>
            </a:r>
            <a:endParaRPr lang="en-US" sz="16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53CD49-1ADF-6345-AB39-D162FB9AD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249" y="1596652"/>
            <a:ext cx="3954952" cy="40167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6EA18D2-F5D6-3F4E-8C18-1309033F7510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15756874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06402" y="238631"/>
            <a:ext cx="10947398" cy="930277"/>
          </a:xfrm>
        </p:spPr>
        <p:txBody>
          <a:bodyPr>
            <a:normAutofit/>
          </a:bodyPr>
          <a:lstStyle/>
          <a:p>
            <a:r>
              <a:rPr lang="en-US" sz="4000" dirty="0"/>
              <a:t>R-mini-CHOP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406402" y="1295402"/>
            <a:ext cx="5689599" cy="4904740"/>
          </a:xfrm>
        </p:spPr>
        <p:txBody>
          <a:bodyPr>
            <a:normAutofit/>
          </a:bodyPr>
          <a:lstStyle/>
          <a:p>
            <a:r>
              <a:rPr lang="en-US" dirty="0"/>
              <a:t>Regimen</a:t>
            </a:r>
          </a:p>
          <a:p>
            <a:pPr lvl="1"/>
            <a:r>
              <a:rPr lang="en-US" dirty="0"/>
              <a:t>Rituximab 375 mg/m</a:t>
            </a:r>
            <a:r>
              <a:rPr lang="en-US" baseline="30000" dirty="0"/>
              <a:t>2</a:t>
            </a:r>
            <a:r>
              <a:rPr lang="en-US" dirty="0"/>
              <a:t> day 1</a:t>
            </a:r>
          </a:p>
          <a:p>
            <a:pPr lvl="1"/>
            <a:r>
              <a:rPr lang="en-US" dirty="0"/>
              <a:t>Cyclophosphamide 400 mg/m</a:t>
            </a:r>
            <a:r>
              <a:rPr lang="en-US" baseline="30000" dirty="0"/>
              <a:t>2</a:t>
            </a:r>
            <a:r>
              <a:rPr lang="en-US" dirty="0"/>
              <a:t> day 1</a:t>
            </a:r>
          </a:p>
          <a:p>
            <a:pPr lvl="1"/>
            <a:r>
              <a:rPr lang="en-US" dirty="0"/>
              <a:t>Doxorubicin 25 mg/m2 day 1</a:t>
            </a:r>
          </a:p>
          <a:p>
            <a:pPr lvl="1"/>
            <a:r>
              <a:rPr lang="en-US" dirty="0"/>
              <a:t>Vincristine 1 mg flat dose day 1</a:t>
            </a:r>
          </a:p>
          <a:p>
            <a:pPr lvl="1"/>
            <a:r>
              <a:rPr lang="en-US" dirty="0"/>
              <a:t>Prednisone 40 mg/m2 days 1-5</a:t>
            </a:r>
          </a:p>
          <a:p>
            <a:r>
              <a:rPr lang="en-US" dirty="0"/>
              <a:t>Median age 83 y (range 80–95)</a:t>
            </a:r>
          </a:p>
          <a:p>
            <a:r>
              <a:rPr lang="en-US" dirty="0"/>
              <a:t>Median dose intensity 98%</a:t>
            </a:r>
          </a:p>
          <a:p>
            <a:r>
              <a:rPr lang="en-US" dirty="0"/>
              <a:t>ORR 74%, CRR 63%</a:t>
            </a:r>
          </a:p>
          <a:p>
            <a:endParaRPr lang="en-US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731541" y="6470642"/>
            <a:ext cx="4075283" cy="297454"/>
          </a:xfrm>
          <a:prstGeom prst="rect">
            <a:avLst/>
          </a:prstGeom>
        </p:spPr>
        <p:txBody>
          <a:bodyPr wrap="none" anchor="b">
            <a:spAutoFit/>
          </a:bodyPr>
          <a:lstStyle/>
          <a:p>
            <a:pPr defTabSz="914354"/>
            <a:r>
              <a:rPr lang="en-GB" sz="1333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Peyrade F et al. </a:t>
            </a:r>
            <a:r>
              <a:rPr lang="en-GB" sz="1333" i="1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Lancet Oncol. </a:t>
            </a:r>
            <a:r>
              <a:rPr lang="en-GB" sz="1333" dirty="0">
                <a:solidFill>
                  <a:srgbClr val="000000"/>
                </a:solidFill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2011;</a:t>
            </a:r>
            <a:r>
              <a:rPr lang="en-US" sz="1333" dirty="0">
                <a:latin typeface="Arial" panose="020B0604020202020204" pitchFamily="34" charset="0"/>
                <a:cs typeface="Arial" panose="020B0604020202020204" pitchFamily="34" charset="0"/>
              </a:rPr>
              <a:t>12(5):460-468.</a:t>
            </a:r>
            <a:endParaRPr lang="en-US" sz="1333" dirty="0">
              <a:solidFill>
                <a:srgbClr val="000000"/>
              </a:solidFill>
              <a:latin typeface="Arial" panose="020B0604020202020204" pitchFamily="34" charset="0"/>
              <a:ea typeface="ＭＳ Ｐゴシック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5253BBF-7D49-7C42-AFBC-0DCECDC718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4402" y="1764479"/>
            <a:ext cx="5689599" cy="36481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72DDF65-1158-4947-A484-2A4E1B0A7CBF}"/>
              </a:ext>
            </a:extLst>
          </p:cNvPr>
          <p:cNvSpPr txBox="1"/>
          <p:nvPr/>
        </p:nvSpPr>
        <p:spPr>
          <a:xfrm>
            <a:off x="7462686" y="1503613"/>
            <a:ext cx="32659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Progression-free survival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615F9DE-527F-0243-A04A-C6DB0D423A4F}"/>
              </a:ext>
            </a:extLst>
          </p:cNvPr>
          <p:cNvSpPr txBox="1"/>
          <p:nvPr/>
        </p:nvSpPr>
        <p:spPr>
          <a:xfrm>
            <a:off x="8161888" y="3718275"/>
            <a:ext cx="139172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2y PFS 47%</a:t>
            </a:r>
          </a:p>
          <a:p>
            <a:r>
              <a:rPr lang="en-US" sz="2000" dirty="0"/>
              <a:t>2y OS   59%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3F5E0D4-56CC-F24B-A089-7C13F68A8AB2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944179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POLAR BEAR Study - Adding Polatuzumab Vedotin to Mini RCHOP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3"/>
          </p:nvPr>
        </p:nvSpPr>
        <p:spPr>
          <a:xfrm>
            <a:off x="344025" y="6287328"/>
            <a:ext cx="10048207" cy="365125"/>
          </a:xfrm>
        </p:spPr>
        <p:txBody>
          <a:bodyPr/>
          <a:lstStyle/>
          <a:p>
            <a:pPr algn="l"/>
            <a:r>
              <a:rPr lang="en-US" sz="1600" dirty="0" err="1">
                <a:solidFill>
                  <a:schemeClr val="tx1"/>
                </a:solidFill>
              </a:rPr>
              <a:t>ClinicalTrials.gov</a:t>
            </a:r>
            <a:r>
              <a:rPr lang="en-US" sz="1600" dirty="0">
                <a:solidFill>
                  <a:schemeClr val="tx1"/>
                </a:solidFill>
              </a:rPr>
              <a:t> Identifier: NCT04332822</a:t>
            </a:r>
            <a:endParaRPr lang="en-US" sz="16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44025" y="2421066"/>
            <a:ext cx="2849484" cy="2103293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Previously untreated DLBCL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dirty="0"/>
              <a:t>≥80 Years, or Frail ≥75 Years </a:t>
            </a:r>
            <a:endParaRPr lang="en-US" sz="1867" dirty="0"/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>
                <a:solidFill>
                  <a:schemeClr val="bg1"/>
                </a:solidFill>
              </a:rPr>
              <a:t>ECOG PS 0-3</a:t>
            </a:r>
          </a:p>
          <a:p>
            <a:pPr algn="ctr"/>
            <a:r>
              <a:rPr lang="en-US" sz="1867" dirty="0"/>
              <a:t>N = 200</a:t>
            </a:r>
          </a:p>
        </p:txBody>
      </p:sp>
      <p:sp>
        <p:nvSpPr>
          <p:cNvPr id="31" name="Rounded Rectangle 30"/>
          <p:cNvSpPr/>
          <p:nvPr/>
        </p:nvSpPr>
        <p:spPr>
          <a:xfrm>
            <a:off x="4876802" y="2409561"/>
            <a:ext cx="4096325" cy="1019439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Arm A</a:t>
            </a:r>
          </a:p>
          <a:p>
            <a:pPr algn="ctr"/>
            <a:r>
              <a:rPr lang="en-US" sz="1600" b="1" dirty="0"/>
              <a:t>Pola </a:t>
            </a:r>
            <a:r>
              <a:rPr lang="en-US" sz="1600" dirty="0"/>
              <a:t>1.8 mg/kg</a:t>
            </a:r>
          </a:p>
          <a:p>
            <a:pPr algn="ctr"/>
            <a:r>
              <a:rPr lang="en-US" sz="1600" b="1" dirty="0"/>
              <a:t>Mini R-CHP + vincristine placebo</a:t>
            </a:r>
          </a:p>
          <a:p>
            <a:pPr algn="ctr"/>
            <a:r>
              <a:rPr lang="en-US" sz="1600" dirty="0"/>
              <a:t>Q21D x 6 cycles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4876802" y="3485563"/>
            <a:ext cx="4096325" cy="1019439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Arm B</a:t>
            </a:r>
          </a:p>
          <a:p>
            <a:pPr algn="ctr"/>
            <a:r>
              <a:rPr lang="en-US" sz="1600" b="1" dirty="0"/>
              <a:t>Mini-R-CHOP + pola placebo</a:t>
            </a:r>
          </a:p>
          <a:p>
            <a:pPr algn="ctr"/>
            <a:r>
              <a:rPr lang="en-US" sz="1600" dirty="0"/>
              <a:t>Q21D x 6 cycles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0107" y="1403857"/>
            <a:ext cx="11932800" cy="1477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5" name="Elbow Connector 34"/>
          <p:cNvCxnSpPr>
            <a:stCxn id="29" idx="3"/>
          </p:cNvCxnSpPr>
          <p:nvPr/>
        </p:nvCxnSpPr>
        <p:spPr>
          <a:xfrm flipV="1">
            <a:off x="3193508" y="2934716"/>
            <a:ext cx="1683293" cy="537997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Elbow Connector 35"/>
          <p:cNvCxnSpPr>
            <a:stCxn id="29" idx="3"/>
          </p:cNvCxnSpPr>
          <p:nvPr/>
        </p:nvCxnSpPr>
        <p:spPr>
          <a:xfrm>
            <a:off x="3193508" y="3472714"/>
            <a:ext cx="1683293" cy="538001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AutoShape 17">
            <a:extLst>
              <a:ext uri="{FF2B5EF4-FFF2-40B4-BE49-F238E27FC236}">
                <a16:creationId xmlns:a16="http://schemas.microsoft.com/office/drawing/2014/main" id="{4FD1BA24-9866-8941-9600-0D3331AD7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4094" y="3181173"/>
            <a:ext cx="507111" cy="495652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80131" tIns="40067" rIns="80131" bIns="40067" anchor="ctr"/>
          <a:lstStyle/>
          <a:p>
            <a:pPr algn="ctr" defTabSz="858817">
              <a:spcBef>
                <a:spcPts val="300"/>
              </a:spcBef>
              <a:defRPr/>
            </a:pPr>
            <a:r>
              <a:rPr lang="en-US" sz="2133" b="1" dirty="0">
                <a:ea typeface="ヒラギノ角ゴ Pro W3"/>
                <a:cs typeface="Arial" pitchFamily="34" charset="0"/>
              </a:rPr>
              <a:t>R</a:t>
            </a:r>
          </a:p>
        </p:txBody>
      </p:sp>
      <p:sp>
        <p:nvSpPr>
          <p:cNvPr id="2064" name="Rectangle 2063"/>
          <p:cNvSpPr/>
          <p:nvPr/>
        </p:nvSpPr>
        <p:spPr>
          <a:xfrm>
            <a:off x="9390469" y="3239171"/>
            <a:ext cx="2762295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867" b="1" dirty="0">
                <a:solidFill>
                  <a:srgbClr val="000000"/>
                </a:solidFill>
                <a:latin typeface="Arial" panose="020B0604020202020204" pitchFamily="34" charset="0"/>
              </a:rPr>
              <a:t>Primary endpoint: PFS</a:t>
            </a:r>
            <a:r>
              <a:rPr lang="en-US" sz="1867" dirty="0">
                <a:solidFill>
                  <a:srgbClr val="000000"/>
                </a:solidFill>
                <a:latin typeface="Arial" panose="020B0604020202020204" pitchFamily="34" charset="0"/>
              </a:rPr>
              <a:t>​</a:t>
            </a:r>
            <a:endParaRPr lang="en-US" sz="1867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514F3F-2CB7-F942-97A9-1FACBD453191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4924465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7556D7F-5C4B-45F8-A80D-C58D21D2A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58605"/>
          </a:xfrm>
        </p:spPr>
        <p:txBody>
          <a:bodyPr/>
          <a:lstStyle/>
          <a:p>
            <a:r>
              <a:rPr lang="en-US" dirty="0"/>
              <a:t>Bispecific Antibodies (1L DLBCL) Key Trial Results</a:t>
            </a:r>
          </a:p>
        </p:txBody>
      </p:sp>
      <p:graphicFrame>
        <p:nvGraphicFramePr>
          <p:cNvPr id="5" name="Table 3">
            <a:extLst>
              <a:ext uri="{FF2B5EF4-FFF2-40B4-BE49-F238E27FC236}">
                <a16:creationId xmlns:a16="http://schemas.microsoft.com/office/drawing/2014/main" id="{372D2DF6-A7F7-45A7-A5B7-08787FAC55FF}"/>
              </a:ext>
            </a:extLst>
          </p:cNvPr>
          <p:cNvGraphicFramePr>
            <a:graphicFrameLocks noGrp="1"/>
          </p:cNvGraphicFramePr>
          <p:nvPr/>
        </p:nvGraphicFramePr>
        <p:xfrm>
          <a:off x="530403" y="1117201"/>
          <a:ext cx="11376463" cy="488651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1970042">
                  <a:extLst>
                    <a:ext uri="{9D8B030D-6E8A-4147-A177-3AD203B41FA5}">
                      <a16:colId xmlns:a16="http://schemas.microsoft.com/office/drawing/2014/main" val="4003960792"/>
                    </a:ext>
                  </a:extLst>
                </a:gridCol>
                <a:gridCol w="1679054">
                  <a:extLst>
                    <a:ext uri="{9D8B030D-6E8A-4147-A177-3AD203B41FA5}">
                      <a16:colId xmlns:a16="http://schemas.microsoft.com/office/drawing/2014/main" val="4020754708"/>
                    </a:ext>
                  </a:extLst>
                </a:gridCol>
                <a:gridCol w="2762076">
                  <a:extLst>
                    <a:ext uri="{9D8B030D-6E8A-4147-A177-3AD203B41FA5}">
                      <a16:colId xmlns:a16="http://schemas.microsoft.com/office/drawing/2014/main" val="2091311928"/>
                    </a:ext>
                  </a:extLst>
                </a:gridCol>
                <a:gridCol w="2458065">
                  <a:extLst>
                    <a:ext uri="{9D8B030D-6E8A-4147-A177-3AD203B41FA5}">
                      <a16:colId xmlns:a16="http://schemas.microsoft.com/office/drawing/2014/main" val="2260709922"/>
                    </a:ext>
                  </a:extLst>
                </a:gridCol>
                <a:gridCol w="2507226">
                  <a:extLst>
                    <a:ext uri="{9D8B030D-6E8A-4147-A177-3AD203B41FA5}">
                      <a16:colId xmlns:a16="http://schemas.microsoft.com/office/drawing/2014/main" val="3553776329"/>
                    </a:ext>
                  </a:extLst>
                </a:gridCol>
              </a:tblGrid>
              <a:tr h="374904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Molecule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Trial Design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Patient Population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Outcomes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Safety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21709774"/>
                  </a:ext>
                </a:extLst>
              </a:tr>
              <a:tr h="2300838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Epcoritamab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Ph 1b/2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First-in-human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Dose escalation</a:t>
                      </a:r>
                    </a:p>
                  </a:txBody>
                  <a:tcP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D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N=24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Age 30-82 years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Median age=65</a:t>
                      </a:r>
                    </a:p>
                  </a:txBody>
                  <a:tcP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D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Among modified response-evaluable population (n=11), ORR=100%; CMR=73%; PMR=27% 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All 11 patients remain on study treatment with ongoing responses</a:t>
                      </a:r>
                    </a:p>
                  </a:txBody>
                  <a:tcP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D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8619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dirty="0"/>
                        <a:t>No dose-limiting toxicities for Epcoritamab 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Most common TEAEs: CRS, anemia, infections 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No Grade ≥3 CRS, ICANS, or cases of febrile neutropenia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1 TLS event  </a:t>
                      </a:r>
                    </a:p>
                  </a:txBody>
                  <a:tcPr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8E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740540"/>
                  </a:ext>
                </a:extLst>
              </a:tr>
              <a:tr h="221077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Glofitamab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CCCDD8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8619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dirty="0"/>
                        <a:t>Ph 1b </a:t>
                      </a:r>
                    </a:p>
                    <a:p>
                      <a:pPr marL="171450" marR="0" lvl="0" indent="-171450" algn="l" defTabSz="86199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300" dirty="0"/>
                        <a:t>Dose escalation and safety run-in</a:t>
                      </a:r>
                    </a:p>
                  </a:txBody>
                  <a:tcP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N=26 (1L DLBCL safety run-in population)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Age 26-84 years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Median age=68 </a:t>
                      </a:r>
                    </a:p>
                  </a:txBody>
                  <a:tcP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9 of 26 patients reached end-of-treatment assessment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ORR=100%; CMR=88.9%; PMR=11.1%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mDoR not reached</a:t>
                      </a:r>
                    </a:p>
                  </a:txBody>
                  <a:tcP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Grade 1 CRS: 1 patient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Grade ≥3 AEs related to </a:t>
                      </a:r>
                      <a:r>
                        <a:rPr lang="en-US" sz="1300" dirty="0" err="1"/>
                        <a:t>glofitamab</a:t>
                      </a:r>
                      <a:r>
                        <a:rPr lang="en-US" sz="1300" dirty="0"/>
                        <a:t>: 4 patients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300" dirty="0"/>
                        <a:t>No ICANS or AEs leading to discontinuation </a:t>
                      </a:r>
                    </a:p>
                  </a:txBody>
                  <a:tcP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52674877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829F023C-DAD2-764A-A76A-7AA87CB655E2}"/>
              </a:ext>
            </a:extLst>
          </p:cNvPr>
          <p:cNvSpPr txBox="1"/>
          <p:nvPr/>
        </p:nvSpPr>
        <p:spPr>
          <a:xfrm>
            <a:off x="530403" y="6400800"/>
            <a:ext cx="5298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Belada</a:t>
            </a:r>
            <a:r>
              <a:rPr lang="en-US" dirty="0"/>
              <a:t> </a:t>
            </a:r>
            <a:r>
              <a:rPr lang="en-US" dirty="0" err="1"/>
              <a:t>D.et</a:t>
            </a:r>
            <a:r>
              <a:rPr lang="en-US" dirty="0"/>
              <a:t> al ASH 2021; </a:t>
            </a:r>
            <a:r>
              <a:rPr lang="en-US" dirty="0" err="1"/>
              <a:t>Minson</a:t>
            </a:r>
            <a:r>
              <a:rPr lang="en-US" dirty="0"/>
              <a:t> A et Al, ASH 2021 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FF9F5B-D9B9-FA4A-AA4E-091B6835BCEB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380903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F352F9-E733-4E47-ACE8-FF53A52CD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1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18ED51-DD0C-4748-B5D2-24BAEC668D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67" dirty="0"/>
              <a:t>22 yo male with several months history of dry cough and night sweats, weight loss of &gt;10 lbs </a:t>
            </a:r>
          </a:p>
          <a:p>
            <a:r>
              <a:rPr lang="en-US" sz="2667" dirty="0"/>
              <a:t>No significant PMH</a:t>
            </a:r>
          </a:p>
          <a:p>
            <a:r>
              <a:rPr lang="en-US" sz="2667" dirty="0"/>
              <a:t>No family history of immunodeficiency, lymphoma or cancer </a:t>
            </a:r>
          </a:p>
          <a:p>
            <a:r>
              <a:rPr lang="en-US" sz="2667" dirty="0"/>
              <a:t>Unremarkable physical examination apart from mass protruding from anterior chest </a:t>
            </a:r>
          </a:p>
          <a:p>
            <a:r>
              <a:rPr lang="en-US" sz="2667" dirty="0"/>
              <a:t>CXR – large intrathoracic masses </a:t>
            </a:r>
          </a:p>
          <a:p>
            <a:r>
              <a:rPr lang="en-US" sz="2667" dirty="0"/>
              <a:t>CBC – anemia Hb 9.9, chemistries unremarkable; LDH 550 (ULN 220) HIV-/Hepatitis B-/C-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A85A89-91A7-F543-B639-E5A49D788C91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4587349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697D58-837B-8749-B653-8F26E1EB98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459"/>
            <a:ext cx="10515600" cy="1178441"/>
          </a:xfrm>
        </p:spPr>
        <p:txBody>
          <a:bodyPr>
            <a:normAutofit/>
          </a:bodyPr>
          <a:lstStyle/>
          <a:p>
            <a:r>
              <a:rPr lang="en-US" b="1" dirty="0"/>
              <a:t>Trial in Progress: A </a:t>
            </a:r>
            <a:r>
              <a:rPr lang="en-US" b="1" dirty="0" err="1"/>
              <a:t>Multicentre</a:t>
            </a:r>
            <a:r>
              <a:rPr lang="en-US" b="1" dirty="0"/>
              <a:t>, Parallel Arm, Open-Label Trial of Frontline R-CHOP/</a:t>
            </a:r>
            <a:r>
              <a:rPr lang="en-US" b="1" dirty="0" err="1"/>
              <a:t>Polatuzumab</a:t>
            </a:r>
            <a:r>
              <a:rPr lang="en-US" b="1" dirty="0"/>
              <a:t> </a:t>
            </a:r>
            <a:r>
              <a:rPr lang="en-US" b="1" dirty="0" err="1"/>
              <a:t>Vedotin</a:t>
            </a:r>
            <a:r>
              <a:rPr lang="en-US" b="1" dirty="0"/>
              <a:t>-RCHP and </a:t>
            </a:r>
            <a:r>
              <a:rPr lang="en-US" b="1" dirty="0" err="1"/>
              <a:t>Glofitamab</a:t>
            </a:r>
            <a:r>
              <a:rPr lang="en-US" b="1" dirty="0"/>
              <a:t> in Younger Patients with Higher Risk Diffuse Large B Cell Lymphoma (COALITION)</a:t>
            </a: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E50A591-E691-954C-A682-2AD2352138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597859"/>
            <a:ext cx="10515600" cy="4356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EA9B780-D852-D74D-9430-23238B7E8712}"/>
              </a:ext>
            </a:extLst>
          </p:cNvPr>
          <p:cNvSpPr/>
          <p:nvPr/>
        </p:nvSpPr>
        <p:spPr>
          <a:xfrm>
            <a:off x="604487" y="6308209"/>
            <a:ext cx="26264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Minson</a:t>
            </a:r>
            <a:r>
              <a:rPr lang="en-US" dirty="0"/>
              <a:t> A et Al, ASH 2021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856B8-7053-804B-AC19-383F96A8329E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4166925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CBDB9-E3F0-2C49-AAAA-86FE4B72E0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Randomized Phase II/III Study of DA-EPOCH-R +/- </a:t>
            </a:r>
            <a:r>
              <a:rPr lang="en-US" b="1" dirty="0" err="1"/>
              <a:t>Venetoclax</a:t>
            </a:r>
            <a:r>
              <a:rPr lang="en-US" b="1" dirty="0"/>
              <a:t> in Previously Untreated Double Hit Lymphoma: Initial Results from Alliance A051701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D0AAF-B617-6C49-A6E1-A4B1F86A170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32212" y="6320696"/>
            <a:ext cx="11127575" cy="344357"/>
          </a:xfrm>
        </p:spPr>
        <p:txBody>
          <a:bodyPr/>
          <a:lstStyle/>
          <a:p>
            <a:pPr marL="0" indent="0">
              <a:buNone/>
            </a:pPr>
            <a:r>
              <a:rPr lang="en-US" sz="1200" dirty="0" err="1"/>
              <a:t>Abrahamzon</a:t>
            </a:r>
            <a:r>
              <a:rPr lang="en-US" sz="1200" dirty="0"/>
              <a:t> J et al. ASH 2021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A57CFA8-54EC-C348-A0B4-20789BE9B4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875" y="1342590"/>
            <a:ext cx="11353800" cy="479151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BA240B-2052-1F46-956F-379EE8C93BF0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9803592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Next waive of RCHOP “plus”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232502-C70C-1D43-A660-498AA28576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499916" cy="4351338"/>
          </a:xfrm>
        </p:spPr>
        <p:txBody>
          <a:bodyPr/>
          <a:lstStyle/>
          <a:p>
            <a:r>
              <a:rPr lang="en-US" dirty="0"/>
              <a:t>Bispecific antibodies plus RCHOP/RCHP/Pola</a:t>
            </a:r>
          </a:p>
          <a:p>
            <a:r>
              <a:rPr lang="en-US" dirty="0"/>
              <a:t>R2CHOP plus </a:t>
            </a:r>
            <a:r>
              <a:rPr lang="en-US" dirty="0" err="1"/>
              <a:t>Tafa</a:t>
            </a:r>
            <a:endParaRPr lang="en-US" dirty="0"/>
          </a:p>
          <a:p>
            <a:r>
              <a:rPr lang="en-US" dirty="0" err="1"/>
              <a:t>Lonca</a:t>
            </a:r>
            <a:r>
              <a:rPr lang="en-US" dirty="0"/>
              <a:t> plus RCHOP</a:t>
            </a:r>
          </a:p>
          <a:p>
            <a:r>
              <a:rPr lang="en-US" dirty="0"/>
              <a:t>Others in development </a:t>
            </a:r>
          </a:p>
          <a:p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E485D9-57E5-6140-A467-2414E64E1F93}"/>
              </a:ext>
            </a:extLst>
          </p:cNvPr>
          <p:cNvSpPr/>
          <p:nvPr/>
        </p:nvSpPr>
        <p:spPr>
          <a:xfrm>
            <a:off x="13669337" y="1909894"/>
            <a:ext cx="1874633" cy="693869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6000" tIns="48000" rIns="96000" bIns="48000" rtlCol="0" anchor="ctr"/>
          <a:lstStyle/>
          <a:p>
            <a:r>
              <a:rPr lang="en-US" sz="1467" b="1" dirty="0"/>
              <a:t>Estimated Study Completion Date: </a:t>
            </a:r>
            <a:r>
              <a:rPr lang="en-US" sz="1467" dirty="0"/>
              <a:t>May 2022</a:t>
            </a:r>
            <a:endParaRPr lang="en-US" sz="1467" dirty="0">
              <a:solidFill>
                <a:schemeClr val="tx1"/>
              </a:solidFill>
            </a:endParaRP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667BACC6-DE04-4146-AD9C-03955BA98407}"/>
              </a:ext>
            </a:extLst>
          </p:cNvPr>
          <p:cNvCxnSpPr/>
          <p:nvPr/>
        </p:nvCxnSpPr>
        <p:spPr>
          <a:xfrm flipV="1">
            <a:off x="12474171" y="4437362"/>
            <a:ext cx="0" cy="36924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074D7888-818C-4B4A-9E72-3208B03B94F5}"/>
              </a:ext>
            </a:extLst>
          </p:cNvPr>
          <p:cNvCxnSpPr/>
          <p:nvPr/>
        </p:nvCxnSpPr>
        <p:spPr>
          <a:xfrm>
            <a:off x="12474171" y="5458475"/>
            <a:ext cx="0" cy="3658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313E8BD-610D-F040-951E-962F975F2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5115" y="3521676"/>
            <a:ext cx="5515635" cy="28386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C7B5A04-6049-9F4A-82BA-CFBB020B9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3203" y="549729"/>
            <a:ext cx="6388021" cy="278659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CDD7C92-2048-2C49-AE41-1DA9BA77CDD2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8389547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E495B5-232C-2144-B297-345546273A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990" y="2160538"/>
            <a:ext cx="5279865" cy="29178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E51401E-375A-6B45-8110-3AC43B939E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337" y="2017105"/>
            <a:ext cx="5971867" cy="3459891"/>
          </a:xfrm>
          <a:prstGeom prst="rect">
            <a:avLst/>
          </a:prstGeom>
        </p:spPr>
      </p:pic>
      <p:sp>
        <p:nvSpPr>
          <p:cNvPr id="6" name="Title 5">
            <a:extLst>
              <a:ext uri="{FF2B5EF4-FFF2-40B4-BE49-F238E27FC236}">
                <a16:creationId xmlns:a16="http://schemas.microsoft.com/office/drawing/2014/main" id="{8065FBDC-5EC3-EA40-967E-38E57C4393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875" y="235806"/>
            <a:ext cx="10804925" cy="1324638"/>
          </a:xfrm>
        </p:spPr>
        <p:txBody>
          <a:bodyPr/>
          <a:lstStyle/>
          <a:p>
            <a:r>
              <a:rPr lang="en-US" dirty="0"/>
              <a:t>Limited evidence molecular subtypes drive responsiveness in newly diagnosed DLBCL to BTK </a:t>
            </a:r>
            <a:r>
              <a:rPr lang="en-US" dirty="0" err="1"/>
              <a:t>inh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A08A733-587F-3146-BC2F-3735CD92C67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200" dirty="0" err="1"/>
              <a:t>Rochewski</a:t>
            </a:r>
            <a:r>
              <a:rPr lang="en-US" sz="1200" dirty="0"/>
              <a:t> et al. ASH 2021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3E6A9B-C805-0345-A0F2-4BF82A6DCC7C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0402622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70341D2-EF58-5143-A7EF-B6BDAA780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514" y="0"/>
            <a:ext cx="10802713" cy="687052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97CBA2D1-82AE-A940-9093-0F77E8FFB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7193" y="1697965"/>
            <a:ext cx="10193353" cy="1371600"/>
          </a:xfrm>
        </p:spPr>
        <p:txBody>
          <a:bodyPr>
            <a:noAutofit/>
          </a:bodyPr>
          <a:lstStyle/>
          <a:p>
            <a:r>
              <a:rPr lang="en-US" altLang="en-US" sz="4800" b="1" dirty="0">
                <a:solidFill>
                  <a:schemeClr val="tx1"/>
                </a:solidFill>
                <a:latin typeface="+mn-lt"/>
                <a:ea typeface="ＭＳ Ｐゴシック" panose="020B0600070205080204" pitchFamily="34" charset="-128"/>
              </a:rPr>
              <a:t>Thank You</a:t>
            </a:r>
            <a:br>
              <a:rPr lang="en-US" altLang="en-US" sz="4800" dirty="0">
                <a:ea typeface="ＭＳ Ｐゴシック" panose="020B0600070205080204" pitchFamily="34" charset="-128"/>
              </a:rPr>
            </a:br>
            <a:br>
              <a:rPr lang="en-US" altLang="en-US" sz="4800" b="1" dirty="0">
                <a:solidFill>
                  <a:schemeClr val="tx1"/>
                </a:solidFill>
                <a:ea typeface="ＭＳ Ｐゴシック" panose="020B0600070205080204" pitchFamily="34" charset="-128"/>
              </a:rPr>
            </a:br>
            <a:r>
              <a:rPr lang="en-US" altLang="en-US" sz="3600" b="1" dirty="0" err="1">
                <a:solidFill>
                  <a:schemeClr val="tx1"/>
                </a:solidFill>
                <a:ea typeface="ＭＳ Ｐゴシック" panose="020B0600070205080204" pitchFamily="34" charset="-128"/>
              </a:rPr>
              <a:t>nowakowski.grzegorz@mayo.edu</a:t>
            </a:r>
            <a:endParaRPr lang="en-US" altLang="en-US" sz="3600" b="1" dirty="0">
              <a:solidFill>
                <a:schemeClr val="tx1"/>
              </a:solidFill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6593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0750A25-4901-4E4B-86FC-67FE14DBEB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1277" y="926871"/>
            <a:ext cx="4013020" cy="270255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FF3B16-5487-4E12-8A79-F8C53FDA0B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641277" y="3736161"/>
            <a:ext cx="4010831" cy="27050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289EAEF-F481-47C7-B200-617943F70C6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14825" y="926871"/>
            <a:ext cx="6735900" cy="5536159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892EDB5-EFCA-664F-B3ED-3D6E8ECCB676}"/>
              </a:ext>
            </a:extLst>
          </p:cNvPr>
          <p:cNvSpPr/>
          <p:nvPr/>
        </p:nvSpPr>
        <p:spPr>
          <a:xfrm>
            <a:off x="9761902" y="1160802"/>
            <a:ext cx="1570383" cy="26835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62B81B-A796-BB4A-ADF2-79AF0BF640C7}"/>
              </a:ext>
            </a:extLst>
          </p:cNvPr>
          <p:cNvSpPr txBox="1"/>
          <p:nvPr/>
        </p:nvSpPr>
        <p:spPr>
          <a:xfrm>
            <a:off x="3791744" y="242837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4467E"/>
                </a:solidFill>
              </a:rPr>
              <a:t>Staging PET Scan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F1A2205-A116-E94D-BB89-F428D7F89BD2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14677501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C65BA8AA-0A0B-493B-BCD9-B07CA2956A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86212" y="3659312"/>
            <a:ext cx="3561019" cy="199932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2770C84-FDCB-4E54-9A27-72D40FBC47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2495" y="3619160"/>
            <a:ext cx="3577455" cy="199932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617F9C0-DF23-4D7E-BCB4-E2DD9AB31726}"/>
              </a:ext>
            </a:extLst>
          </p:cNvPr>
          <p:cNvSpPr txBox="1"/>
          <p:nvPr/>
        </p:nvSpPr>
        <p:spPr>
          <a:xfrm>
            <a:off x="272495" y="3595120"/>
            <a:ext cx="1133171" cy="4616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CD20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74833A0-566B-4527-BAA9-FBB55D040096}"/>
              </a:ext>
            </a:extLst>
          </p:cNvPr>
          <p:cNvSpPr txBox="1"/>
          <p:nvPr/>
        </p:nvSpPr>
        <p:spPr>
          <a:xfrm>
            <a:off x="3986213" y="3659737"/>
            <a:ext cx="1062711" cy="83099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EBV-LMP1</a:t>
            </a:r>
          </a:p>
        </p:txBody>
      </p:sp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CBAF0105-5DAA-9B4C-A4A5-50B1E935CC1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272497" y="1139097"/>
            <a:ext cx="3572239" cy="212378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620BC9D-E544-1946-927E-84E728B9660E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213" y="1139097"/>
            <a:ext cx="3572236" cy="212378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D8AE5E4-D823-2045-9033-23CB96F1CA74}"/>
              </a:ext>
            </a:extLst>
          </p:cNvPr>
          <p:cNvSpPr txBox="1"/>
          <p:nvPr/>
        </p:nvSpPr>
        <p:spPr>
          <a:xfrm>
            <a:off x="3023659" y="249914"/>
            <a:ext cx="74888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14467E"/>
                </a:solidFill>
              </a:rPr>
              <a:t>Pathology CT-Guided Core Biopsy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D9830EB-D07B-5647-B627-555096E90843}"/>
              </a:ext>
            </a:extLst>
          </p:cNvPr>
          <p:cNvSpPr txBox="1">
            <a:spLocks/>
          </p:cNvSpPr>
          <p:nvPr/>
        </p:nvSpPr>
        <p:spPr>
          <a:xfrm>
            <a:off x="7975557" y="1139097"/>
            <a:ext cx="3710152" cy="434609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Positive: CD20, PAX5, EBV-LMP1, EBER (in intact viable cells), MUM1 (&gt;30%).  </a:t>
            </a:r>
          </a:p>
          <a:p>
            <a:r>
              <a:rPr lang="en-US" sz="2400" dirty="0"/>
              <a:t>Negative: CD10 (&lt;30%), BCL6 (&lt;30%), BCL2, BCL6 (&lt;50%), and MYC (&lt;40%), CD30.</a:t>
            </a:r>
          </a:p>
          <a:p>
            <a:r>
              <a:rPr lang="en-US" sz="2400" dirty="0"/>
              <a:t>Non-GCB by Hans </a:t>
            </a:r>
          </a:p>
          <a:p>
            <a:r>
              <a:rPr lang="en-US" sz="2400" dirty="0"/>
              <a:t>FISH: MYC-/BCL2-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795072B-14DC-A246-9C9C-08B6BC713F12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4281867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86BF23-3D04-48A2-AC18-6B04DD970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14553"/>
            <a:ext cx="10515600" cy="1325563"/>
          </a:xfrm>
        </p:spPr>
        <p:txBody>
          <a:bodyPr>
            <a:noAutofit/>
          </a:bodyPr>
          <a:lstStyle/>
          <a:p>
            <a:br>
              <a:rPr lang="en-US" sz="2800" dirty="0"/>
            </a:br>
            <a:r>
              <a:rPr lang="en-US" sz="2800" dirty="0"/>
              <a:t>Lymph3Cx Assay, Distinction of PMLBCL and Cell-of-Origin for DLBCL, mRNA Gene Expression, NanoString</a:t>
            </a:r>
            <a:br>
              <a:rPr lang="en-US" sz="2800" dirty="0"/>
            </a:br>
            <a:br>
              <a:rPr lang="en-US" sz="2800" dirty="0"/>
            </a:br>
            <a:endParaRPr lang="en-US" sz="28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62E5DB-C2DC-423B-B49F-4413AC03A4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1" y="1446934"/>
            <a:ext cx="8200697" cy="4680597"/>
          </a:xfrm>
        </p:spPr>
        <p:txBody>
          <a:bodyPr>
            <a:noAutofit/>
          </a:bodyPr>
          <a:lstStyle/>
          <a:p>
            <a:r>
              <a:rPr lang="en-US" sz="1600" dirty="0"/>
              <a:t>Molecular classification assay for the distinction of PMBCL from DLBCL subtypes as well as the “cell-of origin” subtypes of DLBCL based on gene expression in formalin-fixed, paraffin-embedded tissue</a:t>
            </a:r>
          </a:p>
          <a:p>
            <a:r>
              <a:rPr lang="en-US" sz="1600" dirty="0"/>
              <a:t>Utilizes the NanoString Technology and consists of probes for 58 target genes (discriminatory and housekeeping genes)</a:t>
            </a:r>
          </a:p>
          <a:p>
            <a:pPr marL="0" indent="0">
              <a:buNone/>
            </a:pPr>
            <a:r>
              <a:rPr lang="en-US" sz="1600" b="1" dirty="0"/>
              <a:t>PMBCL </a:t>
            </a:r>
            <a:r>
              <a:rPr lang="en-US" sz="1600" dirty="0"/>
              <a:t>Call is based upon PMBCL probability: </a:t>
            </a:r>
            <a:br>
              <a:rPr lang="en-US" sz="1600" dirty="0"/>
            </a:br>
            <a:r>
              <a:rPr lang="en-US" sz="1600" dirty="0"/>
              <a:t>≥ 0.90 is PMBCL</a:t>
            </a:r>
            <a:br>
              <a:rPr lang="en-US" sz="1600" dirty="0"/>
            </a:br>
            <a:r>
              <a:rPr lang="en-US" sz="1600" dirty="0"/>
              <a:t>≤ 0.10 is DLBCL </a:t>
            </a:r>
            <a:br>
              <a:rPr lang="en-US" sz="1600" dirty="0"/>
            </a:br>
            <a:r>
              <a:rPr lang="en-US" sz="1600" dirty="0"/>
              <a:t>All other DLBCL with unclear gene expression pattern</a:t>
            </a:r>
          </a:p>
          <a:p>
            <a:pPr marL="0" indent="0">
              <a:buNone/>
            </a:pPr>
            <a:r>
              <a:rPr lang="en-US" sz="1600" dirty="0"/>
              <a:t>If </a:t>
            </a:r>
            <a:r>
              <a:rPr lang="en-US" sz="1600" b="1" dirty="0"/>
              <a:t>DLBCL</a:t>
            </a:r>
            <a:r>
              <a:rPr lang="en-US" sz="1600" dirty="0"/>
              <a:t> is called per above, then COO is determined by DLBCL probability: </a:t>
            </a:r>
            <a:br>
              <a:rPr lang="en-US" sz="1600" dirty="0"/>
            </a:br>
            <a:r>
              <a:rPr lang="en-US" sz="1600" dirty="0"/>
              <a:t>≤ 0.10 is Germinal Center B-cell (GCB). </a:t>
            </a:r>
            <a:br>
              <a:rPr lang="en-US" sz="1600" dirty="0"/>
            </a:br>
            <a:r>
              <a:rPr lang="en-US" sz="1600" dirty="0"/>
              <a:t>≥ 0.90 Activated B-cell (ABC). </a:t>
            </a:r>
            <a:br>
              <a:rPr lang="en-US" sz="1600" dirty="0"/>
            </a:br>
            <a:r>
              <a:rPr lang="en-US" sz="1600" dirty="0"/>
              <a:t>All other results are Unclassifiable. 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Patient: Non PMBCL - ABC DLBCL</a:t>
            </a:r>
            <a:br>
              <a:rPr lang="en-US" sz="2000" dirty="0"/>
            </a:br>
            <a:br>
              <a:rPr lang="en-US" sz="2000" dirty="0"/>
            </a:br>
            <a:endParaRPr lang="en-US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5AE48AB-7397-4A4E-B0F4-D5A76A8E03E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9730" y="1405003"/>
            <a:ext cx="3148348" cy="313557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8642697-364E-424A-972E-3D8C9BEBF26A}"/>
              </a:ext>
            </a:extLst>
          </p:cNvPr>
          <p:cNvSpPr/>
          <p:nvPr/>
        </p:nvSpPr>
        <p:spPr>
          <a:xfrm>
            <a:off x="7728182" y="6443447"/>
            <a:ext cx="4608512" cy="29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33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Mottok A et al. </a:t>
            </a:r>
            <a:r>
              <a:rPr lang="en-US" sz="1333" i="1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Blood. </a:t>
            </a:r>
            <a:r>
              <a:rPr lang="en-US" sz="1333" dirty="0">
                <a:solidFill>
                  <a:srgbClr val="1A1A1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2018;132(22):2401–2405.</a:t>
            </a:r>
            <a:endParaRPr lang="en-US" sz="1333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6729161-B3DD-EE4B-92D4-56A678E3156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2" y="4668525"/>
            <a:ext cx="4280727" cy="123454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3717844-D7CE-C143-92F0-8157EB0BD5F1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3818759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EB650-CBC8-A443-8066-57A1CC263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372" y="365125"/>
            <a:ext cx="11282834" cy="748795"/>
          </a:xfrm>
        </p:spPr>
        <p:txBody>
          <a:bodyPr>
            <a:noAutofit/>
          </a:bodyPr>
          <a:lstStyle/>
          <a:p>
            <a:r>
              <a:rPr lang="en-US" sz="3200" dirty="0"/>
              <a:t>Results of Randomized Studies of Lenalidomide Plus RCHOP (R2CHOP) vs. RCHOP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C62D9A-21FF-1B46-B7A4-27250D85938B}"/>
              </a:ext>
            </a:extLst>
          </p:cNvPr>
          <p:cNvSpPr txBox="1"/>
          <p:nvPr/>
        </p:nvSpPr>
        <p:spPr>
          <a:xfrm>
            <a:off x="431371" y="5959627"/>
            <a:ext cx="5760640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/>
              <a:t>Nowakowski GS et al. </a:t>
            </a:r>
            <a:r>
              <a:rPr lang="it-IT" sz="1467" i="1" dirty="0"/>
              <a:t>J Clin Oncol. </a:t>
            </a:r>
            <a:r>
              <a:rPr lang="it-IT" sz="1467" dirty="0"/>
              <a:t>2021Feb23;JCO2001366. </a:t>
            </a:r>
            <a:endParaRPr lang="en-US" sz="1467" i="1" dirty="0"/>
          </a:p>
        </p:txBody>
      </p:sp>
      <p:pic>
        <p:nvPicPr>
          <p:cNvPr id="2050" name="Picture 2" descr="Figure">
            <a:extLst>
              <a:ext uri="{FF2B5EF4-FFF2-40B4-BE49-F238E27FC236}">
                <a16:creationId xmlns:a16="http://schemas.microsoft.com/office/drawing/2014/main" id="{145833E6-6D3A-A940-9608-6FA3A2FB61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2214" y="3024269"/>
            <a:ext cx="4494236" cy="2810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E8F5AF8-36A4-6F43-B28B-0264A6C390F7}"/>
              </a:ext>
            </a:extLst>
          </p:cNvPr>
          <p:cNvSpPr txBox="1"/>
          <p:nvPr/>
        </p:nvSpPr>
        <p:spPr>
          <a:xfrm>
            <a:off x="6502213" y="5906810"/>
            <a:ext cx="5546448" cy="318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67" dirty="0"/>
              <a:t>Nowakowski GS et al. </a:t>
            </a:r>
            <a:r>
              <a:rPr lang="it-IT" sz="1467" i="1" dirty="0"/>
              <a:t>J Clin Oncol</a:t>
            </a:r>
            <a:r>
              <a:rPr lang="it-IT" sz="1467" dirty="0"/>
              <a:t>. 2021 Feb 8:JCO2001375</a:t>
            </a:r>
            <a:endParaRPr lang="en-US" sz="1467" i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05293B5-2109-754B-9CB1-FAFD5F82C2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45" y="2948213"/>
            <a:ext cx="4316627" cy="28101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6A94EA1-3EFC-114B-AEAD-0890C0FFA4A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2919" y="1361639"/>
            <a:ext cx="3664288" cy="14339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BA2F86D-E71E-1249-A8E5-4407DD7FE0E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531" y="1361639"/>
            <a:ext cx="3970523" cy="1434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DDB23EB-6F29-0249-8C6F-C83D0F81BC5B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616337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28922" y="242890"/>
            <a:ext cx="11356986" cy="688217"/>
          </a:xfrm>
        </p:spPr>
        <p:txBody>
          <a:bodyPr>
            <a:normAutofit/>
          </a:bodyPr>
          <a:lstStyle/>
          <a:p>
            <a:r>
              <a:rPr lang="en-US" sz="3200" dirty="0"/>
              <a:t>L-MIND: Anti-CD19 Antibody Tafasitamab Plus Lenalidomide 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A94EDDF7-96D8-E54D-A8AC-33905E45791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537" y="3532540"/>
            <a:ext cx="3634906" cy="260069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0365428-2BA6-AB4E-B2AA-0C0E63B9DB3D}"/>
              </a:ext>
            </a:extLst>
          </p:cNvPr>
          <p:cNvSpPr/>
          <p:nvPr/>
        </p:nvSpPr>
        <p:spPr>
          <a:xfrm>
            <a:off x="4847862" y="6529706"/>
            <a:ext cx="3569119" cy="2974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333" dirty="0"/>
              <a:t>Salles G et al. </a:t>
            </a:r>
            <a:r>
              <a:rPr lang="en-US" sz="1333" i="1" dirty="0"/>
              <a:t>Lancet Oncol. </a:t>
            </a:r>
            <a:r>
              <a:rPr lang="en-US" sz="1333" dirty="0"/>
              <a:t>2020; 21(7):978-988.</a:t>
            </a:r>
          </a:p>
        </p:txBody>
      </p:sp>
      <p:pic>
        <p:nvPicPr>
          <p:cNvPr id="13" name="BC46F608-7D0F-4E7B-A46A-549A1669306F" descr="E3056FDD-8955-4853-973B-E5F5D93F656D@propublishing">
            <a:extLst>
              <a:ext uri="{FF2B5EF4-FFF2-40B4-BE49-F238E27FC236}">
                <a16:creationId xmlns:a16="http://schemas.microsoft.com/office/drawing/2014/main" id="{60D56FBA-591C-9040-B2BB-27E4F9EE19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818" y="3717564"/>
            <a:ext cx="1247577" cy="184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B3E0A709-D6D8-428E-B895-DF3ADCAF12EE" descr="417EE353-E522-463D-AF6C-CD8EE55462B7@propublishing">
            <a:extLst>
              <a:ext uri="{FF2B5EF4-FFF2-40B4-BE49-F238E27FC236}">
                <a16:creationId xmlns:a16="http://schemas.microsoft.com/office/drawing/2014/main" id="{C61DD717-99FC-1842-AAB7-14E9A2758C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297" y="1330503"/>
            <a:ext cx="6424247" cy="1785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Grafik 5">
            <a:extLst>
              <a:ext uri="{FF2B5EF4-FFF2-40B4-BE49-F238E27FC236}">
                <a16:creationId xmlns:a16="http://schemas.microsoft.com/office/drawing/2014/main" id="{5A2BFFD4-26E1-A449-B036-322E286D9E7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1443" y="3500122"/>
            <a:ext cx="3674466" cy="260069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8B8CBB-459F-B246-AEFC-5F49D8F81935}"/>
              </a:ext>
            </a:extLst>
          </p:cNvPr>
          <p:cNvSpPr txBox="1"/>
          <p:nvPr/>
        </p:nvSpPr>
        <p:spPr>
          <a:xfrm>
            <a:off x="6096001" y="3148644"/>
            <a:ext cx="1008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PFS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EC364DD-430D-384E-939B-584DD4A93DB4}"/>
              </a:ext>
            </a:extLst>
          </p:cNvPr>
          <p:cNvSpPr txBox="1"/>
          <p:nvPr/>
        </p:nvSpPr>
        <p:spPr>
          <a:xfrm>
            <a:off x="9947653" y="3135784"/>
            <a:ext cx="10089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OS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68210D23-47CD-DC4D-98D9-B0206C22684E}"/>
              </a:ext>
            </a:extLst>
          </p:cNvPr>
          <p:cNvGrpSpPr/>
          <p:nvPr/>
        </p:nvGrpSpPr>
        <p:grpSpPr>
          <a:xfrm>
            <a:off x="383084" y="1908314"/>
            <a:ext cx="2519141" cy="2935120"/>
            <a:chOff x="4425993" y="828419"/>
            <a:chExt cx="3805997" cy="4048818"/>
          </a:xfrm>
        </p:grpSpPr>
        <p:pic>
          <p:nvPicPr>
            <p:cNvPr id="16" name="Picture 15" descr="150206389_ASH_Batch1_03.png">
              <a:extLst>
                <a:ext uri="{FF2B5EF4-FFF2-40B4-BE49-F238E27FC236}">
                  <a16:creationId xmlns:a16="http://schemas.microsoft.com/office/drawing/2014/main" id="{A67A8DF6-AEDC-F34C-BB51-B310098BA41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1635" y="1053137"/>
              <a:ext cx="3302068" cy="3824100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6788BF5F-056C-944E-86EB-50BB0F86AE46}"/>
                </a:ext>
              </a:extLst>
            </p:cNvPr>
            <p:cNvSpPr/>
            <p:nvPr/>
          </p:nvSpPr>
          <p:spPr>
            <a:xfrm>
              <a:off x="5275542" y="828419"/>
              <a:ext cx="942887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Lenalidomide</a:t>
              </a: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68F476B4-CE9D-D849-BF2A-D455300BB840}"/>
                </a:ext>
              </a:extLst>
            </p:cNvPr>
            <p:cNvSpPr/>
            <p:nvPr/>
          </p:nvSpPr>
          <p:spPr>
            <a:xfrm>
              <a:off x="4797412" y="2029686"/>
              <a:ext cx="737702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Activation</a:t>
              </a:r>
              <a:endParaRPr lang="en-US" sz="900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CF312E5-8FAF-E34D-B857-CEAE547CADBB}"/>
                </a:ext>
              </a:extLst>
            </p:cNvPr>
            <p:cNvSpPr/>
            <p:nvPr/>
          </p:nvSpPr>
          <p:spPr>
            <a:xfrm>
              <a:off x="6146293" y="1844025"/>
              <a:ext cx="86594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Proliferation</a:t>
              </a:r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22CED8CC-CF01-7540-AC29-97289934E94B}"/>
                </a:ext>
              </a:extLst>
            </p:cNvPr>
            <p:cNvSpPr/>
            <p:nvPr/>
          </p:nvSpPr>
          <p:spPr>
            <a:xfrm>
              <a:off x="5469505" y="2594733"/>
              <a:ext cx="6767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/>
                <a:t>Natural </a:t>
              </a:r>
            </a:p>
            <a:p>
              <a:pPr algn="ctr"/>
              <a:r>
                <a:rPr lang="en-US" sz="1000" dirty="0"/>
                <a:t>killer cell</a:t>
              </a: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C8C381CB-8916-5146-AB40-E33173C766CA}"/>
                </a:ext>
              </a:extLst>
            </p:cNvPr>
            <p:cNvSpPr/>
            <p:nvPr/>
          </p:nvSpPr>
          <p:spPr>
            <a:xfrm>
              <a:off x="4425993" y="3188875"/>
              <a:ext cx="80983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/>
                <a:t>Direct </a:t>
              </a:r>
            </a:p>
            <a:p>
              <a:pPr algn="ctr"/>
              <a:r>
                <a:rPr lang="en-US" sz="1000" dirty="0"/>
                <a:t>cytotoxicity</a:t>
              </a: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A9DF0AC-FE4C-2047-B1BD-939404E2DBB7}"/>
                </a:ext>
              </a:extLst>
            </p:cNvPr>
            <p:cNvSpPr/>
            <p:nvPr/>
          </p:nvSpPr>
          <p:spPr>
            <a:xfrm>
              <a:off x="5335631" y="3423652"/>
              <a:ext cx="524503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" dirty="0"/>
                <a:t>Cytokines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889BAA5-D01D-7F4B-8EA6-D8E1167FA85B}"/>
                </a:ext>
              </a:extLst>
            </p:cNvPr>
            <p:cNvSpPr/>
            <p:nvPr/>
          </p:nvSpPr>
          <p:spPr>
            <a:xfrm>
              <a:off x="6296755" y="3233156"/>
              <a:ext cx="404278" cy="1846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00" dirty="0"/>
                <a:t>ADCC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EA45886-949E-A24E-BD30-7AF04680BCE7}"/>
                </a:ext>
              </a:extLst>
            </p:cNvPr>
            <p:cNvSpPr/>
            <p:nvPr/>
          </p:nvSpPr>
          <p:spPr>
            <a:xfrm>
              <a:off x="6608041" y="3044100"/>
              <a:ext cx="1438214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Engineered Fc portion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35D256DB-5378-FB4A-8646-2E2BDA62492A}"/>
                </a:ext>
              </a:extLst>
            </p:cNvPr>
            <p:cNvSpPr/>
            <p:nvPr/>
          </p:nvSpPr>
          <p:spPr>
            <a:xfrm>
              <a:off x="7051859" y="3245268"/>
              <a:ext cx="118013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Direct cytotoxicity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988D4516-2050-DF40-995A-60DC593F9AC2}"/>
                </a:ext>
              </a:extLst>
            </p:cNvPr>
            <p:cNvSpPr/>
            <p:nvPr/>
          </p:nvSpPr>
          <p:spPr>
            <a:xfrm>
              <a:off x="6809647" y="3453932"/>
              <a:ext cx="886781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Tafasitamab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0B3B3A7B-9723-E944-A2DC-DAD30559A2B1}"/>
                </a:ext>
              </a:extLst>
            </p:cNvPr>
            <p:cNvSpPr/>
            <p:nvPr/>
          </p:nvSpPr>
          <p:spPr>
            <a:xfrm>
              <a:off x="5293029" y="4038894"/>
              <a:ext cx="327013" cy="153888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lIns="0" tIns="0" rIns="0" bIns="0">
              <a:spAutoFit/>
            </a:bodyPr>
            <a:lstStyle/>
            <a:p>
              <a:r>
                <a:rPr lang="en-US" sz="1000" dirty="0"/>
                <a:t>CD19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49F6DC7C-B510-3B4F-816D-133A759D68E7}"/>
                </a:ext>
              </a:extLst>
            </p:cNvPr>
            <p:cNvSpPr/>
            <p:nvPr/>
          </p:nvSpPr>
          <p:spPr>
            <a:xfrm>
              <a:off x="5977980" y="3907828"/>
              <a:ext cx="77296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Malignant </a:t>
              </a:r>
            </a:p>
            <a:p>
              <a:pPr algn="ctr"/>
              <a:r>
                <a:rPr lang="en-US" sz="1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 cell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1CC9AF2-555C-ED44-8D1A-14DB4D8B2559}"/>
                </a:ext>
              </a:extLst>
            </p:cNvPr>
            <p:cNvSpPr/>
            <p:nvPr/>
          </p:nvSpPr>
          <p:spPr>
            <a:xfrm>
              <a:off x="7183215" y="4198859"/>
              <a:ext cx="89319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Macrophage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34E3974-765C-804B-8ACC-3E61CAFD9B41}"/>
                </a:ext>
              </a:extLst>
            </p:cNvPr>
            <p:cNvSpPr/>
            <p:nvPr/>
          </p:nvSpPr>
          <p:spPr>
            <a:xfrm>
              <a:off x="6820152" y="3800107"/>
              <a:ext cx="540533" cy="2462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000" dirty="0"/>
                <a:t>ADCP</a:t>
              </a: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9C86E1B3-4716-7844-BE9D-777B47D1BB67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2774570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72" y="163494"/>
            <a:ext cx="11424477" cy="749387"/>
          </a:xfrm>
        </p:spPr>
        <p:txBody>
          <a:bodyPr>
            <a:noAutofit/>
          </a:bodyPr>
          <a:lstStyle/>
          <a:p>
            <a:r>
              <a:rPr lang="en-US" sz="3200" dirty="0"/>
              <a:t>First-MIND Trial – RCHOP/R2CHOP (E1412 Dose) Plus Tafasitamab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48185E-6770-544A-B377-4C466A6B30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48" y="1575099"/>
            <a:ext cx="6746752" cy="266670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E65C3462-95BE-F343-8F40-3A6F16C30C64}"/>
              </a:ext>
            </a:extLst>
          </p:cNvPr>
          <p:cNvSpPr txBox="1"/>
          <p:nvPr/>
        </p:nvSpPr>
        <p:spPr>
          <a:xfrm>
            <a:off x="4847861" y="6529706"/>
            <a:ext cx="3456384" cy="297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33" dirty="0"/>
              <a:t>Belada D et al. ASH 2021. 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8A727E1-782B-1545-BA7F-1182341BCC6E}"/>
              </a:ext>
            </a:extLst>
          </p:cNvPr>
          <p:cNvSpPr/>
          <p:nvPr/>
        </p:nvSpPr>
        <p:spPr>
          <a:xfrm>
            <a:off x="372472" y="4555836"/>
            <a:ext cx="67467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Neutropenia and thrombocytopenia more common in arm B but no increase in neutropenic fever/infections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Discontinuations due to AEs rare and not different average relative dose intensity of R-CHOP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4F4F4F"/>
                </a:solidFill>
                <a:latin typeface="Lucida Sans Unicode" panose="020B0602030504020204" pitchFamily="34" charset="0"/>
              </a:rPr>
              <a:t>ORR at EOT was 75.8% (arm a) vs 81.8% (arm B)</a:t>
            </a:r>
            <a:endParaRPr lang="en-US" b="0" i="0" u="none" strike="noStrike" dirty="0">
              <a:solidFill>
                <a:srgbClr val="4F4F4F"/>
              </a:solidFill>
              <a:effectLst/>
              <a:latin typeface="Lucida Sans Unicode" panose="020B060203050402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252D7508-4F02-6845-BA2B-5F721EFC80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917" y="1114513"/>
            <a:ext cx="4317360" cy="5641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415303B-1A92-014A-B96E-6737077BD8FE}"/>
              </a:ext>
            </a:extLst>
          </p:cNvPr>
          <p:cNvSpPr txBox="1"/>
          <p:nvPr/>
        </p:nvSpPr>
        <p:spPr>
          <a:xfrm>
            <a:off x="2336800" y="1889135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n=33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C4DB1DC-E4B4-E448-96A1-75D2FFCA6C6F}"/>
              </a:ext>
            </a:extLst>
          </p:cNvPr>
          <p:cNvSpPr txBox="1"/>
          <p:nvPr/>
        </p:nvSpPr>
        <p:spPr>
          <a:xfrm>
            <a:off x="2336800" y="3670072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n=33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61337B-6289-9144-9447-54F0DED5C24F}"/>
              </a:ext>
            </a:extLst>
          </p:cNvPr>
          <p:cNvSpPr txBox="1"/>
          <p:nvPr/>
        </p:nvSpPr>
        <p:spPr>
          <a:xfrm>
            <a:off x="0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1838571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69434"/>
          </a:xfrm>
        </p:spPr>
        <p:txBody>
          <a:bodyPr>
            <a:normAutofit fontScale="90000"/>
          </a:bodyPr>
          <a:lstStyle/>
          <a:p>
            <a:r>
              <a:rPr lang="en-US" dirty="0"/>
              <a:t>Front-MIND Newly Diagnosed DLBCL</a:t>
            </a:r>
            <a:endParaRPr lang="en-US" baseline="30000" dirty="0"/>
          </a:p>
        </p:txBody>
      </p:sp>
      <p:pic>
        <p:nvPicPr>
          <p:cNvPr id="3074" name="Picture 2" descr="https://library.ehaweb.org/image/abstracts/eha_2021/EHA-21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8299" y="1312622"/>
            <a:ext cx="9316028" cy="5179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4782590" y="1272782"/>
            <a:ext cx="17863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Phase 3 Trial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04800" y="2784982"/>
            <a:ext cx="2765365" cy="3138412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60960" rtlCol="0" anchor="ctr"/>
          <a:lstStyle/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Previously untreated DLBCL and HGBL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Aged </a:t>
            </a:r>
            <a:r>
              <a:rPr lang="en-US" sz="1867" dirty="0">
                <a:latin typeface="Calibri" panose="020F0502020204030204" pitchFamily="34" charset="0"/>
                <a:cs typeface="Calibri" panose="020F0502020204030204" pitchFamily="34" charset="0"/>
              </a:rPr>
              <a:t>≥</a:t>
            </a:r>
            <a:r>
              <a:rPr lang="en-US" sz="1867" dirty="0"/>
              <a:t>18-80 y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IPI 3-5 + aaIPI 2-3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ECOG PS 3-5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Diagnosis to treatment interval ≤28 days</a:t>
            </a:r>
          </a:p>
          <a:p>
            <a:pPr marL="154513" indent="-154513">
              <a:buFont typeface="Arial" panose="020B0604020202020204" pitchFamily="34" charset="0"/>
              <a:buChar char="•"/>
            </a:pPr>
            <a:r>
              <a:rPr lang="en-US" sz="1867" dirty="0"/>
              <a:t>Candidate for </a:t>
            </a:r>
            <a:br>
              <a:rPr lang="en-US" sz="1867" dirty="0"/>
            </a:br>
            <a:r>
              <a:rPr lang="en-US" sz="1867" dirty="0"/>
              <a:t>R-CHOP 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036589" y="2579058"/>
            <a:ext cx="4617257" cy="160170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733" b="1" dirty="0"/>
              <a:t>Experimental Arm</a:t>
            </a:r>
          </a:p>
          <a:p>
            <a:pPr algn="ctr"/>
            <a:r>
              <a:rPr lang="en-US" sz="1733" b="1" dirty="0"/>
              <a:t>Tafa </a:t>
            </a:r>
            <a:r>
              <a:rPr lang="en-US" sz="1733" dirty="0"/>
              <a:t>12 mg/kg d 1, 8, and 15 of each cycle + </a:t>
            </a:r>
            <a:br>
              <a:rPr lang="en-US" sz="1733" dirty="0"/>
            </a:br>
            <a:r>
              <a:rPr lang="en-US" sz="1733" b="1" dirty="0"/>
              <a:t>Len </a:t>
            </a:r>
            <a:r>
              <a:rPr lang="en-US" sz="1733" dirty="0"/>
              <a:t>25 mg/d (d1-d10) +</a:t>
            </a:r>
            <a:br>
              <a:rPr lang="en-US" sz="1733" dirty="0"/>
            </a:br>
            <a:r>
              <a:rPr lang="en-US" sz="1733" b="1" dirty="0"/>
              <a:t>R-CHOP </a:t>
            </a:r>
            <a:r>
              <a:rPr lang="en-US" sz="1733" dirty="0"/>
              <a:t>x 6 cycles</a:t>
            </a:r>
            <a:br>
              <a:rPr lang="en-US" sz="1733" dirty="0"/>
            </a:br>
            <a:r>
              <a:rPr lang="en-US" sz="1733" dirty="0"/>
              <a:t>Q21D (n = 440)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5036589" y="4477790"/>
            <a:ext cx="4617257" cy="1601700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ctr"/>
          <a:lstStyle/>
          <a:p>
            <a:pPr algn="ctr"/>
            <a:r>
              <a:rPr lang="en-US" sz="1733" b="1" dirty="0"/>
              <a:t>Control Arm</a:t>
            </a:r>
          </a:p>
          <a:p>
            <a:pPr algn="ctr"/>
            <a:r>
              <a:rPr lang="en-US" sz="1733" b="1" dirty="0"/>
              <a:t>Tafa placebo </a:t>
            </a:r>
            <a:r>
              <a:rPr lang="en-US" sz="1733" dirty="0"/>
              <a:t>d 1, 8, and 15 of each cycle + </a:t>
            </a:r>
            <a:br>
              <a:rPr lang="en-US" sz="1733" dirty="0"/>
            </a:br>
            <a:r>
              <a:rPr lang="en-US" sz="1733" b="1" dirty="0"/>
              <a:t>Len placebo </a:t>
            </a:r>
            <a:r>
              <a:rPr lang="en-US" sz="1733" dirty="0"/>
              <a:t>(d1-d10) +</a:t>
            </a:r>
            <a:br>
              <a:rPr lang="en-US" sz="1733" dirty="0"/>
            </a:br>
            <a:r>
              <a:rPr lang="en-US" sz="1733" b="1" dirty="0"/>
              <a:t>R-CHOP </a:t>
            </a:r>
            <a:r>
              <a:rPr lang="en-US" sz="1733" dirty="0"/>
              <a:t>x 6 cycles</a:t>
            </a:r>
            <a:br>
              <a:rPr lang="en-US" sz="1733" dirty="0"/>
            </a:br>
            <a:r>
              <a:rPr lang="en-US" sz="1733" dirty="0"/>
              <a:t>Q21D (n = 440)</a:t>
            </a:r>
          </a:p>
        </p:txBody>
      </p:sp>
      <p:cxnSp>
        <p:nvCxnSpPr>
          <p:cNvPr id="26" name="Elbow Connector 25"/>
          <p:cNvCxnSpPr>
            <a:stCxn id="34" idx="3"/>
            <a:endCxn id="22" idx="1"/>
          </p:cNvCxnSpPr>
          <p:nvPr/>
        </p:nvCxnSpPr>
        <p:spPr>
          <a:xfrm flipV="1">
            <a:off x="3802422" y="3379909"/>
            <a:ext cx="1234167" cy="975089"/>
          </a:xfrm>
          <a:prstGeom prst="bentConnector3">
            <a:avLst>
              <a:gd name="adj1" fmla="val 77269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Elbow Connector 26"/>
          <p:cNvCxnSpPr>
            <a:cxnSpLocks/>
            <a:stCxn id="34" idx="3"/>
            <a:endCxn id="23" idx="1"/>
          </p:cNvCxnSpPr>
          <p:nvPr/>
        </p:nvCxnSpPr>
        <p:spPr>
          <a:xfrm>
            <a:off x="3802422" y="4354997"/>
            <a:ext cx="1234167" cy="923643"/>
          </a:xfrm>
          <a:prstGeom prst="bentConnector3">
            <a:avLst>
              <a:gd name="adj1" fmla="val 77270"/>
            </a:avLst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35" idx="3"/>
            <a:endCxn id="36" idx="1"/>
          </p:cNvCxnSpPr>
          <p:nvPr/>
        </p:nvCxnSpPr>
        <p:spPr>
          <a:xfrm>
            <a:off x="10519677" y="4354997"/>
            <a:ext cx="192807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utoShape 17">
            <a:extLst>
              <a:ext uri="{FF2B5EF4-FFF2-40B4-BE49-F238E27FC236}">
                <a16:creationId xmlns:a16="http://schemas.microsoft.com/office/drawing/2014/main" id="{4FD1BA24-9866-8941-9600-0D3331AD7D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68134" y="4107173"/>
            <a:ext cx="507111" cy="495652"/>
          </a:xfrm>
          <a:prstGeom prst="ellipse">
            <a:avLst/>
          </a:prstGeom>
          <a:solidFill>
            <a:schemeClr val="tx2"/>
          </a:solidFill>
          <a:ln>
            <a:solidFill>
              <a:schemeClr val="tx2"/>
            </a:solidFill>
            <a:headEnd/>
            <a:tailE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none" lIns="80131" tIns="40067" rIns="80131" bIns="40067" anchor="ctr"/>
          <a:lstStyle/>
          <a:p>
            <a:pPr algn="ctr" defTabSz="858817">
              <a:spcBef>
                <a:spcPts val="300"/>
              </a:spcBef>
              <a:defRPr/>
            </a:pPr>
            <a:r>
              <a:rPr lang="en-US" sz="2133" b="1" dirty="0">
                <a:ea typeface="ヒラギノ角ゴ Pro W3"/>
                <a:cs typeface="Arial" pitchFamily="34" charset="0"/>
              </a:rPr>
              <a:t>R</a:t>
            </a:r>
          </a:p>
        </p:txBody>
      </p:sp>
      <p:sp>
        <p:nvSpPr>
          <p:cNvPr id="34" name="Rounded Rectangle 33"/>
          <p:cNvSpPr/>
          <p:nvPr/>
        </p:nvSpPr>
        <p:spPr>
          <a:xfrm>
            <a:off x="3295741" y="3318677"/>
            <a:ext cx="506681" cy="2072640"/>
          </a:xfrm>
          <a:prstGeom prst="roundRect">
            <a:avLst/>
          </a:prstGeom>
          <a:solidFill>
            <a:schemeClr val="bg2"/>
          </a:solidFill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733" b="1" dirty="0">
                <a:solidFill>
                  <a:schemeClr val="tx1"/>
                </a:solidFill>
              </a:rPr>
              <a:t>Screening</a:t>
            </a:r>
          </a:p>
        </p:txBody>
      </p:sp>
      <p:sp>
        <p:nvSpPr>
          <p:cNvPr id="35" name="Rounded Rectangle 34"/>
          <p:cNvSpPr/>
          <p:nvPr/>
        </p:nvSpPr>
        <p:spPr>
          <a:xfrm>
            <a:off x="10012996" y="3318677"/>
            <a:ext cx="506681" cy="2072640"/>
          </a:xfrm>
          <a:prstGeom prst="roundRect">
            <a:avLst/>
          </a:prstGeom>
          <a:solidFill>
            <a:schemeClr val="bg2"/>
          </a:solidFill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733" b="1" dirty="0">
                <a:solidFill>
                  <a:schemeClr val="tx1"/>
                </a:solidFill>
              </a:rPr>
              <a:t>End of Treatment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10712484" y="3318677"/>
            <a:ext cx="506681" cy="2072640"/>
          </a:xfrm>
          <a:prstGeom prst="roundRect">
            <a:avLst/>
          </a:prstGeom>
          <a:solidFill>
            <a:schemeClr val="bg2"/>
          </a:solidFill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733" b="1" dirty="0">
                <a:solidFill>
                  <a:schemeClr val="tx1"/>
                </a:solidFill>
              </a:rPr>
              <a:t>Follow-up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11380520" y="3318677"/>
            <a:ext cx="506681" cy="2072640"/>
          </a:xfrm>
          <a:prstGeom prst="roundRect">
            <a:avLst/>
          </a:prstGeom>
          <a:solidFill>
            <a:schemeClr val="bg2"/>
          </a:solidFill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en-US" sz="1733" b="1" dirty="0">
                <a:solidFill>
                  <a:schemeClr val="tx1"/>
                </a:solidFill>
              </a:rPr>
              <a:t>End of Study</a:t>
            </a:r>
          </a:p>
        </p:txBody>
      </p:sp>
      <p:cxnSp>
        <p:nvCxnSpPr>
          <p:cNvPr id="53" name="Straight Arrow Connector 52"/>
          <p:cNvCxnSpPr>
            <a:stCxn id="36" idx="3"/>
          </p:cNvCxnSpPr>
          <p:nvPr/>
        </p:nvCxnSpPr>
        <p:spPr>
          <a:xfrm>
            <a:off x="11219165" y="4354998"/>
            <a:ext cx="159783" cy="1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8" name="Elbow Connector 3087"/>
          <p:cNvCxnSpPr>
            <a:stCxn id="22" idx="3"/>
            <a:endCxn id="35" idx="1"/>
          </p:cNvCxnSpPr>
          <p:nvPr/>
        </p:nvCxnSpPr>
        <p:spPr>
          <a:xfrm>
            <a:off x="9653846" y="3379909"/>
            <a:ext cx="359149" cy="9750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/>
          <p:nvPr/>
        </p:nvCxnSpPr>
        <p:spPr>
          <a:xfrm flipV="1">
            <a:off x="9655142" y="4354998"/>
            <a:ext cx="353677" cy="97508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ounded Rectangle 57"/>
          <p:cNvSpPr/>
          <p:nvPr/>
        </p:nvSpPr>
        <p:spPr>
          <a:xfrm>
            <a:off x="1524875" y="1783963"/>
            <a:ext cx="3270415" cy="701132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60960" rtlCol="0" anchor="ctr"/>
          <a:lstStyle/>
          <a:p>
            <a:pPr algn="ctr"/>
            <a:r>
              <a:rPr lang="en-US" sz="1867" b="1" dirty="0"/>
              <a:t>Stratification: IPI 3/aaIPI 2 vs IPI 4-5/aaIPI 3, region</a:t>
            </a:r>
          </a:p>
        </p:txBody>
      </p:sp>
      <p:sp>
        <p:nvSpPr>
          <p:cNvPr id="3090" name="Rectangle 3089"/>
          <p:cNvSpPr/>
          <p:nvPr/>
        </p:nvSpPr>
        <p:spPr>
          <a:xfrm>
            <a:off x="4053672" y="4613398"/>
            <a:ext cx="46839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33" dirty="0"/>
              <a:t>1:1</a:t>
            </a:r>
          </a:p>
        </p:txBody>
      </p:sp>
      <p:cxnSp>
        <p:nvCxnSpPr>
          <p:cNvPr id="3092" name="Straight Arrow Connector 3091"/>
          <p:cNvCxnSpPr>
            <a:stCxn id="30" idx="0"/>
          </p:cNvCxnSpPr>
          <p:nvPr/>
        </p:nvCxnSpPr>
        <p:spPr>
          <a:xfrm flipH="1" flipV="1">
            <a:off x="3403659" y="2490969"/>
            <a:ext cx="918031" cy="161620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stCxn id="21" idx="3"/>
            <a:endCxn id="34" idx="1"/>
          </p:cNvCxnSpPr>
          <p:nvPr/>
        </p:nvCxnSpPr>
        <p:spPr>
          <a:xfrm>
            <a:off x="3070166" y="4354189"/>
            <a:ext cx="225575" cy="809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5D6A599C-AEEB-F842-9C3F-F1EA115D85E4}"/>
              </a:ext>
            </a:extLst>
          </p:cNvPr>
          <p:cNvSpPr txBox="1">
            <a:spLocks/>
          </p:cNvSpPr>
          <p:nvPr/>
        </p:nvSpPr>
        <p:spPr>
          <a:xfrm>
            <a:off x="204048" y="6296826"/>
            <a:ext cx="7699248" cy="27384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>
                <a:solidFill>
                  <a:srgbClr val="000000"/>
                </a:solidFill>
              </a:rPr>
              <a:t>1. https://clinicaltrials.gov/ct2/show/NCT04824092.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960062-B636-024B-9970-4E0365F8524F}"/>
              </a:ext>
            </a:extLst>
          </p:cNvPr>
          <p:cNvSpPr txBox="1"/>
          <p:nvPr/>
        </p:nvSpPr>
        <p:spPr>
          <a:xfrm>
            <a:off x="6022848" y="6488668"/>
            <a:ext cx="6169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defRPr/>
            </a:pPr>
            <a:r>
              <a:rPr lang="en-US" dirty="0">
                <a:solidFill>
                  <a:prstClr val="black"/>
                </a:solidFill>
              </a:rPr>
              <a:t>Courtesy of Grzegorz Nowakowski, MD</a:t>
            </a:r>
          </a:p>
        </p:txBody>
      </p:sp>
    </p:spTree>
    <p:extLst>
      <p:ext uri="{BB962C8B-B14F-4D97-AF65-F5344CB8AC3E}">
        <p14:creationId xmlns:p14="http://schemas.microsoft.com/office/powerpoint/2010/main" val="4101144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F09865CC-27BA-4B52-B48E-5C643191E3BD}"/>
</file>

<file path=customXml/itemProps2.xml><?xml version="1.0" encoding="utf-8"?>
<ds:datastoreItem xmlns:ds="http://schemas.openxmlformats.org/officeDocument/2006/customXml" ds:itemID="{75CDE0CF-E4E7-4BB2-B726-74FB5346A1E1}"/>
</file>

<file path=customXml/itemProps3.xml><?xml version="1.0" encoding="utf-8"?>
<ds:datastoreItem xmlns:ds="http://schemas.openxmlformats.org/officeDocument/2006/customXml" ds:itemID="{3BA358FE-7292-4212-B44E-BB363C3D95A2}"/>
</file>

<file path=docProps/app.xml><?xml version="1.0" encoding="utf-8"?>
<Properties xmlns="http://schemas.openxmlformats.org/officeDocument/2006/extended-properties" xmlns:vt="http://schemas.openxmlformats.org/officeDocument/2006/docPropsVTypes">
  <TotalTime>5206</TotalTime>
  <Words>1730</Words>
  <Application>Microsoft Macintosh PowerPoint</Application>
  <PresentationFormat>Widescreen</PresentationFormat>
  <Paragraphs>245</Paragraphs>
  <Slides>24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Calibri Light</vt:lpstr>
      <vt:lpstr>Lucida Sans Unicode</vt:lpstr>
      <vt:lpstr>Times</vt:lpstr>
      <vt:lpstr>Times New Roman</vt:lpstr>
      <vt:lpstr>Office Theme</vt:lpstr>
      <vt:lpstr>PowerPoint Presentation</vt:lpstr>
      <vt:lpstr>Patient 1  </vt:lpstr>
      <vt:lpstr>PowerPoint Presentation</vt:lpstr>
      <vt:lpstr>PowerPoint Presentation</vt:lpstr>
      <vt:lpstr> Lymph3Cx Assay, Distinction of PMLBCL and Cell-of-Origin for DLBCL, mRNA Gene Expression, NanoString  </vt:lpstr>
      <vt:lpstr>Results of Randomized Studies of Lenalidomide Plus RCHOP (R2CHOP) vs. RCHOP</vt:lpstr>
      <vt:lpstr>L-MIND: Anti-CD19 Antibody Tafasitamab Plus Lenalidomide  </vt:lpstr>
      <vt:lpstr>First-MIND Trial – RCHOP/R2CHOP (E1412 Dose) Plus Tafasitamab </vt:lpstr>
      <vt:lpstr>Front-MIND Newly Diagnosed DLBCL</vt:lpstr>
      <vt:lpstr>Patient 2 </vt:lpstr>
      <vt:lpstr>PET 2 in RCHOP Treated DLBCL Patients </vt:lpstr>
      <vt:lpstr>ZUMA-12: A Phase 2 Study of Axicabtagene Ciloleucel (Axi-Cel) As First-Line Therapy in Patients with High-Risk Large B-Cell Lymphoma (LBCL)</vt:lpstr>
      <vt:lpstr>ZUMA-12: A Phase 2 Study of Axicabtagene Ciloleucel (Axi-Cel) As First-Line Therapy in Patients with High-Risk Large B-Cell Lymphoma (LBCL) </vt:lpstr>
      <vt:lpstr>The POLARIX Study: Polatuzumab Vedotin with Rituximab, Cyclophosphamide, Doxorubicin, and Prednisone (pola-R-CHP) Versus Rituximab, Cyclophosphamide, Doxorubicin, Vincristine and Prednisone (R-CHOP) Therapy in Patients with Previously Untreated Diffuse Large B-Cell Lymphoma</vt:lpstr>
      <vt:lpstr>The POLARIX Study: Polatuzumab Vedotin with Rituximab, Cyclophosphamide, Doxorubicin, and Prednisone (pola-R-CHP) Versus Rituximab, Cyclophosphamide, Doxorubicin, Vincristine and Prednisone (R-CHOP) Therapy in Patients with Previously Untreated Diffuse Large B-Cell Lymphoma (cont’d) </vt:lpstr>
      <vt:lpstr>The POLARIX Study: Polatuzumab Vedotin with Rituximab, Cyclophosphamide, Doxorubicin, and Prednisone (pola-R-CHP) Versus Rituximab, Cyclophosphamide, Doxorubicin, Vincristine and Prednisone (R-CHOP) Therapy in Patients with Previously Untreated Diffuse Large B-Cell Lymphoma (cont’d)</vt:lpstr>
      <vt:lpstr>R-mini-CHOP</vt:lpstr>
      <vt:lpstr>POLAR BEAR Study - Adding Polatuzumab Vedotin to Mini RCHOP</vt:lpstr>
      <vt:lpstr>Bispecific Antibodies (1L DLBCL) Key Trial Results</vt:lpstr>
      <vt:lpstr>Trial in Progress: A Multicentre, Parallel Arm, Open-Label Trial of Frontline R-CHOP/Polatuzumab Vedotin-RCHP and Glofitamab in Younger Patients with Higher Risk Diffuse Large B Cell Lymphoma (COALITION)</vt:lpstr>
      <vt:lpstr>Randomized Phase II/III Study of DA-EPOCH-R +/- Venetoclax in Previously Untreated Double Hit Lymphoma: Initial Results from Alliance A051701 </vt:lpstr>
      <vt:lpstr>Next waive of RCHOP “plus” </vt:lpstr>
      <vt:lpstr>Limited evidence molecular subtypes drive responsiveness in newly diagnosed DLBCL to BTK inh</vt:lpstr>
      <vt:lpstr>Thank You  nowakowski.grzegorz@mayo.edu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Pattern of Care in DLBCL</dc:title>
  <dc:creator>Nowakowski, Grzegorz S., M.D.</dc:creator>
  <cp:lastModifiedBy>Fernando Rendina</cp:lastModifiedBy>
  <cp:revision>20</cp:revision>
  <dcterms:created xsi:type="dcterms:W3CDTF">2022-01-16T15:20:53Z</dcterms:created>
  <dcterms:modified xsi:type="dcterms:W3CDTF">2022-01-26T20:56:52Z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