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xlsx" ContentType="application/vnd.openxmlformats-officedocument.spreadsheetml.sheet"/>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68.xml" ContentType="application/vnd.openxmlformats-officedocument.presentationml.slide+xml"/>
  <Override PartName="/ppt/presentation.xml" ContentType="application/vnd.openxmlformats-officedocument.presentationml.presentation.main+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Masters/slideMaster1.xml" ContentType="application/vnd.openxmlformats-officedocument.presentationml.slideMaster+xml"/>
  <Override PartName="/ppt/notesSlides/notesSlide24.xml" ContentType="application/vnd.openxmlformats-officedocument.presentationml.notesSlide+xml"/>
  <Override PartName="/ppt/slideMasters/slideMaster2.xml" ContentType="application/vnd.openxmlformats-officedocument.presentationml.slideMaster+xml"/>
  <Override PartName="/ppt/notesSlides/notesSlide25.xml" ContentType="application/vnd.openxmlformats-officedocument.presentationml.notesSlide+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charts/chart2.xml" ContentType="application/vnd.openxmlformats-officedocument.drawingml.chart+xml"/>
  <Override PartName="/ppt/charts/chart1.xml" ContentType="application/vnd.openxmlformats-officedocument.drawingml.chart+xml"/>
  <Override PartName="/ppt/media/image44.jpg" ContentType="image/jpg"/>
  <Override PartName="/ppt/theme/theme9.xml" ContentType="application/vnd.openxmlformats-officedocument.theme+xml"/>
  <Override PartName="/ppt/theme/theme8.xml" ContentType="application/vnd.openxmlformats-officedocument.theme+xml"/>
  <Override PartName="/ppt/theme/theme7.xml" ContentType="application/vnd.openxmlformats-officedocument.theme+xml"/>
  <Override PartName="/ppt/theme/theme6.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ppt/tags/tag3.xml" ContentType="application/vnd.openxmlformats-officedocument.presentationml.tags+xml"/>
  <Override PartName="/ppt/tags/tag2.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655" r:id="rId2"/>
    <p:sldMasterId id="2147483669" r:id="rId3"/>
    <p:sldMasterId id="2147483696" r:id="rId4"/>
    <p:sldMasterId id="2147483698" r:id="rId5"/>
    <p:sldMasterId id="2147483730" r:id="rId6"/>
    <p:sldMasterId id="2147483689" r:id="rId7"/>
    <p:sldMasterId id="2147483660" r:id="rId8"/>
  </p:sldMasterIdLst>
  <p:notesMasterIdLst>
    <p:notesMasterId r:id="rId84"/>
  </p:notesMasterIdLst>
  <p:sldIdLst>
    <p:sldId id="1881838505" r:id="rId9"/>
    <p:sldId id="1881838567" r:id="rId10"/>
    <p:sldId id="1881838534" r:id="rId11"/>
    <p:sldId id="1881838535" r:id="rId12"/>
    <p:sldId id="1881838536" r:id="rId13"/>
    <p:sldId id="1881838537" r:id="rId14"/>
    <p:sldId id="1881838581" r:id="rId15"/>
    <p:sldId id="1881838568" r:id="rId16"/>
    <p:sldId id="1881838582" r:id="rId17"/>
    <p:sldId id="1881838570" r:id="rId18"/>
    <p:sldId id="1881838520" r:id="rId19"/>
    <p:sldId id="1881838522" r:id="rId20"/>
    <p:sldId id="1881838523" r:id="rId21"/>
    <p:sldId id="1881838524" r:id="rId22"/>
    <p:sldId id="1881838571" r:id="rId23"/>
    <p:sldId id="13720" r:id="rId24"/>
    <p:sldId id="1881838513" r:id="rId25"/>
    <p:sldId id="256" r:id="rId26"/>
    <p:sldId id="260" r:id="rId27"/>
    <p:sldId id="13719" r:id="rId28"/>
    <p:sldId id="13737" r:id="rId29"/>
    <p:sldId id="1881838504" r:id="rId30"/>
    <p:sldId id="266" r:id="rId31"/>
    <p:sldId id="1881838502" r:id="rId32"/>
    <p:sldId id="267" r:id="rId33"/>
    <p:sldId id="1881838508" r:id="rId34"/>
    <p:sldId id="8622" r:id="rId35"/>
    <p:sldId id="8623" r:id="rId36"/>
    <p:sldId id="8624" r:id="rId37"/>
    <p:sldId id="8625" r:id="rId38"/>
    <p:sldId id="8626" r:id="rId39"/>
    <p:sldId id="268" r:id="rId40"/>
    <p:sldId id="269" r:id="rId41"/>
    <p:sldId id="13738" r:id="rId42"/>
    <p:sldId id="13739" r:id="rId43"/>
    <p:sldId id="13740" r:id="rId44"/>
    <p:sldId id="13745" r:id="rId45"/>
    <p:sldId id="13734" r:id="rId46"/>
    <p:sldId id="13735" r:id="rId47"/>
    <p:sldId id="278" r:id="rId48"/>
    <p:sldId id="279" r:id="rId49"/>
    <p:sldId id="280" r:id="rId50"/>
    <p:sldId id="1881838500" r:id="rId51"/>
    <p:sldId id="1881838501" r:id="rId52"/>
    <p:sldId id="1881838510" r:id="rId53"/>
    <p:sldId id="1881838517" r:id="rId54"/>
    <p:sldId id="1881838511" r:id="rId55"/>
    <p:sldId id="1881838583" r:id="rId56"/>
    <p:sldId id="1881838573" r:id="rId57"/>
    <p:sldId id="1881838574" r:id="rId58"/>
    <p:sldId id="1881838575" r:id="rId59"/>
    <p:sldId id="1881838541" r:id="rId60"/>
    <p:sldId id="1881838543" r:id="rId61"/>
    <p:sldId id="1881838542" r:id="rId62"/>
    <p:sldId id="1881838545" r:id="rId63"/>
    <p:sldId id="1881838546" r:id="rId64"/>
    <p:sldId id="1881838547" r:id="rId65"/>
    <p:sldId id="1881838548" r:id="rId66"/>
    <p:sldId id="1881838549" r:id="rId67"/>
    <p:sldId id="1881838550" r:id="rId68"/>
    <p:sldId id="1881838551" r:id="rId69"/>
    <p:sldId id="1881838559" r:id="rId70"/>
    <p:sldId id="1881838584" r:id="rId71"/>
    <p:sldId id="1881838585" r:id="rId72"/>
    <p:sldId id="1881838586" r:id="rId73"/>
    <p:sldId id="1881838587" r:id="rId74"/>
    <p:sldId id="1881838588" r:id="rId75"/>
    <p:sldId id="1881838589" r:id="rId76"/>
    <p:sldId id="1881838590" r:id="rId77"/>
    <p:sldId id="1881838591" r:id="rId78"/>
    <p:sldId id="1881838592" r:id="rId79"/>
    <p:sldId id="1881838593" r:id="rId80"/>
    <p:sldId id="1881838594" r:id="rId81"/>
    <p:sldId id="1881838576" r:id="rId82"/>
    <p:sldId id="1881838512" r:id="rId8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B4573"/>
    <a:srgbClr val="672B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12"/>
    <p:restoredTop sz="95976" autoAdjust="0"/>
  </p:normalViewPr>
  <p:slideViewPr>
    <p:cSldViewPr snapToGrid="0">
      <p:cViewPr varScale="1">
        <p:scale>
          <a:sx n="112" d="100"/>
          <a:sy n="112" d="100"/>
        </p:scale>
        <p:origin x="256" y="184"/>
      </p:cViewPr>
      <p:guideLst/>
    </p:cSldViewPr>
  </p:slideViewPr>
  <p:notesTextViewPr>
    <p:cViewPr>
      <p:scale>
        <a:sx n="3" d="2"/>
        <a:sy n="3" d="2"/>
      </p:scale>
      <p:origin x="0" y="0"/>
    </p:cViewPr>
  </p:notesTextViewPr>
  <p:sorterViewPr>
    <p:cViewPr>
      <p:scale>
        <a:sx n="80" d="100"/>
        <a:sy n="80" d="100"/>
      </p:scale>
      <p:origin x="0" y="-3615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notesMaster" Target="notesMasters/notesMaster1.xml"/><Relationship Id="rId89" Type="http://schemas.openxmlformats.org/officeDocument/2006/relationships/customXml" Target="../customXml/item1.xml"/><Relationship Id="rId16" Type="http://schemas.openxmlformats.org/officeDocument/2006/relationships/slide" Target="slides/slide8.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5.xml"/><Relationship Id="rId90" Type="http://schemas.openxmlformats.org/officeDocument/2006/relationships/customXml" Target="../customXml/item2.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tableStyles" Target="tableStyles.xml"/><Relationship Id="rId9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theme" Target="theme/theme1.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69271327670506E-2"/>
          <c:y val="1.0397207621091954E-2"/>
          <c:w val="0.93208742625317298"/>
          <c:h val="0.97170215901038715"/>
        </c:manualLayout>
      </c:layout>
      <c:scatterChart>
        <c:scatterStyle val="lineMarker"/>
        <c:varyColors val="0"/>
        <c:ser>
          <c:idx val="0"/>
          <c:order val="0"/>
          <c:tx>
            <c:strRef>
              <c:f>Sheet1!$B$1</c:f>
              <c:strCache>
                <c:ptCount val="1"/>
                <c:pt idx="0">
                  <c:v>Y-Values</c:v>
                </c:pt>
              </c:strCache>
            </c:strRef>
          </c:tx>
          <c:spPr>
            <a:ln w="25400" cap="rnd">
              <a:noFill/>
              <a:round/>
            </a:ln>
            <a:effectLst>
              <a:outerShdw dist="25400" dir="2700000" algn="tl" rotWithShape="0">
                <a:schemeClr val="accent1"/>
              </a:outerShdw>
              <a:softEdge rad="0"/>
            </a:effectLst>
          </c:spPr>
          <c:marker>
            <c:symbol val="diamond"/>
            <c:size val="10"/>
            <c:spPr>
              <a:solidFill>
                <a:schemeClr val="tx2"/>
              </a:solidFill>
              <a:ln w="38100">
                <a:solidFill>
                  <a:schemeClr val="tx2"/>
                </a:solidFill>
                <a:round/>
              </a:ln>
              <a:effectLst>
                <a:softEdge rad="0"/>
              </a:effectLst>
            </c:spPr>
          </c:marker>
          <c:dPt>
            <c:idx val="8"/>
            <c:bubble3D val="0"/>
            <c:extLst>
              <c:ext xmlns:c16="http://schemas.microsoft.com/office/drawing/2014/chart" uri="{C3380CC4-5D6E-409C-BE32-E72D297353CC}">
                <c16:uniqueId val="{00000000-4029-428F-9626-139E0243673A}"/>
              </c:ext>
            </c:extLst>
          </c:dPt>
          <c:dPt>
            <c:idx val="9"/>
            <c:bubble3D val="0"/>
            <c:extLst>
              <c:ext xmlns:c16="http://schemas.microsoft.com/office/drawing/2014/chart" uri="{C3380CC4-5D6E-409C-BE32-E72D297353CC}">
                <c16:uniqueId val="{00000001-4029-428F-9626-139E0243673A}"/>
              </c:ext>
            </c:extLst>
          </c:dPt>
          <c:dPt>
            <c:idx val="10"/>
            <c:bubble3D val="0"/>
            <c:extLst>
              <c:ext xmlns:c16="http://schemas.microsoft.com/office/drawing/2014/chart" uri="{C3380CC4-5D6E-409C-BE32-E72D297353CC}">
                <c16:uniqueId val="{00000002-4029-428F-9626-139E0243673A}"/>
              </c:ext>
            </c:extLst>
          </c:dPt>
          <c:dPt>
            <c:idx val="11"/>
            <c:bubble3D val="0"/>
            <c:extLst>
              <c:ext xmlns:c16="http://schemas.microsoft.com/office/drawing/2014/chart" uri="{C3380CC4-5D6E-409C-BE32-E72D297353CC}">
                <c16:uniqueId val="{00000003-4029-428F-9626-139E0243673A}"/>
              </c:ext>
            </c:extLst>
          </c:dPt>
          <c:dPt>
            <c:idx val="12"/>
            <c:bubble3D val="0"/>
            <c:extLst>
              <c:ext xmlns:c16="http://schemas.microsoft.com/office/drawing/2014/chart" uri="{C3380CC4-5D6E-409C-BE32-E72D297353CC}">
                <c16:uniqueId val="{00000004-4029-428F-9626-139E0243673A}"/>
              </c:ext>
            </c:extLst>
          </c:dPt>
          <c:dPt>
            <c:idx val="13"/>
            <c:bubble3D val="0"/>
            <c:extLst>
              <c:ext xmlns:c16="http://schemas.microsoft.com/office/drawing/2014/chart" uri="{C3380CC4-5D6E-409C-BE32-E72D297353CC}">
                <c16:uniqueId val="{00000005-4029-428F-9626-139E0243673A}"/>
              </c:ext>
            </c:extLst>
          </c:dPt>
          <c:dPt>
            <c:idx val="14"/>
            <c:bubble3D val="0"/>
            <c:extLst>
              <c:ext xmlns:c16="http://schemas.microsoft.com/office/drawing/2014/chart" uri="{C3380CC4-5D6E-409C-BE32-E72D297353CC}">
                <c16:uniqueId val="{00000006-4029-428F-9626-139E0243673A}"/>
              </c:ext>
            </c:extLst>
          </c:dPt>
          <c:dPt>
            <c:idx val="15"/>
            <c:bubble3D val="0"/>
            <c:extLst>
              <c:ext xmlns:c16="http://schemas.microsoft.com/office/drawing/2014/chart" uri="{C3380CC4-5D6E-409C-BE32-E72D297353CC}">
                <c16:uniqueId val="{00000007-4029-428F-9626-139E0243673A}"/>
              </c:ext>
            </c:extLst>
          </c:dPt>
          <c:errBars>
            <c:errDir val="y"/>
            <c:errBarType val="both"/>
            <c:errValType val="fixedVal"/>
            <c:noEndCap val="0"/>
            <c:val val="0"/>
          </c:errBars>
          <c:errBars>
            <c:errDir val="x"/>
            <c:errBarType val="both"/>
            <c:errValType val="cust"/>
            <c:noEndCap val="0"/>
            <c:plus>
              <c:numRef>
                <c:f>Sheet1!$I$2:$I$24</c:f>
                <c:numCache>
                  <c:formatCode>General</c:formatCode>
                  <c:ptCount val="23"/>
                  <c:pt idx="1">
                    <c:v>0.16999999999999993</c:v>
                  </c:pt>
                  <c:pt idx="4">
                    <c:v>0.31999999999999995</c:v>
                  </c:pt>
                  <c:pt idx="5">
                    <c:v>0.53999999999999992</c:v>
                  </c:pt>
                  <c:pt idx="6">
                    <c:v>0.25</c:v>
                  </c:pt>
                  <c:pt idx="8">
                    <c:v>0.47</c:v>
                  </c:pt>
                  <c:pt idx="9">
                    <c:v>0.28000000000000003</c:v>
                  </c:pt>
                  <c:pt idx="10">
                    <c:v>0.3</c:v>
                  </c:pt>
                  <c:pt idx="12">
                    <c:v>0.25</c:v>
                  </c:pt>
                  <c:pt idx="13">
                    <c:v>0.21</c:v>
                  </c:pt>
                  <c:pt idx="14">
                    <c:v>0.34</c:v>
                  </c:pt>
                  <c:pt idx="16">
                    <c:v>0.63000000000000012</c:v>
                  </c:pt>
                  <c:pt idx="17">
                    <c:v>0.26</c:v>
                  </c:pt>
                  <c:pt idx="18">
                    <c:v>0.31000000000000005</c:v>
                  </c:pt>
                  <c:pt idx="20">
                    <c:v>1.8599999999999999</c:v>
                  </c:pt>
                  <c:pt idx="21">
                    <c:v>0.25000000000000011</c:v>
                  </c:pt>
                  <c:pt idx="22">
                    <c:v>0.27</c:v>
                  </c:pt>
                </c:numCache>
              </c:numRef>
            </c:plus>
            <c:minus>
              <c:numRef>
                <c:f>Sheet1!$H$2:$H$24</c:f>
                <c:numCache>
                  <c:formatCode>General</c:formatCode>
                  <c:ptCount val="23"/>
                  <c:pt idx="1">
                    <c:v>0.15000000000000002</c:v>
                  </c:pt>
                  <c:pt idx="4">
                    <c:v>0.22000000000000003</c:v>
                  </c:pt>
                  <c:pt idx="5">
                    <c:v>0.33999999999999997</c:v>
                  </c:pt>
                  <c:pt idx="6">
                    <c:v>0.20000000000000007</c:v>
                  </c:pt>
                  <c:pt idx="8">
                    <c:v>0.31</c:v>
                  </c:pt>
                  <c:pt idx="9">
                    <c:v>0.2</c:v>
                  </c:pt>
                  <c:pt idx="10">
                    <c:v>0.22</c:v>
                  </c:pt>
                  <c:pt idx="12">
                    <c:v>0.16</c:v>
                  </c:pt>
                  <c:pt idx="13">
                    <c:v>0.17</c:v>
                  </c:pt>
                  <c:pt idx="14">
                    <c:v>0.25</c:v>
                  </c:pt>
                  <c:pt idx="16">
                    <c:v>0.39</c:v>
                  </c:pt>
                  <c:pt idx="17">
                    <c:v>0.20000000000000007</c:v>
                  </c:pt>
                  <c:pt idx="18">
                    <c:v>0.20999999999999996</c:v>
                  </c:pt>
                  <c:pt idx="20">
                    <c:v>0.66</c:v>
                  </c:pt>
                  <c:pt idx="21">
                    <c:v>0.18999999999999995</c:v>
                  </c:pt>
                  <c:pt idx="22">
                    <c:v>0.2</c:v>
                  </c:pt>
                </c:numCache>
              </c:numRef>
            </c:minus>
            <c:spPr>
              <a:ln w="12700"/>
            </c:spPr>
          </c:errBars>
          <c:xVal>
            <c:numRef>
              <c:f>Sheet1!$A$2:$A$24</c:f>
              <c:numCache>
                <c:formatCode>General</c:formatCode>
                <c:ptCount val="23"/>
                <c:pt idx="1">
                  <c:v>0.79</c:v>
                </c:pt>
                <c:pt idx="4">
                  <c:v>0.68</c:v>
                </c:pt>
                <c:pt idx="5">
                  <c:v>0.88</c:v>
                </c:pt>
                <c:pt idx="6">
                  <c:v>0.81</c:v>
                </c:pt>
                <c:pt idx="8">
                  <c:v>0.88</c:v>
                </c:pt>
                <c:pt idx="9">
                  <c:v>0.67</c:v>
                </c:pt>
                <c:pt idx="10">
                  <c:v>0.83</c:v>
                </c:pt>
                <c:pt idx="12">
                  <c:v>0.43</c:v>
                </c:pt>
                <c:pt idx="13">
                  <c:v>0.66</c:v>
                </c:pt>
                <c:pt idx="14">
                  <c:v>0.97</c:v>
                </c:pt>
                <c:pt idx="16">
                  <c:v>0.99</c:v>
                </c:pt>
                <c:pt idx="17">
                  <c:v>0.79</c:v>
                </c:pt>
                <c:pt idx="18">
                  <c:v>0.7</c:v>
                </c:pt>
                <c:pt idx="20">
                  <c:v>1.04</c:v>
                </c:pt>
                <c:pt idx="21">
                  <c:v>0.85</c:v>
                </c:pt>
                <c:pt idx="22">
                  <c:v>0.66</c:v>
                </c:pt>
              </c:numCache>
            </c:numRef>
          </c:xVal>
          <c:yVal>
            <c:numRef>
              <c:f>Sheet1!$B$2:$B$24</c:f>
              <c:numCache>
                <c:formatCode>General</c:formatCode>
                <c:ptCount val="23"/>
                <c:pt idx="1">
                  <c:v>30.5</c:v>
                </c:pt>
                <c:pt idx="4">
                  <c:v>28</c:v>
                </c:pt>
                <c:pt idx="5">
                  <c:v>26.5</c:v>
                </c:pt>
                <c:pt idx="6">
                  <c:v>25</c:v>
                </c:pt>
                <c:pt idx="8">
                  <c:v>22</c:v>
                </c:pt>
                <c:pt idx="9">
                  <c:v>20.5</c:v>
                </c:pt>
                <c:pt idx="10">
                  <c:v>19</c:v>
                </c:pt>
                <c:pt idx="12">
                  <c:v>16</c:v>
                </c:pt>
                <c:pt idx="13">
                  <c:v>14.5</c:v>
                </c:pt>
                <c:pt idx="14">
                  <c:v>13</c:v>
                </c:pt>
                <c:pt idx="16">
                  <c:v>10</c:v>
                </c:pt>
                <c:pt idx="17">
                  <c:v>8.5</c:v>
                </c:pt>
                <c:pt idx="18">
                  <c:v>7</c:v>
                </c:pt>
                <c:pt idx="20">
                  <c:v>4</c:v>
                </c:pt>
                <c:pt idx="21">
                  <c:v>2.5</c:v>
                </c:pt>
                <c:pt idx="22">
                  <c:v>1</c:v>
                </c:pt>
              </c:numCache>
            </c:numRef>
          </c:yVal>
          <c:smooth val="0"/>
          <c:extLst>
            <c:ext xmlns:c16="http://schemas.microsoft.com/office/drawing/2014/chart" uri="{C3380CC4-5D6E-409C-BE32-E72D297353CC}">
              <c16:uniqueId val="{00000008-4029-428F-9626-139E0243673A}"/>
            </c:ext>
          </c:extLst>
        </c:ser>
        <c:dLbls>
          <c:showLegendKey val="0"/>
          <c:showVal val="0"/>
          <c:showCatName val="0"/>
          <c:showSerName val="0"/>
          <c:showPercent val="0"/>
          <c:showBubbleSize val="0"/>
        </c:dLbls>
        <c:axId val="35217408"/>
        <c:axId val="35218944"/>
      </c:scatterChart>
      <c:valAx>
        <c:axId val="35217408"/>
        <c:scaling>
          <c:logBase val="10"/>
          <c:orientation val="minMax"/>
          <c:max val="10"/>
          <c:min val="0.1"/>
        </c:scaling>
        <c:delete val="0"/>
        <c:axPos val="b"/>
        <c:numFmt formatCode="#,##0.0" sourceLinked="0"/>
        <c:majorTickMark val="out"/>
        <c:minorTickMark val="out"/>
        <c:tickLblPos val="nextTo"/>
        <c:spPr>
          <a:noFill/>
          <a:ln>
            <a:solidFill>
              <a:schemeClr val="tx1"/>
            </a:solidFill>
          </a:ln>
          <a:effectLst/>
        </c:spPr>
        <c:txPr>
          <a:bodyPr rot="-6000000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35218944"/>
        <c:crosses val="autoZero"/>
        <c:crossBetween val="midCat"/>
      </c:valAx>
      <c:valAx>
        <c:axId val="35218944"/>
        <c:scaling>
          <c:orientation val="minMax"/>
          <c:max val="31"/>
          <c:min val="0"/>
        </c:scaling>
        <c:delete val="0"/>
        <c:axPos val="l"/>
        <c:numFmt formatCode="General" sourceLinked="1"/>
        <c:majorTickMark val="none"/>
        <c:minorTickMark val="none"/>
        <c:tickLblPos val="nextTo"/>
        <c:spPr>
          <a:noFill/>
          <a:ln>
            <a:solidFill>
              <a:schemeClr val="tx1"/>
            </a:solidFill>
            <a:prstDash val="solid"/>
          </a:ln>
          <a:effectLst/>
        </c:spPr>
        <c:txPr>
          <a:bodyPr rot="-60000000" spcFirstLastPara="1" vertOverflow="ellipsis" vert="horz" wrap="square" anchor="ctr" anchorCtr="1"/>
          <a:lstStyle/>
          <a:p>
            <a:pPr>
              <a:defRPr sz="1197" b="0" i="0" u="none" strike="noStrike" kern="1200" baseline="0">
                <a:solidFill>
                  <a:schemeClr val="lt1">
                    <a:alpha val="0"/>
                  </a:schemeClr>
                </a:solidFill>
                <a:latin typeface="+mn-lt"/>
                <a:ea typeface="+mn-ea"/>
                <a:cs typeface="+mn-cs"/>
              </a:defRPr>
            </a:pPr>
            <a:endParaRPr lang="en-US"/>
          </a:p>
        </c:txPr>
        <c:crossAx val="35217408"/>
        <c:crossesAt val="1"/>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69271327670506E-2"/>
          <c:y val="3.4565787972155662E-2"/>
          <c:w val="0.93208742625317298"/>
          <c:h val="0.89655389914205386"/>
        </c:manualLayout>
      </c:layout>
      <c:scatterChart>
        <c:scatterStyle val="lineMarker"/>
        <c:varyColors val="0"/>
        <c:ser>
          <c:idx val="0"/>
          <c:order val="0"/>
          <c:tx>
            <c:strRef>
              <c:f>Sheet1!$B$1</c:f>
              <c:strCache>
                <c:ptCount val="1"/>
                <c:pt idx="0">
                  <c:v>Y-Values</c:v>
                </c:pt>
              </c:strCache>
            </c:strRef>
          </c:tx>
          <c:spPr>
            <a:ln w="25400" cap="rnd">
              <a:noFill/>
              <a:round/>
            </a:ln>
            <a:effectLst>
              <a:outerShdw dist="25400" dir="2700000" algn="tl" rotWithShape="0">
                <a:schemeClr val="accent1"/>
              </a:outerShdw>
              <a:softEdge rad="0"/>
            </a:effectLst>
          </c:spPr>
          <c:marker>
            <c:symbol val="diamond"/>
            <c:size val="10"/>
            <c:spPr>
              <a:solidFill>
                <a:schemeClr val="tx2"/>
              </a:solidFill>
              <a:ln w="38100">
                <a:solidFill>
                  <a:schemeClr val="tx2"/>
                </a:solidFill>
                <a:round/>
              </a:ln>
              <a:effectLst>
                <a:softEdge rad="0"/>
              </a:effectLst>
            </c:spPr>
          </c:marker>
          <c:dPt>
            <c:idx val="8"/>
            <c:bubble3D val="0"/>
            <c:extLst>
              <c:ext xmlns:c16="http://schemas.microsoft.com/office/drawing/2014/chart" uri="{C3380CC4-5D6E-409C-BE32-E72D297353CC}">
                <c16:uniqueId val="{00000000-D059-437B-8E62-CCC200218A1F}"/>
              </c:ext>
            </c:extLst>
          </c:dPt>
          <c:dPt>
            <c:idx val="9"/>
            <c:bubble3D val="0"/>
            <c:extLst>
              <c:ext xmlns:c16="http://schemas.microsoft.com/office/drawing/2014/chart" uri="{C3380CC4-5D6E-409C-BE32-E72D297353CC}">
                <c16:uniqueId val="{00000001-D059-437B-8E62-CCC200218A1F}"/>
              </c:ext>
            </c:extLst>
          </c:dPt>
          <c:dPt>
            <c:idx val="10"/>
            <c:bubble3D val="0"/>
            <c:extLst>
              <c:ext xmlns:c16="http://schemas.microsoft.com/office/drawing/2014/chart" uri="{C3380CC4-5D6E-409C-BE32-E72D297353CC}">
                <c16:uniqueId val="{00000002-D059-437B-8E62-CCC200218A1F}"/>
              </c:ext>
            </c:extLst>
          </c:dPt>
          <c:dPt>
            <c:idx val="11"/>
            <c:bubble3D val="0"/>
            <c:extLst>
              <c:ext xmlns:c16="http://schemas.microsoft.com/office/drawing/2014/chart" uri="{C3380CC4-5D6E-409C-BE32-E72D297353CC}">
                <c16:uniqueId val="{00000003-D059-437B-8E62-CCC200218A1F}"/>
              </c:ext>
            </c:extLst>
          </c:dPt>
          <c:dPt>
            <c:idx val="12"/>
            <c:bubble3D val="0"/>
            <c:extLst>
              <c:ext xmlns:c16="http://schemas.microsoft.com/office/drawing/2014/chart" uri="{C3380CC4-5D6E-409C-BE32-E72D297353CC}">
                <c16:uniqueId val="{00000004-D059-437B-8E62-CCC200218A1F}"/>
              </c:ext>
            </c:extLst>
          </c:dPt>
          <c:dPt>
            <c:idx val="13"/>
            <c:bubble3D val="0"/>
            <c:extLst>
              <c:ext xmlns:c16="http://schemas.microsoft.com/office/drawing/2014/chart" uri="{C3380CC4-5D6E-409C-BE32-E72D297353CC}">
                <c16:uniqueId val="{00000005-D059-437B-8E62-CCC200218A1F}"/>
              </c:ext>
            </c:extLst>
          </c:dPt>
          <c:dPt>
            <c:idx val="14"/>
            <c:bubble3D val="0"/>
            <c:extLst>
              <c:ext xmlns:c16="http://schemas.microsoft.com/office/drawing/2014/chart" uri="{C3380CC4-5D6E-409C-BE32-E72D297353CC}">
                <c16:uniqueId val="{00000006-D059-437B-8E62-CCC200218A1F}"/>
              </c:ext>
            </c:extLst>
          </c:dPt>
          <c:dPt>
            <c:idx val="15"/>
            <c:bubble3D val="0"/>
            <c:extLst>
              <c:ext xmlns:c16="http://schemas.microsoft.com/office/drawing/2014/chart" uri="{C3380CC4-5D6E-409C-BE32-E72D297353CC}">
                <c16:uniqueId val="{00000007-D059-437B-8E62-CCC200218A1F}"/>
              </c:ext>
            </c:extLst>
          </c:dPt>
          <c:errBars>
            <c:errDir val="y"/>
            <c:errBarType val="both"/>
            <c:errValType val="fixedVal"/>
            <c:noEndCap val="0"/>
            <c:val val="0"/>
          </c:errBars>
          <c:errBars>
            <c:errDir val="x"/>
            <c:errBarType val="both"/>
            <c:errValType val="cust"/>
            <c:noEndCap val="0"/>
            <c:plus>
              <c:numRef>
                <c:f>Sheet1!$I$2:$I$55</c:f>
                <c:numCache>
                  <c:formatCode>General</c:formatCode>
                  <c:ptCount val="54"/>
                  <c:pt idx="16">
                    <c:v>0.16999999999999993</c:v>
                  </c:pt>
                  <c:pt idx="18">
                    <c:v>0.24</c:v>
                  </c:pt>
                  <c:pt idx="19">
                    <c:v>0.29000000000000004</c:v>
                  </c:pt>
                  <c:pt idx="21">
                    <c:v>0.22999999999999998</c:v>
                  </c:pt>
                  <c:pt idx="22">
                    <c:v>0.32999999999999985</c:v>
                  </c:pt>
                  <c:pt idx="24">
                    <c:v>0.21999999999999997</c:v>
                  </c:pt>
                  <c:pt idx="25">
                    <c:v>0.4</c:v>
                  </c:pt>
                  <c:pt idx="28">
                    <c:v>0.22999999999999998</c:v>
                  </c:pt>
                  <c:pt idx="29">
                    <c:v>0.30999999999999994</c:v>
                  </c:pt>
                  <c:pt idx="31">
                    <c:v>0.54</c:v>
                  </c:pt>
                  <c:pt idx="32">
                    <c:v>0.19000000000000006</c:v>
                  </c:pt>
                  <c:pt idx="33">
                    <c:v>0.74</c:v>
                  </c:pt>
                  <c:pt idx="35">
                    <c:v>0.37999999999999989</c:v>
                  </c:pt>
                  <c:pt idx="36">
                    <c:v>0.20999999999999996</c:v>
                  </c:pt>
                </c:numCache>
              </c:numRef>
            </c:plus>
            <c:minus>
              <c:numRef>
                <c:f>Sheet1!$H$2:$H$55</c:f>
                <c:numCache>
                  <c:formatCode>General</c:formatCode>
                  <c:ptCount val="54"/>
                  <c:pt idx="16">
                    <c:v>0.15000000000000002</c:v>
                  </c:pt>
                  <c:pt idx="18">
                    <c:v>0.18000000000000005</c:v>
                  </c:pt>
                  <c:pt idx="19">
                    <c:v>0.21999999999999997</c:v>
                  </c:pt>
                  <c:pt idx="21">
                    <c:v>0.17000000000000004</c:v>
                  </c:pt>
                  <c:pt idx="22">
                    <c:v>0.23000000000000009</c:v>
                  </c:pt>
                  <c:pt idx="24">
                    <c:v>0.17000000000000004</c:v>
                  </c:pt>
                  <c:pt idx="25">
                    <c:v>0.26999999999999991</c:v>
                  </c:pt>
                  <c:pt idx="28">
                    <c:v>0.16999999999999993</c:v>
                  </c:pt>
                  <c:pt idx="29">
                    <c:v>0.22999999999999998</c:v>
                  </c:pt>
                  <c:pt idx="31">
                    <c:v>0.35999999999999988</c:v>
                  </c:pt>
                  <c:pt idx="32">
                    <c:v>0.15000000000000002</c:v>
                  </c:pt>
                  <c:pt idx="33">
                    <c:v>0.43000000000000005</c:v>
                  </c:pt>
                  <c:pt idx="35">
                    <c:v>0.26</c:v>
                  </c:pt>
                  <c:pt idx="36">
                    <c:v>0.17000000000000004</c:v>
                  </c:pt>
                </c:numCache>
              </c:numRef>
            </c:minus>
            <c:spPr>
              <a:ln w="12700"/>
            </c:spPr>
          </c:errBars>
          <c:xVal>
            <c:numRef>
              <c:f>Sheet1!$A$2:$A$38</c:f>
              <c:numCache>
                <c:formatCode>General</c:formatCode>
                <c:ptCount val="37"/>
                <c:pt idx="16">
                  <c:v>0.79</c:v>
                </c:pt>
                <c:pt idx="18">
                  <c:v>0.79</c:v>
                </c:pt>
                <c:pt idx="19">
                  <c:v>0.76</c:v>
                </c:pt>
                <c:pt idx="21">
                  <c:v>0.76</c:v>
                </c:pt>
                <c:pt idx="22">
                  <c:v>0.8</c:v>
                </c:pt>
                <c:pt idx="24">
                  <c:v>0.78</c:v>
                </c:pt>
                <c:pt idx="25">
                  <c:v>0.82</c:v>
                </c:pt>
                <c:pt idx="28">
                  <c:v>0.72</c:v>
                </c:pt>
                <c:pt idx="29">
                  <c:v>0.87</c:v>
                </c:pt>
                <c:pt idx="31">
                  <c:v>1.1299999999999999</c:v>
                </c:pt>
                <c:pt idx="32">
                  <c:v>0.62</c:v>
                </c:pt>
                <c:pt idx="33">
                  <c:v>1.01</c:v>
                </c:pt>
                <c:pt idx="35">
                  <c:v>0.8</c:v>
                </c:pt>
                <c:pt idx="36">
                  <c:v>0.78</c:v>
                </c:pt>
              </c:numCache>
            </c:numRef>
          </c:xVal>
          <c:yVal>
            <c:numRef>
              <c:f>Sheet1!$B$2:$B$38</c:f>
              <c:numCache>
                <c:formatCode>General</c:formatCode>
                <c:ptCount val="37"/>
                <c:pt idx="16">
                  <c:v>30</c:v>
                </c:pt>
                <c:pt idx="18">
                  <c:v>26.5</c:v>
                </c:pt>
                <c:pt idx="19">
                  <c:v>25</c:v>
                </c:pt>
                <c:pt idx="21">
                  <c:v>22</c:v>
                </c:pt>
                <c:pt idx="22">
                  <c:v>20.5</c:v>
                </c:pt>
                <c:pt idx="24">
                  <c:v>17.5</c:v>
                </c:pt>
                <c:pt idx="25">
                  <c:v>16</c:v>
                </c:pt>
                <c:pt idx="28">
                  <c:v>13</c:v>
                </c:pt>
                <c:pt idx="29">
                  <c:v>11.5</c:v>
                </c:pt>
                <c:pt idx="31">
                  <c:v>8.5</c:v>
                </c:pt>
                <c:pt idx="32">
                  <c:v>7</c:v>
                </c:pt>
                <c:pt idx="33">
                  <c:v>5.5</c:v>
                </c:pt>
                <c:pt idx="35">
                  <c:v>2.5</c:v>
                </c:pt>
                <c:pt idx="36">
                  <c:v>1</c:v>
                </c:pt>
              </c:numCache>
            </c:numRef>
          </c:yVal>
          <c:smooth val="0"/>
          <c:extLst>
            <c:ext xmlns:c16="http://schemas.microsoft.com/office/drawing/2014/chart" uri="{C3380CC4-5D6E-409C-BE32-E72D297353CC}">
              <c16:uniqueId val="{00000008-D059-437B-8E62-CCC200218A1F}"/>
            </c:ext>
          </c:extLst>
        </c:ser>
        <c:dLbls>
          <c:showLegendKey val="0"/>
          <c:showVal val="0"/>
          <c:showCatName val="0"/>
          <c:showSerName val="0"/>
          <c:showPercent val="0"/>
          <c:showBubbleSize val="0"/>
        </c:dLbls>
        <c:axId val="35217408"/>
        <c:axId val="35218944"/>
      </c:scatterChart>
      <c:valAx>
        <c:axId val="35217408"/>
        <c:scaling>
          <c:logBase val="10"/>
          <c:orientation val="minMax"/>
          <c:max val="10"/>
          <c:min val="0.1"/>
        </c:scaling>
        <c:delete val="0"/>
        <c:axPos val="b"/>
        <c:numFmt formatCode="#,##0.0" sourceLinked="0"/>
        <c:majorTickMark val="out"/>
        <c:minorTickMark val="out"/>
        <c:tickLblPos val="nextTo"/>
        <c:spPr>
          <a:noFill/>
          <a:ln>
            <a:solidFill>
              <a:schemeClr val="tx1"/>
            </a:solidFill>
          </a:ln>
          <a:effectLst/>
        </c:spPr>
        <c:txPr>
          <a:bodyPr rot="-60000000" spcFirstLastPara="1" vertOverflow="ellipsis" vert="horz" wrap="square" anchor="ctr" anchorCtr="1"/>
          <a:lstStyle/>
          <a:p>
            <a:pPr>
              <a:defRPr sz="16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35218944"/>
        <c:crosses val="autoZero"/>
        <c:crossBetween val="midCat"/>
      </c:valAx>
      <c:valAx>
        <c:axId val="35218944"/>
        <c:scaling>
          <c:orientation val="minMax"/>
          <c:max val="31"/>
          <c:min val="0"/>
        </c:scaling>
        <c:delete val="0"/>
        <c:axPos val="l"/>
        <c:numFmt formatCode="General" sourceLinked="1"/>
        <c:majorTickMark val="none"/>
        <c:minorTickMark val="none"/>
        <c:tickLblPos val="nextTo"/>
        <c:spPr>
          <a:noFill/>
          <a:ln>
            <a:solidFill>
              <a:schemeClr val="tx1"/>
            </a:solidFill>
            <a:prstDash val="solid"/>
          </a:ln>
          <a:effectLst/>
        </c:spPr>
        <c:txPr>
          <a:bodyPr rot="-60000000" spcFirstLastPara="1" vertOverflow="ellipsis" vert="horz" wrap="square" anchor="ctr" anchorCtr="1"/>
          <a:lstStyle/>
          <a:p>
            <a:pPr>
              <a:defRPr sz="1197" b="0" i="0" u="none" strike="noStrike" kern="1200" baseline="0">
                <a:solidFill>
                  <a:schemeClr val="lt1">
                    <a:alpha val="0"/>
                  </a:schemeClr>
                </a:solidFill>
                <a:latin typeface="+mn-lt"/>
                <a:ea typeface="+mn-ea"/>
                <a:cs typeface="+mn-cs"/>
              </a:defRPr>
            </a:pPr>
            <a:endParaRPr lang="en-US"/>
          </a:p>
        </c:txPr>
        <c:crossAx val="35217408"/>
        <c:crossesAt val="1"/>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F26B8-6129-467D-9D9A-A2181E1440A6}" type="datetimeFigureOut">
              <a:rPr lang="en-GB" smtClean="0"/>
              <a:t>18/02/2022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B858BA-E0BE-48B3-9AD6-CBD5FC830590}" type="slidenum">
              <a:rPr lang="en-GB" smtClean="0"/>
              <a:t>‹#›</a:t>
            </a:fld>
            <a:endParaRPr lang="en-GB"/>
          </a:p>
        </p:txBody>
      </p:sp>
    </p:spTree>
    <p:extLst>
      <p:ext uri="{BB962C8B-B14F-4D97-AF65-F5344CB8AC3E}">
        <p14:creationId xmlns:p14="http://schemas.microsoft.com/office/powerpoint/2010/main" val="427716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B8C22621-8677-F54A-B8AB-95C892E44AE5}"/>
              </a:ext>
            </a:extLst>
          </p:cNvPr>
          <p:cNvSpPr>
            <a:spLocks noGrp="1" noRot="1" noChangeAspect="1" noChangeArrowheads="1" noTextEdit="1"/>
          </p:cNvSpPr>
          <p:nvPr>
            <p:ph type="sldImg"/>
          </p:nvPr>
        </p:nvSpPr>
        <p:spPr>
          <a:xfrm>
            <a:off x="331788" y="696913"/>
            <a:ext cx="6197600" cy="3486150"/>
          </a:xfrm>
          <a:solidFill>
            <a:srgbClr val="FFFFFF"/>
          </a:solidFill>
          <a:ln/>
        </p:spPr>
      </p:sp>
      <p:sp>
        <p:nvSpPr>
          <p:cNvPr id="99331" name="Rectangle 3">
            <a:extLst>
              <a:ext uri="{FF2B5EF4-FFF2-40B4-BE49-F238E27FC236}">
                <a16:creationId xmlns:a16="http://schemas.microsoft.com/office/drawing/2014/main" id="{4F8E1AC0-BAC1-DD48-8294-A65434D11114}"/>
              </a:ext>
            </a:extLst>
          </p:cNvPr>
          <p:cNvSpPr>
            <a:spLocks noGrp="1" noChangeArrowheads="1"/>
          </p:cNvSpPr>
          <p:nvPr>
            <p:ph type="body" idx="1"/>
          </p:nvPr>
        </p:nvSpPr>
        <p:spPr>
          <a:xfrm>
            <a:off x="685800" y="4416425"/>
            <a:ext cx="5486400" cy="4183063"/>
          </a:xfrm>
          <a:solidFill>
            <a:srgbClr val="FFFFFF"/>
          </a:solidFill>
        </p:spPr>
        <p:txBody>
          <a:bodyPr lIns="92446" tIns="46223" rIns="92446" bIns="46223"/>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341391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Talking Points </a:t>
            </a:r>
          </a:p>
          <a:p>
            <a:r>
              <a:rPr lang="en-US" b="0" dirty="0"/>
              <a:t>FLAURA demonstrated a statistically significant improvement in OS in the patients randomized to osimertinib compared to standard of care</a:t>
            </a:r>
          </a:p>
          <a:p>
            <a:pPr marL="400050" lvl="2" indent="-171450">
              <a:buFont typeface="Courier New" panose="02070309020205020404" pitchFamily="49" charset="0"/>
              <a:buChar char="o"/>
            </a:pPr>
            <a:r>
              <a:rPr lang="en-US" b="0" i="0" u="none" strike="noStrike" kern="1200" baseline="0" dirty="0">
                <a:latin typeface="+mn-lt"/>
                <a:ea typeface="+mn-ea"/>
                <a:cs typeface="+mn-cs"/>
              </a:rPr>
              <a:t>Median OS of 38.6 months with osimertinib compared with 31.8 months with EGFR-TKI comparator (gefitinib or erlotinib); </a:t>
            </a:r>
            <a:r>
              <a:rPr lang="en-US" b="0" kern="0" dirty="0"/>
              <a:t>HR (95.05% CI): 0.80 (0.64-1.00); </a:t>
            </a:r>
            <a:r>
              <a:rPr lang="en-US" b="0" i="0" kern="0" dirty="0"/>
              <a:t>p</a:t>
            </a:r>
            <a:r>
              <a:rPr lang="en-US" b="0" kern="0" dirty="0"/>
              <a:t>=0.046</a:t>
            </a:r>
          </a:p>
          <a:p>
            <a:pPr marL="0" indent="0">
              <a:buNone/>
            </a:pPr>
            <a:endParaRPr lang="en-US" b="1" noProof="0" dirty="0"/>
          </a:p>
          <a:p>
            <a:pPr marL="0" indent="0">
              <a:buNone/>
            </a:pPr>
            <a:r>
              <a:rPr lang="en-US" b="1" noProof="0" dirty="0"/>
              <a:t>Reference(s)</a:t>
            </a:r>
          </a:p>
          <a:p>
            <a:pPr marL="0" indent="0">
              <a:buFont typeface="+mj-lt"/>
              <a:buNone/>
            </a:pPr>
            <a:r>
              <a:rPr lang="en-US" altLang="en-US" sz="1000" b="0" kern="1200" dirty="0">
                <a:solidFill>
                  <a:schemeClr val="tx1"/>
                </a:solidFill>
                <a:latin typeface="+mn-lt"/>
                <a:ea typeface="+mn-ea"/>
                <a:cs typeface="+mn-cs"/>
              </a:rPr>
              <a:t>Ramalingam SS, </a:t>
            </a:r>
            <a:r>
              <a:rPr lang="en-US" altLang="en-US" sz="1000" b="0" kern="1200" dirty="0" err="1">
                <a:solidFill>
                  <a:schemeClr val="tx1"/>
                </a:solidFill>
                <a:latin typeface="+mn-lt"/>
                <a:ea typeface="+mn-ea"/>
                <a:cs typeface="+mn-cs"/>
              </a:rPr>
              <a:t>Vansteenkiste</a:t>
            </a:r>
            <a:r>
              <a:rPr lang="en-US" altLang="en-US" sz="1000" b="0" kern="1200" dirty="0">
                <a:solidFill>
                  <a:schemeClr val="tx1"/>
                </a:solidFill>
                <a:latin typeface="+mn-lt"/>
                <a:ea typeface="+mn-ea"/>
                <a:cs typeface="+mn-cs"/>
              </a:rPr>
              <a:t> J, Planchard D, et al. Overall survival with osimertinib in untreated, EGFR-mutated advanced NSCLC. </a:t>
            </a:r>
            <a:r>
              <a:rPr lang="en-US" altLang="en-US" sz="1000" b="0" i="1" kern="1200" dirty="0">
                <a:solidFill>
                  <a:schemeClr val="tx1"/>
                </a:solidFill>
                <a:latin typeface="+mn-lt"/>
                <a:ea typeface="+mn-ea"/>
                <a:cs typeface="+mn-cs"/>
              </a:rPr>
              <a:t>N </a:t>
            </a:r>
            <a:r>
              <a:rPr lang="en-US" altLang="en-US" sz="1000" b="0" i="1" kern="1200" dirty="0" err="1">
                <a:solidFill>
                  <a:schemeClr val="tx1"/>
                </a:solidFill>
                <a:latin typeface="+mn-lt"/>
                <a:ea typeface="+mn-ea"/>
                <a:cs typeface="+mn-cs"/>
              </a:rPr>
              <a:t>Engl</a:t>
            </a:r>
            <a:r>
              <a:rPr lang="en-US" altLang="en-US" sz="1000" b="0" i="1" kern="1200" dirty="0">
                <a:solidFill>
                  <a:schemeClr val="tx1"/>
                </a:solidFill>
                <a:latin typeface="+mn-lt"/>
                <a:ea typeface="+mn-ea"/>
                <a:cs typeface="+mn-cs"/>
              </a:rPr>
              <a:t> J Med. </a:t>
            </a:r>
            <a:r>
              <a:rPr lang="en-US" altLang="en-US" sz="1000" b="0" i="0" kern="1200" dirty="0">
                <a:solidFill>
                  <a:schemeClr val="tx1"/>
                </a:solidFill>
                <a:latin typeface="+mn-lt"/>
                <a:ea typeface="+mn-ea"/>
                <a:cs typeface="+mn-cs"/>
              </a:rPr>
              <a:t>2020; 382:41-50.</a:t>
            </a:r>
          </a:p>
          <a:p>
            <a:pPr marL="0" indent="0">
              <a:buNone/>
            </a:pPr>
            <a:endParaRPr lang="en-US" dirty="0"/>
          </a:p>
        </p:txBody>
      </p:sp>
      <p:sp>
        <p:nvSpPr>
          <p:cNvPr id="4" name="Slide Number Placeholder 3"/>
          <p:cNvSpPr>
            <a:spLocks noGrp="1"/>
          </p:cNvSpPr>
          <p:nvPr>
            <p:ph type="sldNum" sz="quarter" idx="10"/>
          </p:nvPr>
        </p:nvSpPr>
        <p:spPr/>
        <p:txBody>
          <a:bodyPr/>
          <a:lstStyle/>
          <a:p>
            <a:fld id="{50487F27-F4AC-478C-A07B-A71CA0B86259}" type="slidenum">
              <a:rPr lang="en-US" smtClean="0"/>
              <a:pPr/>
              <a:t>14</a:t>
            </a:fld>
            <a:endParaRPr lang="en-US"/>
          </a:p>
        </p:txBody>
      </p:sp>
    </p:spTree>
    <p:extLst>
      <p:ext uri="{BB962C8B-B14F-4D97-AF65-F5344CB8AC3E}">
        <p14:creationId xmlns:p14="http://schemas.microsoft.com/office/powerpoint/2010/main" val="276079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da-DK" sz="1200" dirty="0">
                <a:latin typeface="Arial Narrow" panose="020B0606020202030204" pitchFamily="34" charset="0"/>
              </a:rPr>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8226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B858BA-E0BE-48B3-9AD6-CBD5FC830590}" type="slidenum">
              <a:rPr lang="en-GB" smtClean="0"/>
              <a:t>25</a:t>
            </a:fld>
            <a:endParaRPr lang="en-GB"/>
          </a:p>
        </p:txBody>
      </p:sp>
    </p:spTree>
    <p:extLst>
      <p:ext uri="{BB962C8B-B14F-4D97-AF65-F5344CB8AC3E}">
        <p14:creationId xmlns:p14="http://schemas.microsoft.com/office/powerpoint/2010/main" val="2018155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79504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References:</a:t>
            </a:r>
          </a:p>
          <a:p>
            <a:pPr marL="0" indent="0">
              <a:buNone/>
            </a:pPr>
            <a:endParaRPr lang="en-US" b="1" dirty="0"/>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AutoNum type="arabicPeriod"/>
              <a:tabLst/>
              <a:defRPr/>
            </a:pPr>
            <a:r>
              <a:rPr lang="en-US" dirty="0"/>
              <a:t>Herbst RS, </a:t>
            </a:r>
            <a:r>
              <a:rPr lang="en-US" dirty="0" err="1"/>
              <a:t>Tsuboi</a:t>
            </a:r>
            <a:r>
              <a:rPr lang="en-US" baseline="30000" dirty="0"/>
              <a:t> </a:t>
            </a:r>
            <a:r>
              <a:rPr lang="en-US" dirty="0"/>
              <a:t>M, John</a:t>
            </a:r>
            <a:r>
              <a:rPr lang="en-US" baseline="30000" dirty="0"/>
              <a:t> </a:t>
            </a:r>
            <a:r>
              <a:rPr lang="en-US" dirty="0"/>
              <a:t>J, et al.  Osimertinib as adjuvant therapy in patients with stage IB–IIIA EGFR mutation positive NSCLC after complete tumor resection: ADAURA [presentation]. Presented at: American Society of Clinical Oncology (ASCO) Virtual Annual Meeting; May 29-31, 2020.</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AutoNum type="arabicPeriod"/>
              <a:tabLst/>
              <a:defRPr/>
            </a:pPr>
            <a:r>
              <a:rPr lang="en-US" dirty="0" err="1"/>
              <a:t>Tsuboi</a:t>
            </a:r>
            <a:r>
              <a:rPr lang="en-US" baseline="30000" dirty="0"/>
              <a:t> </a:t>
            </a:r>
            <a:r>
              <a:rPr lang="en-US" dirty="0"/>
              <a:t>M, Wu Y-L, He J, et al.  </a:t>
            </a:r>
            <a:r>
              <a:rPr lang="en-US" dirty="0" err="1"/>
              <a:t>Osimertinib</a:t>
            </a:r>
            <a:r>
              <a:rPr lang="en-US" dirty="0"/>
              <a:t> adjuvant therapy in patients (pts) with resected EGFR mutated (</a:t>
            </a:r>
            <a:r>
              <a:rPr lang="en-US" dirty="0" err="1"/>
              <a:t>EGFRm</a:t>
            </a:r>
            <a:r>
              <a:rPr lang="en-US" dirty="0"/>
              <a:t>) NSCLC (ADAURA): central nervous system (CNS) disease recurrence [presentation]. Presented at: European Society of Medical Oncology (ESMO) Virtual Annual Meeting; September 18-22, 2020.</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AutoNum type="arabicPeriod"/>
              <a:tabLst/>
              <a:defRPr/>
            </a:pPr>
            <a:r>
              <a:rPr lang="en-US" dirty="0">
                <a:highlight>
                  <a:srgbClr val="FFFF00"/>
                </a:highlight>
              </a:rPr>
              <a:t>Wu Y-L, </a:t>
            </a:r>
            <a:r>
              <a:rPr lang="en-US" dirty="0" err="1">
                <a:highlight>
                  <a:srgbClr val="FFFF00"/>
                </a:highlight>
              </a:rPr>
              <a:t>Tsuboi</a:t>
            </a:r>
            <a:r>
              <a:rPr lang="en-US" dirty="0">
                <a:highlight>
                  <a:srgbClr val="FFFF00"/>
                </a:highlight>
              </a:rPr>
              <a:t> M, He J, et al. </a:t>
            </a:r>
            <a:r>
              <a:rPr lang="en-US" dirty="0" err="1">
                <a:highlight>
                  <a:srgbClr val="FFFF00"/>
                </a:highlight>
              </a:rPr>
              <a:t>Osimertinib</a:t>
            </a:r>
            <a:r>
              <a:rPr lang="en-US" dirty="0">
                <a:highlight>
                  <a:srgbClr val="FFFF00"/>
                </a:highlight>
              </a:rPr>
              <a:t> in Resected EGFR-Mutated Non–Small-Cell Lung Cancer. Published online ahead of print date. </a:t>
            </a:r>
            <a:r>
              <a:rPr lang="en-US" i="1" dirty="0">
                <a:highlight>
                  <a:srgbClr val="FFFF00"/>
                </a:highlight>
              </a:rPr>
              <a:t>NEJM</a:t>
            </a:r>
            <a:r>
              <a:rPr lang="en-US" dirty="0">
                <a:highlight>
                  <a:srgbClr val="FFFF00"/>
                </a:highlight>
              </a:rPr>
              <a:t>. 2020. Accessed September 19, 2020.</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50487F27-F4AC-478C-A07B-A71CA0B86259}" type="slidenum">
              <a:rPr lang="en-US" smtClean="0"/>
              <a:pPr/>
              <a:t>43</a:t>
            </a:fld>
            <a:endParaRPr lang="en-US"/>
          </a:p>
        </p:txBody>
      </p:sp>
      <p:sp>
        <p:nvSpPr>
          <p:cNvPr id="6" name="TextBox 5">
            <a:extLst>
              <a:ext uri="{FF2B5EF4-FFF2-40B4-BE49-F238E27FC236}">
                <a16:creationId xmlns:a16="http://schemas.microsoft.com/office/drawing/2014/main" id="{38A4176D-FFBD-4424-9935-94F22766AD6E}"/>
              </a:ext>
            </a:extLst>
          </p:cNvPr>
          <p:cNvSpPr txBox="1"/>
          <p:nvPr/>
        </p:nvSpPr>
        <p:spPr>
          <a:xfrm>
            <a:off x="3296942" y="240434"/>
            <a:ext cx="2650202" cy="769441"/>
          </a:xfrm>
          <a:prstGeom prst="rect">
            <a:avLst/>
          </a:prstGeom>
          <a:solidFill>
            <a:srgbClr val="FFFF00"/>
          </a:solidFill>
        </p:spPr>
        <p:txBody>
          <a:bodyPr wrap="square" rtlCol="0">
            <a:spAutoFit/>
          </a:bodyPr>
          <a:lstStyle/>
          <a:p>
            <a:pPr>
              <a:buClr>
                <a:schemeClr val="accent1"/>
              </a:buClr>
            </a:pPr>
            <a:r>
              <a:rPr lang="en-US" sz="1100" dirty="0"/>
              <a:t>Direct lift ML-2032-ALL-0011 slide #275; Adapted from ML-2032-ALL-0151 (modified formatting/references with ADAURA manuscript)</a:t>
            </a:r>
          </a:p>
        </p:txBody>
      </p:sp>
      <p:sp>
        <p:nvSpPr>
          <p:cNvPr id="7" name="TextBox 6">
            <a:extLst>
              <a:ext uri="{FF2B5EF4-FFF2-40B4-BE49-F238E27FC236}">
                <a16:creationId xmlns:a16="http://schemas.microsoft.com/office/drawing/2014/main" id="{456EF998-E4AF-4776-B2FF-4EECA1F8D5A5}"/>
              </a:ext>
            </a:extLst>
          </p:cNvPr>
          <p:cNvSpPr txBox="1"/>
          <p:nvPr/>
        </p:nvSpPr>
        <p:spPr>
          <a:xfrm>
            <a:off x="5956947" y="1633424"/>
            <a:ext cx="811227" cy="707886"/>
          </a:xfrm>
          <a:prstGeom prst="rect">
            <a:avLst/>
          </a:prstGeom>
          <a:solidFill>
            <a:srgbClr val="FFFF00"/>
          </a:solidFill>
          <a:ln>
            <a:solidFill>
              <a:schemeClr val="tx1"/>
            </a:solidFill>
          </a:ln>
        </p:spPr>
        <p:txBody>
          <a:bodyPr wrap="square" rtlCol="0">
            <a:spAutoFit/>
          </a:bodyPr>
          <a:lstStyle/>
          <a:p>
            <a:r>
              <a:rPr lang="en-US" sz="1000" b="1" dirty="0"/>
              <a:t>Wu 2020. </a:t>
            </a:r>
            <a:r>
              <a:rPr lang="en-US" sz="1000" dirty="0"/>
              <a:t>P5, col2, par2, lines 18-20</a:t>
            </a:r>
            <a:endParaRPr lang="en-US" sz="1000" b="1" dirty="0"/>
          </a:p>
        </p:txBody>
      </p:sp>
      <p:cxnSp>
        <p:nvCxnSpPr>
          <p:cNvPr id="10" name="Straight Arrow Connector 9">
            <a:extLst>
              <a:ext uri="{FF2B5EF4-FFF2-40B4-BE49-F238E27FC236}">
                <a16:creationId xmlns:a16="http://schemas.microsoft.com/office/drawing/2014/main" id="{B3DDE408-AE9E-411F-B49C-24EAE45D54DF}"/>
              </a:ext>
            </a:extLst>
          </p:cNvPr>
          <p:cNvCxnSpPr>
            <a:cxnSpLocks/>
          </p:cNvCxnSpPr>
          <p:nvPr/>
        </p:nvCxnSpPr>
        <p:spPr>
          <a:xfrm flipH="1">
            <a:off x="5472223" y="2140688"/>
            <a:ext cx="474921" cy="1417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728E31C-5A78-4CE1-AB41-FB740E48D04C}"/>
              </a:ext>
            </a:extLst>
          </p:cNvPr>
          <p:cNvSpPr txBox="1"/>
          <p:nvPr/>
        </p:nvSpPr>
        <p:spPr>
          <a:xfrm>
            <a:off x="5947144" y="2376557"/>
            <a:ext cx="811227" cy="707886"/>
          </a:xfrm>
          <a:prstGeom prst="rect">
            <a:avLst/>
          </a:prstGeom>
          <a:solidFill>
            <a:srgbClr val="FFFF00"/>
          </a:solidFill>
          <a:ln>
            <a:solidFill>
              <a:schemeClr val="tx1"/>
            </a:solidFill>
          </a:ln>
        </p:spPr>
        <p:txBody>
          <a:bodyPr wrap="square" rtlCol="0">
            <a:spAutoFit/>
          </a:bodyPr>
          <a:lstStyle/>
          <a:p>
            <a:r>
              <a:rPr lang="en-US" sz="1000" b="1" dirty="0"/>
              <a:t>Wu 2020. </a:t>
            </a:r>
            <a:r>
              <a:rPr lang="en-US" sz="1000" dirty="0"/>
              <a:t>P5, col2, par2, lines 18-20</a:t>
            </a:r>
            <a:endParaRPr lang="en-US" sz="1000" b="1" dirty="0"/>
          </a:p>
        </p:txBody>
      </p:sp>
      <p:cxnSp>
        <p:nvCxnSpPr>
          <p:cNvPr id="14" name="Straight Arrow Connector 13">
            <a:extLst>
              <a:ext uri="{FF2B5EF4-FFF2-40B4-BE49-F238E27FC236}">
                <a16:creationId xmlns:a16="http://schemas.microsoft.com/office/drawing/2014/main" id="{F6E71936-33DA-44BC-AEB0-997935FB6DBF}"/>
              </a:ext>
            </a:extLst>
          </p:cNvPr>
          <p:cNvCxnSpPr>
            <a:cxnSpLocks/>
          </p:cNvCxnSpPr>
          <p:nvPr/>
        </p:nvCxnSpPr>
        <p:spPr>
          <a:xfrm flipH="1">
            <a:off x="4784651" y="2588732"/>
            <a:ext cx="116520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D2490D6-CEF7-423A-A13C-A670D00006C2}"/>
              </a:ext>
            </a:extLst>
          </p:cNvPr>
          <p:cNvSpPr txBox="1"/>
          <p:nvPr/>
        </p:nvSpPr>
        <p:spPr>
          <a:xfrm>
            <a:off x="3884821" y="6565980"/>
            <a:ext cx="811227" cy="707886"/>
          </a:xfrm>
          <a:prstGeom prst="rect">
            <a:avLst/>
          </a:prstGeom>
          <a:solidFill>
            <a:srgbClr val="FFFF00"/>
          </a:solidFill>
          <a:ln>
            <a:solidFill>
              <a:schemeClr val="tx1"/>
            </a:solidFill>
          </a:ln>
        </p:spPr>
        <p:txBody>
          <a:bodyPr wrap="square" rtlCol="0">
            <a:spAutoFit/>
          </a:bodyPr>
          <a:lstStyle/>
          <a:p>
            <a:r>
              <a:rPr lang="en-US" sz="1000" dirty="0"/>
              <a:t>Inserted ADAURA manuscript reference</a:t>
            </a:r>
          </a:p>
        </p:txBody>
      </p:sp>
      <p:cxnSp>
        <p:nvCxnSpPr>
          <p:cNvPr id="18" name="Straight Arrow Connector 17">
            <a:extLst>
              <a:ext uri="{FF2B5EF4-FFF2-40B4-BE49-F238E27FC236}">
                <a16:creationId xmlns:a16="http://schemas.microsoft.com/office/drawing/2014/main" id="{384A896B-E7B2-4C16-8D54-823427B9FC28}"/>
              </a:ext>
            </a:extLst>
          </p:cNvPr>
          <p:cNvCxnSpPr/>
          <p:nvPr/>
        </p:nvCxnSpPr>
        <p:spPr>
          <a:xfrm flipH="1" flipV="1">
            <a:off x="3693434" y="6668843"/>
            <a:ext cx="191387" cy="20005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0802AB57-30A5-40CC-8148-35B711F57661}"/>
              </a:ext>
            </a:extLst>
          </p:cNvPr>
          <p:cNvSpPr txBox="1"/>
          <p:nvPr/>
        </p:nvSpPr>
        <p:spPr>
          <a:xfrm>
            <a:off x="1516913" y="4321510"/>
            <a:ext cx="1531087" cy="400110"/>
          </a:xfrm>
          <a:prstGeom prst="rect">
            <a:avLst/>
          </a:prstGeom>
          <a:solidFill>
            <a:srgbClr val="FFFF00"/>
          </a:solidFill>
          <a:ln>
            <a:solidFill>
              <a:schemeClr val="tx1"/>
            </a:solidFill>
          </a:ln>
        </p:spPr>
        <p:txBody>
          <a:bodyPr wrap="square" rtlCol="0">
            <a:spAutoFit/>
          </a:bodyPr>
          <a:lstStyle/>
          <a:p>
            <a:r>
              <a:rPr lang="en-US" sz="1000" dirty="0"/>
              <a:t>Inserted ADAURA manuscript reference</a:t>
            </a:r>
          </a:p>
        </p:txBody>
      </p:sp>
      <p:cxnSp>
        <p:nvCxnSpPr>
          <p:cNvPr id="20" name="Straight Arrow Connector 19">
            <a:extLst>
              <a:ext uri="{FF2B5EF4-FFF2-40B4-BE49-F238E27FC236}">
                <a16:creationId xmlns:a16="http://schemas.microsoft.com/office/drawing/2014/main" id="{0A6D7523-FA3F-4D8B-A919-636EC8A62B96}"/>
              </a:ext>
            </a:extLst>
          </p:cNvPr>
          <p:cNvCxnSpPr/>
          <p:nvPr/>
        </p:nvCxnSpPr>
        <p:spPr>
          <a:xfrm flipH="1" flipV="1">
            <a:off x="1325526" y="4321510"/>
            <a:ext cx="191387" cy="20005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7238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References:</a:t>
            </a:r>
          </a:p>
          <a:p>
            <a:pPr marL="0" indent="0">
              <a:buNone/>
            </a:pPr>
            <a:endParaRPr lang="en-US" b="1" dirty="0"/>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AutoNum type="arabicPeriod"/>
              <a:tabLst/>
              <a:defRPr/>
            </a:pPr>
            <a:r>
              <a:rPr lang="en-US" dirty="0"/>
              <a:t>Herbst RS, </a:t>
            </a:r>
            <a:r>
              <a:rPr lang="en-US" dirty="0" err="1"/>
              <a:t>Tsuboi</a:t>
            </a:r>
            <a:r>
              <a:rPr lang="en-US" baseline="30000" dirty="0"/>
              <a:t> </a:t>
            </a:r>
            <a:r>
              <a:rPr lang="en-US" dirty="0"/>
              <a:t>M, John</a:t>
            </a:r>
            <a:r>
              <a:rPr lang="en-US" baseline="30000" dirty="0"/>
              <a:t> </a:t>
            </a:r>
            <a:r>
              <a:rPr lang="en-US" dirty="0"/>
              <a:t>J, et al.  Osimertinib as adjuvant therapy in patients with stage IB–IIIA EGFR mutation positive NSCLC after complete tumor resection: ADAURA [presentation]. Presented at: American Society of Clinical Oncology (ASCO) Virtual Annual Meeting; May 29-31, 2020.</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AutoNum type="arabicPeriod"/>
              <a:tabLst/>
              <a:defRPr/>
            </a:pPr>
            <a:r>
              <a:rPr lang="en-US" dirty="0" err="1"/>
              <a:t>Tsuboi</a:t>
            </a:r>
            <a:r>
              <a:rPr lang="en-US" baseline="30000" dirty="0"/>
              <a:t> </a:t>
            </a:r>
            <a:r>
              <a:rPr lang="en-US" dirty="0"/>
              <a:t>M, Wu Y-L, He J, et al.  </a:t>
            </a:r>
            <a:r>
              <a:rPr lang="en-US" dirty="0" err="1"/>
              <a:t>Osimertinib</a:t>
            </a:r>
            <a:r>
              <a:rPr lang="en-US" dirty="0"/>
              <a:t> adjuvant therapy in patients (pts) with resected EGFR mutated (</a:t>
            </a:r>
            <a:r>
              <a:rPr lang="en-US" dirty="0" err="1"/>
              <a:t>EGFRm</a:t>
            </a:r>
            <a:r>
              <a:rPr lang="en-US" dirty="0"/>
              <a:t>) NSCLC (ADAURA): central nervous system (CNS) disease recurrence [presentation]. Presented at: European Society of Medical Oncology (ESMO) Virtual Annual Meeting; September 18-22, 2020.</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AutoNum type="arabicPeriod"/>
              <a:tabLst/>
              <a:defRPr/>
            </a:pPr>
            <a:r>
              <a:rPr lang="en-US" dirty="0">
                <a:highlight>
                  <a:srgbClr val="FFFF00"/>
                </a:highlight>
              </a:rPr>
              <a:t>Wu Y-L, </a:t>
            </a:r>
            <a:r>
              <a:rPr lang="en-US" dirty="0" err="1">
                <a:highlight>
                  <a:srgbClr val="FFFF00"/>
                </a:highlight>
              </a:rPr>
              <a:t>Tsuboi</a:t>
            </a:r>
            <a:r>
              <a:rPr lang="en-US" dirty="0">
                <a:highlight>
                  <a:srgbClr val="FFFF00"/>
                </a:highlight>
              </a:rPr>
              <a:t> M, He J, et al. </a:t>
            </a:r>
            <a:r>
              <a:rPr lang="en-US" dirty="0" err="1">
                <a:highlight>
                  <a:srgbClr val="FFFF00"/>
                </a:highlight>
              </a:rPr>
              <a:t>Osimertinib</a:t>
            </a:r>
            <a:r>
              <a:rPr lang="en-US" dirty="0">
                <a:highlight>
                  <a:srgbClr val="FFFF00"/>
                </a:highlight>
              </a:rPr>
              <a:t> in Resected EGFR-Mutated Non–Small-Cell Lung Cancer. Published online ahead of print date. </a:t>
            </a:r>
            <a:r>
              <a:rPr lang="en-US" i="1" dirty="0">
                <a:highlight>
                  <a:srgbClr val="FFFF00"/>
                </a:highlight>
              </a:rPr>
              <a:t>NEJM</a:t>
            </a:r>
            <a:r>
              <a:rPr lang="en-US" dirty="0">
                <a:highlight>
                  <a:srgbClr val="FFFF00"/>
                </a:highlight>
              </a:rPr>
              <a:t>. 2020. Accessed September 19, 2020.</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50487F27-F4AC-478C-A07B-A71CA0B86259}" type="slidenum">
              <a:rPr lang="en-US" smtClean="0"/>
              <a:pPr/>
              <a:t>44</a:t>
            </a:fld>
            <a:endParaRPr lang="en-US"/>
          </a:p>
        </p:txBody>
      </p:sp>
      <p:sp>
        <p:nvSpPr>
          <p:cNvPr id="6" name="TextBox 5">
            <a:extLst>
              <a:ext uri="{FF2B5EF4-FFF2-40B4-BE49-F238E27FC236}">
                <a16:creationId xmlns:a16="http://schemas.microsoft.com/office/drawing/2014/main" id="{38A4176D-FFBD-4424-9935-94F22766AD6E}"/>
              </a:ext>
            </a:extLst>
          </p:cNvPr>
          <p:cNvSpPr txBox="1"/>
          <p:nvPr/>
        </p:nvSpPr>
        <p:spPr>
          <a:xfrm>
            <a:off x="3296942" y="240434"/>
            <a:ext cx="2650202" cy="769441"/>
          </a:xfrm>
          <a:prstGeom prst="rect">
            <a:avLst/>
          </a:prstGeom>
          <a:solidFill>
            <a:srgbClr val="FFFF00"/>
          </a:solidFill>
        </p:spPr>
        <p:txBody>
          <a:bodyPr wrap="square" rtlCol="0">
            <a:spAutoFit/>
          </a:bodyPr>
          <a:lstStyle/>
          <a:p>
            <a:pPr>
              <a:buClr>
                <a:schemeClr val="accent1"/>
              </a:buClr>
            </a:pPr>
            <a:r>
              <a:rPr lang="en-US" sz="1100" dirty="0"/>
              <a:t>Direct lift ML-2032-ALL-0011 slide #275; Adapted from ML-2032-ALL-0151 (modified formatting/references with ADAURA manuscript)</a:t>
            </a:r>
          </a:p>
        </p:txBody>
      </p:sp>
      <p:sp>
        <p:nvSpPr>
          <p:cNvPr id="7" name="TextBox 6">
            <a:extLst>
              <a:ext uri="{FF2B5EF4-FFF2-40B4-BE49-F238E27FC236}">
                <a16:creationId xmlns:a16="http://schemas.microsoft.com/office/drawing/2014/main" id="{456EF998-E4AF-4776-B2FF-4EECA1F8D5A5}"/>
              </a:ext>
            </a:extLst>
          </p:cNvPr>
          <p:cNvSpPr txBox="1"/>
          <p:nvPr/>
        </p:nvSpPr>
        <p:spPr>
          <a:xfrm>
            <a:off x="5956947" y="1633424"/>
            <a:ext cx="811227" cy="707886"/>
          </a:xfrm>
          <a:prstGeom prst="rect">
            <a:avLst/>
          </a:prstGeom>
          <a:solidFill>
            <a:srgbClr val="FFFF00"/>
          </a:solidFill>
          <a:ln>
            <a:solidFill>
              <a:schemeClr val="tx1"/>
            </a:solidFill>
          </a:ln>
        </p:spPr>
        <p:txBody>
          <a:bodyPr wrap="square" rtlCol="0">
            <a:spAutoFit/>
          </a:bodyPr>
          <a:lstStyle/>
          <a:p>
            <a:r>
              <a:rPr lang="en-US" sz="1000" b="1" dirty="0"/>
              <a:t>Wu 2020. </a:t>
            </a:r>
            <a:r>
              <a:rPr lang="en-US" sz="1000" dirty="0"/>
              <a:t>P5, col2, par2, lines 18-20</a:t>
            </a:r>
            <a:endParaRPr lang="en-US" sz="1000" b="1" dirty="0"/>
          </a:p>
        </p:txBody>
      </p:sp>
      <p:cxnSp>
        <p:nvCxnSpPr>
          <p:cNvPr id="10" name="Straight Arrow Connector 9">
            <a:extLst>
              <a:ext uri="{FF2B5EF4-FFF2-40B4-BE49-F238E27FC236}">
                <a16:creationId xmlns:a16="http://schemas.microsoft.com/office/drawing/2014/main" id="{B3DDE408-AE9E-411F-B49C-24EAE45D54DF}"/>
              </a:ext>
            </a:extLst>
          </p:cNvPr>
          <p:cNvCxnSpPr>
            <a:cxnSpLocks/>
          </p:cNvCxnSpPr>
          <p:nvPr/>
        </p:nvCxnSpPr>
        <p:spPr>
          <a:xfrm flipH="1">
            <a:off x="5472223" y="2140688"/>
            <a:ext cx="474921" cy="1417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728E31C-5A78-4CE1-AB41-FB740E48D04C}"/>
              </a:ext>
            </a:extLst>
          </p:cNvPr>
          <p:cNvSpPr txBox="1"/>
          <p:nvPr/>
        </p:nvSpPr>
        <p:spPr>
          <a:xfrm>
            <a:off x="5947144" y="2376557"/>
            <a:ext cx="811227" cy="707886"/>
          </a:xfrm>
          <a:prstGeom prst="rect">
            <a:avLst/>
          </a:prstGeom>
          <a:solidFill>
            <a:srgbClr val="FFFF00"/>
          </a:solidFill>
          <a:ln>
            <a:solidFill>
              <a:schemeClr val="tx1"/>
            </a:solidFill>
          </a:ln>
        </p:spPr>
        <p:txBody>
          <a:bodyPr wrap="square" rtlCol="0">
            <a:spAutoFit/>
          </a:bodyPr>
          <a:lstStyle/>
          <a:p>
            <a:r>
              <a:rPr lang="en-US" sz="1000" b="1" dirty="0"/>
              <a:t>Wu 2020. </a:t>
            </a:r>
            <a:r>
              <a:rPr lang="en-US" sz="1000" dirty="0"/>
              <a:t>P5, col2, par2, lines 18-20</a:t>
            </a:r>
            <a:endParaRPr lang="en-US" sz="1000" b="1" dirty="0"/>
          </a:p>
        </p:txBody>
      </p:sp>
      <p:cxnSp>
        <p:nvCxnSpPr>
          <p:cNvPr id="14" name="Straight Arrow Connector 13">
            <a:extLst>
              <a:ext uri="{FF2B5EF4-FFF2-40B4-BE49-F238E27FC236}">
                <a16:creationId xmlns:a16="http://schemas.microsoft.com/office/drawing/2014/main" id="{F6E71936-33DA-44BC-AEB0-997935FB6DBF}"/>
              </a:ext>
            </a:extLst>
          </p:cNvPr>
          <p:cNvCxnSpPr>
            <a:cxnSpLocks/>
          </p:cNvCxnSpPr>
          <p:nvPr/>
        </p:nvCxnSpPr>
        <p:spPr>
          <a:xfrm flipH="1">
            <a:off x="4784651" y="2588732"/>
            <a:ext cx="116520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D2490D6-CEF7-423A-A13C-A670D00006C2}"/>
              </a:ext>
            </a:extLst>
          </p:cNvPr>
          <p:cNvSpPr txBox="1"/>
          <p:nvPr/>
        </p:nvSpPr>
        <p:spPr>
          <a:xfrm>
            <a:off x="3884821" y="6565980"/>
            <a:ext cx="811227" cy="707886"/>
          </a:xfrm>
          <a:prstGeom prst="rect">
            <a:avLst/>
          </a:prstGeom>
          <a:solidFill>
            <a:srgbClr val="FFFF00"/>
          </a:solidFill>
          <a:ln>
            <a:solidFill>
              <a:schemeClr val="tx1"/>
            </a:solidFill>
          </a:ln>
        </p:spPr>
        <p:txBody>
          <a:bodyPr wrap="square" rtlCol="0">
            <a:spAutoFit/>
          </a:bodyPr>
          <a:lstStyle/>
          <a:p>
            <a:r>
              <a:rPr lang="en-US" sz="1000" dirty="0"/>
              <a:t>Inserted ADAURA manuscript reference</a:t>
            </a:r>
          </a:p>
        </p:txBody>
      </p:sp>
      <p:cxnSp>
        <p:nvCxnSpPr>
          <p:cNvPr id="18" name="Straight Arrow Connector 17">
            <a:extLst>
              <a:ext uri="{FF2B5EF4-FFF2-40B4-BE49-F238E27FC236}">
                <a16:creationId xmlns:a16="http://schemas.microsoft.com/office/drawing/2014/main" id="{384A896B-E7B2-4C16-8D54-823427B9FC28}"/>
              </a:ext>
            </a:extLst>
          </p:cNvPr>
          <p:cNvCxnSpPr/>
          <p:nvPr/>
        </p:nvCxnSpPr>
        <p:spPr>
          <a:xfrm flipH="1" flipV="1">
            <a:off x="3693434" y="6668843"/>
            <a:ext cx="191387" cy="20005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0802AB57-30A5-40CC-8148-35B711F57661}"/>
              </a:ext>
            </a:extLst>
          </p:cNvPr>
          <p:cNvSpPr txBox="1"/>
          <p:nvPr/>
        </p:nvSpPr>
        <p:spPr>
          <a:xfrm>
            <a:off x="1516913" y="4321510"/>
            <a:ext cx="1531087" cy="400110"/>
          </a:xfrm>
          <a:prstGeom prst="rect">
            <a:avLst/>
          </a:prstGeom>
          <a:solidFill>
            <a:srgbClr val="FFFF00"/>
          </a:solidFill>
          <a:ln>
            <a:solidFill>
              <a:schemeClr val="tx1"/>
            </a:solidFill>
          </a:ln>
        </p:spPr>
        <p:txBody>
          <a:bodyPr wrap="square" rtlCol="0">
            <a:spAutoFit/>
          </a:bodyPr>
          <a:lstStyle/>
          <a:p>
            <a:r>
              <a:rPr lang="en-US" sz="1000" dirty="0"/>
              <a:t>Inserted ADAURA manuscript reference</a:t>
            </a:r>
          </a:p>
        </p:txBody>
      </p:sp>
      <p:cxnSp>
        <p:nvCxnSpPr>
          <p:cNvPr id="20" name="Straight Arrow Connector 19">
            <a:extLst>
              <a:ext uri="{FF2B5EF4-FFF2-40B4-BE49-F238E27FC236}">
                <a16:creationId xmlns:a16="http://schemas.microsoft.com/office/drawing/2014/main" id="{0A6D7523-FA3F-4D8B-A919-636EC8A62B96}"/>
              </a:ext>
            </a:extLst>
          </p:cNvPr>
          <p:cNvCxnSpPr/>
          <p:nvPr/>
        </p:nvCxnSpPr>
        <p:spPr>
          <a:xfrm flipH="1" flipV="1">
            <a:off x="1325526" y="4321510"/>
            <a:ext cx="191387" cy="20005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40692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Compilation of results from multiple studies with at least 15 patients each</a:t>
            </a:r>
          </a:p>
        </p:txBody>
      </p:sp>
      <p:sp>
        <p:nvSpPr>
          <p:cNvPr id="4" name="Slide Number Placeholder 3"/>
          <p:cNvSpPr>
            <a:spLocks noGrp="1"/>
          </p:cNvSpPr>
          <p:nvPr>
            <p:ph type="sldNum" sz="quarter" idx="10"/>
          </p:nvPr>
        </p:nvSpPr>
        <p:spPr/>
        <p:txBody>
          <a:bodyPr/>
          <a:lstStyle/>
          <a:p>
            <a:fld id="{4DAEC29F-12C9-4B9D-A7B1-EA5C7921C965}" type="slidenum">
              <a:rPr lang="en-US" smtClean="0"/>
              <a:t>46</a:t>
            </a:fld>
            <a:endParaRPr lang="en-US"/>
          </a:p>
        </p:txBody>
      </p:sp>
    </p:spTree>
    <p:extLst>
      <p:ext uri="{BB962C8B-B14F-4D97-AF65-F5344CB8AC3E}">
        <p14:creationId xmlns:p14="http://schemas.microsoft.com/office/powerpoint/2010/main" val="331563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31774">
              <a:defRPr/>
            </a:pPr>
            <a:fld id="{F1BCB805-8540-4EAC-83B3-351D9855255B}" type="slidenum">
              <a:rPr lang="en-US" sz="1800" kern="0">
                <a:solidFill>
                  <a:prstClr val="black"/>
                </a:solidFill>
                <a:latin typeface="Calibri"/>
              </a:rPr>
              <a:pPr defTabSz="931774">
                <a:defRPr/>
              </a:pPr>
              <a:t>49</a:t>
            </a:fld>
            <a:endParaRPr lang="en-US" sz="1800" kern="0">
              <a:solidFill>
                <a:prstClr val="black"/>
              </a:solidFill>
              <a:latin typeface="Calibri"/>
            </a:endParaRPr>
          </a:p>
        </p:txBody>
      </p:sp>
    </p:spTree>
    <p:extLst>
      <p:ext uri="{BB962C8B-B14F-4D97-AF65-F5344CB8AC3E}">
        <p14:creationId xmlns:p14="http://schemas.microsoft.com/office/powerpoint/2010/main" val="1731356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53C4279-0E90-45C7-936D-21AD6824232C}" type="slidenum">
              <a:rPr lang="en-GB" smtClean="0"/>
              <a:pPr>
                <a:defRPr/>
              </a:pPr>
              <a:t>50</a:t>
            </a:fld>
            <a:endParaRPr lang="en-GB" dirty="0"/>
          </a:p>
        </p:txBody>
      </p:sp>
    </p:spTree>
    <p:extLst>
      <p:ext uri="{BB962C8B-B14F-4D97-AF65-F5344CB8AC3E}">
        <p14:creationId xmlns:p14="http://schemas.microsoft.com/office/powerpoint/2010/main" val="521489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5:notes"/>
          <p:cNvSpPr txBox="1">
            <a:spLocks noGrp="1"/>
          </p:cNvSpPr>
          <p:nvPr>
            <p:ph type="body" idx="1"/>
          </p:nvPr>
        </p:nvSpPr>
        <p:spPr>
          <a:xfrm>
            <a:off x="691889" y="4000317"/>
            <a:ext cx="5535087" cy="3789774"/>
          </a:xfrm>
          <a:prstGeom prst="rect">
            <a:avLst/>
          </a:prstGeom>
          <a:noFill/>
          <a:ln>
            <a:noFill/>
          </a:ln>
        </p:spPr>
        <p:txBody>
          <a:bodyPr spcFirstLastPara="1" wrap="square" lIns="91300" tIns="91300" rIns="91300" bIns="91300" anchor="ctr" anchorCtr="0">
            <a:noAutofit/>
          </a:bodyPr>
          <a:lstStyle/>
          <a:p>
            <a:pPr marL="0" lvl="0" indent="0" algn="l" rtl="0">
              <a:lnSpc>
                <a:spcPct val="100000"/>
              </a:lnSpc>
              <a:spcBef>
                <a:spcPts val="0"/>
              </a:spcBef>
              <a:spcAft>
                <a:spcPts val="0"/>
              </a:spcAft>
              <a:buSzPts val="1100"/>
              <a:buNone/>
            </a:pPr>
            <a:endParaRPr sz="1400"/>
          </a:p>
        </p:txBody>
      </p:sp>
      <p:sp>
        <p:nvSpPr>
          <p:cNvPr id="150" name="Google Shape;150;p5:notes"/>
          <p:cNvSpPr>
            <a:spLocks noGrp="1" noRot="1" noChangeAspect="1"/>
          </p:cNvSpPr>
          <p:nvPr>
            <p:ph type="sldImg" idx="2"/>
          </p:nvPr>
        </p:nvSpPr>
        <p:spPr>
          <a:xfrm>
            <a:off x="652463" y="631825"/>
            <a:ext cx="5613400" cy="31575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7386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a:extLst>
              <a:ext uri="{FF2B5EF4-FFF2-40B4-BE49-F238E27FC236}">
                <a16:creationId xmlns:a16="http://schemas.microsoft.com/office/drawing/2014/main" id="{E98FC4F3-575C-D847-A7D4-5A20CD3FEA6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aramond" panose="02020404030301010803" pitchFamily="18" charset="0"/>
                <a:ea typeface="ＭＳ Ｐゴシック" panose="020B0600070205080204" pitchFamily="34" charset="-128"/>
              </a:defRPr>
            </a:lvl1pPr>
            <a:lvl2pPr marL="742950" indent="-285750">
              <a:defRPr sz="2400">
                <a:solidFill>
                  <a:schemeClr val="tx1"/>
                </a:solidFill>
                <a:latin typeface="Garamond" panose="02020404030301010803" pitchFamily="18" charset="0"/>
                <a:ea typeface="ＭＳ Ｐゴシック" panose="020B0600070205080204" pitchFamily="34" charset="-128"/>
              </a:defRPr>
            </a:lvl2pPr>
            <a:lvl3pPr marL="1143000" indent="-228600">
              <a:defRPr sz="2400">
                <a:solidFill>
                  <a:schemeClr val="tx1"/>
                </a:solidFill>
                <a:latin typeface="Garamond" panose="02020404030301010803" pitchFamily="18" charset="0"/>
                <a:ea typeface="ＭＳ Ｐゴシック" panose="020B0600070205080204" pitchFamily="34" charset="-128"/>
              </a:defRPr>
            </a:lvl3pPr>
            <a:lvl4pPr marL="1600200" indent="-228600">
              <a:defRPr sz="2400">
                <a:solidFill>
                  <a:schemeClr val="tx1"/>
                </a:solidFill>
                <a:latin typeface="Garamond" panose="02020404030301010803" pitchFamily="18" charset="0"/>
                <a:ea typeface="ＭＳ Ｐゴシック" panose="020B0600070205080204" pitchFamily="34" charset="-128"/>
              </a:defRPr>
            </a:lvl4pPr>
            <a:lvl5pPr marL="2057400" indent="-228600">
              <a:defRPr sz="2400">
                <a:solidFill>
                  <a:schemeClr val="tx1"/>
                </a:solidFill>
                <a:latin typeface="Garamond" panose="02020404030301010803"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aramond" panose="02020404030301010803"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aramond" panose="02020404030301010803"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aramond" panose="02020404030301010803"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aramond" panose="02020404030301010803" pitchFamily="18" charset="0"/>
                <a:ea typeface="ＭＳ Ｐゴシック" panose="020B0600070205080204" pitchFamily="34" charset="-128"/>
              </a:defRPr>
            </a:lvl9pPr>
          </a:lstStyle>
          <a:p>
            <a:fld id="{F4691C19-3416-B141-8885-84B4E44754A9}" type="slidenum">
              <a:rPr lang="en-US" altLang="en-US" sz="1200" smtClean="0">
                <a:latin typeface="Arial" panose="020B0604020202020204" pitchFamily="34" charset="0"/>
              </a:rPr>
              <a:pPr/>
              <a:t>4</a:t>
            </a:fld>
            <a:endParaRPr lang="en-US" altLang="en-US" sz="1200">
              <a:latin typeface="Arial" panose="020B0604020202020204" pitchFamily="34" charset="0"/>
            </a:endParaRPr>
          </a:p>
        </p:txBody>
      </p:sp>
      <p:sp>
        <p:nvSpPr>
          <p:cNvPr id="39938" name="Rectangle 2">
            <a:extLst>
              <a:ext uri="{FF2B5EF4-FFF2-40B4-BE49-F238E27FC236}">
                <a16:creationId xmlns:a16="http://schemas.microsoft.com/office/drawing/2014/main" id="{FA3CDBCC-E252-7541-A5D3-E8B89DA97DFC}"/>
              </a:ext>
            </a:extLst>
          </p:cNvPr>
          <p:cNvSpPr>
            <a:spLocks noGrp="1" noRot="1" noChangeAspect="1" noChangeArrowheads="1" noTextEdit="1"/>
          </p:cNvSpPr>
          <p:nvPr>
            <p:ph type="sldImg"/>
          </p:nvPr>
        </p:nvSpPr>
        <p:spPr>
          <a:xfrm>
            <a:off x="406400" y="696913"/>
            <a:ext cx="6197600" cy="3486150"/>
          </a:xfrm>
          <a:solidFill>
            <a:srgbClr val="FFFFFF"/>
          </a:solidFill>
          <a:ln/>
        </p:spPr>
      </p:sp>
      <p:sp>
        <p:nvSpPr>
          <p:cNvPr id="39939" name="Rectangle 3">
            <a:extLst>
              <a:ext uri="{FF2B5EF4-FFF2-40B4-BE49-F238E27FC236}">
                <a16:creationId xmlns:a16="http://schemas.microsoft.com/office/drawing/2014/main" id="{F88F0C93-B6C8-184D-AD96-B57BBE60D38C}"/>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943137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58DACF-8309-2044-8EF4-AA7C90F4E9AA}" type="slidenum">
              <a:rPr lang="en-US" smtClean="0"/>
              <a:t>53</a:t>
            </a:fld>
            <a:endParaRPr lang="en-US"/>
          </a:p>
        </p:txBody>
      </p:sp>
    </p:spTree>
    <p:extLst>
      <p:ext uri="{BB962C8B-B14F-4D97-AF65-F5344CB8AC3E}">
        <p14:creationId xmlns:p14="http://schemas.microsoft.com/office/powerpoint/2010/main" val="650188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5:notes"/>
          <p:cNvSpPr txBox="1">
            <a:spLocks noGrp="1"/>
          </p:cNvSpPr>
          <p:nvPr>
            <p:ph type="body" idx="1"/>
          </p:nvPr>
        </p:nvSpPr>
        <p:spPr>
          <a:xfrm>
            <a:off x="691889" y="4000317"/>
            <a:ext cx="5535087" cy="3789774"/>
          </a:xfrm>
          <a:prstGeom prst="rect">
            <a:avLst/>
          </a:prstGeom>
          <a:noFill/>
          <a:ln>
            <a:noFill/>
          </a:ln>
        </p:spPr>
        <p:txBody>
          <a:bodyPr spcFirstLastPara="1" wrap="square" lIns="91300" tIns="91300" rIns="91300" bIns="91300" anchor="ctr" anchorCtr="0">
            <a:noAutofit/>
          </a:bodyPr>
          <a:lstStyle/>
          <a:p>
            <a:pPr marL="0" lvl="0" indent="0" algn="l" rtl="0">
              <a:lnSpc>
                <a:spcPct val="100000"/>
              </a:lnSpc>
              <a:spcBef>
                <a:spcPts val="0"/>
              </a:spcBef>
              <a:spcAft>
                <a:spcPts val="0"/>
              </a:spcAft>
              <a:buSzPts val="1100"/>
              <a:buNone/>
            </a:pPr>
            <a:endParaRPr sz="1400"/>
          </a:p>
        </p:txBody>
      </p:sp>
      <p:sp>
        <p:nvSpPr>
          <p:cNvPr id="150" name="Google Shape;150;p5:notes"/>
          <p:cNvSpPr>
            <a:spLocks noGrp="1" noRot="1" noChangeAspect="1"/>
          </p:cNvSpPr>
          <p:nvPr>
            <p:ph type="sldImg" idx="2"/>
          </p:nvPr>
        </p:nvSpPr>
        <p:spPr>
          <a:xfrm>
            <a:off x="652463" y="631825"/>
            <a:ext cx="5613400" cy="31575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51307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58DACF-8309-2044-8EF4-AA7C90F4E9AA}" type="slidenum">
              <a:rPr lang="en-US" smtClean="0"/>
              <a:t>55</a:t>
            </a:fld>
            <a:endParaRPr lang="en-US"/>
          </a:p>
        </p:txBody>
      </p:sp>
    </p:spTree>
    <p:extLst>
      <p:ext uri="{BB962C8B-B14F-4D97-AF65-F5344CB8AC3E}">
        <p14:creationId xmlns:p14="http://schemas.microsoft.com/office/powerpoint/2010/main" val="294466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58DACF-8309-2044-8EF4-AA7C90F4E9AA}" type="slidenum">
              <a:rPr lang="en-US" smtClean="0"/>
              <a:t>56</a:t>
            </a:fld>
            <a:endParaRPr lang="en-US"/>
          </a:p>
        </p:txBody>
      </p:sp>
    </p:spTree>
    <p:extLst>
      <p:ext uri="{BB962C8B-B14F-4D97-AF65-F5344CB8AC3E}">
        <p14:creationId xmlns:p14="http://schemas.microsoft.com/office/powerpoint/2010/main" val="1980099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58DACF-8309-2044-8EF4-AA7C90F4E9AA}" type="slidenum">
              <a:rPr lang="en-US" smtClean="0"/>
              <a:t>58</a:t>
            </a:fld>
            <a:endParaRPr lang="en-US"/>
          </a:p>
        </p:txBody>
      </p:sp>
    </p:spTree>
    <p:extLst>
      <p:ext uri="{BB962C8B-B14F-4D97-AF65-F5344CB8AC3E}">
        <p14:creationId xmlns:p14="http://schemas.microsoft.com/office/powerpoint/2010/main" val="26528065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58DACF-8309-2044-8EF4-AA7C90F4E9AA}" type="slidenum">
              <a:rPr lang="en-US" smtClean="0"/>
              <a:t>59</a:t>
            </a:fld>
            <a:endParaRPr lang="en-US"/>
          </a:p>
        </p:txBody>
      </p:sp>
    </p:spTree>
    <p:extLst>
      <p:ext uri="{BB962C8B-B14F-4D97-AF65-F5344CB8AC3E}">
        <p14:creationId xmlns:p14="http://schemas.microsoft.com/office/powerpoint/2010/main" val="3328815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58DACF-8309-2044-8EF4-AA7C90F4E9AA}" type="slidenum">
              <a:rPr lang="en-US" smtClean="0"/>
              <a:t>60</a:t>
            </a:fld>
            <a:endParaRPr lang="en-US"/>
          </a:p>
        </p:txBody>
      </p:sp>
    </p:spTree>
    <p:extLst>
      <p:ext uri="{BB962C8B-B14F-4D97-AF65-F5344CB8AC3E}">
        <p14:creationId xmlns:p14="http://schemas.microsoft.com/office/powerpoint/2010/main" val="11861687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58DACF-8309-2044-8EF4-AA7C90F4E9AA}" type="slidenum">
              <a:rPr lang="en-US" smtClean="0"/>
              <a:t>61</a:t>
            </a:fld>
            <a:endParaRPr lang="en-US"/>
          </a:p>
        </p:txBody>
      </p:sp>
    </p:spTree>
    <p:extLst>
      <p:ext uri="{BB962C8B-B14F-4D97-AF65-F5344CB8AC3E}">
        <p14:creationId xmlns:p14="http://schemas.microsoft.com/office/powerpoint/2010/main" val="3090500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479010CC-7B8F-D648-ACFB-A569D026B89C}" type="slidenum">
              <a:rPr lang="ca-ES" smtClean="0"/>
              <a:t>62</a:t>
            </a:fld>
            <a:endParaRPr lang="ca-ES"/>
          </a:p>
        </p:txBody>
      </p:sp>
    </p:spTree>
    <p:extLst>
      <p:ext uri="{BB962C8B-B14F-4D97-AF65-F5344CB8AC3E}">
        <p14:creationId xmlns:p14="http://schemas.microsoft.com/office/powerpoint/2010/main" val="187849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a:extLst>
              <a:ext uri="{FF2B5EF4-FFF2-40B4-BE49-F238E27FC236}">
                <a16:creationId xmlns:a16="http://schemas.microsoft.com/office/drawing/2014/main" id="{F8740135-386A-D449-870D-C7F0A39D640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aramond" panose="02020404030301010803" pitchFamily="18" charset="0"/>
                <a:ea typeface="ＭＳ Ｐゴシック" panose="020B0600070205080204" pitchFamily="34" charset="-128"/>
              </a:defRPr>
            </a:lvl1pPr>
            <a:lvl2pPr marL="742950" indent="-285750">
              <a:defRPr sz="2400">
                <a:solidFill>
                  <a:schemeClr val="tx1"/>
                </a:solidFill>
                <a:latin typeface="Garamond" panose="02020404030301010803" pitchFamily="18" charset="0"/>
                <a:ea typeface="ＭＳ Ｐゴシック" panose="020B0600070205080204" pitchFamily="34" charset="-128"/>
              </a:defRPr>
            </a:lvl2pPr>
            <a:lvl3pPr marL="1143000" indent="-228600">
              <a:defRPr sz="2400">
                <a:solidFill>
                  <a:schemeClr val="tx1"/>
                </a:solidFill>
                <a:latin typeface="Garamond" panose="02020404030301010803" pitchFamily="18" charset="0"/>
                <a:ea typeface="ＭＳ Ｐゴシック" panose="020B0600070205080204" pitchFamily="34" charset="-128"/>
              </a:defRPr>
            </a:lvl3pPr>
            <a:lvl4pPr marL="1600200" indent="-228600">
              <a:defRPr sz="2400">
                <a:solidFill>
                  <a:schemeClr val="tx1"/>
                </a:solidFill>
                <a:latin typeface="Garamond" panose="02020404030301010803" pitchFamily="18" charset="0"/>
                <a:ea typeface="ＭＳ Ｐゴシック" panose="020B0600070205080204" pitchFamily="34" charset="-128"/>
              </a:defRPr>
            </a:lvl4pPr>
            <a:lvl5pPr marL="2057400" indent="-228600">
              <a:defRPr sz="2400">
                <a:solidFill>
                  <a:schemeClr val="tx1"/>
                </a:solidFill>
                <a:latin typeface="Garamond" panose="02020404030301010803"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aramond" panose="02020404030301010803"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aramond" panose="02020404030301010803"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aramond" panose="02020404030301010803"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aramond" panose="02020404030301010803" pitchFamily="18" charset="0"/>
                <a:ea typeface="ＭＳ Ｐゴシック" panose="020B0600070205080204" pitchFamily="34" charset="-128"/>
              </a:defRPr>
            </a:lvl9pPr>
          </a:lstStyle>
          <a:p>
            <a:fld id="{A8FDD8BE-3438-BC4C-83D0-3D8E643219B6}" type="slidenum">
              <a:rPr lang="en-US" altLang="en-US" sz="1200" smtClean="0"/>
              <a:pPr/>
              <a:t>5</a:t>
            </a:fld>
            <a:endParaRPr lang="en-US" altLang="en-US" sz="1200"/>
          </a:p>
        </p:txBody>
      </p:sp>
      <p:sp>
        <p:nvSpPr>
          <p:cNvPr id="41986" name="Rectangle 2">
            <a:extLst>
              <a:ext uri="{FF2B5EF4-FFF2-40B4-BE49-F238E27FC236}">
                <a16:creationId xmlns:a16="http://schemas.microsoft.com/office/drawing/2014/main" id="{FFB7508A-62A6-AB4E-BCFB-9213AFFEA54F}"/>
              </a:ext>
            </a:extLst>
          </p:cNvPr>
          <p:cNvSpPr>
            <a:spLocks noGrp="1" noRot="1" noChangeAspect="1" noChangeArrowheads="1" noTextEdit="1"/>
          </p:cNvSpPr>
          <p:nvPr>
            <p:ph type="sldImg"/>
          </p:nvPr>
        </p:nvSpPr>
        <p:spPr>
          <a:xfrm>
            <a:off x="406400" y="696913"/>
            <a:ext cx="6197600" cy="3486150"/>
          </a:xfrm>
          <a:ln/>
        </p:spPr>
      </p:sp>
      <p:sp>
        <p:nvSpPr>
          <p:cNvPr id="41987" name="Rectangle 3">
            <a:extLst>
              <a:ext uri="{FF2B5EF4-FFF2-40B4-BE49-F238E27FC236}">
                <a16:creationId xmlns:a16="http://schemas.microsoft.com/office/drawing/2014/main" id="{9529C92F-1933-0641-912D-DE11DE44187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Tree>
    <p:extLst>
      <p:ext uri="{BB962C8B-B14F-4D97-AF65-F5344CB8AC3E}">
        <p14:creationId xmlns:p14="http://schemas.microsoft.com/office/powerpoint/2010/main" val="2414076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44FF02-0F5D-4B39-8181-D466091B0B05}" type="slidenum">
              <a:rPr lang="en-US" altLang="en-US" smtClean="0"/>
              <a:pPr/>
              <a:t>6</a:t>
            </a:fld>
            <a:endParaRPr lang="en-US" altLang="en-US"/>
          </a:p>
        </p:txBody>
      </p:sp>
    </p:spTree>
    <p:extLst>
      <p:ext uri="{BB962C8B-B14F-4D97-AF65-F5344CB8AC3E}">
        <p14:creationId xmlns:p14="http://schemas.microsoft.com/office/powerpoint/2010/main" val="3365355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 of cases of NSCLC in the United States: </a:t>
            </a:r>
            <a:r>
              <a:rPr lang="en-US" sz="1200" b="0" i="0" kern="1200" dirty="0">
                <a:solidFill>
                  <a:schemeClr val="tx1"/>
                </a:solidFill>
                <a:effectLst/>
                <a:latin typeface="+mn-lt"/>
                <a:ea typeface="+mn-ea"/>
                <a:cs typeface="+mn-cs"/>
              </a:rPr>
              <a:t>American Cancer Society. </a:t>
            </a:r>
            <a:r>
              <a:rPr lang="en-US" sz="1200" b="0" i="1" kern="1200" dirty="0">
                <a:solidFill>
                  <a:schemeClr val="tx1"/>
                </a:solidFill>
                <a:effectLst/>
                <a:latin typeface="+mn-lt"/>
                <a:ea typeface="+mn-ea"/>
                <a:cs typeface="+mn-cs"/>
              </a:rPr>
              <a:t>Facts &amp; Figures 2020</a:t>
            </a:r>
            <a:r>
              <a:rPr lang="en-US" sz="1200" b="0" i="0" kern="1200" dirty="0">
                <a:solidFill>
                  <a:schemeClr val="tx1"/>
                </a:solidFill>
                <a:effectLst/>
                <a:latin typeface="+mn-lt"/>
                <a:ea typeface="+mn-ea"/>
                <a:cs typeface="+mn-cs"/>
              </a:rPr>
              <a:t>. American Cancer Society. Atlanta, Ga. 2020.</a:t>
            </a:r>
            <a:endParaRPr lang="en-US" dirty="0"/>
          </a:p>
          <a:p>
            <a:r>
              <a:rPr lang="en-US" dirty="0"/>
              <a:t>228,820 new cases of lung cancer </a:t>
            </a:r>
          </a:p>
          <a:p>
            <a:r>
              <a:rPr lang="en-US" dirty="0"/>
              <a:t>84%</a:t>
            </a:r>
            <a:r>
              <a:rPr lang="en-US" baseline="0" dirty="0"/>
              <a:t> </a:t>
            </a:r>
            <a:r>
              <a:rPr lang="en-US" dirty="0"/>
              <a:t>is NSCLC (228,820 x 0.84) = 192,209 new cases of NSCLC</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FFDF6B-8F04-B54D-9E92-CDF2216E29D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5125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1D0279-4505-4B6C-84A9-C38250BA52D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Arial" pitchFamily="34" charset="0"/>
            </a:endParaRPr>
          </a:p>
        </p:txBody>
      </p:sp>
      <p:sp>
        <p:nvSpPr>
          <p:cNvPr id="82947" name="Rectangle 7"/>
          <p:cNvSpPr txBox="1">
            <a:spLocks noGrp="1" noChangeArrowheads="1"/>
          </p:cNvSpPr>
          <p:nvPr/>
        </p:nvSpPr>
        <p:spPr bwMode="auto">
          <a:xfrm>
            <a:off x="3930650" y="8661400"/>
            <a:ext cx="3003550" cy="457200"/>
          </a:xfrm>
          <a:prstGeom prst="rect">
            <a:avLst/>
          </a:prstGeom>
          <a:noFill/>
          <a:ln w="9525">
            <a:noFill/>
            <a:miter lim="800000"/>
            <a:headEnd/>
            <a:tailEnd/>
          </a:ln>
        </p:spPr>
        <p:txBody>
          <a:bodyPr lIns="88427" tIns="44213" rIns="88427" bIns="44213" anchor="b"/>
          <a:lstStyle/>
          <a:p>
            <a:pPr marL="0" marR="0" lvl="0" indent="0" algn="r" defTabSz="884238" rtl="0" eaLnBrk="0" fontAlgn="auto" latinLnBrk="0" hangingPunct="0">
              <a:lnSpc>
                <a:spcPct val="100000"/>
              </a:lnSpc>
              <a:spcBef>
                <a:spcPts val="0"/>
              </a:spcBef>
              <a:spcAft>
                <a:spcPts val="0"/>
              </a:spcAft>
              <a:buClrTx/>
              <a:buSzTx/>
              <a:buFontTx/>
              <a:buNone/>
              <a:tabLst/>
              <a:defRPr/>
            </a:pPr>
            <a:fld id="{182CECD6-3F19-4EB8-BB21-570DF81772CF}"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884238" rtl="0" eaLnBrk="0" fontAlgn="auto" latinLnBrk="0" hangingPunct="0">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948" name="Rectangle 2"/>
          <p:cNvSpPr>
            <a:spLocks noGrp="1" noRot="1" noChangeAspect="1" noChangeArrowheads="1" noTextEdit="1"/>
          </p:cNvSpPr>
          <p:nvPr>
            <p:ph type="sldImg"/>
          </p:nvPr>
        </p:nvSpPr>
        <p:spPr>
          <a:xfrm>
            <a:off x="688975" y="912813"/>
            <a:ext cx="5556250" cy="3125787"/>
          </a:xfrm>
          <a:ln/>
        </p:spPr>
      </p:sp>
      <p:sp>
        <p:nvSpPr>
          <p:cNvPr id="82949" name="Rectangle 3"/>
          <p:cNvSpPr>
            <a:spLocks noGrp="1" noChangeArrowheads="1"/>
          </p:cNvSpPr>
          <p:nvPr>
            <p:ph type="body" idx="1"/>
          </p:nvPr>
        </p:nvSpPr>
        <p:spPr>
          <a:xfrm>
            <a:off x="1057275" y="4340225"/>
            <a:ext cx="4824413" cy="3470275"/>
          </a:xfrm>
          <a:noFill/>
          <a:ln/>
        </p:spPr>
        <p:txBody>
          <a:bodyPr wrap="none" anchor="ctr"/>
          <a:lstStyle/>
          <a:p>
            <a:pPr eaLnBrk="1" hangingPunct="1"/>
            <a:endParaRPr lang="en-US" dirty="0"/>
          </a:p>
        </p:txBody>
      </p:sp>
    </p:spTree>
    <p:extLst>
      <p:ext uri="{BB962C8B-B14F-4D97-AF65-F5344CB8AC3E}">
        <p14:creationId xmlns:p14="http://schemas.microsoft.com/office/powerpoint/2010/main" val="3830936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46113" y="228600"/>
            <a:ext cx="5762625" cy="3241675"/>
          </a:xfrm>
        </p:spPr>
      </p:sp>
      <p:sp>
        <p:nvSpPr>
          <p:cNvPr id="3" name="Notes Placeholder 2"/>
          <p:cNvSpPr>
            <a:spLocks noGrp="1"/>
          </p:cNvSpPr>
          <p:nvPr>
            <p:ph type="body" idx="1"/>
          </p:nvPr>
        </p:nvSpPr>
        <p:spPr>
          <a:xfrm>
            <a:off x="342900" y="3548746"/>
            <a:ext cx="6210300" cy="4827131"/>
          </a:xfrm>
          <a:prstGeom prst="rect">
            <a:avLst/>
          </a:prstGeom>
        </p:spPr>
        <p:txBody>
          <a:bodyPr/>
          <a:lstStyle/>
          <a:p>
            <a:pPr marL="0" indent="0">
              <a:buNone/>
            </a:pPr>
            <a:r>
              <a:rPr lang="en-US" b="1" noProof="0" dirty="0"/>
              <a:t>Reference(s)</a:t>
            </a:r>
          </a:p>
          <a:p>
            <a:pPr marL="0" marR="0" lvl="0" indent="0" algn="l" defTabSz="914400" rtl="0" eaLnBrk="1" fontAlgn="auto" latinLnBrk="0" hangingPunct="1">
              <a:lnSpc>
                <a:spcPct val="100000"/>
              </a:lnSpc>
              <a:spcBef>
                <a:spcPts val="300"/>
              </a:spcBef>
              <a:spcAft>
                <a:spcPts val="0"/>
              </a:spcAft>
              <a:buClr>
                <a:schemeClr val="tx1"/>
              </a:buClr>
              <a:buSzPct val="100000"/>
              <a:buFont typeface="+mj-lt"/>
              <a:buNone/>
              <a:tabLst/>
              <a:defRPr/>
            </a:pPr>
            <a:r>
              <a:rPr lang="en-US" sz="1000" dirty="0">
                <a:solidFill>
                  <a:srgbClr val="2F3333"/>
                </a:solidFill>
              </a:rPr>
              <a:t>Soria J-C, </a:t>
            </a:r>
            <a:r>
              <a:rPr lang="en-US" sz="1000" dirty="0" err="1">
                <a:solidFill>
                  <a:srgbClr val="2F3333"/>
                </a:solidFill>
              </a:rPr>
              <a:t>Ohe</a:t>
            </a:r>
            <a:r>
              <a:rPr lang="en-US" sz="1000" dirty="0">
                <a:solidFill>
                  <a:srgbClr val="2F3333"/>
                </a:solidFill>
              </a:rPr>
              <a:t> Y, </a:t>
            </a:r>
            <a:r>
              <a:rPr lang="en-US" sz="1000" dirty="0" err="1">
                <a:solidFill>
                  <a:srgbClr val="2F3333"/>
                </a:solidFill>
              </a:rPr>
              <a:t>Vansteenkiste</a:t>
            </a:r>
            <a:r>
              <a:rPr lang="en-US" sz="1000" dirty="0">
                <a:solidFill>
                  <a:srgbClr val="2F3333"/>
                </a:solidFill>
              </a:rPr>
              <a:t> J, et al. Osimertinib in untreated EGFR-mutated advanced non-small-cell lung cancer. </a:t>
            </a:r>
            <a:r>
              <a:rPr lang="da-DK" sz="1000" i="1" dirty="0">
                <a:solidFill>
                  <a:srgbClr val="2F3333"/>
                </a:solidFill>
              </a:rPr>
              <a:t>N </a:t>
            </a:r>
            <a:r>
              <a:rPr lang="da-DK" sz="1000" i="1" dirty="0" err="1">
                <a:solidFill>
                  <a:srgbClr val="2F3333"/>
                </a:solidFill>
              </a:rPr>
              <a:t>Engl</a:t>
            </a:r>
            <a:r>
              <a:rPr lang="da-DK" sz="1000" i="1" dirty="0">
                <a:solidFill>
                  <a:srgbClr val="2F3333"/>
                </a:solidFill>
              </a:rPr>
              <a:t> J Med. </a:t>
            </a:r>
            <a:r>
              <a:rPr lang="da-DK" sz="1000" dirty="0">
                <a:solidFill>
                  <a:srgbClr val="2F3333"/>
                </a:solidFill>
              </a:rPr>
              <a:t>2018;378:113-125.</a:t>
            </a:r>
          </a:p>
          <a:p>
            <a:pPr marL="0" marR="0" lvl="0" indent="0" algn="l" defTabSz="914400" rtl="0" eaLnBrk="1" fontAlgn="auto" latinLnBrk="0" hangingPunct="1">
              <a:lnSpc>
                <a:spcPct val="100000"/>
              </a:lnSpc>
              <a:spcBef>
                <a:spcPts val="300"/>
              </a:spcBef>
              <a:spcAft>
                <a:spcPts val="0"/>
              </a:spcAft>
              <a:buClr>
                <a:schemeClr val="tx1"/>
              </a:buClr>
              <a:buSzPct val="100000"/>
              <a:buFont typeface="+mj-lt"/>
              <a:buNone/>
              <a:tabLst/>
              <a:defRPr/>
            </a:pPr>
            <a:endParaRPr lang="en-US" dirty="0"/>
          </a:p>
        </p:txBody>
      </p:sp>
      <p:sp>
        <p:nvSpPr>
          <p:cNvPr id="8" name="Slide Number Placeholder 7"/>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487F27-F4AC-478C-A07B-A71CA0B86259}" type="slidenum">
              <a:rPr kumimoji="0" lang="en-US"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51712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noProof="0" dirty="0"/>
              <a:t>Reference(s)</a:t>
            </a:r>
          </a:p>
          <a:p>
            <a:pPr marL="0" marR="0" lvl="0" indent="0" algn="l" defTabSz="914400" rtl="0" eaLnBrk="1" fontAlgn="auto" latinLnBrk="0" hangingPunct="1">
              <a:lnSpc>
                <a:spcPct val="100000"/>
              </a:lnSpc>
              <a:spcBef>
                <a:spcPts val="300"/>
              </a:spcBef>
              <a:spcAft>
                <a:spcPts val="0"/>
              </a:spcAft>
              <a:buClr>
                <a:schemeClr val="tx1"/>
              </a:buClr>
              <a:buSzPct val="100000"/>
              <a:buFont typeface="+mj-lt"/>
              <a:buNone/>
              <a:tabLst/>
              <a:defRPr/>
            </a:pPr>
            <a:r>
              <a:rPr lang="en-US" sz="1000" dirty="0">
                <a:solidFill>
                  <a:srgbClr val="2F3333"/>
                </a:solidFill>
              </a:rPr>
              <a:t>Soria J-C, </a:t>
            </a:r>
            <a:r>
              <a:rPr lang="en-US" sz="1000" dirty="0" err="1">
                <a:solidFill>
                  <a:srgbClr val="2F3333"/>
                </a:solidFill>
              </a:rPr>
              <a:t>Ohe</a:t>
            </a:r>
            <a:r>
              <a:rPr lang="en-US" sz="1000" dirty="0">
                <a:solidFill>
                  <a:srgbClr val="2F3333"/>
                </a:solidFill>
              </a:rPr>
              <a:t> Y, </a:t>
            </a:r>
            <a:r>
              <a:rPr lang="en-US" sz="1000" dirty="0" err="1">
                <a:solidFill>
                  <a:srgbClr val="2F3333"/>
                </a:solidFill>
              </a:rPr>
              <a:t>Vansteenkiste</a:t>
            </a:r>
            <a:r>
              <a:rPr lang="en-US" sz="1000" dirty="0">
                <a:solidFill>
                  <a:srgbClr val="2F3333"/>
                </a:solidFill>
              </a:rPr>
              <a:t> J, et al. Osimertinib in untreated EGFR-mutated advanced non-small-cell lung cancer. </a:t>
            </a:r>
            <a:r>
              <a:rPr lang="da-DK" sz="1000" i="1" dirty="0">
                <a:solidFill>
                  <a:srgbClr val="2F3333"/>
                </a:solidFill>
              </a:rPr>
              <a:t>N </a:t>
            </a:r>
            <a:r>
              <a:rPr lang="da-DK" sz="1000" i="1" dirty="0" err="1">
                <a:solidFill>
                  <a:srgbClr val="2F3333"/>
                </a:solidFill>
              </a:rPr>
              <a:t>Engl</a:t>
            </a:r>
            <a:r>
              <a:rPr lang="da-DK" sz="1000" i="1" dirty="0">
                <a:solidFill>
                  <a:srgbClr val="2F3333"/>
                </a:solidFill>
              </a:rPr>
              <a:t> J Med. </a:t>
            </a:r>
            <a:r>
              <a:rPr lang="da-DK" sz="1000" dirty="0">
                <a:solidFill>
                  <a:srgbClr val="2F3333"/>
                </a:solidFill>
              </a:rPr>
              <a:t>2018;378:113-125.</a:t>
            </a:r>
          </a:p>
        </p:txBody>
      </p:sp>
      <p:sp>
        <p:nvSpPr>
          <p:cNvPr id="4" name="Slide Number Placeholder 3"/>
          <p:cNvSpPr>
            <a:spLocks noGrp="1"/>
          </p:cNvSpPr>
          <p:nvPr>
            <p:ph type="sldNum" sz="quarter" idx="10"/>
          </p:nvPr>
        </p:nvSpPr>
        <p:spPr/>
        <p:txBody>
          <a:bodyPr/>
          <a:lstStyle/>
          <a:p>
            <a:fld id="{50487F27-F4AC-478C-A07B-A71CA0B86259}" type="slidenum">
              <a:rPr lang="en-US" smtClean="0"/>
              <a:pPr/>
              <a:t>12</a:t>
            </a:fld>
            <a:endParaRPr lang="en-US"/>
          </a:p>
        </p:txBody>
      </p:sp>
    </p:spTree>
    <p:extLst>
      <p:ext uri="{BB962C8B-B14F-4D97-AF65-F5344CB8AC3E}">
        <p14:creationId xmlns:p14="http://schemas.microsoft.com/office/powerpoint/2010/main" val="2771860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noProof="0" dirty="0"/>
              <a:t>Reference(s)</a:t>
            </a:r>
          </a:p>
          <a:p>
            <a:pPr marL="0" marR="0" lvl="0" indent="0" algn="l" defTabSz="914400" rtl="0" eaLnBrk="1" fontAlgn="auto" latinLnBrk="0" hangingPunct="1">
              <a:lnSpc>
                <a:spcPct val="100000"/>
              </a:lnSpc>
              <a:spcBef>
                <a:spcPts val="300"/>
              </a:spcBef>
              <a:spcAft>
                <a:spcPts val="0"/>
              </a:spcAft>
              <a:buClr>
                <a:schemeClr val="tx1"/>
              </a:buClr>
              <a:buSzPct val="100000"/>
              <a:buFont typeface="+mj-lt"/>
              <a:buNone/>
              <a:tabLst/>
              <a:defRPr/>
            </a:pPr>
            <a:r>
              <a:rPr lang="en-US" sz="1000" dirty="0">
                <a:solidFill>
                  <a:srgbClr val="2F3333"/>
                </a:solidFill>
              </a:rPr>
              <a:t>Soria J-C, </a:t>
            </a:r>
            <a:r>
              <a:rPr lang="en-US" sz="1000" dirty="0" err="1">
                <a:solidFill>
                  <a:srgbClr val="2F3333"/>
                </a:solidFill>
              </a:rPr>
              <a:t>Ohe</a:t>
            </a:r>
            <a:r>
              <a:rPr lang="en-US" sz="1000" dirty="0">
                <a:solidFill>
                  <a:srgbClr val="2F3333"/>
                </a:solidFill>
              </a:rPr>
              <a:t> Y, </a:t>
            </a:r>
            <a:r>
              <a:rPr lang="en-US" sz="1000" dirty="0" err="1">
                <a:solidFill>
                  <a:srgbClr val="2F3333"/>
                </a:solidFill>
              </a:rPr>
              <a:t>Vansteenkiste</a:t>
            </a:r>
            <a:r>
              <a:rPr lang="en-US" sz="1000" dirty="0">
                <a:solidFill>
                  <a:srgbClr val="2F3333"/>
                </a:solidFill>
              </a:rPr>
              <a:t> J, et al. Osimertinib in untreated EGFR-mutated advanced non-small-cell lung cancer. </a:t>
            </a:r>
            <a:r>
              <a:rPr lang="da-DK" sz="1000" i="1" dirty="0">
                <a:solidFill>
                  <a:srgbClr val="2F3333"/>
                </a:solidFill>
              </a:rPr>
              <a:t>N </a:t>
            </a:r>
            <a:r>
              <a:rPr lang="da-DK" sz="1000" i="1" dirty="0" err="1">
                <a:solidFill>
                  <a:srgbClr val="2F3333"/>
                </a:solidFill>
              </a:rPr>
              <a:t>Engl</a:t>
            </a:r>
            <a:r>
              <a:rPr lang="da-DK" sz="1000" i="1" dirty="0">
                <a:solidFill>
                  <a:srgbClr val="2F3333"/>
                </a:solidFill>
              </a:rPr>
              <a:t> J Med. </a:t>
            </a:r>
            <a:r>
              <a:rPr lang="da-DK" sz="1000" dirty="0">
                <a:solidFill>
                  <a:srgbClr val="2F3333"/>
                </a:solidFill>
              </a:rPr>
              <a:t>2018;378:113-125.</a:t>
            </a:r>
          </a:p>
          <a:p>
            <a:pPr marL="0" indent="0">
              <a:buNone/>
            </a:pPr>
            <a:endParaRPr lang="en-US" dirty="0"/>
          </a:p>
        </p:txBody>
      </p:sp>
      <p:sp>
        <p:nvSpPr>
          <p:cNvPr id="4" name="Slide Number Placeholder 3"/>
          <p:cNvSpPr>
            <a:spLocks noGrp="1"/>
          </p:cNvSpPr>
          <p:nvPr>
            <p:ph type="sldNum" sz="quarter" idx="10"/>
          </p:nvPr>
        </p:nvSpPr>
        <p:spPr/>
        <p:txBody>
          <a:bodyPr/>
          <a:lstStyle/>
          <a:p>
            <a:fld id="{50487F27-F4AC-478C-A07B-A71CA0B86259}" type="slidenum">
              <a:rPr lang="en-US" smtClean="0"/>
              <a:pPr/>
              <a:t>13</a:t>
            </a:fld>
            <a:endParaRPr lang="en-US" dirty="0"/>
          </a:p>
        </p:txBody>
      </p:sp>
    </p:spTree>
    <p:extLst>
      <p:ext uri="{BB962C8B-B14F-4D97-AF65-F5344CB8AC3E}">
        <p14:creationId xmlns:p14="http://schemas.microsoft.com/office/powerpoint/2010/main" val="1452382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slide" Target="../slides/slide9.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slide" Target="../slides/slide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slide" Target="../slides/slide9.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slide" Target="../slides/slide9.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slide" Target="../slides/slide9.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eg"/><Relationship Id="rId1" Type="http://schemas.openxmlformats.org/officeDocument/2006/relationships/slideMaster" Target="../slideMasters/slideMaster3.xml"/><Relationship Id="rId4" Type="http://schemas.openxmlformats.org/officeDocument/2006/relationships/slide" Target="../slides/slide9.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slide" Target="../slides/slide9.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5.jpe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17.emf"/><Relationship Id="rId5" Type="http://schemas.openxmlformats.org/officeDocument/2006/relationships/oleObject" Target="../embeddings/oleObject2.bin"/><Relationship Id="rId4"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9FE2A-22CA-4865-B450-5E68683504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400993D-0AFE-4F37-BE08-98A3F8636AEB}"/>
              </a:ext>
            </a:extLst>
          </p:cNvPr>
          <p:cNvSpPr>
            <a:spLocks noGrp="1"/>
          </p:cNvSpPr>
          <p:nvPr>
            <p:ph type="dt" sz="half" idx="10"/>
          </p:nvPr>
        </p:nvSpPr>
        <p:spPr/>
        <p:txBody>
          <a:bodyPr/>
          <a:lstStyle/>
          <a:p>
            <a:fld id="{59ECA906-F7C3-4CFF-9317-A4F3E5F8D6E8}" type="datetimeFigureOut">
              <a:rPr lang="en-US" smtClean="0"/>
              <a:t>2/18/22</a:t>
            </a:fld>
            <a:endParaRPr lang="en-US"/>
          </a:p>
        </p:txBody>
      </p:sp>
      <p:sp>
        <p:nvSpPr>
          <p:cNvPr id="4" name="Footer Placeholder 3">
            <a:extLst>
              <a:ext uri="{FF2B5EF4-FFF2-40B4-BE49-F238E27FC236}">
                <a16:creationId xmlns:a16="http://schemas.microsoft.com/office/drawing/2014/main" id="{2C55A2D6-4A7D-461E-B990-DEEE59EF19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706104-8C9B-4580-A6C8-6089B5CB9058}"/>
              </a:ext>
            </a:extLst>
          </p:cNvPr>
          <p:cNvSpPr>
            <a:spLocks noGrp="1"/>
          </p:cNvSpPr>
          <p:nvPr>
            <p:ph type="sldNum" sz="quarter" idx="12"/>
          </p:nvPr>
        </p:nvSpPr>
        <p:spPr/>
        <p:txBody>
          <a:bodyPr/>
          <a:lstStyle/>
          <a:p>
            <a:fld id="{3DECA06D-8768-4302-965E-79EA68B86641}" type="slidenum">
              <a:rPr lang="en-US" smtClean="0"/>
              <a:t>‹#›</a:t>
            </a:fld>
            <a:endParaRPr lang="en-US"/>
          </a:p>
        </p:txBody>
      </p:sp>
    </p:spTree>
    <p:extLst>
      <p:ext uri="{BB962C8B-B14F-4D97-AF65-F5344CB8AC3E}">
        <p14:creationId xmlns:p14="http://schemas.microsoft.com/office/powerpoint/2010/main" val="3729924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harma_Science">
    <p:spTree>
      <p:nvGrpSpPr>
        <p:cNvPr id="1" name=""/>
        <p:cNvGrpSpPr/>
        <p:nvPr/>
      </p:nvGrpSpPr>
      <p:grpSpPr>
        <a:xfrm>
          <a:off x="0" y="0"/>
          <a:ext cx="0" cy="0"/>
          <a:chOff x="0" y="0"/>
          <a:chExt cx="0" cy="0"/>
        </a:xfrm>
      </p:grpSpPr>
      <p:pic>
        <p:nvPicPr>
          <p:cNvPr id="3" name="Picture 2" descr="A picture containing cake, indoor&#10;&#10;Description automatically generated">
            <a:extLst>
              <a:ext uri="{FF2B5EF4-FFF2-40B4-BE49-F238E27FC236}">
                <a16:creationId xmlns:a16="http://schemas.microsoft.com/office/drawing/2014/main" id="{039D58CE-906A-0B48-B080-3AC203DB51F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92001" y="3837284"/>
            <a:ext cx="11804108" cy="2818659"/>
          </a:xfrm>
          <a:prstGeom prst="rect">
            <a:avLst/>
          </a:prstGeom>
        </p:spPr>
      </p:pic>
      <p:pic>
        <p:nvPicPr>
          <p:cNvPr id="11" name="Picture 10" descr="AZ_RGB_H_POS.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sp>
        <p:nvSpPr>
          <p:cNvPr id="10" name="Title 8">
            <a:extLst>
              <a:ext uri="{FF2B5EF4-FFF2-40B4-BE49-F238E27FC236}">
                <a16:creationId xmlns:a16="http://schemas.microsoft.com/office/drawing/2014/main" id="{5AE13539-1ECC-47C9-A7EF-DF42B15CF8D1}"/>
              </a:ext>
            </a:extLst>
          </p:cNvPr>
          <p:cNvSpPr>
            <a:spLocks noGrp="1"/>
          </p:cNvSpPr>
          <p:nvPr>
            <p:ph type="title" hasCustomPrompt="1"/>
          </p:nvPr>
        </p:nvSpPr>
        <p:spPr>
          <a:xfrm>
            <a:off x="431802" y="1316305"/>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2" name="Text Placeholder 29">
            <a:extLst>
              <a:ext uri="{FF2B5EF4-FFF2-40B4-BE49-F238E27FC236}">
                <a16:creationId xmlns:a16="http://schemas.microsoft.com/office/drawing/2014/main" id="{BAF2C523-94DE-4B04-AC8A-9F4A3AF0834A}"/>
              </a:ext>
            </a:extLst>
          </p:cNvPr>
          <p:cNvSpPr>
            <a:spLocks noGrp="1"/>
          </p:cNvSpPr>
          <p:nvPr>
            <p:ph type="body" sz="quarter" idx="11" hasCustomPrompt="1"/>
          </p:nvPr>
        </p:nvSpPr>
        <p:spPr>
          <a:xfrm>
            <a:off x="431797" y="285814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4" name="Text Placeholder 29">
            <a:extLst>
              <a:ext uri="{FF2B5EF4-FFF2-40B4-BE49-F238E27FC236}">
                <a16:creationId xmlns:a16="http://schemas.microsoft.com/office/drawing/2014/main" id="{966C8D25-08C0-486F-B31A-68F1BF35EDDF}"/>
              </a:ext>
            </a:extLst>
          </p:cNvPr>
          <p:cNvSpPr>
            <a:spLocks noGrp="1"/>
          </p:cNvSpPr>
          <p:nvPr>
            <p:ph type="body" sz="quarter" idx="12" hasCustomPrompt="1"/>
          </p:nvPr>
        </p:nvSpPr>
        <p:spPr>
          <a:xfrm>
            <a:off x="431797" y="3487989"/>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1415497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Pharma_Science_3">
    <p:spTree>
      <p:nvGrpSpPr>
        <p:cNvPr id="1" name=""/>
        <p:cNvGrpSpPr/>
        <p:nvPr/>
      </p:nvGrpSpPr>
      <p:grpSpPr>
        <a:xfrm>
          <a:off x="0" y="0"/>
          <a:ext cx="0" cy="0"/>
          <a:chOff x="0" y="0"/>
          <a:chExt cx="0" cy="0"/>
        </a:xfrm>
      </p:grpSpPr>
      <p:pic>
        <p:nvPicPr>
          <p:cNvPr id="3" name="Picture 2" descr="A picture containing cake, tree, reef, indoor&#10;&#10;Description automatically generated">
            <a:extLst>
              <a:ext uri="{FF2B5EF4-FFF2-40B4-BE49-F238E27FC236}">
                <a16:creationId xmlns:a16="http://schemas.microsoft.com/office/drawing/2014/main" id="{D70BBD08-7D34-5548-A954-46F975288B59}"/>
              </a:ext>
            </a:extLst>
          </p:cNvPr>
          <p:cNvPicPr>
            <a:picLocks noChangeAspect="1"/>
          </p:cNvPicPr>
          <p:nvPr userDrawn="1"/>
        </p:nvPicPr>
        <p:blipFill rotWithShape="1">
          <a:blip r:embed="rId2"/>
          <a:srcRect t="28772" b="28772"/>
          <a:stretch/>
        </p:blipFill>
        <p:spPr>
          <a:xfrm>
            <a:off x="192000" y="3837285"/>
            <a:ext cx="11803200" cy="2818659"/>
          </a:xfrm>
          <a:prstGeom prst="rect">
            <a:avLst/>
          </a:prstGeom>
        </p:spPr>
      </p:pic>
      <p:pic>
        <p:nvPicPr>
          <p:cNvPr id="11" name="Picture 10" descr="AZ_RGB_H_POS.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sp>
        <p:nvSpPr>
          <p:cNvPr id="10" name="Title 8">
            <a:extLst>
              <a:ext uri="{FF2B5EF4-FFF2-40B4-BE49-F238E27FC236}">
                <a16:creationId xmlns:a16="http://schemas.microsoft.com/office/drawing/2014/main" id="{F9E39129-FADF-45B4-8F05-C777627E46DB}"/>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2" name="Text Placeholder 29">
            <a:extLst>
              <a:ext uri="{FF2B5EF4-FFF2-40B4-BE49-F238E27FC236}">
                <a16:creationId xmlns:a16="http://schemas.microsoft.com/office/drawing/2014/main" id="{EBA8EB69-BADC-47EF-AD46-DEA8AB26FDBD}"/>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4" name="Text Placeholder 29">
            <a:extLst>
              <a:ext uri="{FF2B5EF4-FFF2-40B4-BE49-F238E27FC236}">
                <a16:creationId xmlns:a16="http://schemas.microsoft.com/office/drawing/2014/main" id="{B1547842-5008-4FE5-ABC1-142CD5571CA9}"/>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3121928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UK Scientist">
    <p:spTree>
      <p:nvGrpSpPr>
        <p:cNvPr id="1" name=""/>
        <p:cNvGrpSpPr/>
        <p:nvPr/>
      </p:nvGrpSpPr>
      <p:grpSpPr>
        <a:xfrm>
          <a:off x="0" y="0"/>
          <a:ext cx="0" cy="0"/>
          <a:chOff x="0" y="0"/>
          <a:chExt cx="0" cy="0"/>
        </a:xfrm>
      </p:grpSpPr>
      <p:pic>
        <p:nvPicPr>
          <p:cNvPr id="11" name="Picture 10" descr="AZ_RGB_H_POS.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pic>
        <p:nvPicPr>
          <p:cNvPr id="10" name="Picture Placeholder 23" descr="AZ1388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92002" y="3833957"/>
            <a:ext cx="11806767" cy="2844000"/>
          </a:xfrm>
          <a:prstGeom prst="rect">
            <a:avLst/>
          </a:prstGeom>
        </p:spPr>
      </p:pic>
      <p:sp>
        <p:nvSpPr>
          <p:cNvPr id="9" name="Title 8">
            <a:extLst>
              <a:ext uri="{FF2B5EF4-FFF2-40B4-BE49-F238E27FC236}">
                <a16:creationId xmlns:a16="http://schemas.microsoft.com/office/drawing/2014/main" id="{87332FCF-58F1-4C30-A491-DBC7BE2DBC52}"/>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2" name="Text Placeholder 29">
            <a:extLst>
              <a:ext uri="{FF2B5EF4-FFF2-40B4-BE49-F238E27FC236}">
                <a16:creationId xmlns:a16="http://schemas.microsoft.com/office/drawing/2014/main" id="{AE1431A1-9CFD-4FB2-B963-03F4E6E2B1D0}"/>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4" name="Text Placeholder 29">
            <a:extLst>
              <a:ext uri="{FF2B5EF4-FFF2-40B4-BE49-F238E27FC236}">
                <a16:creationId xmlns:a16="http://schemas.microsoft.com/office/drawing/2014/main" id="{47BB92B7-DE19-46C7-B84F-2AA2D7BAFFF5}"/>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32497183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One column layou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434145" y="1604433"/>
            <a:ext cx="11571816" cy="4464051"/>
          </a:xfrm>
          <a:prstGeom prst="rect">
            <a:avLst/>
          </a:prstGeom>
        </p:spPr>
        <p:txBody>
          <a:bodyPr lIns="0" tIns="0" rIns="0" bIns="0"/>
          <a:lstStyle>
            <a:lvl1pPr>
              <a:defRPr lang="en-GB" sz="1867" b="0" noProof="0" dirty="0">
                <a:latin typeface="Arial" pitchFamily="34" charset="0"/>
                <a:cs typeface="Arial" pitchFamily="34" charset="0"/>
              </a:defRPr>
            </a:lvl1pPr>
            <a:lvl2pPr>
              <a:defRPr lang="en-GB" sz="1600" b="0" baseline="0" noProof="0" dirty="0">
                <a:latin typeface="Arial" pitchFamily="34" charset="0"/>
                <a:cs typeface="Arial" pitchFamily="34" charset="0"/>
              </a:defRPr>
            </a:lvl2pPr>
            <a:lvl3pPr>
              <a:defRPr lang="en-GB" sz="1400" baseline="0" noProof="0" dirty="0">
                <a:latin typeface="Arial" pitchFamily="34" charset="0"/>
                <a:cs typeface="Arial" pitchFamily="34" charset="0"/>
              </a:defRPr>
            </a:lvl3pPr>
          </a:lstStyle>
          <a:p>
            <a:pPr marL="243411" lvl="0" indent="-243411">
              <a:lnSpc>
                <a:spcPct val="100000"/>
              </a:lnSpc>
              <a:spcBef>
                <a:spcPts val="0"/>
              </a:spcBef>
              <a:buClr>
                <a:schemeClr val="tx2"/>
              </a:buClr>
              <a:buFont typeface="Arial" panose="020B0604020202020204" pitchFamily="34" charset="0"/>
            </a:pPr>
            <a:r>
              <a:rPr lang="en-GB" noProof="0" dirty="0"/>
              <a:t>First level</a:t>
            </a:r>
          </a:p>
          <a:p>
            <a:pPr marL="478355" lvl="1" indent="-234945">
              <a:lnSpc>
                <a:spcPct val="100000"/>
              </a:lnSpc>
              <a:spcBef>
                <a:spcPts val="0"/>
              </a:spcBef>
              <a:buClrTx/>
              <a:buFont typeface="Arial" panose="020B0604020202020204" pitchFamily="34" charset="0"/>
            </a:pPr>
            <a:r>
              <a:rPr lang="en-GB" noProof="0" dirty="0"/>
              <a:t>Second level</a:t>
            </a:r>
          </a:p>
          <a:p>
            <a:pPr marL="719649" lvl="2" indent="-241294">
              <a:buFont typeface="Courier New" panose="02070309020205020404" pitchFamily="49" charset="0"/>
              <a:buChar char="o"/>
            </a:pPr>
            <a:r>
              <a:rPr lang="en-GB" noProof="0" dirty="0"/>
              <a:t>Third level</a:t>
            </a:r>
          </a:p>
        </p:txBody>
      </p:sp>
      <p:sp>
        <p:nvSpPr>
          <p:cNvPr id="9" name="Title 8"/>
          <p:cNvSpPr>
            <a:spLocks noGrp="1"/>
          </p:cNvSpPr>
          <p:nvPr>
            <p:ph type="title" hasCustomPrompt="1"/>
          </p:nvPr>
        </p:nvSpPr>
        <p:spPr>
          <a:xfrm>
            <a:off x="434146" y="173803"/>
            <a:ext cx="10108399" cy="622372"/>
          </a:xfrm>
          <a:prstGeom prst="rect">
            <a:avLst/>
          </a:prstGeom>
        </p:spPr>
        <p:txBody>
          <a:bodyPr vert="horz" wrap="square" lIns="0" tIns="0" rIns="0" bIns="0" rtlCol="0">
            <a:noAutofit/>
          </a:bodyPr>
          <a:lstStyle>
            <a:lvl1pPr algn="l">
              <a:defRPr lang="en-GB" sz="3733" spc="-27" noProof="0" dirty="0">
                <a:ea typeface="+mn-ea"/>
                <a:cs typeface="Century"/>
              </a:defRPr>
            </a:lvl1pPr>
          </a:lstStyle>
          <a:p>
            <a:pPr marL="0" marR="204888" lvl="0" algn="l">
              <a:spcAft>
                <a:spcPts val="1600"/>
              </a:spcAft>
            </a:pPr>
            <a:r>
              <a:rPr lang="en-GB" noProof="0" dirty="0"/>
              <a:t>Click to add content title</a:t>
            </a:r>
          </a:p>
        </p:txBody>
      </p:sp>
      <p:sp>
        <p:nvSpPr>
          <p:cNvPr id="3" name="Text Placeholder 2">
            <a:extLst>
              <a:ext uri="{FF2B5EF4-FFF2-40B4-BE49-F238E27FC236}">
                <a16:creationId xmlns:a16="http://schemas.microsoft.com/office/drawing/2014/main" id="{D6F6CDCB-6E38-4DF2-9624-13EBE5FE08BD}"/>
              </a:ext>
            </a:extLst>
          </p:cNvPr>
          <p:cNvSpPr>
            <a:spLocks noGrp="1"/>
          </p:cNvSpPr>
          <p:nvPr>
            <p:ph type="body" sz="quarter" idx="10" hasCustomPrompt="1"/>
          </p:nvPr>
        </p:nvSpPr>
        <p:spPr>
          <a:xfrm>
            <a:off x="434145" y="6048744"/>
            <a:ext cx="10128840" cy="655797"/>
          </a:xfrm>
          <a:prstGeom prst="rect">
            <a:avLst/>
          </a:prstGeom>
        </p:spPr>
        <p:txBody>
          <a:bodyPr lIns="0" tIns="0" rIns="0" bIns="0" anchor="b" anchorCtr="0"/>
          <a:lstStyle>
            <a:lvl1pPr marL="0" indent="0">
              <a:buNone/>
              <a:defRPr sz="800" b="0"/>
            </a:lvl1pPr>
          </a:lstStyle>
          <a:p>
            <a:pPr lvl="0"/>
            <a:r>
              <a:rPr lang="en-US" dirty="0"/>
              <a:t>Footnotes</a:t>
            </a:r>
            <a:endParaRPr lang="it-IT" dirty="0"/>
          </a:p>
        </p:txBody>
      </p:sp>
      <p:sp>
        <p:nvSpPr>
          <p:cNvPr id="14" name="Text Placeholder 2">
            <a:extLst>
              <a:ext uri="{FF2B5EF4-FFF2-40B4-BE49-F238E27FC236}">
                <a16:creationId xmlns:a16="http://schemas.microsoft.com/office/drawing/2014/main" id="{A57D7690-D385-4BA7-914D-E3F32D4A32EA}"/>
              </a:ext>
            </a:extLst>
          </p:cNvPr>
          <p:cNvSpPr>
            <a:spLocks noGrp="1"/>
          </p:cNvSpPr>
          <p:nvPr>
            <p:ph type="body" sz="quarter" idx="15" hasCustomPrompt="1"/>
          </p:nvPr>
        </p:nvSpPr>
        <p:spPr>
          <a:xfrm>
            <a:off x="434146" y="814917"/>
            <a:ext cx="10128839" cy="771319"/>
          </a:xfrm>
          <a:prstGeom prst="rect">
            <a:avLst/>
          </a:prstGeom>
        </p:spPr>
        <p:txBody>
          <a:bodyPr lIns="0" tIns="0" rIns="0" bIns="0"/>
          <a:lstStyle>
            <a:lvl1pPr marL="0" marR="204888" indent="0" algn="l" defTabSz="609585" rtl="0" eaLnBrk="1" latinLnBrk="0" hangingPunct="1">
              <a:buNone/>
              <a:defRPr lang="it-IT" sz="1867" b="1" kern="1200" spc="-7" dirty="0">
                <a:solidFill>
                  <a:srgbClr val="8B034F"/>
                </a:solidFill>
                <a:latin typeface="+mj-lt"/>
                <a:ea typeface="+mn-ea"/>
                <a:cs typeface="Book Antiqua"/>
              </a:defRPr>
            </a:lvl1pPr>
            <a:lvl2pPr marL="609585" indent="0">
              <a:buNone/>
              <a:defRPr/>
            </a:lvl2pPr>
            <a:lvl3pPr marL="1219170" indent="0">
              <a:buNone/>
              <a:defRPr/>
            </a:lvl3pPr>
            <a:lvl4pPr marL="1828754" indent="0">
              <a:buNone/>
              <a:defRPr/>
            </a:lvl4pPr>
            <a:lvl5pPr marL="2438339" indent="0">
              <a:buNone/>
              <a:defRPr/>
            </a:lvl5pPr>
          </a:lstStyle>
          <a:p>
            <a:pPr lvl="0"/>
            <a:r>
              <a:rPr lang="en-US" dirty="0"/>
              <a:t>subtitle</a:t>
            </a:r>
            <a:endParaRPr lang="it-IT" dirty="0"/>
          </a:p>
        </p:txBody>
      </p:sp>
      <p:sp>
        <p:nvSpPr>
          <p:cNvPr id="15" name="ICON back">
            <a:hlinkClick r:id="" action="ppaction://hlinkshowjump?jump=previousslide"/>
            <a:extLst>
              <a:ext uri="{FF2B5EF4-FFF2-40B4-BE49-F238E27FC236}">
                <a16:creationId xmlns:a16="http://schemas.microsoft.com/office/drawing/2014/main" id="{5DE7873B-3216-4578-B96B-D0D1FDE33CCF}"/>
              </a:ext>
            </a:extLst>
          </p:cNvPr>
          <p:cNvSpPr/>
          <p:nvPr userDrawn="1"/>
        </p:nvSpPr>
        <p:spPr>
          <a:xfrm rot="16200000">
            <a:off x="10711089"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16" name="ICON Fwd">
            <a:hlinkClick r:id="" action="ppaction://hlinkshowjump?jump=nextslide"/>
            <a:extLst>
              <a:ext uri="{FF2B5EF4-FFF2-40B4-BE49-F238E27FC236}">
                <a16:creationId xmlns:a16="http://schemas.microsoft.com/office/drawing/2014/main" id="{25301D6A-747A-49C9-B08D-1BC99F026ABE}"/>
              </a:ext>
            </a:extLst>
          </p:cNvPr>
          <p:cNvSpPr/>
          <p:nvPr userDrawn="1"/>
        </p:nvSpPr>
        <p:spPr>
          <a:xfrm rot="5400000" flipH="1">
            <a:off x="11693236"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17" name="ICON home">
            <a:extLst>
              <a:ext uri="{FF2B5EF4-FFF2-40B4-BE49-F238E27FC236}">
                <a16:creationId xmlns:a16="http://schemas.microsoft.com/office/drawing/2014/main" id="{2CAB40D2-8A88-4813-A821-7C24E97EBD8A}"/>
              </a:ext>
            </a:extLst>
          </p:cNvPr>
          <p:cNvSpPr>
            <a:spLocks/>
          </p:cNvSpPr>
          <p:nvPr userDrawn="1"/>
        </p:nvSpPr>
        <p:spPr bwMode="auto">
          <a:xfrm>
            <a:off x="1109913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19" name="LINK Fwd">
            <a:hlinkClick r:id="" action="ppaction://hlinkshowjump?jump=nextslide"/>
            <a:extLst>
              <a:ext uri="{FF2B5EF4-FFF2-40B4-BE49-F238E27FC236}">
                <a16:creationId xmlns:a16="http://schemas.microsoft.com/office/drawing/2014/main" id="{B7E1F7AD-CA71-403E-89A3-8261C313CE4F}"/>
              </a:ext>
            </a:extLst>
          </p:cNvPr>
          <p:cNvSpPr/>
          <p:nvPr userDrawn="1"/>
        </p:nvSpPr>
        <p:spPr>
          <a:xfrm>
            <a:off x="11649546"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21" name="LINK home">
            <a:hlinkClick r:id="rId2" action="ppaction://hlinksldjump"/>
            <a:extLst>
              <a:ext uri="{FF2B5EF4-FFF2-40B4-BE49-F238E27FC236}">
                <a16:creationId xmlns:a16="http://schemas.microsoft.com/office/drawing/2014/main" id="{74FA77DE-7937-4F9D-9430-6E73F61A36AC}"/>
              </a:ext>
            </a:extLst>
          </p:cNvPr>
          <p:cNvSpPr/>
          <p:nvPr userDrawn="1"/>
        </p:nvSpPr>
        <p:spPr>
          <a:xfrm>
            <a:off x="11064863"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317704088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column layout">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2A4656D8-7247-430F-90D7-0B7F062DECDE}"/>
              </a:ext>
            </a:extLst>
          </p:cNvPr>
          <p:cNvSpPr>
            <a:spLocks noGrp="1"/>
          </p:cNvSpPr>
          <p:nvPr>
            <p:ph idx="1" hasCustomPrompt="1"/>
          </p:nvPr>
        </p:nvSpPr>
        <p:spPr>
          <a:xfrm>
            <a:off x="422183" y="1470715"/>
            <a:ext cx="5688000" cy="4578029"/>
          </a:xfrm>
          <a:prstGeom prst="rect">
            <a:avLst/>
          </a:prstGeom>
        </p:spPr>
        <p:txBody>
          <a:bodyPr lIns="0" tIns="0" rIns="0" bIns="0"/>
          <a:lstStyle>
            <a:lvl1pPr>
              <a:defRPr lang="en-GB" sz="1867" b="0" noProof="0" dirty="0">
                <a:latin typeface="Arial" pitchFamily="34" charset="0"/>
                <a:cs typeface="Arial" pitchFamily="34" charset="0"/>
              </a:defRPr>
            </a:lvl1pPr>
            <a:lvl2pPr>
              <a:defRPr lang="en-GB" sz="1600" b="0" baseline="0" noProof="0" dirty="0">
                <a:latin typeface="Arial" pitchFamily="34" charset="0"/>
                <a:cs typeface="Arial" pitchFamily="34" charset="0"/>
              </a:defRPr>
            </a:lvl2pPr>
            <a:lvl3pPr>
              <a:defRPr lang="en-GB" sz="1400" baseline="0" noProof="0" dirty="0">
                <a:latin typeface="Arial" pitchFamily="34" charset="0"/>
                <a:cs typeface="Arial" pitchFamily="34" charset="0"/>
              </a:defRPr>
            </a:lvl3pPr>
          </a:lstStyle>
          <a:p>
            <a:pPr marL="243411" lvl="0" indent="-243411">
              <a:lnSpc>
                <a:spcPct val="100000"/>
              </a:lnSpc>
              <a:spcBef>
                <a:spcPts val="0"/>
              </a:spcBef>
              <a:buClr>
                <a:schemeClr val="tx2"/>
              </a:buClr>
              <a:buFont typeface="Arial" panose="020B0604020202020204" pitchFamily="34" charset="0"/>
            </a:pPr>
            <a:r>
              <a:rPr lang="en-GB" noProof="0" dirty="0"/>
              <a:t>First level</a:t>
            </a:r>
          </a:p>
          <a:p>
            <a:pPr marL="478355" lvl="1" indent="-234945">
              <a:lnSpc>
                <a:spcPct val="100000"/>
              </a:lnSpc>
              <a:spcBef>
                <a:spcPts val="0"/>
              </a:spcBef>
              <a:buClrTx/>
              <a:buFont typeface="Arial" panose="020B0604020202020204" pitchFamily="34" charset="0"/>
            </a:pPr>
            <a:r>
              <a:rPr lang="en-GB" noProof="0" dirty="0"/>
              <a:t>Second level</a:t>
            </a:r>
          </a:p>
          <a:p>
            <a:pPr marL="719649" lvl="2" indent="-241294">
              <a:buFont typeface="Courier New" panose="02070309020205020404" pitchFamily="49" charset="0"/>
              <a:buChar char="o"/>
            </a:pPr>
            <a:r>
              <a:rPr lang="en-GB" noProof="0" dirty="0"/>
              <a:t>Third level</a:t>
            </a:r>
          </a:p>
        </p:txBody>
      </p:sp>
      <p:sp>
        <p:nvSpPr>
          <p:cNvPr id="19" name="Title 8">
            <a:extLst>
              <a:ext uri="{FF2B5EF4-FFF2-40B4-BE49-F238E27FC236}">
                <a16:creationId xmlns:a16="http://schemas.microsoft.com/office/drawing/2014/main" id="{5A6127EC-C752-4939-80C9-9FEE1F513DFD}"/>
              </a:ext>
            </a:extLst>
          </p:cNvPr>
          <p:cNvSpPr>
            <a:spLocks noGrp="1"/>
          </p:cNvSpPr>
          <p:nvPr>
            <p:ph type="title" hasCustomPrompt="1"/>
          </p:nvPr>
        </p:nvSpPr>
        <p:spPr>
          <a:xfrm>
            <a:off x="434146" y="173803"/>
            <a:ext cx="10108399" cy="622372"/>
          </a:xfrm>
          <a:prstGeom prst="rect">
            <a:avLst/>
          </a:prstGeom>
        </p:spPr>
        <p:txBody>
          <a:bodyPr vert="horz" wrap="square" lIns="0" tIns="0" rIns="0" bIns="0" rtlCol="0">
            <a:noAutofit/>
          </a:bodyPr>
          <a:lstStyle>
            <a:lvl1pPr>
              <a:defRPr lang="en-GB" sz="3733" spc="-27" noProof="0" dirty="0">
                <a:ea typeface="+mn-ea"/>
                <a:cs typeface="Century"/>
              </a:defRPr>
            </a:lvl1pPr>
          </a:lstStyle>
          <a:p>
            <a:pPr marL="0" marR="204888" lvl="0" algn="l">
              <a:spcAft>
                <a:spcPts val="1600"/>
              </a:spcAft>
            </a:pPr>
            <a:r>
              <a:rPr lang="en-GB" noProof="0" dirty="0"/>
              <a:t>Click to add content title</a:t>
            </a:r>
          </a:p>
        </p:txBody>
      </p:sp>
      <p:sp>
        <p:nvSpPr>
          <p:cNvPr id="20" name="Text Placeholder 2">
            <a:extLst>
              <a:ext uri="{FF2B5EF4-FFF2-40B4-BE49-F238E27FC236}">
                <a16:creationId xmlns:a16="http://schemas.microsoft.com/office/drawing/2014/main" id="{528124ED-7745-48B7-A970-A32723058924}"/>
              </a:ext>
            </a:extLst>
          </p:cNvPr>
          <p:cNvSpPr>
            <a:spLocks noGrp="1"/>
          </p:cNvSpPr>
          <p:nvPr>
            <p:ph type="body" sz="quarter" idx="10" hasCustomPrompt="1"/>
          </p:nvPr>
        </p:nvSpPr>
        <p:spPr>
          <a:xfrm>
            <a:off x="434145" y="6048744"/>
            <a:ext cx="10128840" cy="655797"/>
          </a:xfrm>
          <a:prstGeom prst="rect">
            <a:avLst/>
          </a:prstGeom>
        </p:spPr>
        <p:txBody>
          <a:bodyPr lIns="0" tIns="0" rIns="0" bIns="0" anchor="b" anchorCtr="0"/>
          <a:lstStyle>
            <a:lvl1pPr marL="0" indent="0">
              <a:buNone/>
              <a:defRPr sz="800" b="0"/>
            </a:lvl1pPr>
          </a:lstStyle>
          <a:p>
            <a:pPr lvl="0"/>
            <a:r>
              <a:rPr lang="en-US" dirty="0"/>
              <a:t>Footnotes</a:t>
            </a:r>
            <a:endParaRPr lang="it-IT" dirty="0"/>
          </a:p>
        </p:txBody>
      </p:sp>
      <p:sp>
        <p:nvSpPr>
          <p:cNvPr id="22" name="Content Placeholder 2">
            <a:extLst>
              <a:ext uri="{FF2B5EF4-FFF2-40B4-BE49-F238E27FC236}">
                <a16:creationId xmlns:a16="http://schemas.microsoft.com/office/drawing/2014/main" id="{D51343C2-A805-4436-9CE9-7821DC1C613E}"/>
              </a:ext>
            </a:extLst>
          </p:cNvPr>
          <p:cNvSpPr>
            <a:spLocks noGrp="1"/>
          </p:cNvSpPr>
          <p:nvPr>
            <p:ph idx="18" hasCustomPrompt="1"/>
          </p:nvPr>
        </p:nvSpPr>
        <p:spPr>
          <a:xfrm>
            <a:off x="6321787" y="1470715"/>
            <a:ext cx="5688000" cy="4578029"/>
          </a:xfrm>
          <a:prstGeom prst="rect">
            <a:avLst/>
          </a:prstGeom>
        </p:spPr>
        <p:txBody>
          <a:bodyPr lIns="0" tIns="0" rIns="0" bIns="0"/>
          <a:lstStyle>
            <a:lvl1pPr>
              <a:defRPr lang="en-GB" sz="1867" b="0" noProof="0" dirty="0">
                <a:latin typeface="Arial" pitchFamily="34" charset="0"/>
                <a:cs typeface="Arial" pitchFamily="34" charset="0"/>
              </a:defRPr>
            </a:lvl1pPr>
            <a:lvl2pPr>
              <a:defRPr lang="en-GB" sz="1600" b="0" baseline="0" noProof="0" dirty="0">
                <a:latin typeface="Arial" pitchFamily="34" charset="0"/>
                <a:cs typeface="Arial" pitchFamily="34" charset="0"/>
              </a:defRPr>
            </a:lvl2pPr>
            <a:lvl3pPr>
              <a:defRPr lang="en-GB" sz="1400" baseline="0" noProof="0" dirty="0">
                <a:latin typeface="Arial" pitchFamily="34" charset="0"/>
                <a:cs typeface="Arial" pitchFamily="34" charset="0"/>
              </a:defRPr>
            </a:lvl3pPr>
          </a:lstStyle>
          <a:p>
            <a:pPr marL="243411" lvl="0" indent="-243411">
              <a:lnSpc>
                <a:spcPct val="100000"/>
              </a:lnSpc>
              <a:spcBef>
                <a:spcPts val="0"/>
              </a:spcBef>
              <a:buClr>
                <a:schemeClr val="tx2"/>
              </a:buClr>
              <a:buFont typeface="Arial" panose="020B0604020202020204" pitchFamily="34" charset="0"/>
            </a:pPr>
            <a:r>
              <a:rPr lang="en-GB" noProof="0" dirty="0"/>
              <a:t>First level</a:t>
            </a:r>
          </a:p>
          <a:p>
            <a:pPr marL="478355" lvl="1" indent="-234945">
              <a:lnSpc>
                <a:spcPct val="100000"/>
              </a:lnSpc>
              <a:spcBef>
                <a:spcPts val="0"/>
              </a:spcBef>
              <a:buClrTx/>
              <a:buFont typeface="Arial" panose="020B0604020202020204" pitchFamily="34" charset="0"/>
            </a:pPr>
            <a:r>
              <a:rPr lang="en-GB" noProof="0" dirty="0"/>
              <a:t>Second level</a:t>
            </a:r>
          </a:p>
          <a:p>
            <a:pPr marL="719649" lvl="2" indent="-241294">
              <a:buFont typeface="Courier New" panose="02070309020205020404" pitchFamily="49" charset="0"/>
              <a:buChar char="o"/>
            </a:pPr>
            <a:r>
              <a:rPr lang="en-GB" noProof="0" dirty="0"/>
              <a:t>Third level</a:t>
            </a:r>
          </a:p>
        </p:txBody>
      </p:sp>
      <p:sp>
        <p:nvSpPr>
          <p:cNvPr id="21" name="Text Placeholder 2">
            <a:extLst>
              <a:ext uri="{FF2B5EF4-FFF2-40B4-BE49-F238E27FC236}">
                <a16:creationId xmlns:a16="http://schemas.microsoft.com/office/drawing/2014/main" id="{29B3D06A-3499-4522-8655-9134B6AC4841}"/>
              </a:ext>
            </a:extLst>
          </p:cNvPr>
          <p:cNvSpPr>
            <a:spLocks noGrp="1"/>
          </p:cNvSpPr>
          <p:nvPr>
            <p:ph type="body" sz="quarter" idx="15" hasCustomPrompt="1"/>
          </p:nvPr>
        </p:nvSpPr>
        <p:spPr>
          <a:xfrm>
            <a:off x="434146" y="814918"/>
            <a:ext cx="10128839" cy="655797"/>
          </a:xfrm>
          <a:prstGeom prst="rect">
            <a:avLst/>
          </a:prstGeom>
        </p:spPr>
        <p:txBody>
          <a:bodyPr lIns="0" tIns="0" rIns="0" bIns="0"/>
          <a:lstStyle>
            <a:lvl1pPr marL="0" marR="204888" indent="0" algn="l" defTabSz="609585" rtl="0" eaLnBrk="1" latinLnBrk="0" hangingPunct="1">
              <a:buNone/>
              <a:defRPr lang="it-IT" sz="1867" b="1" kern="1200" spc="-7" dirty="0">
                <a:solidFill>
                  <a:srgbClr val="8B034F"/>
                </a:solidFill>
                <a:latin typeface="+mj-lt"/>
                <a:ea typeface="+mn-ea"/>
                <a:cs typeface="Book Antiqua"/>
              </a:defRPr>
            </a:lvl1pPr>
            <a:lvl2pPr marL="609585" indent="0">
              <a:buNone/>
              <a:defRPr/>
            </a:lvl2pPr>
            <a:lvl3pPr marL="1219170" indent="0">
              <a:buNone/>
              <a:defRPr/>
            </a:lvl3pPr>
            <a:lvl4pPr marL="1828754" indent="0">
              <a:buNone/>
              <a:defRPr/>
            </a:lvl4pPr>
            <a:lvl5pPr marL="2438339" indent="0">
              <a:buNone/>
              <a:defRPr/>
            </a:lvl5pPr>
          </a:lstStyle>
          <a:p>
            <a:pPr lvl="0"/>
            <a:r>
              <a:rPr lang="en-US" dirty="0"/>
              <a:t>subtitle</a:t>
            </a:r>
            <a:endParaRPr lang="it-IT" dirty="0"/>
          </a:p>
        </p:txBody>
      </p:sp>
      <p:sp>
        <p:nvSpPr>
          <p:cNvPr id="26" name="ICON back">
            <a:hlinkClick r:id="" action="ppaction://hlinkshowjump?jump=previousslide"/>
            <a:extLst>
              <a:ext uri="{FF2B5EF4-FFF2-40B4-BE49-F238E27FC236}">
                <a16:creationId xmlns:a16="http://schemas.microsoft.com/office/drawing/2014/main" id="{60980224-DFFE-4BDC-9CB9-0880BDC51373}"/>
              </a:ext>
            </a:extLst>
          </p:cNvPr>
          <p:cNvSpPr/>
          <p:nvPr userDrawn="1"/>
        </p:nvSpPr>
        <p:spPr>
          <a:xfrm rot="16200000">
            <a:off x="10711089"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27" name="ICON Fwd">
            <a:hlinkClick r:id="" action="ppaction://hlinkshowjump?jump=nextslide"/>
            <a:extLst>
              <a:ext uri="{FF2B5EF4-FFF2-40B4-BE49-F238E27FC236}">
                <a16:creationId xmlns:a16="http://schemas.microsoft.com/office/drawing/2014/main" id="{BFE5B594-4CDF-4335-B734-9855942C7230}"/>
              </a:ext>
            </a:extLst>
          </p:cNvPr>
          <p:cNvSpPr/>
          <p:nvPr userDrawn="1"/>
        </p:nvSpPr>
        <p:spPr>
          <a:xfrm rot="5400000" flipH="1">
            <a:off x="11693236"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28" name="ICON home">
            <a:extLst>
              <a:ext uri="{FF2B5EF4-FFF2-40B4-BE49-F238E27FC236}">
                <a16:creationId xmlns:a16="http://schemas.microsoft.com/office/drawing/2014/main" id="{87AD78F2-3AC3-4441-B38F-7D43514544A5}"/>
              </a:ext>
            </a:extLst>
          </p:cNvPr>
          <p:cNvSpPr>
            <a:spLocks/>
          </p:cNvSpPr>
          <p:nvPr userDrawn="1"/>
        </p:nvSpPr>
        <p:spPr bwMode="auto">
          <a:xfrm>
            <a:off x="1109913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29" name="LINK home">
            <a:hlinkClick r:id="rId2" action="ppaction://hlinksldjump"/>
            <a:extLst>
              <a:ext uri="{FF2B5EF4-FFF2-40B4-BE49-F238E27FC236}">
                <a16:creationId xmlns:a16="http://schemas.microsoft.com/office/drawing/2014/main" id="{C018D25E-29CE-4BD6-B2BA-0CF057EC97E7}"/>
              </a:ext>
            </a:extLst>
          </p:cNvPr>
          <p:cNvSpPr/>
          <p:nvPr userDrawn="1"/>
        </p:nvSpPr>
        <p:spPr>
          <a:xfrm>
            <a:off x="11064863"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30" name="LINK Fwd">
            <a:hlinkClick r:id="" action="ppaction://hlinkshowjump?jump=nextslide"/>
            <a:extLst>
              <a:ext uri="{FF2B5EF4-FFF2-40B4-BE49-F238E27FC236}">
                <a16:creationId xmlns:a16="http://schemas.microsoft.com/office/drawing/2014/main" id="{516FA5C0-7CCE-4AA3-A788-F46222AEBF61}"/>
              </a:ext>
            </a:extLst>
          </p:cNvPr>
          <p:cNvSpPr/>
          <p:nvPr userDrawn="1"/>
        </p:nvSpPr>
        <p:spPr>
          <a:xfrm>
            <a:off x="11649546"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2262014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24500" y="6462339"/>
            <a:ext cx="528000" cy="216000"/>
          </a:xfrm>
          <a:prstGeom prst="rect">
            <a:avLst/>
          </a:prstGeom>
        </p:spPr>
        <p:txBody>
          <a:bodyPr vert="horz" lIns="0" tIns="0" rIns="0" bIns="0" rtlCol="0" anchor="t" anchorCtr="0"/>
          <a:lstStyle>
            <a:lvl1pPr algn="l">
              <a:defRPr sz="1067"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5" name="Rectangle 4"/>
          <p:cNvSpPr>
            <a:spLocks noGrp="1" noChangeArrowheads="1"/>
          </p:cNvSpPr>
          <p:nvPr userDrawn="1"/>
        </p:nvSpPr>
        <p:spPr bwMode="auto">
          <a:xfrm>
            <a:off x="705012" y="4575175"/>
            <a:ext cx="3585633" cy="381000"/>
          </a:xfrm>
          <a:prstGeom prst="rect">
            <a:avLst/>
          </a:prstGeom>
          <a:noFill/>
          <a:ln w="9525">
            <a:noFill/>
            <a:miter lim="800000"/>
            <a:headEnd/>
            <a:tailEnd/>
          </a:ln>
          <a:effectLst/>
        </p:spPr>
        <p:txBody>
          <a:bodyPr anchor="b"/>
          <a:lstStyle/>
          <a:p>
            <a:r>
              <a:rPr lang="en-GB" sz="1867" b="1" dirty="0">
                <a:solidFill>
                  <a:schemeClr val="tx1"/>
                </a:solidFill>
                <a:latin typeface="Arial" pitchFamily="34" charset="0"/>
                <a:cs typeface="Arial" pitchFamily="34" charset="0"/>
              </a:rPr>
              <a:t>Confidentiality Notice </a:t>
            </a:r>
            <a:endParaRPr lang="en-GB" sz="3200" dirty="0">
              <a:solidFill>
                <a:schemeClr val="tx1"/>
              </a:solidFill>
              <a:latin typeface="Arial" pitchFamily="34" charset="0"/>
              <a:cs typeface="Arial" pitchFamily="34" charset="0"/>
            </a:endParaRPr>
          </a:p>
        </p:txBody>
      </p:sp>
      <p:sp>
        <p:nvSpPr>
          <p:cNvPr id="7" name="Rectangle 6"/>
          <p:cNvSpPr>
            <a:spLocks noGrp="1" noChangeArrowheads="1"/>
          </p:cNvSpPr>
          <p:nvPr userDrawn="1"/>
        </p:nvSpPr>
        <p:spPr bwMode="auto">
          <a:xfrm>
            <a:off x="721944" y="4956175"/>
            <a:ext cx="9920657" cy="864000"/>
          </a:xfrm>
          <a:prstGeom prst="rect">
            <a:avLst/>
          </a:prstGeom>
          <a:noFill/>
          <a:ln w="9525">
            <a:noFill/>
            <a:miter lim="800000"/>
            <a:headEnd/>
            <a:tailEnd/>
          </a:ln>
          <a:effectLst/>
        </p:spPr>
        <p:txBody>
          <a:bodyPr/>
          <a:lstStyle/>
          <a:p>
            <a:r>
              <a:rPr lang="en-GB" sz="1200" noProof="0" dirty="0">
                <a:solidFill>
                  <a:schemeClr val="tx1"/>
                </a:solidFill>
                <a:latin typeface="+mn-lt"/>
                <a:cs typeface="Arial"/>
              </a:rPr>
              <a:t>This file is private and may contain confidential and proprietary information. If you have received this file in error, please notify us and remove </a:t>
            </a:r>
            <a:br>
              <a:rPr lang="en-GB" sz="1200" noProof="0" dirty="0">
                <a:solidFill>
                  <a:schemeClr val="tx1"/>
                </a:solidFill>
                <a:latin typeface="+mn-lt"/>
                <a:cs typeface="Arial"/>
              </a:rPr>
            </a:br>
            <a:r>
              <a:rPr lang="en-GB" sz="1200" noProof="0" dirty="0">
                <a:solidFill>
                  <a:schemeClr val="tx1"/>
                </a:solidFill>
                <a:latin typeface="+mn-lt"/>
                <a:cs typeface="Arial"/>
              </a:rPr>
              <a:t>it from your system and note that you must not copy, distribute or take any action in reliance on it. Any unauthorized use or disclosure of the contents of this file is not permitted and may be unlawful. AstraZeneca PLC, </a:t>
            </a:r>
            <a:r>
              <a:rPr lang="en-US" sz="1200" kern="1200" dirty="0">
                <a:solidFill>
                  <a:schemeClr val="tx1"/>
                </a:solidFill>
                <a:latin typeface="+mn-lt"/>
                <a:ea typeface="+mn-ea"/>
                <a:cs typeface="Arial"/>
              </a:rPr>
              <a:t>1 Francis Crick Avenue</a:t>
            </a:r>
            <a:r>
              <a:rPr lang="en-US" sz="1200" kern="1200" baseline="0" dirty="0">
                <a:solidFill>
                  <a:schemeClr val="tx1"/>
                </a:solidFill>
                <a:latin typeface="+mn-lt"/>
                <a:ea typeface="+mn-ea"/>
                <a:cs typeface="Arial"/>
              </a:rPr>
              <a:t>, </a:t>
            </a:r>
            <a:r>
              <a:rPr lang="en-US" sz="1200" kern="1200" dirty="0">
                <a:solidFill>
                  <a:schemeClr val="tx1"/>
                </a:solidFill>
                <a:latin typeface="+mn-lt"/>
                <a:ea typeface="+mn-ea"/>
                <a:cs typeface="Arial"/>
              </a:rPr>
              <a:t>Cambridge Biomedical Campus, Cambridge, CB2 0AA</a:t>
            </a:r>
            <a:r>
              <a:rPr lang="en-GB" sz="1200" noProof="0" dirty="0">
                <a:solidFill>
                  <a:schemeClr val="tx1"/>
                </a:solidFill>
                <a:latin typeface="+mn-lt"/>
                <a:cs typeface="Arial"/>
              </a:rPr>
              <a:t>, UK, T: +44(0)203 749 5000, www.astrazeneca.com</a:t>
            </a:r>
          </a:p>
        </p:txBody>
      </p:sp>
    </p:spTree>
    <p:extLst>
      <p:ext uri="{BB962C8B-B14F-4D97-AF65-F5344CB8AC3E}">
        <p14:creationId xmlns:p14="http://schemas.microsoft.com/office/powerpoint/2010/main" val="16427877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9FE2A-22CA-4865-B450-5E68683504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400993D-0AFE-4F37-BE08-98A3F8636AEB}"/>
              </a:ext>
            </a:extLst>
          </p:cNvPr>
          <p:cNvSpPr>
            <a:spLocks noGrp="1"/>
          </p:cNvSpPr>
          <p:nvPr>
            <p:ph type="dt" sz="half" idx="10"/>
          </p:nvPr>
        </p:nvSpPr>
        <p:spPr/>
        <p:txBody>
          <a:bodyPr/>
          <a:lstStyle/>
          <a:p>
            <a:fld id="{59ECA906-F7C3-4CFF-9317-A4F3E5F8D6E8}" type="datetimeFigureOut">
              <a:rPr lang="en-US" smtClean="0"/>
              <a:t>2/18/22</a:t>
            </a:fld>
            <a:endParaRPr lang="en-US"/>
          </a:p>
        </p:txBody>
      </p:sp>
      <p:sp>
        <p:nvSpPr>
          <p:cNvPr id="4" name="Footer Placeholder 3">
            <a:extLst>
              <a:ext uri="{FF2B5EF4-FFF2-40B4-BE49-F238E27FC236}">
                <a16:creationId xmlns:a16="http://schemas.microsoft.com/office/drawing/2014/main" id="{2C55A2D6-4A7D-461E-B990-DEEE59EF19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706104-8C9B-4580-A6C8-6089B5CB9058}"/>
              </a:ext>
            </a:extLst>
          </p:cNvPr>
          <p:cNvSpPr>
            <a:spLocks noGrp="1"/>
          </p:cNvSpPr>
          <p:nvPr>
            <p:ph type="sldNum" sz="quarter" idx="12"/>
          </p:nvPr>
        </p:nvSpPr>
        <p:spPr/>
        <p:txBody>
          <a:bodyPr/>
          <a:lstStyle/>
          <a:p>
            <a:fld id="{3DECA06D-8768-4302-965E-79EA68B86641}" type="slidenum">
              <a:rPr lang="en-US" smtClean="0"/>
              <a:t>‹#›</a:t>
            </a:fld>
            <a:endParaRPr lang="en-US"/>
          </a:p>
        </p:txBody>
      </p:sp>
    </p:spTree>
    <p:extLst>
      <p:ext uri="{BB962C8B-B14F-4D97-AF65-F5344CB8AC3E}">
        <p14:creationId xmlns:p14="http://schemas.microsoft.com/office/powerpoint/2010/main" val="38762218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5038ED-AD0C-4E15-B574-9C336CC4A905}"/>
              </a:ext>
            </a:extLst>
          </p:cNvPr>
          <p:cNvPicPr>
            <a:picLocks noChangeAspect="1"/>
          </p:cNvPicPr>
          <p:nvPr userDrawn="1"/>
        </p:nvPicPr>
        <p:blipFill rotWithShape="1">
          <a:blip r:embed="rId2"/>
          <a:srcRect l="-61894" t="1085" r="1" b="-1"/>
          <a:stretch/>
        </p:blipFill>
        <p:spPr>
          <a:xfrm>
            <a:off x="188109" y="1493755"/>
            <a:ext cx="11811891" cy="5121189"/>
          </a:xfrm>
          <a:prstGeom prst="rect">
            <a:avLst/>
          </a:prstGeom>
          <a:solidFill>
            <a:srgbClr val="ABC1BD"/>
          </a:solidFill>
        </p:spPr>
      </p:pic>
      <p:sp>
        <p:nvSpPr>
          <p:cNvPr id="13" name="Title 8"/>
          <p:cNvSpPr>
            <a:spLocks noGrp="1"/>
          </p:cNvSpPr>
          <p:nvPr>
            <p:ph type="title" hasCustomPrompt="1"/>
          </p:nvPr>
        </p:nvSpPr>
        <p:spPr>
          <a:xfrm>
            <a:off x="431804" y="1719829"/>
            <a:ext cx="5493673" cy="453232"/>
          </a:xfrm>
          <a:prstGeom prst="rect">
            <a:avLst/>
          </a:prstGeom>
        </p:spPr>
        <p:txBody>
          <a:bodyPr vert="horz" lIns="0" tIns="0" rIns="0" bIns="0"/>
          <a:lstStyle>
            <a:lvl1pPr algn="l">
              <a:lnSpc>
                <a:spcPct val="90000"/>
              </a:lnSpc>
              <a:defRPr sz="2400" b="1" baseline="0">
                <a:solidFill>
                  <a:schemeClr val="tx1"/>
                </a:solidFill>
                <a:latin typeface="+mj-lt"/>
                <a:cs typeface="Arial" pitchFamily="34" charset="0"/>
              </a:defRPr>
            </a:lvl1pPr>
          </a:lstStyle>
          <a:p>
            <a:r>
              <a:rPr lang="en-GB" noProof="0" dirty="0"/>
              <a:t>Click to add presentation title</a:t>
            </a:r>
          </a:p>
        </p:txBody>
      </p:sp>
      <p:pic>
        <p:nvPicPr>
          <p:cNvPr id="11" name="Picture 10" descr="AZ_RGB_H_POS.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sp>
        <p:nvSpPr>
          <p:cNvPr id="9" name="Text Placeholder 29"/>
          <p:cNvSpPr>
            <a:spLocks noGrp="1"/>
          </p:cNvSpPr>
          <p:nvPr>
            <p:ph type="body" sz="quarter" idx="11" hasCustomPrompt="1"/>
          </p:nvPr>
        </p:nvSpPr>
        <p:spPr>
          <a:xfrm>
            <a:off x="431800" y="2193661"/>
            <a:ext cx="8640000" cy="254400"/>
          </a:xfrm>
          <a:prstGeom prst="rect">
            <a:avLst/>
          </a:prstGeom>
        </p:spPr>
        <p:txBody>
          <a:bodyPr vert="horz" lIns="0" tIns="0" rIns="0" bIns="0"/>
          <a:lstStyle>
            <a:lvl1pPr marL="0" indent="0">
              <a:lnSpc>
                <a:spcPts val="1467"/>
              </a:lnSpc>
              <a:spcBef>
                <a:spcPts val="0"/>
              </a:spcBef>
              <a:buNone/>
              <a:defRPr sz="1867" b="1">
                <a:solidFill>
                  <a:schemeClr val="tx1"/>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p:cNvSpPr>
            <a:spLocks noGrp="1"/>
          </p:cNvSpPr>
          <p:nvPr>
            <p:ph type="body" sz="quarter" idx="12" hasCustomPrompt="1"/>
          </p:nvPr>
        </p:nvSpPr>
        <p:spPr>
          <a:xfrm>
            <a:off x="431800" y="2468661"/>
            <a:ext cx="8640000" cy="254400"/>
          </a:xfrm>
          <a:prstGeom prst="rect">
            <a:avLst/>
          </a:prstGeom>
        </p:spPr>
        <p:txBody>
          <a:bodyPr vert="horz" lIns="0" tIns="0" rIns="0" bIns="0"/>
          <a:lstStyle>
            <a:lvl1pPr marL="0" indent="0">
              <a:lnSpc>
                <a:spcPts val="1467"/>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2162158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RIA Tez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l="2036"/>
          <a:stretch/>
        </p:blipFill>
        <p:spPr>
          <a:xfrm>
            <a:off x="431802" y="3835401"/>
            <a:ext cx="11538961" cy="2827200"/>
          </a:xfrm>
          <a:prstGeom prst="rect">
            <a:avLst/>
          </a:prstGeom>
        </p:spPr>
      </p:pic>
      <p:sp>
        <p:nvSpPr>
          <p:cNvPr id="9" name="Title 8"/>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pic>
        <p:nvPicPr>
          <p:cNvPr id="23" name="Picture 22" descr="AZ_RGB_H_POS.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sp>
        <p:nvSpPr>
          <p:cNvPr id="10" name="Text Placeholder 29"/>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1" name="Text Placeholder 29"/>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
        <p:nvSpPr>
          <p:cNvPr id="14" name="ICON Fwd">
            <a:hlinkClick r:id="" action="ppaction://hlinkshowjump?jump=nextslide"/>
            <a:extLst>
              <a:ext uri="{FF2B5EF4-FFF2-40B4-BE49-F238E27FC236}">
                <a16:creationId xmlns:a16="http://schemas.microsoft.com/office/drawing/2014/main" id="{13E1646E-C772-47EE-A449-CC468813813E}"/>
              </a:ext>
            </a:extLst>
          </p:cNvPr>
          <p:cNvSpPr/>
          <p:nvPr userDrawn="1"/>
        </p:nvSpPr>
        <p:spPr>
          <a:xfrm rot="5400000" flipH="1">
            <a:off x="1058287"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15" name="ICON home">
            <a:extLst>
              <a:ext uri="{FF2B5EF4-FFF2-40B4-BE49-F238E27FC236}">
                <a16:creationId xmlns:a16="http://schemas.microsoft.com/office/drawing/2014/main" id="{11BE3A71-DF52-4479-B93C-8D29BA586358}"/>
              </a:ext>
            </a:extLst>
          </p:cNvPr>
          <p:cNvSpPr>
            <a:spLocks/>
          </p:cNvSpPr>
          <p:nvPr userDrawn="1"/>
        </p:nvSpPr>
        <p:spPr bwMode="auto">
          <a:xfrm>
            <a:off x="46418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16" name="LINK Fwd">
            <a:hlinkClick r:id="" action="ppaction://hlinkshowjump?jump=nextslide"/>
            <a:extLst>
              <a:ext uri="{FF2B5EF4-FFF2-40B4-BE49-F238E27FC236}">
                <a16:creationId xmlns:a16="http://schemas.microsoft.com/office/drawing/2014/main" id="{EE5AC066-C6B7-4B80-A21D-83934D009CF4}"/>
              </a:ext>
            </a:extLst>
          </p:cNvPr>
          <p:cNvSpPr/>
          <p:nvPr userDrawn="1"/>
        </p:nvSpPr>
        <p:spPr>
          <a:xfrm>
            <a:off x="1014597"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17" name="LINK home">
            <a:hlinkClick r:id="rId4" action="ppaction://hlinksldjump"/>
            <a:extLst>
              <a:ext uri="{FF2B5EF4-FFF2-40B4-BE49-F238E27FC236}">
                <a16:creationId xmlns:a16="http://schemas.microsoft.com/office/drawing/2014/main" id="{495292C8-BB79-4D1E-8D9C-BAD3FD274856}"/>
              </a:ext>
            </a:extLst>
          </p:cNvPr>
          <p:cNvSpPr/>
          <p:nvPr userDrawn="1"/>
        </p:nvSpPr>
        <p:spPr>
          <a:xfrm>
            <a:off x="429914"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5846821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Oncology">
    <p:spTree>
      <p:nvGrpSpPr>
        <p:cNvPr id="1" name=""/>
        <p:cNvGrpSpPr/>
        <p:nvPr/>
      </p:nvGrpSpPr>
      <p:grpSpPr>
        <a:xfrm>
          <a:off x="0" y="0"/>
          <a:ext cx="0" cy="0"/>
          <a:chOff x="0" y="0"/>
          <a:chExt cx="0" cy="0"/>
        </a:xfrm>
      </p:grpSpPr>
      <p:pic>
        <p:nvPicPr>
          <p:cNvPr id="23" name="Picture 22" descr="AZ_RGB_H_POS.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pic>
        <p:nvPicPr>
          <p:cNvPr id="3" name="Picture 2" descr="page_04_AST109_TCell_Cancer_Cell_Lipid_Layer_10K_01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l="2026"/>
          <a:stretch/>
        </p:blipFill>
        <p:spPr>
          <a:xfrm>
            <a:off x="431797" y="3835400"/>
            <a:ext cx="11568820" cy="2834219"/>
          </a:xfrm>
          <a:prstGeom prst="rect">
            <a:avLst/>
          </a:prstGeom>
        </p:spPr>
      </p:pic>
      <p:sp>
        <p:nvSpPr>
          <p:cNvPr id="14" name="Title 8">
            <a:extLst>
              <a:ext uri="{FF2B5EF4-FFF2-40B4-BE49-F238E27FC236}">
                <a16:creationId xmlns:a16="http://schemas.microsoft.com/office/drawing/2014/main" id="{0E34D7DC-0B65-455B-8AD7-EF0CD4B3710C}"/>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5" name="Text Placeholder 29">
            <a:extLst>
              <a:ext uri="{FF2B5EF4-FFF2-40B4-BE49-F238E27FC236}">
                <a16:creationId xmlns:a16="http://schemas.microsoft.com/office/drawing/2014/main" id="{B107FA84-5792-4E07-B675-43B2D9EE975D}"/>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a:extLst>
              <a:ext uri="{FF2B5EF4-FFF2-40B4-BE49-F238E27FC236}">
                <a16:creationId xmlns:a16="http://schemas.microsoft.com/office/drawing/2014/main" id="{37D507CD-B228-4221-B079-06DBD8DE6D08}"/>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
        <p:nvSpPr>
          <p:cNvPr id="11" name="ICON Fwd">
            <a:hlinkClick r:id="" action="ppaction://hlinkshowjump?jump=nextslide"/>
            <a:extLst>
              <a:ext uri="{FF2B5EF4-FFF2-40B4-BE49-F238E27FC236}">
                <a16:creationId xmlns:a16="http://schemas.microsoft.com/office/drawing/2014/main" id="{FE1C7A59-9C23-4971-8420-5D6A52F19DFF}"/>
              </a:ext>
            </a:extLst>
          </p:cNvPr>
          <p:cNvSpPr/>
          <p:nvPr userDrawn="1"/>
        </p:nvSpPr>
        <p:spPr>
          <a:xfrm rot="5400000" flipH="1">
            <a:off x="1058287"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12" name="ICON home">
            <a:extLst>
              <a:ext uri="{FF2B5EF4-FFF2-40B4-BE49-F238E27FC236}">
                <a16:creationId xmlns:a16="http://schemas.microsoft.com/office/drawing/2014/main" id="{1FE314D8-B5E8-4837-B6F0-C2071AB240FD}"/>
              </a:ext>
            </a:extLst>
          </p:cNvPr>
          <p:cNvSpPr>
            <a:spLocks/>
          </p:cNvSpPr>
          <p:nvPr userDrawn="1"/>
        </p:nvSpPr>
        <p:spPr bwMode="auto">
          <a:xfrm>
            <a:off x="46418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13" name="LINK Fwd">
            <a:hlinkClick r:id="" action="ppaction://hlinkshowjump?jump=nextslide"/>
            <a:extLst>
              <a:ext uri="{FF2B5EF4-FFF2-40B4-BE49-F238E27FC236}">
                <a16:creationId xmlns:a16="http://schemas.microsoft.com/office/drawing/2014/main" id="{FAAF62DE-8E78-49C1-BA94-15E34A707B94}"/>
              </a:ext>
            </a:extLst>
          </p:cNvPr>
          <p:cNvSpPr/>
          <p:nvPr userDrawn="1"/>
        </p:nvSpPr>
        <p:spPr>
          <a:xfrm>
            <a:off x="1014597"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17" name="LINK home">
            <a:hlinkClick r:id="rId4" action="ppaction://hlinksldjump"/>
            <a:extLst>
              <a:ext uri="{FF2B5EF4-FFF2-40B4-BE49-F238E27FC236}">
                <a16:creationId xmlns:a16="http://schemas.microsoft.com/office/drawing/2014/main" id="{A1790F68-7F72-4580-A204-C6A012E1BFC7}"/>
              </a:ext>
            </a:extLst>
          </p:cNvPr>
          <p:cNvSpPr/>
          <p:nvPr userDrawn="1"/>
        </p:nvSpPr>
        <p:spPr>
          <a:xfrm>
            <a:off x="429914"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3236088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5" y="192000"/>
            <a:ext cx="11687535" cy="672000"/>
          </a:xfrm>
          <a:prstGeom prst="rect">
            <a:avLst/>
          </a:prstGeom>
        </p:spPr>
        <p:txBody>
          <a:bodyPr vert="horz"/>
          <a:lstStyle>
            <a:lvl1pPr algn="l">
              <a:lnSpc>
                <a:spcPct val="100000"/>
              </a:lnSpc>
              <a:defRPr sz="3200" b="1" baseline="0">
                <a:solidFill>
                  <a:srgbClr val="830051"/>
                </a:solidFill>
                <a:latin typeface="Arial" pitchFamily="34" charset="0"/>
                <a:cs typeface="Arial" pitchFamily="34" charset="0"/>
              </a:defRPr>
            </a:lvl1pPr>
          </a:lstStyle>
          <a:p>
            <a:r>
              <a:rPr lang="en-GB" noProof="0" dirty="0"/>
              <a:t>Click to add title</a:t>
            </a:r>
          </a:p>
        </p:txBody>
      </p:sp>
      <p:sp>
        <p:nvSpPr>
          <p:cNvPr id="6" name="Slide Number Placeholder 5"/>
          <p:cNvSpPr>
            <a:spLocks noGrp="1"/>
          </p:cNvSpPr>
          <p:nvPr>
            <p:ph type="sldNum" sz="quarter" idx="4"/>
          </p:nvPr>
        </p:nvSpPr>
        <p:spPr>
          <a:xfrm>
            <a:off x="424500" y="6462339"/>
            <a:ext cx="528000" cy="216000"/>
          </a:xfrm>
          <a:prstGeom prst="rect">
            <a:avLst/>
          </a:prstGeom>
        </p:spPr>
        <p:txBody>
          <a:bodyPr vert="horz" lIns="0" tIns="0" rIns="0" bIns="0" rtlCol="0" anchor="t" anchorCtr="0"/>
          <a:lstStyle>
            <a:lvl1pPr algn="l">
              <a:defRPr sz="1067"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Content Placeholder 2"/>
          <p:cNvSpPr>
            <a:spLocks noGrp="1"/>
          </p:cNvSpPr>
          <p:nvPr>
            <p:ph idx="16" hasCustomPrompt="1"/>
          </p:nvPr>
        </p:nvSpPr>
        <p:spPr>
          <a:xfrm>
            <a:off x="316800" y="1645920"/>
            <a:ext cx="9408000" cy="2157984"/>
          </a:xfrm>
          <a:prstGeom prst="rect">
            <a:avLst/>
          </a:prstGeom>
        </p:spPr>
        <p:txBody>
          <a:bodyPr/>
          <a:lstStyle>
            <a:lvl1pPr marL="239989" indent="-239989">
              <a:lnSpc>
                <a:spcPct val="100000"/>
              </a:lnSpc>
              <a:spcBef>
                <a:spcPts val="0"/>
              </a:spcBef>
              <a:buClr>
                <a:srgbClr val="830051"/>
              </a:buClr>
              <a:buFont typeface="Arial" pitchFamily="34" charset="0"/>
              <a:buChar char="•"/>
              <a:defRPr sz="2400">
                <a:solidFill>
                  <a:schemeClr val="tx1"/>
                </a:solidFill>
                <a:latin typeface="Arial" pitchFamily="34" charset="0"/>
                <a:cs typeface="Arial" pitchFamily="34" charset="0"/>
              </a:defRPr>
            </a:lvl1pPr>
            <a:lvl2pPr marL="719965" indent="-239989">
              <a:lnSpc>
                <a:spcPct val="100000"/>
              </a:lnSpc>
              <a:spcBef>
                <a:spcPts val="0"/>
              </a:spcBef>
              <a:defRPr sz="2400" baseline="0">
                <a:solidFill>
                  <a:schemeClr val="tx1"/>
                </a:solidFill>
                <a:latin typeface="Arial" pitchFamily="34" charset="0"/>
                <a:cs typeface="Arial" pitchFamily="34" charset="0"/>
              </a:defRPr>
            </a:lvl2pPr>
            <a:lvl3pPr>
              <a:defRPr sz="1867" baseline="0">
                <a:latin typeface="Arial" pitchFamily="34" charset="0"/>
                <a:cs typeface="Arial" pitchFamily="34" charset="0"/>
              </a:defRPr>
            </a:lvl3pPr>
            <a:lvl4pPr marL="830358" indent="-239989">
              <a:defRPr sz="1867">
                <a:latin typeface="Arial" pitchFamily="34" charset="0"/>
                <a:cs typeface="Arial" pitchFamily="34" charset="0"/>
              </a:defRPr>
            </a:lvl4pPr>
            <a:lvl5pPr marL="830358">
              <a:defRPr sz="1867">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24416321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tDNA">
    <p:spTree>
      <p:nvGrpSpPr>
        <p:cNvPr id="1" name=""/>
        <p:cNvGrpSpPr/>
        <p:nvPr/>
      </p:nvGrpSpPr>
      <p:grpSpPr>
        <a:xfrm>
          <a:off x="0" y="0"/>
          <a:ext cx="0" cy="0"/>
          <a:chOff x="0" y="0"/>
          <a:chExt cx="0" cy="0"/>
        </a:xfrm>
      </p:grpSpPr>
      <p:pic>
        <p:nvPicPr>
          <p:cNvPr id="23" name="Picture 22" descr="AZ_RGB_H_POS.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pic>
        <p:nvPicPr>
          <p:cNvPr id="3" name="Picture 2" descr="DNA_Inside_Blood_Vessel_10K_AD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l="1997"/>
          <a:stretch/>
        </p:blipFill>
        <p:spPr>
          <a:xfrm>
            <a:off x="431797" y="3835400"/>
            <a:ext cx="11572145" cy="2834219"/>
          </a:xfrm>
          <a:prstGeom prst="rect">
            <a:avLst/>
          </a:prstGeom>
        </p:spPr>
      </p:pic>
      <p:sp>
        <p:nvSpPr>
          <p:cNvPr id="14" name="Title 8">
            <a:extLst>
              <a:ext uri="{FF2B5EF4-FFF2-40B4-BE49-F238E27FC236}">
                <a16:creationId xmlns:a16="http://schemas.microsoft.com/office/drawing/2014/main" id="{716355B1-3889-49F3-896F-BC0C8092B78D}"/>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5" name="Text Placeholder 29">
            <a:extLst>
              <a:ext uri="{FF2B5EF4-FFF2-40B4-BE49-F238E27FC236}">
                <a16:creationId xmlns:a16="http://schemas.microsoft.com/office/drawing/2014/main" id="{FE834565-7915-41B2-9D3B-60943970EC68}"/>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a:extLst>
              <a:ext uri="{FF2B5EF4-FFF2-40B4-BE49-F238E27FC236}">
                <a16:creationId xmlns:a16="http://schemas.microsoft.com/office/drawing/2014/main" id="{4D3D89E4-8FA1-409A-8248-5E488FD21077}"/>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
        <p:nvSpPr>
          <p:cNvPr id="11" name="ICON Fwd">
            <a:hlinkClick r:id="" action="ppaction://hlinkshowjump?jump=nextslide"/>
            <a:extLst>
              <a:ext uri="{FF2B5EF4-FFF2-40B4-BE49-F238E27FC236}">
                <a16:creationId xmlns:a16="http://schemas.microsoft.com/office/drawing/2014/main" id="{D1BACF27-A6BA-4A6F-A2BF-472AF5989837}"/>
              </a:ext>
            </a:extLst>
          </p:cNvPr>
          <p:cNvSpPr/>
          <p:nvPr userDrawn="1"/>
        </p:nvSpPr>
        <p:spPr>
          <a:xfrm rot="5400000" flipH="1">
            <a:off x="1058287"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12" name="ICON home">
            <a:extLst>
              <a:ext uri="{FF2B5EF4-FFF2-40B4-BE49-F238E27FC236}">
                <a16:creationId xmlns:a16="http://schemas.microsoft.com/office/drawing/2014/main" id="{47D326EB-1FB5-41D9-B89E-909B94204D22}"/>
              </a:ext>
            </a:extLst>
          </p:cNvPr>
          <p:cNvSpPr>
            <a:spLocks/>
          </p:cNvSpPr>
          <p:nvPr userDrawn="1"/>
        </p:nvSpPr>
        <p:spPr bwMode="auto">
          <a:xfrm>
            <a:off x="46418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13" name="LINK Fwd">
            <a:hlinkClick r:id="" action="ppaction://hlinkshowjump?jump=nextslide"/>
            <a:extLst>
              <a:ext uri="{FF2B5EF4-FFF2-40B4-BE49-F238E27FC236}">
                <a16:creationId xmlns:a16="http://schemas.microsoft.com/office/drawing/2014/main" id="{D8907A58-621A-4EEE-963F-CA41DDEA71DC}"/>
              </a:ext>
            </a:extLst>
          </p:cNvPr>
          <p:cNvSpPr/>
          <p:nvPr userDrawn="1"/>
        </p:nvSpPr>
        <p:spPr>
          <a:xfrm>
            <a:off x="1014597"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17" name="LINK home">
            <a:hlinkClick r:id="rId4" action="ppaction://hlinksldjump"/>
            <a:extLst>
              <a:ext uri="{FF2B5EF4-FFF2-40B4-BE49-F238E27FC236}">
                <a16:creationId xmlns:a16="http://schemas.microsoft.com/office/drawing/2014/main" id="{0D9D35BC-C710-4722-A046-613B93301372}"/>
              </a:ext>
            </a:extLst>
          </p:cNvPr>
          <p:cNvSpPr/>
          <p:nvPr userDrawn="1"/>
        </p:nvSpPr>
        <p:spPr>
          <a:xfrm>
            <a:off x="429914"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7221394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scovery Sciences">
    <p:spTree>
      <p:nvGrpSpPr>
        <p:cNvPr id="1" name=""/>
        <p:cNvGrpSpPr/>
        <p:nvPr/>
      </p:nvGrpSpPr>
      <p:grpSpPr>
        <a:xfrm>
          <a:off x="0" y="0"/>
          <a:ext cx="0" cy="0"/>
          <a:chOff x="0" y="0"/>
          <a:chExt cx="0" cy="0"/>
        </a:xfrm>
      </p:grpSpPr>
      <p:pic>
        <p:nvPicPr>
          <p:cNvPr id="23" name="Picture 22" descr="AZ_RGB_H_POS.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pic>
        <p:nvPicPr>
          <p:cNvPr id="2" name="Picture 1" descr="CRISPR_technology_for_genome_editing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l="1997"/>
          <a:stretch/>
        </p:blipFill>
        <p:spPr>
          <a:xfrm>
            <a:off x="431797" y="3835400"/>
            <a:ext cx="11572145" cy="2834219"/>
          </a:xfrm>
          <a:prstGeom prst="rect">
            <a:avLst/>
          </a:prstGeom>
        </p:spPr>
      </p:pic>
      <p:sp>
        <p:nvSpPr>
          <p:cNvPr id="14" name="Title 8">
            <a:extLst>
              <a:ext uri="{FF2B5EF4-FFF2-40B4-BE49-F238E27FC236}">
                <a16:creationId xmlns:a16="http://schemas.microsoft.com/office/drawing/2014/main" id="{9DB2DE7C-78C5-4911-858E-F0555E5AFD3D}"/>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5" name="Text Placeholder 29">
            <a:extLst>
              <a:ext uri="{FF2B5EF4-FFF2-40B4-BE49-F238E27FC236}">
                <a16:creationId xmlns:a16="http://schemas.microsoft.com/office/drawing/2014/main" id="{BF6F803D-BCFA-4646-BE63-3B97CF72E4C9}"/>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a:extLst>
              <a:ext uri="{FF2B5EF4-FFF2-40B4-BE49-F238E27FC236}">
                <a16:creationId xmlns:a16="http://schemas.microsoft.com/office/drawing/2014/main" id="{5686D532-EB20-4CD6-8F0C-56078D9395B3}"/>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
        <p:nvSpPr>
          <p:cNvPr id="11" name="ICON Fwd">
            <a:hlinkClick r:id="" action="ppaction://hlinkshowjump?jump=nextslide"/>
            <a:extLst>
              <a:ext uri="{FF2B5EF4-FFF2-40B4-BE49-F238E27FC236}">
                <a16:creationId xmlns:a16="http://schemas.microsoft.com/office/drawing/2014/main" id="{254C9664-8C01-4860-8E0B-0C2BA24573A1}"/>
              </a:ext>
            </a:extLst>
          </p:cNvPr>
          <p:cNvSpPr/>
          <p:nvPr userDrawn="1"/>
        </p:nvSpPr>
        <p:spPr>
          <a:xfrm rot="5400000" flipH="1">
            <a:off x="1058287"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12" name="ICON home">
            <a:extLst>
              <a:ext uri="{FF2B5EF4-FFF2-40B4-BE49-F238E27FC236}">
                <a16:creationId xmlns:a16="http://schemas.microsoft.com/office/drawing/2014/main" id="{6FFB9951-4219-42C9-9713-D2CDACCA7EE7}"/>
              </a:ext>
            </a:extLst>
          </p:cNvPr>
          <p:cNvSpPr>
            <a:spLocks/>
          </p:cNvSpPr>
          <p:nvPr userDrawn="1"/>
        </p:nvSpPr>
        <p:spPr bwMode="auto">
          <a:xfrm>
            <a:off x="46418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13" name="LINK Fwd">
            <a:hlinkClick r:id="" action="ppaction://hlinkshowjump?jump=nextslide"/>
            <a:extLst>
              <a:ext uri="{FF2B5EF4-FFF2-40B4-BE49-F238E27FC236}">
                <a16:creationId xmlns:a16="http://schemas.microsoft.com/office/drawing/2014/main" id="{21517BD2-434E-419D-98F5-068E4D74ECE9}"/>
              </a:ext>
            </a:extLst>
          </p:cNvPr>
          <p:cNvSpPr/>
          <p:nvPr userDrawn="1"/>
        </p:nvSpPr>
        <p:spPr>
          <a:xfrm>
            <a:off x="1014597"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17" name="LINK home">
            <a:hlinkClick r:id="rId4" action="ppaction://hlinksldjump"/>
            <a:extLst>
              <a:ext uri="{FF2B5EF4-FFF2-40B4-BE49-F238E27FC236}">
                <a16:creationId xmlns:a16="http://schemas.microsoft.com/office/drawing/2014/main" id="{A5BF963D-312D-4217-BB77-0CC6FEC73BD9}"/>
              </a:ext>
            </a:extLst>
          </p:cNvPr>
          <p:cNvSpPr/>
          <p:nvPr userDrawn="1"/>
        </p:nvSpPr>
        <p:spPr>
          <a:xfrm>
            <a:off x="429914"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1273921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RIA">
    <p:spTree>
      <p:nvGrpSpPr>
        <p:cNvPr id="1" name=""/>
        <p:cNvGrpSpPr/>
        <p:nvPr/>
      </p:nvGrpSpPr>
      <p:grpSpPr>
        <a:xfrm>
          <a:off x="0" y="0"/>
          <a:ext cx="0" cy="0"/>
          <a:chOff x="0" y="0"/>
          <a:chExt cx="0" cy="0"/>
        </a:xfrm>
      </p:grpSpPr>
      <p:pic>
        <p:nvPicPr>
          <p:cNvPr id="23" name="Picture 22" descr="AZ_RGB_H_POS.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pic>
        <p:nvPicPr>
          <p:cNvPr id="2" name="Picture 1" descr="Eosinophil_NK_Cell_10K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l="2026"/>
          <a:stretch/>
        </p:blipFill>
        <p:spPr>
          <a:xfrm>
            <a:off x="431797" y="3835400"/>
            <a:ext cx="11568820" cy="2834219"/>
          </a:xfrm>
          <a:prstGeom prst="rect">
            <a:avLst/>
          </a:prstGeom>
        </p:spPr>
      </p:pic>
      <p:sp>
        <p:nvSpPr>
          <p:cNvPr id="14" name="Title 8">
            <a:extLst>
              <a:ext uri="{FF2B5EF4-FFF2-40B4-BE49-F238E27FC236}">
                <a16:creationId xmlns:a16="http://schemas.microsoft.com/office/drawing/2014/main" id="{B6046098-F919-4E66-BC39-71C10660708C}"/>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5" name="Text Placeholder 29">
            <a:extLst>
              <a:ext uri="{FF2B5EF4-FFF2-40B4-BE49-F238E27FC236}">
                <a16:creationId xmlns:a16="http://schemas.microsoft.com/office/drawing/2014/main" id="{3E092BCF-F378-4C30-AA51-BB1A2156FA57}"/>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a:extLst>
              <a:ext uri="{FF2B5EF4-FFF2-40B4-BE49-F238E27FC236}">
                <a16:creationId xmlns:a16="http://schemas.microsoft.com/office/drawing/2014/main" id="{B5802C7C-CC7D-4652-86A9-3881B39C8A48}"/>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
        <p:nvSpPr>
          <p:cNvPr id="11" name="ICON Fwd">
            <a:hlinkClick r:id="" action="ppaction://hlinkshowjump?jump=nextslide"/>
            <a:extLst>
              <a:ext uri="{FF2B5EF4-FFF2-40B4-BE49-F238E27FC236}">
                <a16:creationId xmlns:a16="http://schemas.microsoft.com/office/drawing/2014/main" id="{7AFAC027-BA55-401D-99F7-E26CAACDF602}"/>
              </a:ext>
            </a:extLst>
          </p:cNvPr>
          <p:cNvSpPr/>
          <p:nvPr userDrawn="1"/>
        </p:nvSpPr>
        <p:spPr>
          <a:xfrm rot="5400000" flipH="1">
            <a:off x="1058287"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12" name="ICON home">
            <a:extLst>
              <a:ext uri="{FF2B5EF4-FFF2-40B4-BE49-F238E27FC236}">
                <a16:creationId xmlns:a16="http://schemas.microsoft.com/office/drawing/2014/main" id="{9A03255F-9619-4640-9A87-CDD3CE2E3DC9}"/>
              </a:ext>
            </a:extLst>
          </p:cNvPr>
          <p:cNvSpPr>
            <a:spLocks/>
          </p:cNvSpPr>
          <p:nvPr userDrawn="1"/>
        </p:nvSpPr>
        <p:spPr bwMode="auto">
          <a:xfrm>
            <a:off x="46418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13" name="LINK Fwd">
            <a:hlinkClick r:id="" action="ppaction://hlinkshowjump?jump=nextslide"/>
            <a:extLst>
              <a:ext uri="{FF2B5EF4-FFF2-40B4-BE49-F238E27FC236}">
                <a16:creationId xmlns:a16="http://schemas.microsoft.com/office/drawing/2014/main" id="{4DB1B805-8303-4DB0-B5D9-B64DC8B4EDE6}"/>
              </a:ext>
            </a:extLst>
          </p:cNvPr>
          <p:cNvSpPr/>
          <p:nvPr userDrawn="1"/>
        </p:nvSpPr>
        <p:spPr>
          <a:xfrm>
            <a:off x="1014597"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17" name="LINK home">
            <a:hlinkClick r:id="rId4" action="ppaction://hlinksldjump"/>
            <a:extLst>
              <a:ext uri="{FF2B5EF4-FFF2-40B4-BE49-F238E27FC236}">
                <a16:creationId xmlns:a16="http://schemas.microsoft.com/office/drawing/2014/main" id="{9857A1B0-020D-474A-ABE5-E862487C5AF2}"/>
              </a:ext>
            </a:extLst>
          </p:cNvPr>
          <p:cNvSpPr/>
          <p:nvPr userDrawn="1"/>
        </p:nvSpPr>
        <p:spPr>
          <a:xfrm>
            <a:off x="429914"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10247297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Pharma_Science">
    <p:spTree>
      <p:nvGrpSpPr>
        <p:cNvPr id="1" name=""/>
        <p:cNvGrpSpPr/>
        <p:nvPr/>
      </p:nvGrpSpPr>
      <p:grpSpPr>
        <a:xfrm>
          <a:off x="0" y="0"/>
          <a:ext cx="0" cy="0"/>
          <a:chOff x="0" y="0"/>
          <a:chExt cx="0" cy="0"/>
        </a:xfrm>
      </p:grpSpPr>
      <p:pic>
        <p:nvPicPr>
          <p:cNvPr id="3" name="Picture 2" descr="A picture containing cake, indoor&#10;&#10;Description automatically generated">
            <a:extLst>
              <a:ext uri="{FF2B5EF4-FFF2-40B4-BE49-F238E27FC236}">
                <a16:creationId xmlns:a16="http://schemas.microsoft.com/office/drawing/2014/main" id="{039D58CE-906A-0B48-B080-3AC203DB51F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032"/>
          <a:stretch/>
        </p:blipFill>
        <p:spPr>
          <a:xfrm>
            <a:off x="431798" y="3837284"/>
            <a:ext cx="11564311" cy="2818659"/>
          </a:xfrm>
          <a:prstGeom prst="rect">
            <a:avLst/>
          </a:prstGeom>
        </p:spPr>
      </p:pic>
      <p:pic>
        <p:nvPicPr>
          <p:cNvPr id="11" name="Picture 10" descr="AZ_RGB_H_POS.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sp>
        <p:nvSpPr>
          <p:cNvPr id="10" name="Title 8">
            <a:extLst>
              <a:ext uri="{FF2B5EF4-FFF2-40B4-BE49-F238E27FC236}">
                <a16:creationId xmlns:a16="http://schemas.microsoft.com/office/drawing/2014/main" id="{5AE13539-1ECC-47C9-A7EF-DF42B15CF8D1}"/>
              </a:ext>
            </a:extLst>
          </p:cNvPr>
          <p:cNvSpPr>
            <a:spLocks noGrp="1"/>
          </p:cNvSpPr>
          <p:nvPr>
            <p:ph type="title" hasCustomPrompt="1"/>
          </p:nvPr>
        </p:nvSpPr>
        <p:spPr>
          <a:xfrm>
            <a:off x="431802" y="1316305"/>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2" name="Text Placeholder 29">
            <a:extLst>
              <a:ext uri="{FF2B5EF4-FFF2-40B4-BE49-F238E27FC236}">
                <a16:creationId xmlns:a16="http://schemas.microsoft.com/office/drawing/2014/main" id="{BAF2C523-94DE-4B04-AC8A-9F4A3AF0834A}"/>
              </a:ext>
            </a:extLst>
          </p:cNvPr>
          <p:cNvSpPr>
            <a:spLocks noGrp="1"/>
          </p:cNvSpPr>
          <p:nvPr>
            <p:ph type="body" sz="quarter" idx="11" hasCustomPrompt="1"/>
          </p:nvPr>
        </p:nvSpPr>
        <p:spPr>
          <a:xfrm>
            <a:off x="431797" y="285814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4" name="Text Placeholder 29">
            <a:extLst>
              <a:ext uri="{FF2B5EF4-FFF2-40B4-BE49-F238E27FC236}">
                <a16:creationId xmlns:a16="http://schemas.microsoft.com/office/drawing/2014/main" id="{966C8D25-08C0-486F-B31A-68F1BF35EDDF}"/>
              </a:ext>
            </a:extLst>
          </p:cNvPr>
          <p:cNvSpPr>
            <a:spLocks noGrp="1"/>
          </p:cNvSpPr>
          <p:nvPr>
            <p:ph type="body" sz="quarter" idx="12" hasCustomPrompt="1"/>
          </p:nvPr>
        </p:nvSpPr>
        <p:spPr>
          <a:xfrm>
            <a:off x="431797" y="3487989"/>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
        <p:nvSpPr>
          <p:cNvPr id="15" name="ICON Fwd">
            <a:hlinkClick r:id="" action="ppaction://hlinkshowjump?jump=nextslide"/>
            <a:extLst>
              <a:ext uri="{FF2B5EF4-FFF2-40B4-BE49-F238E27FC236}">
                <a16:creationId xmlns:a16="http://schemas.microsoft.com/office/drawing/2014/main" id="{672005D0-E69B-459C-A5BF-9C3A68BA5D82}"/>
              </a:ext>
            </a:extLst>
          </p:cNvPr>
          <p:cNvSpPr/>
          <p:nvPr userDrawn="1"/>
        </p:nvSpPr>
        <p:spPr>
          <a:xfrm rot="5400000" flipH="1">
            <a:off x="1058287"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16" name="ICON home">
            <a:extLst>
              <a:ext uri="{FF2B5EF4-FFF2-40B4-BE49-F238E27FC236}">
                <a16:creationId xmlns:a16="http://schemas.microsoft.com/office/drawing/2014/main" id="{3FE53A75-A3EC-4582-841E-F66FDF94C0E1}"/>
              </a:ext>
            </a:extLst>
          </p:cNvPr>
          <p:cNvSpPr>
            <a:spLocks/>
          </p:cNvSpPr>
          <p:nvPr userDrawn="1"/>
        </p:nvSpPr>
        <p:spPr bwMode="auto">
          <a:xfrm>
            <a:off x="46418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17" name="LINK Fwd">
            <a:hlinkClick r:id="" action="ppaction://hlinkshowjump?jump=nextslide"/>
            <a:extLst>
              <a:ext uri="{FF2B5EF4-FFF2-40B4-BE49-F238E27FC236}">
                <a16:creationId xmlns:a16="http://schemas.microsoft.com/office/drawing/2014/main" id="{7318E1DA-C446-4FE8-8790-81A2DD783B5D}"/>
              </a:ext>
            </a:extLst>
          </p:cNvPr>
          <p:cNvSpPr/>
          <p:nvPr userDrawn="1"/>
        </p:nvSpPr>
        <p:spPr>
          <a:xfrm>
            <a:off x="1014597"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18" name="LINK home">
            <a:hlinkClick r:id="rId4" action="ppaction://hlinksldjump"/>
            <a:extLst>
              <a:ext uri="{FF2B5EF4-FFF2-40B4-BE49-F238E27FC236}">
                <a16:creationId xmlns:a16="http://schemas.microsoft.com/office/drawing/2014/main" id="{6ED5BAA4-F380-4717-A289-79674E951800}"/>
              </a:ext>
            </a:extLst>
          </p:cNvPr>
          <p:cNvSpPr/>
          <p:nvPr userDrawn="1"/>
        </p:nvSpPr>
        <p:spPr>
          <a:xfrm>
            <a:off x="429914"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26269192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Pharma_Science_3">
    <p:spTree>
      <p:nvGrpSpPr>
        <p:cNvPr id="1" name=""/>
        <p:cNvGrpSpPr/>
        <p:nvPr/>
      </p:nvGrpSpPr>
      <p:grpSpPr>
        <a:xfrm>
          <a:off x="0" y="0"/>
          <a:ext cx="0" cy="0"/>
          <a:chOff x="0" y="0"/>
          <a:chExt cx="0" cy="0"/>
        </a:xfrm>
      </p:grpSpPr>
      <p:pic>
        <p:nvPicPr>
          <p:cNvPr id="3" name="Picture 2" descr="A picture containing cake, tree, reef, indoor&#10;&#10;Description automatically generated">
            <a:extLst>
              <a:ext uri="{FF2B5EF4-FFF2-40B4-BE49-F238E27FC236}">
                <a16:creationId xmlns:a16="http://schemas.microsoft.com/office/drawing/2014/main" id="{D70BBD08-7D34-5548-A954-46F975288B59}"/>
              </a:ext>
            </a:extLst>
          </p:cNvPr>
          <p:cNvPicPr>
            <a:picLocks noChangeAspect="1"/>
          </p:cNvPicPr>
          <p:nvPr userDrawn="1"/>
        </p:nvPicPr>
        <p:blipFill rotWithShape="1">
          <a:blip r:embed="rId2"/>
          <a:srcRect l="2032" t="28772" b="28772"/>
          <a:stretch/>
        </p:blipFill>
        <p:spPr>
          <a:xfrm>
            <a:off x="431801" y="3837285"/>
            <a:ext cx="11563399" cy="2818659"/>
          </a:xfrm>
          <a:prstGeom prst="rect">
            <a:avLst/>
          </a:prstGeom>
        </p:spPr>
      </p:pic>
      <p:pic>
        <p:nvPicPr>
          <p:cNvPr id="11" name="Picture 10" descr="AZ_RGB_H_POS.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sp>
        <p:nvSpPr>
          <p:cNvPr id="10" name="Title 8">
            <a:extLst>
              <a:ext uri="{FF2B5EF4-FFF2-40B4-BE49-F238E27FC236}">
                <a16:creationId xmlns:a16="http://schemas.microsoft.com/office/drawing/2014/main" id="{F9E39129-FADF-45B4-8F05-C777627E46DB}"/>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2" name="Text Placeholder 29">
            <a:extLst>
              <a:ext uri="{FF2B5EF4-FFF2-40B4-BE49-F238E27FC236}">
                <a16:creationId xmlns:a16="http://schemas.microsoft.com/office/drawing/2014/main" id="{EBA8EB69-BADC-47EF-AD46-DEA8AB26FDBD}"/>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4" name="Text Placeholder 29">
            <a:extLst>
              <a:ext uri="{FF2B5EF4-FFF2-40B4-BE49-F238E27FC236}">
                <a16:creationId xmlns:a16="http://schemas.microsoft.com/office/drawing/2014/main" id="{B1547842-5008-4FE5-ABC1-142CD5571CA9}"/>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
        <p:nvSpPr>
          <p:cNvPr id="15" name="ICON Fwd">
            <a:hlinkClick r:id="" action="ppaction://hlinkshowjump?jump=nextslide"/>
            <a:extLst>
              <a:ext uri="{FF2B5EF4-FFF2-40B4-BE49-F238E27FC236}">
                <a16:creationId xmlns:a16="http://schemas.microsoft.com/office/drawing/2014/main" id="{AE62FFF5-9704-4AB3-8E79-895B196B90FB}"/>
              </a:ext>
            </a:extLst>
          </p:cNvPr>
          <p:cNvSpPr/>
          <p:nvPr userDrawn="1"/>
        </p:nvSpPr>
        <p:spPr>
          <a:xfrm rot="5400000" flipH="1">
            <a:off x="1058287"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16" name="ICON home">
            <a:extLst>
              <a:ext uri="{FF2B5EF4-FFF2-40B4-BE49-F238E27FC236}">
                <a16:creationId xmlns:a16="http://schemas.microsoft.com/office/drawing/2014/main" id="{4BAC31EC-50C5-4005-93E1-B3A4808DCE12}"/>
              </a:ext>
            </a:extLst>
          </p:cNvPr>
          <p:cNvSpPr>
            <a:spLocks/>
          </p:cNvSpPr>
          <p:nvPr userDrawn="1"/>
        </p:nvSpPr>
        <p:spPr bwMode="auto">
          <a:xfrm>
            <a:off x="46418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17" name="LINK Fwd">
            <a:hlinkClick r:id="" action="ppaction://hlinkshowjump?jump=nextslide"/>
            <a:extLst>
              <a:ext uri="{FF2B5EF4-FFF2-40B4-BE49-F238E27FC236}">
                <a16:creationId xmlns:a16="http://schemas.microsoft.com/office/drawing/2014/main" id="{550B1218-3D22-47DD-AAB9-6B0965EDFA70}"/>
              </a:ext>
            </a:extLst>
          </p:cNvPr>
          <p:cNvSpPr/>
          <p:nvPr userDrawn="1"/>
        </p:nvSpPr>
        <p:spPr>
          <a:xfrm>
            <a:off x="1014597"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18" name="LINK home">
            <a:hlinkClick r:id="rId4" action="ppaction://hlinksldjump"/>
            <a:extLst>
              <a:ext uri="{FF2B5EF4-FFF2-40B4-BE49-F238E27FC236}">
                <a16:creationId xmlns:a16="http://schemas.microsoft.com/office/drawing/2014/main" id="{981FB137-55BC-4AB6-A6B1-B26F86E5B192}"/>
              </a:ext>
            </a:extLst>
          </p:cNvPr>
          <p:cNvSpPr/>
          <p:nvPr userDrawn="1"/>
        </p:nvSpPr>
        <p:spPr>
          <a:xfrm>
            <a:off x="429914"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23620940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One column layou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434145" y="1604433"/>
            <a:ext cx="11571816" cy="4464051"/>
          </a:xfrm>
          <a:prstGeom prst="rect">
            <a:avLst/>
          </a:prstGeom>
        </p:spPr>
        <p:txBody>
          <a:bodyPr lIns="0" tIns="0" rIns="0" bIns="0"/>
          <a:lstStyle>
            <a:lvl1pPr>
              <a:defRPr lang="en-GB" sz="1867" b="0" noProof="0" dirty="0">
                <a:latin typeface="Arial" pitchFamily="34" charset="0"/>
                <a:cs typeface="Arial" pitchFamily="34" charset="0"/>
              </a:defRPr>
            </a:lvl1pPr>
            <a:lvl2pPr>
              <a:defRPr lang="en-GB" sz="1600" b="0" baseline="0" noProof="0" dirty="0">
                <a:latin typeface="Arial" pitchFamily="34" charset="0"/>
                <a:cs typeface="Arial" pitchFamily="34" charset="0"/>
              </a:defRPr>
            </a:lvl2pPr>
            <a:lvl3pPr>
              <a:defRPr lang="en-GB" sz="1400" baseline="0" noProof="0" dirty="0">
                <a:latin typeface="Arial" pitchFamily="34" charset="0"/>
                <a:cs typeface="Arial" pitchFamily="34" charset="0"/>
              </a:defRPr>
            </a:lvl3pPr>
          </a:lstStyle>
          <a:p>
            <a:pPr marL="243411" lvl="0" indent="-243411">
              <a:lnSpc>
                <a:spcPct val="100000"/>
              </a:lnSpc>
              <a:spcBef>
                <a:spcPts val="0"/>
              </a:spcBef>
              <a:buClr>
                <a:schemeClr val="tx2"/>
              </a:buClr>
              <a:buFont typeface="Arial" panose="020B0604020202020204" pitchFamily="34" charset="0"/>
            </a:pPr>
            <a:r>
              <a:rPr lang="en-GB" noProof="0" dirty="0"/>
              <a:t>First level</a:t>
            </a:r>
          </a:p>
          <a:p>
            <a:pPr marL="478355" lvl="1" indent="-234945">
              <a:lnSpc>
                <a:spcPct val="100000"/>
              </a:lnSpc>
              <a:spcBef>
                <a:spcPts val="0"/>
              </a:spcBef>
              <a:buClrTx/>
              <a:buFont typeface="Arial" panose="020B0604020202020204" pitchFamily="34" charset="0"/>
            </a:pPr>
            <a:r>
              <a:rPr lang="en-GB" noProof="0" dirty="0"/>
              <a:t>Second level</a:t>
            </a:r>
          </a:p>
          <a:p>
            <a:pPr marL="719649" lvl="2" indent="-241294">
              <a:buFont typeface="Courier New" panose="02070309020205020404" pitchFamily="49" charset="0"/>
              <a:buChar char="o"/>
            </a:pPr>
            <a:r>
              <a:rPr lang="en-GB" noProof="0" dirty="0"/>
              <a:t>Third level</a:t>
            </a:r>
          </a:p>
        </p:txBody>
      </p:sp>
      <p:sp>
        <p:nvSpPr>
          <p:cNvPr id="9" name="Title 8"/>
          <p:cNvSpPr>
            <a:spLocks noGrp="1"/>
          </p:cNvSpPr>
          <p:nvPr>
            <p:ph type="title" hasCustomPrompt="1"/>
          </p:nvPr>
        </p:nvSpPr>
        <p:spPr>
          <a:xfrm>
            <a:off x="434146" y="173803"/>
            <a:ext cx="10108399" cy="622372"/>
          </a:xfrm>
          <a:prstGeom prst="rect">
            <a:avLst/>
          </a:prstGeom>
          <a:effectLst/>
        </p:spPr>
        <p:txBody>
          <a:bodyPr vert="horz" wrap="square" lIns="0" tIns="0" rIns="0" bIns="0" rtlCol="0">
            <a:noAutofit/>
          </a:bodyPr>
          <a:lstStyle>
            <a:lvl1pPr algn="l">
              <a:defRPr lang="en-GB" sz="3733" spc="-27" noProof="0" dirty="0">
                <a:ea typeface="+mn-ea"/>
                <a:cs typeface="Century"/>
              </a:defRPr>
            </a:lvl1pPr>
          </a:lstStyle>
          <a:p>
            <a:pPr marL="0" marR="204888" lvl="0" algn="l">
              <a:spcAft>
                <a:spcPts val="1600"/>
              </a:spcAft>
            </a:pPr>
            <a:r>
              <a:rPr lang="en-GB" noProof="0" dirty="0"/>
              <a:t>Click to add content title</a:t>
            </a:r>
          </a:p>
        </p:txBody>
      </p:sp>
      <p:sp>
        <p:nvSpPr>
          <p:cNvPr id="3" name="Text Placeholder 2">
            <a:extLst>
              <a:ext uri="{FF2B5EF4-FFF2-40B4-BE49-F238E27FC236}">
                <a16:creationId xmlns:a16="http://schemas.microsoft.com/office/drawing/2014/main" id="{D6F6CDCB-6E38-4DF2-9624-13EBE5FE08BD}"/>
              </a:ext>
            </a:extLst>
          </p:cNvPr>
          <p:cNvSpPr>
            <a:spLocks noGrp="1"/>
          </p:cNvSpPr>
          <p:nvPr>
            <p:ph type="body" sz="quarter" idx="10" hasCustomPrompt="1"/>
          </p:nvPr>
        </p:nvSpPr>
        <p:spPr>
          <a:xfrm>
            <a:off x="434145" y="6048744"/>
            <a:ext cx="10128840" cy="655797"/>
          </a:xfrm>
          <a:prstGeom prst="rect">
            <a:avLst/>
          </a:prstGeom>
        </p:spPr>
        <p:txBody>
          <a:bodyPr lIns="0" tIns="0" rIns="0" bIns="0" anchor="b" anchorCtr="0"/>
          <a:lstStyle>
            <a:lvl1pPr marL="0" indent="0">
              <a:buNone/>
              <a:defRPr sz="1067" b="0"/>
            </a:lvl1pPr>
          </a:lstStyle>
          <a:p>
            <a:pPr lvl="0"/>
            <a:r>
              <a:rPr lang="en-US" dirty="0"/>
              <a:t>Footnotes</a:t>
            </a:r>
            <a:endParaRPr lang="it-IT" dirty="0"/>
          </a:p>
        </p:txBody>
      </p:sp>
      <p:sp>
        <p:nvSpPr>
          <p:cNvPr id="14" name="Text Placeholder 2">
            <a:extLst>
              <a:ext uri="{FF2B5EF4-FFF2-40B4-BE49-F238E27FC236}">
                <a16:creationId xmlns:a16="http://schemas.microsoft.com/office/drawing/2014/main" id="{A57D7690-D385-4BA7-914D-E3F32D4A32EA}"/>
              </a:ext>
            </a:extLst>
          </p:cNvPr>
          <p:cNvSpPr>
            <a:spLocks noGrp="1"/>
          </p:cNvSpPr>
          <p:nvPr>
            <p:ph type="body" sz="quarter" idx="15" hasCustomPrompt="1"/>
          </p:nvPr>
        </p:nvSpPr>
        <p:spPr>
          <a:xfrm>
            <a:off x="434146" y="814917"/>
            <a:ext cx="10128839" cy="771319"/>
          </a:xfrm>
          <a:prstGeom prst="rect">
            <a:avLst/>
          </a:prstGeom>
        </p:spPr>
        <p:txBody>
          <a:bodyPr lIns="0" tIns="0" rIns="0" bIns="0"/>
          <a:lstStyle>
            <a:lvl1pPr marL="0" marR="204888" indent="0" algn="l" defTabSz="609585" rtl="0" eaLnBrk="1" latinLnBrk="0" hangingPunct="1">
              <a:buNone/>
              <a:defRPr lang="it-IT" sz="1867" b="1" kern="1200" spc="-7" dirty="0">
                <a:solidFill>
                  <a:srgbClr val="8B034F"/>
                </a:solidFill>
                <a:latin typeface="+mj-lt"/>
                <a:ea typeface="+mn-ea"/>
                <a:cs typeface="Book Antiqua"/>
              </a:defRPr>
            </a:lvl1pPr>
            <a:lvl2pPr marL="609585" indent="0">
              <a:buNone/>
              <a:defRPr/>
            </a:lvl2pPr>
            <a:lvl3pPr marL="1219170" indent="0">
              <a:buNone/>
              <a:defRPr/>
            </a:lvl3pPr>
            <a:lvl4pPr marL="1828754" indent="0">
              <a:buNone/>
              <a:defRPr/>
            </a:lvl4pPr>
            <a:lvl5pPr marL="2438339" indent="0">
              <a:buNone/>
              <a:defRPr/>
            </a:lvl5pPr>
          </a:lstStyle>
          <a:p>
            <a:pPr lvl="0"/>
            <a:r>
              <a:rPr lang="en-US" dirty="0"/>
              <a:t>subtitle</a:t>
            </a:r>
            <a:endParaRPr lang="it-IT" dirty="0"/>
          </a:p>
        </p:txBody>
      </p:sp>
    </p:spTree>
    <p:extLst>
      <p:ext uri="{BB962C8B-B14F-4D97-AF65-F5344CB8AC3E}">
        <p14:creationId xmlns:p14="http://schemas.microsoft.com/office/powerpoint/2010/main" val="388703286"/>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wo column layout">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2A4656D8-7247-430F-90D7-0B7F062DECDE}"/>
              </a:ext>
            </a:extLst>
          </p:cNvPr>
          <p:cNvSpPr>
            <a:spLocks noGrp="1"/>
          </p:cNvSpPr>
          <p:nvPr>
            <p:ph idx="1" hasCustomPrompt="1"/>
          </p:nvPr>
        </p:nvSpPr>
        <p:spPr>
          <a:xfrm>
            <a:off x="422183" y="1470715"/>
            <a:ext cx="5688000" cy="4578029"/>
          </a:xfrm>
          <a:prstGeom prst="rect">
            <a:avLst/>
          </a:prstGeom>
        </p:spPr>
        <p:txBody>
          <a:bodyPr lIns="0" tIns="0" rIns="0" bIns="0"/>
          <a:lstStyle>
            <a:lvl1pPr>
              <a:defRPr lang="en-GB" sz="1867" b="0" noProof="0" dirty="0">
                <a:latin typeface="Arial" pitchFamily="34" charset="0"/>
                <a:cs typeface="Arial" pitchFamily="34" charset="0"/>
              </a:defRPr>
            </a:lvl1pPr>
            <a:lvl2pPr>
              <a:defRPr lang="en-GB" sz="1600" b="0" baseline="0" noProof="0" dirty="0">
                <a:latin typeface="Arial" pitchFamily="34" charset="0"/>
                <a:cs typeface="Arial" pitchFamily="34" charset="0"/>
              </a:defRPr>
            </a:lvl2pPr>
            <a:lvl3pPr>
              <a:defRPr lang="en-GB" sz="1400" baseline="0" noProof="0" dirty="0">
                <a:latin typeface="Arial" pitchFamily="34" charset="0"/>
                <a:cs typeface="Arial" pitchFamily="34" charset="0"/>
              </a:defRPr>
            </a:lvl3pPr>
          </a:lstStyle>
          <a:p>
            <a:pPr marL="243411" lvl="0" indent="-243411">
              <a:lnSpc>
                <a:spcPct val="100000"/>
              </a:lnSpc>
              <a:spcBef>
                <a:spcPts val="0"/>
              </a:spcBef>
              <a:buClr>
                <a:schemeClr val="tx2"/>
              </a:buClr>
              <a:buFont typeface="Arial" panose="020B0604020202020204" pitchFamily="34" charset="0"/>
            </a:pPr>
            <a:r>
              <a:rPr lang="en-GB" noProof="0" dirty="0"/>
              <a:t>First level</a:t>
            </a:r>
          </a:p>
          <a:p>
            <a:pPr marL="478355" lvl="1" indent="-234945">
              <a:lnSpc>
                <a:spcPct val="100000"/>
              </a:lnSpc>
              <a:spcBef>
                <a:spcPts val="0"/>
              </a:spcBef>
              <a:buClrTx/>
              <a:buFont typeface="Arial" panose="020B0604020202020204" pitchFamily="34" charset="0"/>
            </a:pPr>
            <a:r>
              <a:rPr lang="en-GB" noProof="0" dirty="0"/>
              <a:t>Second level</a:t>
            </a:r>
          </a:p>
          <a:p>
            <a:pPr marL="719649" lvl="2" indent="-241294">
              <a:buFont typeface="Courier New" panose="02070309020205020404" pitchFamily="49" charset="0"/>
              <a:buChar char="o"/>
            </a:pPr>
            <a:r>
              <a:rPr lang="en-GB" noProof="0" dirty="0"/>
              <a:t>Third level</a:t>
            </a:r>
          </a:p>
        </p:txBody>
      </p:sp>
      <p:sp>
        <p:nvSpPr>
          <p:cNvPr id="19" name="Title 8">
            <a:extLst>
              <a:ext uri="{FF2B5EF4-FFF2-40B4-BE49-F238E27FC236}">
                <a16:creationId xmlns:a16="http://schemas.microsoft.com/office/drawing/2014/main" id="{5A6127EC-C752-4939-80C9-9FEE1F513DFD}"/>
              </a:ext>
            </a:extLst>
          </p:cNvPr>
          <p:cNvSpPr>
            <a:spLocks noGrp="1"/>
          </p:cNvSpPr>
          <p:nvPr>
            <p:ph type="title" hasCustomPrompt="1"/>
          </p:nvPr>
        </p:nvSpPr>
        <p:spPr>
          <a:xfrm>
            <a:off x="434146" y="173803"/>
            <a:ext cx="10108399" cy="622372"/>
          </a:xfrm>
          <a:prstGeom prst="rect">
            <a:avLst/>
          </a:prstGeom>
        </p:spPr>
        <p:txBody>
          <a:bodyPr vert="horz" wrap="square" lIns="0" tIns="0" rIns="0" bIns="0" rtlCol="0">
            <a:noAutofit/>
          </a:bodyPr>
          <a:lstStyle>
            <a:lvl1pPr>
              <a:defRPr lang="en-GB" sz="3733" spc="-27" noProof="0" dirty="0">
                <a:ea typeface="+mn-ea"/>
                <a:cs typeface="Century"/>
              </a:defRPr>
            </a:lvl1pPr>
          </a:lstStyle>
          <a:p>
            <a:pPr marL="0" marR="204888" lvl="0" algn="l">
              <a:spcAft>
                <a:spcPts val="1600"/>
              </a:spcAft>
            </a:pPr>
            <a:r>
              <a:rPr lang="en-GB" noProof="0" dirty="0"/>
              <a:t>Click to add content title</a:t>
            </a:r>
          </a:p>
        </p:txBody>
      </p:sp>
      <p:sp>
        <p:nvSpPr>
          <p:cNvPr id="20" name="Text Placeholder 2">
            <a:extLst>
              <a:ext uri="{FF2B5EF4-FFF2-40B4-BE49-F238E27FC236}">
                <a16:creationId xmlns:a16="http://schemas.microsoft.com/office/drawing/2014/main" id="{528124ED-7745-48B7-A970-A32723058924}"/>
              </a:ext>
            </a:extLst>
          </p:cNvPr>
          <p:cNvSpPr>
            <a:spLocks noGrp="1"/>
          </p:cNvSpPr>
          <p:nvPr>
            <p:ph type="body" sz="quarter" idx="10" hasCustomPrompt="1"/>
          </p:nvPr>
        </p:nvSpPr>
        <p:spPr>
          <a:xfrm>
            <a:off x="434145" y="6048744"/>
            <a:ext cx="10128840" cy="655797"/>
          </a:xfrm>
          <a:prstGeom prst="rect">
            <a:avLst/>
          </a:prstGeom>
        </p:spPr>
        <p:txBody>
          <a:bodyPr lIns="0" tIns="0" rIns="0" bIns="0" anchor="b" anchorCtr="0"/>
          <a:lstStyle>
            <a:lvl1pPr marL="0" indent="0">
              <a:buNone/>
              <a:defRPr sz="1067" b="0"/>
            </a:lvl1pPr>
          </a:lstStyle>
          <a:p>
            <a:pPr lvl="0"/>
            <a:r>
              <a:rPr lang="en-US" dirty="0"/>
              <a:t>Footnotes</a:t>
            </a:r>
            <a:endParaRPr lang="it-IT" dirty="0"/>
          </a:p>
        </p:txBody>
      </p:sp>
      <p:sp>
        <p:nvSpPr>
          <p:cNvPr id="22" name="Content Placeholder 2">
            <a:extLst>
              <a:ext uri="{FF2B5EF4-FFF2-40B4-BE49-F238E27FC236}">
                <a16:creationId xmlns:a16="http://schemas.microsoft.com/office/drawing/2014/main" id="{D51343C2-A805-4436-9CE9-7821DC1C613E}"/>
              </a:ext>
            </a:extLst>
          </p:cNvPr>
          <p:cNvSpPr>
            <a:spLocks noGrp="1"/>
          </p:cNvSpPr>
          <p:nvPr>
            <p:ph idx="18" hasCustomPrompt="1"/>
          </p:nvPr>
        </p:nvSpPr>
        <p:spPr>
          <a:xfrm>
            <a:off x="6321787" y="1470715"/>
            <a:ext cx="5688000" cy="4578029"/>
          </a:xfrm>
          <a:prstGeom prst="rect">
            <a:avLst/>
          </a:prstGeom>
        </p:spPr>
        <p:txBody>
          <a:bodyPr lIns="0" tIns="0" rIns="0" bIns="0"/>
          <a:lstStyle>
            <a:lvl1pPr>
              <a:defRPr lang="en-GB" sz="1867" b="0" noProof="0" dirty="0">
                <a:latin typeface="Arial" pitchFamily="34" charset="0"/>
                <a:cs typeface="Arial" pitchFamily="34" charset="0"/>
              </a:defRPr>
            </a:lvl1pPr>
            <a:lvl2pPr>
              <a:defRPr lang="en-GB" sz="1600" b="0" baseline="0" noProof="0" dirty="0">
                <a:latin typeface="Arial" pitchFamily="34" charset="0"/>
                <a:cs typeface="Arial" pitchFamily="34" charset="0"/>
              </a:defRPr>
            </a:lvl2pPr>
            <a:lvl3pPr>
              <a:defRPr lang="en-GB" sz="1400" baseline="0" noProof="0" dirty="0">
                <a:latin typeface="Arial" pitchFamily="34" charset="0"/>
                <a:cs typeface="Arial" pitchFamily="34" charset="0"/>
              </a:defRPr>
            </a:lvl3pPr>
          </a:lstStyle>
          <a:p>
            <a:pPr marL="243411" lvl="0" indent="-243411">
              <a:lnSpc>
                <a:spcPct val="100000"/>
              </a:lnSpc>
              <a:spcBef>
                <a:spcPts val="0"/>
              </a:spcBef>
              <a:buClr>
                <a:schemeClr val="tx2"/>
              </a:buClr>
              <a:buFont typeface="Arial" panose="020B0604020202020204" pitchFamily="34" charset="0"/>
            </a:pPr>
            <a:r>
              <a:rPr lang="en-GB" noProof="0" dirty="0"/>
              <a:t>First level</a:t>
            </a:r>
          </a:p>
          <a:p>
            <a:pPr marL="478355" lvl="1" indent="-234945">
              <a:lnSpc>
                <a:spcPct val="100000"/>
              </a:lnSpc>
              <a:spcBef>
                <a:spcPts val="0"/>
              </a:spcBef>
              <a:buClrTx/>
              <a:buFont typeface="Arial" panose="020B0604020202020204" pitchFamily="34" charset="0"/>
            </a:pPr>
            <a:r>
              <a:rPr lang="en-GB" noProof="0" dirty="0"/>
              <a:t>Second level</a:t>
            </a:r>
          </a:p>
          <a:p>
            <a:pPr marL="719649" lvl="2" indent="-241294">
              <a:buFont typeface="Courier New" panose="02070309020205020404" pitchFamily="49" charset="0"/>
              <a:buChar char="o"/>
            </a:pPr>
            <a:r>
              <a:rPr lang="en-GB" noProof="0" dirty="0"/>
              <a:t>Third level</a:t>
            </a:r>
          </a:p>
        </p:txBody>
      </p:sp>
      <p:sp>
        <p:nvSpPr>
          <p:cNvPr id="21" name="Text Placeholder 2">
            <a:extLst>
              <a:ext uri="{FF2B5EF4-FFF2-40B4-BE49-F238E27FC236}">
                <a16:creationId xmlns:a16="http://schemas.microsoft.com/office/drawing/2014/main" id="{29B3D06A-3499-4522-8655-9134B6AC4841}"/>
              </a:ext>
            </a:extLst>
          </p:cNvPr>
          <p:cNvSpPr>
            <a:spLocks noGrp="1"/>
          </p:cNvSpPr>
          <p:nvPr>
            <p:ph type="body" sz="quarter" idx="15" hasCustomPrompt="1"/>
          </p:nvPr>
        </p:nvSpPr>
        <p:spPr>
          <a:xfrm>
            <a:off x="434146" y="814918"/>
            <a:ext cx="10128839" cy="655797"/>
          </a:xfrm>
          <a:prstGeom prst="rect">
            <a:avLst/>
          </a:prstGeom>
        </p:spPr>
        <p:txBody>
          <a:bodyPr lIns="0" tIns="0" rIns="0" bIns="0"/>
          <a:lstStyle>
            <a:lvl1pPr marL="0" marR="204888" indent="0" algn="l" defTabSz="609585" rtl="0" eaLnBrk="1" latinLnBrk="0" hangingPunct="1">
              <a:buNone/>
              <a:defRPr lang="it-IT" sz="1867" b="1" kern="1200" spc="-7" dirty="0">
                <a:solidFill>
                  <a:srgbClr val="8B034F"/>
                </a:solidFill>
                <a:latin typeface="+mj-lt"/>
                <a:ea typeface="+mn-ea"/>
                <a:cs typeface="Book Antiqua"/>
              </a:defRPr>
            </a:lvl1pPr>
            <a:lvl2pPr marL="609585" indent="0">
              <a:buNone/>
              <a:defRPr/>
            </a:lvl2pPr>
            <a:lvl3pPr marL="1219170" indent="0">
              <a:buNone/>
              <a:defRPr/>
            </a:lvl3pPr>
            <a:lvl4pPr marL="1828754" indent="0">
              <a:buNone/>
              <a:defRPr/>
            </a:lvl4pPr>
            <a:lvl5pPr marL="2438339" indent="0">
              <a:buNone/>
              <a:defRPr/>
            </a:lvl5pPr>
          </a:lstStyle>
          <a:p>
            <a:pPr lvl="0"/>
            <a:r>
              <a:rPr lang="en-US" dirty="0"/>
              <a:t>subtitle</a:t>
            </a:r>
            <a:endParaRPr lang="it-IT" dirty="0"/>
          </a:p>
        </p:txBody>
      </p:sp>
      <p:sp>
        <p:nvSpPr>
          <p:cNvPr id="26" name="ICON back">
            <a:hlinkClick r:id="" action="ppaction://hlinkshowjump?jump=previousslide"/>
            <a:extLst>
              <a:ext uri="{FF2B5EF4-FFF2-40B4-BE49-F238E27FC236}">
                <a16:creationId xmlns:a16="http://schemas.microsoft.com/office/drawing/2014/main" id="{60980224-DFFE-4BDC-9CB9-0880BDC51373}"/>
              </a:ext>
            </a:extLst>
          </p:cNvPr>
          <p:cNvSpPr/>
          <p:nvPr userDrawn="1"/>
        </p:nvSpPr>
        <p:spPr>
          <a:xfrm rot="16200000">
            <a:off x="10711089"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27" name="ICON Fwd">
            <a:hlinkClick r:id="" action="ppaction://hlinkshowjump?jump=nextslide"/>
            <a:extLst>
              <a:ext uri="{FF2B5EF4-FFF2-40B4-BE49-F238E27FC236}">
                <a16:creationId xmlns:a16="http://schemas.microsoft.com/office/drawing/2014/main" id="{BFE5B594-4CDF-4335-B734-9855942C7230}"/>
              </a:ext>
            </a:extLst>
          </p:cNvPr>
          <p:cNvSpPr/>
          <p:nvPr userDrawn="1"/>
        </p:nvSpPr>
        <p:spPr>
          <a:xfrm rot="5400000" flipH="1">
            <a:off x="11693236" y="412163"/>
            <a:ext cx="268744" cy="231675"/>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spc="67" dirty="0"/>
          </a:p>
        </p:txBody>
      </p:sp>
      <p:sp>
        <p:nvSpPr>
          <p:cNvPr id="28" name="ICON home">
            <a:extLst>
              <a:ext uri="{FF2B5EF4-FFF2-40B4-BE49-F238E27FC236}">
                <a16:creationId xmlns:a16="http://schemas.microsoft.com/office/drawing/2014/main" id="{87AD78F2-3AC3-4441-B38F-7D43514544A5}"/>
              </a:ext>
            </a:extLst>
          </p:cNvPr>
          <p:cNvSpPr>
            <a:spLocks/>
          </p:cNvSpPr>
          <p:nvPr userDrawn="1"/>
        </p:nvSpPr>
        <p:spPr bwMode="auto">
          <a:xfrm>
            <a:off x="11099137" y="301481"/>
            <a:ext cx="474796" cy="453041"/>
          </a:xfrm>
          <a:custGeom>
            <a:avLst/>
            <a:gdLst>
              <a:gd name="T0" fmla="*/ 172 w 355"/>
              <a:gd name="T1" fmla="*/ 3 h 339"/>
              <a:gd name="T2" fmla="*/ 5 w 355"/>
              <a:gd name="T3" fmla="*/ 172 h 339"/>
              <a:gd name="T4" fmla="*/ 11 w 355"/>
              <a:gd name="T5" fmla="*/ 186 h 339"/>
              <a:gd name="T6" fmla="*/ 40 w 355"/>
              <a:gd name="T7" fmla="*/ 186 h 339"/>
              <a:gd name="T8" fmla="*/ 47 w 355"/>
              <a:gd name="T9" fmla="*/ 193 h 339"/>
              <a:gd name="T10" fmla="*/ 47 w 355"/>
              <a:gd name="T11" fmla="*/ 331 h 339"/>
              <a:gd name="T12" fmla="*/ 55 w 355"/>
              <a:gd name="T13" fmla="*/ 339 h 339"/>
              <a:gd name="T14" fmla="*/ 130 w 355"/>
              <a:gd name="T15" fmla="*/ 339 h 339"/>
              <a:gd name="T16" fmla="*/ 138 w 355"/>
              <a:gd name="T17" fmla="*/ 331 h 339"/>
              <a:gd name="T18" fmla="*/ 138 w 355"/>
              <a:gd name="T19" fmla="*/ 251 h 339"/>
              <a:gd name="T20" fmla="*/ 146 w 355"/>
              <a:gd name="T21" fmla="*/ 243 h 339"/>
              <a:gd name="T22" fmla="*/ 210 w 355"/>
              <a:gd name="T23" fmla="*/ 243 h 339"/>
              <a:gd name="T24" fmla="*/ 218 w 355"/>
              <a:gd name="T25" fmla="*/ 251 h 339"/>
              <a:gd name="T26" fmla="*/ 218 w 355"/>
              <a:gd name="T27" fmla="*/ 331 h 339"/>
              <a:gd name="T28" fmla="*/ 225 w 355"/>
              <a:gd name="T29" fmla="*/ 339 h 339"/>
              <a:gd name="T30" fmla="*/ 300 w 355"/>
              <a:gd name="T31" fmla="*/ 339 h 339"/>
              <a:gd name="T32" fmla="*/ 308 w 355"/>
              <a:gd name="T33" fmla="*/ 331 h 339"/>
              <a:gd name="T34" fmla="*/ 308 w 355"/>
              <a:gd name="T35" fmla="*/ 193 h 339"/>
              <a:gd name="T36" fmla="*/ 316 w 355"/>
              <a:gd name="T37" fmla="*/ 186 h 339"/>
              <a:gd name="T38" fmla="*/ 344 w 355"/>
              <a:gd name="T39" fmla="*/ 186 h 339"/>
              <a:gd name="T40" fmla="*/ 350 w 355"/>
              <a:gd name="T41" fmla="*/ 172 h 339"/>
              <a:gd name="T42" fmla="*/ 183 w 355"/>
              <a:gd name="T43" fmla="*/ 3 h 339"/>
              <a:gd name="T44" fmla="*/ 172 w 355"/>
              <a:gd name="T45" fmla="*/ 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339">
                <a:moveTo>
                  <a:pt x="172" y="3"/>
                </a:moveTo>
                <a:cubicBezTo>
                  <a:pt x="5" y="172"/>
                  <a:pt x="5" y="172"/>
                  <a:pt x="5" y="172"/>
                </a:cubicBezTo>
                <a:cubicBezTo>
                  <a:pt x="0" y="177"/>
                  <a:pt x="4" y="186"/>
                  <a:pt x="11" y="186"/>
                </a:cubicBezTo>
                <a:cubicBezTo>
                  <a:pt x="40" y="186"/>
                  <a:pt x="40" y="186"/>
                  <a:pt x="40" y="186"/>
                </a:cubicBezTo>
                <a:cubicBezTo>
                  <a:pt x="44" y="186"/>
                  <a:pt x="47" y="189"/>
                  <a:pt x="47" y="193"/>
                </a:cubicBezTo>
                <a:cubicBezTo>
                  <a:pt x="47" y="331"/>
                  <a:pt x="47" y="331"/>
                  <a:pt x="47" y="331"/>
                </a:cubicBezTo>
                <a:cubicBezTo>
                  <a:pt x="47" y="335"/>
                  <a:pt x="51" y="339"/>
                  <a:pt x="55" y="339"/>
                </a:cubicBezTo>
                <a:cubicBezTo>
                  <a:pt x="130" y="339"/>
                  <a:pt x="130" y="339"/>
                  <a:pt x="130" y="339"/>
                </a:cubicBezTo>
                <a:cubicBezTo>
                  <a:pt x="134" y="339"/>
                  <a:pt x="138" y="335"/>
                  <a:pt x="138" y="331"/>
                </a:cubicBezTo>
                <a:cubicBezTo>
                  <a:pt x="138" y="251"/>
                  <a:pt x="138" y="251"/>
                  <a:pt x="138" y="251"/>
                </a:cubicBezTo>
                <a:cubicBezTo>
                  <a:pt x="138" y="246"/>
                  <a:pt x="141" y="243"/>
                  <a:pt x="146" y="243"/>
                </a:cubicBezTo>
                <a:cubicBezTo>
                  <a:pt x="210" y="243"/>
                  <a:pt x="210" y="243"/>
                  <a:pt x="210" y="243"/>
                </a:cubicBezTo>
                <a:cubicBezTo>
                  <a:pt x="214" y="243"/>
                  <a:pt x="218" y="246"/>
                  <a:pt x="218" y="251"/>
                </a:cubicBezTo>
                <a:cubicBezTo>
                  <a:pt x="218" y="331"/>
                  <a:pt x="218" y="331"/>
                  <a:pt x="218" y="331"/>
                </a:cubicBezTo>
                <a:cubicBezTo>
                  <a:pt x="218" y="335"/>
                  <a:pt x="221" y="339"/>
                  <a:pt x="225" y="339"/>
                </a:cubicBezTo>
                <a:cubicBezTo>
                  <a:pt x="300" y="339"/>
                  <a:pt x="300" y="339"/>
                  <a:pt x="300" y="339"/>
                </a:cubicBezTo>
                <a:cubicBezTo>
                  <a:pt x="304" y="339"/>
                  <a:pt x="308" y="335"/>
                  <a:pt x="308" y="331"/>
                </a:cubicBezTo>
                <a:cubicBezTo>
                  <a:pt x="308" y="193"/>
                  <a:pt x="308" y="193"/>
                  <a:pt x="308" y="193"/>
                </a:cubicBezTo>
                <a:cubicBezTo>
                  <a:pt x="308" y="189"/>
                  <a:pt x="311" y="186"/>
                  <a:pt x="316" y="186"/>
                </a:cubicBezTo>
                <a:cubicBezTo>
                  <a:pt x="344" y="186"/>
                  <a:pt x="344" y="186"/>
                  <a:pt x="344" y="186"/>
                </a:cubicBezTo>
                <a:cubicBezTo>
                  <a:pt x="351" y="186"/>
                  <a:pt x="355" y="177"/>
                  <a:pt x="350" y="172"/>
                </a:cubicBezTo>
                <a:cubicBezTo>
                  <a:pt x="183" y="3"/>
                  <a:pt x="183" y="3"/>
                  <a:pt x="183" y="3"/>
                </a:cubicBezTo>
                <a:cubicBezTo>
                  <a:pt x="180" y="0"/>
                  <a:pt x="175" y="0"/>
                  <a:pt x="172" y="3"/>
                </a:cubicBezTo>
                <a:close/>
              </a:path>
            </a:pathLst>
          </a:custGeom>
          <a:solidFill>
            <a:schemeClr val="accent6">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it-IT" sz="2400"/>
          </a:p>
        </p:txBody>
      </p:sp>
      <p:sp>
        <p:nvSpPr>
          <p:cNvPr id="30" name="LINK Fwd">
            <a:hlinkClick r:id="" action="ppaction://hlinkshowjump?jump=nextslide"/>
            <a:extLst>
              <a:ext uri="{FF2B5EF4-FFF2-40B4-BE49-F238E27FC236}">
                <a16:creationId xmlns:a16="http://schemas.microsoft.com/office/drawing/2014/main" id="{516FA5C0-7CCE-4AA3-A788-F46222AEBF61}"/>
              </a:ext>
            </a:extLst>
          </p:cNvPr>
          <p:cNvSpPr/>
          <p:nvPr userDrawn="1"/>
        </p:nvSpPr>
        <p:spPr>
          <a:xfrm>
            <a:off x="11649546" y="241628"/>
            <a:ext cx="541028"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
        <p:nvSpPr>
          <p:cNvPr id="13" name="LINK home">
            <a:hlinkClick r:id="rId2" action="ppaction://hlinksldjump"/>
            <a:extLst>
              <a:ext uri="{FF2B5EF4-FFF2-40B4-BE49-F238E27FC236}">
                <a16:creationId xmlns:a16="http://schemas.microsoft.com/office/drawing/2014/main" id="{8D3D6771-DA27-4146-AF47-948F3698A760}"/>
              </a:ext>
            </a:extLst>
          </p:cNvPr>
          <p:cNvSpPr/>
          <p:nvPr userDrawn="1"/>
        </p:nvSpPr>
        <p:spPr>
          <a:xfrm>
            <a:off x="11064863" y="241628"/>
            <a:ext cx="543927" cy="572744"/>
          </a:xfrm>
          <a:prstGeom prst="rect">
            <a:avLst/>
          </a:prstGeom>
          <a:solidFill>
            <a:srgbClr val="FFFF00">
              <a:alpha val="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26039006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24500" y="6462339"/>
            <a:ext cx="528000" cy="216000"/>
          </a:xfrm>
          <a:prstGeom prst="rect">
            <a:avLst/>
          </a:prstGeom>
        </p:spPr>
        <p:txBody>
          <a:bodyPr vert="horz" lIns="0" tIns="0" rIns="0" bIns="0" rtlCol="0" anchor="t" anchorCtr="0"/>
          <a:lstStyle>
            <a:lvl1pPr algn="l">
              <a:defRPr sz="1067"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5" name="Rectangle 4"/>
          <p:cNvSpPr>
            <a:spLocks noGrp="1" noChangeArrowheads="1"/>
          </p:cNvSpPr>
          <p:nvPr userDrawn="1"/>
        </p:nvSpPr>
        <p:spPr bwMode="auto">
          <a:xfrm>
            <a:off x="705012" y="4575175"/>
            <a:ext cx="3585633" cy="381000"/>
          </a:xfrm>
          <a:prstGeom prst="rect">
            <a:avLst/>
          </a:prstGeom>
          <a:noFill/>
          <a:ln w="9525">
            <a:noFill/>
            <a:miter lim="800000"/>
            <a:headEnd/>
            <a:tailEnd/>
          </a:ln>
          <a:effectLst/>
        </p:spPr>
        <p:txBody>
          <a:bodyPr anchor="b"/>
          <a:lstStyle/>
          <a:p>
            <a:r>
              <a:rPr lang="en-GB" sz="1867" b="1" dirty="0">
                <a:solidFill>
                  <a:schemeClr val="tx1"/>
                </a:solidFill>
                <a:latin typeface="Arial" pitchFamily="34" charset="0"/>
                <a:cs typeface="Arial" pitchFamily="34" charset="0"/>
              </a:rPr>
              <a:t>Confidentiality Notice </a:t>
            </a:r>
            <a:endParaRPr lang="en-GB" sz="3200" dirty="0">
              <a:solidFill>
                <a:schemeClr val="tx1"/>
              </a:solidFill>
              <a:latin typeface="Arial" pitchFamily="34" charset="0"/>
              <a:cs typeface="Arial" pitchFamily="34" charset="0"/>
            </a:endParaRPr>
          </a:p>
        </p:txBody>
      </p:sp>
      <p:sp>
        <p:nvSpPr>
          <p:cNvPr id="7" name="Rectangle 6"/>
          <p:cNvSpPr>
            <a:spLocks noGrp="1" noChangeArrowheads="1"/>
          </p:cNvSpPr>
          <p:nvPr userDrawn="1"/>
        </p:nvSpPr>
        <p:spPr bwMode="auto">
          <a:xfrm>
            <a:off x="721944" y="4956175"/>
            <a:ext cx="9920657" cy="864000"/>
          </a:xfrm>
          <a:prstGeom prst="rect">
            <a:avLst/>
          </a:prstGeom>
          <a:noFill/>
          <a:ln w="9525">
            <a:noFill/>
            <a:miter lim="800000"/>
            <a:headEnd/>
            <a:tailEnd/>
          </a:ln>
          <a:effectLst/>
        </p:spPr>
        <p:txBody>
          <a:bodyPr/>
          <a:lstStyle/>
          <a:p>
            <a:r>
              <a:rPr lang="en-GB" sz="1200" noProof="0" dirty="0">
                <a:solidFill>
                  <a:schemeClr val="tx1"/>
                </a:solidFill>
                <a:latin typeface="+mn-lt"/>
                <a:cs typeface="Arial"/>
              </a:rPr>
              <a:t>This file is private and may contain confidential and proprietary information. If you have received this file in error, please notify us and remove </a:t>
            </a:r>
            <a:br>
              <a:rPr lang="en-GB" sz="1200" noProof="0" dirty="0">
                <a:solidFill>
                  <a:schemeClr val="tx1"/>
                </a:solidFill>
                <a:latin typeface="+mn-lt"/>
                <a:cs typeface="Arial"/>
              </a:rPr>
            </a:br>
            <a:r>
              <a:rPr lang="en-GB" sz="1200" noProof="0" dirty="0">
                <a:solidFill>
                  <a:schemeClr val="tx1"/>
                </a:solidFill>
                <a:latin typeface="+mn-lt"/>
                <a:cs typeface="Arial"/>
              </a:rPr>
              <a:t>it from your system and note that you must not copy, distribute or take any action in reliance on it. Any unauthorized use or disclosure of the contents of this file is not permitted and may be unlawful. AstraZeneca PLC, </a:t>
            </a:r>
            <a:r>
              <a:rPr lang="en-US" sz="1200" kern="1200" dirty="0">
                <a:solidFill>
                  <a:schemeClr val="tx1"/>
                </a:solidFill>
                <a:latin typeface="+mn-lt"/>
                <a:ea typeface="+mn-ea"/>
                <a:cs typeface="Arial"/>
              </a:rPr>
              <a:t>1 Francis Crick Avenue</a:t>
            </a:r>
            <a:r>
              <a:rPr lang="en-US" sz="1200" kern="1200" baseline="0" dirty="0">
                <a:solidFill>
                  <a:schemeClr val="tx1"/>
                </a:solidFill>
                <a:latin typeface="+mn-lt"/>
                <a:ea typeface="+mn-ea"/>
                <a:cs typeface="Arial"/>
              </a:rPr>
              <a:t>, </a:t>
            </a:r>
            <a:r>
              <a:rPr lang="en-US" sz="1200" kern="1200" dirty="0">
                <a:solidFill>
                  <a:schemeClr val="tx1"/>
                </a:solidFill>
                <a:latin typeface="+mn-lt"/>
                <a:ea typeface="+mn-ea"/>
                <a:cs typeface="Arial"/>
              </a:rPr>
              <a:t>Cambridge Biomedical Campus, Cambridge, CB2 0AA</a:t>
            </a:r>
            <a:r>
              <a:rPr lang="en-GB" sz="1200" noProof="0" dirty="0">
                <a:solidFill>
                  <a:schemeClr val="tx1"/>
                </a:solidFill>
                <a:latin typeface="+mn-lt"/>
                <a:cs typeface="Arial"/>
              </a:rPr>
              <a:t>, UK, T: +44(0)203 749 5000, www.astrazeneca.com</a:t>
            </a:r>
          </a:p>
        </p:txBody>
      </p:sp>
    </p:spTree>
    <p:extLst>
      <p:ext uri="{BB962C8B-B14F-4D97-AF65-F5344CB8AC3E}">
        <p14:creationId xmlns:p14="http://schemas.microsoft.com/office/powerpoint/2010/main" val="37836113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Introducti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5593655-F05D-421B-AEE7-7E3945944415}"/>
              </a:ext>
            </a:extLst>
          </p:cNvPr>
          <p:cNvSpPr>
            <a:spLocks noGrp="1"/>
          </p:cNvSpPr>
          <p:nvPr>
            <p:ph type="title" hasCustomPrompt="1"/>
          </p:nvPr>
        </p:nvSpPr>
        <p:spPr>
          <a:xfrm>
            <a:off x="434146" y="173803"/>
            <a:ext cx="10108399" cy="622372"/>
          </a:xfrm>
          <a:prstGeom prst="rect">
            <a:avLst/>
          </a:prstGeom>
        </p:spPr>
        <p:txBody>
          <a:bodyPr vert="horz" wrap="square" lIns="0" tIns="0" rIns="0" bIns="0" rtlCol="0">
            <a:noAutofit/>
          </a:bodyPr>
          <a:lstStyle>
            <a:lvl1pPr algn="ctr">
              <a:defRPr lang="en-GB" sz="3733" spc="-27" noProof="0" dirty="0">
                <a:ea typeface="+mn-ea"/>
                <a:cs typeface="Century"/>
              </a:defRPr>
            </a:lvl1pPr>
          </a:lstStyle>
          <a:p>
            <a:pPr marL="0" marR="204888" lvl="0" algn="l">
              <a:spcAft>
                <a:spcPts val="1600"/>
              </a:spcAft>
            </a:pPr>
            <a:r>
              <a:rPr lang="en-GB" noProof="0" dirty="0"/>
              <a:t>Click to add content title</a:t>
            </a:r>
          </a:p>
        </p:txBody>
      </p:sp>
      <p:sp>
        <p:nvSpPr>
          <p:cNvPr id="10" name="Text Placeholder 2">
            <a:extLst>
              <a:ext uri="{FF2B5EF4-FFF2-40B4-BE49-F238E27FC236}">
                <a16:creationId xmlns:a16="http://schemas.microsoft.com/office/drawing/2014/main" id="{6F14E982-8C88-4CE1-8680-77A034863FF6}"/>
              </a:ext>
            </a:extLst>
          </p:cNvPr>
          <p:cNvSpPr>
            <a:spLocks noGrp="1"/>
          </p:cNvSpPr>
          <p:nvPr>
            <p:ph type="body" sz="quarter" idx="10" hasCustomPrompt="1"/>
          </p:nvPr>
        </p:nvSpPr>
        <p:spPr>
          <a:xfrm>
            <a:off x="434145" y="6048744"/>
            <a:ext cx="10128840" cy="655797"/>
          </a:xfrm>
          <a:prstGeom prst="rect">
            <a:avLst/>
          </a:prstGeom>
        </p:spPr>
        <p:txBody>
          <a:bodyPr lIns="0" tIns="0" rIns="0" bIns="0" anchor="b" anchorCtr="0"/>
          <a:lstStyle>
            <a:lvl1pPr marL="0" indent="0">
              <a:buNone/>
              <a:defRPr sz="1067" b="0"/>
            </a:lvl1pPr>
          </a:lstStyle>
          <a:p>
            <a:pPr lvl="0"/>
            <a:r>
              <a:rPr lang="en-US" dirty="0"/>
              <a:t>Footnotes</a:t>
            </a:r>
            <a:endParaRPr lang="it-IT" dirty="0"/>
          </a:p>
        </p:txBody>
      </p:sp>
      <p:sp>
        <p:nvSpPr>
          <p:cNvPr id="5" name="Content Placeholder 2">
            <a:extLst>
              <a:ext uri="{FF2B5EF4-FFF2-40B4-BE49-F238E27FC236}">
                <a16:creationId xmlns:a16="http://schemas.microsoft.com/office/drawing/2014/main" id="{FBF2653F-6933-4A53-85C6-EEB4035EE848}"/>
              </a:ext>
            </a:extLst>
          </p:cNvPr>
          <p:cNvSpPr>
            <a:spLocks noGrp="1"/>
          </p:cNvSpPr>
          <p:nvPr>
            <p:ph idx="1" hasCustomPrompt="1"/>
          </p:nvPr>
        </p:nvSpPr>
        <p:spPr>
          <a:xfrm>
            <a:off x="434146" y="1105787"/>
            <a:ext cx="5661855" cy="4768308"/>
          </a:xfrm>
          <a:prstGeom prst="rect">
            <a:avLst/>
          </a:prstGeom>
        </p:spPr>
        <p:txBody>
          <a:bodyPr lIns="0" tIns="0" rIns="0" bIns="0"/>
          <a:lstStyle>
            <a:lvl1pPr marL="243411" indent="-243411">
              <a:lnSpc>
                <a:spcPct val="100000"/>
              </a:lnSpc>
              <a:spcBef>
                <a:spcPts val="0"/>
              </a:spcBef>
              <a:buClr>
                <a:schemeClr val="tx2"/>
              </a:buClr>
              <a:buFont typeface="Arial" panose="020B0604020202020204" pitchFamily="34" charset="0"/>
              <a:buChar char="•"/>
              <a:defRPr sz="1867" b="0">
                <a:solidFill>
                  <a:schemeClr val="tx1"/>
                </a:solidFill>
                <a:latin typeface="Arial" pitchFamily="34" charset="0"/>
                <a:cs typeface="Arial" pitchFamily="34" charset="0"/>
              </a:defRPr>
            </a:lvl1pPr>
            <a:lvl2pPr marL="478355" indent="-234945">
              <a:lnSpc>
                <a:spcPct val="100000"/>
              </a:lnSpc>
              <a:spcBef>
                <a:spcPts val="0"/>
              </a:spcBef>
              <a:buClrTx/>
              <a:buFont typeface="Arial" panose="020B0604020202020204" pitchFamily="34" charset="0"/>
              <a:buChar char="–"/>
              <a:defRPr sz="1600" b="0" baseline="0">
                <a:solidFill>
                  <a:schemeClr val="tx1"/>
                </a:solidFill>
                <a:latin typeface="Arial" pitchFamily="34" charset="0"/>
                <a:cs typeface="Arial" pitchFamily="34" charset="0"/>
              </a:defRPr>
            </a:lvl2pPr>
            <a:lvl3pPr marL="719649" indent="-241294">
              <a:buFont typeface="Courier New" panose="02070309020205020404" pitchFamily="49" charset="0"/>
              <a:buChar char="o"/>
              <a:defRPr sz="1400" baseline="0">
                <a:latin typeface="Arial" pitchFamily="34" charset="0"/>
                <a:cs typeface="Arial" pitchFamily="34" charset="0"/>
              </a:defRPr>
            </a:lvl3pPr>
            <a:lvl4pPr marL="622784" indent="-179996">
              <a:defRPr sz="1400">
                <a:latin typeface="Arial" pitchFamily="34" charset="0"/>
                <a:cs typeface="Arial" pitchFamily="34" charset="0"/>
              </a:defRPr>
            </a:lvl4pPr>
            <a:lvl5pPr marL="622784">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2"/>
            <a:r>
              <a:rPr lang="en-GB" noProof="0" dirty="0"/>
              <a:t>Third level</a:t>
            </a:r>
          </a:p>
        </p:txBody>
      </p:sp>
      <p:sp>
        <p:nvSpPr>
          <p:cNvPr id="6" name="Content Placeholder 2">
            <a:extLst>
              <a:ext uri="{FF2B5EF4-FFF2-40B4-BE49-F238E27FC236}">
                <a16:creationId xmlns:a16="http://schemas.microsoft.com/office/drawing/2014/main" id="{71E776B7-ABE1-4D60-BF8B-58D75D4848D7}"/>
              </a:ext>
            </a:extLst>
          </p:cNvPr>
          <p:cNvSpPr>
            <a:spLocks noGrp="1"/>
          </p:cNvSpPr>
          <p:nvPr>
            <p:ph idx="11" hasCustomPrompt="1"/>
          </p:nvPr>
        </p:nvSpPr>
        <p:spPr>
          <a:xfrm>
            <a:off x="6339646" y="1105787"/>
            <a:ext cx="5661855" cy="4768308"/>
          </a:xfrm>
          <a:prstGeom prst="rect">
            <a:avLst/>
          </a:prstGeom>
        </p:spPr>
        <p:txBody>
          <a:bodyPr lIns="0" tIns="0" rIns="0" bIns="0"/>
          <a:lstStyle>
            <a:lvl1pPr>
              <a:defRPr lang="en-GB" sz="1867" b="0" noProof="0" dirty="0">
                <a:latin typeface="Arial" pitchFamily="34" charset="0"/>
                <a:cs typeface="Arial" pitchFamily="34" charset="0"/>
              </a:defRPr>
            </a:lvl1pPr>
            <a:lvl2pPr>
              <a:defRPr lang="en-GB" sz="1600" b="0" baseline="0" noProof="0" dirty="0">
                <a:latin typeface="Arial" pitchFamily="34" charset="0"/>
                <a:cs typeface="Arial" pitchFamily="34" charset="0"/>
              </a:defRPr>
            </a:lvl2pPr>
            <a:lvl3pPr>
              <a:defRPr lang="en-GB" sz="1400" baseline="0" noProof="0" dirty="0">
                <a:latin typeface="Arial" pitchFamily="34" charset="0"/>
                <a:cs typeface="Arial" pitchFamily="34" charset="0"/>
              </a:defRPr>
            </a:lvl3pPr>
          </a:lstStyle>
          <a:p>
            <a:pPr marL="243411" lvl="0" indent="-243411">
              <a:lnSpc>
                <a:spcPct val="100000"/>
              </a:lnSpc>
              <a:spcBef>
                <a:spcPts val="0"/>
              </a:spcBef>
              <a:buClr>
                <a:schemeClr val="tx2"/>
              </a:buClr>
              <a:buFont typeface="Arial" panose="020B0604020202020204" pitchFamily="34" charset="0"/>
            </a:pPr>
            <a:r>
              <a:rPr lang="en-GB" noProof="0" dirty="0"/>
              <a:t>First level</a:t>
            </a:r>
          </a:p>
          <a:p>
            <a:pPr marL="478355" lvl="1" indent="-234945">
              <a:lnSpc>
                <a:spcPct val="100000"/>
              </a:lnSpc>
              <a:spcBef>
                <a:spcPts val="0"/>
              </a:spcBef>
              <a:buClrTx/>
              <a:buFont typeface="Arial" panose="020B0604020202020204" pitchFamily="34" charset="0"/>
            </a:pPr>
            <a:r>
              <a:rPr lang="en-GB" noProof="0" dirty="0"/>
              <a:t>Second level</a:t>
            </a:r>
          </a:p>
          <a:p>
            <a:pPr marL="719649" lvl="2" indent="-241294">
              <a:buFont typeface="Courier New" panose="02070309020205020404" pitchFamily="49" charset="0"/>
              <a:buChar char="o"/>
            </a:pPr>
            <a:r>
              <a:rPr lang="en-GB" noProof="0" dirty="0"/>
              <a:t>Third level</a:t>
            </a:r>
          </a:p>
        </p:txBody>
      </p:sp>
    </p:spTree>
    <p:extLst>
      <p:ext uri="{BB962C8B-B14F-4D97-AF65-F5344CB8AC3E}">
        <p14:creationId xmlns:p14="http://schemas.microsoft.com/office/powerpoint/2010/main" val="37686719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_Introducti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5593655-F05D-421B-AEE7-7E3945944415}"/>
              </a:ext>
            </a:extLst>
          </p:cNvPr>
          <p:cNvSpPr>
            <a:spLocks noGrp="1"/>
          </p:cNvSpPr>
          <p:nvPr>
            <p:ph type="title" hasCustomPrompt="1"/>
          </p:nvPr>
        </p:nvSpPr>
        <p:spPr>
          <a:xfrm>
            <a:off x="434146" y="173803"/>
            <a:ext cx="10108399" cy="622372"/>
          </a:xfrm>
          <a:prstGeom prst="rect">
            <a:avLst/>
          </a:prstGeom>
        </p:spPr>
        <p:txBody>
          <a:bodyPr vert="horz" wrap="square" lIns="0" tIns="0" rIns="0" bIns="0" rtlCol="0">
            <a:noAutofit/>
          </a:bodyPr>
          <a:lstStyle>
            <a:lvl1pPr algn="ctr">
              <a:defRPr lang="en-GB" sz="3733" spc="-27" noProof="0" dirty="0">
                <a:ea typeface="+mn-ea"/>
                <a:cs typeface="Century"/>
              </a:defRPr>
            </a:lvl1pPr>
          </a:lstStyle>
          <a:p>
            <a:pPr marL="0" marR="204888" lvl="0" algn="l">
              <a:spcAft>
                <a:spcPts val="1600"/>
              </a:spcAft>
            </a:pPr>
            <a:r>
              <a:rPr lang="en-GB" noProof="0" dirty="0"/>
              <a:t>Click to add content title</a:t>
            </a:r>
          </a:p>
        </p:txBody>
      </p:sp>
      <p:sp>
        <p:nvSpPr>
          <p:cNvPr id="10" name="Text Placeholder 2">
            <a:extLst>
              <a:ext uri="{FF2B5EF4-FFF2-40B4-BE49-F238E27FC236}">
                <a16:creationId xmlns:a16="http://schemas.microsoft.com/office/drawing/2014/main" id="{6F14E982-8C88-4CE1-8680-77A034863FF6}"/>
              </a:ext>
            </a:extLst>
          </p:cNvPr>
          <p:cNvSpPr>
            <a:spLocks noGrp="1"/>
          </p:cNvSpPr>
          <p:nvPr>
            <p:ph type="body" sz="quarter" idx="10" hasCustomPrompt="1"/>
          </p:nvPr>
        </p:nvSpPr>
        <p:spPr>
          <a:xfrm>
            <a:off x="434145" y="6048744"/>
            <a:ext cx="10128840" cy="655797"/>
          </a:xfrm>
          <a:prstGeom prst="rect">
            <a:avLst/>
          </a:prstGeom>
        </p:spPr>
        <p:txBody>
          <a:bodyPr lIns="0" tIns="0" rIns="0" bIns="0" anchor="b" anchorCtr="0"/>
          <a:lstStyle>
            <a:lvl1pPr marL="0" indent="0">
              <a:buNone/>
              <a:defRPr sz="800" b="0"/>
            </a:lvl1pPr>
          </a:lstStyle>
          <a:p>
            <a:pPr lvl="0"/>
            <a:r>
              <a:rPr lang="en-US" dirty="0"/>
              <a:t>Footnotes</a:t>
            </a:r>
            <a:endParaRPr lang="it-IT" dirty="0"/>
          </a:p>
        </p:txBody>
      </p:sp>
      <p:sp>
        <p:nvSpPr>
          <p:cNvPr id="5" name="Content Placeholder 2">
            <a:extLst>
              <a:ext uri="{FF2B5EF4-FFF2-40B4-BE49-F238E27FC236}">
                <a16:creationId xmlns:a16="http://schemas.microsoft.com/office/drawing/2014/main" id="{FBF2653F-6933-4A53-85C6-EEB4035EE848}"/>
              </a:ext>
            </a:extLst>
          </p:cNvPr>
          <p:cNvSpPr>
            <a:spLocks noGrp="1"/>
          </p:cNvSpPr>
          <p:nvPr>
            <p:ph idx="1" hasCustomPrompt="1"/>
          </p:nvPr>
        </p:nvSpPr>
        <p:spPr>
          <a:xfrm>
            <a:off x="434146" y="1105787"/>
            <a:ext cx="5661855" cy="4768308"/>
          </a:xfrm>
          <a:prstGeom prst="rect">
            <a:avLst/>
          </a:prstGeom>
        </p:spPr>
        <p:txBody>
          <a:bodyPr lIns="0" tIns="0" rIns="0" bIns="0"/>
          <a:lstStyle>
            <a:lvl1pPr marL="243411" indent="-243411">
              <a:lnSpc>
                <a:spcPct val="100000"/>
              </a:lnSpc>
              <a:spcBef>
                <a:spcPts val="0"/>
              </a:spcBef>
              <a:buClr>
                <a:schemeClr val="tx2"/>
              </a:buClr>
              <a:buFont typeface="Arial" panose="020B0604020202020204" pitchFamily="34" charset="0"/>
              <a:buChar char="•"/>
              <a:defRPr sz="1867" b="0">
                <a:solidFill>
                  <a:schemeClr val="tx1"/>
                </a:solidFill>
                <a:latin typeface="Arial" pitchFamily="34" charset="0"/>
                <a:cs typeface="Arial" pitchFamily="34" charset="0"/>
              </a:defRPr>
            </a:lvl1pPr>
            <a:lvl2pPr marL="478355" indent="-234945">
              <a:lnSpc>
                <a:spcPct val="100000"/>
              </a:lnSpc>
              <a:spcBef>
                <a:spcPts val="0"/>
              </a:spcBef>
              <a:buClrTx/>
              <a:buFont typeface="Arial" panose="020B0604020202020204" pitchFamily="34" charset="0"/>
              <a:buChar char="–"/>
              <a:defRPr sz="1600" b="0" baseline="0">
                <a:solidFill>
                  <a:schemeClr val="tx1"/>
                </a:solidFill>
                <a:latin typeface="Arial" pitchFamily="34" charset="0"/>
                <a:cs typeface="Arial" pitchFamily="34" charset="0"/>
              </a:defRPr>
            </a:lvl2pPr>
            <a:lvl3pPr marL="719649" indent="-241294">
              <a:buFont typeface="Courier New" panose="02070309020205020404" pitchFamily="49" charset="0"/>
              <a:buChar char="o"/>
              <a:defRPr sz="1400" baseline="0">
                <a:latin typeface="Arial" pitchFamily="34" charset="0"/>
                <a:cs typeface="Arial" pitchFamily="34" charset="0"/>
              </a:defRPr>
            </a:lvl3pPr>
            <a:lvl4pPr marL="622784" indent="-179996">
              <a:defRPr sz="1400">
                <a:latin typeface="Arial" pitchFamily="34" charset="0"/>
                <a:cs typeface="Arial" pitchFamily="34" charset="0"/>
              </a:defRPr>
            </a:lvl4pPr>
            <a:lvl5pPr marL="622784">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2"/>
            <a:r>
              <a:rPr lang="en-GB" noProof="0" dirty="0"/>
              <a:t>Third level</a:t>
            </a:r>
          </a:p>
        </p:txBody>
      </p:sp>
      <p:sp>
        <p:nvSpPr>
          <p:cNvPr id="6" name="Content Placeholder 2">
            <a:extLst>
              <a:ext uri="{FF2B5EF4-FFF2-40B4-BE49-F238E27FC236}">
                <a16:creationId xmlns:a16="http://schemas.microsoft.com/office/drawing/2014/main" id="{71E776B7-ABE1-4D60-BF8B-58D75D4848D7}"/>
              </a:ext>
            </a:extLst>
          </p:cNvPr>
          <p:cNvSpPr>
            <a:spLocks noGrp="1"/>
          </p:cNvSpPr>
          <p:nvPr>
            <p:ph idx="11" hasCustomPrompt="1"/>
          </p:nvPr>
        </p:nvSpPr>
        <p:spPr>
          <a:xfrm>
            <a:off x="6339646" y="1105787"/>
            <a:ext cx="5661855" cy="4768308"/>
          </a:xfrm>
          <a:prstGeom prst="rect">
            <a:avLst/>
          </a:prstGeom>
        </p:spPr>
        <p:txBody>
          <a:bodyPr lIns="0" tIns="0" rIns="0" bIns="0"/>
          <a:lstStyle>
            <a:lvl1pPr>
              <a:defRPr lang="en-GB" sz="1867" b="0" noProof="0" dirty="0">
                <a:latin typeface="Arial" pitchFamily="34" charset="0"/>
                <a:cs typeface="Arial" pitchFamily="34" charset="0"/>
              </a:defRPr>
            </a:lvl1pPr>
            <a:lvl2pPr>
              <a:defRPr lang="en-GB" sz="1600" b="0" baseline="0" noProof="0" dirty="0">
                <a:latin typeface="Arial" pitchFamily="34" charset="0"/>
                <a:cs typeface="Arial" pitchFamily="34" charset="0"/>
              </a:defRPr>
            </a:lvl2pPr>
            <a:lvl3pPr>
              <a:defRPr lang="en-GB" sz="1400" baseline="0" noProof="0" dirty="0">
                <a:latin typeface="Arial" pitchFamily="34" charset="0"/>
                <a:cs typeface="Arial" pitchFamily="34" charset="0"/>
              </a:defRPr>
            </a:lvl3pPr>
          </a:lstStyle>
          <a:p>
            <a:pPr marL="243411" lvl="0" indent="-243411">
              <a:lnSpc>
                <a:spcPct val="100000"/>
              </a:lnSpc>
              <a:spcBef>
                <a:spcPts val="0"/>
              </a:spcBef>
              <a:buClr>
                <a:schemeClr val="tx2"/>
              </a:buClr>
              <a:buFont typeface="Arial" panose="020B0604020202020204" pitchFamily="34" charset="0"/>
            </a:pPr>
            <a:r>
              <a:rPr lang="en-GB" noProof="0" dirty="0"/>
              <a:t>First level</a:t>
            </a:r>
          </a:p>
          <a:p>
            <a:pPr marL="478355" lvl="1" indent="-234945">
              <a:lnSpc>
                <a:spcPct val="100000"/>
              </a:lnSpc>
              <a:spcBef>
                <a:spcPts val="0"/>
              </a:spcBef>
              <a:buClrTx/>
              <a:buFont typeface="Arial" panose="020B0604020202020204" pitchFamily="34" charset="0"/>
            </a:pPr>
            <a:r>
              <a:rPr lang="en-GB" noProof="0" dirty="0"/>
              <a:t>Second level</a:t>
            </a:r>
          </a:p>
          <a:p>
            <a:pPr marL="719649" lvl="2" indent="-241294">
              <a:buFont typeface="Courier New" panose="02070309020205020404" pitchFamily="49" charset="0"/>
              <a:buChar char="o"/>
            </a:pPr>
            <a:r>
              <a:rPr lang="en-GB" noProof="0" dirty="0"/>
              <a:t>Third level</a:t>
            </a:r>
          </a:p>
        </p:txBody>
      </p:sp>
    </p:spTree>
    <p:extLst>
      <p:ext uri="{BB962C8B-B14F-4D97-AF65-F5344CB8AC3E}">
        <p14:creationId xmlns:p14="http://schemas.microsoft.com/office/powerpoint/2010/main" val="3877089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431804" y="1719829"/>
            <a:ext cx="5493673" cy="453232"/>
          </a:xfrm>
          <a:prstGeom prst="rect">
            <a:avLst/>
          </a:prstGeom>
        </p:spPr>
        <p:txBody>
          <a:bodyPr vert="horz" lIns="0" tIns="0" rIns="0" bIns="0"/>
          <a:lstStyle>
            <a:lvl1pPr algn="l">
              <a:lnSpc>
                <a:spcPct val="90000"/>
              </a:lnSpc>
              <a:defRPr sz="2400" b="1" baseline="0">
                <a:solidFill>
                  <a:schemeClr val="tx1"/>
                </a:solidFill>
                <a:latin typeface="+mj-lt"/>
                <a:cs typeface="Arial" pitchFamily="34" charset="0"/>
              </a:defRPr>
            </a:lvl1pPr>
          </a:lstStyle>
          <a:p>
            <a:r>
              <a:rPr lang="en-GB" noProof="0" dirty="0"/>
              <a:t>Click to add presentation title</a:t>
            </a:r>
          </a:p>
        </p:txBody>
      </p:sp>
      <p:sp>
        <p:nvSpPr>
          <p:cNvPr id="9" name="Text Placeholder 29"/>
          <p:cNvSpPr>
            <a:spLocks noGrp="1"/>
          </p:cNvSpPr>
          <p:nvPr>
            <p:ph type="body" sz="quarter" idx="11" hasCustomPrompt="1"/>
          </p:nvPr>
        </p:nvSpPr>
        <p:spPr>
          <a:xfrm>
            <a:off x="431800" y="2193661"/>
            <a:ext cx="8640000" cy="254400"/>
          </a:xfrm>
          <a:prstGeom prst="rect">
            <a:avLst/>
          </a:prstGeom>
        </p:spPr>
        <p:txBody>
          <a:bodyPr vert="horz" lIns="0" tIns="0" rIns="0" bIns="0"/>
          <a:lstStyle>
            <a:lvl1pPr marL="0" indent="0">
              <a:lnSpc>
                <a:spcPts val="1467"/>
              </a:lnSpc>
              <a:spcBef>
                <a:spcPts val="0"/>
              </a:spcBef>
              <a:buNone/>
              <a:defRPr sz="1867" b="1">
                <a:solidFill>
                  <a:schemeClr val="tx1"/>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p:cNvSpPr>
            <a:spLocks noGrp="1"/>
          </p:cNvSpPr>
          <p:nvPr>
            <p:ph type="body" sz="quarter" idx="12" hasCustomPrompt="1"/>
          </p:nvPr>
        </p:nvSpPr>
        <p:spPr>
          <a:xfrm>
            <a:off x="431800" y="2468661"/>
            <a:ext cx="8640000" cy="254400"/>
          </a:xfrm>
          <a:prstGeom prst="rect">
            <a:avLst/>
          </a:prstGeom>
        </p:spPr>
        <p:txBody>
          <a:bodyPr vert="horz" lIns="0" tIns="0" rIns="0" bIns="0"/>
          <a:lstStyle>
            <a:lvl1pPr marL="0" indent="0">
              <a:lnSpc>
                <a:spcPts val="1467"/>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8044397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933" b="1" i="0">
                <a:solidFill>
                  <a:srgbClr val="418E96"/>
                </a:solidFill>
                <a:latin typeface="Arial Narrow"/>
                <a:cs typeface="Arial Narrow"/>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2/18/22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999103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9FE2A-22CA-4865-B450-5E68683504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400993D-0AFE-4F37-BE08-98A3F8636AEB}"/>
              </a:ext>
            </a:extLst>
          </p:cNvPr>
          <p:cNvSpPr>
            <a:spLocks noGrp="1"/>
          </p:cNvSpPr>
          <p:nvPr>
            <p:ph type="dt" sz="half" idx="10"/>
          </p:nvPr>
        </p:nvSpPr>
        <p:spPr/>
        <p:txBody>
          <a:bodyPr/>
          <a:lstStyle/>
          <a:p>
            <a:fld id="{59ECA906-F7C3-4CFF-9317-A4F3E5F8D6E8}" type="datetimeFigureOut">
              <a:rPr lang="en-US" smtClean="0"/>
              <a:t>2/18/22</a:t>
            </a:fld>
            <a:endParaRPr lang="en-US"/>
          </a:p>
        </p:txBody>
      </p:sp>
      <p:sp>
        <p:nvSpPr>
          <p:cNvPr id="4" name="Footer Placeholder 3">
            <a:extLst>
              <a:ext uri="{FF2B5EF4-FFF2-40B4-BE49-F238E27FC236}">
                <a16:creationId xmlns:a16="http://schemas.microsoft.com/office/drawing/2014/main" id="{2C55A2D6-4A7D-461E-B990-DEEE59EF19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706104-8C9B-4580-A6C8-6089B5CB9058}"/>
              </a:ext>
            </a:extLst>
          </p:cNvPr>
          <p:cNvSpPr>
            <a:spLocks noGrp="1"/>
          </p:cNvSpPr>
          <p:nvPr>
            <p:ph type="sldNum" sz="quarter" idx="12"/>
          </p:nvPr>
        </p:nvSpPr>
        <p:spPr/>
        <p:txBody>
          <a:bodyPr/>
          <a:lstStyle/>
          <a:p>
            <a:fld id="{3DECA06D-8768-4302-965E-79EA68B86641}" type="slidenum">
              <a:rPr lang="en-US" smtClean="0"/>
              <a:t>‹#›</a:t>
            </a:fld>
            <a:endParaRPr lang="en-US"/>
          </a:p>
        </p:txBody>
      </p:sp>
    </p:spTree>
    <p:extLst>
      <p:ext uri="{BB962C8B-B14F-4D97-AF65-F5344CB8AC3E}">
        <p14:creationId xmlns:p14="http://schemas.microsoft.com/office/powerpoint/2010/main" val="38523955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F7931E2-EDD0-4116-93D3-AFB5F385AD78}" type="datetime1">
              <a:rPr lang="en-US" smtClean="0"/>
              <a:t>2/18/22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1602"/>
            <a:ext cx="9855200" cy="1005840"/>
          </a:xfrm>
        </p:spPr>
        <p:txBody>
          <a:bodyPr anchor="b">
            <a:noAutofit/>
          </a:bodyPr>
          <a:lstStyle>
            <a:lvl1pPr marL="0" indent="0">
              <a:spcBef>
                <a:spcPts val="300"/>
              </a:spcBef>
              <a:buNone/>
              <a:defRPr sz="100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Reference(s)</a:t>
            </a:r>
          </a:p>
        </p:txBody>
      </p:sp>
    </p:spTree>
    <p:extLst>
      <p:ext uri="{BB962C8B-B14F-4D97-AF65-F5344CB8AC3E}">
        <p14:creationId xmlns:p14="http://schemas.microsoft.com/office/powerpoint/2010/main" val="18748084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9284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1064427"/>
          </a:xfrm>
        </p:spPr>
        <p:txBody>
          <a:bodyPr/>
          <a:lstStyle/>
          <a:p>
            <a:r>
              <a:rPr lang="en-US" dirty="0"/>
              <a:t>Click to edit Master title style</a:t>
            </a:r>
          </a:p>
        </p:txBody>
      </p:sp>
    </p:spTree>
    <p:extLst>
      <p:ext uri="{BB962C8B-B14F-4D97-AF65-F5344CB8AC3E}">
        <p14:creationId xmlns:p14="http://schemas.microsoft.com/office/powerpoint/2010/main" val="13184469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654361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Title with Photo">
    <p:spTree>
      <p:nvGrpSpPr>
        <p:cNvPr id="1" name=""/>
        <p:cNvGrpSpPr/>
        <p:nvPr/>
      </p:nvGrpSpPr>
      <p:grpSpPr>
        <a:xfrm>
          <a:off x="0" y="0"/>
          <a:ext cx="0" cy="0"/>
          <a:chOff x="0" y="0"/>
          <a:chExt cx="0" cy="0"/>
        </a:xfrm>
      </p:grpSpPr>
      <p:sp>
        <p:nvSpPr>
          <p:cNvPr id="2" name="Title 1"/>
          <p:cNvSpPr>
            <a:spLocks noGrp="1"/>
          </p:cNvSpPr>
          <p:nvPr>
            <p:ph type="ctrTitle"/>
          </p:nvPr>
        </p:nvSpPr>
        <p:spPr>
          <a:xfrm>
            <a:off x="1250674" y="2528783"/>
            <a:ext cx="3056283" cy="1801235"/>
          </a:xfrm>
          <a:noFill/>
        </p:spPr>
        <p:txBody>
          <a:bodyPr anchor="ctr">
            <a:normAutofit/>
          </a:bodyPr>
          <a:lstStyle>
            <a:lvl1pPr algn="l">
              <a:lnSpc>
                <a:spcPct val="80000"/>
              </a:lnSpc>
              <a:defRPr sz="4500">
                <a:solidFill>
                  <a:srgbClr val="FFFFFF"/>
                </a:solidFill>
              </a:defRPr>
            </a:lvl1pPr>
          </a:lstStyle>
          <a:p>
            <a:r>
              <a:rPr lang="en-US" dirty="0"/>
              <a:t>Click to edit Master title style</a:t>
            </a:r>
          </a:p>
        </p:txBody>
      </p:sp>
      <p:sp>
        <p:nvSpPr>
          <p:cNvPr id="5" name="Picture Placeholder 4"/>
          <p:cNvSpPr>
            <a:spLocks noGrp="1"/>
          </p:cNvSpPr>
          <p:nvPr>
            <p:ph type="pic" sz="quarter" idx="10"/>
          </p:nvPr>
        </p:nvSpPr>
        <p:spPr>
          <a:xfrm>
            <a:off x="0" y="0"/>
            <a:ext cx="12192000" cy="5234609"/>
          </a:xfrm>
          <a:solidFill>
            <a:schemeClr val="bg2"/>
          </a:solidFill>
        </p:spPr>
        <p:txBody>
          <a:bodyPr vert="horz" lIns="0" tIns="0" rIns="0" bIns="0" rtlCol="0">
            <a:normAutofit/>
          </a:bodyPr>
          <a:lstStyle>
            <a:lvl1pPr>
              <a:defRPr lang="en-US" sz="1000"/>
            </a:lvl1pPr>
          </a:lstStyle>
          <a:p>
            <a:pPr lvl="0"/>
            <a:endParaRPr lang="en-US"/>
          </a:p>
        </p:txBody>
      </p:sp>
      <p:sp>
        <p:nvSpPr>
          <p:cNvPr id="3" name="Subtitle 2"/>
          <p:cNvSpPr>
            <a:spLocks noGrp="1"/>
          </p:cNvSpPr>
          <p:nvPr>
            <p:ph type="subTitle" idx="1"/>
          </p:nvPr>
        </p:nvSpPr>
        <p:spPr>
          <a:xfrm>
            <a:off x="1250674" y="5234609"/>
            <a:ext cx="3591339" cy="1318591"/>
          </a:xfrm>
          <a:solidFill>
            <a:srgbClr val="FFFFFF">
              <a:alpha val="50196"/>
            </a:srgbClr>
          </a:solidFill>
          <a:ln>
            <a:noFill/>
          </a:ln>
        </p:spPr>
        <p:txBody>
          <a:bodyPr lIns="274320" anchor="ctr">
            <a:normAutofit/>
          </a:bodyPr>
          <a:lstStyle>
            <a:lvl1pPr marL="0" indent="0" algn="l">
              <a:buNone/>
              <a:defRPr sz="1800">
                <a:solidFill>
                  <a:srgbClr val="1B376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Text Placeholder 5"/>
          <p:cNvSpPr>
            <a:spLocks noGrp="1"/>
          </p:cNvSpPr>
          <p:nvPr>
            <p:ph type="body" sz="quarter" idx="11"/>
          </p:nvPr>
        </p:nvSpPr>
        <p:spPr>
          <a:xfrm>
            <a:off x="1527858" y="3773348"/>
            <a:ext cx="3079067" cy="1226916"/>
          </a:xfrm>
        </p:spPr>
        <p:txBody>
          <a:bodyPr anchor="b"/>
          <a:lstStyle>
            <a:lvl1pPr>
              <a:defRPr baseline="0">
                <a:solidFill>
                  <a:srgbClr val="FFFFFF"/>
                </a:solidFill>
              </a:defRPr>
            </a:lvl1pPr>
          </a:lstStyle>
          <a:p>
            <a:pPr lvl="0"/>
            <a:r>
              <a:rPr lang="en-US" dirty="0"/>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203889" y="5328424"/>
            <a:ext cx="4931797" cy="573870"/>
          </a:xfrm>
          <a:prstGeom prst="rect">
            <a:avLst/>
          </a:prstGeom>
        </p:spPr>
      </p:pic>
      <p:pic>
        <p:nvPicPr>
          <p:cNvPr id="10" name="Picture 2" descr="https://medicine.yale.edu/ipc/what/identity/YSM_Shield_CMYK_49074_284_6437_v4.jpg">
            <a:extLst>
              <a:ext uri="{FF2B5EF4-FFF2-40B4-BE49-F238E27FC236}">
                <a16:creationId xmlns:a16="http://schemas.microsoft.com/office/drawing/2014/main" id="{150AEFBF-AE49-492E-8540-928B7462AEE4}"/>
              </a:ext>
            </a:extLst>
          </p:cNvPr>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7589877" y="6087874"/>
            <a:ext cx="349286" cy="43706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s://medicine.yale.edu/ipc/what/identity/YSM_YaleBlue_CMYK_49073_284_6437_v4.jpg">
            <a:extLst>
              <a:ext uri="{FF2B5EF4-FFF2-40B4-BE49-F238E27FC236}">
                <a16:creationId xmlns:a16="http://schemas.microsoft.com/office/drawing/2014/main" id="{C3888090-1427-469D-9538-45922DEBBF09}"/>
              </a:ext>
            </a:extLst>
          </p:cNvPr>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8042834" y="6224717"/>
            <a:ext cx="2541973" cy="187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134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2FFBAD49-1F68-914B-9DFB-5D552C1A2BEB}" type="slidenum">
              <a:rPr lang="en-US" smtClean="0"/>
              <a:pPr/>
              <a:t>‹#›</a:t>
            </a:fld>
            <a:endParaRPr lang="en-US" dirty="0"/>
          </a:p>
        </p:txBody>
      </p:sp>
      <p:sp>
        <p:nvSpPr>
          <p:cNvPr id="11" name="Footer Placeholder 10">
            <a:extLst>
              <a:ext uri="{FF2B5EF4-FFF2-40B4-BE49-F238E27FC236}">
                <a16:creationId xmlns:a16="http://schemas.microsoft.com/office/drawing/2014/main" id="{2190E385-01BD-E64F-8B29-EC5987CBEAFB}"/>
              </a:ext>
            </a:extLst>
          </p:cNvPr>
          <p:cNvSpPr>
            <a:spLocks noGrp="1"/>
          </p:cNvSpPr>
          <p:nvPr>
            <p:ph type="ftr" sz="quarter" idx="13"/>
          </p:nvPr>
        </p:nvSpPr>
        <p:spPr/>
        <p:txBody>
          <a:bodyPr/>
          <a:lstStyle/>
          <a:p>
            <a:r>
              <a:rPr lang="en-US" dirty="0"/>
              <a:t>Dr. Heather A. Wakelee</a:t>
            </a:r>
          </a:p>
          <a:p>
            <a:r>
              <a:rPr lang="en-US" dirty="0"/>
              <a:t>IMpower010 Interim Analysis </a:t>
            </a:r>
          </a:p>
        </p:txBody>
      </p:sp>
    </p:spTree>
    <p:extLst>
      <p:ext uri="{BB962C8B-B14F-4D97-AF65-F5344CB8AC3E}">
        <p14:creationId xmlns:p14="http://schemas.microsoft.com/office/powerpoint/2010/main" val="1219588028"/>
      </p:ext>
    </p:extLst>
  </p:cSld>
  <p:clrMapOvr>
    <a:masterClrMapping/>
  </p:clrMapOvr>
  <p:extLst>
    <p:ext uri="{DCECCB84-F9BA-43D5-87BE-67443E8EF086}">
      <p15:sldGuideLst xmlns:p15="http://schemas.microsoft.com/office/powerpoint/2012/main">
        <p15:guide id="1" pos="513"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99777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503650"/>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503650"/>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249685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Title and List">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55600" y="1499641"/>
            <a:ext cx="10742400" cy="4013627"/>
          </a:xfrm>
        </p:spPr>
        <p:txBody>
          <a:bodyPr>
            <a:noAutofit/>
          </a:bodyPr>
          <a:lstStyle>
            <a:lvl1pPr marL="228594" indent="-228594">
              <a:buSzPct val="100000"/>
              <a:buFont typeface="Wingdings" panose="05000000000000000000" pitchFamily="2" charset="2"/>
              <a:buChar char="§"/>
              <a:defRPr/>
            </a:lvl1pPr>
          </a:lstStyle>
          <a:p>
            <a:pPr lvl="0"/>
            <a:r>
              <a:rPr lang="en-US" dirty="0"/>
              <a:t>Click to edit Master text styles</a:t>
            </a:r>
          </a:p>
          <a:p>
            <a:pPr lvl="1"/>
            <a:r>
              <a:rPr lang="en-US" dirty="0"/>
              <a:t>Second level</a:t>
            </a:r>
          </a:p>
          <a:p>
            <a:pPr lvl="2"/>
            <a:r>
              <a:rPr lang="en-US" dirty="0"/>
              <a:t>Third level</a:t>
            </a:r>
          </a:p>
        </p:txBody>
      </p:sp>
      <p:sp>
        <p:nvSpPr>
          <p:cNvPr id="7" name="Title 1"/>
          <p:cNvSpPr>
            <a:spLocks noGrp="1"/>
          </p:cNvSpPr>
          <p:nvPr>
            <p:ph type="title"/>
          </p:nvPr>
        </p:nvSpPr>
        <p:spPr>
          <a:xfrm>
            <a:off x="355599" y="242907"/>
            <a:ext cx="11412780" cy="553999"/>
          </a:xfrm>
        </p:spPr>
        <p:txBody>
          <a:bodyPr anchor="b">
            <a:noAutofit/>
          </a:bodyPr>
          <a:lstStyle>
            <a:lvl1pPr>
              <a:defRPr sz="2400" cap="none" baseline="0"/>
            </a:lvl1pPr>
          </a:lstStyle>
          <a:p>
            <a:r>
              <a:rPr lang="en-US" dirty="0"/>
              <a:t>Click to edit Master title style</a:t>
            </a:r>
          </a:p>
        </p:txBody>
      </p:sp>
      <p:sp>
        <p:nvSpPr>
          <p:cNvPr id="6" name="Slide Number Placeholder 5"/>
          <p:cNvSpPr>
            <a:spLocks noGrp="1"/>
          </p:cNvSpPr>
          <p:nvPr>
            <p:ph type="sldNum" sz="quarter" idx="14"/>
          </p:nvPr>
        </p:nvSpPr>
        <p:spPr/>
        <p:txBody>
          <a:bodyPr/>
          <a:lstStyle>
            <a:lvl1pPr>
              <a:defRPr sz="900"/>
            </a:lvl1pPr>
          </a:lstStyle>
          <a:p>
            <a:pPr>
              <a:defRPr/>
            </a:pPr>
            <a:fld id="{08D83D96-D520-43E8-9FE3-99F474E31BD7}" type="slidenum">
              <a:rPr lang="en-US" altLang="en-US" smtClean="0"/>
              <a:pPr>
                <a:defRPr/>
              </a:pPr>
              <a:t>‹#›</a:t>
            </a:fld>
            <a:endParaRPr lang="en-US" altLang="en-US" dirty="0"/>
          </a:p>
        </p:txBody>
      </p:sp>
    </p:spTree>
    <p:extLst>
      <p:ext uri="{BB962C8B-B14F-4D97-AF65-F5344CB8AC3E}">
        <p14:creationId xmlns:p14="http://schemas.microsoft.com/office/powerpoint/2010/main" val="3903536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RIA Teze">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0" name="Text Placeholder 29"/>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1" name="Text Placeholder 29"/>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31895973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BF1DBE7-D1EE-46F6-9591-D492A80B9277}"/>
              </a:ext>
            </a:extLst>
          </p:cNvPr>
          <p:cNvGraphicFramePr>
            <a:graphicFrameLocks noChangeAspect="1"/>
          </p:cNvGraphicFramePr>
          <p:nvPr userDrawn="1">
            <p:custDataLst>
              <p:tags r:id="rId2"/>
            </p:custDataLst>
          </p:nvPr>
        </p:nvGraphicFramePr>
        <p:xfrm>
          <a:off x="1590" y="1590"/>
          <a:ext cx="1589" cy="1588"/>
        </p:xfrm>
        <a:graphic>
          <a:graphicData uri="http://schemas.openxmlformats.org/presentationml/2006/ole">
            <mc:AlternateContent xmlns:mc="http://schemas.openxmlformats.org/markup-compatibility/2006">
              <mc:Choice xmlns:v="urn:schemas-microsoft-com:vml" Requires="v">
                <p:oleObj spid="_x0000_s2067" name="think-cell Slide" r:id="rId5" imgW="347" imgH="348" progId="TCLayout.ActiveDocument.1">
                  <p:embed/>
                </p:oleObj>
              </mc:Choice>
              <mc:Fallback>
                <p:oleObj name="think-cell Slide" r:id="rId5" imgW="347" imgH="348" progId="TCLayout.ActiveDocument.1">
                  <p:embed/>
                  <p:pic>
                    <p:nvPicPr>
                      <p:cNvPr id="4" name="Object 3" hidden="1">
                        <a:extLst>
                          <a:ext uri="{FF2B5EF4-FFF2-40B4-BE49-F238E27FC236}">
                            <a16:creationId xmlns:a16="http://schemas.microsoft.com/office/drawing/2014/main" id="{0BF1DBE7-D1EE-46F6-9591-D492A80B9277}"/>
                          </a:ext>
                        </a:extLst>
                      </p:cNvPr>
                      <p:cNvPicPr/>
                      <p:nvPr/>
                    </p:nvPicPr>
                    <p:blipFill>
                      <a:blip r:embed="rId6"/>
                      <a:stretch>
                        <a:fillRect/>
                      </a:stretch>
                    </p:blipFill>
                    <p:spPr>
                      <a:xfrm>
                        <a:off x="1590" y="1590"/>
                        <a:ext cx="1589"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33366DA-46AE-4EB9-B5A4-2530364D5656}"/>
              </a:ext>
            </a:extLst>
          </p:cNvPr>
          <p:cNvSpPr/>
          <p:nvPr userDrawn="1">
            <p:custDataLst>
              <p:tags r:id="rId3"/>
            </p:custDataLst>
          </p:nvPr>
        </p:nvSpPr>
        <p:spPr>
          <a:xfrm>
            <a:off x="1" y="1"/>
            <a:ext cx="158751" cy="15874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numCol="1" spcCol="0" rtlCol="0" anchor="ctr" anchorCtr="0">
            <a:noAutofit/>
          </a:bodyPr>
          <a:lstStyle/>
          <a:p>
            <a:pPr marL="0" lvl="0" indent="0" algn="ctr"/>
            <a:endParaRPr lang="en-GB" sz="2868" b="1"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5" name="Title 8"/>
          <p:cNvSpPr>
            <a:spLocks noGrp="1"/>
          </p:cNvSpPr>
          <p:nvPr>
            <p:ph type="title" hasCustomPrompt="1"/>
          </p:nvPr>
        </p:nvSpPr>
        <p:spPr>
          <a:xfrm>
            <a:off x="316803" y="192003"/>
            <a:ext cx="11040000" cy="672000"/>
          </a:xfrm>
          <a:prstGeom prst="rect">
            <a:avLst/>
          </a:prstGeom>
        </p:spPr>
        <p:txBody>
          <a:bodyPr vert="horz" lIns="90000" tIns="46800" rIns="90000" bIns="46800"/>
          <a:lstStyle>
            <a:lvl1pPr algn="l">
              <a:lnSpc>
                <a:spcPct val="100000"/>
              </a:lnSpc>
              <a:defRPr sz="2868" b="1" baseline="0">
                <a:solidFill>
                  <a:schemeClr val="tx2"/>
                </a:solidFill>
                <a:latin typeface="Arial" pitchFamily="34" charset="0"/>
                <a:cs typeface="Arial" pitchFamily="34" charset="0"/>
              </a:defRPr>
            </a:lvl1pPr>
          </a:lstStyle>
          <a:p>
            <a:r>
              <a:rPr lang="en-GB" noProof="0" dirty="0"/>
              <a:t>Click to add master title</a:t>
            </a:r>
          </a:p>
        </p:txBody>
      </p:sp>
      <p:sp>
        <p:nvSpPr>
          <p:cNvPr id="3" name="Text Placeholder 2"/>
          <p:cNvSpPr>
            <a:spLocks noGrp="1"/>
          </p:cNvSpPr>
          <p:nvPr>
            <p:ph type="body" sz="quarter" idx="10"/>
          </p:nvPr>
        </p:nvSpPr>
        <p:spPr>
          <a:xfrm>
            <a:off x="317506" y="1257302"/>
            <a:ext cx="11038417" cy="4711700"/>
          </a:xfrm>
          <a:prstGeom prst="rect">
            <a:avLst/>
          </a:prstGeom>
        </p:spPr>
        <p:txBody>
          <a:bodyPr lIns="90000" tIns="46800" rIns="90000" bIns="46800"/>
          <a:lstStyle>
            <a:lvl1pPr marL="237556" indent="-237556">
              <a:defRPr sz="2151"/>
            </a:lvl1pPr>
            <a:lvl2pPr marL="482223" indent="-244668">
              <a:defRPr sz="1792"/>
            </a:lvl2pPr>
            <a:lvl3pPr marL="719779" indent="-237556">
              <a:defRPr sz="1613"/>
            </a:lvl3pPr>
            <a:lvl4pPr marL="964446" indent="-244668">
              <a:defRPr sz="1434"/>
            </a:lvl4pPr>
            <a:lvl5pPr marL="1202002" indent="-237556">
              <a:defRPr sz="1255"/>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251319"/>
      </p:ext>
    </p:extLst>
  </p:cSld>
  <p:clrMapOvr>
    <a:masterClrMapping/>
  </p:clrMapOvr>
  <p:extLst>
    <p:ext uri="{DCECCB84-F9BA-43D5-87BE-67443E8EF086}">
      <p15:sldGuideLst xmlns:p15="http://schemas.microsoft.com/office/powerpoint/2012/main">
        <p15:guide id="1" orient="horz" pos="3763" userDrawn="1">
          <p15:clr>
            <a:srgbClr val="FBAE40"/>
          </p15:clr>
        </p15:guide>
        <p15:guide id="2" pos="260" userDrawn="1">
          <p15:clr>
            <a:srgbClr val="FBAE40"/>
          </p15:clr>
        </p15:guide>
        <p15:guide id="3" pos="7154"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FB85F38-9AB4-475F-ABBD-7BC56D9F390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91EB1F4-0F14-4590-9179-697CC88B11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C74F61C-EB11-431C-A362-FC893835D6D5}"/>
              </a:ext>
            </a:extLst>
          </p:cNvPr>
          <p:cNvSpPr>
            <a:spLocks noGrp="1" noChangeArrowheads="1"/>
          </p:cNvSpPr>
          <p:nvPr>
            <p:ph type="sldNum" sz="quarter" idx="12"/>
          </p:nvPr>
        </p:nvSpPr>
        <p:spPr>
          <a:ln/>
        </p:spPr>
        <p:txBody>
          <a:bodyPr/>
          <a:lstStyle>
            <a:lvl1pPr>
              <a:defRPr/>
            </a:lvl1pPr>
          </a:lstStyle>
          <a:p>
            <a:fld id="{55BFE2E9-66BE-4685-9EC6-3EF8C76DD39D}" type="slidenum">
              <a:rPr lang="en-US" altLang="en-US"/>
              <a:pPr/>
              <a:t>‹#›</a:t>
            </a:fld>
            <a:endParaRPr lang="en-US" altLang="en-US"/>
          </a:p>
        </p:txBody>
      </p:sp>
    </p:spTree>
    <p:extLst>
      <p:ext uri="{BB962C8B-B14F-4D97-AF65-F5344CB8AC3E}">
        <p14:creationId xmlns:p14="http://schemas.microsoft.com/office/powerpoint/2010/main" val="3602997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FC273BA-89AD-4B2C-8B24-DE3113396BD3}" type="datetime1">
              <a:rPr lang="en-US" smtClean="0"/>
              <a:t>2/18/22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2160"/>
            <a:ext cx="10058400" cy="100584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Tree>
    <p:extLst>
      <p:ext uri="{BB962C8B-B14F-4D97-AF65-F5344CB8AC3E}">
        <p14:creationId xmlns:p14="http://schemas.microsoft.com/office/powerpoint/2010/main" val="3123639786"/>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128958-009D-4DBF-B832-ED56DBE2D232}" type="datetime1">
              <a:rPr lang="en-US" smtClean="0"/>
              <a:t>2/18/22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 Placeholder 7"/>
          <p:cNvSpPr>
            <a:spLocks noGrp="1"/>
          </p:cNvSpPr>
          <p:nvPr>
            <p:ph type="body" sz="quarter" idx="13" hasCustomPrompt="1"/>
          </p:nvPr>
        </p:nvSpPr>
        <p:spPr>
          <a:xfrm>
            <a:off x="457200" y="5852160"/>
            <a:ext cx="10058400" cy="1005840"/>
          </a:xfrm>
        </p:spPr>
        <p:txBody>
          <a:bodyPr anchor="b">
            <a:normAutofit/>
          </a:bodyPr>
          <a:lstStyle>
            <a:lvl1pPr marL="0" indent="0">
              <a:spcBef>
                <a:spcPts val="300"/>
              </a:spcBef>
              <a:buNone/>
              <a:defRPr sz="1000">
                <a:solidFill>
                  <a:schemeClr val="tx1"/>
                </a:solidFill>
              </a:defRPr>
            </a:lvl1pPr>
            <a:lvl2pPr marL="228600" indent="0">
              <a:buNone/>
              <a:defRPr>
                <a:solidFill>
                  <a:schemeClr val="tx1"/>
                </a:solidFill>
              </a:defRPr>
            </a:lvl2pPr>
            <a:lvl3pPr marL="457200" indent="0">
              <a:buNone/>
              <a:defRPr>
                <a:solidFill>
                  <a:schemeClr val="tx1"/>
                </a:solidFill>
              </a:defRPr>
            </a:lvl3pPr>
            <a:lvl4pPr marL="685800" indent="0">
              <a:buNone/>
              <a:defRPr>
                <a:solidFill>
                  <a:schemeClr val="tx1"/>
                </a:solidFill>
              </a:defRPr>
            </a:lvl4pPr>
            <a:lvl5pPr marL="914400" indent="0">
              <a:buNone/>
              <a:defRPr>
                <a:solidFill>
                  <a:schemeClr val="tx1"/>
                </a:solidFill>
              </a:defRPr>
            </a:lvl5pPr>
          </a:lstStyle>
          <a:p>
            <a:pPr lvl="0"/>
            <a:r>
              <a:rPr lang="en-US" dirty="0"/>
              <a:t>Reference(s)</a:t>
            </a:r>
          </a:p>
        </p:txBody>
      </p:sp>
    </p:spTree>
    <p:extLst>
      <p:ext uri="{BB962C8B-B14F-4D97-AF65-F5344CB8AC3E}">
        <p14:creationId xmlns:p14="http://schemas.microsoft.com/office/powerpoint/2010/main" val="123205754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16031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922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1064427"/>
          </a:xfrm>
        </p:spPr>
        <p:txBody>
          <a:bodyPr/>
          <a:lstStyle/>
          <a:p>
            <a:r>
              <a:rPr lang="en-US" dirty="0"/>
              <a:t>Click to edit Master title style</a:t>
            </a:r>
          </a:p>
        </p:txBody>
      </p:sp>
    </p:spTree>
    <p:extLst>
      <p:ext uri="{BB962C8B-B14F-4D97-AF65-F5344CB8AC3E}">
        <p14:creationId xmlns:p14="http://schemas.microsoft.com/office/powerpoint/2010/main" val="17756358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99777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503650"/>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503650"/>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597651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8"/>
            <a:ext cx="10515600" cy="1064427"/>
          </a:xfrm>
        </p:spPr>
        <p:txBody>
          <a:bodyPr/>
          <a:lstStyle/>
          <a:p>
            <a:r>
              <a:rPr lang="en-US" dirty="0"/>
              <a:t>Click to edit Master title style</a:t>
            </a:r>
          </a:p>
        </p:txBody>
      </p:sp>
    </p:spTree>
    <p:extLst>
      <p:ext uri="{BB962C8B-B14F-4D97-AF65-F5344CB8AC3E}">
        <p14:creationId xmlns:p14="http://schemas.microsoft.com/office/powerpoint/2010/main" val="1318446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Oncology">
    <p:spTree>
      <p:nvGrpSpPr>
        <p:cNvPr id="1" name=""/>
        <p:cNvGrpSpPr/>
        <p:nvPr/>
      </p:nvGrpSpPr>
      <p:grpSpPr>
        <a:xfrm>
          <a:off x="0" y="0"/>
          <a:ext cx="0" cy="0"/>
          <a:chOff x="0" y="0"/>
          <a:chExt cx="0" cy="0"/>
        </a:xfrm>
      </p:grpSpPr>
      <p:pic>
        <p:nvPicPr>
          <p:cNvPr id="3" name="Picture 2" descr="page_04_AST109_TCell_Cancer_Cell_Lipid_Layer_10K_01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92617" y="3835400"/>
            <a:ext cx="11808000" cy="2834219"/>
          </a:xfrm>
          <a:prstGeom prst="rect">
            <a:avLst/>
          </a:prstGeom>
        </p:spPr>
      </p:pic>
      <p:sp>
        <p:nvSpPr>
          <p:cNvPr id="14" name="Title 8">
            <a:extLst>
              <a:ext uri="{FF2B5EF4-FFF2-40B4-BE49-F238E27FC236}">
                <a16:creationId xmlns:a16="http://schemas.microsoft.com/office/drawing/2014/main" id="{0E34D7DC-0B65-455B-8AD7-EF0CD4B3710C}"/>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5" name="Text Placeholder 29">
            <a:extLst>
              <a:ext uri="{FF2B5EF4-FFF2-40B4-BE49-F238E27FC236}">
                <a16:creationId xmlns:a16="http://schemas.microsoft.com/office/drawing/2014/main" id="{B107FA84-5792-4E07-B675-43B2D9EE975D}"/>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a:extLst>
              <a:ext uri="{FF2B5EF4-FFF2-40B4-BE49-F238E27FC236}">
                <a16:creationId xmlns:a16="http://schemas.microsoft.com/office/drawing/2014/main" id="{37D507CD-B228-4221-B079-06DBD8DE6D08}"/>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921747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tDNA">
    <p:spTree>
      <p:nvGrpSpPr>
        <p:cNvPr id="1" name=""/>
        <p:cNvGrpSpPr/>
        <p:nvPr/>
      </p:nvGrpSpPr>
      <p:grpSpPr>
        <a:xfrm>
          <a:off x="0" y="0"/>
          <a:ext cx="0" cy="0"/>
          <a:chOff x="0" y="0"/>
          <a:chExt cx="0" cy="0"/>
        </a:xfrm>
      </p:grpSpPr>
      <p:pic>
        <p:nvPicPr>
          <p:cNvPr id="3" name="Picture 2" descr="DNA_Inside_Blood_Vessel_10K_AD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95943" y="3835400"/>
            <a:ext cx="11808000" cy="2834219"/>
          </a:xfrm>
          <a:prstGeom prst="rect">
            <a:avLst/>
          </a:prstGeom>
        </p:spPr>
      </p:pic>
      <p:sp>
        <p:nvSpPr>
          <p:cNvPr id="14" name="Title 8">
            <a:extLst>
              <a:ext uri="{FF2B5EF4-FFF2-40B4-BE49-F238E27FC236}">
                <a16:creationId xmlns:a16="http://schemas.microsoft.com/office/drawing/2014/main" id="{716355B1-3889-49F3-896F-BC0C8092B78D}"/>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5" name="Text Placeholder 29">
            <a:extLst>
              <a:ext uri="{FF2B5EF4-FFF2-40B4-BE49-F238E27FC236}">
                <a16:creationId xmlns:a16="http://schemas.microsoft.com/office/drawing/2014/main" id="{FE834565-7915-41B2-9D3B-60943970EC68}"/>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a:extLst>
              <a:ext uri="{FF2B5EF4-FFF2-40B4-BE49-F238E27FC236}">
                <a16:creationId xmlns:a16="http://schemas.microsoft.com/office/drawing/2014/main" id="{4D3D89E4-8FA1-409A-8248-5E488FD21077}"/>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1515579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abetes">
    <p:spTree>
      <p:nvGrpSpPr>
        <p:cNvPr id="1" name=""/>
        <p:cNvGrpSpPr/>
        <p:nvPr/>
      </p:nvGrpSpPr>
      <p:grpSpPr>
        <a:xfrm>
          <a:off x="0" y="0"/>
          <a:ext cx="0" cy="0"/>
          <a:chOff x="0" y="0"/>
          <a:chExt cx="0" cy="0"/>
        </a:xfrm>
      </p:grpSpPr>
      <p:pic>
        <p:nvPicPr>
          <p:cNvPr id="2" name="Picture 1" descr="Diabetes.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94733" y="3835400"/>
            <a:ext cx="11808000" cy="2836333"/>
          </a:xfrm>
          <a:prstGeom prst="rect">
            <a:avLst/>
          </a:prstGeom>
        </p:spPr>
      </p:pic>
      <p:sp>
        <p:nvSpPr>
          <p:cNvPr id="9" name="Title 8">
            <a:extLst>
              <a:ext uri="{FF2B5EF4-FFF2-40B4-BE49-F238E27FC236}">
                <a16:creationId xmlns:a16="http://schemas.microsoft.com/office/drawing/2014/main" id="{8D6C5242-16C8-44BA-8B3F-F93935E11D13}"/>
              </a:ext>
            </a:extLst>
          </p:cNvPr>
          <p:cNvSpPr>
            <a:spLocks noGrp="1"/>
          </p:cNvSpPr>
          <p:nvPr>
            <p:ph type="title" hasCustomPrompt="1"/>
          </p:nvPr>
        </p:nvSpPr>
        <p:spPr>
          <a:xfrm>
            <a:off x="431802" y="1327095"/>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0" name="Text Placeholder 29">
            <a:extLst>
              <a:ext uri="{FF2B5EF4-FFF2-40B4-BE49-F238E27FC236}">
                <a16:creationId xmlns:a16="http://schemas.microsoft.com/office/drawing/2014/main" id="{5F0CD1BE-DFCC-4399-9882-0E2ABA377BE1}"/>
              </a:ext>
            </a:extLst>
          </p:cNvPr>
          <p:cNvSpPr>
            <a:spLocks noGrp="1"/>
          </p:cNvSpPr>
          <p:nvPr>
            <p:ph type="body" sz="quarter" idx="11" hasCustomPrompt="1"/>
          </p:nvPr>
        </p:nvSpPr>
        <p:spPr>
          <a:xfrm>
            <a:off x="431797" y="2868934"/>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2" name="Text Placeholder 29">
            <a:extLst>
              <a:ext uri="{FF2B5EF4-FFF2-40B4-BE49-F238E27FC236}">
                <a16:creationId xmlns:a16="http://schemas.microsoft.com/office/drawing/2014/main" id="{46EFD69A-6AB3-4DCA-9CC0-8DA8251BAC23}"/>
              </a:ext>
            </a:extLst>
          </p:cNvPr>
          <p:cNvSpPr>
            <a:spLocks noGrp="1"/>
          </p:cNvSpPr>
          <p:nvPr>
            <p:ph type="body" sz="quarter" idx="12" hasCustomPrompt="1"/>
          </p:nvPr>
        </p:nvSpPr>
        <p:spPr>
          <a:xfrm>
            <a:off x="431797" y="3498779"/>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1118225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scovery Sciences">
    <p:spTree>
      <p:nvGrpSpPr>
        <p:cNvPr id="1" name=""/>
        <p:cNvGrpSpPr/>
        <p:nvPr/>
      </p:nvGrpSpPr>
      <p:grpSpPr>
        <a:xfrm>
          <a:off x="0" y="0"/>
          <a:ext cx="0" cy="0"/>
          <a:chOff x="0" y="0"/>
          <a:chExt cx="0" cy="0"/>
        </a:xfrm>
      </p:grpSpPr>
      <p:pic>
        <p:nvPicPr>
          <p:cNvPr id="23" name="Picture 22" descr="AZ_RGB_H_POS.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pic>
        <p:nvPicPr>
          <p:cNvPr id="2" name="Picture 1" descr="CRISPR_technology_for_genome_editing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95943" y="3835400"/>
            <a:ext cx="11808000" cy="2834219"/>
          </a:xfrm>
          <a:prstGeom prst="rect">
            <a:avLst/>
          </a:prstGeom>
        </p:spPr>
      </p:pic>
      <p:sp>
        <p:nvSpPr>
          <p:cNvPr id="14" name="Title 8">
            <a:extLst>
              <a:ext uri="{FF2B5EF4-FFF2-40B4-BE49-F238E27FC236}">
                <a16:creationId xmlns:a16="http://schemas.microsoft.com/office/drawing/2014/main" id="{9DB2DE7C-78C5-4911-858E-F0555E5AFD3D}"/>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5" name="Text Placeholder 29">
            <a:extLst>
              <a:ext uri="{FF2B5EF4-FFF2-40B4-BE49-F238E27FC236}">
                <a16:creationId xmlns:a16="http://schemas.microsoft.com/office/drawing/2014/main" id="{BF6F803D-BCFA-4646-BE63-3B97CF72E4C9}"/>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a:extLst>
              <a:ext uri="{FF2B5EF4-FFF2-40B4-BE49-F238E27FC236}">
                <a16:creationId xmlns:a16="http://schemas.microsoft.com/office/drawing/2014/main" id="{5686D532-EB20-4CD6-8F0C-56078D9395B3}"/>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332049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RIA">
    <p:spTree>
      <p:nvGrpSpPr>
        <p:cNvPr id="1" name=""/>
        <p:cNvGrpSpPr/>
        <p:nvPr/>
      </p:nvGrpSpPr>
      <p:grpSpPr>
        <a:xfrm>
          <a:off x="0" y="0"/>
          <a:ext cx="0" cy="0"/>
          <a:chOff x="0" y="0"/>
          <a:chExt cx="0" cy="0"/>
        </a:xfrm>
      </p:grpSpPr>
      <p:pic>
        <p:nvPicPr>
          <p:cNvPr id="23" name="Picture 22" descr="AZ_RGB_H_POS.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85013" y="142425"/>
            <a:ext cx="2664000" cy="879972"/>
          </a:xfrm>
          <a:prstGeom prst="rect">
            <a:avLst/>
          </a:prstGeom>
        </p:spPr>
      </p:pic>
      <p:pic>
        <p:nvPicPr>
          <p:cNvPr id="2" name="Picture 1" descr="Eosinophil_NK_Cell_10K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92617" y="3835400"/>
            <a:ext cx="11808000" cy="2834219"/>
          </a:xfrm>
          <a:prstGeom prst="rect">
            <a:avLst/>
          </a:prstGeom>
        </p:spPr>
      </p:pic>
      <p:sp>
        <p:nvSpPr>
          <p:cNvPr id="14" name="Title 8">
            <a:extLst>
              <a:ext uri="{FF2B5EF4-FFF2-40B4-BE49-F238E27FC236}">
                <a16:creationId xmlns:a16="http://schemas.microsoft.com/office/drawing/2014/main" id="{B6046098-F919-4E66-BC39-71C10660708C}"/>
              </a:ext>
            </a:extLst>
          </p:cNvPr>
          <p:cNvSpPr>
            <a:spLocks noGrp="1"/>
          </p:cNvSpPr>
          <p:nvPr>
            <p:ph type="title" hasCustomPrompt="1"/>
          </p:nvPr>
        </p:nvSpPr>
        <p:spPr>
          <a:xfrm>
            <a:off x="431802" y="1305516"/>
            <a:ext cx="8639997" cy="1438040"/>
          </a:xfrm>
          <a:prstGeom prst="rect">
            <a:avLst/>
          </a:prstGeom>
        </p:spPr>
        <p:txBody>
          <a:bodyPr vert="horz" lIns="0" tIns="0" rIns="0" bIns="0" anchor="b"/>
          <a:lstStyle>
            <a:lvl1pPr algn="l">
              <a:lnSpc>
                <a:spcPct val="100000"/>
              </a:lnSpc>
              <a:defRPr sz="3733" b="0" baseline="0">
                <a:solidFill>
                  <a:schemeClr val="tx1"/>
                </a:solidFill>
                <a:latin typeface="Arial" pitchFamily="34" charset="0"/>
                <a:cs typeface="Arial" pitchFamily="34" charset="0"/>
              </a:defRPr>
            </a:lvl1pPr>
          </a:lstStyle>
          <a:p>
            <a:r>
              <a:rPr lang="en-GB" noProof="0" dirty="0"/>
              <a:t>Click to add presentation title</a:t>
            </a:r>
          </a:p>
        </p:txBody>
      </p:sp>
      <p:sp>
        <p:nvSpPr>
          <p:cNvPr id="15" name="Text Placeholder 29">
            <a:extLst>
              <a:ext uri="{FF2B5EF4-FFF2-40B4-BE49-F238E27FC236}">
                <a16:creationId xmlns:a16="http://schemas.microsoft.com/office/drawing/2014/main" id="{3E092BCF-F378-4C30-AA51-BB1A2156FA57}"/>
              </a:ext>
            </a:extLst>
          </p:cNvPr>
          <p:cNvSpPr>
            <a:spLocks noGrp="1"/>
          </p:cNvSpPr>
          <p:nvPr>
            <p:ph type="body" sz="quarter" idx="11" hasCustomPrompt="1"/>
          </p:nvPr>
        </p:nvSpPr>
        <p:spPr>
          <a:xfrm>
            <a:off x="431797" y="2847355"/>
            <a:ext cx="8640000" cy="609244"/>
          </a:xfrm>
          <a:prstGeom prst="rect">
            <a:avLst/>
          </a:prstGeom>
        </p:spPr>
        <p:txBody>
          <a:bodyPr vert="horz" lIns="0" tIns="0" rIns="0" bIns="0"/>
          <a:lstStyle>
            <a:lvl1pPr marL="0" indent="0">
              <a:lnSpc>
                <a:spcPct val="100000"/>
              </a:lnSpc>
              <a:spcBef>
                <a:spcPts val="0"/>
              </a:spcBef>
              <a:buNone/>
              <a:defRPr sz="1867" b="1">
                <a:solidFill>
                  <a:schemeClr val="tx2"/>
                </a:solidFill>
                <a:latin typeface="Arial" pitchFamily="34" charset="0"/>
                <a:cs typeface="Arial" pitchFamily="34" charset="0"/>
              </a:defRPr>
            </a:lvl1pPr>
          </a:lstStyle>
          <a:p>
            <a:pPr lvl="0"/>
            <a:r>
              <a:rPr lang="en-GB" noProof="0" dirty="0"/>
              <a:t>Subtitle </a:t>
            </a:r>
            <a:r>
              <a:rPr lang="en-GB" noProof="0" dirty="0" err="1"/>
              <a:t>subtitle</a:t>
            </a:r>
            <a:r>
              <a:rPr lang="en-GB" noProof="0" dirty="0"/>
              <a:t> </a:t>
            </a:r>
            <a:r>
              <a:rPr lang="en-GB" noProof="0" dirty="0" err="1"/>
              <a:t>subtitle</a:t>
            </a:r>
            <a:endParaRPr lang="en-GB" noProof="0" dirty="0"/>
          </a:p>
        </p:txBody>
      </p:sp>
      <p:sp>
        <p:nvSpPr>
          <p:cNvPr id="16" name="Text Placeholder 29">
            <a:extLst>
              <a:ext uri="{FF2B5EF4-FFF2-40B4-BE49-F238E27FC236}">
                <a16:creationId xmlns:a16="http://schemas.microsoft.com/office/drawing/2014/main" id="{B5802C7C-CC7D-4652-86A9-3881B39C8A48}"/>
              </a:ext>
            </a:extLst>
          </p:cNvPr>
          <p:cNvSpPr>
            <a:spLocks noGrp="1"/>
          </p:cNvSpPr>
          <p:nvPr>
            <p:ph type="body" sz="quarter" idx="12" hasCustomPrompt="1"/>
          </p:nvPr>
        </p:nvSpPr>
        <p:spPr>
          <a:xfrm>
            <a:off x="431797" y="3477200"/>
            <a:ext cx="8640000" cy="254400"/>
          </a:xfrm>
          <a:prstGeom prst="rect">
            <a:avLst/>
          </a:prstGeom>
        </p:spPr>
        <p:txBody>
          <a:bodyPr vert="horz" lIns="0" tIns="0" rIns="0" bIns="0"/>
          <a:lstStyle>
            <a:lvl1pPr marL="0" indent="0">
              <a:lnSpc>
                <a:spcPct val="100000"/>
              </a:lnSpc>
              <a:spcBef>
                <a:spcPts val="0"/>
              </a:spcBef>
              <a:buNone/>
              <a:defRPr sz="1600">
                <a:solidFill>
                  <a:schemeClr val="tx1"/>
                </a:solidFill>
                <a:latin typeface="Arial" pitchFamily="34" charset="0"/>
                <a:cs typeface="Arial" pitchFamily="34" charset="0"/>
              </a:defRPr>
            </a:lvl1pPr>
          </a:lstStyle>
          <a:p>
            <a:pPr lvl="0"/>
            <a:r>
              <a:rPr lang="en-GB" noProof="0" dirty="0"/>
              <a:t>Date</a:t>
            </a:r>
          </a:p>
        </p:txBody>
      </p:sp>
    </p:spTree>
    <p:extLst>
      <p:ext uri="{BB962C8B-B14F-4D97-AF65-F5344CB8AC3E}">
        <p14:creationId xmlns:p14="http://schemas.microsoft.com/office/powerpoint/2010/main" val="19973789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image" Target="../media/image15.jpe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image" Target="../media/image14.jpeg"/><Relationship Id="rId5" Type="http://schemas.openxmlformats.org/officeDocument/2006/relationships/slideLayout" Target="../slideLayouts/slideLayout37.xml"/><Relationship Id="rId10" Type="http://schemas.openxmlformats.org/officeDocument/2006/relationships/image" Target="../media/image13.png"/><Relationship Id="rId4" Type="http://schemas.openxmlformats.org/officeDocument/2006/relationships/slideLayout" Target="../slideLayouts/slideLayout36.xml"/><Relationship Id="rId9" Type="http://schemas.openxmlformats.org/officeDocument/2006/relationships/image" Target="../media/image12.jpeg"/></Relationships>
</file>

<file path=ppt/slideMasters/_rels/slideMaster5.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5.xml"/><Relationship Id="rId1" Type="http://schemas.openxmlformats.org/officeDocument/2006/relationships/slideLayout" Target="../slideLayouts/slideLayout40.xml"/><Relationship Id="rId6" Type="http://schemas.openxmlformats.org/officeDocument/2006/relationships/image" Target="../media/image17.emf"/><Relationship Id="rId5" Type="http://schemas.openxmlformats.org/officeDocument/2006/relationships/oleObject" Target="../embeddings/oleObject1.bin"/><Relationship Id="rId4" Type="http://schemas.openxmlformats.org/officeDocument/2006/relationships/tags" Target="../tags/tag1.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theme" Target="../theme/theme6.xml"/><Relationship Id="rId1" Type="http://schemas.openxmlformats.org/officeDocument/2006/relationships/slideLayout" Target="../slideLayouts/slideLayout41.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4.xml"/><Relationship Id="rId7" Type="http://schemas.openxmlformats.org/officeDocument/2006/relationships/theme" Target="../theme/theme7.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theme" Target="../theme/theme8.xml"/><Relationship Id="rId1" Type="http://schemas.openxmlformats.org/officeDocument/2006/relationships/slideLayout" Target="../slideLayouts/slideLayout4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9914F5-911A-485A-94F4-CA16420D28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80782F2-D1CF-4023-9EAF-E16087F7B4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484135-58E5-4444-826E-49DBFD5F77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ECA906-F7C3-4CFF-9317-A4F3E5F8D6E8}" type="datetimeFigureOut">
              <a:rPr lang="en-US" smtClean="0"/>
              <a:t>2/18/22</a:t>
            </a:fld>
            <a:endParaRPr lang="en-US"/>
          </a:p>
        </p:txBody>
      </p:sp>
      <p:sp>
        <p:nvSpPr>
          <p:cNvPr id="5" name="Footer Placeholder 4">
            <a:extLst>
              <a:ext uri="{FF2B5EF4-FFF2-40B4-BE49-F238E27FC236}">
                <a16:creationId xmlns:a16="http://schemas.microsoft.com/office/drawing/2014/main" id="{416A6B47-F41B-452E-B744-FD102A3463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6814480-12FE-427A-B057-4DCDBBD5F6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ECA06D-8768-4302-965E-79EA68B86641}" type="slidenum">
              <a:rPr lang="en-US" smtClean="0"/>
              <a:t>‹#›</a:t>
            </a:fld>
            <a:endParaRPr lang="en-US"/>
          </a:p>
        </p:txBody>
      </p:sp>
    </p:spTree>
    <p:extLst>
      <p:ext uri="{BB962C8B-B14F-4D97-AF65-F5344CB8AC3E}">
        <p14:creationId xmlns:p14="http://schemas.microsoft.com/office/powerpoint/2010/main" val="1499601851"/>
      </p:ext>
    </p:extLst>
  </p:cSld>
  <p:clrMap bg1="lt1" tx1="dk1" bg2="lt2" tx2="dk2" accent1="accent1" accent2="accent2" accent3="accent3" accent4="accent4" accent5="accent5" accent6="accent6" hlink="hlink" folHlink="folHlink"/>
  <p:sldLayoutIdLst>
    <p:sldLayoutId id="2147483654" r:id="rId1"/>
    <p:sldLayoutId id="214748368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Graphic 2">
            <a:extLst>
              <a:ext uri="{FF2B5EF4-FFF2-40B4-BE49-F238E27FC236}">
                <a16:creationId xmlns:a16="http://schemas.microsoft.com/office/drawing/2014/main" id="{66172457-6BD1-425A-A095-A445EC32342B}"/>
              </a:ext>
            </a:extLst>
          </p:cNvPr>
          <p:cNvSpPr/>
          <p:nvPr/>
        </p:nvSpPr>
        <p:spPr>
          <a:xfrm>
            <a:off x="11344820" y="6081272"/>
            <a:ext cx="437939" cy="530789"/>
          </a:xfrm>
          <a:custGeom>
            <a:avLst/>
            <a:gdLst>
              <a:gd name="connsiteX0" fmla="*/ 1363919 w 2695575"/>
              <a:gd name="connsiteY0" fmla="*/ 2303685 h 3267075"/>
              <a:gd name="connsiteX1" fmla="*/ 1277718 w 2695575"/>
              <a:gd name="connsiteY1" fmla="*/ 2359216 h 3267075"/>
              <a:gd name="connsiteX2" fmla="*/ 168532 w 2695575"/>
              <a:gd name="connsiteY2" fmla="*/ 1786096 h 3267075"/>
              <a:gd name="connsiteX3" fmla="*/ 1273 w 2695575"/>
              <a:gd name="connsiteY3" fmla="*/ 1595311 h 3267075"/>
              <a:gd name="connsiteX4" fmla="*/ 403513 w 2695575"/>
              <a:gd name="connsiteY4" fmla="*/ 963803 h 3267075"/>
              <a:gd name="connsiteX5" fmla="*/ 1479267 w 2695575"/>
              <a:gd name="connsiteY5" fmla="*/ 1683 h 3267075"/>
              <a:gd name="connsiteX6" fmla="*/ 1795973 w 2695575"/>
              <a:gd name="connsiteY6" fmla="*/ 1173925 h 3267075"/>
              <a:gd name="connsiteX7" fmla="*/ 1438690 w 2695575"/>
              <a:gd name="connsiteY7" fmla="*/ 1073626 h 3267075"/>
              <a:gd name="connsiteX8" fmla="*/ 1392875 w 2695575"/>
              <a:gd name="connsiteY8" fmla="*/ 657574 h 3267075"/>
              <a:gd name="connsiteX9" fmla="*/ 1333725 w 2695575"/>
              <a:gd name="connsiteY9" fmla="*/ 541846 h 3267075"/>
              <a:gd name="connsiteX10" fmla="*/ 1125508 w 2695575"/>
              <a:gd name="connsiteY10" fmla="*/ 706914 h 3267075"/>
              <a:gd name="connsiteX11" fmla="*/ 867952 w 2695575"/>
              <a:gd name="connsiteY11" fmla="*/ 967232 h 3267075"/>
              <a:gd name="connsiteX12" fmla="*/ 671166 w 2695575"/>
              <a:gd name="connsiteY12" fmla="*/ 1028097 h 3267075"/>
              <a:gd name="connsiteX13" fmla="*/ 653545 w 2695575"/>
              <a:gd name="connsiteY13" fmla="*/ 1183259 h 3267075"/>
              <a:gd name="connsiteX14" fmla="*/ 503335 w 2695575"/>
              <a:gd name="connsiteY14" fmla="*/ 1333468 h 3267075"/>
              <a:gd name="connsiteX15" fmla="*/ 231873 w 2695575"/>
              <a:gd name="connsiteY15" fmla="*/ 1619695 h 3267075"/>
              <a:gd name="connsiteX16" fmla="*/ 383892 w 2695575"/>
              <a:gd name="connsiteY16" fmla="*/ 1761427 h 3267075"/>
              <a:gd name="connsiteX17" fmla="*/ 1363919 w 2695575"/>
              <a:gd name="connsiteY17" fmla="*/ 2303685 h 3267075"/>
              <a:gd name="connsiteX18" fmla="*/ 2228884 w 2695575"/>
              <a:gd name="connsiteY18" fmla="*/ 1360424 h 3267075"/>
              <a:gd name="connsiteX19" fmla="*/ 906814 w 2695575"/>
              <a:gd name="connsiteY19" fmla="*/ 1009809 h 3267075"/>
              <a:gd name="connsiteX20" fmla="*/ 713743 w 2695575"/>
              <a:gd name="connsiteY20" fmla="*/ 1239457 h 3267075"/>
              <a:gd name="connsiteX21" fmla="*/ 1213424 w 2695575"/>
              <a:gd name="connsiteY21" fmla="*/ 1960975 h 3267075"/>
              <a:gd name="connsiteX22" fmla="*/ 1735870 w 2695575"/>
              <a:gd name="connsiteY22" fmla="*/ 1898396 h 3267075"/>
              <a:gd name="connsiteX23" fmla="*/ 1743586 w 2695575"/>
              <a:gd name="connsiteY23" fmla="*/ 1860582 h 3267075"/>
              <a:gd name="connsiteX24" fmla="*/ 1781686 w 2695575"/>
              <a:gd name="connsiteY24" fmla="*/ 1603121 h 3267075"/>
              <a:gd name="connsiteX25" fmla="*/ 1472409 w 2695575"/>
              <a:gd name="connsiteY25" fmla="*/ 1468533 h 3267075"/>
              <a:gd name="connsiteX26" fmla="*/ 1492888 w 2695575"/>
              <a:gd name="connsiteY26" fmla="*/ 1798955 h 3267075"/>
              <a:gd name="connsiteX27" fmla="*/ 1494507 w 2695575"/>
              <a:gd name="connsiteY27" fmla="*/ 1839246 h 3267075"/>
              <a:gd name="connsiteX28" fmla="*/ 1341345 w 2695575"/>
              <a:gd name="connsiteY28" fmla="*/ 1942402 h 3267075"/>
              <a:gd name="connsiteX29" fmla="*/ 828424 w 2695575"/>
              <a:gd name="connsiteY29" fmla="*/ 1181640 h 3267075"/>
              <a:gd name="connsiteX30" fmla="*/ 840139 w 2695575"/>
              <a:gd name="connsiteY30" fmla="*/ 1169734 h 3267075"/>
              <a:gd name="connsiteX31" fmla="*/ 848902 w 2695575"/>
              <a:gd name="connsiteY31" fmla="*/ 1173258 h 3267075"/>
              <a:gd name="connsiteX32" fmla="*/ 849855 w 2695575"/>
              <a:gd name="connsiteY32" fmla="*/ 1173448 h 3267075"/>
              <a:gd name="connsiteX33" fmla="*/ 849855 w 2695575"/>
              <a:gd name="connsiteY33" fmla="*/ 1173448 h 3267075"/>
              <a:gd name="connsiteX34" fmla="*/ 1469361 w 2695575"/>
              <a:gd name="connsiteY34" fmla="*/ 1425004 h 3267075"/>
              <a:gd name="connsiteX35" fmla="*/ 1784543 w 2695575"/>
              <a:gd name="connsiteY35" fmla="*/ 1562068 h 3267075"/>
              <a:gd name="connsiteX36" fmla="*/ 2030955 w 2695575"/>
              <a:gd name="connsiteY36" fmla="*/ 1680559 h 3267075"/>
              <a:gd name="connsiteX37" fmla="*/ 2144683 w 2695575"/>
              <a:gd name="connsiteY37" fmla="*/ 1836293 h 3267075"/>
              <a:gd name="connsiteX38" fmla="*/ 751938 w 2695575"/>
              <a:gd name="connsiteY38" fmla="*/ 2873947 h 3267075"/>
              <a:gd name="connsiteX39" fmla="*/ 748795 w 2695575"/>
              <a:gd name="connsiteY39" fmla="*/ 2878233 h 3267075"/>
              <a:gd name="connsiteX40" fmla="*/ 739174 w 2695575"/>
              <a:gd name="connsiteY40" fmla="*/ 2893759 h 3267075"/>
              <a:gd name="connsiteX41" fmla="*/ 736698 w 2695575"/>
              <a:gd name="connsiteY41" fmla="*/ 2898712 h 3267075"/>
              <a:gd name="connsiteX42" fmla="*/ 693931 w 2695575"/>
              <a:gd name="connsiteY42" fmla="*/ 3028347 h 3267075"/>
              <a:gd name="connsiteX43" fmla="*/ 868048 w 2695575"/>
              <a:gd name="connsiteY43" fmla="*/ 3247803 h 3267075"/>
              <a:gd name="connsiteX44" fmla="*/ 984253 w 2695575"/>
              <a:gd name="connsiteY44" fmla="*/ 3269710 h 3267075"/>
              <a:gd name="connsiteX45" fmla="*/ 1008351 w 2695575"/>
              <a:gd name="connsiteY45" fmla="*/ 3271234 h 3267075"/>
              <a:gd name="connsiteX46" fmla="*/ 2162400 w 2695575"/>
              <a:gd name="connsiteY46" fmla="*/ 3041872 h 3267075"/>
              <a:gd name="connsiteX47" fmla="*/ 2250697 w 2695575"/>
              <a:gd name="connsiteY47" fmla="*/ 2802414 h 3267075"/>
              <a:gd name="connsiteX48" fmla="*/ 1849027 w 2695575"/>
              <a:gd name="connsiteY48" fmla="*/ 2567718 h 3267075"/>
              <a:gd name="connsiteX49" fmla="*/ 1763017 w 2695575"/>
              <a:gd name="connsiteY49" fmla="*/ 2622868 h 3267075"/>
              <a:gd name="connsiteX50" fmla="*/ 2084676 w 2695575"/>
              <a:gd name="connsiteY50" fmla="*/ 2838609 h 3267075"/>
              <a:gd name="connsiteX51" fmla="*/ 2066388 w 2695575"/>
              <a:gd name="connsiteY51" fmla="*/ 2870803 h 3267075"/>
              <a:gd name="connsiteX52" fmla="*/ 2045242 w 2695575"/>
              <a:gd name="connsiteY52" fmla="*/ 2872327 h 3267075"/>
              <a:gd name="connsiteX53" fmla="*/ 1336011 w 2695575"/>
              <a:gd name="connsiteY53" fmla="*/ 2919095 h 3267075"/>
              <a:gd name="connsiteX54" fmla="*/ 1268669 w 2695575"/>
              <a:gd name="connsiteY54" fmla="*/ 2922524 h 3267075"/>
              <a:gd name="connsiteX55" fmla="*/ 1379350 w 2695575"/>
              <a:gd name="connsiteY55" fmla="*/ 2832703 h 3267075"/>
              <a:gd name="connsiteX56" fmla="*/ 2505205 w 2695575"/>
              <a:gd name="connsiteY56" fmla="*/ 2078133 h 3267075"/>
              <a:gd name="connsiteX57" fmla="*/ 2228884 w 2695575"/>
              <a:gd name="connsiteY57" fmla="*/ 1360424 h 326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695575" h="3267075">
                <a:moveTo>
                  <a:pt x="1363919" y="2303685"/>
                </a:moveTo>
                <a:cubicBezTo>
                  <a:pt x="1335154" y="2322068"/>
                  <a:pt x="1306293" y="2340261"/>
                  <a:pt x="1277718" y="2359216"/>
                </a:cubicBezTo>
                <a:cubicBezTo>
                  <a:pt x="945200" y="2174431"/>
                  <a:pt x="230539" y="1818386"/>
                  <a:pt x="168532" y="1786096"/>
                </a:cubicBezTo>
                <a:cubicBezTo>
                  <a:pt x="102238" y="1751711"/>
                  <a:pt x="-13396" y="1705324"/>
                  <a:pt x="1273" y="1595311"/>
                </a:cubicBezTo>
                <a:cubicBezTo>
                  <a:pt x="21751" y="1440815"/>
                  <a:pt x="289690" y="1102773"/>
                  <a:pt x="403513" y="963803"/>
                </a:cubicBezTo>
                <a:cubicBezTo>
                  <a:pt x="1019971" y="210090"/>
                  <a:pt x="1296101" y="-22511"/>
                  <a:pt x="1479267" y="1683"/>
                </a:cubicBezTo>
                <a:cubicBezTo>
                  <a:pt x="1674529" y="27210"/>
                  <a:pt x="1782924" y="229045"/>
                  <a:pt x="1795973" y="1173925"/>
                </a:cubicBezTo>
                <a:cubicBezTo>
                  <a:pt x="1687198" y="1140301"/>
                  <a:pt x="1566706" y="1105630"/>
                  <a:pt x="1438690" y="1073626"/>
                </a:cubicBezTo>
                <a:cubicBezTo>
                  <a:pt x="1428213" y="936371"/>
                  <a:pt x="1402686" y="729202"/>
                  <a:pt x="1392875" y="657574"/>
                </a:cubicBezTo>
                <a:cubicBezTo>
                  <a:pt x="1382017" y="576898"/>
                  <a:pt x="1366205" y="546227"/>
                  <a:pt x="1333725" y="541846"/>
                </a:cubicBezTo>
                <a:cubicBezTo>
                  <a:pt x="1296768" y="537083"/>
                  <a:pt x="1206947" y="623380"/>
                  <a:pt x="1125508" y="706914"/>
                </a:cubicBezTo>
                <a:cubicBezTo>
                  <a:pt x="1088266" y="744728"/>
                  <a:pt x="983491" y="850741"/>
                  <a:pt x="867952" y="967232"/>
                </a:cubicBezTo>
                <a:cubicBezTo>
                  <a:pt x="771274" y="960946"/>
                  <a:pt x="706789" y="981043"/>
                  <a:pt x="671166" y="1028097"/>
                </a:cubicBezTo>
                <a:cubicBezTo>
                  <a:pt x="642686" y="1066102"/>
                  <a:pt x="636495" y="1118013"/>
                  <a:pt x="653545" y="1183259"/>
                </a:cubicBezTo>
                <a:cubicBezTo>
                  <a:pt x="590965" y="1245648"/>
                  <a:pt x="537340" y="1299559"/>
                  <a:pt x="503335" y="1333468"/>
                </a:cubicBezTo>
                <a:cubicBezTo>
                  <a:pt x="374748" y="1461675"/>
                  <a:pt x="238921" y="1567688"/>
                  <a:pt x="231873" y="1619695"/>
                </a:cubicBezTo>
                <a:cubicBezTo>
                  <a:pt x="226253" y="1662081"/>
                  <a:pt x="291404" y="1706182"/>
                  <a:pt x="383892" y="1761427"/>
                </a:cubicBezTo>
                <a:cubicBezTo>
                  <a:pt x="609920" y="1896491"/>
                  <a:pt x="1166847" y="2197672"/>
                  <a:pt x="1363919" y="2303685"/>
                </a:cubicBezTo>
                <a:close/>
                <a:moveTo>
                  <a:pt x="2228884" y="1360424"/>
                </a:moveTo>
                <a:cubicBezTo>
                  <a:pt x="2011524" y="1284796"/>
                  <a:pt x="1473933" y="1084485"/>
                  <a:pt x="906814" y="1009809"/>
                </a:cubicBezTo>
                <a:cubicBezTo>
                  <a:pt x="711838" y="984282"/>
                  <a:pt x="633256" y="1053529"/>
                  <a:pt x="713743" y="1239457"/>
                </a:cubicBezTo>
                <a:cubicBezTo>
                  <a:pt x="792705" y="1422908"/>
                  <a:pt x="998159" y="1730375"/>
                  <a:pt x="1213424" y="1960975"/>
                </a:cubicBezTo>
                <a:cubicBezTo>
                  <a:pt x="1428403" y="2191576"/>
                  <a:pt x="1661766" y="2253488"/>
                  <a:pt x="1735870" y="1898396"/>
                </a:cubicBezTo>
                <a:cubicBezTo>
                  <a:pt x="1738633" y="1885728"/>
                  <a:pt x="1741109" y="1872964"/>
                  <a:pt x="1743586" y="1860582"/>
                </a:cubicBezTo>
                <a:cubicBezTo>
                  <a:pt x="1761493" y="1769142"/>
                  <a:pt x="1774923" y="1680655"/>
                  <a:pt x="1781686" y="1603121"/>
                </a:cubicBezTo>
                <a:cubicBezTo>
                  <a:pt x="1686245" y="1559782"/>
                  <a:pt x="1579375" y="1513586"/>
                  <a:pt x="1472409" y="1468533"/>
                </a:cubicBezTo>
                <a:cubicBezTo>
                  <a:pt x="1478410" y="1550067"/>
                  <a:pt x="1487935" y="1690751"/>
                  <a:pt x="1492888" y="1798955"/>
                </a:cubicBezTo>
                <a:cubicBezTo>
                  <a:pt x="1493459" y="1812862"/>
                  <a:pt x="1494126" y="1826197"/>
                  <a:pt x="1494507" y="1839246"/>
                </a:cubicBezTo>
                <a:cubicBezTo>
                  <a:pt x="1500984" y="2014601"/>
                  <a:pt x="1441167" y="2014030"/>
                  <a:pt x="1341345" y="1942402"/>
                </a:cubicBezTo>
                <a:cubicBezTo>
                  <a:pt x="1225140" y="1859344"/>
                  <a:pt x="869381" y="1389285"/>
                  <a:pt x="828424" y="1181640"/>
                </a:cubicBezTo>
                <a:cubicBezTo>
                  <a:pt x="826614" y="1167924"/>
                  <a:pt x="833091" y="1167543"/>
                  <a:pt x="840139" y="1169734"/>
                </a:cubicBezTo>
                <a:cubicBezTo>
                  <a:pt x="842711" y="1170781"/>
                  <a:pt x="845473" y="1171829"/>
                  <a:pt x="848902" y="1173258"/>
                </a:cubicBezTo>
                <a:cubicBezTo>
                  <a:pt x="849188" y="1173258"/>
                  <a:pt x="849474" y="1173448"/>
                  <a:pt x="849855" y="1173448"/>
                </a:cubicBezTo>
                <a:lnTo>
                  <a:pt x="849855" y="1173448"/>
                </a:lnTo>
                <a:cubicBezTo>
                  <a:pt x="930151" y="1205071"/>
                  <a:pt x="1197613" y="1310608"/>
                  <a:pt x="1469361" y="1425004"/>
                </a:cubicBezTo>
                <a:cubicBezTo>
                  <a:pt x="1577851" y="1470724"/>
                  <a:pt x="1686721" y="1517682"/>
                  <a:pt x="1784543" y="1562068"/>
                </a:cubicBezTo>
                <a:cubicBezTo>
                  <a:pt x="1880936" y="1605598"/>
                  <a:pt x="1966756" y="1646269"/>
                  <a:pt x="2030955" y="1680559"/>
                </a:cubicBezTo>
                <a:cubicBezTo>
                  <a:pt x="2148303" y="1743329"/>
                  <a:pt x="2193928" y="1786096"/>
                  <a:pt x="2144683" y="1836293"/>
                </a:cubicBezTo>
                <a:cubicBezTo>
                  <a:pt x="1900081" y="2084515"/>
                  <a:pt x="1046641" y="2437511"/>
                  <a:pt x="751938" y="2873947"/>
                </a:cubicBezTo>
                <a:cubicBezTo>
                  <a:pt x="751938" y="2873947"/>
                  <a:pt x="750700" y="2875471"/>
                  <a:pt x="748795" y="2878233"/>
                </a:cubicBezTo>
                <a:cubicBezTo>
                  <a:pt x="745366" y="2882900"/>
                  <a:pt x="742318" y="2888139"/>
                  <a:pt x="739174" y="2893759"/>
                </a:cubicBezTo>
                <a:cubicBezTo>
                  <a:pt x="738222" y="2895378"/>
                  <a:pt x="737555" y="2897283"/>
                  <a:pt x="736698" y="2898712"/>
                </a:cubicBezTo>
                <a:cubicBezTo>
                  <a:pt x="722125" y="2925382"/>
                  <a:pt x="701360" y="2971864"/>
                  <a:pt x="693931" y="3028347"/>
                </a:cubicBezTo>
                <a:cubicBezTo>
                  <a:pt x="681548" y="3123692"/>
                  <a:pt x="731078" y="3210846"/>
                  <a:pt x="868048" y="3247803"/>
                </a:cubicBezTo>
                <a:cubicBezTo>
                  <a:pt x="902433" y="3257995"/>
                  <a:pt x="941485" y="3265424"/>
                  <a:pt x="984253" y="3269710"/>
                </a:cubicBezTo>
                <a:cubicBezTo>
                  <a:pt x="991682" y="3270282"/>
                  <a:pt x="999969" y="3271044"/>
                  <a:pt x="1008351" y="3271234"/>
                </a:cubicBezTo>
                <a:cubicBezTo>
                  <a:pt x="1271431" y="3283998"/>
                  <a:pt x="1954564" y="3134360"/>
                  <a:pt x="2162400" y="3041872"/>
                </a:cubicBezTo>
                <a:cubicBezTo>
                  <a:pt x="2377189" y="2946527"/>
                  <a:pt x="2312990" y="2851658"/>
                  <a:pt x="2250697" y="2802414"/>
                </a:cubicBezTo>
                <a:cubicBezTo>
                  <a:pt x="2204215" y="2765267"/>
                  <a:pt x="1964947" y="2631917"/>
                  <a:pt x="1849027" y="2567718"/>
                </a:cubicBezTo>
                <a:cubicBezTo>
                  <a:pt x="1818071" y="2587530"/>
                  <a:pt x="1793592" y="2603056"/>
                  <a:pt x="1763017" y="2622868"/>
                </a:cubicBezTo>
                <a:cubicBezTo>
                  <a:pt x="1960375" y="2743359"/>
                  <a:pt x="2038480" y="2803271"/>
                  <a:pt x="2084676" y="2838609"/>
                </a:cubicBezTo>
                <a:cubicBezTo>
                  <a:pt x="2102297" y="2852516"/>
                  <a:pt x="2092677" y="2868899"/>
                  <a:pt x="2066388" y="2870803"/>
                </a:cubicBezTo>
                <a:cubicBezTo>
                  <a:pt x="2059244" y="2871375"/>
                  <a:pt x="2053339" y="2871756"/>
                  <a:pt x="2045242" y="2872327"/>
                </a:cubicBezTo>
                <a:cubicBezTo>
                  <a:pt x="1857790" y="2885377"/>
                  <a:pt x="1502698" y="2910237"/>
                  <a:pt x="1336011" y="2919095"/>
                </a:cubicBezTo>
                <a:cubicBezTo>
                  <a:pt x="1311532" y="2920619"/>
                  <a:pt x="1283909" y="2921858"/>
                  <a:pt x="1268669" y="2922524"/>
                </a:cubicBezTo>
                <a:cubicBezTo>
                  <a:pt x="1309912" y="2883758"/>
                  <a:pt x="1356394" y="2848801"/>
                  <a:pt x="1379350" y="2832703"/>
                </a:cubicBezTo>
                <a:cubicBezTo>
                  <a:pt x="1735775" y="2582005"/>
                  <a:pt x="2330230" y="2229676"/>
                  <a:pt x="2505205" y="2078133"/>
                </a:cubicBezTo>
                <a:cubicBezTo>
                  <a:pt x="2634268" y="1966500"/>
                  <a:pt x="2986217" y="1624838"/>
                  <a:pt x="2228884" y="1360424"/>
                </a:cubicBezTo>
                <a:close/>
              </a:path>
            </a:pathLst>
          </a:custGeom>
          <a:solidFill>
            <a:schemeClr val="bg2"/>
          </a:solidFill>
          <a:ln w="9525" cap="flat">
            <a:noFill/>
            <a:prstDash val="solid"/>
            <a:miter/>
          </a:ln>
        </p:spPr>
        <p:txBody>
          <a:bodyPr rtlCol="0" anchor="ctr"/>
          <a:lstStyle/>
          <a:p>
            <a:endParaRPr lang="it-IT" sz="2400"/>
          </a:p>
        </p:txBody>
      </p:sp>
    </p:spTree>
    <p:extLst>
      <p:ext uri="{BB962C8B-B14F-4D97-AF65-F5344CB8AC3E}">
        <p14:creationId xmlns:p14="http://schemas.microsoft.com/office/powerpoint/2010/main" val="1129856923"/>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708" r:id="rId5"/>
    <p:sldLayoutId id="2147483661" r:id="rId6"/>
    <p:sldLayoutId id="2147483693" r:id="rId7"/>
    <p:sldLayoutId id="2147483663" r:id="rId8"/>
    <p:sldLayoutId id="2147483733" r:id="rId9"/>
    <p:sldLayoutId id="2147483665" r:id="rId10"/>
    <p:sldLayoutId id="2147483694" r:id="rId11"/>
    <p:sldLayoutId id="2147483695" r:id="rId12"/>
    <p:sldLayoutId id="2147483668" r:id="rId13"/>
    <p:sldLayoutId id="2147483706" r:id="rId14"/>
  </p:sldLayoutIdLst>
  <p:hf hdr="0" ft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8">
          <p15:clr>
            <a:srgbClr val="F26B43"/>
          </p15:clr>
        </p15:guide>
        <p15:guide id="2" pos="204">
          <p15:clr>
            <a:srgbClr val="F26B43"/>
          </p15:clr>
        </p15:guide>
        <p15:guide id="3" pos="1973">
          <p15:clr>
            <a:srgbClr val="F26B43"/>
          </p15:clr>
        </p15:guide>
        <p15:guide id="4" pos="3810">
          <p15:clr>
            <a:srgbClr val="F26B43"/>
          </p15:clr>
        </p15:guide>
        <p15:guide id="5" pos="3901">
          <p15:clr>
            <a:srgbClr val="F26B43"/>
          </p15:clr>
        </p15:guide>
        <p15:guide id="6" pos="5670">
          <p15:clr>
            <a:srgbClr val="F26B43"/>
          </p15:clr>
        </p15:guide>
        <p15:guide id="7" orient="horz" pos="758">
          <p15:clr>
            <a:srgbClr val="F26B43"/>
          </p15:clr>
        </p15:guide>
        <p15:guide id="8" orient="horz" pos="3162">
          <p15:clr>
            <a:srgbClr val="F26B43"/>
          </p15:clr>
        </p15:guide>
        <p15:guide id="9" orient="horz" pos="2867">
          <p15:clr>
            <a:srgbClr val="F26B43"/>
          </p15:clr>
        </p15:guide>
        <p15:guide id="10" pos="2041">
          <p15:clr>
            <a:srgbClr val="F26B43"/>
          </p15:clr>
        </p15:guide>
        <p15:guide id="11" pos="2880">
          <p15:clr>
            <a:srgbClr val="F26B43"/>
          </p15:clr>
        </p15:guide>
        <p15:guide id="12" pos="299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Graphic 2">
            <a:extLst>
              <a:ext uri="{FF2B5EF4-FFF2-40B4-BE49-F238E27FC236}">
                <a16:creationId xmlns:a16="http://schemas.microsoft.com/office/drawing/2014/main" id="{66172457-6BD1-425A-A095-A445EC32342B}"/>
              </a:ext>
            </a:extLst>
          </p:cNvPr>
          <p:cNvSpPr/>
          <p:nvPr/>
        </p:nvSpPr>
        <p:spPr>
          <a:xfrm>
            <a:off x="11344820" y="6081272"/>
            <a:ext cx="437939" cy="530789"/>
          </a:xfrm>
          <a:custGeom>
            <a:avLst/>
            <a:gdLst>
              <a:gd name="connsiteX0" fmla="*/ 1363919 w 2695575"/>
              <a:gd name="connsiteY0" fmla="*/ 2303685 h 3267075"/>
              <a:gd name="connsiteX1" fmla="*/ 1277718 w 2695575"/>
              <a:gd name="connsiteY1" fmla="*/ 2359216 h 3267075"/>
              <a:gd name="connsiteX2" fmla="*/ 168532 w 2695575"/>
              <a:gd name="connsiteY2" fmla="*/ 1786096 h 3267075"/>
              <a:gd name="connsiteX3" fmla="*/ 1273 w 2695575"/>
              <a:gd name="connsiteY3" fmla="*/ 1595311 h 3267075"/>
              <a:gd name="connsiteX4" fmla="*/ 403513 w 2695575"/>
              <a:gd name="connsiteY4" fmla="*/ 963803 h 3267075"/>
              <a:gd name="connsiteX5" fmla="*/ 1479267 w 2695575"/>
              <a:gd name="connsiteY5" fmla="*/ 1683 h 3267075"/>
              <a:gd name="connsiteX6" fmla="*/ 1795973 w 2695575"/>
              <a:gd name="connsiteY6" fmla="*/ 1173925 h 3267075"/>
              <a:gd name="connsiteX7" fmla="*/ 1438690 w 2695575"/>
              <a:gd name="connsiteY7" fmla="*/ 1073626 h 3267075"/>
              <a:gd name="connsiteX8" fmla="*/ 1392875 w 2695575"/>
              <a:gd name="connsiteY8" fmla="*/ 657574 h 3267075"/>
              <a:gd name="connsiteX9" fmla="*/ 1333725 w 2695575"/>
              <a:gd name="connsiteY9" fmla="*/ 541846 h 3267075"/>
              <a:gd name="connsiteX10" fmla="*/ 1125508 w 2695575"/>
              <a:gd name="connsiteY10" fmla="*/ 706914 h 3267075"/>
              <a:gd name="connsiteX11" fmla="*/ 867952 w 2695575"/>
              <a:gd name="connsiteY11" fmla="*/ 967232 h 3267075"/>
              <a:gd name="connsiteX12" fmla="*/ 671166 w 2695575"/>
              <a:gd name="connsiteY12" fmla="*/ 1028097 h 3267075"/>
              <a:gd name="connsiteX13" fmla="*/ 653545 w 2695575"/>
              <a:gd name="connsiteY13" fmla="*/ 1183259 h 3267075"/>
              <a:gd name="connsiteX14" fmla="*/ 503335 w 2695575"/>
              <a:gd name="connsiteY14" fmla="*/ 1333468 h 3267075"/>
              <a:gd name="connsiteX15" fmla="*/ 231873 w 2695575"/>
              <a:gd name="connsiteY15" fmla="*/ 1619695 h 3267075"/>
              <a:gd name="connsiteX16" fmla="*/ 383892 w 2695575"/>
              <a:gd name="connsiteY16" fmla="*/ 1761427 h 3267075"/>
              <a:gd name="connsiteX17" fmla="*/ 1363919 w 2695575"/>
              <a:gd name="connsiteY17" fmla="*/ 2303685 h 3267075"/>
              <a:gd name="connsiteX18" fmla="*/ 2228884 w 2695575"/>
              <a:gd name="connsiteY18" fmla="*/ 1360424 h 3267075"/>
              <a:gd name="connsiteX19" fmla="*/ 906814 w 2695575"/>
              <a:gd name="connsiteY19" fmla="*/ 1009809 h 3267075"/>
              <a:gd name="connsiteX20" fmla="*/ 713743 w 2695575"/>
              <a:gd name="connsiteY20" fmla="*/ 1239457 h 3267075"/>
              <a:gd name="connsiteX21" fmla="*/ 1213424 w 2695575"/>
              <a:gd name="connsiteY21" fmla="*/ 1960975 h 3267075"/>
              <a:gd name="connsiteX22" fmla="*/ 1735870 w 2695575"/>
              <a:gd name="connsiteY22" fmla="*/ 1898396 h 3267075"/>
              <a:gd name="connsiteX23" fmla="*/ 1743586 w 2695575"/>
              <a:gd name="connsiteY23" fmla="*/ 1860582 h 3267075"/>
              <a:gd name="connsiteX24" fmla="*/ 1781686 w 2695575"/>
              <a:gd name="connsiteY24" fmla="*/ 1603121 h 3267075"/>
              <a:gd name="connsiteX25" fmla="*/ 1472409 w 2695575"/>
              <a:gd name="connsiteY25" fmla="*/ 1468533 h 3267075"/>
              <a:gd name="connsiteX26" fmla="*/ 1492888 w 2695575"/>
              <a:gd name="connsiteY26" fmla="*/ 1798955 h 3267075"/>
              <a:gd name="connsiteX27" fmla="*/ 1494507 w 2695575"/>
              <a:gd name="connsiteY27" fmla="*/ 1839246 h 3267075"/>
              <a:gd name="connsiteX28" fmla="*/ 1341345 w 2695575"/>
              <a:gd name="connsiteY28" fmla="*/ 1942402 h 3267075"/>
              <a:gd name="connsiteX29" fmla="*/ 828424 w 2695575"/>
              <a:gd name="connsiteY29" fmla="*/ 1181640 h 3267075"/>
              <a:gd name="connsiteX30" fmla="*/ 840139 w 2695575"/>
              <a:gd name="connsiteY30" fmla="*/ 1169734 h 3267075"/>
              <a:gd name="connsiteX31" fmla="*/ 848902 w 2695575"/>
              <a:gd name="connsiteY31" fmla="*/ 1173258 h 3267075"/>
              <a:gd name="connsiteX32" fmla="*/ 849855 w 2695575"/>
              <a:gd name="connsiteY32" fmla="*/ 1173448 h 3267075"/>
              <a:gd name="connsiteX33" fmla="*/ 849855 w 2695575"/>
              <a:gd name="connsiteY33" fmla="*/ 1173448 h 3267075"/>
              <a:gd name="connsiteX34" fmla="*/ 1469361 w 2695575"/>
              <a:gd name="connsiteY34" fmla="*/ 1425004 h 3267075"/>
              <a:gd name="connsiteX35" fmla="*/ 1784543 w 2695575"/>
              <a:gd name="connsiteY35" fmla="*/ 1562068 h 3267075"/>
              <a:gd name="connsiteX36" fmla="*/ 2030955 w 2695575"/>
              <a:gd name="connsiteY36" fmla="*/ 1680559 h 3267075"/>
              <a:gd name="connsiteX37" fmla="*/ 2144683 w 2695575"/>
              <a:gd name="connsiteY37" fmla="*/ 1836293 h 3267075"/>
              <a:gd name="connsiteX38" fmla="*/ 751938 w 2695575"/>
              <a:gd name="connsiteY38" fmla="*/ 2873947 h 3267075"/>
              <a:gd name="connsiteX39" fmla="*/ 748795 w 2695575"/>
              <a:gd name="connsiteY39" fmla="*/ 2878233 h 3267075"/>
              <a:gd name="connsiteX40" fmla="*/ 739174 w 2695575"/>
              <a:gd name="connsiteY40" fmla="*/ 2893759 h 3267075"/>
              <a:gd name="connsiteX41" fmla="*/ 736698 w 2695575"/>
              <a:gd name="connsiteY41" fmla="*/ 2898712 h 3267075"/>
              <a:gd name="connsiteX42" fmla="*/ 693931 w 2695575"/>
              <a:gd name="connsiteY42" fmla="*/ 3028347 h 3267075"/>
              <a:gd name="connsiteX43" fmla="*/ 868048 w 2695575"/>
              <a:gd name="connsiteY43" fmla="*/ 3247803 h 3267075"/>
              <a:gd name="connsiteX44" fmla="*/ 984253 w 2695575"/>
              <a:gd name="connsiteY44" fmla="*/ 3269710 h 3267075"/>
              <a:gd name="connsiteX45" fmla="*/ 1008351 w 2695575"/>
              <a:gd name="connsiteY45" fmla="*/ 3271234 h 3267075"/>
              <a:gd name="connsiteX46" fmla="*/ 2162400 w 2695575"/>
              <a:gd name="connsiteY46" fmla="*/ 3041872 h 3267075"/>
              <a:gd name="connsiteX47" fmla="*/ 2250697 w 2695575"/>
              <a:gd name="connsiteY47" fmla="*/ 2802414 h 3267075"/>
              <a:gd name="connsiteX48" fmla="*/ 1849027 w 2695575"/>
              <a:gd name="connsiteY48" fmla="*/ 2567718 h 3267075"/>
              <a:gd name="connsiteX49" fmla="*/ 1763017 w 2695575"/>
              <a:gd name="connsiteY49" fmla="*/ 2622868 h 3267075"/>
              <a:gd name="connsiteX50" fmla="*/ 2084676 w 2695575"/>
              <a:gd name="connsiteY50" fmla="*/ 2838609 h 3267075"/>
              <a:gd name="connsiteX51" fmla="*/ 2066388 w 2695575"/>
              <a:gd name="connsiteY51" fmla="*/ 2870803 h 3267075"/>
              <a:gd name="connsiteX52" fmla="*/ 2045242 w 2695575"/>
              <a:gd name="connsiteY52" fmla="*/ 2872327 h 3267075"/>
              <a:gd name="connsiteX53" fmla="*/ 1336011 w 2695575"/>
              <a:gd name="connsiteY53" fmla="*/ 2919095 h 3267075"/>
              <a:gd name="connsiteX54" fmla="*/ 1268669 w 2695575"/>
              <a:gd name="connsiteY54" fmla="*/ 2922524 h 3267075"/>
              <a:gd name="connsiteX55" fmla="*/ 1379350 w 2695575"/>
              <a:gd name="connsiteY55" fmla="*/ 2832703 h 3267075"/>
              <a:gd name="connsiteX56" fmla="*/ 2505205 w 2695575"/>
              <a:gd name="connsiteY56" fmla="*/ 2078133 h 3267075"/>
              <a:gd name="connsiteX57" fmla="*/ 2228884 w 2695575"/>
              <a:gd name="connsiteY57" fmla="*/ 1360424 h 326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695575" h="3267075">
                <a:moveTo>
                  <a:pt x="1363919" y="2303685"/>
                </a:moveTo>
                <a:cubicBezTo>
                  <a:pt x="1335154" y="2322068"/>
                  <a:pt x="1306293" y="2340261"/>
                  <a:pt x="1277718" y="2359216"/>
                </a:cubicBezTo>
                <a:cubicBezTo>
                  <a:pt x="945200" y="2174431"/>
                  <a:pt x="230539" y="1818386"/>
                  <a:pt x="168532" y="1786096"/>
                </a:cubicBezTo>
                <a:cubicBezTo>
                  <a:pt x="102238" y="1751711"/>
                  <a:pt x="-13396" y="1705324"/>
                  <a:pt x="1273" y="1595311"/>
                </a:cubicBezTo>
                <a:cubicBezTo>
                  <a:pt x="21751" y="1440815"/>
                  <a:pt x="289690" y="1102773"/>
                  <a:pt x="403513" y="963803"/>
                </a:cubicBezTo>
                <a:cubicBezTo>
                  <a:pt x="1019971" y="210090"/>
                  <a:pt x="1296101" y="-22511"/>
                  <a:pt x="1479267" y="1683"/>
                </a:cubicBezTo>
                <a:cubicBezTo>
                  <a:pt x="1674529" y="27210"/>
                  <a:pt x="1782924" y="229045"/>
                  <a:pt x="1795973" y="1173925"/>
                </a:cubicBezTo>
                <a:cubicBezTo>
                  <a:pt x="1687198" y="1140301"/>
                  <a:pt x="1566706" y="1105630"/>
                  <a:pt x="1438690" y="1073626"/>
                </a:cubicBezTo>
                <a:cubicBezTo>
                  <a:pt x="1428213" y="936371"/>
                  <a:pt x="1402686" y="729202"/>
                  <a:pt x="1392875" y="657574"/>
                </a:cubicBezTo>
                <a:cubicBezTo>
                  <a:pt x="1382017" y="576898"/>
                  <a:pt x="1366205" y="546227"/>
                  <a:pt x="1333725" y="541846"/>
                </a:cubicBezTo>
                <a:cubicBezTo>
                  <a:pt x="1296768" y="537083"/>
                  <a:pt x="1206947" y="623380"/>
                  <a:pt x="1125508" y="706914"/>
                </a:cubicBezTo>
                <a:cubicBezTo>
                  <a:pt x="1088266" y="744728"/>
                  <a:pt x="983491" y="850741"/>
                  <a:pt x="867952" y="967232"/>
                </a:cubicBezTo>
                <a:cubicBezTo>
                  <a:pt x="771274" y="960946"/>
                  <a:pt x="706789" y="981043"/>
                  <a:pt x="671166" y="1028097"/>
                </a:cubicBezTo>
                <a:cubicBezTo>
                  <a:pt x="642686" y="1066102"/>
                  <a:pt x="636495" y="1118013"/>
                  <a:pt x="653545" y="1183259"/>
                </a:cubicBezTo>
                <a:cubicBezTo>
                  <a:pt x="590965" y="1245648"/>
                  <a:pt x="537340" y="1299559"/>
                  <a:pt x="503335" y="1333468"/>
                </a:cubicBezTo>
                <a:cubicBezTo>
                  <a:pt x="374748" y="1461675"/>
                  <a:pt x="238921" y="1567688"/>
                  <a:pt x="231873" y="1619695"/>
                </a:cubicBezTo>
                <a:cubicBezTo>
                  <a:pt x="226253" y="1662081"/>
                  <a:pt x="291404" y="1706182"/>
                  <a:pt x="383892" y="1761427"/>
                </a:cubicBezTo>
                <a:cubicBezTo>
                  <a:pt x="609920" y="1896491"/>
                  <a:pt x="1166847" y="2197672"/>
                  <a:pt x="1363919" y="2303685"/>
                </a:cubicBezTo>
                <a:close/>
                <a:moveTo>
                  <a:pt x="2228884" y="1360424"/>
                </a:moveTo>
                <a:cubicBezTo>
                  <a:pt x="2011524" y="1284796"/>
                  <a:pt x="1473933" y="1084485"/>
                  <a:pt x="906814" y="1009809"/>
                </a:cubicBezTo>
                <a:cubicBezTo>
                  <a:pt x="711838" y="984282"/>
                  <a:pt x="633256" y="1053529"/>
                  <a:pt x="713743" y="1239457"/>
                </a:cubicBezTo>
                <a:cubicBezTo>
                  <a:pt x="792705" y="1422908"/>
                  <a:pt x="998159" y="1730375"/>
                  <a:pt x="1213424" y="1960975"/>
                </a:cubicBezTo>
                <a:cubicBezTo>
                  <a:pt x="1428403" y="2191576"/>
                  <a:pt x="1661766" y="2253488"/>
                  <a:pt x="1735870" y="1898396"/>
                </a:cubicBezTo>
                <a:cubicBezTo>
                  <a:pt x="1738633" y="1885728"/>
                  <a:pt x="1741109" y="1872964"/>
                  <a:pt x="1743586" y="1860582"/>
                </a:cubicBezTo>
                <a:cubicBezTo>
                  <a:pt x="1761493" y="1769142"/>
                  <a:pt x="1774923" y="1680655"/>
                  <a:pt x="1781686" y="1603121"/>
                </a:cubicBezTo>
                <a:cubicBezTo>
                  <a:pt x="1686245" y="1559782"/>
                  <a:pt x="1579375" y="1513586"/>
                  <a:pt x="1472409" y="1468533"/>
                </a:cubicBezTo>
                <a:cubicBezTo>
                  <a:pt x="1478410" y="1550067"/>
                  <a:pt x="1487935" y="1690751"/>
                  <a:pt x="1492888" y="1798955"/>
                </a:cubicBezTo>
                <a:cubicBezTo>
                  <a:pt x="1493459" y="1812862"/>
                  <a:pt x="1494126" y="1826197"/>
                  <a:pt x="1494507" y="1839246"/>
                </a:cubicBezTo>
                <a:cubicBezTo>
                  <a:pt x="1500984" y="2014601"/>
                  <a:pt x="1441167" y="2014030"/>
                  <a:pt x="1341345" y="1942402"/>
                </a:cubicBezTo>
                <a:cubicBezTo>
                  <a:pt x="1225140" y="1859344"/>
                  <a:pt x="869381" y="1389285"/>
                  <a:pt x="828424" y="1181640"/>
                </a:cubicBezTo>
                <a:cubicBezTo>
                  <a:pt x="826614" y="1167924"/>
                  <a:pt x="833091" y="1167543"/>
                  <a:pt x="840139" y="1169734"/>
                </a:cubicBezTo>
                <a:cubicBezTo>
                  <a:pt x="842711" y="1170781"/>
                  <a:pt x="845473" y="1171829"/>
                  <a:pt x="848902" y="1173258"/>
                </a:cubicBezTo>
                <a:cubicBezTo>
                  <a:pt x="849188" y="1173258"/>
                  <a:pt x="849474" y="1173448"/>
                  <a:pt x="849855" y="1173448"/>
                </a:cubicBezTo>
                <a:lnTo>
                  <a:pt x="849855" y="1173448"/>
                </a:lnTo>
                <a:cubicBezTo>
                  <a:pt x="930151" y="1205071"/>
                  <a:pt x="1197613" y="1310608"/>
                  <a:pt x="1469361" y="1425004"/>
                </a:cubicBezTo>
                <a:cubicBezTo>
                  <a:pt x="1577851" y="1470724"/>
                  <a:pt x="1686721" y="1517682"/>
                  <a:pt x="1784543" y="1562068"/>
                </a:cubicBezTo>
                <a:cubicBezTo>
                  <a:pt x="1880936" y="1605598"/>
                  <a:pt x="1966756" y="1646269"/>
                  <a:pt x="2030955" y="1680559"/>
                </a:cubicBezTo>
                <a:cubicBezTo>
                  <a:pt x="2148303" y="1743329"/>
                  <a:pt x="2193928" y="1786096"/>
                  <a:pt x="2144683" y="1836293"/>
                </a:cubicBezTo>
                <a:cubicBezTo>
                  <a:pt x="1900081" y="2084515"/>
                  <a:pt x="1046641" y="2437511"/>
                  <a:pt x="751938" y="2873947"/>
                </a:cubicBezTo>
                <a:cubicBezTo>
                  <a:pt x="751938" y="2873947"/>
                  <a:pt x="750700" y="2875471"/>
                  <a:pt x="748795" y="2878233"/>
                </a:cubicBezTo>
                <a:cubicBezTo>
                  <a:pt x="745366" y="2882900"/>
                  <a:pt x="742318" y="2888139"/>
                  <a:pt x="739174" y="2893759"/>
                </a:cubicBezTo>
                <a:cubicBezTo>
                  <a:pt x="738222" y="2895378"/>
                  <a:pt x="737555" y="2897283"/>
                  <a:pt x="736698" y="2898712"/>
                </a:cubicBezTo>
                <a:cubicBezTo>
                  <a:pt x="722125" y="2925382"/>
                  <a:pt x="701360" y="2971864"/>
                  <a:pt x="693931" y="3028347"/>
                </a:cubicBezTo>
                <a:cubicBezTo>
                  <a:pt x="681548" y="3123692"/>
                  <a:pt x="731078" y="3210846"/>
                  <a:pt x="868048" y="3247803"/>
                </a:cubicBezTo>
                <a:cubicBezTo>
                  <a:pt x="902433" y="3257995"/>
                  <a:pt x="941485" y="3265424"/>
                  <a:pt x="984253" y="3269710"/>
                </a:cubicBezTo>
                <a:cubicBezTo>
                  <a:pt x="991682" y="3270282"/>
                  <a:pt x="999969" y="3271044"/>
                  <a:pt x="1008351" y="3271234"/>
                </a:cubicBezTo>
                <a:cubicBezTo>
                  <a:pt x="1271431" y="3283998"/>
                  <a:pt x="1954564" y="3134360"/>
                  <a:pt x="2162400" y="3041872"/>
                </a:cubicBezTo>
                <a:cubicBezTo>
                  <a:pt x="2377189" y="2946527"/>
                  <a:pt x="2312990" y="2851658"/>
                  <a:pt x="2250697" y="2802414"/>
                </a:cubicBezTo>
                <a:cubicBezTo>
                  <a:pt x="2204215" y="2765267"/>
                  <a:pt x="1964947" y="2631917"/>
                  <a:pt x="1849027" y="2567718"/>
                </a:cubicBezTo>
                <a:cubicBezTo>
                  <a:pt x="1818071" y="2587530"/>
                  <a:pt x="1793592" y="2603056"/>
                  <a:pt x="1763017" y="2622868"/>
                </a:cubicBezTo>
                <a:cubicBezTo>
                  <a:pt x="1960375" y="2743359"/>
                  <a:pt x="2038480" y="2803271"/>
                  <a:pt x="2084676" y="2838609"/>
                </a:cubicBezTo>
                <a:cubicBezTo>
                  <a:pt x="2102297" y="2852516"/>
                  <a:pt x="2092677" y="2868899"/>
                  <a:pt x="2066388" y="2870803"/>
                </a:cubicBezTo>
                <a:cubicBezTo>
                  <a:pt x="2059244" y="2871375"/>
                  <a:pt x="2053339" y="2871756"/>
                  <a:pt x="2045242" y="2872327"/>
                </a:cubicBezTo>
                <a:cubicBezTo>
                  <a:pt x="1857790" y="2885377"/>
                  <a:pt x="1502698" y="2910237"/>
                  <a:pt x="1336011" y="2919095"/>
                </a:cubicBezTo>
                <a:cubicBezTo>
                  <a:pt x="1311532" y="2920619"/>
                  <a:pt x="1283909" y="2921858"/>
                  <a:pt x="1268669" y="2922524"/>
                </a:cubicBezTo>
                <a:cubicBezTo>
                  <a:pt x="1309912" y="2883758"/>
                  <a:pt x="1356394" y="2848801"/>
                  <a:pt x="1379350" y="2832703"/>
                </a:cubicBezTo>
                <a:cubicBezTo>
                  <a:pt x="1735775" y="2582005"/>
                  <a:pt x="2330230" y="2229676"/>
                  <a:pt x="2505205" y="2078133"/>
                </a:cubicBezTo>
                <a:cubicBezTo>
                  <a:pt x="2634268" y="1966500"/>
                  <a:pt x="2986217" y="1624838"/>
                  <a:pt x="2228884" y="1360424"/>
                </a:cubicBezTo>
                <a:close/>
              </a:path>
            </a:pathLst>
          </a:custGeom>
          <a:solidFill>
            <a:schemeClr val="bg2"/>
          </a:solidFill>
          <a:ln w="9525" cap="flat">
            <a:noFill/>
            <a:prstDash val="solid"/>
            <a:miter/>
          </a:ln>
        </p:spPr>
        <p:txBody>
          <a:bodyPr rtlCol="0" anchor="ctr"/>
          <a:lstStyle/>
          <a:p>
            <a:endParaRPr lang="it-IT" sz="2400"/>
          </a:p>
        </p:txBody>
      </p:sp>
    </p:spTree>
    <p:extLst>
      <p:ext uri="{BB962C8B-B14F-4D97-AF65-F5344CB8AC3E}">
        <p14:creationId xmlns:p14="http://schemas.microsoft.com/office/powerpoint/2010/main" val="2255216670"/>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700" r:id="rId4"/>
    <p:sldLayoutId id="2147483674" r:id="rId5"/>
    <p:sldLayoutId id="2147483675" r:id="rId6"/>
    <p:sldLayoutId id="2147483676" r:id="rId7"/>
    <p:sldLayoutId id="2147483677" r:id="rId8"/>
    <p:sldLayoutId id="2147483692" r:id="rId9"/>
    <p:sldLayoutId id="2147483679" r:id="rId10"/>
    <p:sldLayoutId id="2147483680" r:id="rId11"/>
    <p:sldLayoutId id="2147483681" r:id="rId12"/>
    <p:sldLayoutId id="2147483682" r:id="rId13"/>
    <p:sldLayoutId id="2147483684" r:id="rId14"/>
    <p:sldLayoutId id="2147483688" r:id="rId15"/>
    <p:sldLayoutId id="2147483707" r:id="rId16"/>
  </p:sldLayoutIdLst>
  <p:hf hdr="0" ft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8">
          <p15:clr>
            <a:srgbClr val="F26B43"/>
          </p15:clr>
        </p15:guide>
        <p15:guide id="2" pos="204">
          <p15:clr>
            <a:srgbClr val="F26B43"/>
          </p15:clr>
        </p15:guide>
        <p15:guide id="3" pos="1973">
          <p15:clr>
            <a:srgbClr val="F26B43"/>
          </p15:clr>
        </p15:guide>
        <p15:guide id="4" pos="3810">
          <p15:clr>
            <a:srgbClr val="F26B43"/>
          </p15:clr>
        </p15:guide>
        <p15:guide id="5" pos="3901">
          <p15:clr>
            <a:srgbClr val="F26B43"/>
          </p15:clr>
        </p15:guide>
        <p15:guide id="6" pos="5670">
          <p15:clr>
            <a:srgbClr val="F26B43"/>
          </p15:clr>
        </p15:guide>
        <p15:guide id="7" orient="horz" pos="758">
          <p15:clr>
            <a:srgbClr val="F26B43"/>
          </p15:clr>
        </p15:guide>
        <p15:guide id="8" orient="horz" pos="3162">
          <p15:clr>
            <a:srgbClr val="F26B43"/>
          </p15:clr>
        </p15:guide>
        <p15:guide id="9" orient="horz" pos="2867">
          <p15:clr>
            <a:srgbClr val="F26B43"/>
          </p15:clr>
        </p15:guide>
        <p15:guide id="10" pos="2041">
          <p15:clr>
            <a:srgbClr val="F26B43"/>
          </p15:clr>
        </p15:guide>
        <p15:guide id="11" pos="2880">
          <p15:clr>
            <a:srgbClr val="F26B43"/>
          </p15:clr>
        </p15:guide>
        <p15:guide id="12" pos="2993">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8"/>
            <a:ext cx="10515600" cy="119004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709714"/>
            <a:ext cx="10515600" cy="415017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rotWithShape="1">
          <a:blip r:embed="rId9" cstate="print">
            <a:extLst>
              <a:ext uri="{28A0092B-C50C-407E-A947-70E740481C1C}">
                <a14:useLocalDpi xmlns:a14="http://schemas.microsoft.com/office/drawing/2010/main"/>
              </a:ext>
            </a:extLst>
          </a:blip>
          <a:srcRect b="-8594"/>
          <a:stretch/>
        </p:blipFill>
        <p:spPr>
          <a:xfrm>
            <a:off x="177224" y="6309819"/>
            <a:ext cx="2319827" cy="479237"/>
          </a:xfrm>
          <a:prstGeom prst="rect">
            <a:avLst/>
          </a:prstGeom>
        </p:spPr>
      </p:pic>
      <p:sp>
        <p:nvSpPr>
          <p:cNvPr id="8" name="Rectangle 7"/>
          <p:cNvSpPr/>
          <p:nvPr userDrawn="1"/>
        </p:nvSpPr>
        <p:spPr>
          <a:xfrm>
            <a:off x="0" y="0"/>
            <a:ext cx="12192000" cy="270456"/>
          </a:xfrm>
          <a:prstGeom prst="rect">
            <a:avLst/>
          </a:prstGeom>
          <a:solidFill>
            <a:srgbClr val="0DA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60291CE8-374B-445D-AC8E-1B840D5646DF}"/>
              </a:ext>
            </a:extLst>
          </p:cNvPr>
          <p:cNvPicPr>
            <a:picLocks noChangeAspect="1"/>
          </p:cNvPicPr>
          <p:nvPr userDrawn="1"/>
        </p:nvPicPr>
        <p:blipFill rotWithShape="1">
          <a:blip r:embed="rId10" cstate="print">
            <a:extLst>
              <a:ext uri="{28A0092B-C50C-407E-A947-70E740481C1C}">
                <a14:useLocalDpi xmlns:a14="http://schemas.microsoft.com/office/drawing/2010/main"/>
              </a:ext>
            </a:extLst>
          </a:blip>
          <a:srcRect b="-6462"/>
          <a:stretch/>
        </p:blipFill>
        <p:spPr>
          <a:xfrm>
            <a:off x="2600722" y="6309819"/>
            <a:ext cx="1165557" cy="479237"/>
          </a:xfrm>
          <a:prstGeom prst="rect">
            <a:avLst/>
          </a:prstGeom>
        </p:spPr>
      </p:pic>
      <p:pic>
        <p:nvPicPr>
          <p:cNvPr id="3074" name="Picture 2" descr="https://medicine.yale.edu/ipc/what/identity/YSM_Shield_CMYK_49074_284_6437_v4.jpg">
            <a:extLst>
              <a:ext uri="{FF2B5EF4-FFF2-40B4-BE49-F238E27FC236}">
                <a16:creationId xmlns:a16="http://schemas.microsoft.com/office/drawing/2014/main" id="{7FC6D5A3-356C-4416-B4F7-EEBC3502F8CF}"/>
              </a:ext>
            </a:extLst>
          </p:cNvPr>
          <p:cNvPicPr>
            <a:picLocks noChangeAspect="1" noChangeArrowheads="1"/>
          </p:cNvPicPr>
          <p:nvPr userDrawn="1"/>
        </p:nvPicPr>
        <p:blipFill>
          <a:blip r:embed="rId11" cstate="print">
            <a:extLst>
              <a:ext uri="{28A0092B-C50C-407E-A947-70E740481C1C}">
                <a14:useLocalDpi xmlns:a14="http://schemas.microsoft.com/office/drawing/2010/main"/>
              </a:ext>
            </a:extLst>
          </a:blip>
          <a:srcRect/>
          <a:stretch>
            <a:fillRect/>
          </a:stretch>
        </p:blipFill>
        <p:spPr bwMode="auto">
          <a:xfrm>
            <a:off x="4125106" y="6319090"/>
            <a:ext cx="349286" cy="43706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medicine.yale.edu/ipc/what/identity/YSM_YaleBlue_CMYK_49073_284_6437_v4.jpg">
            <a:extLst>
              <a:ext uri="{FF2B5EF4-FFF2-40B4-BE49-F238E27FC236}">
                <a16:creationId xmlns:a16="http://schemas.microsoft.com/office/drawing/2014/main" id="{463210F3-1EF6-44D7-AD8F-FF1358989B1E}"/>
              </a:ext>
            </a:extLst>
          </p:cNvPr>
          <p:cNvPicPr>
            <a:picLocks noChangeAspect="1" noChangeArrowheads="1"/>
          </p:cNvPicPr>
          <p:nvPr userDrawn="1"/>
        </p:nvPicPr>
        <p:blipFill>
          <a:blip r:embed="rId12" cstate="print">
            <a:extLst>
              <a:ext uri="{28A0092B-C50C-407E-A947-70E740481C1C}">
                <a14:useLocalDpi xmlns:a14="http://schemas.microsoft.com/office/drawing/2010/main"/>
              </a:ext>
            </a:extLst>
          </a:blip>
          <a:srcRect/>
          <a:stretch>
            <a:fillRect/>
          </a:stretch>
        </p:blipFill>
        <p:spPr bwMode="auto">
          <a:xfrm>
            <a:off x="4578063" y="6455933"/>
            <a:ext cx="2541973" cy="187007"/>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53C01FC6-5645-4CB2-97EC-E1AD1CA9C2DD}"/>
              </a:ext>
            </a:extLst>
          </p:cNvPr>
          <p:cNvCxnSpPr>
            <a:cxnSpLocks/>
          </p:cNvCxnSpPr>
          <p:nvPr userDrawn="1"/>
        </p:nvCxnSpPr>
        <p:spPr>
          <a:xfrm>
            <a:off x="2545176" y="6260125"/>
            <a:ext cx="0" cy="519306"/>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F686712-A8C0-42AD-9079-893F51DEA7E9}"/>
              </a:ext>
            </a:extLst>
          </p:cNvPr>
          <p:cNvCxnSpPr>
            <a:cxnSpLocks/>
          </p:cNvCxnSpPr>
          <p:nvPr userDrawn="1"/>
        </p:nvCxnSpPr>
        <p:spPr>
          <a:xfrm>
            <a:off x="3919988" y="6260125"/>
            <a:ext cx="0" cy="519306"/>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920780"/>
      </p:ext>
    </p:extLst>
  </p:cSld>
  <p:clrMap bg1="lt1" tx1="dk1" bg2="lt2" tx2="dk2" accent1="accent1" accent2="accent2" accent3="accent3" accent4="accent4" accent5="accent5" accent6="accent6" hlink="hlink" folHlink="folHlink"/>
  <p:sldLayoutIdLst>
    <p:sldLayoutId id="2147483667" r:id="rId1"/>
    <p:sldLayoutId id="2147483666" r:id="rId2"/>
    <p:sldLayoutId id="2147483697" r:id="rId3"/>
    <p:sldLayoutId id="2147483678" r:id="rId4"/>
    <p:sldLayoutId id="2147483723" r:id="rId5"/>
    <p:sldLayoutId id="2147483729" r:id="rId6"/>
    <p:sldLayoutId id="2147483732" r:id="rId7"/>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A1DA978-53BC-4570-B3A7-F4E8189B051A}"/>
              </a:ext>
            </a:extLst>
          </p:cNvPr>
          <p:cNvGraphicFramePr>
            <a:graphicFrameLocks noChangeAspect="1"/>
          </p:cNvGraphicFramePr>
          <p:nvPr userDrawn="1">
            <p:custDataLst>
              <p:tags r:id="rId4"/>
            </p:custDataLst>
          </p:nvPr>
        </p:nvGraphicFramePr>
        <p:xfrm>
          <a:off x="1590" y="1590"/>
          <a:ext cx="1589" cy="1588"/>
        </p:xfrm>
        <a:graphic>
          <a:graphicData uri="http://schemas.openxmlformats.org/presentationml/2006/ole">
            <mc:AlternateContent xmlns:mc="http://schemas.openxmlformats.org/markup-compatibility/2006">
              <mc:Choice xmlns:v="urn:schemas-microsoft-com:vml" Requires="v">
                <p:oleObj spid="_x0000_s1043" name="think-cell Slide" r:id="rId5" imgW="347" imgH="348" progId="TCLayout.ActiveDocument.1">
                  <p:embed/>
                </p:oleObj>
              </mc:Choice>
              <mc:Fallback>
                <p:oleObj name="think-cell Slide" r:id="rId5" imgW="347" imgH="348" progId="TCLayout.ActiveDocument.1">
                  <p:embed/>
                  <p:pic>
                    <p:nvPicPr>
                      <p:cNvPr id="2" name="Object 1" hidden="1">
                        <a:extLst>
                          <a:ext uri="{FF2B5EF4-FFF2-40B4-BE49-F238E27FC236}">
                            <a16:creationId xmlns:a16="http://schemas.microsoft.com/office/drawing/2014/main" id="{2A1DA978-53BC-4570-B3A7-F4E8189B051A}"/>
                          </a:ext>
                        </a:extLst>
                      </p:cNvPr>
                      <p:cNvPicPr/>
                      <p:nvPr/>
                    </p:nvPicPr>
                    <p:blipFill>
                      <a:blip r:embed="rId6"/>
                      <a:stretch>
                        <a:fillRect/>
                      </a:stretch>
                    </p:blipFill>
                    <p:spPr>
                      <a:xfrm>
                        <a:off x="1590" y="1590"/>
                        <a:ext cx="1589" cy="1588"/>
                      </a:xfrm>
                      <a:prstGeom prst="rect">
                        <a:avLst/>
                      </a:prstGeom>
                    </p:spPr>
                  </p:pic>
                </p:oleObj>
              </mc:Fallback>
            </mc:AlternateContent>
          </a:graphicData>
        </a:graphic>
      </p:graphicFrame>
    </p:spTree>
    <p:extLst>
      <p:ext uri="{BB962C8B-B14F-4D97-AF65-F5344CB8AC3E}">
        <p14:creationId xmlns:p14="http://schemas.microsoft.com/office/powerpoint/2010/main" val="3290940146"/>
      </p:ext>
    </p:extLst>
  </p:cSld>
  <p:clrMap bg1="lt1" tx1="dk1" bg2="lt2" tx2="dk2" accent1="accent1" accent2="accent2" accent3="accent3" accent4="accent4" accent5="accent5" accent6="accent6" hlink="hlink" folHlink="folHlink"/>
  <p:sldLayoutIdLst>
    <p:sldLayoutId id="2147483699" r:id="rId1"/>
  </p:sldLayoutIdLst>
  <p:hf sldNum="0" hdr="0" ftr="0" dt="0"/>
  <p:txStyles>
    <p:titleStyle>
      <a:lvl1pPr algn="ctr" defTabSz="831515" rtl="0" eaLnBrk="1" latinLnBrk="0" hangingPunct="1">
        <a:spcBef>
          <a:spcPct val="0"/>
        </a:spcBef>
        <a:buNone/>
        <a:defRPr sz="8003" kern="1200">
          <a:solidFill>
            <a:schemeClr val="tx1"/>
          </a:solidFill>
          <a:latin typeface="+mj-lt"/>
          <a:ea typeface="+mj-ea"/>
          <a:cs typeface="+mj-cs"/>
        </a:defRPr>
      </a:lvl1pPr>
    </p:titleStyle>
    <p:bodyStyle>
      <a:lvl1pPr marL="623636" indent="-623636" algn="l" defTabSz="831515" rtl="0" eaLnBrk="1" latinLnBrk="0" hangingPunct="1">
        <a:spcBef>
          <a:spcPct val="20000"/>
        </a:spcBef>
        <a:buFont typeface="Arial"/>
        <a:buChar char="•"/>
        <a:defRPr sz="5821" kern="1200">
          <a:solidFill>
            <a:schemeClr val="tx1"/>
          </a:solidFill>
          <a:latin typeface="+mn-lt"/>
          <a:ea typeface="+mn-ea"/>
          <a:cs typeface="+mn-cs"/>
        </a:defRPr>
      </a:lvl1pPr>
      <a:lvl2pPr marL="1351210" indent="-519696" algn="l" defTabSz="831515" rtl="0" eaLnBrk="1" latinLnBrk="0" hangingPunct="1">
        <a:spcBef>
          <a:spcPct val="20000"/>
        </a:spcBef>
        <a:buFont typeface="Arial"/>
        <a:buChar char="–"/>
        <a:defRPr sz="5092" kern="1200">
          <a:solidFill>
            <a:schemeClr val="tx1"/>
          </a:solidFill>
          <a:latin typeface="+mn-lt"/>
          <a:ea typeface="+mn-ea"/>
          <a:cs typeface="+mn-cs"/>
        </a:defRPr>
      </a:lvl2pPr>
      <a:lvl3pPr marL="2078786" indent="-415756" algn="l" defTabSz="831515" rtl="0" eaLnBrk="1" latinLnBrk="0" hangingPunct="1">
        <a:spcBef>
          <a:spcPct val="20000"/>
        </a:spcBef>
        <a:buFont typeface="Arial"/>
        <a:buChar char="•"/>
        <a:defRPr sz="4366" kern="1200">
          <a:solidFill>
            <a:schemeClr val="tx1"/>
          </a:solidFill>
          <a:latin typeface="+mn-lt"/>
          <a:ea typeface="+mn-ea"/>
          <a:cs typeface="+mn-cs"/>
        </a:defRPr>
      </a:lvl3pPr>
      <a:lvl4pPr marL="2910299" indent="-415756" algn="l" defTabSz="831515" rtl="0" eaLnBrk="1" latinLnBrk="0" hangingPunct="1">
        <a:spcBef>
          <a:spcPct val="20000"/>
        </a:spcBef>
        <a:buFont typeface="Arial"/>
        <a:buChar char="–"/>
        <a:defRPr sz="3638" kern="1200">
          <a:solidFill>
            <a:schemeClr val="tx1"/>
          </a:solidFill>
          <a:latin typeface="+mn-lt"/>
          <a:ea typeface="+mn-ea"/>
          <a:cs typeface="+mn-cs"/>
        </a:defRPr>
      </a:lvl4pPr>
      <a:lvl5pPr marL="3741813" indent="-415756" algn="l" defTabSz="831515" rtl="0" eaLnBrk="1" latinLnBrk="0" hangingPunct="1">
        <a:spcBef>
          <a:spcPct val="20000"/>
        </a:spcBef>
        <a:buFont typeface="Arial"/>
        <a:buChar char="»"/>
        <a:defRPr sz="3638" kern="1200">
          <a:solidFill>
            <a:schemeClr val="tx1"/>
          </a:solidFill>
          <a:latin typeface="+mn-lt"/>
          <a:ea typeface="+mn-ea"/>
          <a:cs typeface="+mn-cs"/>
        </a:defRPr>
      </a:lvl5pPr>
      <a:lvl6pPr marL="4573327" indent="-415756" algn="l" defTabSz="831515" rtl="0" eaLnBrk="1" latinLnBrk="0" hangingPunct="1">
        <a:spcBef>
          <a:spcPct val="20000"/>
        </a:spcBef>
        <a:buFont typeface="Arial"/>
        <a:buChar char="•"/>
        <a:defRPr sz="3638" kern="1200">
          <a:solidFill>
            <a:schemeClr val="tx1"/>
          </a:solidFill>
          <a:latin typeface="+mn-lt"/>
          <a:ea typeface="+mn-ea"/>
          <a:cs typeface="+mn-cs"/>
        </a:defRPr>
      </a:lvl6pPr>
      <a:lvl7pPr marL="5404843" indent="-415756" algn="l" defTabSz="831515" rtl="0" eaLnBrk="1" latinLnBrk="0" hangingPunct="1">
        <a:spcBef>
          <a:spcPct val="20000"/>
        </a:spcBef>
        <a:buFont typeface="Arial"/>
        <a:buChar char="•"/>
        <a:defRPr sz="3638" kern="1200">
          <a:solidFill>
            <a:schemeClr val="tx1"/>
          </a:solidFill>
          <a:latin typeface="+mn-lt"/>
          <a:ea typeface="+mn-ea"/>
          <a:cs typeface="+mn-cs"/>
        </a:defRPr>
      </a:lvl7pPr>
      <a:lvl8pPr marL="6236358" indent="-415756" algn="l" defTabSz="831515" rtl="0" eaLnBrk="1" latinLnBrk="0" hangingPunct="1">
        <a:spcBef>
          <a:spcPct val="20000"/>
        </a:spcBef>
        <a:buFont typeface="Arial"/>
        <a:buChar char="•"/>
        <a:defRPr sz="3638" kern="1200">
          <a:solidFill>
            <a:schemeClr val="tx1"/>
          </a:solidFill>
          <a:latin typeface="+mn-lt"/>
          <a:ea typeface="+mn-ea"/>
          <a:cs typeface="+mn-cs"/>
        </a:defRPr>
      </a:lvl8pPr>
      <a:lvl9pPr marL="7067870" indent="-415756" algn="l" defTabSz="831515" rtl="0" eaLnBrk="1" latinLnBrk="0" hangingPunct="1">
        <a:spcBef>
          <a:spcPct val="20000"/>
        </a:spcBef>
        <a:buFont typeface="Arial"/>
        <a:buChar char="•"/>
        <a:defRPr sz="3638" kern="1200">
          <a:solidFill>
            <a:schemeClr val="tx1"/>
          </a:solidFill>
          <a:latin typeface="+mn-lt"/>
          <a:ea typeface="+mn-ea"/>
          <a:cs typeface="+mn-cs"/>
        </a:defRPr>
      </a:lvl9pPr>
    </p:bodyStyle>
    <p:otherStyle>
      <a:defPPr>
        <a:defRPr lang="en-US"/>
      </a:defPPr>
      <a:lvl1pPr marL="0" algn="l" defTabSz="831515" rtl="0" eaLnBrk="1" latinLnBrk="0" hangingPunct="1">
        <a:defRPr sz="3274" kern="1200">
          <a:solidFill>
            <a:schemeClr val="tx1"/>
          </a:solidFill>
          <a:latin typeface="+mn-lt"/>
          <a:ea typeface="+mn-ea"/>
          <a:cs typeface="+mn-cs"/>
        </a:defRPr>
      </a:lvl1pPr>
      <a:lvl2pPr marL="831515" algn="l" defTabSz="831515" rtl="0" eaLnBrk="1" latinLnBrk="0" hangingPunct="1">
        <a:defRPr sz="3274" kern="1200">
          <a:solidFill>
            <a:schemeClr val="tx1"/>
          </a:solidFill>
          <a:latin typeface="+mn-lt"/>
          <a:ea typeface="+mn-ea"/>
          <a:cs typeface="+mn-cs"/>
        </a:defRPr>
      </a:lvl2pPr>
      <a:lvl3pPr marL="1663029" algn="l" defTabSz="831515" rtl="0" eaLnBrk="1" latinLnBrk="0" hangingPunct="1">
        <a:defRPr sz="3274" kern="1200">
          <a:solidFill>
            <a:schemeClr val="tx1"/>
          </a:solidFill>
          <a:latin typeface="+mn-lt"/>
          <a:ea typeface="+mn-ea"/>
          <a:cs typeface="+mn-cs"/>
        </a:defRPr>
      </a:lvl3pPr>
      <a:lvl4pPr marL="2494542" algn="l" defTabSz="831515" rtl="0" eaLnBrk="1" latinLnBrk="0" hangingPunct="1">
        <a:defRPr sz="3274" kern="1200">
          <a:solidFill>
            <a:schemeClr val="tx1"/>
          </a:solidFill>
          <a:latin typeface="+mn-lt"/>
          <a:ea typeface="+mn-ea"/>
          <a:cs typeface="+mn-cs"/>
        </a:defRPr>
      </a:lvl4pPr>
      <a:lvl5pPr marL="3326056" algn="l" defTabSz="831515" rtl="0" eaLnBrk="1" latinLnBrk="0" hangingPunct="1">
        <a:defRPr sz="3274" kern="1200">
          <a:solidFill>
            <a:schemeClr val="tx1"/>
          </a:solidFill>
          <a:latin typeface="+mn-lt"/>
          <a:ea typeface="+mn-ea"/>
          <a:cs typeface="+mn-cs"/>
        </a:defRPr>
      </a:lvl5pPr>
      <a:lvl6pPr marL="4157571" algn="l" defTabSz="831515" rtl="0" eaLnBrk="1" latinLnBrk="0" hangingPunct="1">
        <a:defRPr sz="3274" kern="1200">
          <a:solidFill>
            <a:schemeClr val="tx1"/>
          </a:solidFill>
          <a:latin typeface="+mn-lt"/>
          <a:ea typeface="+mn-ea"/>
          <a:cs typeface="+mn-cs"/>
        </a:defRPr>
      </a:lvl6pPr>
      <a:lvl7pPr marL="4989086" algn="l" defTabSz="831515" rtl="0" eaLnBrk="1" latinLnBrk="0" hangingPunct="1">
        <a:defRPr sz="3274" kern="1200">
          <a:solidFill>
            <a:schemeClr val="tx1"/>
          </a:solidFill>
          <a:latin typeface="+mn-lt"/>
          <a:ea typeface="+mn-ea"/>
          <a:cs typeface="+mn-cs"/>
        </a:defRPr>
      </a:lvl7pPr>
      <a:lvl8pPr marL="5820600" algn="l" defTabSz="831515" rtl="0" eaLnBrk="1" latinLnBrk="0" hangingPunct="1">
        <a:defRPr sz="3274" kern="1200">
          <a:solidFill>
            <a:schemeClr val="tx1"/>
          </a:solidFill>
          <a:latin typeface="+mn-lt"/>
          <a:ea typeface="+mn-ea"/>
          <a:cs typeface="+mn-cs"/>
        </a:defRPr>
      </a:lvl8pPr>
      <a:lvl9pPr marL="6652114" algn="l" defTabSz="831515" rtl="0" eaLnBrk="1" latinLnBrk="0" hangingPunct="1">
        <a:defRPr sz="3274"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6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8" name="Rectangle 4">
            <a:extLst>
              <a:ext uri="{FF2B5EF4-FFF2-40B4-BE49-F238E27FC236}">
                <a16:creationId xmlns:a16="http://schemas.microsoft.com/office/drawing/2014/main" id="{813994B5-3369-44BD-B561-C1F169271C07}"/>
              </a:ext>
            </a:extLst>
          </p:cNvPr>
          <p:cNvSpPr>
            <a:spLocks noGrp="1" noChangeArrowheads="1"/>
          </p:cNvSpPr>
          <p:nvPr>
            <p:ph type="dt" sz="half" idx="2"/>
          </p:nvPr>
        </p:nvSpPr>
        <p:spPr bwMode="auto">
          <a:xfrm>
            <a:off x="9144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pitchFamily="-111" charset="0"/>
                <a:ea typeface="ヒラギノ角ゴ Pro W3" pitchFamily="-111" charset="-128"/>
                <a:cs typeface="ヒラギノ角ゴ Pro W3" pitchFamily="-111" charset="-128"/>
              </a:defRPr>
            </a:lvl1pPr>
          </a:lstStyle>
          <a:p>
            <a:pPr>
              <a:defRPr/>
            </a:pPr>
            <a:endParaRPr lang="en-US"/>
          </a:p>
        </p:txBody>
      </p:sp>
      <p:sp>
        <p:nvSpPr>
          <p:cNvPr id="1029" name="Rectangle 5">
            <a:extLst>
              <a:ext uri="{FF2B5EF4-FFF2-40B4-BE49-F238E27FC236}">
                <a16:creationId xmlns:a16="http://schemas.microsoft.com/office/drawing/2014/main" id="{32A3E194-7C92-4FC6-A5B1-0F53D7FA2F30}"/>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pitchFamily="-111" charset="0"/>
                <a:ea typeface="ヒラギノ角ゴ Pro W3" pitchFamily="-111" charset="-128"/>
                <a:cs typeface="ヒラギノ角ゴ Pro W3" pitchFamily="-111" charset="-128"/>
              </a:defRPr>
            </a:lvl1pPr>
          </a:lstStyle>
          <a:p>
            <a:pPr>
              <a:defRPr/>
            </a:pPr>
            <a:endParaRPr lang="en-US"/>
          </a:p>
        </p:txBody>
      </p:sp>
      <p:sp>
        <p:nvSpPr>
          <p:cNvPr id="1030" name="Rectangle 6">
            <a:extLst>
              <a:ext uri="{FF2B5EF4-FFF2-40B4-BE49-F238E27FC236}">
                <a16:creationId xmlns:a16="http://schemas.microsoft.com/office/drawing/2014/main" id="{92CC134B-E98F-4E5C-9CE7-F7EF1E2D8CFD}"/>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F12B652B-FB71-4C66-97B4-44314ACF8E34}" type="slidenum">
              <a:rPr lang="en-US" altLang="en-US"/>
              <a:pPr/>
              <a:t>‹#›</a:t>
            </a:fld>
            <a:endParaRPr lang="en-US" altLang="en-US"/>
          </a:p>
        </p:txBody>
      </p:sp>
      <p:pic>
        <p:nvPicPr>
          <p:cNvPr id="2" name="Picture 12" descr="yccsmilowbackgrndwhite">
            <a:extLst>
              <a:ext uri="{FF2B5EF4-FFF2-40B4-BE49-F238E27FC236}">
                <a16:creationId xmlns:a16="http://schemas.microsoft.com/office/drawing/2014/main" id="{870997B5-8EBA-4EA9-8820-4D822023C19F}"/>
              </a:ext>
            </a:extLst>
          </p:cNvPr>
          <p:cNvPicPr>
            <a:picLocks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525"/>
            <a:ext cx="12446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itle Placeholder 2">
            <a:extLst>
              <a:ext uri="{FF2B5EF4-FFF2-40B4-BE49-F238E27FC236}">
                <a16:creationId xmlns:a16="http://schemas.microsoft.com/office/drawing/2014/main" id="{F3619CAB-6178-4519-8E58-2D8781BE1565}"/>
              </a:ext>
            </a:extLst>
          </p:cNvPr>
          <p:cNvSpPr>
            <a:spLocks noGrp="1" noChangeArrowheads="1"/>
          </p:cNvSpPr>
          <p:nvPr>
            <p:ph type="title"/>
          </p:nvPr>
        </p:nvSpPr>
        <p:spPr bwMode="auto">
          <a:xfrm>
            <a:off x="914400" y="685800"/>
            <a:ext cx="103632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31" name="Rectangle 3">
            <a:extLst>
              <a:ext uri="{FF2B5EF4-FFF2-40B4-BE49-F238E27FC236}">
                <a16:creationId xmlns:a16="http://schemas.microsoft.com/office/drawing/2014/main" id="{E8EBFE64-B9C8-477F-971E-CCE16D2331CB}"/>
              </a:ext>
            </a:extLst>
          </p:cNvPr>
          <p:cNvSpPr>
            <a:spLocks noGrp="1" noChangeArrowheads="1"/>
          </p:cNvSpPr>
          <p:nvPr>
            <p:ph type="body" idx="1"/>
          </p:nvPr>
        </p:nvSpPr>
        <p:spPr bwMode="auto">
          <a:xfrm>
            <a:off x="914400" y="1981200"/>
            <a:ext cx="103632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4136919291"/>
      </p:ext>
    </p:extLst>
  </p:cSld>
  <p:clrMap bg1="dk2" tx1="lt1" bg2="dk1" tx2="lt2" accent1="accent1" accent2="accent2" accent3="accent3" accent4="accent4" accent5="accent5" accent6="accent6" hlink="hlink" folHlink="folHlink"/>
  <p:sldLayoutIdLst>
    <p:sldLayoutId id="2147483662" r:id="rId1"/>
  </p:sldLayoutIdLst>
  <p:txStyles>
    <p:titleStyle>
      <a:lvl1pPr algn="ctr" rtl="0" eaLnBrk="0" fontAlgn="base" hangingPunct="0">
        <a:spcBef>
          <a:spcPct val="0"/>
        </a:spcBef>
        <a:spcAft>
          <a:spcPct val="0"/>
        </a:spcAft>
        <a:defRPr sz="3600">
          <a:solidFill>
            <a:schemeClr val="bg1"/>
          </a:solidFill>
          <a:latin typeface="+mj-lt"/>
          <a:ea typeface="+mj-ea"/>
          <a:cs typeface="+mj-cs"/>
        </a:defRPr>
      </a:lvl1pPr>
      <a:lvl2pPr algn="ctr" rtl="0" eaLnBrk="0" fontAlgn="base" hangingPunct="0">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2pPr>
      <a:lvl3pPr algn="ctr" rtl="0" eaLnBrk="0" fontAlgn="base" hangingPunct="0">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3pPr>
      <a:lvl4pPr algn="ctr" rtl="0" eaLnBrk="0" fontAlgn="base" hangingPunct="0">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4pPr>
      <a:lvl5pPr algn="ctr" rtl="0" eaLnBrk="0" fontAlgn="base" hangingPunct="0">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5pPr>
      <a:lvl6pPr marL="457200" algn="ctr" rtl="0" fontAlgn="base">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6pPr>
      <a:lvl7pPr marL="914400" algn="ctr" rtl="0" fontAlgn="base">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7pPr>
      <a:lvl8pPr marL="1371600" algn="ctr" rtl="0" fontAlgn="base">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8pPr>
      <a:lvl9pPr marL="1828800" algn="ctr" rtl="0" fontAlgn="base">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9pPr>
    </p:titleStyle>
    <p:bodyStyle>
      <a:lvl1pPr marL="342900" indent="-342900" algn="l" rtl="0" eaLnBrk="0" fontAlgn="base" hangingPunct="0">
        <a:spcBef>
          <a:spcPct val="20000"/>
        </a:spcBef>
        <a:spcAft>
          <a:spcPct val="0"/>
        </a:spcAft>
        <a:buChar char="•"/>
        <a:defRPr sz="28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ea typeface="+mn-ea"/>
          <a:cs typeface="+mn-cs"/>
        </a:defRPr>
      </a:lvl2pPr>
      <a:lvl3pPr marL="1143000" indent="-228600" algn="l" rtl="0" eaLnBrk="0" fontAlgn="base" hangingPunct="0">
        <a:spcBef>
          <a:spcPct val="20000"/>
        </a:spcBef>
        <a:spcAft>
          <a:spcPct val="0"/>
        </a:spcAft>
        <a:buChar char="•"/>
        <a:defRPr sz="2000">
          <a:solidFill>
            <a:schemeClr val="bg1"/>
          </a:solidFill>
          <a:latin typeface="+mn-lt"/>
          <a:ea typeface="+mn-ea"/>
          <a:cs typeface="+mn-cs"/>
        </a:defRPr>
      </a:lvl3pPr>
      <a:lvl4pPr marL="1600200" indent="-228600" algn="l" rtl="0" eaLnBrk="0" fontAlgn="base" hangingPunct="0">
        <a:spcBef>
          <a:spcPct val="20000"/>
        </a:spcBef>
        <a:spcAft>
          <a:spcPct val="0"/>
        </a:spcAft>
        <a:buChar char="–"/>
        <a:defRPr>
          <a:solidFill>
            <a:schemeClr val="bg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bg1"/>
          </a:solidFill>
          <a:latin typeface="+mn-lt"/>
          <a:ea typeface="+mn-ea"/>
          <a:cs typeface="+mn-cs"/>
        </a:defRPr>
      </a:lvl5pPr>
      <a:lvl6pPr marL="2514600" indent="-228600" algn="l" rtl="0" fontAlgn="base">
        <a:spcBef>
          <a:spcPct val="20000"/>
        </a:spcBef>
        <a:spcAft>
          <a:spcPct val="0"/>
        </a:spcAft>
        <a:buChar char="»"/>
        <a:defRPr sz="1600">
          <a:solidFill>
            <a:schemeClr val="bg1"/>
          </a:solidFill>
          <a:latin typeface="+mn-lt"/>
          <a:ea typeface="+mn-ea"/>
          <a:cs typeface="+mn-cs"/>
        </a:defRPr>
      </a:lvl6pPr>
      <a:lvl7pPr marL="2971800" indent="-228600" algn="l" rtl="0" fontAlgn="base">
        <a:spcBef>
          <a:spcPct val="20000"/>
        </a:spcBef>
        <a:spcAft>
          <a:spcPct val="0"/>
        </a:spcAft>
        <a:buChar char="»"/>
        <a:defRPr sz="1600">
          <a:solidFill>
            <a:schemeClr val="bg1"/>
          </a:solidFill>
          <a:latin typeface="+mn-lt"/>
          <a:ea typeface="+mn-ea"/>
          <a:cs typeface="+mn-cs"/>
        </a:defRPr>
      </a:lvl7pPr>
      <a:lvl8pPr marL="3429000" indent="-228600" algn="l" rtl="0" fontAlgn="base">
        <a:spcBef>
          <a:spcPct val="20000"/>
        </a:spcBef>
        <a:spcAft>
          <a:spcPct val="0"/>
        </a:spcAft>
        <a:buChar char="»"/>
        <a:defRPr sz="1600">
          <a:solidFill>
            <a:schemeClr val="bg1"/>
          </a:solidFill>
          <a:latin typeface="+mn-lt"/>
          <a:ea typeface="+mn-ea"/>
          <a:cs typeface="+mn-cs"/>
        </a:defRPr>
      </a:lvl8pPr>
      <a:lvl9pPr marL="3886200" indent="-228600" algn="l" rtl="0" fontAlgn="base">
        <a:spcBef>
          <a:spcPct val="20000"/>
        </a:spcBef>
        <a:spcAft>
          <a:spcPct val="0"/>
        </a:spcAft>
        <a:buChar char="»"/>
        <a:defRPr sz="1600">
          <a:solidFill>
            <a:schemeClr val="bg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601"/>
            <a:ext cx="11277600" cy="8001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84130"/>
            <a:ext cx="11277600" cy="454516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3585210" y="5646736"/>
            <a:ext cx="2743200" cy="365125"/>
          </a:xfrm>
          <a:prstGeom prst="rect">
            <a:avLst/>
          </a:prstGeom>
        </p:spPr>
        <p:txBody>
          <a:bodyPr vert="horz" lIns="91440" tIns="45720" rIns="91440" bIns="45720" rtlCol="0" anchor="ctr"/>
          <a:lstStyle>
            <a:lvl1pPr algn="l">
              <a:defRPr sz="1200">
                <a:solidFill>
                  <a:schemeClr val="tx1"/>
                </a:solidFill>
              </a:defRPr>
            </a:lvl1pPr>
          </a:lstStyle>
          <a:p>
            <a:fld id="{12910E70-1FB2-4D6A-A99C-9984B48553E7}" type="datetime1">
              <a:rPr lang="en-US" smtClean="0"/>
              <a:t>2/18/22</a:t>
            </a:fld>
            <a:endParaRPr lang="en-US"/>
          </a:p>
        </p:txBody>
      </p:sp>
      <p:sp>
        <p:nvSpPr>
          <p:cNvPr id="5" name="Footer Placeholder 4"/>
          <p:cNvSpPr>
            <a:spLocks noGrp="1"/>
          </p:cNvSpPr>
          <p:nvPr>
            <p:ph type="ftr" sz="quarter" idx="3"/>
          </p:nvPr>
        </p:nvSpPr>
        <p:spPr>
          <a:xfrm>
            <a:off x="-4956810" y="6173786"/>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p:cNvSpPr>
            <a:spLocks noGrp="1"/>
          </p:cNvSpPr>
          <p:nvPr>
            <p:ph type="sldNum" sz="quarter" idx="4"/>
          </p:nvPr>
        </p:nvSpPr>
        <p:spPr>
          <a:xfrm>
            <a:off x="0" y="6492875"/>
            <a:ext cx="457200" cy="365125"/>
          </a:xfrm>
          <a:prstGeom prst="rect">
            <a:avLst/>
          </a:prstGeom>
        </p:spPr>
        <p:txBody>
          <a:bodyPr vert="horz" lIns="91440" tIns="45720" rIns="91440" bIns="0" rtlCol="0" anchor="ctr"/>
          <a:lstStyle>
            <a:lvl1pPr algn="r">
              <a:defRPr sz="1000">
                <a:solidFill>
                  <a:schemeClr val="tx1"/>
                </a:solidFill>
              </a:defRPr>
            </a:lvl1pPr>
          </a:lstStyle>
          <a:p>
            <a:fld id="{CC7432E5-F8E0-41AE-9A6B-AD730338B005}" type="slidenum">
              <a:rPr lang="en-US" smtClean="0"/>
              <a:pPr/>
              <a:t>‹#›</a:t>
            </a:fld>
            <a:endParaRPr lang="en-US" dirty="0"/>
          </a:p>
        </p:txBody>
      </p:sp>
      <p:sp>
        <p:nvSpPr>
          <p:cNvPr id="7" name="TextBox 6"/>
          <p:cNvSpPr txBox="1"/>
          <p:nvPr userDrawn="1"/>
        </p:nvSpPr>
        <p:spPr>
          <a:xfrm>
            <a:off x="10160000" y="6611780"/>
            <a:ext cx="2032000" cy="246221"/>
          </a:xfrm>
          <a:prstGeom prst="rect">
            <a:avLst/>
          </a:prstGeom>
          <a:noFill/>
        </p:spPr>
        <p:txBody>
          <a:bodyPr wrap="square" rtlCol="0" anchor="b" anchorCtr="0">
            <a:spAutoFit/>
          </a:bodyPr>
          <a:lstStyle/>
          <a:p>
            <a:pPr algn="r"/>
            <a:r>
              <a:rPr lang="en-US" sz="1000" b="0" baseline="0" dirty="0">
                <a:solidFill>
                  <a:schemeClr val="tx1"/>
                </a:solidFill>
                <a:latin typeface="Arial" pitchFamily="34" charset="0"/>
                <a:cs typeface="Arial" pitchFamily="34" charset="0"/>
              </a:rPr>
              <a:t>© AstraZeneca 2021</a:t>
            </a:r>
          </a:p>
        </p:txBody>
      </p:sp>
      <p:sp>
        <p:nvSpPr>
          <p:cNvPr id="8" name="Rectangle 7"/>
          <p:cNvSpPr/>
          <p:nvPr userDrawn="1"/>
        </p:nvSpPr>
        <p:spPr>
          <a:xfrm>
            <a:off x="457200" y="1129284"/>
            <a:ext cx="11734800" cy="18288"/>
          </a:xfrm>
          <a:prstGeom prst="rect">
            <a:avLst/>
          </a:prstGeom>
          <a:gradFill flip="none" rotWithShape="1">
            <a:gsLst>
              <a:gs pos="26000">
                <a:schemeClr val="accent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566874560"/>
      </p:ext>
    </p:extLst>
  </p:cSld>
  <p:clrMap bg1="lt1" tx1="dk1" bg2="lt2" tx2="dk2" accent1="accent1" accent2="accent2" accent3="accent3" accent4="accent4" accent5="accent5" accent6="accent6" hlink="hlink" folHlink="folHlink"/>
  <p:sldLayoutIdLst>
    <p:sldLayoutId id="2147483691" r:id="rId1"/>
    <p:sldLayoutId id="2147483690" r:id="rId2"/>
    <p:sldLayoutId id="2147483724" r:id="rId3"/>
    <p:sldLayoutId id="2147483725" r:id="rId4"/>
    <p:sldLayoutId id="2147483726" r:id="rId5"/>
    <p:sldLayoutId id="2147483728" r:id="rId6"/>
  </p:sldLayoutIdLst>
  <p:transition>
    <p:fade/>
  </p:transition>
  <p:hf hdr="0" ftr="0" dt="0"/>
  <p:txStyles>
    <p:titleStyle>
      <a:lvl1pPr algn="l" defTabSz="914400" rtl="0" eaLnBrk="1" latinLnBrk="0" hangingPunct="1">
        <a:lnSpc>
          <a:spcPct val="9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800"/>
        </a:spcBef>
        <a:buClr>
          <a:schemeClr val="tx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800"/>
        </a:spcBef>
        <a:buClr>
          <a:schemeClr val="tx1"/>
        </a:buClr>
        <a:buFont typeface="Arial" panose="020B0604020202020204" pitchFamily="34" charset="0"/>
        <a:buChar char="–"/>
        <a:defRPr sz="1600" kern="1200">
          <a:solidFill>
            <a:schemeClr val="tx1"/>
          </a:solidFill>
          <a:latin typeface="+mn-lt"/>
          <a:ea typeface="+mn-ea"/>
          <a:cs typeface="+mn-cs"/>
        </a:defRPr>
      </a:lvl4pPr>
      <a:lvl5pPr marL="1143000" indent="-22860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288">
          <p15:clr>
            <a:srgbClr val="F26B43"/>
          </p15:clr>
        </p15:guide>
        <p15:guide id="4" pos="7392">
          <p15:clr>
            <a:srgbClr val="F26B43"/>
          </p15:clr>
        </p15:guide>
        <p15:guide id="5" orient="horz" pos="144">
          <p15:clr>
            <a:srgbClr val="F26B43"/>
          </p15:clr>
        </p15:guide>
        <p15:guide id="6" orient="horz" pos="648">
          <p15:clr>
            <a:srgbClr val="F26B43"/>
          </p15:clr>
        </p15:guide>
        <p15:guide id="7" orient="horz" pos="792">
          <p15:clr>
            <a:srgbClr val="F26B43"/>
          </p15:clr>
        </p15:guide>
        <p15:guide id="8" orient="horz" pos="3672">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8"/>
            <a:ext cx="10515600" cy="119004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709714"/>
            <a:ext cx="10515600" cy="415017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rotWithShape="1">
          <a:blip r:embed="rId3" cstate="print">
            <a:extLst>
              <a:ext uri="{28A0092B-C50C-407E-A947-70E740481C1C}">
                <a14:useLocalDpi xmlns:a14="http://schemas.microsoft.com/office/drawing/2010/main"/>
              </a:ext>
            </a:extLst>
          </a:blip>
          <a:srcRect b="-8594"/>
          <a:stretch/>
        </p:blipFill>
        <p:spPr>
          <a:xfrm>
            <a:off x="177224" y="6309819"/>
            <a:ext cx="2319827" cy="479237"/>
          </a:xfrm>
          <a:prstGeom prst="rect">
            <a:avLst/>
          </a:prstGeom>
        </p:spPr>
      </p:pic>
      <p:sp>
        <p:nvSpPr>
          <p:cNvPr id="8" name="Rectangle 7"/>
          <p:cNvSpPr/>
          <p:nvPr userDrawn="1"/>
        </p:nvSpPr>
        <p:spPr>
          <a:xfrm>
            <a:off x="0" y="0"/>
            <a:ext cx="12192000" cy="270456"/>
          </a:xfrm>
          <a:prstGeom prst="rect">
            <a:avLst/>
          </a:prstGeom>
          <a:solidFill>
            <a:srgbClr val="0DA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60291CE8-374B-445D-AC8E-1B840D5646DF}"/>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b="-6462"/>
          <a:stretch/>
        </p:blipFill>
        <p:spPr>
          <a:xfrm>
            <a:off x="2600722" y="6309819"/>
            <a:ext cx="1165557" cy="479237"/>
          </a:xfrm>
          <a:prstGeom prst="rect">
            <a:avLst/>
          </a:prstGeom>
        </p:spPr>
      </p:pic>
      <p:pic>
        <p:nvPicPr>
          <p:cNvPr id="3074" name="Picture 2" descr="https://medicine.yale.edu/ipc/what/identity/YSM_Shield_CMYK_49074_284_6437_v4.jpg">
            <a:extLst>
              <a:ext uri="{FF2B5EF4-FFF2-40B4-BE49-F238E27FC236}">
                <a16:creationId xmlns:a16="http://schemas.microsoft.com/office/drawing/2014/main" id="{7FC6D5A3-356C-4416-B4F7-EEBC3502F8CF}"/>
              </a:ext>
            </a:extLst>
          </p:cNvPr>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4125106" y="6319090"/>
            <a:ext cx="349286" cy="43706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medicine.yale.edu/ipc/what/identity/YSM_YaleBlue_CMYK_49073_284_6437_v4.jpg">
            <a:extLst>
              <a:ext uri="{FF2B5EF4-FFF2-40B4-BE49-F238E27FC236}">
                <a16:creationId xmlns:a16="http://schemas.microsoft.com/office/drawing/2014/main" id="{463210F3-1EF6-44D7-AD8F-FF1358989B1E}"/>
              </a:ext>
            </a:extLst>
          </p:cNvPr>
          <p:cNvPicPr>
            <a:picLocks noChangeAspect="1" noChangeArrowheads="1"/>
          </p:cNvPicPr>
          <p:nvPr userDrawn="1"/>
        </p:nvPicPr>
        <p:blipFill>
          <a:blip r:embed="rId6" cstate="print">
            <a:extLst>
              <a:ext uri="{28A0092B-C50C-407E-A947-70E740481C1C}">
                <a14:useLocalDpi xmlns:a14="http://schemas.microsoft.com/office/drawing/2010/main"/>
              </a:ext>
            </a:extLst>
          </a:blip>
          <a:srcRect/>
          <a:stretch>
            <a:fillRect/>
          </a:stretch>
        </p:blipFill>
        <p:spPr bwMode="auto">
          <a:xfrm>
            <a:off x="4578063" y="6455933"/>
            <a:ext cx="2541973" cy="187007"/>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53C01FC6-5645-4CB2-97EC-E1AD1CA9C2DD}"/>
              </a:ext>
            </a:extLst>
          </p:cNvPr>
          <p:cNvCxnSpPr>
            <a:cxnSpLocks/>
          </p:cNvCxnSpPr>
          <p:nvPr userDrawn="1"/>
        </p:nvCxnSpPr>
        <p:spPr>
          <a:xfrm>
            <a:off x="2545176" y="6260125"/>
            <a:ext cx="0" cy="519306"/>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F686712-A8C0-42AD-9079-893F51DEA7E9}"/>
              </a:ext>
            </a:extLst>
          </p:cNvPr>
          <p:cNvCxnSpPr>
            <a:cxnSpLocks/>
          </p:cNvCxnSpPr>
          <p:nvPr userDrawn="1"/>
        </p:nvCxnSpPr>
        <p:spPr>
          <a:xfrm>
            <a:off x="3919988" y="6260125"/>
            <a:ext cx="0" cy="519306"/>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920780"/>
      </p:ext>
    </p:extLst>
  </p:cSld>
  <p:clrMap bg1="lt1" tx1="dk1" bg2="lt2" tx2="dk2" accent1="accent1" accent2="accent2" accent3="accent3" accent4="accent4" accent5="accent5" accent6="accent6" hlink="hlink" folHlink="folHlink"/>
  <p:sldLayoutIdLst>
    <p:sldLayoutId id="2147483731"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45.xml"/><Relationship Id="rId5" Type="http://schemas.openxmlformats.org/officeDocument/2006/relationships/image" Target="../media/image30.jpeg"/><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33.xml"/><Relationship Id="rId5" Type="http://schemas.openxmlformats.org/officeDocument/2006/relationships/image" Target="../media/image4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3.xml"/></Relationships>
</file>

<file path=ppt/slides/_rels/slide4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8" Type="http://schemas.openxmlformats.org/officeDocument/2006/relationships/image" Target="../media/image68.emf"/><Relationship Id="rId13" Type="http://schemas.openxmlformats.org/officeDocument/2006/relationships/image" Target="../media/image73.emf"/><Relationship Id="rId3" Type="http://schemas.openxmlformats.org/officeDocument/2006/relationships/image" Target="../media/image63.emf"/><Relationship Id="rId7" Type="http://schemas.openxmlformats.org/officeDocument/2006/relationships/image" Target="../media/image67.emf"/><Relationship Id="rId12" Type="http://schemas.openxmlformats.org/officeDocument/2006/relationships/image" Target="../media/image72.emf"/><Relationship Id="rId2" Type="http://schemas.openxmlformats.org/officeDocument/2006/relationships/notesSlide" Target="../notesSlides/notesSlide17.xml"/><Relationship Id="rId1" Type="http://schemas.openxmlformats.org/officeDocument/2006/relationships/slideLayout" Target="../slideLayouts/slideLayout33.xml"/><Relationship Id="rId6" Type="http://schemas.openxmlformats.org/officeDocument/2006/relationships/image" Target="../media/image66.emf"/><Relationship Id="rId11" Type="http://schemas.openxmlformats.org/officeDocument/2006/relationships/image" Target="../media/image71.emf"/><Relationship Id="rId5" Type="http://schemas.openxmlformats.org/officeDocument/2006/relationships/image" Target="../media/image65.emf"/><Relationship Id="rId15" Type="http://schemas.openxmlformats.org/officeDocument/2006/relationships/image" Target="../media/image75.jpg"/><Relationship Id="rId10" Type="http://schemas.openxmlformats.org/officeDocument/2006/relationships/image" Target="../media/image70.emf"/><Relationship Id="rId4" Type="http://schemas.openxmlformats.org/officeDocument/2006/relationships/image" Target="../media/image64.emf"/><Relationship Id="rId9" Type="http://schemas.openxmlformats.org/officeDocument/2006/relationships/image" Target="../media/image69.emf"/><Relationship Id="rId14" Type="http://schemas.openxmlformats.org/officeDocument/2006/relationships/image" Target="../media/image74.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3.xml"/></Relationships>
</file>

<file path=ppt/slides/_rels/slide5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2.xml"/><Relationship Id="rId1" Type="http://schemas.openxmlformats.org/officeDocument/2006/relationships/slideLayout" Target="../slideLayouts/slideLayout33.xml"/></Relationships>
</file>

<file path=ppt/slides/_rels/slide5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3.xml"/><Relationship Id="rId1" Type="http://schemas.openxmlformats.org/officeDocument/2006/relationships/slideLayout" Target="../slideLayouts/slideLayout33.xml"/></Relationships>
</file>

<file path=ppt/slides/_rels/slide5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7.xml"/></Relationships>
</file>

<file path=ppt/slides/_rels/slide5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4.xml"/><Relationship Id="rId1" Type="http://schemas.openxmlformats.org/officeDocument/2006/relationships/slideLayout" Target="../slideLayouts/slideLayout33.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5.xml"/><Relationship Id="rId1" Type="http://schemas.openxmlformats.org/officeDocument/2006/relationships/slideLayout" Target="../slideLayouts/slideLayout33.xml"/><Relationship Id="rId5" Type="http://schemas.openxmlformats.org/officeDocument/2006/relationships/image" Target="../media/image82.png"/><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33.xml"/><Relationship Id="rId4" Type="http://schemas.openxmlformats.org/officeDocument/2006/relationships/image" Target="../media/image24.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4.xml.rels><?xml version="1.0" encoding="UTF-8" standalone="yes"?>
<Relationships xmlns="http://schemas.openxmlformats.org/package/2006/relationships"><Relationship Id="rId117" Type="http://schemas.openxmlformats.org/officeDocument/2006/relationships/image" Target="../media/image198.png"/><Relationship Id="rId299" Type="http://schemas.openxmlformats.org/officeDocument/2006/relationships/image" Target="../media/image380.png"/><Relationship Id="rId21" Type="http://schemas.openxmlformats.org/officeDocument/2006/relationships/image" Target="../media/image102.png"/><Relationship Id="rId63" Type="http://schemas.openxmlformats.org/officeDocument/2006/relationships/image" Target="../media/image144.png"/><Relationship Id="rId159" Type="http://schemas.openxmlformats.org/officeDocument/2006/relationships/image" Target="../media/image240.png"/><Relationship Id="rId324" Type="http://schemas.openxmlformats.org/officeDocument/2006/relationships/image" Target="../media/image405.png"/><Relationship Id="rId366" Type="http://schemas.openxmlformats.org/officeDocument/2006/relationships/image" Target="../media/image447.png"/><Relationship Id="rId170" Type="http://schemas.openxmlformats.org/officeDocument/2006/relationships/image" Target="../media/image251.png"/><Relationship Id="rId226" Type="http://schemas.openxmlformats.org/officeDocument/2006/relationships/image" Target="../media/image307.png"/><Relationship Id="rId433" Type="http://schemas.openxmlformats.org/officeDocument/2006/relationships/image" Target="../media/image514.png"/><Relationship Id="rId268" Type="http://schemas.openxmlformats.org/officeDocument/2006/relationships/image" Target="../media/image349.png"/><Relationship Id="rId32" Type="http://schemas.openxmlformats.org/officeDocument/2006/relationships/image" Target="../media/image113.png"/><Relationship Id="rId74" Type="http://schemas.openxmlformats.org/officeDocument/2006/relationships/image" Target="../media/image155.png"/><Relationship Id="rId128" Type="http://schemas.openxmlformats.org/officeDocument/2006/relationships/image" Target="../media/image209.png"/><Relationship Id="rId335" Type="http://schemas.openxmlformats.org/officeDocument/2006/relationships/image" Target="../media/image416.png"/><Relationship Id="rId377" Type="http://schemas.openxmlformats.org/officeDocument/2006/relationships/image" Target="../media/image458.png"/><Relationship Id="rId5" Type="http://schemas.openxmlformats.org/officeDocument/2006/relationships/image" Target="../media/image86.png"/><Relationship Id="rId181" Type="http://schemas.openxmlformats.org/officeDocument/2006/relationships/image" Target="../media/image262.png"/><Relationship Id="rId237" Type="http://schemas.openxmlformats.org/officeDocument/2006/relationships/image" Target="../media/image318.png"/><Relationship Id="rId402" Type="http://schemas.openxmlformats.org/officeDocument/2006/relationships/image" Target="../media/image483.png"/><Relationship Id="rId279" Type="http://schemas.openxmlformats.org/officeDocument/2006/relationships/image" Target="../media/image360.png"/><Relationship Id="rId444" Type="http://schemas.openxmlformats.org/officeDocument/2006/relationships/image" Target="../media/image525.png"/><Relationship Id="rId43" Type="http://schemas.openxmlformats.org/officeDocument/2006/relationships/image" Target="../media/image124.png"/><Relationship Id="rId139" Type="http://schemas.openxmlformats.org/officeDocument/2006/relationships/image" Target="../media/image220.png"/><Relationship Id="rId290" Type="http://schemas.openxmlformats.org/officeDocument/2006/relationships/image" Target="../media/image371.png"/><Relationship Id="rId304" Type="http://schemas.openxmlformats.org/officeDocument/2006/relationships/image" Target="../media/image385.png"/><Relationship Id="rId346" Type="http://schemas.openxmlformats.org/officeDocument/2006/relationships/image" Target="../media/image427.png"/><Relationship Id="rId388" Type="http://schemas.openxmlformats.org/officeDocument/2006/relationships/image" Target="../media/image469.png"/><Relationship Id="rId85" Type="http://schemas.openxmlformats.org/officeDocument/2006/relationships/image" Target="../media/image166.png"/><Relationship Id="rId150" Type="http://schemas.openxmlformats.org/officeDocument/2006/relationships/image" Target="../media/image231.png"/><Relationship Id="rId192" Type="http://schemas.openxmlformats.org/officeDocument/2006/relationships/image" Target="../media/image273.png"/><Relationship Id="rId206" Type="http://schemas.openxmlformats.org/officeDocument/2006/relationships/image" Target="../media/image287.png"/><Relationship Id="rId413" Type="http://schemas.openxmlformats.org/officeDocument/2006/relationships/image" Target="../media/image494.png"/><Relationship Id="rId248" Type="http://schemas.openxmlformats.org/officeDocument/2006/relationships/image" Target="../media/image329.png"/><Relationship Id="rId12" Type="http://schemas.openxmlformats.org/officeDocument/2006/relationships/image" Target="../media/image93.png"/><Relationship Id="rId108" Type="http://schemas.openxmlformats.org/officeDocument/2006/relationships/image" Target="../media/image189.png"/><Relationship Id="rId315" Type="http://schemas.openxmlformats.org/officeDocument/2006/relationships/image" Target="../media/image396.png"/><Relationship Id="rId357" Type="http://schemas.openxmlformats.org/officeDocument/2006/relationships/image" Target="../media/image438.png"/><Relationship Id="rId54" Type="http://schemas.openxmlformats.org/officeDocument/2006/relationships/image" Target="../media/image135.png"/><Relationship Id="rId96" Type="http://schemas.openxmlformats.org/officeDocument/2006/relationships/image" Target="../media/image177.png"/><Relationship Id="rId161" Type="http://schemas.openxmlformats.org/officeDocument/2006/relationships/image" Target="../media/image242.png"/><Relationship Id="rId217" Type="http://schemas.openxmlformats.org/officeDocument/2006/relationships/image" Target="../media/image298.png"/><Relationship Id="rId399" Type="http://schemas.openxmlformats.org/officeDocument/2006/relationships/image" Target="../media/image480.png"/><Relationship Id="rId259" Type="http://schemas.openxmlformats.org/officeDocument/2006/relationships/image" Target="../media/image340.png"/><Relationship Id="rId424" Type="http://schemas.openxmlformats.org/officeDocument/2006/relationships/image" Target="../media/image505.png"/><Relationship Id="rId23" Type="http://schemas.openxmlformats.org/officeDocument/2006/relationships/image" Target="../media/image104.png"/><Relationship Id="rId119" Type="http://schemas.openxmlformats.org/officeDocument/2006/relationships/image" Target="../media/image200.png"/><Relationship Id="rId270" Type="http://schemas.openxmlformats.org/officeDocument/2006/relationships/image" Target="../media/image351.png"/><Relationship Id="rId326" Type="http://schemas.openxmlformats.org/officeDocument/2006/relationships/image" Target="../media/image407.png"/><Relationship Id="rId65" Type="http://schemas.openxmlformats.org/officeDocument/2006/relationships/image" Target="../media/image146.png"/><Relationship Id="rId130" Type="http://schemas.openxmlformats.org/officeDocument/2006/relationships/image" Target="../media/image211.png"/><Relationship Id="rId368" Type="http://schemas.openxmlformats.org/officeDocument/2006/relationships/image" Target="../media/image449.png"/><Relationship Id="rId172" Type="http://schemas.openxmlformats.org/officeDocument/2006/relationships/image" Target="../media/image253.png"/><Relationship Id="rId228" Type="http://schemas.openxmlformats.org/officeDocument/2006/relationships/image" Target="../media/image309.png"/><Relationship Id="rId435" Type="http://schemas.openxmlformats.org/officeDocument/2006/relationships/image" Target="../media/image516.png"/><Relationship Id="rId281" Type="http://schemas.openxmlformats.org/officeDocument/2006/relationships/image" Target="../media/image362.png"/><Relationship Id="rId337" Type="http://schemas.openxmlformats.org/officeDocument/2006/relationships/image" Target="../media/image418.png"/><Relationship Id="rId34" Type="http://schemas.openxmlformats.org/officeDocument/2006/relationships/image" Target="../media/image115.png"/><Relationship Id="rId76" Type="http://schemas.openxmlformats.org/officeDocument/2006/relationships/image" Target="../media/image157.png"/><Relationship Id="rId141" Type="http://schemas.openxmlformats.org/officeDocument/2006/relationships/image" Target="../media/image222.png"/><Relationship Id="rId379" Type="http://schemas.openxmlformats.org/officeDocument/2006/relationships/image" Target="../media/image460.png"/><Relationship Id="rId7" Type="http://schemas.openxmlformats.org/officeDocument/2006/relationships/image" Target="../media/image88.png"/><Relationship Id="rId183" Type="http://schemas.openxmlformats.org/officeDocument/2006/relationships/image" Target="../media/image264.png"/><Relationship Id="rId239" Type="http://schemas.openxmlformats.org/officeDocument/2006/relationships/image" Target="../media/image320.png"/><Relationship Id="rId390" Type="http://schemas.openxmlformats.org/officeDocument/2006/relationships/image" Target="../media/image471.png"/><Relationship Id="rId404" Type="http://schemas.openxmlformats.org/officeDocument/2006/relationships/image" Target="../media/image485.png"/><Relationship Id="rId446" Type="http://schemas.openxmlformats.org/officeDocument/2006/relationships/image" Target="../media/image527.png"/><Relationship Id="rId250" Type="http://schemas.openxmlformats.org/officeDocument/2006/relationships/image" Target="../media/image331.png"/><Relationship Id="rId292" Type="http://schemas.openxmlformats.org/officeDocument/2006/relationships/image" Target="../media/image373.png"/><Relationship Id="rId306" Type="http://schemas.openxmlformats.org/officeDocument/2006/relationships/image" Target="../media/image387.png"/><Relationship Id="rId45" Type="http://schemas.openxmlformats.org/officeDocument/2006/relationships/image" Target="../media/image126.png"/><Relationship Id="rId87" Type="http://schemas.openxmlformats.org/officeDocument/2006/relationships/image" Target="../media/image168.png"/><Relationship Id="rId110" Type="http://schemas.openxmlformats.org/officeDocument/2006/relationships/image" Target="../media/image191.png"/><Relationship Id="rId348" Type="http://schemas.openxmlformats.org/officeDocument/2006/relationships/image" Target="../media/image429.png"/><Relationship Id="rId152" Type="http://schemas.openxmlformats.org/officeDocument/2006/relationships/image" Target="../media/image233.png"/><Relationship Id="rId194" Type="http://schemas.openxmlformats.org/officeDocument/2006/relationships/image" Target="../media/image275.png"/><Relationship Id="rId208" Type="http://schemas.openxmlformats.org/officeDocument/2006/relationships/image" Target="../media/image289.png"/><Relationship Id="rId415" Type="http://schemas.openxmlformats.org/officeDocument/2006/relationships/image" Target="../media/image496.png"/><Relationship Id="rId261" Type="http://schemas.openxmlformats.org/officeDocument/2006/relationships/image" Target="../media/image342.png"/><Relationship Id="rId14" Type="http://schemas.openxmlformats.org/officeDocument/2006/relationships/image" Target="../media/image95.png"/><Relationship Id="rId56" Type="http://schemas.openxmlformats.org/officeDocument/2006/relationships/image" Target="../media/image137.png"/><Relationship Id="rId317" Type="http://schemas.openxmlformats.org/officeDocument/2006/relationships/image" Target="../media/image398.png"/><Relationship Id="rId359" Type="http://schemas.openxmlformats.org/officeDocument/2006/relationships/image" Target="../media/image440.png"/><Relationship Id="rId98" Type="http://schemas.openxmlformats.org/officeDocument/2006/relationships/image" Target="../media/image179.png"/><Relationship Id="rId121" Type="http://schemas.openxmlformats.org/officeDocument/2006/relationships/image" Target="../media/image202.png"/><Relationship Id="rId163" Type="http://schemas.openxmlformats.org/officeDocument/2006/relationships/image" Target="../media/image244.png"/><Relationship Id="rId219" Type="http://schemas.openxmlformats.org/officeDocument/2006/relationships/image" Target="../media/image300.png"/><Relationship Id="rId370" Type="http://schemas.openxmlformats.org/officeDocument/2006/relationships/image" Target="../media/image451.png"/><Relationship Id="rId426" Type="http://schemas.openxmlformats.org/officeDocument/2006/relationships/image" Target="../media/image507.png"/><Relationship Id="rId230" Type="http://schemas.openxmlformats.org/officeDocument/2006/relationships/image" Target="../media/image311.png"/><Relationship Id="rId25" Type="http://schemas.openxmlformats.org/officeDocument/2006/relationships/image" Target="../media/image106.png"/><Relationship Id="rId67" Type="http://schemas.openxmlformats.org/officeDocument/2006/relationships/image" Target="../media/image148.png"/><Relationship Id="rId272" Type="http://schemas.openxmlformats.org/officeDocument/2006/relationships/image" Target="../media/image353.png"/><Relationship Id="rId328" Type="http://schemas.openxmlformats.org/officeDocument/2006/relationships/image" Target="../media/image409.png"/><Relationship Id="rId132" Type="http://schemas.openxmlformats.org/officeDocument/2006/relationships/image" Target="../media/image213.png"/><Relationship Id="rId174" Type="http://schemas.openxmlformats.org/officeDocument/2006/relationships/image" Target="../media/image255.png"/><Relationship Id="rId381" Type="http://schemas.openxmlformats.org/officeDocument/2006/relationships/image" Target="../media/image462.png"/><Relationship Id="rId241" Type="http://schemas.openxmlformats.org/officeDocument/2006/relationships/image" Target="../media/image322.png"/><Relationship Id="rId437" Type="http://schemas.openxmlformats.org/officeDocument/2006/relationships/image" Target="../media/image518.png"/><Relationship Id="rId36" Type="http://schemas.openxmlformats.org/officeDocument/2006/relationships/image" Target="../media/image117.png"/><Relationship Id="rId283" Type="http://schemas.openxmlformats.org/officeDocument/2006/relationships/image" Target="../media/image364.png"/><Relationship Id="rId339" Type="http://schemas.openxmlformats.org/officeDocument/2006/relationships/image" Target="../media/image420.png"/><Relationship Id="rId78" Type="http://schemas.openxmlformats.org/officeDocument/2006/relationships/image" Target="../media/image159.png"/><Relationship Id="rId101" Type="http://schemas.openxmlformats.org/officeDocument/2006/relationships/image" Target="../media/image182.png"/><Relationship Id="rId143" Type="http://schemas.openxmlformats.org/officeDocument/2006/relationships/image" Target="../media/image224.png"/><Relationship Id="rId185" Type="http://schemas.openxmlformats.org/officeDocument/2006/relationships/image" Target="../media/image266.png"/><Relationship Id="rId350" Type="http://schemas.openxmlformats.org/officeDocument/2006/relationships/image" Target="../media/image431.png"/><Relationship Id="rId406" Type="http://schemas.openxmlformats.org/officeDocument/2006/relationships/image" Target="../media/image487.png"/><Relationship Id="rId9" Type="http://schemas.openxmlformats.org/officeDocument/2006/relationships/image" Target="../media/image90.png"/><Relationship Id="rId210" Type="http://schemas.openxmlformats.org/officeDocument/2006/relationships/image" Target="../media/image291.png"/><Relationship Id="rId392" Type="http://schemas.openxmlformats.org/officeDocument/2006/relationships/image" Target="../media/image473.png"/><Relationship Id="rId252" Type="http://schemas.openxmlformats.org/officeDocument/2006/relationships/image" Target="../media/image333.png"/><Relationship Id="rId294" Type="http://schemas.openxmlformats.org/officeDocument/2006/relationships/image" Target="../media/image375.png"/><Relationship Id="rId308" Type="http://schemas.openxmlformats.org/officeDocument/2006/relationships/image" Target="../media/image389.png"/><Relationship Id="rId47" Type="http://schemas.openxmlformats.org/officeDocument/2006/relationships/image" Target="../media/image128.png"/><Relationship Id="rId89" Type="http://schemas.openxmlformats.org/officeDocument/2006/relationships/image" Target="../media/image170.png"/><Relationship Id="rId112" Type="http://schemas.openxmlformats.org/officeDocument/2006/relationships/image" Target="../media/image193.png"/><Relationship Id="rId154" Type="http://schemas.openxmlformats.org/officeDocument/2006/relationships/image" Target="../media/image235.png"/><Relationship Id="rId361" Type="http://schemas.openxmlformats.org/officeDocument/2006/relationships/image" Target="../media/image442.png"/><Relationship Id="rId196" Type="http://schemas.openxmlformats.org/officeDocument/2006/relationships/image" Target="../media/image277.png"/><Relationship Id="rId417" Type="http://schemas.openxmlformats.org/officeDocument/2006/relationships/image" Target="../media/image498.png"/><Relationship Id="rId16" Type="http://schemas.openxmlformats.org/officeDocument/2006/relationships/image" Target="../media/image97.png"/><Relationship Id="rId221" Type="http://schemas.openxmlformats.org/officeDocument/2006/relationships/image" Target="../media/image302.png"/><Relationship Id="rId263" Type="http://schemas.openxmlformats.org/officeDocument/2006/relationships/image" Target="../media/image344.png"/><Relationship Id="rId319" Type="http://schemas.openxmlformats.org/officeDocument/2006/relationships/image" Target="../media/image400.png"/><Relationship Id="rId58" Type="http://schemas.openxmlformats.org/officeDocument/2006/relationships/image" Target="../media/image139.png"/><Relationship Id="rId123" Type="http://schemas.openxmlformats.org/officeDocument/2006/relationships/image" Target="../media/image204.png"/><Relationship Id="rId330" Type="http://schemas.openxmlformats.org/officeDocument/2006/relationships/image" Target="../media/image411.png"/><Relationship Id="rId165" Type="http://schemas.openxmlformats.org/officeDocument/2006/relationships/image" Target="../media/image246.png"/><Relationship Id="rId372" Type="http://schemas.openxmlformats.org/officeDocument/2006/relationships/image" Target="../media/image453.png"/><Relationship Id="rId428" Type="http://schemas.openxmlformats.org/officeDocument/2006/relationships/image" Target="../media/image509.png"/><Relationship Id="rId232" Type="http://schemas.openxmlformats.org/officeDocument/2006/relationships/image" Target="../media/image313.png"/><Relationship Id="rId274" Type="http://schemas.openxmlformats.org/officeDocument/2006/relationships/image" Target="../media/image355.png"/><Relationship Id="rId27" Type="http://schemas.openxmlformats.org/officeDocument/2006/relationships/image" Target="../media/image108.png"/><Relationship Id="rId69" Type="http://schemas.openxmlformats.org/officeDocument/2006/relationships/image" Target="../media/image150.png"/><Relationship Id="rId134" Type="http://schemas.openxmlformats.org/officeDocument/2006/relationships/image" Target="../media/image215.png"/><Relationship Id="rId80" Type="http://schemas.openxmlformats.org/officeDocument/2006/relationships/image" Target="../media/image161.png"/><Relationship Id="rId176" Type="http://schemas.openxmlformats.org/officeDocument/2006/relationships/image" Target="../media/image257.png"/><Relationship Id="rId341" Type="http://schemas.openxmlformats.org/officeDocument/2006/relationships/image" Target="../media/image422.png"/><Relationship Id="rId383" Type="http://schemas.openxmlformats.org/officeDocument/2006/relationships/image" Target="../media/image464.png"/><Relationship Id="rId439" Type="http://schemas.openxmlformats.org/officeDocument/2006/relationships/image" Target="../media/image520.png"/><Relationship Id="rId201" Type="http://schemas.openxmlformats.org/officeDocument/2006/relationships/image" Target="../media/image282.png"/><Relationship Id="rId243" Type="http://schemas.openxmlformats.org/officeDocument/2006/relationships/image" Target="../media/image324.png"/><Relationship Id="rId285" Type="http://schemas.openxmlformats.org/officeDocument/2006/relationships/image" Target="../media/image366.png"/><Relationship Id="rId38" Type="http://schemas.openxmlformats.org/officeDocument/2006/relationships/image" Target="../media/image119.png"/><Relationship Id="rId103" Type="http://schemas.openxmlformats.org/officeDocument/2006/relationships/image" Target="../media/image184.png"/><Relationship Id="rId310" Type="http://schemas.openxmlformats.org/officeDocument/2006/relationships/image" Target="../media/image391.png"/><Relationship Id="rId91" Type="http://schemas.openxmlformats.org/officeDocument/2006/relationships/image" Target="../media/image172.png"/><Relationship Id="rId145" Type="http://schemas.openxmlformats.org/officeDocument/2006/relationships/image" Target="../media/image226.png"/><Relationship Id="rId187" Type="http://schemas.openxmlformats.org/officeDocument/2006/relationships/image" Target="../media/image268.png"/><Relationship Id="rId352" Type="http://schemas.openxmlformats.org/officeDocument/2006/relationships/image" Target="../media/image433.png"/><Relationship Id="rId394" Type="http://schemas.openxmlformats.org/officeDocument/2006/relationships/image" Target="../media/image475.png"/><Relationship Id="rId408" Type="http://schemas.openxmlformats.org/officeDocument/2006/relationships/image" Target="../media/image489.png"/><Relationship Id="rId212" Type="http://schemas.openxmlformats.org/officeDocument/2006/relationships/image" Target="../media/image293.png"/><Relationship Id="rId254" Type="http://schemas.openxmlformats.org/officeDocument/2006/relationships/image" Target="../media/image335.png"/><Relationship Id="rId49" Type="http://schemas.openxmlformats.org/officeDocument/2006/relationships/image" Target="../media/image130.png"/><Relationship Id="rId114" Type="http://schemas.openxmlformats.org/officeDocument/2006/relationships/image" Target="../media/image195.png"/><Relationship Id="rId296" Type="http://schemas.openxmlformats.org/officeDocument/2006/relationships/image" Target="../media/image377.png"/><Relationship Id="rId60" Type="http://schemas.openxmlformats.org/officeDocument/2006/relationships/image" Target="../media/image141.png"/><Relationship Id="rId156" Type="http://schemas.openxmlformats.org/officeDocument/2006/relationships/image" Target="../media/image237.png"/><Relationship Id="rId198" Type="http://schemas.openxmlformats.org/officeDocument/2006/relationships/image" Target="../media/image279.png"/><Relationship Id="rId321" Type="http://schemas.openxmlformats.org/officeDocument/2006/relationships/image" Target="../media/image402.png"/><Relationship Id="rId363" Type="http://schemas.openxmlformats.org/officeDocument/2006/relationships/image" Target="../media/image444.png"/><Relationship Id="rId419" Type="http://schemas.openxmlformats.org/officeDocument/2006/relationships/image" Target="../media/image500.png"/><Relationship Id="rId223" Type="http://schemas.openxmlformats.org/officeDocument/2006/relationships/image" Target="../media/image304.png"/><Relationship Id="rId430" Type="http://schemas.openxmlformats.org/officeDocument/2006/relationships/image" Target="../media/image511.png"/><Relationship Id="rId18" Type="http://schemas.openxmlformats.org/officeDocument/2006/relationships/image" Target="../media/image99.png"/><Relationship Id="rId39" Type="http://schemas.openxmlformats.org/officeDocument/2006/relationships/image" Target="../media/image120.png"/><Relationship Id="rId265" Type="http://schemas.openxmlformats.org/officeDocument/2006/relationships/image" Target="../media/image346.png"/><Relationship Id="rId286" Type="http://schemas.openxmlformats.org/officeDocument/2006/relationships/image" Target="../media/image367.png"/><Relationship Id="rId50" Type="http://schemas.openxmlformats.org/officeDocument/2006/relationships/image" Target="../media/image131.png"/><Relationship Id="rId104" Type="http://schemas.openxmlformats.org/officeDocument/2006/relationships/image" Target="../media/image185.png"/><Relationship Id="rId125" Type="http://schemas.openxmlformats.org/officeDocument/2006/relationships/image" Target="../media/image206.png"/><Relationship Id="rId146" Type="http://schemas.openxmlformats.org/officeDocument/2006/relationships/image" Target="../media/image227.png"/><Relationship Id="rId167" Type="http://schemas.openxmlformats.org/officeDocument/2006/relationships/image" Target="../media/image248.png"/><Relationship Id="rId188" Type="http://schemas.openxmlformats.org/officeDocument/2006/relationships/image" Target="../media/image269.png"/><Relationship Id="rId311" Type="http://schemas.openxmlformats.org/officeDocument/2006/relationships/image" Target="../media/image392.png"/><Relationship Id="rId332" Type="http://schemas.openxmlformats.org/officeDocument/2006/relationships/image" Target="../media/image413.png"/><Relationship Id="rId353" Type="http://schemas.openxmlformats.org/officeDocument/2006/relationships/image" Target="../media/image434.png"/><Relationship Id="rId374" Type="http://schemas.openxmlformats.org/officeDocument/2006/relationships/image" Target="../media/image455.png"/><Relationship Id="rId395" Type="http://schemas.openxmlformats.org/officeDocument/2006/relationships/image" Target="../media/image476.png"/><Relationship Id="rId409" Type="http://schemas.openxmlformats.org/officeDocument/2006/relationships/image" Target="../media/image490.png"/><Relationship Id="rId71" Type="http://schemas.openxmlformats.org/officeDocument/2006/relationships/image" Target="../media/image152.png"/><Relationship Id="rId92" Type="http://schemas.openxmlformats.org/officeDocument/2006/relationships/image" Target="../media/image173.png"/><Relationship Id="rId213" Type="http://schemas.openxmlformats.org/officeDocument/2006/relationships/image" Target="../media/image294.png"/><Relationship Id="rId234" Type="http://schemas.openxmlformats.org/officeDocument/2006/relationships/image" Target="../media/image315.png"/><Relationship Id="rId420" Type="http://schemas.openxmlformats.org/officeDocument/2006/relationships/image" Target="../media/image501.png"/><Relationship Id="rId2" Type="http://schemas.openxmlformats.org/officeDocument/2006/relationships/image" Target="../media/image83.png"/><Relationship Id="rId29" Type="http://schemas.openxmlformats.org/officeDocument/2006/relationships/image" Target="../media/image110.png"/><Relationship Id="rId255" Type="http://schemas.openxmlformats.org/officeDocument/2006/relationships/image" Target="../media/image336.png"/><Relationship Id="rId276" Type="http://schemas.openxmlformats.org/officeDocument/2006/relationships/image" Target="../media/image357.png"/><Relationship Id="rId297" Type="http://schemas.openxmlformats.org/officeDocument/2006/relationships/image" Target="../media/image378.png"/><Relationship Id="rId441" Type="http://schemas.openxmlformats.org/officeDocument/2006/relationships/image" Target="../media/image522.png"/><Relationship Id="rId40" Type="http://schemas.openxmlformats.org/officeDocument/2006/relationships/image" Target="../media/image121.png"/><Relationship Id="rId115" Type="http://schemas.openxmlformats.org/officeDocument/2006/relationships/image" Target="../media/image196.png"/><Relationship Id="rId136" Type="http://schemas.openxmlformats.org/officeDocument/2006/relationships/image" Target="../media/image217.png"/><Relationship Id="rId157" Type="http://schemas.openxmlformats.org/officeDocument/2006/relationships/image" Target="../media/image238.png"/><Relationship Id="rId178" Type="http://schemas.openxmlformats.org/officeDocument/2006/relationships/image" Target="../media/image259.png"/><Relationship Id="rId301" Type="http://schemas.openxmlformats.org/officeDocument/2006/relationships/image" Target="../media/image382.png"/><Relationship Id="rId322" Type="http://schemas.openxmlformats.org/officeDocument/2006/relationships/image" Target="../media/image403.png"/><Relationship Id="rId343" Type="http://schemas.openxmlformats.org/officeDocument/2006/relationships/image" Target="../media/image424.png"/><Relationship Id="rId364" Type="http://schemas.openxmlformats.org/officeDocument/2006/relationships/image" Target="../media/image445.png"/><Relationship Id="rId61" Type="http://schemas.openxmlformats.org/officeDocument/2006/relationships/image" Target="../media/image142.png"/><Relationship Id="rId82" Type="http://schemas.openxmlformats.org/officeDocument/2006/relationships/image" Target="../media/image163.png"/><Relationship Id="rId199" Type="http://schemas.openxmlformats.org/officeDocument/2006/relationships/image" Target="../media/image280.png"/><Relationship Id="rId203" Type="http://schemas.openxmlformats.org/officeDocument/2006/relationships/image" Target="../media/image284.png"/><Relationship Id="rId385" Type="http://schemas.openxmlformats.org/officeDocument/2006/relationships/image" Target="../media/image466.png"/><Relationship Id="rId19" Type="http://schemas.openxmlformats.org/officeDocument/2006/relationships/image" Target="../media/image100.png"/><Relationship Id="rId224" Type="http://schemas.openxmlformats.org/officeDocument/2006/relationships/image" Target="../media/image305.png"/><Relationship Id="rId245" Type="http://schemas.openxmlformats.org/officeDocument/2006/relationships/image" Target="../media/image326.png"/><Relationship Id="rId266" Type="http://schemas.openxmlformats.org/officeDocument/2006/relationships/image" Target="../media/image347.png"/><Relationship Id="rId287" Type="http://schemas.openxmlformats.org/officeDocument/2006/relationships/image" Target="../media/image368.png"/><Relationship Id="rId410" Type="http://schemas.openxmlformats.org/officeDocument/2006/relationships/image" Target="../media/image491.png"/><Relationship Id="rId431" Type="http://schemas.openxmlformats.org/officeDocument/2006/relationships/image" Target="../media/image512.png"/><Relationship Id="rId30" Type="http://schemas.openxmlformats.org/officeDocument/2006/relationships/image" Target="../media/image111.png"/><Relationship Id="rId105" Type="http://schemas.openxmlformats.org/officeDocument/2006/relationships/image" Target="../media/image186.png"/><Relationship Id="rId126" Type="http://schemas.openxmlformats.org/officeDocument/2006/relationships/image" Target="../media/image207.png"/><Relationship Id="rId147" Type="http://schemas.openxmlformats.org/officeDocument/2006/relationships/image" Target="../media/image228.png"/><Relationship Id="rId168" Type="http://schemas.openxmlformats.org/officeDocument/2006/relationships/image" Target="../media/image249.png"/><Relationship Id="rId312" Type="http://schemas.openxmlformats.org/officeDocument/2006/relationships/image" Target="../media/image393.png"/><Relationship Id="rId333" Type="http://schemas.openxmlformats.org/officeDocument/2006/relationships/image" Target="../media/image414.png"/><Relationship Id="rId354" Type="http://schemas.openxmlformats.org/officeDocument/2006/relationships/image" Target="../media/image435.png"/><Relationship Id="rId51" Type="http://schemas.openxmlformats.org/officeDocument/2006/relationships/image" Target="../media/image132.png"/><Relationship Id="rId72" Type="http://schemas.openxmlformats.org/officeDocument/2006/relationships/image" Target="../media/image153.png"/><Relationship Id="rId93" Type="http://schemas.openxmlformats.org/officeDocument/2006/relationships/image" Target="../media/image174.png"/><Relationship Id="rId189" Type="http://schemas.openxmlformats.org/officeDocument/2006/relationships/image" Target="../media/image270.png"/><Relationship Id="rId375" Type="http://schemas.openxmlformats.org/officeDocument/2006/relationships/image" Target="../media/image456.png"/><Relationship Id="rId396" Type="http://schemas.openxmlformats.org/officeDocument/2006/relationships/image" Target="../media/image477.png"/><Relationship Id="rId3" Type="http://schemas.openxmlformats.org/officeDocument/2006/relationships/image" Target="../media/image84.png"/><Relationship Id="rId214" Type="http://schemas.openxmlformats.org/officeDocument/2006/relationships/image" Target="../media/image295.png"/><Relationship Id="rId235" Type="http://schemas.openxmlformats.org/officeDocument/2006/relationships/image" Target="../media/image316.png"/><Relationship Id="rId256" Type="http://schemas.openxmlformats.org/officeDocument/2006/relationships/image" Target="../media/image337.png"/><Relationship Id="rId277" Type="http://schemas.openxmlformats.org/officeDocument/2006/relationships/image" Target="../media/image358.png"/><Relationship Id="rId298" Type="http://schemas.openxmlformats.org/officeDocument/2006/relationships/image" Target="../media/image379.png"/><Relationship Id="rId400" Type="http://schemas.openxmlformats.org/officeDocument/2006/relationships/image" Target="../media/image481.png"/><Relationship Id="rId421" Type="http://schemas.openxmlformats.org/officeDocument/2006/relationships/image" Target="../media/image502.png"/><Relationship Id="rId442" Type="http://schemas.openxmlformats.org/officeDocument/2006/relationships/image" Target="../media/image523.png"/><Relationship Id="rId116" Type="http://schemas.openxmlformats.org/officeDocument/2006/relationships/image" Target="../media/image197.png"/><Relationship Id="rId137" Type="http://schemas.openxmlformats.org/officeDocument/2006/relationships/image" Target="../media/image218.png"/><Relationship Id="rId158" Type="http://schemas.openxmlformats.org/officeDocument/2006/relationships/image" Target="../media/image239.png"/><Relationship Id="rId302" Type="http://schemas.openxmlformats.org/officeDocument/2006/relationships/image" Target="../media/image383.png"/><Relationship Id="rId323" Type="http://schemas.openxmlformats.org/officeDocument/2006/relationships/image" Target="../media/image404.png"/><Relationship Id="rId344" Type="http://schemas.openxmlformats.org/officeDocument/2006/relationships/image" Target="../media/image425.png"/><Relationship Id="rId20" Type="http://schemas.openxmlformats.org/officeDocument/2006/relationships/image" Target="../media/image101.png"/><Relationship Id="rId41" Type="http://schemas.openxmlformats.org/officeDocument/2006/relationships/image" Target="../media/image122.png"/><Relationship Id="rId62" Type="http://schemas.openxmlformats.org/officeDocument/2006/relationships/image" Target="../media/image143.png"/><Relationship Id="rId83" Type="http://schemas.openxmlformats.org/officeDocument/2006/relationships/image" Target="../media/image164.png"/><Relationship Id="rId179" Type="http://schemas.openxmlformats.org/officeDocument/2006/relationships/image" Target="../media/image260.png"/><Relationship Id="rId365" Type="http://schemas.openxmlformats.org/officeDocument/2006/relationships/image" Target="../media/image446.png"/><Relationship Id="rId386" Type="http://schemas.openxmlformats.org/officeDocument/2006/relationships/image" Target="../media/image467.png"/><Relationship Id="rId190" Type="http://schemas.openxmlformats.org/officeDocument/2006/relationships/image" Target="../media/image271.png"/><Relationship Id="rId204" Type="http://schemas.openxmlformats.org/officeDocument/2006/relationships/image" Target="../media/image285.png"/><Relationship Id="rId225" Type="http://schemas.openxmlformats.org/officeDocument/2006/relationships/image" Target="../media/image306.png"/><Relationship Id="rId246" Type="http://schemas.openxmlformats.org/officeDocument/2006/relationships/image" Target="../media/image327.png"/><Relationship Id="rId267" Type="http://schemas.openxmlformats.org/officeDocument/2006/relationships/image" Target="../media/image348.png"/><Relationship Id="rId288" Type="http://schemas.openxmlformats.org/officeDocument/2006/relationships/image" Target="../media/image369.png"/><Relationship Id="rId411" Type="http://schemas.openxmlformats.org/officeDocument/2006/relationships/image" Target="../media/image492.png"/><Relationship Id="rId432" Type="http://schemas.openxmlformats.org/officeDocument/2006/relationships/image" Target="../media/image513.png"/><Relationship Id="rId106" Type="http://schemas.openxmlformats.org/officeDocument/2006/relationships/image" Target="../media/image187.png"/><Relationship Id="rId127" Type="http://schemas.openxmlformats.org/officeDocument/2006/relationships/image" Target="../media/image208.png"/><Relationship Id="rId313" Type="http://schemas.openxmlformats.org/officeDocument/2006/relationships/image" Target="../media/image394.png"/><Relationship Id="rId10" Type="http://schemas.openxmlformats.org/officeDocument/2006/relationships/image" Target="../media/image91.png"/><Relationship Id="rId31" Type="http://schemas.openxmlformats.org/officeDocument/2006/relationships/image" Target="../media/image112.png"/><Relationship Id="rId52" Type="http://schemas.openxmlformats.org/officeDocument/2006/relationships/image" Target="../media/image133.png"/><Relationship Id="rId73" Type="http://schemas.openxmlformats.org/officeDocument/2006/relationships/image" Target="../media/image154.png"/><Relationship Id="rId94" Type="http://schemas.openxmlformats.org/officeDocument/2006/relationships/image" Target="../media/image175.png"/><Relationship Id="rId148" Type="http://schemas.openxmlformats.org/officeDocument/2006/relationships/image" Target="../media/image229.png"/><Relationship Id="rId169" Type="http://schemas.openxmlformats.org/officeDocument/2006/relationships/image" Target="../media/image250.png"/><Relationship Id="rId334" Type="http://schemas.openxmlformats.org/officeDocument/2006/relationships/image" Target="../media/image415.png"/><Relationship Id="rId355" Type="http://schemas.openxmlformats.org/officeDocument/2006/relationships/image" Target="../media/image436.png"/><Relationship Id="rId376" Type="http://schemas.openxmlformats.org/officeDocument/2006/relationships/image" Target="../media/image457.png"/><Relationship Id="rId397" Type="http://schemas.openxmlformats.org/officeDocument/2006/relationships/image" Target="../media/image478.png"/><Relationship Id="rId4" Type="http://schemas.openxmlformats.org/officeDocument/2006/relationships/image" Target="../media/image85.png"/><Relationship Id="rId180" Type="http://schemas.openxmlformats.org/officeDocument/2006/relationships/image" Target="../media/image261.png"/><Relationship Id="rId215" Type="http://schemas.openxmlformats.org/officeDocument/2006/relationships/image" Target="../media/image296.png"/><Relationship Id="rId236" Type="http://schemas.openxmlformats.org/officeDocument/2006/relationships/image" Target="../media/image317.png"/><Relationship Id="rId257" Type="http://schemas.openxmlformats.org/officeDocument/2006/relationships/image" Target="../media/image338.png"/><Relationship Id="rId278" Type="http://schemas.openxmlformats.org/officeDocument/2006/relationships/image" Target="../media/image359.png"/><Relationship Id="rId401" Type="http://schemas.openxmlformats.org/officeDocument/2006/relationships/image" Target="../media/image482.png"/><Relationship Id="rId422" Type="http://schemas.openxmlformats.org/officeDocument/2006/relationships/image" Target="../media/image503.png"/><Relationship Id="rId443" Type="http://schemas.openxmlformats.org/officeDocument/2006/relationships/image" Target="../media/image524.png"/><Relationship Id="rId303" Type="http://schemas.openxmlformats.org/officeDocument/2006/relationships/image" Target="../media/image384.png"/><Relationship Id="rId42" Type="http://schemas.openxmlformats.org/officeDocument/2006/relationships/image" Target="../media/image123.png"/><Relationship Id="rId84" Type="http://schemas.openxmlformats.org/officeDocument/2006/relationships/image" Target="../media/image165.png"/><Relationship Id="rId138" Type="http://schemas.openxmlformats.org/officeDocument/2006/relationships/image" Target="../media/image219.png"/><Relationship Id="rId345" Type="http://schemas.openxmlformats.org/officeDocument/2006/relationships/image" Target="../media/image426.png"/><Relationship Id="rId387" Type="http://schemas.openxmlformats.org/officeDocument/2006/relationships/image" Target="../media/image468.png"/><Relationship Id="rId191" Type="http://schemas.openxmlformats.org/officeDocument/2006/relationships/image" Target="../media/image272.png"/><Relationship Id="rId205" Type="http://schemas.openxmlformats.org/officeDocument/2006/relationships/image" Target="../media/image286.png"/><Relationship Id="rId247" Type="http://schemas.openxmlformats.org/officeDocument/2006/relationships/image" Target="../media/image328.png"/><Relationship Id="rId412" Type="http://schemas.openxmlformats.org/officeDocument/2006/relationships/image" Target="../media/image493.png"/><Relationship Id="rId107" Type="http://schemas.openxmlformats.org/officeDocument/2006/relationships/image" Target="../media/image188.png"/><Relationship Id="rId289" Type="http://schemas.openxmlformats.org/officeDocument/2006/relationships/image" Target="../media/image370.png"/><Relationship Id="rId11" Type="http://schemas.openxmlformats.org/officeDocument/2006/relationships/image" Target="../media/image92.png"/><Relationship Id="rId53" Type="http://schemas.openxmlformats.org/officeDocument/2006/relationships/image" Target="../media/image134.png"/><Relationship Id="rId149" Type="http://schemas.openxmlformats.org/officeDocument/2006/relationships/image" Target="../media/image230.png"/><Relationship Id="rId314" Type="http://schemas.openxmlformats.org/officeDocument/2006/relationships/image" Target="../media/image395.png"/><Relationship Id="rId356" Type="http://schemas.openxmlformats.org/officeDocument/2006/relationships/image" Target="../media/image437.png"/><Relationship Id="rId398" Type="http://schemas.openxmlformats.org/officeDocument/2006/relationships/image" Target="../media/image479.png"/><Relationship Id="rId95" Type="http://schemas.openxmlformats.org/officeDocument/2006/relationships/image" Target="../media/image176.png"/><Relationship Id="rId160" Type="http://schemas.openxmlformats.org/officeDocument/2006/relationships/image" Target="../media/image241.png"/><Relationship Id="rId216" Type="http://schemas.openxmlformats.org/officeDocument/2006/relationships/image" Target="../media/image297.png"/><Relationship Id="rId423" Type="http://schemas.openxmlformats.org/officeDocument/2006/relationships/image" Target="../media/image504.png"/><Relationship Id="rId258" Type="http://schemas.openxmlformats.org/officeDocument/2006/relationships/image" Target="../media/image339.png"/><Relationship Id="rId22" Type="http://schemas.openxmlformats.org/officeDocument/2006/relationships/image" Target="../media/image103.png"/><Relationship Id="rId64" Type="http://schemas.openxmlformats.org/officeDocument/2006/relationships/image" Target="../media/image145.png"/><Relationship Id="rId118" Type="http://schemas.openxmlformats.org/officeDocument/2006/relationships/image" Target="../media/image199.png"/><Relationship Id="rId325" Type="http://schemas.openxmlformats.org/officeDocument/2006/relationships/image" Target="../media/image406.png"/><Relationship Id="rId367" Type="http://schemas.openxmlformats.org/officeDocument/2006/relationships/image" Target="../media/image448.png"/><Relationship Id="rId171" Type="http://schemas.openxmlformats.org/officeDocument/2006/relationships/image" Target="../media/image252.png"/><Relationship Id="rId227" Type="http://schemas.openxmlformats.org/officeDocument/2006/relationships/image" Target="../media/image308.png"/><Relationship Id="rId269" Type="http://schemas.openxmlformats.org/officeDocument/2006/relationships/image" Target="../media/image350.png"/><Relationship Id="rId434" Type="http://schemas.openxmlformats.org/officeDocument/2006/relationships/image" Target="../media/image515.png"/><Relationship Id="rId33" Type="http://schemas.openxmlformats.org/officeDocument/2006/relationships/image" Target="../media/image114.png"/><Relationship Id="rId129" Type="http://schemas.openxmlformats.org/officeDocument/2006/relationships/image" Target="../media/image210.png"/><Relationship Id="rId280" Type="http://schemas.openxmlformats.org/officeDocument/2006/relationships/image" Target="../media/image361.png"/><Relationship Id="rId336" Type="http://schemas.openxmlformats.org/officeDocument/2006/relationships/image" Target="../media/image417.png"/><Relationship Id="rId75" Type="http://schemas.openxmlformats.org/officeDocument/2006/relationships/image" Target="../media/image156.png"/><Relationship Id="rId140" Type="http://schemas.openxmlformats.org/officeDocument/2006/relationships/image" Target="../media/image221.png"/><Relationship Id="rId182" Type="http://schemas.openxmlformats.org/officeDocument/2006/relationships/image" Target="../media/image263.png"/><Relationship Id="rId378" Type="http://schemas.openxmlformats.org/officeDocument/2006/relationships/image" Target="../media/image459.png"/><Relationship Id="rId403" Type="http://schemas.openxmlformats.org/officeDocument/2006/relationships/image" Target="../media/image484.png"/><Relationship Id="rId6" Type="http://schemas.openxmlformats.org/officeDocument/2006/relationships/image" Target="../media/image87.png"/><Relationship Id="rId238" Type="http://schemas.openxmlformats.org/officeDocument/2006/relationships/image" Target="../media/image319.png"/><Relationship Id="rId445" Type="http://schemas.openxmlformats.org/officeDocument/2006/relationships/image" Target="../media/image526.png"/><Relationship Id="rId291" Type="http://schemas.openxmlformats.org/officeDocument/2006/relationships/image" Target="../media/image372.png"/><Relationship Id="rId305" Type="http://schemas.openxmlformats.org/officeDocument/2006/relationships/image" Target="../media/image386.png"/><Relationship Id="rId347" Type="http://schemas.openxmlformats.org/officeDocument/2006/relationships/image" Target="../media/image428.png"/><Relationship Id="rId44" Type="http://schemas.openxmlformats.org/officeDocument/2006/relationships/image" Target="../media/image125.png"/><Relationship Id="rId86" Type="http://schemas.openxmlformats.org/officeDocument/2006/relationships/image" Target="../media/image167.png"/><Relationship Id="rId151" Type="http://schemas.openxmlformats.org/officeDocument/2006/relationships/image" Target="../media/image232.png"/><Relationship Id="rId389" Type="http://schemas.openxmlformats.org/officeDocument/2006/relationships/image" Target="../media/image470.png"/><Relationship Id="rId193" Type="http://schemas.openxmlformats.org/officeDocument/2006/relationships/image" Target="../media/image274.png"/><Relationship Id="rId207" Type="http://schemas.openxmlformats.org/officeDocument/2006/relationships/image" Target="../media/image288.png"/><Relationship Id="rId249" Type="http://schemas.openxmlformats.org/officeDocument/2006/relationships/image" Target="../media/image330.png"/><Relationship Id="rId414" Type="http://schemas.openxmlformats.org/officeDocument/2006/relationships/image" Target="../media/image495.png"/><Relationship Id="rId13" Type="http://schemas.openxmlformats.org/officeDocument/2006/relationships/image" Target="../media/image94.png"/><Relationship Id="rId109" Type="http://schemas.openxmlformats.org/officeDocument/2006/relationships/image" Target="../media/image190.png"/><Relationship Id="rId260" Type="http://schemas.openxmlformats.org/officeDocument/2006/relationships/image" Target="../media/image341.png"/><Relationship Id="rId316" Type="http://schemas.openxmlformats.org/officeDocument/2006/relationships/image" Target="../media/image397.png"/><Relationship Id="rId55" Type="http://schemas.openxmlformats.org/officeDocument/2006/relationships/image" Target="../media/image136.png"/><Relationship Id="rId97" Type="http://schemas.openxmlformats.org/officeDocument/2006/relationships/image" Target="../media/image178.png"/><Relationship Id="rId120" Type="http://schemas.openxmlformats.org/officeDocument/2006/relationships/image" Target="../media/image201.png"/><Relationship Id="rId358" Type="http://schemas.openxmlformats.org/officeDocument/2006/relationships/image" Target="../media/image439.png"/><Relationship Id="rId162" Type="http://schemas.openxmlformats.org/officeDocument/2006/relationships/image" Target="../media/image243.png"/><Relationship Id="rId218" Type="http://schemas.openxmlformats.org/officeDocument/2006/relationships/image" Target="../media/image299.png"/><Relationship Id="rId425" Type="http://schemas.openxmlformats.org/officeDocument/2006/relationships/image" Target="../media/image506.png"/><Relationship Id="rId271" Type="http://schemas.openxmlformats.org/officeDocument/2006/relationships/image" Target="../media/image352.png"/><Relationship Id="rId24" Type="http://schemas.openxmlformats.org/officeDocument/2006/relationships/image" Target="../media/image105.png"/><Relationship Id="rId66" Type="http://schemas.openxmlformats.org/officeDocument/2006/relationships/image" Target="../media/image147.png"/><Relationship Id="rId131" Type="http://schemas.openxmlformats.org/officeDocument/2006/relationships/image" Target="../media/image212.png"/><Relationship Id="rId327" Type="http://schemas.openxmlformats.org/officeDocument/2006/relationships/image" Target="../media/image408.png"/><Relationship Id="rId369" Type="http://schemas.openxmlformats.org/officeDocument/2006/relationships/image" Target="../media/image450.png"/><Relationship Id="rId173" Type="http://schemas.openxmlformats.org/officeDocument/2006/relationships/image" Target="../media/image254.png"/><Relationship Id="rId229" Type="http://schemas.openxmlformats.org/officeDocument/2006/relationships/image" Target="../media/image310.png"/><Relationship Id="rId380" Type="http://schemas.openxmlformats.org/officeDocument/2006/relationships/image" Target="../media/image461.png"/><Relationship Id="rId436" Type="http://schemas.openxmlformats.org/officeDocument/2006/relationships/image" Target="../media/image517.png"/><Relationship Id="rId240" Type="http://schemas.openxmlformats.org/officeDocument/2006/relationships/image" Target="../media/image321.png"/><Relationship Id="rId35" Type="http://schemas.openxmlformats.org/officeDocument/2006/relationships/image" Target="../media/image116.png"/><Relationship Id="rId77" Type="http://schemas.openxmlformats.org/officeDocument/2006/relationships/image" Target="../media/image158.png"/><Relationship Id="rId100" Type="http://schemas.openxmlformats.org/officeDocument/2006/relationships/image" Target="../media/image181.png"/><Relationship Id="rId282" Type="http://schemas.openxmlformats.org/officeDocument/2006/relationships/image" Target="../media/image363.png"/><Relationship Id="rId338" Type="http://schemas.openxmlformats.org/officeDocument/2006/relationships/image" Target="../media/image419.png"/><Relationship Id="rId8" Type="http://schemas.openxmlformats.org/officeDocument/2006/relationships/image" Target="../media/image89.png"/><Relationship Id="rId142" Type="http://schemas.openxmlformats.org/officeDocument/2006/relationships/image" Target="../media/image223.png"/><Relationship Id="rId184" Type="http://schemas.openxmlformats.org/officeDocument/2006/relationships/image" Target="../media/image265.png"/><Relationship Id="rId391" Type="http://schemas.openxmlformats.org/officeDocument/2006/relationships/image" Target="../media/image472.png"/><Relationship Id="rId405" Type="http://schemas.openxmlformats.org/officeDocument/2006/relationships/image" Target="../media/image486.png"/><Relationship Id="rId251" Type="http://schemas.openxmlformats.org/officeDocument/2006/relationships/image" Target="../media/image332.png"/><Relationship Id="rId46" Type="http://schemas.openxmlformats.org/officeDocument/2006/relationships/image" Target="../media/image127.png"/><Relationship Id="rId293" Type="http://schemas.openxmlformats.org/officeDocument/2006/relationships/image" Target="../media/image374.png"/><Relationship Id="rId307" Type="http://schemas.openxmlformats.org/officeDocument/2006/relationships/image" Target="../media/image388.png"/><Relationship Id="rId349" Type="http://schemas.openxmlformats.org/officeDocument/2006/relationships/image" Target="../media/image430.png"/><Relationship Id="rId88" Type="http://schemas.openxmlformats.org/officeDocument/2006/relationships/image" Target="../media/image169.png"/><Relationship Id="rId111" Type="http://schemas.openxmlformats.org/officeDocument/2006/relationships/image" Target="../media/image192.png"/><Relationship Id="rId153" Type="http://schemas.openxmlformats.org/officeDocument/2006/relationships/image" Target="../media/image234.png"/><Relationship Id="rId195" Type="http://schemas.openxmlformats.org/officeDocument/2006/relationships/image" Target="../media/image276.png"/><Relationship Id="rId209" Type="http://schemas.openxmlformats.org/officeDocument/2006/relationships/image" Target="../media/image290.png"/><Relationship Id="rId360" Type="http://schemas.openxmlformats.org/officeDocument/2006/relationships/image" Target="../media/image441.png"/><Relationship Id="rId416" Type="http://schemas.openxmlformats.org/officeDocument/2006/relationships/image" Target="../media/image497.png"/><Relationship Id="rId220" Type="http://schemas.openxmlformats.org/officeDocument/2006/relationships/image" Target="../media/image301.png"/><Relationship Id="rId15" Type="http://schemas.openxmlformats.org/officeDocument/2006/relationships/image" Target="../media/image96.png"/><Relationship Id="rId57" Type="http://schemas.openxmlformats.org/officeDocument/2006/relationships/image" Target="../media/image138.png"/><Relationship Id="rId262" Type="http://schemas.openxmlformats.org/officeDocument/2006/relationships/image" Target="../media/image343.png"/><Relationship Id="rId318" Type="http://schemas.openxmlformats.org/officeDocument/2006/relationships/image" Target="../media/image399.png"/><Relationship Id="rId99" Type="http://schemas.openxmlformats.org/officeDocument/2006/relationships/image" Target="../media/image180.png"/><Relationship Id="rId122" Type="http://schemas.openxmlformats.org/officeDocument/2006/relationships/image" Target="../media/image203.png"/><Relationship Id="rId164" Type="http://schemas.openxmlformats.org/officeDocument/2006/relationships/image" Target="../media/image245.png"/><Relationship Id="rId371" Type="http://schemas.openxmlformats.org/officeDocument/2006/relationships/image" Target="../media/image452.png"/><Relationship Id="rId427" Type="http://schemas.openxmlformats.org/officeDocument/2006/relationships/image" Target="../media/image508.png"/><Relationship Id="rId26" Type="http://schemas.openxmlformats.org/officeDocument/2006/relationships/image" Target="../media/image107.png"/><Relationship Id="rId231" Type="http://schemas.openxmlformats.org/officeDocument/2006/relationships/image" Target="../media/image312.png"/><Relationship Id="rId273" Type="http://schemas.openxmlformats.org/officeDocument/2006/relationships/image" Target="../media/image354.png"/><Relationship Id="rId329" Type="http://schemas.openxmlformats.org/officeDocument/2006/relationships/image" Target="../media/image410.png"/><Relationship Id="rId68" Type="http://schemas.openxmlformats.org/officeDocument/2006/relationships/image" Target="../media/image149.png"/><Relationship Id="rId133" Type="http://schemas.openxmlformats.org/officeDocument/2006/relationships/image" Target="../media/image214.png"/><Relationship Id="rId175" Type="http://schemas.openxmlformats.org/officeDocument/2006/relationships/image" Target="../media/image256.png"/><Relationship Id="rId340" Type="http://schemas.openxmlformats.org/officeDocument/2006/relationships/image" Target="../media/image421.png"/><Relationship Id="rId200" Type="http://schemas.openxmlformats.org/officeDocument/2006/relationships/image" Target="../media/image281.png"/><Relationship Id="rId382" Type="http://schemas.openxmlformats.org/officeDocument/2006/relationships/image" Target="../media/image463.png"/><Relationship Id="rId438" Type="http://schemas.openxmlformats.org/officeDocument/2006/relationships/image" Target="../media/image519.png"/><Relationship Id="rId242" Type="http://schemas.openxmlformats.org/officeDocument/2006/relationships/image" Target="../media/image323.png"/><Relationship Id="rId284" Type="http://schemas.openxmlformats.org/officeDocument/2006/relationships/image" Target="../media/image365.png"/><Relationship Id="rId37" Type="http://schemas.openxmlformats.org/officeDocument/2006/relationships/image" Target="../media/image118.png"/><Relationship Id="rId79" Type="http://schemas.openxmlformats.org/officeDocument/2006/relationships/image" Target="../media/image160.png"/><Relationship Id="rId102" Type="http://schemas.openxmlformats.org/officeDocument/2006/relationships/image" Target="../media/image183.png"/><Relationship Id="rId144" Type="http://schemas.openxmlformats.org/officeDocument/2006/relationships/image" Target="../media/image225.png"/><Relationship Id="rId90" Type="http://schemas.openxmlformats.org/officeDocument/2006/relationships/image" Target="../media/image171.png"/><Relationship Id="rId186" Type="http://schemas.openxmlformats.org/officeDocument/2006/relationships/image" Target="../media/image267.png"/><Relationship Id="rId351" Type="http://schemas.openxmlformats.org/officeDocument/2006/relationships/image" Target="../media/image432.png"/><Relationship Id="rId393" Type="http://schemas.openxmlformats.org/officeDocument/2006/relationships/image" Target="../media/image474.png"/><Relationship Id="rId407" Type="http://schemas.openxmlformats.org/officeDocument/2006/relationships/image" Target="../media/image488.png"/><Relationship Id="rId211" Type="http://schemas.openxmlformats.org/officeDocument/2006/relationships/image" Target="../media/image292.png"/><Relationship Id="rId253" Type="http://schemas.openxmlformats.org/officeDocument/2006/relationships/image" Target="../media/image334.png"/><Relationship Id="rId295" Type="http://schemas.openxmlformats.org/officeDocument/2006/relationships/image" Target="../media/image376.png"/><Relationship Id="rId309" Type="http://schemas.openxmlformats.org/officeDocument/2006/relationships/image" Target="../media/image390.png"/><Relationship Id="rId48" Type="http://schemas.openxmlformats.org/officeDocument/2006/relationships/image" Target="../media/image129.png"/><Relationship Id="rId113" Type="http://schemas.openxmlformats.org/officeDocument/2006/relationships/image" Target="../media/image194.png"/><Relationship Id="rId320" Type="http://schemas.openxmlformats.org/officeDocument/2006/relationships/image" Target="../media/image401.png"/><Relationship Id="rId155" Type="http://schemas.openxmlformats.org/officeDocument/2006/relationships/image" Target="../media/image236.png"/><Relationship Id="rId197" Type="http://schemas.openxmlformats.org/officeDocument/2006/relationships/image" Target="../media/image278.png"/><Relationship Id="rId362" Type="http://schemas.openxmlformats.org/officeDocument/2006/relationships/image" Target="../media/image443.png"/><Relationship Id="rId418" Type="http://schemas.openxmlformats.org/officeDocument/2006/relationships/image" Target="../media/image499.png"/><Relationship Id="rId222" Type="http://schemas.openxmlformats.org/officeDocument/2006/relationships/image" Target="../media/image303.png"/><Relationship Id="rId264" Type="http://schemas.openxmlformats.org/officeDocument/2006/relationships/image" Target="../media/image345.png"/><Relationship Id="rId17" Type="http://schemas.openxmlformats.org/officeDocument/2006/relationships/image" Target="../media/image98.png"/><Relationship Id="rId59" Type="http://schemas.openxmlformats.org/officeDocument/2006/relationships/image" Target="../media/image140.png"/><Relationship Id="rId124" Type="http://schemas.openxmlformats.org/officeDocument/2006/relationships/image" Target="../media/image205.png"/><Relationship Id="rId70" Type="http://schemas.openxmlformats.org/officeDocument/2006/relationships/image" Target="../media/image151.png"/><Relationship Id="rId166" Type="http://schemas.openxmlformats.org/officeDocument/2006/relationships/image" Target="../media/image247.png"/><Relationship Id="rId331" Type="http://schemas.openxmlformats.org/officeDocument/2006/relationships/image" Target="../media/image412.png"/><Relationship Id="rId373" Type="http://schemas.openxmlformats.org/officeDocument/2006/relationships/image" Target="../media/image454.png"/><Relationship Id="rId429" Type="http://schemas.openxmlformats.org/officeDocument/2006/relationships/image" Target="../media/image510.png"/><Relationship Id="rId1" Type="http://schemas.openxmlformats.org/officeDocument/2006/relationships/slideLayout" Target="../slideLayouts/slideLayout35.xml"/><Relationship Id="rId233" Type="http://schemas.openxmlformats.org/officeDocument/2006/relationships/image" Target="../media/image314.png"/><Relationship Id="rId440" Type="http://schemas.openxmlformats.org/officeDocument/2006/relationships/image" Target="../media/image521.png"/><Relationship Id="rId28" Type="http://schemas.openxmlformats.org/officeDocument/2006/relationships/image" Target="../media/image109.png"/><Relationship Id="rId275" Type="http://schemas.openxmlformats.org/officeDocument/2006/relationships/image" Target="../media/image356.png"/><Relationship Id="rId300" Type="http://schemas.openxmlformats.org/officeDocument/2006/relationships/image" Target="../media/image381.png"/><Relationship Id="rId81" Type="http://schemas.openxmlformats.org/officeDocument/2006/relationships/image" Target="../media/image162.png"/><Relationship Id="rId135" Type="http://schemas.openxmlformats.org/officeDocument/2006/relationships/image" Target="../media/image216.png"/><Relationship Id="rId177" Type="http://schemas.openxmlformats.org/officeDocument/2006/relationships/image" Target="../media/image258.png"/><Relationship Id="rId342" Type="http://schemas.openxmlformats.org/officeDocument/2006/relationships/image" Target="../media/image423.png"/><Relationship Id="rId384" Type="http://schemas.openxmlformats.org/officeDocument/2006/relationships/image" Target="../media/image465.png"/><Relationship Id="rId202" Type="http://schemas.openxmlformats.org/officeDocument/2006/relationships/image" Target="../media/image283.png"/><Relationship Id="rId244" Type="http://schemas.openxmlformats.org/officeDocument/2006/relationships/image" Target="../media/image325.png"/></Relationships>
</file>

<file path=ppt/slides/_rels/slide6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5.xml"/></Relationships>
</file>

<file path=ppt/slides/_rels/slide68.xml.rels><?xml version="1.0" encoding="UTF-8" standalone="yes"?>
<Relationships xmlns="http://schemas.openxmlformats.org/package/2006/relationships"><Relationship Id="rId3" Type="http://schemas.openxmlformats.org/officeDocument/2006/relationships/image" Target="../media/image528.png"/><Relationship Id="rId2" Type="http://schemas.openxmlformats.org/officeDocument/2006/relationships/image" Target="../media/image83.png"/><Relationship Id="rId1" Type="http://schemas.openxmlformats.org/officeDocument/2006/relationships/slideLayout" Target="../slideLayouts/slideLayout35.xml"/><Relationship Id="rId5" Type="http://schemas.openxmlformats.org/officeDocument/2006/relationships/image" Target="../media/image530.png"/><Relationship Id="rId4" Type="http://schemas.openxmlformats.org/officeDocument/2006/relationships/image" Target="../media/image529.png"/></Relationships>
</file>

<file path=ppt/slides/_rels/slide6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26.tiff"/></Relationships>
</file>

<file path=ppt/slides/_rels/slide70.xml.rels><?xml version="1.0" encoding="UTF-8" standalone="yes"?>
<Relationships xmlns="http://schemas.openxmlformats.org/package/2006/relationships"><Relationship Id="rId8" Type="http://schemas.openxmlformats.org/officeDocument/2006/relationships/image" Target="../media/image536.png"/><Relationship Id="rId3" Type="http://schemas.openxmlformats.org/officeDocument/2006/relationships/image" Target="../media/image531.png"/><Relationship Id="rId7" Type="http://schemas.openxmlformats.org/officeDocument/2006/relationships/image" Target="../media/image535.png"/><Relationship Id="rId2" Type="http://schemas.openxmlformats.org/officeDocument/2006/relationships/image" Target="../media/image83.png"/><Relationship Id="rId1" Type="http://schemas.openxmlformats.org/officeDocument/2006/relationships/slideLayout" Target="../slideLayouts/slideLayout35.xml"/><Relationship Id="rId6" Type="http://schemas.openxmlformats.org/officeDocument/2006/relationships/image" Target="../media/image534.png"/><Relationship Id="rId11" Type="http://schemas.openxmlformats.org/officeDocument/2006/relationships/image" Target="../media/image539.png"/><Relationship Id="rId5" Type="http://schemas.openxmlformats.org/officeDocument/2006/relationships/image" Target="../media/image533.png"/><Relationship Id="rId10" Type="http://schemas.openxmlformats.org/officeDocument/2006/relationships/image" Target="../media/image538.png"/><Relationship Id="rId4" Type="http://schemas.openxmlformats.org/officeDocument/2006/relationships/image" Target="../media/image532.png"/><Relationship Id="rId9" Type="http://schemas.openxmlformats.org/officeDocument/2006/relationships/image" Target="../media/image537.png"/></Relationships>
</file>

<file path=ppt/slides/_rels/slide7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5.xml"/></Relationships>
</file>

<file path=ppt/slides/_rels/slide7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5.xml"/></Relationships>
</file>

<file path=ppt/slides/_rels/slide74.xml.rels><?xml version="1.0" encoding="UTF-8" standalone="yes"?>
<Relationships xmlns="http://schemas.openxmlformats.org/package/2006/relationships"><Relationship Id="rId3" Type="http://schemas.openxmlformats.org/officeDocument/2006/relationships/image" Target="../media/image541.tiff"/><Relationship Id="rId2" Type="http://schemas.openxmlformats.org/officeDocument/2006/relationships/image" Target="../media/image540.tiff"/><Relationship Id="rId1" Type="http://schemas.openxmlformats.org/officeDocument/2006/relationships/slideLayout" Target="../slideLayouts/slideLayout33.xml"/><Relationship Id="rId5" Type="http://schemas.microsoft.com/office/2007/relationships/hdphoto" Target="../media/hdphoto1.wdp"/><Relationship Id="rId4" Type="http://schemas.openxmlformats.org/officeDocument/2006/relationships/image" Target="../media/image542.png"/></Relationships>
</file>

<file path=ppt/slides/_rels/slide75.xml.rels><?xml version="1.0" encoding="UTF-8" standalone="yes"?>
<Relationships xmlns="http://schemas.openxmlformats.org/package/2006/relationships"><Relationship Id="rId3" Type="http://schemas.openxmlformats.org/officeDocument/2006/relationships/image" Target="../media/image544.tiff"/><Relationship Id="rId2" Type="http://schemas.openxmlformats.org/officeDocument/2006/relationships/image" Target="../media/image543.jpeg"/><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2" cstate="print">
            <a:lum bright="70000" contrast="-70000"/>
            <a:alphaModFix/>
            <a:extLst>
              <a:ext uri="{28A0092B-C50C-407E-A947-70E740481C1C}">
                <a14:useLocalDpi xmlns:a14="http://schemas.microsoft.com/office/drawing/2010/main"/>
              </a:ext>
            </a:extLst>
          </a:blip>
          <a:srcRect/>
          <a:stretch/>
        </p:blipFill>
        <p:spPr>
          <a:xfrm>
            <a:off x="0" y="-171939"/>
            <a:ext cx="12192000" cy="4777409"/>
          </a:xfrm>
        </p:spPr>
      </p:pic>
      <p:sp>
        <p:nvSpPr>
          <p:cNvPr id="9" name="Title 8"/>
          <p:cNvSpPr>
            <a:spLocks noGrp="1"/>
          </p:cNvSpPr>
          <p:nvPr>
            <p:ph type="ctrTitle"/>
          </p:nvPr>
        </p:nvSpPr>
        <p:spPr>
          <a:xfrm>
            <a:off x="590550" y="1390651"/>
            <a:ext cx="11210924" cy="2748868"/>
          </a:xfrm>
          <a:solidFill>
            <a:schemeClr val="bg1">
              <a:alpha val="68000"/>
            </a:schemeClr>
          </a:solidFill>
        </p:spPr>
        <p:txBody>
          <a:bodyPr>
            <a:noAutofit/>
          </a:bodyPr>
          <a:lstStyle/>
          <a:p>
            <a:pPr marL="0" marR="0" algn="ctr">
              <a:spcBef>
                <a:spcPts val="0"/>
              </a:spcBef>
              <a:spcAft>
                <a:spcPts val="0"/>
              </a:spcAft>
            </a:pPr>
            <a:r>
              <a:rPr lang="en-US" sz="3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Adjuvant Approaches to Early Stage NSCLC</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 Placeholder 2">
            <a:extLst>
              <a:ext uri="{FF2B5EF4-FFF2-40B4-BE49-F238E27FC236}">
                <a16:creationId xmlns:a16="http://schemas.microsoft.com/office/drawing/2014/main" id="{DE638BA0-DB6A-4314-A82E-3A19C146A9F6}"/>
              </a:ext>
            </a:extLst>
          </p:cNvPr>
          <p:cNvSpPr>
            <a:spLocks noGrp="1"/>
          </p:cNvSpPr>
          <p:nvPr>
            <p:ph type="body" sz="quarter" idx="11"/>
          </p:nvPr>
        </p:nvSpPr>
        <p:spPr>
          <a:xfrm>
            <a:off x="590550" y="4845050"/>
            <a:ext cx="5086350" cy="1871301"/>
          </a:xfrm>
        </p:spPr>
        <p:txBody>
          <a:bodyPr>
            <a:normAutofit fontScale="92500"/>
          </a:bodyPr>
          <a:lstStyle/>
          <a:p>
            <a:pPr marL="0" indent="0">
              <a:buNone/>
            </a:pPr>
            <a:r>
              <a:rPr lang="en-US" b="1" dirty="0">
                <a:solidFill>
                  <a:schemeClr val="tx2"/>
                </a:solidFill>
              </a:rPr>
              <a:t>Roy S. Herbst</a:t>
            </a:r>
          </a:p>
          <a:p>
            <a:pPr marL="0" indent="0">
              <a:lnSpc>
                <a:spcPct val="120000"/>
              </a:lnSpc>
              <a:spcBef>
                <a:spcPts val="0"/>
              </a:spcBef>
              <a:buNone/>
            </a:pPr>
            <a:r>
              <a:rPr lang="en-US" sz="1500" dirty="0">
                <a:solidFill>
                  <a:schemeClr val="tx2"/>
                </a:solidFill>
                <a:cs typeface="Arial" pitchFamily="34" charset="0"/>
              </a:rPr>
              <a:t>Ensign Professor of Medicine </a:t>
            </a:r>
          </a:p>
          <a:p>
            <a:pPr marL="0" indent="0">
              <a:lnSpc>
                <a:spcPct val="120000"/>
              </a:lnSpc>
              <a:spcBef>
                <a:spcPts val="0"/>
              </a:spcBef>
              <a:buNone/>
            </a:pPr>
            <a:r>
              <a:rPr lang="en-US" sz="1500" dirty="0">
                <a:solidFill>
                  <a:schemeClr val="tx2"/>
                </a:solidFill>
                <a:cs typeface="Arial" pitchFamily="34" charset="0"/>
              </a:rPr>
              <a:t>Professor of Pharmacology</a:t>
            </a:r>
          </a:p>
          <a:p>
            <a:pPr marL="0" indent="0">
              <a:lnSpc>
                <a:spcPct val="120000"/>
              </a:lnSpc>
              <a:spcBef>
                <a:spcPts val="0"/>
              </a:spcBef>
              <a:buNone/>
            </a:pPr>
            <a:r>
              <a:rPr lang="en-US" sz="1500" dirty="0">
                <a:solidFill>
                  <a:schemeClr val="tx2"/>
                </a:solidFill>
                <a:cs typeface="Arial" pitchFamily="34" charset="0"/>
              </a:rPr>
              <a:t>Chief of Medical Oncology</a:t>
            </a:r>
          </a:p>
          <a:p>
            <a:pPr marL="0" indent="0">
              <a:lnSpc>
                <a:spcPct val="120000"/>
              </a:lnSpc>
              <a:spcBef>
                <a:spcPts val="0"/>
              </a:spcBef>
              <a:buNone/>
            </a:pPr>
            <a:r>
              <a:rPr lang="en-US" sz="1500" dirty="0">
                <a:solidFill>
                  <a:schemeClr val="tx2"/>
                </a:solidFill>
                <a:cs typeface="Arial" pitchFamily="34" charset="0"/>
              </a:rPr>
              <a:t>Director, Thoracic Oncology Research Program</a:t>
            </a:r>
          </a:p>
          <a:p>
            <a:pPr marL="0" indent="0">
              <a:lnSpc>
                <a:spcPct val="120000"/>
              </a:lnSpc>
              <a:spcBef>
                <a:spcPts val="0"/>
              </a:spcBef>
              <a:buNone/>
            </a:pPr>
            <a:r>
              <a:rPr lang="en-US" sz="1500" dirty="0">
                <a:solidFill>
                  <a:schemeClr val="tx2"/>
                </a:solidFill>
                <a:cs typeface="Arial" pitchFamily="34" charset="0"/>
              </a:rPr>
              <a:t>Associate Cancer Center Director for Translational Research</a:t>
            </a:r>
          </a:p>
        </p:txBody>
      </p:sp>
      <p:sp>
        <p:nvSpPr>
          <p:cNvPr id="2" name="TextBox 1">
            <a:extLst>
              <a:ext uri="{FF2B5EF4-FFF2-40B4-BE49-F238E27FC236}">
                <a16:creationId xmlns:a16="http://schemas.microsoft.com/office/drawing/2014/main" id="{93614E9B-E860-4EC8-9C31-C5AC1A280B02}"/>
              </a:ext>
            </a:extLst>
          </p:cNvPr>
          <p:cNvSpPr txBox="1"/>
          <p:nvPr/>
        </p:nvSpPr>
        <p:spPr>
          <a:xfrm>
            <a:off x="3600450" y="3429000"/>
            <a:ext cx="4991100" cy="646331"/>
          </a:xfrm>
          <a:prstGeom prst="rect">
            <a:avLst/>
          </a:prstGeom>
          <a:noFill/>
        </p:spPr>
        <p:txBody>
          <a:bodyPr wrap="square" rtlCol="0">
            <a:spAutoFit/>
          </a:bodyPr>
          <a:lstStyle/>
          <a:p>
            <a:pPr algn="ctr"/>
            <a:r>
              <a:rPr lang="en-US" dirty="0">
                <a:solidFill>
                  <a:srgbClr val="44546A"/>
                </a:solidFill>
              </a:rPr>
              <a:t>February 2022</a:t>
            </a:r>
          </a:p>
          <a:p>
            <a:pPr algn="ctr"/>
            <a:r>
              <a:rPr lang="en-US" dirty="0">
                <a:solidFill>
                  <a:srgbClr val="44546A"/>
                </a:solidFill>
              </a:rPr>
              <a:t>RTP</a:t>
            </a:r>
          </a:p>
        </p:txBody>
      </p:sp>
    </p:spTree>
    <p:extLst>
      <p:ext uri="{BB962C8B-B14F-4D97-AF65-F5344CB8AC3E}">
        <p14:creationId xmlns:p14="http://schemas.microsoft.com/office/powerpoint/2010/main" val="1614210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1608781" y="440691"/>
            <a:ext cx="8974438" cy="597087"/>
          </a:xfrm>
          <a:prstGeom prst="rect">
            <a:avLst/>
          </a:prstGeom>
          <a:noFill/>
          <a:ln w="9525">
            <a:noFill/>
            <a:miter lim="800000"/>
            <a:headEnd/>
            <a:tailEnd/>
          </a:ln>
        </p:spPr>
        <p:txBody>
          <a:bodyPr wrap="square" lIns="0" tIns="0" rIns="0" bIns="0">
            <a:spAutoFit/>
          </a:bodyPr>
          <a:lstStyle/>
          <a:p>
            <a:pPr algn="ctr" defTabSz="828675" hangingPunct="0">
              <a:lnSpc>
                <a:spcPct val="97000"/>
              </a:lnSpc>
              <a:buClr>
                <a:srgbClr val="FFFFFF"/>
              </a:buClr>
              <a:buSzPct val="45000"/>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pPr>
            <a:r>
              <a:rPr lang="en-GB" sz="2000" b="1" dirty="0">
                <a:latin typeface="Arial Bold"/>
                <a:ea typeface="ヒラギノ角ゴ Pro W3"/>
              </a:rPr>
              <a:t>Effect of Deletions and Mutations in the Epidermal Growth Factor Receptor Gene (EGFR) on Disease Development and Drug Targeting</a:t>
            </a:r>
          </a:p>
        </p:txBody>
      </p:sp>
      <p:pic>
        <p:nvPicPr>
          <p:cNvPr id="3072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024064" y="1256179"/>
            <a:ext cx="4109007" cy="461581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5" descr="Untitled-1.jpg                                                 0003CF7D&#10;FC Photo Svcs                  ABA78158:"/>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718111" y="1316038"/>
            <a:ext cx="3193916" cy="1706306"/>
          </a:xfrm>
          <a:prstGeom prst="rect">
            <a:avLst/>
          </a:prstGeom>
          <a:noFill/>
          <a:ln w="12700">
            <a:solidFill>
              <a:schemeClr val="accent4">
                <a:lumMod val="10000"/>
              </a:schemeClr>
            </a:solidFill>
          </a:ln>
          <a:effectLst>
            <a:outerShdw blurRad="50800" dist="38100" dir="2700000" algn="tl" rotWithShape="0">
              <a:prstClr val="black">
                <a:alpha val="40000"/>
              </a:prstClr>
            </a:outerShdw>
          </a:effectLst>
        </p:spPr>
      </p:pic>
      <p:pic>
        <p:nvPicPr>
          <p:cNvPr id="7" name="Picture 6" descr="Journal.jpg                                                    0003CF7D&#10;FC Photo Svcs                  ABA78158:"/>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718111" y="3113746"/>
            <a:ext cx="3193917" cy="2577670"/>
          </a:xfrm>
          <a:prstGeom prst="rect">
            <a:avLst/>
          </a:prstGeom>
          <a:noFill/>
          <a:effectLst>
            <a:outerShdw blurRad="50800" dist="38100" dir="2700000" algn="tl" rotWithShape="0">
              <a:prstClr val="black">
                <a:alpha val="40000"/>
              </a:prstClr>
            </a:outerShdw>
          </a:effectLst>
        </p:spPr>
      </p:pic>
      <p:sp>
        <p:nvSpPr>
          <p:cNvPr id="2" name="TextBox 1"/>
          <p:cNvSpPr txBox="1"/>
          <p:nvPr/>
        </p:nvSpPr>
        <p:spPr>
          <a:xfrm>
            <a:off x="6802701" y="5681074"/>
            <a:ext cx="3844019" cy="276999"/>
          </a:xfrm>
          <a:prstGeom prst="rect">
            <a:avLst/>
          </a:prstGeom>
          <a:noFill/>
        </p:spPr>
        <p:txBody>
          <a:bodyPr wrap="square" rtlCol="0">
            <a:spAutoFit/>
          </a:bodyPr>
          <a:lstStyle/>
          <a:p>
            <a:pPr defTabSz="914400"/>
            <a:r>
              <a:rPr lang="en-US" sz="1200" dirty="0">
                <a:latin typeface="Arial"/>
                <a:ea typeface="ヒラギノ角ゴ Pro W3"/>
              </a:rPr>
              <a:t>Tara Parker-Pope Wall Street Journal 2003</a:t>
            </a:r>
          </a:p>
        </p:txBody>
      </p:sp>
      <p:sp>
        <p:nvSpPr>
          <p:cNvPr id="3" name="TextBox 2"/>
          <p:cNvSpPr txBox="1"/>
          <p:nvPr/>
        </p:nvSpPr>
        <p:spPr>
          <a:xfrm>
            <a:off x="6718110" y="2740174"/>
            <a:ext cx="3193917" cy="282170"/>
          </a:xfrm>
          <a:prstGeom prst="rect">
            <a:avLst/>
          </a:prstGeom>
          <a:noFill/>
        </p:spPr>
        <p:txBody>
          <a:bodyPr wrap="square" rtlCol="0">
            <a:spAutoFit/>
          </a:bodyPr>
          <a:lstStyle/>
          <a:p>
            <a:pPr algn="ctr" defTabSz="914400"/>
            <a:r>
              <a:rPr lang="en-US" sz="1200" b="1" dirty="0">
                <a:latin typeface="Arial"/>
                <a:ea typeface="ヒラギノ角ゴ Pro W3"/>
              </a:rPr>
              <a:t>Cecily: 9 years on </a:t>
            </a:r>
            <a:r>
              <a:rPr lang="en-US" sz="1200" b="1" dirty="0" err="1">
                <a:latin typeface="Arial"/>
                <a:ea typeface="ヒラギノ角ゴ Pro W3"/>
              </a:rPr>
              <a:t>Gefitinib</a:t>
            </a:r>
            <a:endParaRPr lang="en-US" sz="1200" b="1" dirty="0">
              <a:latin typeface="Arial"/>
              <a:ea typeface="ヒラギノ角ゴ Pro W3"/>
            </a:endParaRPr>
          </a:p>
        </p:txBody>
      </p:sp>
      <p:sp>
        <p:nvSpPr>
          <p:cNvPr id="9" name="Text Box 4"/>
          <p:cNvSpPr txBox="1">
            <a:spLocks noChangeArrowheads="1"/>
          </p:cNvSpPr>
          <p:nvPr/>
        </p:nvSpPr>
        <p:spPr bwMode="auto">
          <a:xfrm>
            <a:off x="7521893" y="6297171"/>
            <a:ext cx="4567048" cy="537455"/>
          </a:xfrm>
          <a:prstGeom prst="rect">
            <a:avLst/>
          </a:prstGeom>
          <a:noFill/>
          <a:ln w="9525">
            <a:noFill/>
            <a:miter lim="800000"/>
            <a:headEnd/>
            <a:tailEnd/>
          </a:ln>
        </p:spPr>
        <p:txBody>
          <a:bodyPr wrap="square" lIns="0" tIns="0" rIns="0" bIns="0">
            <a:spAutoFit/>
          </a:bodyPr>
          <a:lstStyle/>
          <a:p>
            <a:pPr defTabSz="828675" fontAlgn="base" hangingPunct="0">
              <a:lnSpc>
                <a:spcPct val="97000"/>
              </a:lnSpc>
              <a:spcBef>
                <a:spcPct val="0"/>
              </a:spcBef>
              <a:spcAft>
                <a:spcPct val="0"/>
              </a:spcAft>
              <a:buClr>
                <a:srgbClr val="000000"/>
              </a:buClr>
              <a:buSzPct val="4500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pPr>
            <a:r>
              <a:rPr lang="en-GB" sz="1200" dirty="0" err="1">
                <a:latin typeface="Arial" pitchFamily="34" charset="0"/>
                <a:ea typeface="ヒラギノ角ゴ Pro W3"/>
                <a:cs typeface="Arial" pitchFamily="34" charset="0"/>
              </a:rPr>
              <a:t>Paez</a:t>
            </a:r>
            <a:r>
              <a:rPr lang="en-GB" sz="1200" dirty="0">
                <a:latin typeface="Arial" pitchFamily="34" charset="0"/>
                <a:ea typeface="ヒラギノ角ゴ Pro W3"/>
                <a:cs typeface="Arial" pitchFamily="34" charset="0"/>
              </a:rPr>
              <a:t> JG et al. </a:t>
            </a:r>
            <a:r>
              <a:rPr lang="en-GB" sz="1200" i="1" dirty="0">
                <a:latin typeface="Arial" pitchFamily="34" charset="0"/>
                <a:ea typeface="ヒラギノ角ゴ Pro W3"/>
                <a:cs typeface="Arial" pitchFamily="34" charset="0"/>
              </a:rPr>
              <a:t>Science. </a:t>
            </a:r>
            <a:r>
              <a:rPr lang="en-GB" sz="1200" dirty="0">
                <a:latin typeface="Arial" pitchFamily="34" charset="0"/>
                <a:ea typeface="ヒラギノ角ゴ Pro W3"/>
                <a:cs typeface="Arial" pitchFamily="34" charset="0"/>
              </a:rPr>
              <a:t>2004;304(5676):1497-500.</a:t>
            </a:r>
          </a:p>
          <a:p>
            <a:pPr defTabSz="828675" fontAlgn="base" hangingPunct="0">
              <a:lnSpc>
                <a:spcPct val="97000"/>
              </a:lnSpc>
              <a:spcBef>
                <a:spcPct val="0"/>
              </a:spcBef>
              <a:spcAft>
                <a:spcPct val="0"/>
              </a:spcAft>
              <a:buClr>
                <a:srgbClr val="000000"/>
              </a:buClr>
              <a:buSzPct val="4500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pPr>
            <a:r>
              <a:rPr lang="en-GB" sz="1200" dirty="0">
                <a:latin typeface="Arial" pitchFamily="34" charset="0"/>
                <a:ea typeface="ヒラギノ角ゴ Pro W3"/>
                <a:cs typeface="Arial" pitchFamily="34" charset="0"/>
              </a:rPr>
              <a:t>Lynch TJ et al. </a:t>
            </a:r>
            <a:r>
              <a:rPr lang="en-GB" sz="1200" i="1" dirty="0">
                <a:latin typeface="Arial" pitchFamily="34" charset="0"/>
                <a:ea typeface="ヒラギノ角ゴ Pro W3"/>
                <a:cs typeface="Arial" pitchFamily="34" charset="0"/>
              </a:rPr>
              <a:t>N </a:t>
            </a:r>
            <a:r>
              <a:rPr lang="en-GB" sz="1200" i="1" dirty="0" err="1">
                <a:latin typeface="Arial" pitchFamily="34" charset="0"/>
                <a:ea typeface="ヒラギノ角ゴ Pro W3"/>
                <a:cs typeface="Arial" pitchFamily="34" charset="0"/>
              </a:rPr>
              <a:t>Engl</a:t>
            </a:r>
            <a:r>
              <a:rPr lang="en-GB" sz="1200" i="1" dirty="0">
                <a:latin typeface="Arial" pitchFamily="34" charset="0"/>
                <a:ea typeface="ヒラギノ角ゴ Pro W3"/>
                <a:cs typeface="Arial" pitchFamily="34" charset="0"/>
              </a:rPr>
              <a:t> J Med. </a:t>
            </a:r>
            <a:r>
              <a:rPr lang="en-GB" sz="1200" dirty="0">
                <a:latin typeface="Arial" pitchFamily="34" charset="0"/>
                <a:ea typeface="ヒラギノ角ゴ Pro W3"/>
                <a:cs typeface="Arial" pitchFamily="34" charset="0"/>
              </a:rPr>
              <a:t>2004;350:2129-39.</a:t>
            </a:r>
          </a:p>
          <a:p>
            <a:pPr defTabSz="828675" fontAlgn="base" hangingPunct="0">
              <a:lnSpc>
                <a:spcPct val="97000"/>
              </a:lnSpc>
              <a:spcBef>
                <a:spcPct val="0"/>
              </a:spcBef>
              <a:spcAft>
                <a:spcPct val="0"/>
              </a:spcAft>
              <a:buClr>
                <a:srgbClr val="000000"/>
              </a:buClr>
              <a:buSzPct val="4500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pPr>
            <a:r>
              <a:rPr lang="en-GB" sz="1200" dirty="0" err="1">
                <a:latin typeface="Arial" pitchFamily="34" charset="0"/>
                <a:ea typeface="ヒラギノ角ゴ Pro W3"/>
                <a:cs typeface="Arial" pitchFamily="34" charset="0"/>
              </a:rPr>
              <a:t>Herbst</a:t>
            </a:r>
            <a:r>
              <a:rPr lang="en-GB" sz="1200" dirty="0">
                <a:latin typeface="Arial" pitchFamily="34" charset="0"/>
                <a:ea typeface="ヒラギノ角ゴ Pro W3"/>
                <a:cs typeface="Arial" pitchFamily="34" charset="0"/>
              </a:rPr>
              <a:t> RS et al. </a:t>
            </a:r>
            <a:r>
              <a:rPr lang="en-GB" sz="1200" i="1" dirty="0">
                <a:latin typeface="Arial" pitchFamily="34" charset="0"/>
                <a:ea typeface="ヒラギノ角ゴ Pro W3"/>
                <a:cs typeface="Arial" pitchFamily="34" charset="0"/>
              </a:rPr>
              <a:t>N </a:t>
            </a:r>
            <a:r>
              <a:rPr lang="en-GB" sz="1200" i="1" dirty="0" err="1">
                <a:latin typeface="Arial" pitchFamily="34" charset="0"/>
                <a:ea typeface="ヒラギノ角ゴ Pro W3"/>
                <a:cs typeface="Arial" pitchFamily="34" charset="0"/>
              </a:rPr>
              <a:t>Engl</a:t>
            </a:r>
            <a:r>
              <a:rPr lang="en-GB" sz="1200" i="1" dirty="0">
                <a:latin typeface="Arial" pitchFamily="34" charset="0"/>
                <a:ea typeface="ヒラギノ角ゴ Pro W3"/>
                <a:cs typeface="Arial" pitchFamily="34" charset="0"/>
              </a:rPr>
              <a:t> J Med</a:t>
            </a:r>
            <a:r>
              <a:rPr lang="en-GB" sz="1200" dirty="0">
                <a:latin typeface="Arial" pitchFamily="34" charset="0"/>
                <a:ea typeface="ヒラギノ角ゴ Pro W3"/>
                <a:cs typeface="Arial" pitchFamily="34" charset="0"/>
              </a:rPr>
              <a:t>. 2008;359:1367-80.</a:t>
            </a:r>
          </a:p>
        </p:txBody>
      </p:sp>
      <p:sp>
        <p:nvSpPr>
          <p:cNvPr id="10" name="TextBox 9">
            <a:extLst>
              <a:ext uri="{FF2B5EF4-FFF2-40B4-BE49-F238E27FC236}">
                <a16:creationId xmlns:a16="http://schemas.microsoft.com/office/drawing/2014/main" id="{5F7B6BF7-EB01-CB4F-9B39-F43509F701D2}"/>
              </a:ext>
            </a:extLst>
          </p:cNvPr>
          <p:cNvSpPr txBox="1"/>
          <p:nvPr/>
        </p:nvSpPr>
        <p:spPr>
          <a:xfrm>
            <a:off x="0"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734117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1"/>
            <a:ext cx="11560630" cy="800100"/>
          </a:xfrm>
        </p:spPr>
        <p:txBody>
          <a:bodyPr>
            <a:normAutofit/>
          </a:bodyPr>
          <a:lstStyle/>
          <a:p>
            <a:r>
              <a:rPr lang="en-US" dirty="0">
                <a:solidFill>
                  <a:schemeClr val="tx2"/>
                </a:solidFill>
              </a:rPr>
              <a:t>FLAURA: Study Design </a:t>
            </a:r>
          </a:p>
        </p:txBody>
      </p:sp>
      <p:pic>
        <p:nvPicPr>
          <p:cNvPr id="11" name="Picture 10">
            <a:extLst>
              <a:ext uri="{FF2B5EF4-FFF2-40B4-BE49-F238E27FC236}">
                <a16:creationId xmlns:a16="http://schemas.microsoft.com/office/drawing/2014/main" id="{369092A6-0C4F-42B6-B6A7-9C0A13570A38}"/>
              </a:ext>
            </a:extLst>
          </p:cNvPr>
          <p:cNvPicPr>
            <a:picLocks noChangeAspect="1"/>
          </p:cNvPicPr>
          <p:nvPr/>
        </p:nvPicPr>
        <p:blipFill>
          <a:blip r:embed="rId3"/>
          <a:stretch>
            <a:fillRect/>
          </a:stretch>
        </p:blipFill>
        <p:spPr>
          <a:xfrm>
            <a:off x="713342" y="1056254"/>
            <a:ext cx="10920470" cy="5470735"/>
          </a:xfrm>
          <a:prstGeom prst="rect">
            <a:avLst/>
          </a:prstGeom>
        </p:spPr>
      </p:pic>
      <p:sp>
        <p:nvSpPr>
          <p:cNvPr id="5" name="TextBox 4">
            <a:extLst>
              <a:ext uri="{FF2B5EF4-FFF2-40B4-BE49-F238E27FC236}">
                <a16:creationId xmlns:a16="http://schemas.microsoft.com/office/drawing/2014/main" id="{A460B282-4778-094C-8E4D-3E10DC4A7BD5}"/>
              </a:ext>
            </a:extLst>
          </p:cNvPr>
          <p:cNvSpPr txBox="1"/>
          <p:nvPr/>
        </p:nvSpPr>
        <p:spPr>
          <a:xfrm>
            <a:off x="0"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2365527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tx2"/>
                </a:solidFill>
              </a:rPr>
              <a:t>FLAURA: Primary Endpoint: PFS by Investigator Assessment</a:t>
            </a:r>
            <a:endParaRPr lang="en-US" dirty="0">
              <a:solidFill>
                <a:schemeClr val="tx2"/>
              </a:solidFill>
            </a:endParaRPr>
          </a:p>
        </p:txBody>
      </p:sp>
      <p:sp>
        <p:nvSpPr>
          <p:cNvPr id="562" name="Text Placeholder 2"/>
          <p:cNvSpPr>
            <a:spLocks noGrp="1"/>
          </p:cNvSpPr>
          <p:nvPr>
            <p:ph type="body" sz="quarter" idx="13"/>
          </p:nvPr>
        </p:nvSpPr>
        <p:spPr/>
        <p:txBody>
          <a:bodyPr/>
          <a:lstStyle/>
          <a:p>
            <a:endParaRPr lang="en-US" dirty="0">
              <a:latin typeface="+mj-lt"/>
            </a:endParaRPr>
          </a:p>
          <a:p>
            <a:r>
              <a:rPr lang="en-US" dirty="0">
                <a:latin typeface="+mj-lt"/>
              </a:rPr>
              <a:t>FLAURA data cut-off: 12 June 2017.</a:t>
            </a:r>
          </a:p>
          <a:p>
            <a:r>
              <a:rPr lang="en-US" dirty="0">
                <a:latin typeface="+mj-lt"/>
              </a:rPr>
              <a:t>Tick marks indicate censored data; </a:t>
            </a:r>
          </a:p>
          <a:p>
            <a:r>
              <a:rPr lang="en-US" altLang="en-US" dirty="0">
                <a:latin typeface="+mj-lt"/>
                <a:cs typeface="Arial" panose="020B0604020202020204" pitchFamily="34" charset="0"/>
              </a:rPr>
              <a:t>CI = confidence interval; DCO</a:t>
            </a:r>
            <a:r>
              <a:rPr lang="en-US" altLang="en-US" dirty="0">
                <a:cs typeface="Arial" panose="020B0604020202020204" pitchFamily="34" charset="0"/>
              </a:rPr>
              <a:t> = </a:t>
            </a:r>
            <a:r>
              <a:rPr lang="en-US" altLang="en-US" dirty="0">
                <a:latin typeface="+mj-lt"/>
                <a:cs typeface="Arial" panose="020B0604020202020204" pitchFamily="34" charset="0"/>
              </a:rPr>
              <a:t>data cut-off; HR</a:t>
            </a:r>
            <a:r>
              <a:rPr lang="en-US" altLang="en-US" dirty="0">
                <a:cs typeface="Arial" panose="020B0604020202020204" pitchFamily="34" charset="0"/>
              </a:rPr>
              <a:t> = </a:t>
            </a:r>
            <a:r>
              <a:rPr lang="en-US" altLang="en-US" dirty="0">
                <a:latin typeface="+mj-lt"/>
                <a:cs typeface="Arial" panose="020B0604020202020204" pitchFamily="34" charset="0"/>
              </a:rPr>
              <a:t>hazard ratio; SoC</a:t>
            </a:r>
            <a:r>
              <a:rPr lang="en-US" altLang="en-US" dirty="0">
                <a:cs typeface="Arial" panose="020B0604020202020204" pitchFamily="34" charset="0"/>
              </a:rPr>
              <a:t> = </a:t>
            </a:r>
            <a:r>
              <a:rPr lang="en-US" altLang="en-US" dirty="0">
                <a:latin typeface="+mj-lt"/>
                <a:cs typeface="Arial" panose="020B0604020202020204" pitchFamily="34" charset="0"/>
              </a:rPr>
              <a:t>standard-of-care; PFS</a:t>
            </a:r>
            <a:r>
              <a:rPr lang="en-US" altLang="en-US" dirty="0">
                <a:cs typeface="Arial" panose="020B0604020202020204" pitchFamily="34" charset="0"/>
              </a:rPr>
              <a:t> = </a:t>
            </a:r>
            <a:r>
              <a:rPr lang="en-US" altLang="en-US" dirty="0">
                <a:latin typeface="+mj-lt"/>
                <a:cs typeface="Arial" panose="020B0604020202020204" pitchFamily="34" charset="0"/>
              </a:rPr>
              <a:t>progression-free survival.</a:t>
            </a:r>
          </a:p>
          <a:p>
            <a:r>
              <a:rPr lang="en-US" dirty="0"/>
              <a:t>Soria J-C et al. </a:t>
            </a:r>
            <a:r>
              <a:rPr lang="en-US" i="1" dirty="0"/>
              <a:t>N </a:t>
            </a:r>
            <a:r>
              <a:rPr lang="en-US" i="1" dirty="0" err="1"/>
              <a:t>Engl</a:t>
            </a:r>
            <a:r>
              <a:rPr lang="en-US" i="1" dirty="0"/>
              <a:t> J Med. </a:t>
            </a:r>
            <a:r>
              <a:rPr lang="en-US" dirty="0"/>
              <a:t>2018;378:113-125</a:t>
            </a:r>
            <a:endParaRPr lang="en-GB" dirty="0">
              <a:latin typeface="+mj-lt"/>
            </a:endParaRPr>
          </a:p>
        </p:txBody>
      </p:sp>
      <p:pic>
        <p:nvPicPr>
          <p:cNvPr id="5" name="Picture 4">
            <a:extLst>
              <a:ext uri="{FF2B5EF4-FFF2-40B4-BE49-F238E27FC236}">
                <a16:creationId xmlns:a16="http://schemas.microsoft.com/office/drawing/2014/main" id="{4F94D235-3543-4F43-99B7-5F0A60C2D077}"/>
              </a:ext>
            </a:extLst>
          </p:cNvPr>
          <p:cNvPicPr>
            <a:picLocks noChangeAspect="1"/>
          </p:cNvPicPr>
          <p:nvPr/>
        </p:nvPicPr>
        <p:blipFill>
          <a:blip r:embed="rId3"/>
          <a:stretch>
            <a:fillRect/>
          </a:stretch>
        </p:blipFill>
        <p:spPr>
          <a:xfrm>
            <a:off x="1943918" y="1028701"/>
            <a:ext cx="8304164" cy="4763464"/>
          </a:xfrm>
          <a:prstGeom prst="rect">
            <a:avLst/>
          </a:prstGeom>
        </p:spPr>
      </p:pic>
      <p:sp>
        <p:nvSpPr>
          <p:cNvPr id="6" name="TextBox 5">
            <a:extLst>
              <a:ext uri="{FF2B5EF4-FFF2-40B4-BE49-F238E27FC236}">
                <a16:creationId xmlns:a16="http://schemas.microsoft.com/office/drawing/2014/main" id="{8CA3DBB5-245F-2544-A8D4-E73A8997255C}"/>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42259369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128"/>
            <a:ext cx="11277600" cy="800100"/>
          </a:xfrm>
        </p:spPr>
        <p:txBody>
          <a:bodyPr/>
          <a:lstStyle/>
          <a:p>
            <a:r>
              <a:rPr lang="en-GB" dirty="0">
                <a:solidFill>
                  <a:schemeClr val="tx2"/>
                </a:solidFill>
              </a:rPr>
              <a:t>FLAURA: PFS</a:t>
            </a:r>
            <a:r>
              <a:rPr lang="en-GB" baseline="30000" dirty="0">
                <a:solidFill>
                  <a:schemeClr val="tx2"/>
                </a:solidFill>
              </a:rPr>
              <a:t>a</a:t>
            </a:r>
            <a:r>
              <a:rPr lang="en-GB" dirty="0">
                <a:solidFill>
                  <a:schemeClr val="tx2"/>
                </a:solidFill>
              </a:rPr>
              <a:t> Across Subgroups</a:t>
            </a:r>
            <a:endParaRPr lang="en-US" dirty="0">
              <a:solidFill>
                <a:schemeClr val="tx2"/>
              </a:solidFill>
            </a:endParaRPr>
          </a:p>
        </p:txBody>
      </p:sp>
      <p:sp>
        <p:nvSpPr>
          <p:cNvPr id="4" name="Text Placeholder 3">
            <a:extLst>
              <a:ext uri="{FF2B5EF4-FFF2-40B4-BE49-F238E27FC236}">
                <a16:creationId xmlns:a16="http://schemas.microsoft.com/office/drawing/2014/main" id="{98CAA599-AA37-4761-969B-97B6A2073B83}"/>
              </a:ext>
            </a:extLst>
          </p:cNvPr>
          <p:cNvSpPr>
            <a:spLocks noGrp="1"/>
          </p:cNvSpPr>
          <p:nvPr>
            <p:ph type="body" sz="quarter" idx="13"/>
          </p:nvPr>
        </p:nvSpPr>
        <p:spPr>
          <a:xfrm>
            <a:off x="442399" y="5686467"/>
            <a:ext cx="11546875" cy="1005840"/>
          </a:xfrm>
        </p:spPr>
        <p:txBody>
          <a:bodyPr/>
          <a:lstStyle/>
          <a:p>
            <a:endParaRPr lang="en-US" dirty="0"/>
          </a:p>
          <a:p>
            <a:r>
              <a:rPr lang="en-US" dirty="0"/>
              <a:t>FLAURA data cut-off: 12 June 2017. </a:t>
            </a:r>
          </a:p>
          <a:p>
            <a:r>
              <a:rPr lang="en-US" dirty="0"/>
              <a:t>Hazard ratio &lt;1 implies a lower risk of progression on osimertinib 80 mg. Size of circle is proportional to the number of events.</a:t>
            </a:r>
            <a:br>
              <a:rPr lang="en-US" dirty="0"/>
            </a:br>
            <a:r>
              <a:rPr lang="en-US" baseline="30000" dirty="0"/>
              <a:t>a</a:t>
            </a:r>
            <a:r>
              <a:rPr lang="en-US" dirty="0"/>
              <a:t>By Investigator assessment; </a:t>
            </a:r>
            <a:r>
              <a:rPr lang="en-US" baseline="30000" dirty="0"/>
              <a:t>b</a:t>
            </a:r>
            <a:r>
              <a:rPr lang="en-US" dirty="0"/>
              <a:t>Local or central test; </a:t>
            </a:r>
            <a:r>
              <a:rPr lang="en-US" baseline="30000" dirty="0"/>
              <a:t>c</a:t>
            </a:r>
            <a:r>
              <a:rPr lang="en-US" dirty="0"/>
              <a:t>Result missing for 36 patients in the osimertinib arm and 37 patients in the SoC arm; </a:t>
            </a:r>
            <a:r>
              <a:rPr lang="en-US" baseline="30000" dirty="0"/>
              <a:t>d</a:t>
            </a:r>
            <a:r>
              <a:rPr lang="en-US" dirty="0"/>
              <a:t>Result missing for 21 patients in the osimertinib arm and 29 patients in the SoC arm; </a:t>
            </a:r>
            <a:r>
              <a:rPr lang="en-US" baseline="30000" dirty="0"/>
              <a:t>e</a:t>
            </a:r>
            <a:r>
              <a:rPr lang="en-US" dirty="0"/>
              <a:t>Subgroup categories with less than 20 events were excluded from the analysis</a:t>
            </a:r>
          </a:p>
          <a:p>
            <a:r>
              <a:rPr lang="en-US" dirty="0"/>
              <a:t>CNS = central nervous system; ctDNA = circulating tumor DNA; EGFR = epidermal growth factor receptor; PFS = progression-free survival; SoC = standard-of-care; WHO = World Health Organization.</a:t>
            </a:r>
          </a:p>
          <a:p>
            <a:r>
              <a:rPr lang="da-DK" dirty="0" err="1"/>
              <a:t>Soria</a:t>
            </a:r>
            <a:r>
              <a:rPr lang="da-DK" dirty="0"/>
              <a:t> J-C et al. </a:t>
            </a:r>
            <a:r>
              <a:rPr lang="da-DK" i="1" dirty="0"/>
              <a:t>N </a:t>
            </a:r>
            <a:r>
              <a:rPr lang="da-DK" i="1" dirty="0" err="1"/>
              <a:t>Engl</a:t>
            </a:r>
            <a:r>
              <a:rPr lang="da-DK" i="1" dirty="0"/>
              <a:t> J Med</a:t>
            </a:r>
            <a:r>
              <a:rPr lang="da-DK" dirty="0"/>
              <a:t>. 2018;378:113-125.</a:t>
            </a:r>
          </a:p>
        </p:txBody>
      </p:sp>
      <p:pic>
        <p:nvPicPr>
          <p:cNvPr id="6" name="Picture 5">
            <a:extLst>
              <a:ext uri="{FF2B5EF4-FFF2-40B4-BE49-F238E27FC236}">
                <a16:creationId xmlns:a16="http://schemas.microsoft.com/office/drawing/2014/main" id="{23AF89D8-1D27-43FF-AD7E-9F777F983ACD}"/>
              </a:ext>
            </a:extLst>
          </p:cNvPr>
          <p:cNvPicPr>
            <a:picLocks noChangeAspect="1"/>
          </p:cNvPicPr>
          <p:nvPr/>
        </p:nvPicPr>
        <p:blipFill>
          <a:blip r:embed="rId3"/>
          <a:stretch>
            <a:fillRect/>
          </a:stretch>
        </p:blipFill>
        <p:spPr>
          <a:xfrm>
            <a:off x="1580060" y="1028701"/>
            <a:ext cx="8709693" cy="4644986"/>
          </a:xfrm>
          <a:prstGeom prst="rect">
            <a:avLst/>
          </a:prstGeom>
        </p:spPr>
      </p:pic>
      <p:sp>
        <p:nvSpPr>
          <p:cNvPr id="5" name="TextBox 4">
            <a:extLst>
              <a:ext uri="{FF2B5EF4-FFF2-40B4-BE49-F238E27FC236}">
                <a16:creationId xmlns:a16="http://schemas.microsoft.com/office/drawing/2014/main" id="{90254E21-8EE2-DB4D-8FB3-ABD81D2FF6A1}"/>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292587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F45948D-ADD4-474F-8709-1C4E2AFCC9E6}"/>
              </a:ext>
            </a:extLst>
          </p:cNvPr>
          <p:cNvPicPr>
            <a:picLocks noChangeAspect="1"/>
          </p:cNvPicPr>
          <p:nvPr/>
        </p:nvPicPr>
        <p:blipFill>
          <a:blip r:embed="rId3"/>
          <a:stretch>
            <a:fillRect/>
          </a:stretch>
        </p:blipFill>
        <p:spPr>
          <a:xfrm>
            <a:off x="891871" y="763936"/>
            <a:ext cx="10408258" cy="5088224"/>
          </a:xfrm>
          <a:prstGeom prst="rect">
            <a:avLst/>
          </a:prstGeom>
        </p:spPr>
      </p:pic>
      <p:sp>
        <p:nvSpPr>
          <p:cNvPr id="2" name="Title 1"/>
          <p:cNvSpPr>
            <a:spLocks noGrp="1"/>
          </p:cNvSpPr>
          <p:nvPr>
            <p:ph type="title"/>
          </p:nvPr>
        </p:nvSpPr>
        <p:spPr>
          <a:xfrm>
            <a:off x="457200" y="38022"/>
            <a:ext cx="11277600" cy="800100"/>
          </a:xfrm>
        </p:spPr>
        <p:txBody>
          <a:bodyPr>
            <a:normAutofit/>
          </a:bodyPr>
          <a:lstStyle/>
          <a:p>
            <a:r>
              <a:rPr lang="en-GB" dirty="0">
                <a:solidFill>
                  <a:schemeClr val="tx2"/>
                </a:solidFill>
              </a:rPr>
              <a:t>FLAURA: Final Analysis: Overall Survival</a:t>
            </a:r>
            <a:endParaRPr lang="en-US" dirty="0">
              <a:solidFill>
                <a:schemeClr val="tx2"/>
              </a:solidFill>
            </a:endParaRPr>
          </a:p>
        </p:txBody>
      </p:sp>
      <p:sp>
        <p:nvSpPr>
          <p:cNvPr id="756" name="Text Placeholder 2"/>
          <p:cNvSpPr>
            <a:spLocks noGrp="1"/>
          </p:cNvSpPr>
          <p:nvPr>
            <p:ph type="body" sz="quarter" idx="13"/>
          </p:nvPr>
        </p:nvSpPr>
        <p:spPr/>
        <p:txBody>
          <a:bodyPr/>
          <a:lstStyle/>
          <a:p>
            <a:endParaRPr lang="en-US" dirty="0"/>
          </a:p>
          <a:p>
            <a:r>
              <a:rPr lang="en-US" dirty="0"/>
              <a:t>FLAURA data cut-off: June 25, 2019.</a:t>
            </a:r>
          </a:p>
          <a:p>
            <a:r>
              <a:rPr lang="en-US" dirty="0"/>
              <a:t>For statistical significance, a p-value of less than 0.0495, determined by O’Brien-Fleming approach, was required</a:t>
            </a:r>
            <a:r>
              <a:rPr lang="en-GB" dirty="0"/>
              <a:t>.</a:t>
            </a:r>
          </a:p>
          <a:p>
            <a:endParaRPr lang="en-GB" dirty="0"/>
          </a:p>
          <a:p>
            <a:r>
              <a:rPr lang="en-GB" dirty="0"/>
              <a:t>CI</a:t>
            </a:r>
            <a:r>
              <a:rPr lang="en-US" dirty="0"/>
              <a:t> = </a:t>
            </a:r>
            <a:r>
              <a:rPr lang="en-GB" dirty="0"/>
              <a:t>confidence interval; EGFR-TKI = epidermal growth factor receptor-tyrosine kinase inhibitor; HR</a:t>
            </a:r>
            <a:r>
              <a:rPr lang="en-US" dirty="0"/>
              <a:t> = </a:t>
            </a:r>
            <a:r>
              <a:rPr lang="en-GB" dirty="0"/>
              <a:t>hazard ratio; </a:t>
            </a:r>
            <a:r>
              <a:rPr lang="en-US" dirty="0"/>
              <a:t>OS = overall survival</a:t>
            </a:r>
            <a:r>
              <a:rPr lang="en-GB" dirty="0"/>
              <a:t>.</a:t>
            </a:r>
          </a:p>
          <a:p>
            <a:r>
              <a:rPr lang="en-US" dirty="0"/>
              <a:t>Ramalingam SS et al. </a:t>
            </a:r>
            <a:r>
              <a:rPr lang="en-US" i="1" dirty="0"/>
              <a:t>N </a:t>
            </a:r>
            <a:r>
              <a:rPr lang="en-US" i="1" dirty="0" err="1"/>
              <a:t>Engl</a:t>
            </a:r>
            <a:r>
              <a:rPr lang="en-US" i="1" dirty="0"/>
              <a:t> J Med</a:t>
            </a:r>
            <a:r>
              <a:rPr lang="en-US" dirty="0"/>
              <a:t>. 2020; 382:41-50.</a:t>
            </a:r>
          </a:p>
        </p:txBody>
      </p:sp>
      <p:sp>
        <p:nvSpPr>
          <p:cNvPr id="5" name="TextBox 4">
            <a:extLst>
              <a:ext uri="{FF2B5EF4-FFF2-40B4-BE49-F238E27FC236}">
                <a16:creationId xmlns:a16="http://schemas.microsoft.com/office/drawing/2014/main" id="{0AAC32B5-6075-D24F-831B-E22F734F2C84}"/>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443879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ontent Placeholder 2">
            <a:extLst>
              <a:ext uri="{FF2B5EF4-FFF2-40B4-BE49-F238E27FC236}">
                <a16:creationId xmlns:a16="http://schemas.microsoft.com/office/drawing/2014/main" id="{1A0ACB91-9A78-4B30-941A-42D25FF80B8E}"/>
              </a:ext>
            </a:extLst>
          </p:cNvPr>
          <p:cNvSpPr>
            <a:spLocks noGrp="1"/>
          </p:cNvSpPr>
          <p:nvPr>
            <p:ph idx="1"/>
          </p:nvPr>
        </p:nvSpPr>
        <p:spPr>
          <a:xfrm>
            <a:off x="554039" y="1198563"/>
            <a:ext cx="11090274" cy="1284406"/>
          </a:xfrm>
        </p:spPr>
        <p:txBody>
          <a:bodyPr>
            <a:noAutofit/>
          </a:bodyPr>
          <a:lstStyle/>
          <a:p>
            <a:pPr>
              <a:lnSpc>
                <a:spcPct val="100000"/>
              </a:lnSpc>
              <a:spcBef>
                <a:spcPts val="600"/>
              </a:spcBef>
            </a:pPr>
            <a:r>
              <a:rPr lang="en-GB" sz="1800" dirty="0">
                <a:latin typeface="Arial Narrow" panose="020B0606020202030204" pitchFamily="34" charset="0"/>
              </a:rPr>
              <a:t>Over the course of more than 20 years, EGFR-TKIs have redefined treatment for patients with </a:t>
            </a:r>
            <a:r>
              <a:rPr lang="en-GB" sz="1800" dirty="0" err="1">
                <a:latin typeface="Arial Narrow" panose="020B0606020202030204" pitchFamily="34" charset="0"/>
              </a:rPr>
              <a:t>EGFRm</a:t>
            </a:r>
            <a:r>
              <a:rPr lang="en-GB" sz="1800" dirty="0">
                <a:latin typeface="Arial Narrow" panose="020B0606020202030204" pitchFamily="34" charset="0"/>
              </a:rPr>
              <a:t> advanced NSCLC</a:t>
            </a:r>
            <a:r>
              <a:rPr lang="en-GB" sz="1800" baseline="30000" dirty="0">
                <a:latin typeface="Arial Narrow" panose="020B0606020202030204" pitchFamily="34" charset="0"/>
              </a:rPr>
              <a:t>1–4</a:t>
            </a:r>
            <a:r>
              <a:rPr lang="en-GB" sz="1800" dirty="0">
                <a:latin typeface="Arial Narrow" panose="020B0606020202030204" pitchFamily="34" charset="0"/>
              </a:rPr>
              <a:t> </a:t>
            </a:r>
          </a:p>
          <a:p>
            <a:pPr>
              <a:lnSpc>
                <a:spcPct val="100000"/>
              </a:lnSpc>
              <a:spcBef>
                <a:spcPts val="600"/>
              </a:spcBef>
            </a:pPr>
            <a:r>
              <a:rPr lang="en-GB" sz="1800" dirty="0">
                <a:latin typeface="Arial Narrow" panose="020B0606020202030204" pitchFamily="34" charset="0"/>
              </a:rPr>
              <a:t>Osimertinib is a third-generation EGFR-TKI that has demonstrated a statistically significant and clinically meaningful improvement in PFS and OS vs comparator EGFR-TKIs (erlotinib / gefitinib) in EGFRm advanced NSCLC, with efficacy also demonstrated in central nervous system metastases</a:t>
            </a:r>
            <a:r>
              <a:rPr lang="en-GB" sz="1800" baseline="30000" dirty="0">
                <a:latin typeface="Arial Narrow" panose="020B0606020202030204" pitchFamily="34" charset="0"/>
              </a:rPr>
              <a:t>4–6</a:t>
            </a:r>
          </a:p>
          <a:p>
            <a:pPr>
              <a:lnSpc>
                <a:spcPct val="100000"/>
              </a:lnSpc>
              <a:spcBef>
                <a:spcPts val="600"/>
              </a:spcBef>
            </a:pPr>
            <a:r>
              <a:rPr lang="en-GB" sz="1800" dirty="0">
                <a:latin typeface="Arial Narrow" panose="020B0606020202030204" pitchFamily="34" charset="0"/>
              </a:rPr>
              <a:t>The efficacy and safety profile of osimertinib in the </a:t>
            </a:r>
            <a:r>
              <a:rPr lang="en-GB" sz="1800" dirty="0" err="1">
                <a:latin typeface="Arial Narrow" panose="020B0606020202030204" pitchFamily="34" charset="0"/>
              </a:rPr>
              <a:t>EGFRm</a:t>
            </a:r>
            <a:r>
              <a:rPr lang="en-GB" sz="1800" dirty="0">
                <a:latin typeface="Arial Narrow" panose="020B0606020202030204" pitchFamily="34" charset="0"/>
              </a:rPr>
              <a:t> advanced NSCLC setting suggests that osimertinib may be an effective treatment for patients with early stage disease</a:t>
            </a:r>
            <a:r>
              <a:rPr lang="en-GB" sz="1800" baseline="30000" dirty="0">
                <a:latin typeface="Arial Narrow" panose="020B0606020202030204" pitchFamily="34" charset="0"/>
              </a:rPr>
              <a:t>4</a:t>
            </a:r>
          </a:p>
          <a:p>
            <a:pPr>
              <a:lnSpc>
                <a:spcPct val="100000"/>
              </a:lnSpc>
              <a:spcBef>
                <a:spcPts val="600"/>
              </a:spcBef>
            </a:pPr>
            <a:endParaRPr lang="en-GB" sz="1800" baseline="30000" dirty="0">
              <a:latin typeface="Arial Narrow" panose="020B0606020202030204" pitchFamily="34" charset="0"/>
            </a:endParaRPr>
          </a:p>
        </p:txBody>
      </p:sp>
      <p:sp>
        <p:nvSpPr>
          <p:cNvPr id="42" name="Title 1">
            <a:extLst>
              <a:ext uri="{FF2B5EF4-FFF2-40B4-BE49-F238E27FC236}">
                <a16:creationId xmlns:a16="http://schemas.microsoft.com/office/drawing/2014/main" id="{CFB733CA-D9FD-714B-9D2F-1BAADE3994D7}"/>
              </a:ext>
            </a:extLst>
          </p:cNvPr>
          <p:cNvSpPr txBox="1">
            <a:spLocks/>
          </p:cNvSpPr>
          <p:nvPr/>
        </p:nvSpPr>
        <p:spPr>
          <a:xfrm>
            <a:off x="545890" y="230647"/>
            <a:ext cx="11341310" cy="6255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800" b="1" i="0" kern="1200" baseline="0">
                <a:solidFill>
                  <a:srgbClr val="113468"/>
                </a:solidFill>
                <a:latin typeface="Calibri"/>
                <a:ea typeface="+mj-ea"/>
                <a:cs typeface="Calibri"/>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3400" b="1" i="0" u="none" strike="noStrike" kern="1200" cap="none" spc="0" normalizeH="0" baseline="0" noProof="0" dirty="0">
                <a:ln>
                  <a:noFill/>
                </a:ln>
                <a:solidFill>
                  <a:srgbClr val="113468"/>
                </a:solidFill>
                <a:effectLst/>
                <a:uLnTx/>
                <a:uFillTx/>
                <a:latin typeface="Arial Narrow" panose="020B0606020202030204" pitchFamily="34" charset="0"/>
                <a:ea typeface="+mj-ea"/>
                <a:cs typeface="Calibri"/>
              </a:rPr>
              <a:t>EGFR-TKIs have redefined treatment in </a:t>
            </a:r>
            <a:r>
              <a:rPr kumimoji="0" lang="en-GB" sz="3400" b="1" i="0" u="none" strike="noStrike" kern="1200" cap="none" spc="0" normalizeH="0" baseline="0" noProof="0" dirty="0" err="1">
                <a:ln>
                  <a:noFill/>
                </a:ln>
                <a:solidFill>
                  <a:srgbClr val="113468"/>
                </a:solidFill>
                <a:effectLst/>
                <a:uLnTx/>
                <a:uFillTx/>
                <a:latin typeface="Arial Narrow" panose="020B0606020202030204" pitchFamily="34" charset="0"/>
                <a:ea typeface="+mj-ea"/>
                <a:cs typeface="Calibri"/>
              </a:rPr>
              <a:t>EGFRm</a:t>
            </a:r>
            <a:r>
              <a:rPr kumimoji="0" lang="en-GB" sz="3400" b="1" i="0" u="none" strike="noStrike" kern="1200" cap="none" spc="0" normalizeH="0" baseline="0" noProof="0" dirty="0">
                <a:ln>
                  <a:noFill/>
                </a:ln>
                <a:solidFill>
                  <a:srgbClr val="113468"/>
                </a:solidFill>
                <a:effectLst/>
                <a:uLnTx/>
                <a:uFillTx/>
                <a:latin typeface="Arial Narrow" panose="020B0606020202030204" pitchFamily="34" charset="0"/>
                <a:ea typeface="+mj-ea"/>
                <a:cs typeface="Calibri"/>
              </a:rPr>
              <a:t> advanced NSCLC</a:t>
            </a:r>
            <a:endParaRPr kumimoji="0" lang="en-US" sz="3400" b="1" i="0" u="none" strike="noStrike" kern="1200" cap="none" spc="0" normalizeH="0" baseline="0" noProof="0" dirty="0">
              <a:ln>
                <a:noFill/>
              </a:ln>
              <a:solidFill>
                <a:srgbClr val="113468"/>
              </a:solidFill>
              <a:effectLst/>
              <a:uLnTx/>
              <a:uFillTx/>
              <a:latin typeface="Arial Narrow" panose="020B0606020202030204" pitchFamily="34" charset="0"/>
              <a:ea typeface="+mj-ea"/>
              <a:cs typeface="Calibri"/>
            </a:endParaRPr>
          </a:p>
        </p:txBody>
      </p:sp>
      <p:sp>
        <p:nvSpPr>
          <p:cNvPr id="21" name="Trapezoid 20">
            <a:extLst>
              <a:ext uri="{FF2B5EF4-FFF2-40B4-BE49-F238E27FC236}">
                <a16:creationId xmlns:a16="http://schemas.microsoft.com/office/drawing/2014/main" id="{B00BAA1F-05B1-44FD-AFC3-83379DF0223B}"/>
              </a:ext>
            </a:extLst>
          </p:cNvPr>
          <p:cNvSpPr/>
          <p:nvPr/>
        </p:nvSpPr>
        <p:spPr>
          <a:xfrm rot="16200000">
            <a:off x="4640462" y="-987324"/>
            <a:ext cx="2971800" cy="11029552"/>
          </a:xfrm>
          <a:prstGeom prst="trapezoid">
            <a:avLst>
              <a:gd name="adj" fmla="val 38167"/>
            </a:avLst>
          </a:prstGeom>
          <a:gradFill flip="none" rotWithShape="1">
            <a:gsLst>
              <a:gs pos="0">
                <a:srgbClr val="246EDA">
                  <a:tint val="66000"/>
                  <a:satMod val="160000"/>
                </a:srgbClr>
              </a:gs>
              <a:gs pos="50000">
                <a:srgbClr val="246EDA">
                  <a:tint val="44500"/>
                  <a:satMod val="160000"/>
                </a:srgbClr>
              </a:gs>
              <a:gs pos="100000">
                <a:srgbClr val="246EDA">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3" name="TextBox 22">
            <a:extLst>
              <a:ext uri="{FF2B5EF4-FFF2-40B4-BE49-F238E27FC236}">
                <a16:creationId xmlns:a16="http://schemas.microsoft.com/office/drawing/2014/main" id="{725B3314-F690-43D2-9119-9C60866C0572}"/>
              </a:ext>
            </a:extLst>
          </p:cNvPr>
          <p:cNvSpPr txBox="1"/>
          <p:nvPr/>
        </p:nvSpPr>
        <p:spPr>
          <a:xfrm>
            <a:off x="515636" y="3725901"/>
            <a:ext cx="652743"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1997</a:t>
            </a:r>
          </a:p>
        </p:txBody>
      </p:sp>
      <p:sp>
        <p:nvSpPr>
          <p:cNvPr id="41" name="TextBox 40">
            <a:extLst>
              <a:ext uri="{FF2B5EF4-FFF2-40B4-BE49-F238E27FC236}">
                <a16:creationId xmlns:a16="http://schemas.microsoft.com/office/drawing/2014/main" id="{8AAA7FE9-74F3-4572-AE4E-68160072A316}"/>
              </a:ext>
            </a:extLst>
          </p:cNvPr>
          <p:cNvSpPr txBox="1"/>
          <p:nvPr/>
        </p:nvSpPr>
        <p:spPr>
          <a:xfrm>
            <a:off x="956122" y="4325110"/>
            <a:ext cx="1817353" cy="461665"/>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EGFR inhibitors enter clinical development</a:t>
            </a:r>
            <a:endParaRPr kumimoji="0" lang="en-GB" sz="1200" b="1" i="0" u="none" strike="noStrike" kern="1200" cap="none" spc="0" normalizeH="0" baseline="30000" noProof="0" dirty="0">
              <a:ln>
                <a:noFill/>
              </a:ln>
              <a:solidFill>
                <a:srgbClr val="113468"/>
              </a:solidFill>
              <a:effectLst/>
              <a:uLnTx/>
              <a:uFillTx/>
              <a:latin typeface="Arial Narrow" panose="020B0606020202030204" pitchFamily="34" charset="0"/>
              <a:ea typeface="+mn-ea"/>
              <a:cs typeface="+mn-cs"/>
            </a:endParaRPr>
          </a:p>
        </p:txBody>
      </p:sp>
      <p:sp>
        <p:nvSpPr>
          <p:cNvPr id="24" name="TextBox 23">
            <a:extLst>
              <a:ext uri="{FF2B5EF4-FFF2-40B4-BE49-F238E27FC236}">
                <a16:creationId xmlns:a16="http://schemas.microsoft.com/office/drawing/2014/main" id="{42E4A71C-1C67-4906-9EE4-E536205C825D}"/>
              </a:ext>
            </a:extLst>
          </p:cNvPr>
          <p:cNvSpPr txBox="1"/>
          <p:nvPr/>
        </p:nvSpPr>
        <p:spPr>
          <a:xfrm>
            <a:off x="10700029" y="3021431"/>
            <a:ext cx="114940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2020</a:t>
            </a:r>
          </a:p>
        </p:txBody>
      </p:sp>
      <p:sp>
        <p:nvSpPr>
          <p:cNvPr id="45" name="TextBox 44"/>
          <p:cNvSpPr txBox="1"/>
          <p:nvPr/>
        </p:nvSpPr>
        <p:spPr>
          <a:xfrm>
            <a:off x="7023935" y="6029834"/>
            <a:ext cx="5139662" cy="630942"/>
          </a:xfrm>
          <a:prstGeom prst="rect">
            <a:avLst/>
          </a:prstGeom>
          <a:noFill/>
        </p:spPr>
        <p:txBody>
          <a:bodyPr wrap="square" rtlCol="0">
            <a:spAutoFit/>
          </a:bodyPr>
          <a:lstStyle/>
          <a:p>
            <a:pPr lvl="0" algn="r">
              <a:defRPr/>
            </a:pPr>
            <a:r>
              <a:rPr kumimoji="0" lang="en-GB" sz="7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1. Parsons et al. JAMA Network Open. 2020;3:e202488; 2. Herbst et al. Nature 2018;553:446–454; </a:t>
            </a:r>
            <a:br>
              <a:rPr kumimoji="0" lang="en-GB" sz="7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br>
            <a:r>
              <a:rPr kumimoji="0" lang="en-GB" sz="7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3. Herbst and </a:t>
            </a:r>
            <a:r>
              <a:rPr kumimoji="0" lang="en-GB" sz="700" b="0" i="0" u="none" strike="noStrike" kern="1200" cap="none" spc="0" normalizeH="0" baseline="0" noProof="0" dirty="0" err="1">
                <a:ln>
                  <a:noFill/>
                </a:ln>
                <a:solidFill>
                  <a:prstClr val="white"/>
                </a:solidFill>
                <a:effectLst/>
                <a:uLnTx/>
                <a:uFillTx/>
                <a:latin typeface="Arial Narrow" panose="020B0606020202030204" pitchFamily="34" charset="0"/>
                <a:ea typeface="+mn-ea"/>
                <a:cs typeface="+mn-cs"/>
              </a:rPr>
              <a:t>Baselga</a:t>
            </a:r>
            <a:r>
              <a:rPr kumimoji="0" lang="en-GB" sz="7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 Nature Reviews 2004;4:956–65; 4. Soria et al. N </a:t>
            </a:r>
            <a:r>
              <a:rPr kumimoji="0" lang="en-GB" sz="700" b="0" i="0" u="none" strike="noStrike" kern="1200" cap="none" spc="0" normalizeH="0" baseline="0" noProof="0" dirty="0" err="1">
                <a:ln>
                  <a:noFill/>
                </a:ln>
                <a:solidFill>
                  <a:prstClr val="white"/>
                </a:solidFill>
                <a:effectLst/>
                <a:uLnTx/>
                <a:uFillTx/>
                <a:latin typeface="Arial Narrow" panose="020B0606020202030204" pitchFamily="34" charset="0"/>
                <a:ea typeface="+mn-ea"/>
                <a:cs typeface="+mn-cs"/>
              </a:rPr>
              <a:t>Engl</a:t>
            </a:r>
            <a:r>
              <a:rPr kumimoji="0" lang="en-GB" sz="7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 J Med 2018;378:113–125;</a:t>
            </a:r>
            <a:r>
              <a:rPr kumimoji="0" lang="da-DK" sz="7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 </a:t>
            </a:r>
          </a:p>
          <a:p>
            <a:pPr lvl="0" algn="r">
              <a:defRPr/>
            </a:pPr>
            <a:r>
              <a:rPr kumimoji="0" lang="da-DK" sz="700" b="0" i="0" u="none" strike="noStrike" kern="1200" cap="none" spc="0" normalizeH="0" baseline="0" noProof="0" dirty="0">
                <a:ln>
                  <a:noFill/>
                </a:ln>
                <a:effectLst/>
                <a:uLnTx/>
                <a:uFillTx/>
                <a:latin typeface="Arial Narrow" panose="020B0606020202030204" pitchFamily="34" charset="0"/>
                <a:ea typeface="+mn-ea"/>
                <a:cs typeface="+mn-cs"/>
              </a:rPr>
              <a:t>5. </a:t>
            </a:r>
            <a:r>
              <a:rPr lang="da-DK" sz="700" dirty="0">
                <a:latin typeface="Arial Narrow" panose="020B0606020202030204" pitchFamily="34" charset="0"/>
              </a:rPr>
              <a:t>Ramalingam et al. N </a:t>
            </a:r>
            <a:r>
              <a:rPr lang="da-DK" sz="700" dirty="0" err="1">
                <a:latin typeface="Arial Narrow" panose="020B0606020202030204" pitchFamily="34" charset="0"/>
              </a:rPr>
              <a:t>Engl</a:t>
            </a:r>
            <a:r>
              <a:rPr lang="da-DK" sz="700" dirty="0">
                <a:latin typeface="Arial Narrow" panose="020B0606020202030204" pitchFamily="34" charset="0"/>
              </a:rPr>
              <a:t> J Med 2020;382:41</a:t>
            </a:r>
            <a:r>
              <a:rPr lang="en-GB" sz="700" dirty="0">
                <a:latin typeface="Arial Narrow" panose="020B0606020202030204" pitchFamily="34" charset="0"/>
              </a:rPr>
              <a:t>–</a:t>
            </a:r>
            <a:r>
              <a:rPr lang="da-DK" sz="700" dirty="0">
                <a:latin typeface="Arial Narrow" panose="020B0606020202030204" pitchFamily="34" charset="0"/>
              </a:rPr>
              <a:t>50; 6</a:t>
            </a:r>
            <a:r>
              <a:rPr kumimoji="0" lang="da-DK" sz="700" b="0" i="0" u="none" strike="noStrike" kern="1200" cap="none" spc="0" normalizeH="0" baseline="0" noProof="0" dirty="0">
                <a:ln>
                  <a:noFill/>
                </a:ln>
                <a:effectLst/>
                <a:uLnTx/>
                <a:uFillTx/>
                <a:latin typeface="Arial Narrow" panose="020B0606020202030204" pitchFamily="34" charset="0"/>
                <a:ea typeface="+mn-ea"/>
                <a:cs typeface="+mn-cs"/>
              </a:rPr>
              <a:t>. Reungwetwattana et al. J Clin Oncol 2018;2702</a:t>
            </a:r>
            <a:r>
              <a:rPr kumimoji="0" lang="en-GB" sz="700" b="0" i="0" u="none" strike="noStrike" kern="1200" cap="none" spc="0" normalizeH="0" baseline="0" noProof="0" dirty="0">
                <a:ln>
                  <a:noFill/>
                </a:ln>
                <a:effectLst/>
                <a:uLnTx/>
                <a:uFillTx/>
                <a:latin typeface="Arial Narrow" panose="020B0606020202030204" pitchFamily="34" charset="0"/>
                <a:ea typeface="+mn-ea"/>
                <a:cs typeface="+mn-cs"/>
              </a:rPr>
              <a:t>–</a:t>
            </a:r>
            <a:r>
              <a:rPr kumimoji="0" lang="da-DK" sz="700" b="0" i="0" u="none" strike="noStrike" kern="1200" cap="none" spc="0" normalizeH="0" baseline="0" noProof="0" dirty="0">
                <a:ln>
                  <a:noFill/>
                </a:ln>
                <a:effectLst/>
                <a:uLnTx/>
                <a:uFillTx/>
                <a:latin typeface="Arial Narrow" panose="020B0606020202030204" pitchFamily="34" charset="0"/>
                <a:ea typeface="+mn-ea"/>
                <a:cs typeface="+mn-cs"/>
              </a:rPr>
              <a:t>9. 1L, first-line; 2L, second-line; </a:t>
            </a:r>
            <a:br>
              <a:rPr kumimoji="0" lang="da-DK" sz="700" b="0" i="0" u="none" strike="noStrike" kern="1200" cap="none" spc="0" normalizeH="0" baseline="0" noProof="0" dirty="0">
                <a:ln>
                  <a:noFill/>
                </a:ln>
                <a:effectLst/>
                <a:uLnTx/>
                <a:uFillTx/>
                <a:latin typeface="Arial Narrow" panose="020B0606020202030204" pitchFamily="34" charset="0"/>
                <a:ea typeface="+mn-ea"/>
                <a:cs typeface="+mn-cs"/>
              </a:rPr>
            </a:br>
            <a:r>
              <a:rPr kumimoji="0" lang="da-DK" sz="700" b="0" i="0" u="none" strike="noStrike" kern="1200" cap="none" spc="0" normalizeH="0" baseline="0" noProof="0" dirty="0">
                <a:ln>
                  <a:noFill/>
                </a:ln>
                <a:effectLst/>
                <a:uLnTx/>
                <a:uFillTx/>
                <a:latin typeface="Arial Narrow" panose="020B0606020202030204" pitchFamily="34" charset="0"/>
                <a:ea typeface="+mn-ea"/>
                <a:cs typeface="+mn-cs"/>
              </a:rPr>
              <a:t>EGFR, epidermal growth factor receptor; EGFRm, EGFR mutation positive; PFS, progression-free survival; TKI, tyrosine kinase inhibitor.</a:t>
            </a:r>
            <a:endParaRPr kumimoji="0" lang="en-GB" sz="700" b="0" i="0" u="none" strike="noStrike" kern="1200" cap="none" spc="0" normalizeH="0" baseline="0" noProof="0" dirty="0">
              <a:ln>
                <a:noFill/>
              </a:ln>
              <a:effectLst/>
              <a:uLnTx/>
              <a:uFillTx/>
              <a:latin typeface="Arial Narrow" panose="020B0606020202030204" pitchFamily="34" charset="0"/>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39" name="Oval 38">
            <a:extLst>
              <a:ext uri="{FF2B5EF4-FFF2-40B4-BE49-F238E27FC236}">
                <a16:creationId xmlns:a16="http://schemas.microsoft.com/office/drawing/2014/main" id="{E0AD20CA-8D50-BA42-8F68-DB8D728DFFE0}"/>
              </a:ext>
            </a:extLst>
          </p:cNvPr>
          <p:cNvSpPr/>
          <p:nvPr/>
        </p:nvSpPr>
        <p:spPr>
          <a:xfrm>
            <a:off x="9282779" y="3461650"/>
            <a:ext cx="83501" cy="71774"/>
          </a:xfrm>
          <a:prstGeom prst="ellipse">
            <a:avLst/>
          </a:prstGeom>
          <a:solidFill>
            <a:srgbClr val="8CA7FD"/>
          </a:solidFill>
          <a:ln>
            <a:solidFill>
              <a:srgbClr val="C6D2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Arial Narrow" panose="020B0606020202030204" pitchFamily="34" charset="0"/>
              <a:ea typeface="+mn-ea"/>
              <a:cs typeface="+mn-cs"/>
            </a:endParaRPr>
          </a:p>
        </p:txBody>
      </p:sp>
      <p:cxnSp>
        <p:nvCxnSpPr>
          <p:cNvPr id="38" name="Straight Connector 37">
            <a:extLst>
              <a:ext uri="{FF2B5EF4-FFF2-40B4-BE49-F238E27FC236}">
                <a16:creationId xmlns:a16="http://schemas.microsoft.com/office/drawing/2014/main" id="{5FF3888A-AA1C-604E-BD14-077FF7685000}"/>
              </a:ext>
            </a:extLst>
          </p:cNvPr>
          <p:cNvCxnSpPr>
            <a:cxnSpLocks/>
          </p:cNvCxnSpPr>
          <p:nvPr/>
        </p:nvCxnSpPr>
        <p:spPr>
          <a:xfrm>
            <a:off x="9324529" y="3531564"/>
            <a:ext cx="0" cy="129442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DE3773B8-AE3A-874E-B456-26F034F6A3DD}"/>
              </a:ext>
            </a:extLst>
          </p:cNvPr>
          <p:cNvSpPr/>
          <p:nvPr/>
        </p:nvSpPr>
        <p:spPr>
          <a:xfrm>
            <a:off x="9198529" y="3359666"/>
            <a:ext cx="252000" cy="25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Arial Narrow" panose="020B0606020202030204" pitchFamily="34" charset="0"/>
              <a:ea typeface="+mn-ea"/>
              <a:cs typeface="+mn-cs"/>
            </a:endParaRPr>
          </a:p>
        </p:txBody>
      </p:sp>
      <p:cxnSp>
        <p:nvCxnSpPr>
          <p:cNvPr id="36" name="Straight Connector 35">
            <a:extLst>
              <a:ext uri="{FF2B5EF4-FFF2-40B4-BE49-F238E27FC236}">
                <a16:creationId xmlns:a16="http://schemas.microsoft.com/office/drawing/2014/main" id="{D73920AF-AC35-F546-9223-B0138543F8B9}"/>
              </a:ext>
            </a:extLst>
          </p:cNvPr>
          <p:cNvCxnSpPr>
            <a:cxnSpLocks/>
          </p:cNvCxnSpPr>
          <p:nvPr/>
        </p:nvCxnSpPr>
        <p:spPr>
          <a:xfrm>
            <a:off x="7379463" y="3708565"/>
            <a:ext cx="0" cy="111629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BD8D85C8-A156-A640-9E03-0BDCBE628081}"/>
              </a:ext>
            </a:extLst>
          </p:cNvPr>
          <p:cNvSpPr/>
          <p:nvPr/>
        </p:nvSpPr>
        <p:spPr>
          <a:xfrm>
            <a:off x="7253463" y="3562866"/>
            <a:ext cx="252000" cy="25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Arial Narrow" panose="020B0606020202030204" pitchFamily="34" charset="0"/>
              <a:ea typeface="+mn-ea"/>
              <a:cs typeface="+mn-cs"/>
            </a:endParaRPr>
          </a:p>
        </p:txBody>
      </p:sp>
      <p:sp>
        <p:nvSpPr>
          <p:cNvPr id="47" name="TextBox 46">
            <a:extLst>
              <a:ext uri="{FF2B5EF4-FFF2-40B4-BE49-F238E27FC236}">
                <a16:creationId xmlns:a16="http://schemas.microsoft.com/office/drawing/2014/main" id="{39B8FBEE-F148-476B-8935-EFE17575D269}"/>
              </a:ext>
            </a:extLst>
          </p:cNvPr>
          <p:cNvSpPr txBox="1"/>
          <p:nvPr/>
        </p:nvSpPr>
        <p:spPr>
          <a:xfrm>
            <a:off x="2517701" y="3974189"/>
            <a:ext cx="2553066" cy="1169551"/>
          </a:xfrm>
          <a:prstGeom prst="rect">
            <a:avLst/>
          </a:prstGeom>
          <a:noFill/>
        </p:spPr>
        <p:txBody>
          <a:bodyPr wrap="square" lIns="216000"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2002 </a:t>
            </a:r>
            <a:r>
              <a:rPr kumimoji="0" lang="en-GB"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a:t>
            </a:r>
            <a:r>
              <a:rPr kumimoji="0" lang="en-GB" sz="1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2004</a:t>
            </a:r>
          </a:p>
          <a:p>
            <a:pPr marL="172800" marR="0" lvl="0" indent="-1728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2L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gefitinib</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and 2L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erlotinib</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approved for advanced NSCLC</a:t>
            </a:r>
          </a:p>
          <a:p>
            <a:pPr marL="172800" marR="0" lvl="0" indent="-1728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113468"/>
                </a:solidFill>
                <a:latin typeface="Arial Narrow" panose="020B0606020202030204" pitchFamily="34" charset="0"/>
              </a:rPr>
              <a:t>Discovery of EGFR mutations in NSCLC</a:t>
            </a:r>
            <a:endParaRPr kumimoji="0" lang="en-US" sz="1400" b="0" i="0" u="none" strike="noStrike" kern="1200" cap="none" spc="0" normalizeH="0" baseline="30000" noProof="0" dirty="0">
              <a:ln>
                <a:noFill/>
              </a:ln>
              <a:solidFill>
                <a:srgbClr val="113468"/>
              </a:solidFill>
              <a:effectLst/>
              <a:uLnTx/>
              <a:uFillTx/>
              <a:latin typeface="Arial Narrow" panose="020B0606020202030204" pitchFamily="34" charset="0"/>
              <a:ea typeface="+mn-ea"/>
              <a:cs typeface="+mn-cs"/>
            </a:endParaRPr>
          </a:p>
        </p:txBody>
      </p:sp>
      <p:sp>
        <p:nvSpPr>
          <p:cNvPr id="52" name="Content Placeholder 2">
            <a:extLst>
              <a:ext uri="{FF2B5EF4-FFF2-40B4-BE49-F238E27FC236}">
                <a16:creationId xmlns:a16="http://schemas.microsoft.com/office/drawing/2014/main" id="{1A0ACB91-9A78-4B30-941A-42D25FF80B8E}"/>
              </a:ext>
            </a:extLst>
          </p:cNvPr>
          <p:cNvSpPr txBox="1">
            <a:spLocks/>
          </p:cNvSpPr>
          <p:nvPr/>
        </p:nvSpPr>
        <p:spPr>
          <a:xfrm>
            <a:off x="531639" y="5590809"/>
            <a:ext cx="10930136" cy="14195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Calibri"/>
                <a:ea typeface="+mn-ea"/>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Calibri"/>
                <a:ea typeface="+mn-ea"/>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Calibri"/>
                <a:ea typeface="+mn-ea"/>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Calibri"/>
                <a:ea typeface="+mn-ea"/>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Calibri"/>
                <a:ea typeface="+mn-ea"/>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a:buChar char="•"/>
              <a:tabLst/>
              <a:defRPr/>
            </a:pPr>
            <a:endParaRPr kumimoji="0" lang="en-GB" sz="2000" b="0" i="0" u="none" strike="noStrike" kern="1200" cap="none" spc="0" normalizeH="0" baseline="30000" noProof="0" dirty="0">
              <a:ln>
                <a:noFill/>
              </a:ln>
              <a:solidFill>
                <a:srgbClr val="113468"/>
              </a:solidFill>
              <a:effectLst/>
              <a:uLnTx/>
              <a:uFillTx/>
              <a:latin typeface="Arial Narrow" panose="020B0606020202030204" pitchFamily="34" charset="0"/>
              <a:ea typeface="+mn-ea"/>
              <a:cs typeface="Calibri"/>
            </a:endParaRPr>
          </a:p>
        </p:txBody>
      </p:sp>
      <p:sp>
        <p:nvSpPr>
          <p:cNvPr id="35" name="TextBox 34">
            <a:extLst>
              <a:ext uri="{FF2B5EF4-FFF2-40B4-BE49-F238E27FC236}">
                <a16:creationId xmlns:a16="http://schemas.microsoft.com/office/drawing/2014/main" id="{77F59C99-7390-4927-8CCF-B95388102F51}"/>
              </a:ext>
            </a:extLst>
          </p:cNvPr>
          <p:cNvSpPr txBox="1"/>
          <p:nvPr/>
        </p:nvSpPr>
        <p:spPr>
          <a:xfrm>
            <a:off x="7450138" y="3532677"/>
            <a:ext cx="1900237" cy="1169551"/>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2015</a:t>
            </a:r>
            <a:endParaRPr kumimoji="0" lang="en-US" sz="1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endParaRPr>
          </a:p>
          <a:p>
            <a:pPr marL="171450" marR="0" lvl="0" indent="-17145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2L osimertinib approved for </a:t>
            </a:r>
            <a:b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b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EGFR-TKI resistant T790M positive NSCLC </a:t>
            </a:r>
          </a:p>
        </p:txBody>
      </p:sp>
      <p:sp>
        <p:nvSpPr>
          <p:cNvPr id="40" name="TextBox 39">
            <a:extLst>
              <a:ext uri="{FF2B5EF4-FFF2-40B4-BE49-F238E27FC236}">
                <a16:creationId xmlns:a16="http://schemas.microsoft.com/office/drawing/2014/main" id="{252B7679-D8DD-4453-9DF5-26AC86504DF3}"/>
              </a:ext>
            </a:extLst>
          </p:cNvPr>
          <p:cNvSpPr txBox="1"/>
          <p:nvPr/>
        </p:nvSpPr>
        <p:spPr>
          <a:xfrm>
            <a:off x="9437101" y="3333007"/>
            <a:ext cx="2033142" cy="1169551"/>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2017 </a:t>
            </a:r>
            <a:r>
              <a:rPr kumimoji="0" lang="en-GB"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a:t>
            </a:r>
            <a:r>
              <a:rPr kumimoji="0" lang="en-GB" sz="1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2019</a:t>
            </a:r>
          </a:p>
          <a:p>
            <a:pPr marL="172800" marR="0" lvl="0" indent="-1728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1L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osimertinib</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approved </a:t>
            </a:r>
            <a:b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b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for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EGFRm</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NSCLC</a:t>
            </a:r>
          </a:p>
          <a:p>
            <a:pPr marL="172800" marR="0" lvl="0" indent="-1728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1L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dacomitinib</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approved </a:t>
            </a:r>
            <a:r>
              <a:rPr lang="en-US" sz="1400" dirty="0">
                <a:solidFill>
                  <a:srgbClr val="113468"/>
                </a:solidFill>
                <a:latin typeface="Arial Narrow" panose="020B0606020202030204" pitchFamily="34" charset="0"/>
              </a:rPr>
              <a:t>for</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EGFRm</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NSCLC</a:t>
            </a:r>
            <a:endParaRPr kumimoji="0" lang="en-US" sz="1400" b="0" i="0" u="none" strike="noStrike" kern="1200" cap="none" spc="0" normalizeH="0" baseline="30000" noProof="0" dirty="0">
              <a:ln>
                <a:noFill/>
              </a:ln>
              <a:solidFill>
                <a:srgbClr val="113468"/>
              </a:solidFill>
              <a:effectLst/>
              <a:uLnTx/>
              <a:uFillTx/>
              <a:latin typeface="Arial Narrow" panose="020B0606020202030204" pitchFamily="34" charset="0"/>
              <a:ea typeface="+mn-ea"/>
              <a:cs typeface="+mn-cs"/>
            </a:endParaRPr>
          </a:p>
        </p:txBody>
      </p:sp>
      <p:sp>
        <p:nvSpPr>
          <p:cNvPr id="32" name="TextBox 31">
            <a:extLst>
              <a:ext uri="{FF2B5EF4-FFF2-40B4-BE49-F238E27FC236}">
                <a16:creationId xmlns:a16="http://schemas.microsoft.com/office/drawing/2014/main" id="{39B8FBEE-F148-476B-8935-EFE17575D269}"/>
              </a:ext>
            </a:extLst>
          </p:cNvPr>
          <p:cNvSpPr txBox="1"/>
          <p:nvPr/>
        </p:nvSpPr>
        <p:spPr>
          <a:xfrm>
            <a:off x="5137915" y="3758745"/>
            <a:ext cx="2143294" cy="1384995"/>
          </a:xfrm>
          <a:prstGeom prst="rect">
            <a:avLst/>
          </a:prstGeom>
          <a:noFill/>
        </p:spPr>
        <p:txBody>
          <a:bodyPr wrap="square" lIns="216000"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2009 </a:t>
            </a:r>
            <a:r>
              <a:rPr kumimoji="0" lang="en-GB"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a:t>
            </a:r>
            <a:r>
              <a:rPr kumimoji="0" lang="en-GB" sz="1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2013</a:t>
            </a:r>
          </a:p>
          <a:p>
            <a:pPr marL="172800" marR="0" lvl="0" indent="-1728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1L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gefitinib</a:t>
            </a:r>
            <a:r>
              <a:rPr lang="en-US" sz="1400" dirty="0">
                <a:solidFill>
                  <a:srgbClr val="113468"/>
                </a:solidFill>
                <a:latin typeface="Arial Narrow" panose="020B0606020202030204" pitchFamily="34" charset="0"/>
              </a:rPr>
              <a:t>, 1L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erlotinib</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and 1L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afatinib</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approved for </a:t>
            </a:r>
            <a:r>
              <a:rPr kumimoji="0" lang="en-US" sz="1400" b="0"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EGFRm</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NSCLC</a:t>
            </a:r>
          </a:p>
          <a:p>
            <a:pPr marL="172800" marR="0" lvl="0" indent="-1728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EGFR mutation testing </a:t>
            </a:r>
            <a:b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b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became</a:t>
            </a:r>
            <a:r>
              <a:rPr kumimoji="0" lang="en-US" sz="1400" b="0" i="0" u="none" strike="noStrike" kern="1200" cap="none" spc="0" normalizeH="0" noProof="0" dirty="0">
                <a:ln>
                  <a:noFill/>
                </a:ln>
                <a:solidFill>
                  <a:srgbClr val="113468"/>
                </a:solidFill>
                <a:effectLst/>
                <a:uLnTx/>
                <a:uFillTx/>
                <a:latin typeface="Arial Narrow" panose="020B0606020202030204" pitchFamily="34" charset="0"/>
                <a:ea typeface="+mn-ea"/>
                <a:cs typeface="+mn-cs"/>
              </a:rPr>
              <a:t> </a:t>
            </a:r>
            <a:r>
              <a:rPr kumimoji="0" lang="en-US" sz="14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standard of care</a:t>
            </a:r>
          </a:p>
        </p:txBody>
      </p:sp>
      <p:sp>
        <p:nvSpPr>
          <p:cNvPr id="54" name="TextBox 53">
            <a:extLst>
              <a:ext uri="{FF2B5EF4-FFF2-40B4-BE49-F238E27FC236}">
                <a16:creationId xmlns:a16="http://schemas.microsoft.com/office/drawing/2014/main" id="{725B3314-F690-43D2-9119-9C60866C0572}"/>
              </a:ext>
            </a:extLst>
          </p:cNvPr>
          <p:cNvSpPr txBox="1"/>
          <p:nvPr/>
        </p:nvSpPr>
        <p:spPr>
          <a:xfrm>
            <a:off x="550864" y="5541890"/>
            <a:ext cx="4871847" cy="53860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err="1">
                <a:ln>
                  <a:noFill/>
                </a:ln>
                <a:solidFill>
                  <a:srgbClr val="113468"/>
                </a:solidFill>
                <a:effectLst/>
                <a:uLnTx/>
                <a:uFillTx/>
                <a:latin typeface="Arial Narrow" panose="020B0606020202030204" pitchFamily="34" charset="0"/>
                <a:ea typeface="+mn-ea"/>
                <a:cs typeface="+mn-cs"/>
              </a:rPr>
              <a:t>EGFRm</a:t>
            </a:r>
            <a:r>
              <a:rPr kumimoji="0" lang="en-GB" sz="20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 advanced NSCLC treatment landscape</a:t>
            </a:r>
            <a:endParaRPr kumimoji="0" lang="en-GB" sz="2000" b="1" i="0" u="none" strike="noStrike" kern="1200" cap="none" spc="0" normalizeH="0" baseline="30000" noProof="0" dirty="0">
              <a:ln>
                <a:noFill/>
              </a:ln>
              <a:solidFill>
                <a:srgbClr val="113468"/>
              </a:solidFill>
              <a:effectLst/>
              <a:uLnTx/>
              <a:uFillTx/>
              <a:latin typeface="Arial Narrow" panose="020B0606020202030204" pitchFamily="34" charset="0"/>
              <a:ea typeface="+mn-ea"/>
              <a:cs typeface="+mn-cs"/>
            </a:endParaRPr>
          </a:p>
          <a:p>
            <a:pPr lvl="0">
              <a:defRPr/>
            </a:pPr>
            <a:r>
              <a:rPr lang="en-GB" sz="900" dirty="0">
                <a:solidFill>
                  <a:srgbClr val="113468"/>
                </a:solidFill>
                <a:latin typeface="Arial Narrow" panose="020B0606020202030204" pitchFamily="34" charset="0"/>
              </a:rPr>
              <a:t>Figure adapted from Herbst et al. Nature 2018;553:446–454</a:t>
            </a:r>
            <a:endParaRPr kumimoji="0" lang="en-GB" sz="900" i="0" u="none" strike="noStrike" kern="1200" cap="none" spc="0" normalizeH="0" baseline="0" noProof="0" dirty="0">
              <a:ln>
                <a:noFill/>
              </a:ln>
              <a:solidFill>
                <a:srgbClr val="113468"/>
              </a:solidFill>
              <a:effectLst/>
              <a:uLnTx/>
              <a:uFillTx/>
              <a:latin typeface="Arial Narrow" panose="020B0606020202030204" pitchFamily="34" charset="0"/>
            </a:endParaRPr>
          </a:p>
        </p:txBody>
      </p:sp>
      <p:cxnSp>
        <p:nvCxnSpPr>
          <p:cNvPr id="8" name="Straight Connector 7">
            <a:extLst>
              <a:ext uri="{FF2B5EF4-FFF2-40B4-BE49-F238E27FC236}">
                <a16:creationId xmlns:a16="http://schemas.microsoft.com/office/drawing/2014/main" id="{71616557-970E-2244-B185-5703BCE599A2}"/>
              </a:ext>
            </a:extLst>
          </p:cNvPr>
          <p:cNvCxnSpPr>
            <a:cxnSpLocks/>
          </p:cNvCxnSpPr>
          <p:nvPr/>
        </p:nvCxnSpPr>
        <p:spPr>
          <a:xfrm>
            <a:off x="835915" y="4317519"/>
            <a:ext cx="0" cy="50734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F2C27918-D070-E548-9C98-AB029B82DC16}"/>
              </a:ext>
            </a:extLst>
          </p:cNvPr>
          <p:cNvSpPr/>
          <p:nvPr/>
        </p:nvSpPr>
        <p:spPr>
          <a:xfrm>
            <a:off x="709915" y="4226262"/>
            <a:ext cx="252000" cy="25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Arial Narrow" panose="020B0606020202030204" pitchFamily="34" charset="0"/>
              <a:ea typeface="+mn-ea"/>
              <a:cs typeface="+mn-cs"/>
            </a:endParaRPr>
          </a:p>
        </p:txBody>
      </p:sp>
      <p:sp>
        <p:nvSpPr>
          <p:cNvPr id="33" name="TextBox 32"/>
          <p:cNvSpPr txBox="1"/>
          <p:nvPr/>
        </p:nvSpPr>
        <p:spPr>
          <a:xfrm>
            <a:off x="5715000" y="6449292"/>
            <a:ext cx="2617871" cy="276999"/>
          </a:xfrm>
          <a:prstGeom prst="rect">
            <a:avLst/>
          </a:prstGeom>
          <a:noFill/>
        </p:spPr>
        <p:txBody>
          <a:bodyPr wrap="square" rtlCol="0">
            <a:spAutoFit/>
          </a:bodyPr>
          <a:lstStyle/>
          <a:p>
            <a:r>
              <a:rPr lang="en-US" sz="1200" baseline="0" dirty="0">
                <a:solidFill>
                  <a:srgbClr val="57A9DD"/>
                </a:solidFill>
                <a:latin typeface="Calibri"/>
                <a:cs typeface="Calibri"/>
              </a:rPr>
              <a:t>Roy S.</a:t>
            </a:r>
            <a:r>
              <a:rPr lang="en-US" sz="1200" dirty="0">
                <a:solidFill>
                  <a:srgbClr val="57A9DD"/>
                </a:solidFill>
                <a:latin typeface="Calibri"/>
                <a:cs typeface="Calibri"/>
              </a:rPr>
              <a:t> </a:t>
            </a:r>
            <a:r>
              <a:rPr lang="en-US" sz="1200" baseline="0" dirty="0">
                <a:solidFill>
                  <a:srgbClr val="57A9DD"/>
                </a:solidFill>
                <a:latin typeface="Calibri"/>
                <a:cs typeface="Calibri"/>
              </a:rPr>
              <a:t>Herbst</a:t>
            </a:r>
          </a:p>
        </p:txBody>
      </p:sp>
      <p:cxnSp>
        <p:nvCxnSpPr>
          <p:cNvPr id="53" name="Straight Connector 52">
            <a:extLst>
              <a:ext uri="{FF2B5EF4-FFF2-40B4-BE49-F238E27FC236}">
                <a16:creationId xmlns:a16="http://schemas.microsoft.com/office/drawing/2014/main" id="{218EC10F-E696-4D91-904B-C8D346927BE3}"/>
              </a:ext>
            </a:extLst>
          </p:cNvPr>
          <p:cNvCxnSpPr>
            <a:cxnSpLocks/>
          </p:cNvCxnSpPr>
          <p:nvPr/>
        </p:nvCxnSpPr>
        <p:spPr>
          <a:xfrm>
            <a:off x="2515047" y="4250651"/>
            <a:ext cx="0" cy="57533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a16="http://schemas.microsoft.com/office/drawing/2014/main" id="{99ABC8E4-D731-49E3-A5FD-AA33634B187E}"/>
              </a:ext>
            </a:extLst>
          </p:cNvPr>
          <p:cNvSpPr/>
          <p:nvPr/>
        </p:nvSpPr>
        <p:spPr>
          <a:xfrm>
            <a:off x="2389047" y="4066586"/>
            <a:ext cx="252000" cy="25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Arial Narrow" panose="020B0606020202030204" pitchFamily="34" charset="0"/>
              <a:ea typeface="+mn-ea"/>
              <a:cs typeface="+mn-cs"/>
            </a:endParaRPr>
          </a:p>
        </p:txBody>
      </p:sp>
      <p:cxnSp>
        <p:nvCxnSpPr>
          <p:cNvPr id="46" name="Straight Connector 45">
            <a:extLst>
              <a:ext uri="{FF2B5EF4-FFF2-40B4-BE49-F238E27FC236}">
                <a16:creationId xmlns:a16="http://schemas.microsoft.com/office/drawing/2014/main" id="{46F757ED-A570-45AD-B617-0E2960F1E930}"/>
              </a:ext>
            </a:extLst>
          </p:cNvPr>
          <p:cNvCxnSpPr>
            <a:cxnSpLocks/>
          </p:cNvCxnSpPr>
          <p:nvPr/>
        </p:nvCxnSpPr>
        <p:spPr>
          <a:xfrm>
            <a:off x="5136138" y="4011892"/>
            <a:ext cx="0" cy="814096"/>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8D25DFD4-D5D1-4DEF-B017-9A2E7FA00C25}"/>
              </a:ext>
            </a:extLst>
          </p:cNvPr>
          <p:cNvSpPr/>
          <p:nvPr/>
        </p:nvSpPr>
        <p:spPr>
          <a:xfrm>
            <a:off x="5010138" y="3801628"/>
            <a:ext cx="252000" cy="25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Arial Narrow" panose="020B0606020202030204" pitchFamily="34" charset="0"/>
              <a:ea typeface="+mn-ea"/>
              <a:cs typeface="+mn-cs"/>
            </a:endParaRPr>
          </a:p>
        </p:txBody>
      </p:sp>
      <p:sp>
        <p:nvSpPr>
          <p:cNvPr id="27" name="TextBox 26">
            <a:extLst>
              <a:ext uri="{FF2B5EF4-FFF2-40B4-BE49-F238E27FC236}">
                <a16:creationId xmlns:a16="http://schemas.microsoft.com/office/drawing/2014/main" id="{454523E2-D5F8-CF4E-A935-89405AEEFB62}"/>
              </a:ext>
            </a:extLst>
          </p:cNvPr>
          <p:cNvSpPr txBox="1"/>
          <p:nvPr/>
        </p:nvSpPr>
        <p:spPr>
          <a:xfrm>
            <a:off x="28403"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7455656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CE65C3F4-7A34-4B56-A58E-71A0615527B4}"/>
              </a:ext>
            </a:extLst>
          </p:cNvPr>
          <p:cNvSpPr>
            <a:spLocks noGrp="1"/>
          </p:cNvSpPr>
          <p:nvPr>
            <p:ph type="title" idx="4294967295"/>
          </p:nvPr>
        </p:nvSpPr>
        <p:spPr>
          <a:xfrm>
            <a:off x="0" y="0"/>
            <a:ext cx="0" cy="0"/>
          </a:xfrm>
        </p:spPr>
        <p:txBody>
          <a:bodyPr>
            <a:normAutofit fontScale="90000"/>
          </a:bodyPr>
          <a:lstStyle/>
          <a:p>
            <a:pPr>
              <a:lnSpc>
                <a:spcPct val="100000"/>
              </a:lnSpc>
            </a:pPr>
            <a:r>
              <a:rPr lang="en-GB">
                <a:latin typeface="Arial Narrow" panose="020B0606020202030204" pitchFamily="34" charset="0"/>
              </a:rPr>
              <a:t>Outcomes in early stage NSCLC need to be improved</a:t>
            </a:r>
            <a:endParaRPr lang="en-GB" dirty="0">
              <a:latin typeface="Arial Narrow" panose="020B0606020202030204" pitchFamily="34" charset="0"/>
            </a:endParaRPr>
          </a:p>
        </p:txBody>
      </p:sp>
      <p:pic>
        <p:nvPicPr>
          <p:cNvPr id="3" name="Picture 2">
            <a:extLst>
              <a:ext uri="{FF2B5EF4-FFF2-40B4-BE49-F238E27FC236}">
                <a16:creationId xmlns:a16="http://schemas.microsoft.com/office/drawing/2014/main" id="{6E1E0D96-3756-474B-8819-C1BABFAA0FFF}"/>
              </a:ext>
            </a:extLst>
          </p:cNvPr>
          <p:cNvPicPr/>
          <p:nvPr/>
        </p:nvPicPr>
        <p:blipFill rotWithShape="1">
          <a:blip r:embed="rId2"/>
          <a:srcRect t="4961" b="9767"/>
          <a:stretch/>
        </p:blipFill>
        <p:spPr>
          <a:xfrm>
            <a:off x="0" y="340242"/>
            <a:ext cx="12192000" cy="5847907"/>
          </a:xfrm>
          <a:prstGeom prst="rect">
            <a:avLst/>
          </a:prstGeom>
        </p:spPr>
      </p:pic>
      <p:sp>
        <p:nvSpPr>
          <p:cNvPr id="5" name="Rectangle 4"/>
          <p:cNvSpPr/>
          <p:nvPr/>
        </p:nvSpPr>
        <p:spPr>
          <a:xfrm>
            <a:off x="1564850" y="5373277"/>
            <a:ext cx="8983744" cy="735291"/>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1FE9F43-9593-E54B-9CBA-EFFCA28E42C4}"/>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788734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AB028-4A08-405E-A4A6-2C1B6248E97E}"/>
              </a:ext>
            </a:extLst>
          </p:cNvPr>
          <p:cNvSpPr txBox="1">
            <a:spLocks/>
          </p:cNvSpPr>
          <p:nvPr/>
        </p:nvSpPr>
        <p:spPr>
          <a:xfrm>
            <a:off x="434145" y="512340"/>
            <a:ext cx="11277600" cy="1103448"/>
          </a:xfrm>
          <a:prstGeom prst="rect">
            <a:avLst/>
          </a:prstGeom>
          <a:effectLst/>
        </p:spPr>
        <p:txBody>
          <a:bodyPr vert="horz" wrap="square" lIns="0" tIns="0" rIns="0" bIns="0" rtlCol="0" anchor="t" anchorCtr="0">
            <a:noAutofit/>
          </a:bodyPr>
          <a:lstStyle>
            <a:lvl1pPr algn="l" defTabSz="609585" rtl="0" eaLnBrk="1" latinLnBrk="0" hangingPunct="1">
              <a:spcBef>
                <a:spcPct val="0"/>
              </a:spcBef>
              <a:buNone/>
              <a:defRPr lang="en-GB" sz="3733" kern="1200" spc="-27" noProof="0" dirty="0">
                <a:solidFill>
                  <a:schemeClr val="tx1"/>
                </a:solidFill>
                <a:latin typeface="+mj-lt"/>
                <a:ea typeface="+mn-ea"/>
                <a:cs typeface="Century"/>
              </a:defRPr>
            </a:lvl1pPr>
          </a:lstStyle>
          <a:p>
            <a:r>
              <a:rPr lang="en-US" sz="2800" b="1">
                <a:cs typeface="Times New Roman" panose="02020603050405020304" pitchFamily="18" charset="0"/>
              </a:rPr>
              <a:t>Based on a limited number of studies, the prevalence of EGFR mutations appears broadly similar across disease stages</a:t>
            </a:r>
            <a:endParaRPr lang="en-US" sz="2800" b="1" baseline="30000">
              <a:cs typeface="Times New Roman" panose="02020603050405020304" pitchFamily="18" charset="0"/>
            </a:endParaRPr>
          </a:p>
        </p:txBody>
      </p:sp>
      <p:sp>
        <p:nvSpPr>
          <p:cNvPr id="3" name="Text Placeholder 3">
            <a:extLst>
              <a:ext uri="{FF2B5EF4-FFF2-40B4-BE49-F238E27FC236}">
                <a16:creationId xmlns:a16="http://schemas.microsoft.com/office/drawing/2014/main" id="{13264E26-C25F-478A-BF50-FA258151C629}"/>
              </a:ext>
            </a:extLst>
          </p:cNvPr>
          <p:cNvSpPr txBox="1">
            <a:spLocks/>
          </p:cNvSpPr>
          <p:nvPr/>
        </p:nvSpPr>
        <p:spPr>
          <a:xfrm>
            <a:off x="386695" y="5783431"/>
            <a:ext cx="11277600" cy="655797"/>
          </a:xfrm>
          <a:prstGeom prst="rect">
            <a:avLst/>
          </a:prstGeom>
        </p:spPr>
        <p:txBody>
          <a:bodyPr lIns="0" tIns="0" rIns="0" bIns="0" anchor="b" anchorCtr="0">
            <a:noAutofit/>
          </a:bodyPr>
          <a:lstStyle>
            <a:lvl1pPr marL="0" indent="0" algn="l" defTabSz="609585" rtl="0" eaLnBrk="1" latinLnBrk="0" hangingPunct="1">
              <a:spcBef>
                <a:spcPct val="20000"/>
              </a:spcBef>
              <a:buFont typeface="Arial"/>
              <a:buNone/>
              <a:defRPr sz="1067" b="0"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267"/>
              </a:spcAft>
              <a:buClrTx/>
              <a:buSzTx/>
              <a:buFont typeface="Arial"/>
              <a:buNone/>
              <a:tabLst/>
              <a:defRPr/>
            </a:pPr>
            <a:r>
              <a:rPr kumimoji="0" lang="en-GB" sz="1050" b="0" i="0" u="none" strike="noStrike" kern="1200" cap="none" spc="0" normalizeH="0" baseline="30000" noProof="0" dirty="0" err="1">
                <a:ln>
                  <a:noFill/>
                </a:ln>
                <a:solidFill>
                  <a:srgbClr val="000000"/>
                </a:solidFill>
                <a:effectLst/>
                <a:uLnTx/>
                <a:uFillTx/>
                <a:latin typeface="Arial"/>
                <a:ea typeface="+mn-ea"/>
                <a:cs typeface="+mn-cs"/>
              </a:rPr>
              <a:t>a</a:t>
            </a:r>
            <a:r>
              <a:rPr kumimoji="0" lang="en-GB" sz="1050" b="0" i="0" u="none" strike="noStrike" kern="1200" cap="none" spc="0" normalizeH="0" baseline="0" noProof="0" dirty="0" err="1">
                <a:ln>
                  <a:noFill/>
                </a:ln>
                <a:solidFill>
                  <a:srgbClr val="000000"/>
                </a:solidFill>
                <a:effectLst/>
                <a:uLnTx/>
                <a:uFillTx/>
                <a:latin typeface="Arial"/>
                <a:ea typeface="+mn-ea"/>
                <a:cs typeface="+mn-cs"/>
              </a:rPr>
              <a:t>References</a:t>
            </a:r>
            <a:r>
              <a:rPr kumimoji="0" lang="en-GB" sz="1050" b="0" i="0" u="none" strike="noStrike" kern="1200" cap="none" spc="0" normalizeH="0" baseline="0" noProof="0" dirty="0">
                <a:ln>
                  <a:noFill/>
                </a:ln>
                <a:solidFill>
                  <a:srgbClr val="000000"/>
                </a:solidFill>
                <a:effectLst/>
                <a:uLnTx/>
                <a:uFillTx/>
                <a:latin typeface="Arial"/>
                <a:ea typeface="+mn-ea"/>
                <a:cs typeface="+mn-cs"/>
              </a:rPr>
              <a:t> for calculations of prevalence estimates for each disease stage are listed in the slide notes; </a:t>
            </a:r>
            <a:r>
              <a:rPr kumimoji="0" lang="en-GB" sz="1050" b="0" i="0" u="none" strike="noStrike" kern="1200" cap="none" spc="0" normalizeH="0" baseline="30000" noProof="0" dirty="0" err="1">
                <a:ln>
                  <a:noFill/>
                </a:ln>
                <a:solidFill>
                  <a:srgbClr val="000000"/>
                </a:solidFill>
                <a:effectLst/>
                <a:uLnTx/>
                <a:uFillTx/>
                <a:latin typeface="Arial"/>
                <a:ea typeface="+mn-ea"/>
                <a:cs typeface="+mn-cs"/>
              </a:rPr>
              <a:t>b</a:t>
            </a:r>
            <a:r>
              <a:rPr kumimoji="0" lang="en-GB" sz="1050" b="0" i="0" u="none" strike="noStrike" kern="1200" cap="none" spc="0" normalizeH="0" baseline="0" noProof="0" dirty="0" err="1">
                <a:ln>
                  <a:noFill/>
                </a:ln>
                <a:solidFill>
                  <a:srgbClr val="000000"/>
                </a:solidFill>
                <a:effectLst/>
                <a:uLnTx/>
                <a:uFillTx/>
                <a:latin typeface="Arial"/>
                <a:ea typeface="+mn-ea"/>
                <a:cs typeface="+mn-cs"/>
              </a:rPr>
              <a:t>US</a:t>
            </a:r>
            <a:r>
              <a:rPr kumimoji="0" lang="en-GB" sz="1050" b="0" i="0" u="none" strike="noStrike" kern="1200" cap="none" spc="0" normalizeH="0" baseline="0" noProof="0" dirty="0">
                <a:ln>
                  <a:noFill/>
                </a:ln>
                <a:solidFill>
                  <a:srgbClr val="000000"/>
                </a:solidFill>
                <a:effectLst/>
                <a:uLnTx/>
                <a:uFillTx/>
                <a:latin typeface="Arial"/>
                <a:ea typeface="+mn-ea"/>
                <a:cs typeface="+mn-cs"/>
              </a:rPr>
              <a:t> studies are adenocarcinoma histology only; </a:t>
            </a:r>
            <a:br>
              <a:rPr kumimoji="0" lang="en-GB" sz="1050" b="0" i="0" u="none" strike="noStrike" kern="1200" cap="none" spc="0" normalizeH="0" baseline="0" noProof="0" dirty="0">
                <a:ln>
                  <a:noFill/>
                </a:ln>
                <a:solidFill>
                  <a:srgbClr val="000000"/>
                </a:solidFill>
                <a:effectLst/>
                <a:uLnTx/>
                <a:uFillTx/>
                <a:latin typeface="Arial"/>
                <a:ea typeface="+mn-ea"/>
                <a:cs typeface="+mn-cs"/>
              </a:rPr>
            </a:br>
            <a:r>
              <a:rPr kumimoji="0" lang="en-GB" sz="1050" b="0" i="0" u="none" strike="noStrike" kern="1200" cap="none" spc="0" normalizeH="0" baseline="30000" noProof="0" dirty="0" err="1">
                <a:ln>
                  <a:noFill/>
                </a:ln>
                <a:solidFill>
                  <a:srgbClr val="000000"/>
                </a:solidFill>
                <a:effectLst/>
                <a:uLnTx/>
                <a:uFillTx/>
                <a:latin typeface="Arial"/>
                <a:ea typeface="+mn-ea"/>
                <a:cs typeface="+mn-cs"/>
              </a:rPr>
              <a:t>c</a:t>
            </a:r>
            <a:r>
              <a:rPr kumimoji="0" lang="en-GB" sz="1050" b="0" i="0" u="none" strike="noStrike" kern="1200" cap="none" spc="0" normalizeH="0" baseline="0" noProof="0" dirty="0" err="1">
                <a:ln>
                  <a:noFill/>
                </a:ln>
                <a:solidFill>
                  <a:srgbClr val="000000"/>
                </a:solidFill>
                <a:effectLst/>
                <a:uLnTx/>
                <a:uFillTx/>
                <a:latin typeface="Arial"/>
                <a:ea typeface="+mn-ea"/>
                <a:cs typeface="+mn-cs"/>
              </a:rPr>
              <a:t>Based</a:t>
            </a:r>
            <a:r>
              <a:rPr kumimoji="0" lang="en-GB" sz="1050" b="0" i="0" u="none" strike="noStrike" kern="1200" cap="none" spc="0" normalizeH="0" baseline="0" noProof="0" dirty="0">
                <a:ln>
                  <a:noFill/>
                </a:ln>
                <a:solidFill>
                  <a:srgbClr val="000000"/>
                </a:solidFill>
                <a:effectLst/>
                <a:uLnTx/>
                <a:uFillTx/>
                <a:latin typeface="Arial"/>
                <a:ea typeface="+mn-ea"/>
                <a:cs typeface="+mn-cs"/>
              </a:rPr>
              <a:t> on a single study</a:t>
            </a:r>
          </a:p>
          <a:p>
            <a:pPr marL="0" marR="0" lvl="0" indent="0" algn="l" defTabSz="609585" rtl="0" eaLnBrk="1" fontAlgn="auto" latinLnBrk="0" hangingPunct="1">
              <a:lnSpc>
                <a:spcPct val="100000"/>
              </a:lnSpc>
              <a:spcBef>
                <a:spcPts val="0"/>
              </a:spcBef>
              <a:spcAft>
                <a:spcPts val="267"/>
              </a:spcAft>
              <a:buClrTx/>
              <a:buSzTx/>
              <a:buFont typeface="Arial"/>
              <a:buNone/>
              <a:tabLst/>
              <a:defRPr/>
            </a:pPr>
            <a:r>
              <a:rPr kumimoji="0" lang="en-GB" sz="1050" b="0" i="0" u="none" strike="noStrike" kern="1200" cap="none" spc="0" normalizeH="0" baseline="0" noProof="0" dirty="0">
                <a:ln>
                  <a:noFill/>
                </a:ln>
                <a:solidFill>
                  <a:srgbClr val="000000"/>
                </a:solidFill>
                <a:effectLst/>
                <a:uLnTx/>
                <a:uFillTx/>
                <a:latin typeface="Arial"/>
                <a:ea typeface="+mn-ea"/>
                <a:cs typeface="+mn-cs"/>
              </a:rPr>
              <a:t>Note that prevalence in resectable disease is not fully verified, the increased prevalence of EGFR mutations in the metastatic dataset may partially reflect referral bias, and differences between sequencing platforms and mutation calling algorithms may further account for variation in prevalence estimates</a:t>
            </a:r>
          </a:p>
          <a:p>
            <a:pPr marL="0" marR="0" lvl="0" indent="0" algn="r" defTabSz="609585" rtl="0" eaLnBrk="1" fontAlgn="auto" latinLnBrk="0" hangingPunct="1">
              <a:lnSpc>
                <a:spcPct val="100000"/>
              </a:lnSpc>
              <a:spcBef>
                <a:spcPts val="0"/>
              </a:spcBef>
              <a:spcAft>
                <a:spcPts val="0"/>
              </a:spcAft>
              <a:buClrTx/>
              <a:buSzTx/>
              <a:buFont typeface="Arial"/>
              <a:buNone/>
              <a:tabLst/>
              <a:defRPr/>
            </a:pPr>
            <a:r>
              <a:rPr kumimoji="0" lang="en-GB" sz="1050" b="0" i="0" u="none" strike="noStrike" kern="1200" cap="none" spc="0" normalizeH="0" baseline="0" noProof="0" dirty="0">
                <a:ln>
                  <a:noFill/>
                </a:ln>
                <a:solidFill>
                  <a:srgbClr val="000000"/>
                </a:solidFill>
                <a:effectLst/>
                <a:uLnTx/>
                <a:uFillTx/>
                <a:latin typeface="Arial"/>
                <a:ea typeface="+mn-ea"/>
                <a:cs typeface="+mn-cs"/>
              </a:rPr>
              <a:t>1. Li T, et al. </a:t>
            </a:r>
            <a:r>
              <a:rPr kumimoji="0" lang="en-GB" sz="1050" b="0" i="1" u="none" strike="noStrike" kern="1200" cap="none" spc="0" normalizeH="0" baseline="0" noProof="0" dirty="0">
                <a:ln>
                  <a:noFill/>
                </a:ln>
                <a:solidFill>
                  <a:srgbClr val="000000"/>
                </a:solidFill>
                <a:effectLst/>
                <a:uLnTx/>
                <a:uFillTx/>
                <a:latin typeface="Arial"/>
                <a:ea typeface="+mn-ea"/>
                <a:cs typeface="+mn-cs"/>
              </a:rPr>
              <a:t>J Clin Oncol </a:t>
            </a:r>
            <a:r>
              <a:rPr kumimoji="0" lang="en-GB" sz="1050" b="0" i="0" u="none" strike="noStrike" kern="1200" cap="none" spc="0" normalizeH="0" baseline="0" noProof="0" dirty="0">
                <a:ln>
                  <a:noFill/>
                </a:ln>
                <a:solidFill>
                  <a:srgbClr val="000000"/>
                </a:solidFill>
                <a:effectLst/>
                <a:uLnTx/>
                <a:uFillTx/>
                <a:latin typeface="Arial"/>
                <a:ea typeface="+mn-ea"/>
                <a:cs typeface="+mn-cs"/>
              </a:rPr>
              <a:t>2013;31:1039–1049</a:t>
            </a:r>
          </a:p>
        </p:txBody>
      </p:sp>
      <p:graphicFrame>
        <p:nvGraphicFramePr>
          <p:cNvPr id="4" name="Table 3">
            <a:extLst>
              <a:ext uri="{FF2B5EF4-FFF2-40B4-BE49-F238E27FC236}">
                <a16:creationId xmlns:a16="http://schemas.microsoft.com/office/drawing/2014/main" id="{B7CF76CE-7572-449F-95A1-8E24FDC6232C}"/>
              </a:ext>
            </a:extLst>
          </p:cNvPr>
          <p:cNvGraphicFramePr>
            <a:graphicFrameLocks noGrp="1"/>
          </p:cNvGraphicFramePr>
          <p:nvPr>
            <p:extLst>
              <p:ext uri="{D42A27DB-BD31-4B8C-83A1-F6EECF244321}">
                <p14:modId xmlns:p14="http://schemas.microsoft.com/office/powerpoint/2010/main" val="3871174162"/>
              </p:ext>
            </p:extLst>
          </p:nvPr>
        </p:nvGraphicFramePr>
        <p:xfrm>
          <a:off x="4756854" y="2017032"/>
          <a:ext cx="6907441" cy="2472177"/>
        </p:xfrm>
        <a:graphic>
          <a:graphicData uri="http://schemas.openxmlformats.org/drawingml/2006/table">
            <a:tbl>
              <a:tblPr firstRow="1" bandRow="1"/>
              <a:tblGrid>
                <a:gridCol w="1866868">
                  <a:extLst>
                    <a:ext uri="{9D8B030D-6E8A-4147-A177-3AD203B41FA5}">
                      <a16:colId xmlns:a16="http://schemas.microsoft.com/office/drawing/2014/main" val="1369283750"/>
                    </a:ext>
                  </a:extLst>
                </a:gridCol>
                <a:gridCol w="1746913">
                  <a:extLst>
                    <a:ext uri="{9D8B030D-6E8A-4147-A177-3AD203B41FA5}">
                      <a16:colId xmlns:a16="http://schemas.microsoft.com/office/drawing/2014/main" val="4194524461"/>
                    </a:ext>
                  </a:extLst>
                </a:gridCol>
                <a:gridCol w="1701421">
                  <a:extLst>
                    <a:ext uri="{9D8B030D-6E8A-4147-A177-3AD203B41FA5}">
                      <a16:colId xmlns:a16="http://schemas.microsoft.com/office/drawing/2014/main" val="539061724"/>
                    </a:ext>
                  </a:extLst>
                </a:gridCol>
                <a:gridCol w="1592239">
                  <a:extLst>
                    <a:ext uri="{9D8B030D-6E8A-4147-A177-3AD203B41FA5}">
                      <a16:colId xmlns:a16="http://schemas.microsoft.com/office/drawing/2014/main" val="12113320"/>
                    </a:ext>
                  </a:extLst>
                </a:gridCol>
              </a:tblGrid>
              <a:tr h="498305">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GB" sz="1600" dirty="0">
                          <a:solidFill>
                            <a:schemeClr val="tx1"/>
                          </a:solidFill>
                        </a:rPr>
                        <a:t>Disease stage</a:t>
                      </a:r>
                    </a:p>
                  </a:txBody>
                  <a:tcPr marL="144000" marR="0" marT="0" marB="96000" anchor="b">
                    <a:lnL w="12700" cmpd="sng">
                      <a:noFill/>
                    </a:lnL>
                    <a:lnR w="12700" cmpd="sng">
                      <a:noFill/>
                    </a:lnR>
                    <a:lnT w="12700" cmpd="sng">
                      <a:noFill/>
                    </a:lnT>
                    <a:lnB w="12700" cap="flat" cmpd="sng" algn="ctr">
                      <a:solidFill>
                        <a:srgbClr val="3F4444"/>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GB" sz="1600" dirty="0">
                          <a:solidFill>
                            <a:schemeClr val="tx1"/>
                          </a:solidFill>
                        </a:rPr>
                        <a:t>Asia</a:t>
                      </a:r>
                    </a:p>
                  </a:txBody>
                  <a:tcPr marL="144000" marR="0" marT="0" marB="96000" anchor="b">
                    <a:lnL w="12700" cmpd="sng">
                      <a:noFill/>
                    </a:lnL>
                    <a:lnR w="12700" cmpd="sng">
                      <a:noFill/>
                    </a:lnR>
                    <a:lnT w="12700" cmpd="sng">
                      <a:noFill/>
                    </a:lnT>
                    <a:lnB w="12700" cap="flat" cmpd="sng" algn="ctr">
                      <a:solidFill>
                        <a:srgbClr val="3F444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GB" sz="1600" dirty="0">
                          <a:solidFill>
                            <a:schemeClr val="tx1"/>
                          </a:solidFill>
                        </a:rPr>
                        <a:t>US</a:t>
                      </a:r>
                      <a:r>
                        <a:rPr lang="en-GB" sz="1600" baseline="30000" dirty="0">
                          <a:solidFill>
                            <a:schemeClr val="tx1"/>
                          </a:solidFill>
                        </a:rPr>
                        <a:t>b</a:t>
                      </a:r>
                    </a:p>
                  </a:txBody>
                  <a:tcPr marL="144000" marR="0" marT="0" marB="96000" anchor="b">
                    <a:lnL w="12700" cmpd="sng">
                      <a:noFill/>
                    </a:lnL>
                    <a:lnR w="12700" cmpd="sng">
                      <a:noFill/>
                    </a:lnR>
                    <a:lnT w="12700" cmpd="sng">
                      <a:noFill/>
                    </a:lnT>
                    <a:lnB w="12700" cap="flat" cmpd="sng" algn="ctr">
                      <a:solidFill>
                        <a:srgbClr val="3F444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GB" sz="1600" dirty="0">
                          <a:solidFill>
                            <a:schemeClr val="tx1"/>
                          </a:solidFill>
                        </a:rPr>
                        <a:t>Europe</a:t>
                      </a:r>
                    </a:p>
                  </a:txBody>
                  <a:tcPr marL="144000" marR="0" marT="0" marB="96000" anchor="b">
                    <a:lnL w="12700" cmpd="sng">
                      <a:noFill/>
                    </a:lnL>
                    <a:lnR w="12700" cmpd="sng">
                      <a:noFill/>
                    </a:lnR>
                    <a:lnT w="12700" cmpd="sng">
                      <a:noFill/>
                    </a:lnT>
                    <a:lnB w="12700" cap="flat" cmpd="sng" algn="ctr">
                      <a:solidFill>
                        <a:srgbClr val="3F444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64620328"/>
                  </a:ext>
                </a:extLst>
              </a:tr>
              <a:tr h="49346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GB" sz="1600" dirty="0">
                          <a:solidFill>
                            <a:schemeClr val="tx1"/>
                          </a:solidFill>
                        </a:rPr>
                        <a:t>Stage I</a:t>
                      </a:r>
                    </a:p>
                  </a:txBody>
                  <a:tcPr marL="144000" marR="0" marT="0" marB="0" anchor="ctr">
                    <a:lnL w="12700" cmpd="sng">
                      <a:solidFill>
                        <a:srgbClr val="FFFFFF"/>
                      </a:solidFill>
                    </a:lnL>
                    <a:lnR w="12700" cmpd="sng">
                      <a:solidFill>
                        <a:srgbClr val="FFFFFF"/>
                      </a:solidFill>
                    </a:lnR>
                    <a:lnT w="12700" cap="flat" cmpd="sng" algn="ctr">
                      <a:solidFill>
                        <a:srgbClr val="3F4444"/>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34.4–54.8</a:t>
                      </a:r>
                    </a:p>
                  </a:txBody>
                  <a:tcPr marL="144000" marR="0" marT="0" marB="0" anchor="ctr">
                    <a:lnL w="12700" cmpd="sng">
                      <a:solidFill>
                        <a:srgbClr val="FFFFFF"/>
                      </a:solidFill>
                    </a:lnL>
                    <a:lnR w="12700" cmpd="sng">
                      <a:solidFill>
                        <a:srgbClr val="FFFFFF"/>
                      </a:solidFill>
                    </a:lnR>
                    <a:lnT w="12700" cap="flat" cmpd="sng" algn="ctr">
                      <a:solidFill>
                        <a:srgbClr val="3F4444"/>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19.0–40.5</a:t>
                      </a:r>
                    </a:p>
                  </a:txBody>
                  <a:tcPr marL="144000" marR="0" marT="0" marB="0" anchor="ctr">
                    <a:lnL w="12700" cmpd="sng">
                      <a:solidFill>
                        <a:srgbClr val="FFFFFF"/>
                      </a:solidFill>
                    </a:lnL>
                    <a:lnR w="12700" cmpd="sng">
                      <a:solidFill>
                        <a:srgbClr val="FFFFFF"/>
                      </a:solidFill>
                    </a:lnR>
                    <a:lnT w="12700" cap="flat" cmpd="sng" algn="ctr">
                      <a:solidFill>
                        <a:srgbClr val="3F4444"/>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11.5–26.5</a:t>
                      </a:r>
                    </a:p>
                  </a:txBody>
                  <a:tcPr marL="144000" marR="0" marT="0" marB="0" anchor="ctr">
                    <a:lnL w="12700" cmpd="sng">
                      <a:solidFill>
                        <a:srgbClr val="FFFFFF"/>
                      </a:solidFill>
                    </a:lnL>
                    <a:lnR w="12700" cmpd="sng">
                      <a:solidFill>
                        <a:srgbClr val="FFFFFF"/>
                      </a:solidFill>
                    </a:lnR>
                    <a:lnT w="12700" cap="flat" cmpd="sng" algn="ctr">
                      <a:solidFill>
                        <a:srgbClr val="3F4444"/>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2750651819"/>
                  </a:ext>
                </a:extLst>
              </a:tr>
              <a:tr h="49346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GB" sz="1600" dirty="0">
                          <a:solidFill>
                            <a:schemeClr val="tx1"/>
                          </a:solidFill>
                        </a:rPr>
                        <a:t>Stage II</a:t>
                      </a:r>
                    </a:p>
                  </a:txBody>
                  <a:tcPr marL="144000" marR="0" marT="0" marB="0"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24.5–47.6</a:t>
                      </a:r>
                    </a:p>
                  </a:txBody>
                  <a:tcPr marL="14400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14.9–33.3</a:t>
                      </a:r>
                    </a:p>
                  </a:txBody>
                  <a:tcPr marL="14400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4.4–11.1</a:t>
                      </a:r>
                    </a:p>
                  </a:txBody>
                  <a:tcPr marL="14400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1279616214"/>
                  </a:ext>
                </a:extLst>
              </a:tr>
              <a:tr h="49346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GB" sz="1600" dirty="0">
                          <a:solidFill>
                            <a:schemeClr val="tx1"/>
                          </a:solidFill>
                        </a:rPr>
                        <a:t>Stage III</a:t>
                      </a:r>
                    </a:p>
                  </a:txBody>
                  <a:tcPr marL="144000" marR="0" marT="0" marB="0"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27.8–47.3</a:t>
                      </a:r>
                    </a:p>
                  </a:txBody>
                  <a:tcPr marL="14400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17.4–42.9</a:t>
                      </a:r>
                    </a:p>
                  </a:txBody>
                  <a:tcPr marL="14400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12.0</a:t>
                      </a:r>
                      <a:r>
                        <a:rPr lang="en-GB" sz="1600" baseline="30000" dirty="0">
                          <a:solidFill>
                            <a:schemeClr val="tx1"/>
                          </a:solidFill>
                        </a:rPr>
                        <a:t>c</a:t>
                      </a:r>
                    </a:p>
                  </a:txBody>
                  <a:tcPr marL="14400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576329883"/>
                  </a:ext>
                </a:extLst>
              </a:tr>
              <a:tr h="49346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GB" sz="1600" dirty="0">
                          <a:solidFill>
                            <a:schemeClr val="tx1"/>
                          </a:solidFill>
                        </a:rPr>
                        <a:t>Stage</a:t>
                      </a:r>
                      <a:r>
                        <a:rPr lang="en-GB" sz="1600" baseline="0" dirty="0">
                          <a:solidFill>
                            <a:schemeClr val="tx1"/>
                          </a:solidFill>
                        </a:rPr>
                        <a:t> IV</a:t>
                      </a:r>
                      <a:endParaRPr lang="en-GB" sz="1600" dirty="0">
                        <a:solidFill>
                          <a:schemeClr val="tx1"/>
                        </a:solidFill>
                      </a:endParaRPr>
                    </a:p>
                  </a:txBody>
                  <a:tcPr marL="144000" marR="0" marT="0" marB="0"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33.3–48.9</a:t>
                      </a:r>
                    </a:p>
                  </a:txBody>
                  <a:tcPr marL="14400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35.6–40.0</a:t>
                      </a:r>
                    </a:p>
                  </a:txBody>
                  <a:tcPr marL="14400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1600" dirty="0">
                          <a:solidFill>
                            <a:schemeClr val="tx1"/>
                          </a:solidFill>
                        </a:rPr>
                        <a:t>21.7</a:t>
                      </a:r>
                      <a:r>
                        <a:rPr lang="en-GB" sz="1600" baseline="30000" dirty="0">
                          <a:solidFill>
                            <a:schemeClr val="tx1"/>
                          </a:solidFill>
                        </a:rPr>
                        <a:t>c</a:t>
                      </a:r>
                    </a:p>
                  </a:txBody>
                  <a:tcPr marL="14400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2426945439"/>
                  </a:ext>
                </a:extLst>
              </a:tr>
            </a:tbl>
          </a:graphicData>
        </a:graphic>
      </p:graphicFrame>
      <p:sp>
        <p:nvSpPr>
          <p:cNvPr id="5" name="TextBox 4">
            <a:extLst>
              <a:ext uri="{FF2B5EF4-FFF2-40B4-BE49-F238E27FC236}">
                <a16:creationId xmlns:a16="http://schemas.microsoft.com/office/drawing/2014/main" id="{2294FC3F-88E7-4F19-B211-F8A52C8894E2}"/>
              </a:ext>
            </a:extLst>
          </p:cNvPr>
          <p:cNvSpPr txBox="1"/>
          <p:nvPr/>
        </p:nvSpPr>
        <p:spPr>
          <a:xfrm>
            <a:off x="4756853" y="1612429"/>
            <a:ext cx="5530588" cy="330945"/>
          </a:xfrm>
          <a:prstGeom prst="rect">
            <a:avLst/>
          </a:prstGeom>
          <a:noFill/>
          <a:ln w="9525">
            <a:noFill/>
            <a:miter lim="800000"/>
            <a:headEnd/>
            <a:tailEnd/>
          </a:ln>
        </p:spPr>
        <p:txBody>
          <a:bodyPr wrap="square" lIns="0" tIns="0" rIns="0" bIns="0" rtlCol="0">
            <a:noAutofit/>
          </a:bodyPr>
          <a:lstStyle>
            <a:defPPr>
              <a:defRPr lang="en-US"/>
            </a:defPPr>
            <a:lvl1pPr marL="266700" indent="-266700" algn="ctr" eaLnBrk="0" hangingPunct="0">
              <a:lnSpc>
                <a:spcPct val="90000"/>
              </a:lnSpc>
              <a:spcBef>
                <a:spcPts val="600"/>
              </a:spcBef>
              <a:buClr>
                <a:srgbClr val="EAAF0F"/>
              </a:buClr>
              <a:defRPr sz="1600" b="1" kern="0">
                <a:solidFill>
                  <a:schemeClr val="tx2"/>
                </a:solidFill>
                <a:latin typeface="Arial"/>
                <a:cs typeface="Arial"/>
              </a:defRPr>
            </a:lvl1pPr>
          </a:lstStyle>
          <a:p>
            <a:pPr marL="0" marR="0" lvl="0" indent="0" algn="l" defTabSz="609585" eaLnBrk="0" fontAlgn="auto" latinLnBrk="0" hangingPunct="0">
              <a:lnSpc>
                <a:spcPct val="90000"/>
              </a:lnSpc>
              <a:spcBef>
                <a:spcPts val="800"/>
              </a:spcBef>
              <a:spcAft>
                <a:spcPts val="0"/>
              </a:spcAft>
              <a:buClr>
                <a:srgbClr val="EAAF0F"/>
              </a:buClr>
              <a:buSzTx/>
              <a:buFontTx/>
              <a:buNone/>
              <a:tabLst/>
              <a:defRPr/>
            </a:pPr>
            <a:r>
              <a:rPr kumimoji="0" lang="en-GB" sz="2133" b="1" i="0" u="none" strike="noStrike" kern="0" cap="none" spc="0" normalizeH="0" baseline="0" noProof="0" dirty="0">
                <a:ln>
                  <a:noFill/>
                </a:ln>
                <a:solidFill>
                  <a:srgbClr val="830051"/>
                </a:solidFill>
                <a:effectLst/>
                <a:uLnTx/>
                <a:uFillTx/>
                <a:latin typeface="Arial"/>
                <a:cs typeface="Arial"/>
              </a:rPr>
              <a:t>Prevalence estimates for each stage:</a:t>
            </a:r>
            <a:r>
              <a:rPr kumimoji="0" lang="en-GB" sz="2133" b="1" i="0" u="none" strike="noStrike" kern="0" cap="none" spc="0" normalizeH="0" baseline="30000" noProof="0" dirty="0">
                <a:ln>
                  <a:noFill/>
                </a:ln>
                <a:solidFill>
                  <a:srgbClr val="830051"/>
                </a:solidFill>
                <a:effectLst/>
                <a:uLnTx/>
                <a:uFillTx/>
                <a:latin typeface="Arial"/>
                <a:cs typeface="Arial"/>
              </a:rPr>
              <a:t>a</a:t>
            </a:r>
          </a:p>
        </p:txBody>
      </p:sp>
      <p:sp>
        <p:nvSpPr>
          <p:cNvPr id="6" name="TextBox 5">
            <a:extLst>
              <a:ext uri="{FF2B5EF4-FFF2-40B4-BE49-F238E27FC236}">
                <a16:creationId xmlns:a16="http://schemas.microsoft.com/office/drawing/2014/main" id="{21253941-0105-4F63-A0C0-3420B90B714A}"/>
              </a:ext>
            </a:extLst>
          </p:cNvPr>
          <p:cNvSpPr txBox="1"/>
          <p:nvPr/>
        </p:nvSpPr>
        <p:spPr>
          <a:xfrm>
            <a:off x="418171" y="4629564"/>
            <a:ext cx="11277600" cy="863659"/>
          </a:xfrm>
          <a:prstGeom prst="rect">
            <a:avLst/>
          </a:prstGeom>
          <a:solidFill>
            <a:srgbClr val="3F4444">
              <a:lumMod val="20000"/>
              <a:lumOff val="80000"/>
            </a:srgbClr>
          </a:solidFill>
          <a:ln w="25400" cap="flat" cmpd="sng" algn="ctr">
            <a:noFill/>
            <a:prstDash val="solid"/>
          </a:ln>
          <a:effectLst/>
        </p:spPr>
        <p:txBody>
          <a:bodyPr wrap="square" rtlCol="0" anchor="ctr" anchorCtr="0">
            <a:noAutofit/>
          </a:bodyPr>
          <a:lstStyle/>
          <a:p>
            <a:pPr marL="0" marR="0" lvl="0" indent="0" algn="ctr" defTabSz="914354" eaLnBrk="1" fontAlgn="auto" latinLnBrk="0" hangingPunct="1">
              <a:lnSpc>
                <a:spcPct val="100000"/>
              </a:lnSpc>
              <a:spcBef>
                <a:spcPts val="0"/>
              </a:spcBef>
              <a:spcAft>
                <a:spcPts val="0"/>
              </a:spcAft>
              <a:buClr>
                <a:srgbClr val="7F134C"/>
              </a:buClr>
              <a:buSzTx/>
              <a:buFontTx/>
              <a:buNone/>
              <a:tabLst/>
              <a:defRPr/>
            </a:pPr>
            <a:r>
              <a:rPr kumimoji="0" lang="en-GB" sz="1867" b="1" i="0" u="none" strike="noStrike" kern="0" cap="none" spc="0" normalizeH="0" baseline="0" noProof="0" dirty="0">
                <a:ln>
                  <a:noFill/>
                </a:ln>
                <a:solidFill>
                  <a:srgbClr val="3F4444"/>
                </a:solidFill>
                <a:effectLst/>
                <a:uLnTx/>
                <a:uFillTx/>
                <a:latin typeface="Arial"/>
                <a:ea typeface="+mn-ea"/>
                <a:cs typeface="+mn-cs"/>
              </a:rPr>
              <a:t>If EGFR-TKIs were available in the resectable setting, a similar proportion </a:t>
            </a:r>
            <a:br>
              <a:rPr kumimoji="0" lang="en-GB" sz="1867" b="1" i="0" u="none" strike="noStrike" kern="0" cap="none" spc="0" normalizeH="0" baseline="0" noProof="0" dirty="0">
                <a:ln>
                  <a:noFill/>
                </a:ln>
                <a:solidFill>
                  <a:srgbClr val="3F4444"/>
                </a:solidFill>
                <a:effectLst/>
                <a:uLnTx/>
                <a:uFillTx/>
                <a:latin typeface="Arial"/>
                <a:ea typeface="+mn-ea"/>
                <a:cs typeface="+mn-cs"/>
              </a:rPr>
            </a:br>
            <a:r>
              <a:rPr kumimoji="0" lang="en-GB" sz="1867" b="1" i="0" u="none" strike="noStrike" kern="0" cap="none" spc="0" normalizeH="0" baseline="0" noProof="0" dirty="0">
                <a:ln>
                  <a:noFill/>
                </a:ln>
                <a:solidFill>
                  <a:srgbClr val="3F4444"/>
                </a:solidFill>
                <a:effectLst/>
                <a:uLnTx/>
                <a:uFillTx/>
                <a:latin typeface="Arial"/>
                <a:ea typeface="+mn-ea"/>
                <a:cs typeface="+mn-cs"/>
              </a:rPr>
              <a:t>of patients may be able to benefit compared to the advanced setting</a:t>
            </a:r>
          </a:p>
        </p:txBody>
      </p:sp>
      <p:sp>
        <p:nvSpPr>
          <p:cNvPr id="7" name="Pentagon 19">
            <a:extLst>
              <a:ext uri="{FF2B5EF4-FFF2-40B4-BE49-F238E27FC236}">
                <a16:creationId xmlns:a16="http://schemas.microsoft.com/office/drawing/2014/main" id="{4566FF84-A269-4D5C-8B34-38C394AB264D}"/>
              </a:ext>
            </a:extLst>
          </p:cNvPr>
          <p:cNvSpPr/>
          <p:nvPr/>
        </p:nvSpPr>
        <p:spPr>
          <a:xfrm>
            <a:off x="611877" y="2248922"/>
            <a:ext cx="3652344" cy="382393"/>
          </a:xfrm>
          <a:prstGeom prst="rect">
            <a:avLst/>
          </a:prstGeom>
          <a:noFill/>
          <a:ln w="9525">
            <a:noFill/>
            <a:miter lim="800000"/>
            <a:headEnd/>
            <a:tailEnd/>
          </a:ln>
        </p:spPr>
        <p:txBody>
          <a:bodyPr wrap="square" lIns="0" tIns="0" rIns="0" bIns="0" rtlCol="0">
            <a:noAutofit/>
          </a:bodyPr>
          <a:lstStyle/>
          <a:p>
            <a:pPr marL="0" marR="0" lvl="1" indent="0" defTabSz="609585" eaLnBrk="0" fontAlgn="auto" latinLnBrk="0" hangingPunct="0">
              <a:lnSpc>
                <a:spcPct val="90000"/>
              </a:lnSpc>
              <a:spcBef>
                <a:spcPts val="800"/>
              </a:spcBef>
              <a:spcAft>
                <a:spcPts val="0"/>
              </a:spcAft>
              <a:buClr>
                <a:srgbClr val="EAAF0F"/>
              </a:buClr>
              <a:buSzTx/>
              <a:buFontTx/>
              <a:buNone/>
              <a:tabLst/>
              <a:defRPr/>
            </a:pPr>
            <a:r>
              <a:rPr kumimoji="0" lang="en-GB" sz="1867" b="1" i="0" u="none" strike="noStrike" kern="0" cap="none" spc="0" normalizeH="0" baseline="0" noProof="0" dirty="0">
                <a:ln>
                  <a:noFill/>
                </a:ln>
                <a:solidFill>
                  <a:srgbClr val="003865">
                    <a:lumMod val="75000"/>
                    <a:lumOff val="25000"/>
                  </a:srgbClr>
                </a:solidFill>
                <a:effectLst/>
                <a:uLnTx/>
                <a:uFillTx/>
              </a:rPr>
              <a:t>Overall estimated prevalence</a:t>
            </a:r>
            <a:r>
              <a:rPr kumimoji="0" lang="en-GB" sz="1867" b="1" i="0" u="none" strike="noStrike" kern="0" cap="none" spc="0" normalizeH="0" baseline="30000" noProof="0" dirty="0">
                <a:ln>
                  <a:noFill/>
                </a:ln>
                <a:solidFill>
                  <a:srgbClr val="003865">
                    <a:lumMod val="75000"/>
                    <a:lumOff val="25000"/>
                  </a:srgbClr>
                </a:solidFill>
                <a:effectLst/>
                <a:uLnTx/>
                <a:uFillTx/>
              </a:rPr>
              <a:t>1</a:t>
            </a:r>
          </a:p>
        </p:txBody>
      </p:sp>
      <p:sp>
        <p:nvSpPr>
          <p:cNvPr id="8" name="Pentagon 19">
            <a:extLst>
              <a:ext uri="{FF2B5EF4-FFF2-40B4-BE49-F238E27FC236}">
                <a16:creationId xmlns:a16="http://schemas.microsoft.com/office/drawing/2014/main" id="{6FD432F2-4A56-408B-9800-A267F9EB79FA}"/>
              </a:ext>
            </a:extLst>
          </p:cNvPr>
          <p:cNvSpPr/>
          <p:nvPr/>
        </p:nvSpPr>
        <p:spPr>
          <a:xfrm>
            <a:off x="2172419" y="3633509"/>
            <a:ext cx="1422140" cy="713215"/>
          </a:xfrm>
          <a:prstGeom prst="rect">
            <a:avLst/>
          </a:prstGeom>
          <a:noFill/>
          <a:ln w="9525">
            <a:noFill/>
            <a:miter lim="800000"/>
            <a:headEnd/>
            <a:tailEnd/>
          </a:ln>
        </p:spPr>
        <p:txBody>
          <a:bodyPr wrap="square" lIns="0" tIns="0" rIns="0" bIns="0" rtlCol="0">
            <a:noAutofit/>
          </a:bodyPr>
          <a:lstStyle/>
          <a:p>
            <a:pPr marL="0" marR="0" lvl="1" indent="0" defTabSz="914354" eaLnBrk="1" fontAlgn="auto" latinLnBrk="0" hangingPunct="1">
              <a:lnSpc>
                <a:spcPct val="100000"/>
              </a:lnSpc>
              <a:spcBef>
                <a:spcPts val="0"/>
              </a:spcBef>
              <a:spcAft>
                <a:spcPts val="0"/>
              </a:spcAft>
              <a:buClrTx/>
              <a:buSzTx/>
              <a:buFontTx/>
              <a:buNone/>
              <a:tabLst/>
              <a:defRPr/>
            </a:pPr>
            <a:r>
              <a:rPr kumimoji="0" lang="en-GB" sz="1867" b="1" i="0" u="none" strike="noStrike" kern="0" cap="none" spc="0" normalizeH="0" baseline="0" noProof="0" dirty="0">
                <a:ln>
                  <a:noFill/>
                </a:ln>
                <a:solidFill>
                  <a:srgbClr val="003865">
                    <a:lumMod val="90000"/>
                    <a:lumOff val="10000"/>
                  </a:srgbClr>
                </a:solidFill>
                <a:effectLst/>
                <a:uLnTx/>
                <a:uFillTx/>
              </a:rPr>
              <a:t>Caucasian: 10–20%</a:t>
            </a:r>
            <a:endParaRPr kumimoji="0" lang="en-GB" sz="1867" b="1" i="0" u="none" strike="noStrike" kern="0" cap="none" spc="0" normalizeH="0" baseline="30000" noProof="0" dirty="0">
              <a:ln>
                <a:noFill/>
              </a:ln>
              <a:solidFill>
                <a:srgbClr val="003865">
                  <a:lumMod val="90000"/>
                  <a:lumOff val="10000"/>
                </a:srgbClr>
              </a:solidFill>
              <a:effectLst/>
              <a:uLnTx/>
              <a:uFillTx/>
            </a:endParaRPr>
          </a:p>
        </p:txBody>
      </p:sp>
      <p:sp>
        <p:nvSpPr>
          <p:cNvPr id="9" name="Pentagon 19">
            <a:extLst>
              <a:ext uri="{FF2B5EF4-FFF2-40B4-BE49-F238E27FC236}">
                <a16:creationId xmlns:a16="http://schemas.microsoft.com/office/drawing/2014/main" id="{E1688D99-ADE9-4666-A857-42176DDCE678}"/>
              </a:ext>
            </a:extLst>
          </p:cNvPr>
          <p:cNvSpPr/>
          <p:nvPr/>
        </p:nvSpPr>
        <p:spPr>
          <a:xfrm>
            <a:off x="2172419" y="2771649"/>
            <a:ext cx="1422140" cy="713215"/>
          </a:xfrm>
          <a:prstGeom prst="rect">
            <a:avLst/>
          </a:prstGeom>
          <a:noFill/>
          <a:ln w="9525">
            <a:noFill/>
            <a:miter lim="800000"/>
            <a:headEnd/>
            <a:tailEnd/>
          </a:ln>
        </p:spPr>
        <p:txBody>
          <a:bodyPr wrap="square" lIns="0" tIns="0" rIns="0" bIns="0" rtlCol="0">
            <a:noAutofit/>
          </a:bodyPr>
          <a:lstStyle/>
          <a:p>
            <a:pPr marL="0" marR="0" lvl="1" indent="0" defTabSz="914354" eaLnBrk="1" fontAlgn="auto" latinLnBrk="0" hangingPunct="1">
              <a:lnSpc>
                <a:spcPct val="100000"/>
              </a:lnSpc>
              <a:spcBef>
                <a:spcPts val="0"/>
              </a:spcBef>
              <a:spcAft>
                <a:spcPts val="0"/>
              </a:spcAft>
              <a:buClrTx/>
              <a:buSzTx/>
              <a:buFontTx/>
              <a:buNone/>
              <a:tabLst/>
              <a:defRPr/>
            </a:pPr>
            <a:r>
              <a:rPr kumimoji="0" lang="en-GB" sz="1867" b="1" i="0" u="none" strike="noStrike" kern="0" cap="none" spc="0" normalizeH="0" baseline="0" noProof="0" dirty="0">
                <a:ln>
                  <a:noFill/>
                </a:ln>
                <a:solidFill>
                  <a:srgbClr val="003865">
                    <a:lumMod val="90000"/>
                    <a:lumOff val="10000"/>
                  </a:srgbClr>
                </a:solidFill>
                <a:effectLst/>
                <a:uLnTx/>
                <a:uFillTx/>
              </a:rPr>
              <a:t>Asian:</a:t>
            </a:r>
            <a:br>
              <a:rPr kumimoji="0" lang="en-GB" sz="1867" b="1" i="0" u="none" strike="noStrike" kern="0" cap="none" spc="0" normalizeH="0" baseline="0" noProof="0" dirty="0">
                <a:ln>
                  <a:noFill/>
                </a:ln>
                <a:solidFill>
                  <a:srgbClr val="003865">
                    <a:lumMod val="90000"/>
                    <a:lumOff val="10000"/>
                  </a:srgbClr>
                </a:solidFill>
                <a:effectLst/>
                <a:uLnTx/>
                <a:uFillTx/>
              </a:rPr>
            </a:br>
            <a:r>
              <a:rPr kumimoji="0" lang="en-GB" sz="1867" b="1" i="0" u="none" strike="noStrike" kern="0" cap="none" spc="0" normalizeH="0" baseline="0" noProof="0" dirty="0">
                <a:ln>
                  <a:noFill/>
                </a:ln>
                <a:solidFill>
                  <a:srgbClr val="003865">
                    <a:lumMod val="90000"/>
                    <a:lumOff val="10000"/>
                  </a:srgbClr>
                </a:solidFill>
                <a:effectLst/>
                <a:uLnTx/>
                <a:uFillTx/>
              </a:rPr>
              <a:t>30–40%</a:t>
            </a:r>
            <a:endParaRPr kumimoji="0" lang="en-GB" sz="1867" b="1" i="0" u="none" strike="noStrike" kern="0" cap="none" spc="0" normalizeH="0" baseline="30000" noProof="0" dirty="0">
              <a:ln>
                <a:noFill/>
              </a:ln>
              <a:solidFill>
                <a:srgbClr val="003865">
                  <a:lumMod val="90000"/>
                  <a:lumOff val="10000"/>
                </a:srgbClr>
              </a:solidFill>
              <a:effectLst/>
              <a:uLnTx/>
              <a:uFillTx/>
            </a:endParaRPr>
          </a:p>
        </p:txBody>
      </p:sp>
      <p:grpSp>
        <p:nvGrpSpPr>
          <p:cNvPr id="10" name="Graphic 10">
            <a:extLst>
              <a:ext uri="{FF2B5EF4-FFF2-40B4-BE49-F238E27FC236}">
                <a16:creationId xmlns:a16="http://schemas.microsoft.com/office/drawing/2014/main" id="{F2D96D01-5B7F-4EED-8031-216657B25418}"/>
              </a:ext>
            </a:extLst>
          </p:cNvPr>
          <p:cNvGrpSpPr/>
          <p:nvPr/>
        </p:nvGrpSpPr>
        <p:grpSpPr>
          <a:xfrm>
            <a:off x="685415" y="3049141"/>
            <a:ext cx="1183412" cy="1015684"/>
            <a:chOff x="4400359" y="2085213"/>
            <a:chExt cx="1209675" cy="1038225"/>
          </a:xfrm>
          <a:solidFill>
            <a:srgbClr val="003865">
              <a:lumMod val="75000"/>
              <a:lumOff val="25000"/>
            </a:srgbClr>
          </a:solidFill>
        </p:grpSpPr>
        <p:sp>
          <p:nvSpPr>
            <p:cNvPr id="11" name="Freeform: Shape 10">
              <a:extLst>
                <a:ext uri="{FF2B5EF4-FFF2-40B4-BE49-F238E27FC236}">
                  <a16:creationId xmlns:a16="http://schemas.microsoft.com/office/drawing/2014/main" id="{7AEA8E10-56B3-449B-895A-6CCB91C745F3}"/>
                </a:ext>
              </a:extLst>
            </p:cNvPr>
            <p:cNvSpPr/>
            <p:nvPr/>
          </p:nvSpPr>
          <p:spPr>
            <a:xfrm>
              <a:off x="5200745" y="2468404"/>
              <a:ext cx="409575" cy="542925"/>
            </a:xfrm>
            <a:custGeom>
              <a:avLst/>
              <a:gdLst>
                <a:gd name="connsiteX0" fmla="*/ 123920 w 409575"/>
                <a:gd name="connsiteY0" fmla="*/ 0 h 542925"/>
                <a:gd name="connsiteX1" fmla="*/ 0 w 409575"/>
                <a:gd name="connsiteY1" fmla="*/ 44006 h 542925"/>
                <a:gd name="connsiteX2" fmla="*/ 97822 w 409575"/>
                <a:gd name="connsiteY2" fmla="*/ 153257 h 542925"/>
                <a:gd name="connsiteX3" fmla="*/ 195644 w 409575"/>
                <a:gd name="connsiteY3" fmla="*/ 410813 h 542925"/>
                <a:gd name="connsiteX4" fmla="*/ 203835 w 409575"/>
                <a:gd name="connsiteY4" fmla="*/ 505397 h 542925"/>
                <a:gd name="connsiteX5" fmla="*/ 200597 w 409575"/>
                <a:gd name="connsiteY5" fmla="*/ 549402 h 542925"/>
                <a:gd name="connsiteX6" fmla="*/ 383191 w 409575"/>
                <a:gd name="connsiteY6" fmla="*/ 490728 h 542925"/>
                <a:gd name="connsiteX7" fmla="*/ 417386 w 409575"/>
                <a:gd name="connsiteY7" fmla="*/ 410813 h 542925"/>
                <a:gd name="connsiteX8" fmla="*/ 123920 w 409575"/>
                <a:gd name="connsiteY8" fmla="*/ 0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9575" h="542925">
                  <a:moveTo>
                    <a:pt x="123920" y="0"/>
                  </a:moveTo>
                  <a:cubicBezTo>
                    <a:pt x="86392" y="0"/>
                    <a:pt x="42386" y="16288"/>
                    <a:pt x="0" y="44006"/>
                  </a:cubicBezTo>
                  <a:cubicBezTo>
                    <a:pt x="35909" y="71723"/>
                    <a:pt x="66866" y="109252"/>
                    <a:pt x="97822" y="153257"/>
                  </a:cubicBezTo>
                  <a:cubicBezTo>
                    <a:pt x="146685" y="228219"/>
                    <a:pt x="180975" y="319564"/>
                    <a:pt x="195644" y="410813"/>
                  </a:cubicBezTo>
                  <a:cubicBezTo>
                    <a:pt x="200501" y="443389"/>
                    <a:pt x="203835" y="474345"/>
                    <a:pt x="203835" y="505397"/>
                  </a:cubicBezTo>
                  <a:cubicBezTo>
                    <a:pt x="203835" y="521684"/>
                    <a:pt x="202216" y="537972"/>
                    <a:pt x="200597" y="549402"/>
                  </a:cubicBezTo>
                  <a:cubicBezTo>
                    <a:pt x="280511" y="542925"/>
                    <a:pt x="350615" y="523304"/>
                    <a:pt x="383191" y="490728"/>
                  </a:cubicBezTo>
                  <a:cubicBezTo>
                    <a:pt x="404336" y="469583"/>
                    <a:pt x="417386" y="443484"/>
                    <a:pt x="417386" y="410813"/>
                  </a:cubicBezTo>
                  <a:cubicBezTo>
                    <a:pt x="415671" y="156496"/>
                    <a:pt x="244507" y="0"/>
                    <a:pt x="123920" y="0"/>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12" name="Freeform: Shape 11">
              <a:extLst>
                <a:ext uri="{FF2B5EF4-FFF2-40B4-BE49-F238E27FC236}">
                  <a16:creationId xmlns:a16="http://schemas.microsoft.com/office/drawing/2014/main" id="{BF428540-34B6-4005-BFC4-D6E7ADBF1470}"/>
                </a:ext>
              </a:extLst>
            </p:cNvPr>
            <p:cNvSpPr/>
            <p:nvPr/>
          </p:nvSpPr>
          <p:spPr>
            <a:xfrm>
              <a:off x="5212079" y="2085404"/>
              <a:ext cx="257175" cy="304800"/>
            </a:xfrm>
            <a:custGeom>
              <a:avLst/>
              <a:gdLst>
                <a:gd name="connsiteX0" fmla="*/ 19621 w 257175"/>
                <a:gd name="connsiteY0" fmla="*/ 278701 h 304800"/>
                <a:gd name="connsiteX1" fmla="*/ 110871 w 257175"/>
                <a:gd name="connsiteY1" fmla="*/ 308038 h 304800"/>
                <a:gd name="connsiteX2" fmla="*/ 221742 w 257175"/>
                <a:gd name="connsiteY2" fmla="*/ 260795 h 304800"/>
                <a:gd name="connsiteX3" fmla="*/ 234791 w 257175"/>
                <a:gd name="connsiteY3" fmla="*/ 244507 h 304800"/>
                <a:gd name="connsiteX4" fmla="*/ 264128 w 257175"/>
                <a:gd name="connsiteY4" fmla="*/ 154876 h 304800"/>
                <a:gd name="connsiteX5" fmla="*/ 109252 w 257175"/>
                <a:gd name="connsiteY5" fmla="*/ 0 h 304800"/>
                <a:gd name="connsiteX6" fmla="*/ 0 w 257175"/>
                <a:gd name="connsiteY6" fmla="*/ 45625 h 304800"/>
                <a:gd name="connsiteX7" fmla="*/ 37529 w 257175"/>
                <a:gd name="connsiteY7" fmla="*/ 179260 h 304800"/>
                <a:gd name="connsiteX8" fmla="*/ 19621 w 257175"/>
                <a:gd name="connsiteY8" fmla="*/ 278701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175" h="304800">
                  <a:moveTo>
                    <a:pt x="19621" y="278701"/>
                  </a:moveTo>
                  <a:cubicBezTo>
                    <a:pt x="45720" y="298228"/>
                    <a:pt x="76676" y="308038"/>
                    <a:pt x="110871" y="308038"/>
                  </a:cubicBezTo>
                  <a:cubicBezTo>
                    <a:pt x="154877" y="308038"/>
                    <a:pt x="194024" y="290131"/>
                    <a:pt x="221742" y="260795"/>
                  </a:cubicBezTo>
                  <a:cubicBezTo>
                    <a:pt x="224981" y="257556"/>
                    <a:pt x="229934" y="250984"/>
                    <a:pt x="234791" y="244507"/>
                  </a:cubicBezTo>
                  <a:cubicBezTo>
                    <a:pt x="252698" y="218408"/>
                    <a:pt x="264128" y="189071"/>
                    <a:pt x="264128" y="154876"/>
                  </a:cubicBezTo>
                  <a:cubicBezTo>
                    <a:pt x="264128" y="70104"/>
                    <a:pt x="194024" y="0"/>
                    <a:pt x="109252" y="0"/>
                  </a:cubicBezTo>
                  <a:cubicBezTo>
                    <a:pt x="65246" y="0"/>
                    <a:pt x="27718" y="17907"/>
                    <a:pt x="0" y="45625"/>
                  </a:cubicBezTo>
                  <a:cubicBezTo>
                    <a:pt x="24479" y="84772"/>
                    <a:pt x="37529" y="132017"/>
                    <a:pt x="37529" y="179260"/>
                  </a:cubicBezTo>
                  <a:cubicBezTo>
                    <a:pt x="40862" y="215075"/>
                    <a:pt x="32671" y="246031"/>
                    <a:pt x="19621" y="278701"/>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13" name="Freeform: Shape 12">
              <a:extLst>
                <a:ext uri="{FF2B5EF4-FFF2-40B4-BE49-F238E27FC236}">
                  <a16:creationId xmlns:a16="http://schemas.microsoft.com/office/drawing/2014/main" id="{C0C19B40-8A90-4BE1-A1F3-B87B79A9CED5}"/>
                </a:ext>
              </a:extLst>
            </p:cNvPr>
            <p:cNvSpPr/>
            <p:nvPr/>
          </p:nvSpPr>
          <p:spPr>
            <a:xfrm>
              <a:off x="5158358" y="2939510"/>
              <a:ext cx="161925" cy="180975"/>
            </a:xfrm>
            <a:custGeom>
              <a:avLst/>
              <a:gdLst>
                <a:gd name="connsiteX0" fmla="*/ 0 w 161925"/>
                <a:gd name="connsiteY0" fmla="*/ 180975 h 180975"/>
                <a:gd name="connsiteX1" fmla="*/ 83153 w 161925"/>
                <a:gd name="connsiteY1" fmla="*/ 156496 h 180975"/>
                <a:gd name="connsiteX2" fmla="*/ 135350 w 161925"/>
                <a:gd name="connsiteY2" fmla="*/ 123920 h 180975"/>
                <a:gd name="connsiteX3" fmla="*/ 159829 w 161925"/>
                <a:gd name="connsiteY3" fmla="*/ 84772 h 180975"/>
                <a:gd name="connsiteX4" fmla="*/ 169640 w 161925"/>
                <a:gd name="connsiteY4" fmla="*/ 37529 h 180975"/>
                <a:gd name="connsiteX5" fmla="*/ 168021 w 161925"/>
                <a:gd name="connsiteY5" fmla="*/ 0 h 180975"/>
                <a:gd name="connsiteX6" fmla="*/ 0 w 161925"/>
                <a:gd name="connsiteY6" fmla="*/ 18097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925" h="180975">
                  <a:moveTo>
                    <a:pt x="0" y="180975"/>
                  </a:moveTo>
                  <a:cubicBezTo>
                    <a:pt x="30956" y="174498"/>
                    <a:pt x="58674" y="166307"/>
                    <a:pt x="83153" y="156496"/>
                  </a:cubicBezTo>
                  <a:cubicBezTo>
                    <a:pt x="104299" y="146685"/>
                    <a:pt x="120682" y="136970"/>
                    <a:pt x="135350" y="123920"/>
                  </a:cubicBezTo>
                  <a:cubicBezTo>
                    <a:pt x="143542" y="112490"/>
                    <a:pt x="153257" y="97822"/>
                    <a:pt x="159829" y="84772"/>
                  </a:cubicBezTo>
                  <a:cubicBezTo>
                    <a:pt x="166307" y="70104"/>
                    <a:pt x="169640" y="55435"/>
                    <a:pt x="169640" y="37529"/>
                  </a:cubicBezTo>
                  <a:cubicBezTo>
                    <a:pt x="169640" y="24479"/>
                    <a:pt x="169640" y="13049"/>
                    <a:pt x="168021" y="0"/>
                  </a:cubicBezTo>
                  <a:lnTo>
                    <a:pt x="0" y="180975"/>
                  </a:ln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14" name="Freeform: Shape 13">
              <a:extLst>
                <a:ext uri="{FF2B5EF4-FFF2-40B4-BE49-F238E27FC236}">
                  <a16:creationId xmlns:a16="http://schemas.microsoft.com/office/drawing/2014/main" id="{9D2829C0-B88C-4C26-B757-F77B1719BE15}"/>
                </a:ext>
              </a:extLst>
            </p:cNvPr>
            <p:cNvSpPr/>
            <p:nvPr/>
          </p:nvSpPr>
          <p:spPr>
            <a:xfrm>
              <a:off x="4979098" y="2792825"/>
              <a:ext cx="333375" cy="333375"/>
            </a:xfrm>
            <a:custGeom>
              <a:avLst/>
              <a:gdLst>
                <a:gd name="connsiteX0" fmla="*/ 319468 w 333375"/>
                <a:gd name="connsiteY0" fmla="*/ 0 h 333375"/>
                <a:gd name="connsiteX1" fmla="*/ 0 w 333375"/>
                <a:gd name="connsiteY1" fmla="*/ 339090 h 333375"/>
                <a:gd name="connsiteX2" fmla="*/ 102679 w 333375"/>
                <a:gd name="connsiteY2" fmla="*/ 335851 h 333375"/>
                <a:gd name="connsiteX3" fmla="*/ 339090 w 333375"/>
                <a:gd name="connsiteY3" fmla="*/ 79915 h 333375"/>
                <a:gd name="connsiteX4" fmla="*/ 319468 w 333375"/>
                <a:gd name="connsiteY4" fmla="*/ 0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333375">
                  <a:moveTo>
                    <a:pt x="319468" y="0"/>
                  </a:moveTo>
                  <a:lnTo>
                    <a:pt x="0" y="339090"/>
                  </a:lnTo>
                  <a:cubicBezTo>
                    <a:pt x="34195" y="340709"/>
                    <a:pt x="68485" y="339090"/>
                    <a:pt x="102679" y="335851"/>
                  </a:cubicBezTo>
                  <a:lnTo>
                    <a:pt x="339090" y="79915"/>
                  </a:lnTo>
                  <a:cubicBezTo>
                    <a:pt x="335756" y="53816"/>
                    <a:pt x="327565" y="26098"/>
                    <a:pt x="319468" y="0"/>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15" name="Freeform: Shape 14">
              <a:extLst>
                <a:ext uri="{FF2B5EF4-FFF2-40B4-BE49-F238E27FC236}">
                  <a16:creationId xmlns:a16="http://schemas.microsoft.com/office/drawing/2014/main" id="{D1CB92F8-1404-4D72-B909-06DF2FF1E4D1}"/>
                </a:ext>
              </a:extLst>
            </p:cNvPr>
            <p:cNvSpPr/>
            <p:nvPr/>
          </p:nvSpPr>
          <p:spPr>
            <a:xfrm>
              <a:off x="4829079" y="2672143"/>
              <a:ext cx="447675" cy="447675"/>
            </a:xfrm>
            <a:custGeom>
              <a:avLst/>
              <a:gdLst>
                <a:gd name="connsiteX0" fmla="*/ 410813 w 447675"/>
                <a:gd name="connsiteY0" fmla="*/ 0 h 447675"/>
                <a:gd name="connsiteX1" fmla="*/ 0 w 447675"/>
                <a:gd name="connsiteY1" fmla="*/ 441770 h 447675"/>
                <a:gd name="connsiteX2" fmla="*/ 88011 w 447675"/>
                <a:gd name="connsiteY2" fmla="*/ 456438 h 447675"/>
                <a:gd name="connsiteX3" fmla="*/ 449866 w 447675"/>
                <a:gd name="connsiteY3" fmla="*/ 70104 h 447675"/>
                <a:gd name="connsiteX4" fmla="*/ 410813 w 447675"/>
                <a:gd name="connsiteY4" fmla="*/ 0 h 447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675" h="447675">
                  <a:moveTo>
                    <a:pt x="410813" y="0"/>
                  </a:moveTo>
                  <a:lnTo>
                    <a:pt x="0" y="441770"/>
                  </a:lnTo>
                  <a:cubicBezTo>
                    <a:pt x="27718" y="448247"/>
                    <a:pt x="57055" y="453200"/>
                    <a:pt x="88011" y="456438"/>
                  </a:cubicBezTo>
                  <a:lnTo>
                    <a:pt x="449866" y="70104"/>
                  </a:lnTo>
                  <a:cubicBezTo>
                    <a:pt x="438531" y="45720"/>
                    <a:pt x="425482" y="21241"/>
                    <a:pt x="410813" y="0"/>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16" name="Freeform: Shape 15">
              <a:extLst>
                <a:ext uri="{FF2B5EF4-FFF2-40B4-BE49-F238E27FC236}">
                  <a16:creationId xmlns:a16="http://schemas.microsoft.com/office/drawing/2014/main" id="{2CFBC683-35E2-4AC2-9A36-3771DB821410}"/>
                </a:ext>
              </a:extLst>
            </p:cNvPr>
            <p:cNvSpPr/>
            <p:nvPr/>
          </p:nvSpPr>
          <p:spPr>
            <a:xfrm>
              <a:off x="4711731" y="2580894"/>
              <a:ext cx="495300" cy="514350"/>
            </a:xfrm>
            <a:custGeom>
              <a:avLst/>
              <a:gdLst>
                <a:gd name="connsiteX0" fmla="*/ 445008 w 495300"/>
                <a:gd name="connsiteY0" fmla="*/ 0 h 514350"/>
                <a:gd name="connsiteX1" fmla="*/ 0 w 495300"/>
                <a:gd name="connsiteY1" fmla="*/ 477584 h 514350"/>
                <a:gd name="connsiteX2" fmla="*/ 6477 w 495300"/>
                <a:gd name="connsiteY2" fmla="*/ 484060 h 514350"/>
                <a:gd name="connsiteX3" fmla="*/ 60293 w 495300"/>
                <a:gd name="connsiteY3" fmla="*/ 516636 h 514350"/>
                <a:gd name="connsiteX4" fmla="*/ 65151 w 495300"/>
                <a:gd name="connsiteY4" fmla="*/ 518255 h 514350"/>
                <a:gd name="connsiteX5" fmla="*/ 498729 w 495300"/>
                <a:gd name="connsiteY5" fmla="*/ 53626 h 514350"/>
                <a:gd name="connsiteX6" fmla="*/ 445008 w 495300"/>
                <a:gd name="connsiteY6"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300" h="514350">
                  <a:moveTo>
                    <a:pt x="445008" y="0"/>
                  </a:moveTo>
                  <a:lnTo>
                    <a:pt x="0" y="477584"/>
                  </a:lnTo>
                  <a:cubicBezTo>
                    <a:pt x="1619" y="479203"/>
                    <a:pt x="3238" y="480822"/>
                    <a:pt x="6477" y="484060"/>
                  </a:cubicBezTo>
                  <a:cubicBezTo>
                    <a:pt x="21146" y="495490"/>
                    <a:pt x="39053" y="508540"/>
                    <a:pt x="60293" y="516636"/>
                  </a:cubicBezTo>
                  <a:cubicBezTo>
                    <a:pt x="61913" y="516636"/>
                    <a:pt x="63532" y="518255"/>
                    <a:pt x="65151" y="518255"/>
                  </a:cubicBezTo>
                  <a:lnTo>
                    <a:pt x="498729" y="53626"/>
                  </a:lnTo>
                  <a:cubicBezTo>
                    <a:pt x="480822" y="32575"/>
                    <a:pt x="462915" y="14668"/>
                    <a:pt x="445008" y="0"/>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17" name="Freeform: Shape 16">
              <a:extLst>
                <a:ext uri="{FF2B5EF4-FFF2-40B4-BE49-F238E27FC236}">
                  <a16:creationId xmlns:a16="http://schemas.microsoft.com/office/drawing/2014/main" id="{931D91B8-9662-4F9D-8DD2-136BCFE0CBF5}"/>
                </a:ext>
              </a:extLst>
            </p:cNvPr>
            <p:cNvSpPr/>
            <p:nvPr/>
          </p:nvSpPr>
          <p:spPr>
            <a:xfrm>
              <a:off x="4969287" y="2217325"/>
              <a:ext cx="200025" cy="209550"/>
            </a:xfrm>
            <a:custGeom>
              <a:avLst/>
              <a:gdLst>
                <a:gd name="connsiteX0" fmla="*/ 30956 w 200025"/>
                <a:gd name="connsiteY0" fmla="*/ 211931 h 209550"/>
                <a:gd name="connsiteX1" fmla="*/ 200501 w 200025"/>
                <a:gd name="connsiteY1" fmla="*/ 42386 h 209550"/>
                <a:gd name="connsiteX2" fmla="*/ 195643 w 200025"/>
                <a:gd name="connsiteY2" fmla="*/ 0 h 209550"/>
                <a:gd name="connsiteX3" fmla="*/ 0 w 200025"/>
                <a:gd name="connsiteY3" fmla="*/ 210312 h 209550"/>
                <a:gd name="connsiteX4" fmla="*/ 30956 w 200025"/>
                <a:gd name="connsiteY4" fmla="*/ 211931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209550">
                  <a:moveTo>
                    <a:pt x="30956" y="211931"/>
                  </a:moveTo>
                  <a:cubicBezTo>
                    <a:pt x="123920" y="211931"/>
                    <a:pt x="200501" y="135350"/>
                    <a:pt x="200501" y="42386"/>
                  </a:cubicBezTo>
                  <a:cubicBezTo>
                    <a:pt x="200501" y="27718"/>
                    <a:pt x="198882" y="13049"/>
                    <a:pt x="195643" y="0"/>
                  </a:cubicBezTo>
                  <a:lnTo>
                    <a:pt x="0" y="210312"/>
                  </a:lnTo>
                  <a:cubicBezTo>
                    <a:pt x="9811" y="211931"/>
                    <a:pt x="21145" y="211931"/>
                    <a:pt x="30956" y="211931"/>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18" name="Freeform: Shape 17">
              <a:extLst>
                <a:ext uri="{FF2B5EF4-FFF2-40B4-BE49-F238E27FC236}">
                  <a16:creationId xmlns:a16="http://schemas.microsoft.com/office/drawing/2014/main" id="{25CEE0D6-2C5D-4F57-9FD3-274CE2C7EBDB}"/>
                </a:ext>
              </a:extLst>
            </p:cNvPr>
            <p:cNvSpPr/>
            <p:nvPr/>
          </p:nvSpPr>
          <p:spPr>
            <a:xfrm>
              <a:off x="4861655" y="2116264"/>
              <a:ext cx="276225" cy="285750"/>
            </a:xfrm>
            <a:custGeom>
              <a:avLst/>
              <a:gdLst>
                <a:gd name="connsiteX0" fmla="*/ 57055 w 276225"/>
                <a:gd name="connsiteY0" fmla="*/ 291846 h 285750"/>
                <a:gd name="connsiteX1" fmla="*/ 282035 w 276225"/>
                <a:gd name="connsiteY1" fmla="*/ 52197 h 285750"/>
                <a:gd name="connsiteX2" fmla="*/ 282035 w 276225"/>
                <a:gd name="connsiteY2" fmla="*/ 52197 h 285750"/>
                <a:gd name="connsiteX3" fmla="*/ 228219 w 276225"/>
                <a:gd name="connsiteY3" fmla="*/ 0 h 285750"/>
                <a:gd name="connsiteX4" fmla="*/ 0 w 276225"/>
                <a:gd name="connsiteY4" fmla="*/ 242888 h 285750"/>
                <a:gd name="connsiteX5" fmla="*/ 57055 w 276225"/>
                <a:gd name="connsiteY5" fmla="*/ 291846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225" h="285750">
                  <a:moveTo>
                    <a:pt x="57055" y="291846"/>
                  </a:moveTo>
                  <a:lnTo>
                    <a:pt x="282035" y="52197"/>
                  </a:lnTo>
                  <a:lnTo>
                    <a:pt x="282035" y="52197"/>
                  </a:lnTo>
                  <a:cubicBezTo>
                    <a:pt x="268986" y="31052"/>
                    <a:pt x="249460" y="13049"/>
                    <a:pt x="228219" y="0"/>
                  </a:cubicBezTo>
                  <a:lnTo>
                    <a:pt x="0" y="242888"/>
                  </a:lnTo>
                  <a:cubicBezTo>
                    <a:pt x="16288" y="262509"/>
                    <a:pt x="35909" y="280416"/>
                    <a:pt x="57055" y="291846"/>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19" name="Freeform: Shape 18">
              <a:extLst>
                <a:ext uri="{FF2B5EF4-FFF2-40B4-BE49-F238E27FC236}">
                  <a16:creationId xmlns:a16="http://schemas.microsoft.com/office/drawing/2014/main" id="{6BEDEDD0-A451-4890-BF70-E4A9C05A7145}"/>
                </a:ext>
              </a:extLst>
            </p:cNvPr>
            <p:cNvSpPr/>
            <p:nvPr/>
          </p:nvSpPr>
          <p:spPr>
            <a:xfrm>
              <a:off x="4679156" y="2522220"/>
              <a:ext cx="428625" cy="485775"/>
            </a:xfrm>
            <a:custGeom>
              <a:avLst/>
              <a:gdLst>
                <a:gd name="connsiteX0" fmla="*/ 397669 w 428625"/>
                <a:gd name="connsiteY0" fmla="*/ 11430 h 485775"/>
                <a:gd name="connsiteX1" fmla="*/ 363474 w 428625"/>
                <a:gd name="connsiteY1" fmla="*/ 0 h 485775"/>
                <a:gd name="connsiteX2" fmla="*/ 4858 w 428625"/>
                <a:gd name="connsiteY2" fmla="*/ 381476 h 485775"/>
                <a:gd name="connsiteX3" fmla="*/ 0 w 428625"/>
                <a:gd name="connsiteY3" fmla="*/ 453200 h 485775"/>
                <a:gd name="connsiteX4" fmla="*/ 6477 w 428625"/>
                <a:gd name="connsiteY4" fmla="*/ 490728 h 485775"/>
                <a:gd name="connsiteX5" fmla="*/ 436817 w 428625"/>
                <a:gd name="connsiteY5" fmla="*/ 29432 h 485775"/>
                <a:gd name="connsiteX6" fmla="*/ 397669 w 428625"/>
                <a:gd name="connsiteY6" fmla="*/ 1143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5" h="485775">
                  <a:moveTo>
                    <a:pt x="397669" y="11430"/>
                  </a:moveTo>
                  <a:cubicBezTo>
                    <a:pt x="386239" y="6572"/>
                    <a:pt x="374809" y="3238"/>
                    <a:pt x="363474" y="0"/>
                  </a:cubicBezTo>
                  <a:lnTo>
                    <a:pt x="4858" y="381476"/>
                  </a:lnTo>
                  <a:cubicBezTo>
                    <a:pt x="1619" y="404336"/>
                    <a:pt x="0" y="428720"/>
                    <a:pt x="0" y="453200"/>
                  </a:cubicBezTo>
                  <a:cubicBezTo>
                    <a:pt x="0" y="466249"/>
                    <a:pt x="1619" y="479298"/>
                    <a:pt x="6477" y="490728"/>
                  </a:cubicBezTo>
                  <a:lnTo>
                    <a:pt x="436817" y="29432"/>
                  </a:lnTo>
                  <a:cubicBezTo>
                    <a:pt x="423767" y="22765"/>
                    <a:pt x="410718" y="16288"/>
                    <a:pt x="397669" y="11430"/>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20" name="Freeform: Shape 19">
              <a:extLst>
                <a:ext uri="{FF2B5EF4-FFF2-40B4-BE49-F238E27FC236}">
                  <a16:creationId xmlns:a16="http://schemas.microsoft.com/office/drawing/2014/main" id="{63A8416A-A482-4630-9DD7-8001640EE428}"/>
                </a:ext>
              </a:extLst>
            </p:cNvPr>
            <p:cNvSpPr/>
            <p:nvPr/>
          </p:nvSpPr>
          <p:spPr>
            <a:xfrm>
              <a:off x="4832318" y="2091880"/>
              <a:ext cx="209550" cy="219075"/>
            </a:xfrm>
            <a:custGeom>
              <a:avLst/>
              <a:gdLst>
                <a:gd name="connsiteX0" fmla="*/ 210312 w 209550"/>
                <a:gd name="connsiteY0" fmla="*/ 4858 h 219075"/>
                <a:gd name="connsiteX1" fmla="*/ 169545 w 209550"/>
                <a:gd name="connsiteY1" fmla="*/ 0 h 219075"/>
                <a:gd name="connsiteX2" fmla="*/ 0 w 209550"/>
                <a:gd name="connsiteY2" fmla="*/ 169545 h 219075"/>
                <a:gd name="connsiteX3" fmla="*/ 8192 w 209550"/>
                <a:gd name="connsiteY3" fmla="*/ 221742 h 219075"/>
                <a:gd name="connsiteX4" fmla="*/ 210312 w 209550"/>
                <a:gd name="connsiteY4" fmla="*/ 4858 h 21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19075">
                  <a:moveTo>
                    <a:pt x="210312" y="4858"/>
                  </a:moveTo>
                  <a:cubicBezTo>
                    <a:pt x="197263" y="1619"/>
                    <a:pt x="182594" y="0"/>
                    <a:pt x="169545" y="0"/>
                  </a:cubicBezTo>
                  <a:cubicBezTo>
                    <a:pt x="74962" y="1619"/>
                    <a:pt x="0" y="78200"/>
                    <a:pt x="0" y="169545"/>
                  </a:cubicBezTo>
                  <a:cubicBezTo>
                    <a:pt x="0" y="187452"/>
                    <a:pt x="3238" y="205454"/>
                    <a:pt x="8192" y="221742"/>
                  </a:cubicBezTo>
                  <a:lnTo>
                    <a:pt x="210312" y="4858"/>
                  </a:ln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21" name="Freeform: Shape 20">
              <a:extLst>
                <a:ext uri="{FF2B5EF4-FFF2-40B4-BE49-F238E27FC236}">
                  <a16:creationId xmlns:a16="http://schemas.microsoft.com/office/drawing/2014/main" id="{E718DF5C-3446-424F-8738-BF329597C8B0}"/>
                </a:ext>
              </a:extLst>
            </p:cNvPr>
            <p:cNvSpPr/>
            <p:nvPr/>
          </p:nvSpPr>
          <p:spPr>
            <a:xfrm>
              <a:off x="4703445" y="2518982"/>
              <a:ext cx="266700" cy="285750"/>
            </a:xfrm>
            <a:custGeom>
              <a:avLst/>
              <a:gdLst>
                <a:gd name="connsiteX0" fmla="*/ 273939 w 266700"/>
                <a:gd name="connsiteY0" fmla="*/ 0 h 285750"/>
                <a:gd name="connsiteX1" fmla="*/ 238030 w 266700"/>
                <a:gd name="connsiteY1" fmla="*/ 9811 h 285750"/>
                <a:gd name="connsiteX2" fmla="*/ 172784 w 266700"/>
                <a:gd name="connsiteY2" fmla="*/ 44005 h 285750"/>
                <a:gd name="connsiteX3" fmla="*/ 0 w 266700"/>
                <a:gd name="connsiteY3" fmla="*/ 293370 h 285750"/>
                <a:gd name="connsiteX4" fmla="*/ 273939 w 266700"/>
                <a:gd name="connsiteY4" fmla="*/ 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00" h="285750">
                  <a:moveTo>
                    <a:pt x="273939" y="0"/>
                  </a:moveTo>
                  <a:cubicBezTo>
                    <a:pt x="260890" y="1619"/>
                    <a:pt x="249460" y="4858"/>
                    <a:pt x="238030" y="9811"/>
                  </a:cubicBezTo>
                  <a:cubicBezTo>
                    <a:pt x="216884" y="18002"/>
                    <a:pt x="194024" y="27718"/>
                    <a:pt x="172784" y="44005"/>
                  </a:cubicBezTo>
                  <a:cubicBezTo>
                    <a:pt x="101060" y="91249"/>
                    <a:pt x="34195" y="177641"/>
                    <a:pt x="0" y="293370"/>
                  </a:cubicBezTo>
                  <a:lnTo>
                    <a:pt x="273939" y="0"/>
                  </a:ln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22" name="Freeform: Shape 21">
              <a:extLst>
                <a:ext uri="{FF2B5EF4-FFF2-40B4-BE49-F238E27FC236}">
                  <a16:creationId xmlns:a16="http://schemas.microsoft.com/office/drawing/2014/main" id="{7B0470AD-4E44-4B99-8126-F9F8B84F0030}"/>
                </a:ext>
              </a:extLst>
            </p:cNvPr>
            <p:cNvSpPr/>
            <p:nvPr/>
          </p:nvSpPr>
          <p:spPr>
            <a:xfrm>
              <a:off x="4537329" y="2085213"/>
              <a:ext cx="247650" cy="304800"/>
            </a:xfrm>
            <a:custGeom>
              <a:avLst/>
              <a:gdLst>
                <a:gd name="connsiteX0" fmla="*/ 42291 w 247650"/>
                <a:gd name="connsiteY0" fmla="*/ 264224 h 304800"/>
                <a:gd name="connsiteX1" fmla="*/ 153162 w 247650"/>
                <a:gd name="connsiteY1" fmla="*/ 311467 h 304800"/>
                <a:gd name="connsiteX2" fmla="*/ 233077 w 247650"/>
                <a:gd name="connsiteY2" fmla="*/ 286988 h 304800"/>
                <a:gd name="connsiteX3" fmla="*/ 211931 w 247650"/>
                <a:gd name="connsiteY3" fmla="*/ 179356 h 304800"/>
                <a:gd name="connsiteX4" fmla="*/ 255937 w 247650"/>
                <a:gd name="connsiteY4" fmla="*/ 37529 h 304800"/>
                <a:gd name="connsiteX5" fmla="*/ 154876 w 247650"/>
                <a:gd name="connsiteY5" fmla="*/ 0 h 304800"/>
                <a:gd name="connsiteX6" fmla="*/ 0 w 247650"/>
                <a:gd name="connsiteY6" fmla="*/ 154876 h 304800"/>
                <a:gd name="connsiteX7" fmla="*/ 29337 w 247650"/>
                <a:gd name="connsiteY7" fmla="*/ 244507 h 304800"/>
                <a:gd name="connsiteX8" fmla="*/ 42291 w 247650"/>
                <a:gd name="connsiteY8" fmla="*/ 264224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50" h="304800">
                  <a:moveTo>
                    <a:pt x="42291" y="264224"/>
                  </a:moveTo>
                  <a:cubicBezTo>
                    <a:pt x="70009" y="293561"/>
                    <a:pt x="110776" y="311467"/>
                    <a:pt x="153162" y="311467"/>
                  </a:cubicBezTo>
                  <a:cubicBezTo>
                    <a:pt x="182499" y="311467"/>
                    <a:pt x="210217" y="303276"/>
                    <a:pt x="233077" y="286988"/>
                  </a:cubicBezTo>
                  <a:cubicBezTo>
                    <a:pt x="218408" y="252794"/>
                    <a:pt x="211931" y="216884"/>
                    <a:pt x="211931" y="179356"/>
                  </a:cubicBezTo>
                  <a:cubicBezTo>
                    <a:pt x="211931" y="125540"/>
                    <a:pt x="228219" y="78296"/>
                    <a:pt x="255937" y="37529"/>
                  </a:cubicBezTo>
                  <a:cubicBezTo>
                    <a:pt x="228219" y="13049"/>
                    <a:pt x="194024" y="0"/>
                    <a:pt x="154876" y="0"/>
                  </a:cubicBezTo>
                  <a:cubicBezTo>
                    <a:pt x="68485" y="0"/>
                    <a:pt x="0" y="70104"/>
                    <a:pt x="0" y="154876"/>
                  </a:cubicBezTo>
                  <a:cubicBezTo>
                    <a:pt x="0" y="189071"/>
                    <a:pt x="9811" y="218408"/>
                    <a:pt x="29337" y="244507"/>
                  </a:cubicBezTo>
                  <a:cubicBezTo>
                    <a:pt x="34195" y="252794"/>
                    <a:pt x="39052" y="259271"/>
                    <a:pt x="42291" y="264224"/>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sp>
          <p:nvSpPr>
            <p:cNvPr id="23" name="Freeform: Shape 22">
              <a:extLst>
                <a:ext uri="{FF2B5EF4-FFF2-40B4-BE49-F238E27FC236}">
                  <a16:creationId xmlns:a16="http://schemas.microsoft.com/office/drawing/2014/main" id="{5F2B7B36-47DF-4B37-A08F-EBAB350D8DB9}"/>
                </a:ext>
              </a:extLst>
            </p:cNvPr>
            <p:cNvSpPr/>
            <p:nvPr/>
          </p:nvSpPr>
          <p:spPr>
            <a:xfrm>
              <a:off x="4400359" y="2465165"/>
              <a:ext cx="400050" cy="552450"/>
            </a:xfrm>
            <a:custGeom>
              <a:avLst/>
              <a:gdLst>
                <a:gd name="connsiteX0" fmla="*/ 301561 w 400050"/>
                <a:gd name="connsiteY0" fmla="*/ 156496 h 552450"/>
                <a:gd name="connsiteX1" fmla="*/ 407479 w 400050"/>
                <a:gd name="connsiteY1" fmla="*/ 40767 h 552450"/>
                <a:gd name="connsiteX2" fmla="*/ 291751 w 400050"/>
                <a:gd name="connsiteY2" fmla="*/ 0 h 552450"/>
                <a:gd name="connsiteX3" fmla="*/ 0 w 400050"/>
                <a:gd name="connsiteY3" fmla="*/ 414052 h 552450"/>
                <a:gd name="connsiteX4" fmla="*/ 34195 w 400050"/>
                <a:gd name="connsiteY4" fmla="*/ 493967 h 552450"/>
                <a:gd name="connsiteX5" fmla="*/ 202120 w 400050"/>
                <a:gd name="connsiteY5" fmla="*/ 552641 h 552450"/>
                <a:gd name="connsiteX6" fmla="*/ 195643 w 400050"/>
                <a:gd name="connsiteY6" fmla="*/ 508635 h 552450"/>
                <a:gd name="connsiteX7" fmla="*/ 301561 w 400050"/>
                <a:gd name="connsiteY7" fmla="*/ 156496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050" h="552450">
                  <a:moveTo>
                    <a:pt x="301561" y="156496"/>
                  </a:moveTo>
                  <a:cubicBezTo>
                    <a:pt x="334137" y="109252"/>
                    <a:pt x="366808" y="70104"/>
                    <a:pt x="407479" y="40767"/>
                  </a:cubicBezTo>
                  <a:cubicBezTo>
                    <a:pt x="369951" y="14669"/>
                    <a:pt x="327565" y="0"/>
                    <a:pt x="291751" y="0"/>
                  </a:cubicBezTo>
                  <a:cubicBezTo>
                    <a:pt x="169450" y="1619"/>
                    <a:pt x="0" y="159734"/>
                    <a:pt x="0" y="414052"/>
                  </a:cubicBezTo>
                  <a:cubicBezTo>
                    <a:pt x="0" y="446627"/>
                    <a:pt x="9811" y="471107"/>
                    <a:pt x="34195" y="493967"/>
                  </a:cubicBezTo>
                  <a:cubicBezTo>
                    <a:pt x="66770" y="523304"/>
                    <a:pt x="130397" y="544544"/>
                    <a:pt x="202120" y="552641"/>
                  </a:cubicBezTo>
                  <a:cubicBezTo>
                    <a:pt x="198882" y="537972"/>
                    <a:pt x="195643" y="524923"/>
                    <a:pt x="195643" y="508635"/>
                  </a:cubicBezTo>
                  <a:cubicBezTo>
                    <a:pt x="195643" y="389573"/>
                    <a:pt x="236315" y="257556"/>
                    <a:pt x="301561" y="156496"/>
                  </a:cubicBezTo>
                  <a:close/>
                </a:path>
              </a:pathLst>
            </a:custGeom>
            <a:grpFill/>
            <a:ln w="9525" cap="flat">
              <a:noFill/>
              <a:prstDash val="solid"/>
              <a:miter/>
            </a:ln>
          </p:spPr>
          <p:txBody>
            <a:bodyPr rtlCol="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a:ln>
                  <a:noFill/>
                </a:ln>
                <a:solidFill>
                  <a:srgbClr val="003865">
                    <a:lumMod val="75000"/>
                    <a:lumOff val="25000"/>
                  </a:srgbClr>
                </a:solidFill>
                <a:effectLst/>
                <a:uLnTx/>
                <a:uFillTx/>
              </a:endParaRPr>
            </a:p>
          </p:txBody>
        </p:sp>
      </p:grpSp>
      <p:sp>
        <p:nvSpPr>
          <p:cNvPr id="24" name="Rectangle 23">
            <a:extLst>
              <a:ext uri="{FF2B5EF4-FFF2-40B4-BE49-F238E27FC236}">
                <a16:creationId xmlns:a16="http://schemas.microsoft.com/office/drawing/2014/main" id="{A099D723-E116-4235-8839-9746B5402F9A}"/>
              </a:ext>
            </a:extLst>
          </p:cNvPr>
          <p:cNvSpPr/>
          <p:nvPr/>
        </p:nvSpPr>
        <p:spPr>
          <a:xfrm>
            <a:off x="467570" y="2017032"/>
            <a:ext cx="3603653" cy="2472177"/>
          </a:xfrm>
          <a:prstGeom prst="rect">
            <a:avLst/>
          </a:prstGeom>
          <a:noFill/>
          <a:ln w="28575" cap="flat" cmpd="sng" algn="ctr">
            <a:solidFill>
              <a:srgbClr val="003865">
                <a:lumMod val="75000"/>
                <a:lumOff val="25000"/>
              </a:srgbClr>
            </a:solidFill>
            <a:prstDash val="solid"/>
          </a:ln>
          <a:effectLst/>
        </p:spPr>
        <p:txBody>
          <a:bodyPr rtlCol="0" anchor="ctr"/>
          <a:lstStyle/>
          <a:p>
            <a:pPr marL="0" marR="0" lvl="0" indent="0" algn="ctr" defTabSz="609585"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noProof="0" dirty="0">
              <a:ln>
                <a:noFill/>
              </a:ln>
              <a:solidFill>
                <a:srgbClr val="FFFFFF"/>
              </a:solidFill>
              <a:effectLst/>
              <a:uLnTx/>
              <a:uFillTx/>
              <a:latin typeface="Arial"/>
              <a:ea typeface="+mn-ea"/>
              <a:cs typeface="+mn-cs"/>
            </a:endParaRPr>
          </a:p>
        </p:txBody>
      </p:sp>
      <p:sp>
        <p:nvSpPr>
          <p:cNvPr id="25" name="TextBox 24">
            <a:extLst>
              <a:ext uri="{FF2B5EF4-FFF2-40B4-BE49-F238E27FC236}">
                <a16:creationId xmlns:a16="http://schemas.microsoft.com/office/drawing/2014/main" id="{A1F3B1B0-6F62-604F-B68F-D3B2FAAAD04A}"/>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307689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7F194823-5C87-47F6-9C91-66376C1C07B3}"/>
              </a:ext>
            </a:extLst>
          </p:cNvPr>
          <p:cNvSpPr>
            <a:spLocks noGrp="1"/>
          </p:cNvSpPr>
          <p:nvPr>
            <p:ph type="title" idx="4294967295"/>
          </p:nvPr>
        </p:nvSpPr>
        <p:spPr>
          <a:xfrm>
            <a:off x="0" y="365125"/>
            <a:ext cx="10515600" cy="1325563"/>
          </a:xfrm>
        </p:spPr>
        <p:txBody>
          <a:bodyPr>
            <a:normAutofit fontScale="90000"/>
          </a:bodyPr>
          <a:lstStyle/>
          <a:p>
            <a:r>
              <a:rPr lang="en-US" sz="4800">
                <a:latin typeface="Arial Narrow" panose="020B0606020202030204" pitchFamily="34" charset="0"/>
              </a:rPr>
              <a:t>Osimertinib as adjuvant therapy in patients with stage IB–IIIA EGFR mutation positive NSCLC after complete tumor resection: ADAURA</a:t>
            </a:r>
            <a:endParaRPr lang="en-US" sz="4800" dirty="0">
              <a:latin typeface="Arial Narrow" panose="020B0606020202030204" pitchFamily="34" charset="0"/>
            </a:endParaRPr>
          </a:p>
        </p:txBody>
      </p:sp>
      <p:pic>
        <p:nvPicPr>
          <p:cNvPr id="3" name="Picture 2">
            <a:extLst>
              <a:ext uri="{FF2B5EF4-FFF2-40B4-BE49-F238E27FC236}">
                <a16:creationId xmlns:a16="http://schemas.microsoft.com/office/drawing/2014/main" id="{74B38F0B-761B-4522-97F1-483DE857AB60}"/>
              </a:ext>
            </a:extLst>
          </p:cNvPr>
          <p:cNvPicPr/>
          <p:nvPr/>
        </p:nvPicPr>
        <p:blipFill rotWithShape="1">
          <a:blip r:embed="rId2"/>
          <a:srcRect t="9966" b="9106"/>
          <a:stretch/>
        </p:blipFill>
        <p:spPr>
          <a:xfrm>
            <a:off x="0" y="671332"/>
            <a:ext cx="12192000" cy="5451676"/>
          </a:xfrm>
          <a:prstGeom prst="rect">
            <a:avLst/>
          </a:prstGeom>
        </p:spPr>
      </p:pic>
      <p:sp>
        <p:nvSpPr>
          <p:cNvPr id="4" name="TextBox 3">
            <a:extLst>
              <a:ext uri="{FF2B5EF4-FFF2-40B4-BE49-F238E27FC236}">
                <a16:creationId xmlns:a16="http://schemas.microsoft.com/office/drawing/2014/main" id="{FF602F9B-D564-FE41-8BE7-B2A89D1C6D21}"/>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112575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429B25-EEA9-4161-931D-F1FB70B29D7B}"/>
              </a:ext>
            </a:extLst>
          </p:cNvPr>
          <p:cNvPicPr/>
          <p:nvPr/>
        </p:nvPicPr>
        <p:blipFill rotWithShape="1">
          <a:blip r:embed="rId2"/>
          <a:srcRect b="8510"/>
          <a:stretch/>
        </p:blipFill>
        <p:spPr>
          <a:xfrm>
            <a:off x="71120" y="287633"/>
            <a:ext cx="12049760" cy="5967663"/>
          </a:xfrm>
          <a:prstGeom prst="rect">
            <a:avLst/>
          </a:prstGeom>
        </p:spPr>
      </p:pic>
      <p:sp>
        <p:nvSpPr>
          <p:cNvPr id="5" name="Rectangle 4">
            <a:extLst>
              <a:ext uri="{FF2B5EF4-FFF2-40B4-BE49-F238E27FC236}">
                <a16:creationId xmlns:a16="http://schemas.microsoft.com/office/drawing/2014/main" id="{CB6F6FBC-22B3-40C1-AFDB-46ECD72C3447}"/>
              </a:ext>
            </a:extLst>
          </p:cNvPr>
          <p:cNvSpPr/>
          <p:nvPr/>
        </p:nvSpPr>
        <p:spPr>
          <a:xfrm>
            <a:off x="7940842" y="6157469"/>
            <a:ext cx="2124299" cy="215444"/>
          </a:xfrm>
          <a:prstGeom prst="rect">
            <a:avLst/>
          </a:prstGeom>
        </p:spPr>
        <p:txBody>
          <a:bodyPr wrap="none">
            <a:spAutoFit/>
          </a:bodyPr>
          <a:lstStyle/>
          <a:p>
            <a:r>
              <a:rPr lang="en-US" sz="800" dirty="0"/>
              <a:t>DFS: Disease Free Survival, OS: Overall Survival</a:t>
            </a:r>
            <a:endParaRPr lang="en-GB" sz="800" dirty="0"/>
          </a:p>
        </p:txBody>
      </p:sp>
      <p:sp>
        <p:nvSpPr>
          <p:cNvPr id="7" name="TextBox 6">
            <a:extLst>
              <a:ext uri="{FF2B5EF4-FFF2-40B4-BE49-F238E27FC236}">
                <a16:creationId xmlns:a16="http://schemas.microsoft.com/office/drawing/2014/main" id="{15A2C1EE-3129-4D99-B04B-2E3CECEC5506}"/>
              </a:ext>
            </a:extLst>
          </p:cNvPr>
          <p:cNvSpPr txBox="1"/>
          <p:nvPr/>
        </p:nvSpPr>
        <p:spPr>
          <a:xfrm>
            <a:off x="7337293" y="6367428"/>
            <a:ext cx="4685832"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6" name="TextBox 5">
            <a:extLst>
              <a:ext uri="{FF2B5EF4-FFF2-40B4-BE49-F238E27FC236}">
                <a16:creationId xmlns:a16="http://schemas.microsoft.com/office/drawing/2014/main" id="{DCF82B2B-1EB3-924D-99C3-8454E8246BBB}"/>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638543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CFD82-3C81-8149-B0AA-F0754BED7C80}"/>
              </a:ext>
            </a:extLst>
          </p:cNvPr>
          <p:cNvSpPr>
            <a:spLocks noGrp="1"/>
          </p:cNvSpPr>
          <p:nvPr>
            <p:ph type="title"/>
          </p:nvPr>
        </p:nvSpPr>
        <p:spPr>
          <a:xfrm>
            <a:off x="1039660" y="-59762"/>
            <a:ext cx="10515600" cy="936856"/>
          </a:xfrm>
        </p:spPr>
        <p:txBody>
          <a:bodyPr/>
          <a:lstStyle/>
          <a:p>
            <a:pPr algn="ctr"/>
            <a:r>
              <a:rPr lang="en-US" dirty="0"/>
              <a:t>Lung Cancer Mortality </a:t>
            </a:r>
          </a:p>
        </p:txBody>
      </p:sp>
      <p:pic>
        <p:nvPicPr>
          <p:cNvPr id="4" name="Picture 3">
            <a:extLst>
              <a:ext uri="{FF2B5EF4-FFF2-40B4-BE49-F238E27FC236}">
                <a16:creationId xmlns:a16="http://schemas.microsoft.com/office/drawing/2014/main" id="{B15D7A26-1420-3548-89FF-EA88C4DFB2F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310"/>
          <a:stretch/>
        </p:blipFill>
        <p:spPr>
          <a:xfrm>
            <a:off x="420339" y="1313193"/>
            <a:ext cx="6460069" cy="4673270"/>
          </a:xfrm>
          <a:prstGeom prst="rect">
            <a:avLst/>
          </a:prstGeom>
        </p:spPr>
      </p:pic>
      <p:sp>
        <p:nvSpPr>
          <p:cNvPr id="6" name="Rectangle 5">
            <a:extLst>
              <a:ext uri="{FF2B5EF4-FFF2-40B4-BE49-F238E27FC236}">
                <a16:creationId xmlns:a16="http://schemas.microsoft.com/office/drawing/2014/main" id="{1A1430D3-34A7-9E45-A429-D9479C0A05F1}"/>
              </a:ext>
            </a:extLst>
          </p:cNvPr>
          <p:cNvSpPr/>
          <p:nvPr/>
        </p:nvSpPr>
        <p:spPr>
          <a:xfrm>
            <a:off x="7064680" y="6288463"/>
            <a:ext cx="5127320" cy="392415"/>
          </a:xfrm>
          <a:prstGeom prst="rect">
            <a:avLst/>
          </a:prstGeom>
        </p:spPr>
        <p:txBody>
          <a:bodyPr wrap="square">
            <a:spAutoFit/>
          </a:bodyPr>
          <a:lstStyle/>
          <a:p>
            <a:pPr defTabSz="685800">
              <a:defRPr/>
            </a:pPr>
            <a:r>
              <a:rPr lang="en-US" sz="900" dirty="0">
                <a:solidFill>
                  <a:prstClr val="black"/>
                </a:solidFill>
                <a:latin typeface="Calibri" panose="020F0502020204030204" pitchFamily="34" charset="0"/>
                <a:cs typeface="Calibri" panose="020F0502020204030204" pitchFamily="34" charset="0"/>
              </a:rPr>
              <a:t>Siegel RL et al. Cancer statistics, 2020 </a:t>
            </a:r>
            <a:r>
              <a:rPr lang="pt-BR" sz="900" dirty="0">
                <a:solidFill>
                  <a:prstClr val="black"/>
                </a:solidFill>
                <a:latin typeface="Calibri" panose="020F0502020204030204" pitchFamily="34" charset="0"/>
                <a:cs typeface="Calibri" panose="020F0502020204030204" pitchFamily="34" charset="0"/>
              </a:rPr>
              <a:t>CA CANCER J CLIN 2020;70:7–30; </a:t>
            </a:r>
            <a:r>
              <a:rPr lang="pt-BR" sz="900" dirty="0" err="1">
                <a:solidFill>
                  <a:prstClr val="black"/>
                </a:solidFill>
                <a:latin typeface="Calibri" panose="020F0502020204030204" pitchFamily="34" charset="0"/>
                <a:cs typeface="Calibri" panose="020F0502020204030204" pitchFamily="34" charset="0"/>
              </a:rPr>
              <a:t>Annual</a:t>
            </a:r>
            <a:r>
              <a:rPr lang="pt-BR" sz="900" dirty="0">
                <a:solidFill>
                  <a:prstClr val="black"/>
                </a:solidFill>
                <a:latin typeface="Calibri" panose="020F0502020204030204" pitchFamily="34" charset="0"/>
                <a:cs typeface="Calibri" panose="020F0502020204030204" pitchFamily="34" charset="0"/>
              </a:rPr>
              <a:t> </a:t>
            </a:r>
            <a:r>
              <a:rPr lang="pt-BR" sz="900" dirty="0" err="1">
                <a:solidFill>
                  <a:prstClr val="black"/>
                </a:solidFill>
                <a:latin typeface="Calibri" panose="020F0502020204030204" pitchFamily="34" charset="0"/>
                <a:cs typeface="Calibri" panose="020F0502020204030204" pitchFamily="34" charset="0"/>
              </a:rPr>
              <a:t>Report</a:t>
            </a:r>
            <a:r>
              <a:rPr lang="pt-BR" sz="900" dirty="0">
                <a:solidFill>
                  <a:prstClr val="black"/>
                </a:solidFill>
                <a:latin typeface="Calibri" panose="020F0502020204030204" pitchFamily="34" charset="0"/>
                <a:cs typeface="Calibri" panose="020F0502020204030204" pitchFamily="34" charset="0"/>
              </a:rPr>
              <a:t> </a:t>
            </a:r>
            <a:r>
              <a:rPr lang="pt-BR" sz="900" dirty="0" err="1">
                <a:solidFill>
                  <a:prstClr val="black"/>
                </a:solidFill>
                <a:latin typeface="Calibri" panose="020F0502020204030204" pitchFamily="34" charset="0"/>
                <a:cs typeface="Calibri" panose="020F0502020204030204" pitchFamily="34" charset="0"/>
              </a:rPr>
              <a:t>to</a:t>
            </a:r>
            <a:r>
              <a:rPr lang="pt-BR" sz="900" dirty="0">
                <a:solidFill>
                  <a:prstClr val="black"/>
                </a:solidFill>
                <a:latin typeface="Calibri" panose="020F0502020204030204" pitchFamily="34" charset="0"/>
                <a:cs typeface="Calibri" panose="020F0502020204030204" pitchFamily="34" charset="0"/>
              </a:rPr>
              <a:t> </a:t>
            </a:r>
            <a:r>
              <a:rPr lang="pt-BR" sz="900" dirty="0" err="1">
                <a:solidFill>
                  <a:prstClr val="black"/>
                </a:solidFill>
                <a:latin typeface="Calibri" panose="020F0502020204030204" pitchFamily="34" charset="0"/>
                <a:cs typeface="Calibri" panose="020F0502020204030204" pitchFamily="34" charset="0"/>
              </a:rPr>
              <a:t>the</a:t>
            </a:r>
            <a:r>
              <a:rPr lang="pt-BR" sz="900" dirty="0">
                <a:solidFill>
                  <a:prstClr val="black"/>
                </a:solidFill>
                <a:latin typeface="Calibri" panose="020F0502020204030204" pitchFamily="34" charset="0"/>
                <a:cs typeface="Calibri" panose="020F0502020204030204" pitchFamily="34" charset="0"/>
              </a:rPr>
              <a:t> </a:t>
            </a:r>
            <a:r>
              <a:rPr lang="pt-BR" sz="900" dirty="0" err="1">
                <a:solidFill>
                  <a:prstClr val="black"/>
                </a:solidFill>
                <a:latin typeface="Calibri" panose="020F0502020204030204" pitchFamily="34" charset="0"/>
                <a:cs typeface="Calibri" panose="020F0502020204030204" pitchFamily="34" charset="0"/>
              </a:rPr>
              <a:t>Nation</a:t>
            </a:r>
            <a:r>
              <a:rPr lang="pt-BR" sz="900" dirty="0">
                <a:solidFill>
                  <a:prstClr val="black"/>
                </a:solidFill>
                <a:latin typeface="Calibri" panose="020F0502020204030204" pitchFamily="34" charset="0"/>
                <a:cs typeface="Calibri" panose="020F0502020204030204" pitchFamily="34" charset="0"/>
              </a:rPr>
              <a:t> </a:t>
            </a:r>
            <a:r>
              <a:rPr lang="pt-BR" sz="900" dirty="0" err="1">
                <a:solidFill>
                  <a:prstClr val="black"/>
                </a:solidFill>
                <a:latin typeface="Calibri" panose="020F0502020204030204" pitchFamily="34" charset="0"/>
                <a:cs typeface="Calibri" panose="020F0502020204030204" pitchFamily="34" charset="0"/>
              </a:rPr>
              <a:t>on</a:t>
            </a:r>
            <a:r>
              <a:rPr lang="pt-BR" sz="900" dirty="0">
                <a:solidFill>
                  <a:prstClr val="black"/>
                </a:solidFill>
                <a:latin typeface="Calibri" panose="020F0502020204030204" pitchFamily="34" charset="0"/>
                <a:cs typeface="Calibri" panose="020F0502020204030204" pitchFamily="34" charset="0"/>
              </a:rPr>
              <a:t> </a:t>
            </a:r>
            <a:r>
              <a:rPr lang="pt-BR" sz="900" dirty="0" err="1">
                <a:solidFill>
                  <a:prstClr val="black"/>
                </a:solidFill>
                <a:latin typeface="Calibri" panose="020F0502020204030204" pitchFamily="34" charset="0"/>
                <a:cs typeface="Calibri" panose="020F0502020204030204" pitchFamily="34" charset="0"/>
              </a:rPr>
              <a:t>the</a:t>
            </a:r>
            <a:r>
              <a:rPr lang="pt-BR" sz="900" dirty="0">
                <a:solidFill>
                  <a:prstClr val="black"/>
                </a:solidFill>
                <a:latin typeface="Calibri" panose="020F0502020204030204" pitchFamily="34" charset="0"/>
                <a:cs typeface="Calibri" panose="020F0502020204030204" pitchFamily="34" charset="0"/>
              </a:rPr>
              <a:t> Status </a:t>
            </a:r>
            <a:r>
              <a:rPr lang="pt-BR" sz="900" dirty="0" err="1">
                <a:solidFill>
                  <a:prstClr val="black"/>
                </a:solidFill>
                <a:latin typeface="Calibri" panose="020F0502020204030204" pitchFamily="34" charset="0"/>
                <a:cs typeface="Calibri" panose="020F0502020204030204" pitchFamily="34" charset="0"/>
              </a:rPr>
              <a:t>of</a:t>
            </a:r>
            <a:r>
              <a:rPr lang="pt-BR" sz="900" dirty="0">
                <a:solidFill>
                  <a:prstClr val="black"/>
                </a:solidFill>
                <a:latin typeface="Calibri" panose="020F0502020204030204" pitchFamily="34" charset="0"/>
                <a:cs typeface="Calibri" panose="020F0502020204030204" pitchFamily="34" charset="0"/>
              </a:rPr>
              <a:t> </a:t>
            </a:r>
            <a:r>
              <a:rPr lang="pt-BR" sz="900" dirty="0" err="1">
                <a:solidFill>
                  <a:prstClr val="black"/>
                </a:solidFill>
                <a:latin typeface="Calibri" panose="020F0502020204030204" pitchFamily="34" charset="0"/>
                <a:cs typeface="Calibri" panose="020F0502020204030204" pitchFamily="34" charset="0"/>
              </a:rPr>
              <a:t>Cancer</a:t>
            </a:r>
            <a:r>
              <a:rPr lang="pt-BR" sz="900" dirty="0">
                <a:solidFill>
                  <a:prstClr val="black"/>
                </a:solidFill>
                <a:latin typeface="Calibri" panose="020F0502020204030204" pitchFamily="34" charset="0"/>
                <a:cs typeface="Calibri" panose="020F0502020204030204" pitchFamily="34" charset="0"/>
              </a:rPr>
              <a:t>. J </a:t>
            </a:r>
            <a:r>
              <a:rPr lang="pt-BR" sz="900" dirty="0" err="1">
                <a:solidFill>
                  <a:prstClr val="black"/>
                </a:solidFill>
                <a:latin typeface="Calibri" panose="020F0502020204030204" pitchFamily="34" charset="0"/>
                <a:cs typeface="Calibri" panose="020F0502020204030204" pitchFamily="34" charset="0"/>
              </a:rPr>
              <a:t>Natl</a:t>
            </a:r>
            <a:r>
              <a:rPr lang="pt-BR" sz="900" dirty="0">
                <a:solidFill>
                  <a:prstClr val="black"/>
                </a:solidFill>
                <a:latin typeface="Calibri" panose="020F0502020204030204" pitchFamily="34" charset="0"/>
                <a:cs typeface="Calibri" panose="020F0502020204030204" pitchFamily="34" charset="0"/>
              </a:rPr>
              <a:t> </a:t>
            </a:r>
            <a:r>
              <a:rPr lang="pt-BR" sz="900" dirty="0" err="1">
                <a:solidFill>
                  <a:prstClr val="black"/>
                </a:solidFill>
                <a:latin typeface="Calibri" panose="020F0502020204030204" pitchFamily="34" charset="0"/>
                <a:cs typeface="Calibri" panose="020F0502020204030204" pitchFamily="34" charset="0"/>
              </a:rPr>
              <a:t>Cancer</a:t>
            </a:r>
            <a:r>
              <a:rPr lang="pt-BR" sz="900" dirty="0">
                <a:solidFill>
                  <a:prstClr val="black"/>
                </a:solidFill>
                <a:latin typeface="Calibri" panose="020F0502020204030204" pitchFamily="34" charset="0"/>
                <a:cs typeface="Calibri" panose="020F0502020204030204" pitchFamily="34" charset="0"/>
              </a:rPr>
              <a:t> (2019) 111(12); </a:t>
            </a:r>
            <a:r>
              <a:rPr lang="en-US" sz="900" dirty="0">
                <a:solidFill>
                  <a:prstClr val="black"/>
                </a:solidFill>
                <a:latin typeface="Calibri" panose="020F0502020204030204" pitchFamily="34" charset="0"/>
                <a:cs typeface="Calibri" panose="020F0502020204030204" pitchFamily="34" charset="0"/>
              </a:rPr>
              <a:t>Cancer Facts and Figures, American Cancer Society 2020</a:t>
            </a:r>
            <a:r>
              <a:rPr lang="en-US" sz="1050" dirty="0">
                <a:solidFill>
                  <a:prstClr val="black"/>
                </a:solidFill>
              </a:rPr>
              <a:t>;</a:t>
            </a:r>
            <a:endParaRPr lang="en-US" sz="1050" dirty="0">
              <a:solidFill>
                <a:prstClr val="black"/>
              </a:solidFill>
              <a:latin typeface="Helvetica" pitchFamily="2" charset="0"/>
            </a:endParaRPr>
          </a:p>
        </p:txBody>
      </p:sp>
      <p:graphicFrame>
        <p:nvGraphicFramePr>
          <p:cNvPr id="7" name="Table 6">
            <a:extLst>
              <a:ext uri="{FF2B5EF4-FFF2-40B4-BE49-F238E27FC236}">
                <a16:creationId xmlns:a16="http://schemas.microsoft.com/office/drawing/2014/main" id="{31EAF5E1-BDA5-9846-A057-BE7CF3608ADB}"/>
              </a:ext>
            </a:extLst>
          </p:cNvPr>
          <p:cNvGraphicFramePr>
            <a:graphicFrameLocks noGrp="1"/>
          </p:cNvGraphicFramePr>
          <p:nvPr/>
        </p:nvGraphicFramePr>
        <p:xfrm>
          <a:off x="7228214" y="2914046"/>
          <a:ext cx="4458569" cy="1554480"/>
        </p:xfrm>
        <a:graphic>
          <a:graphicData uri="http://schemas.openxmlformats.org/drawingml/2006/table">
            <a:tbl>
              <a:tblPr firstRow="1" bandRow="1">
                <a:tableStyleId>{5C22544A-7EE6-4342-B048-85BDC9FD1C3A}</a:tableStyleId>
              </a:tblPr>
              <a:tblGrid>
                <a:gridCol w="891714">
                  <a:extLst>
                    <a:ext uri="{9D8B030D-6E8A-4147-A177-3AD203B41FA5}">
                      <a16:colId xmlns:a16="http://schemas.microsoft.com/office/drawing/2014/main" val="4010209209"/>
                    </a:ext>
                  </a:extLst>
                </a:gridCol>
                <a:gridCol w="1970890">
                  <a:extLst>
                    <a:ext uri="{9D8B030D-6E8A-4147-A177-3AD203B41FA5}">
                      <a16:colId xmlns:a16="http://schemas.microsoft.com/office/drawing/2014/main" val="3164202504"/>
                    </a:ext>
                  </a:extLst>
                </a:gridCol>
                <a:gridCol w="1595965">
                  <a:extLst>
                    <a:ext uri="{9D8B030D-6E8A-4147-A177-3AD203B41FA5}">
                      <a16:colId xmlns:a16="http://schemas.microsoft.com/office/drawing/2014/main" val="289267481"/>
                    </a:ext>
                  </a:extLst>
                </a:gridCol>
              </a:tblGrid>
              <a:tr h="370840">
                <a:tc>
                  <a:txBody>
                    <a:bodyPr/>
                    <a:lstStyle/>
                    <a:p>
                      <a:endParaRPr lang="en-US" sz="1400" dirty="0"/>
                    </a:p>
                  </a:txBody>
                  <a:tcPr/>
                </a:tc>
                <a:tc>
                  <a:txBody>
                    <a:bodyPr/>
                    <a:lstStyle/>
                    <a:p>
                      <a:endParaRPr lang="en-US" sz="1400" dirty="0"/>
                    </a:p>
                  </a:txBody>
                  <a:tcPr/>
                </a:tc>
                <a:tc>
                  <a:txBody>
                    <a:bodyPr/>
                    <a:lstStyle/>
                    <a:p>
                      <a:r>
                        <a:rPr lang="en-US" sz="1400" dirty="0"/>
                        <a:t>Average annual </a:t>
                      </a:r>
                    </a:p>
                    <a:p>
                      <a:r>
                        <a:rPr lang="en-US" sz="1400" dirty="0"/>
                        <a:t>percent change</a:t>
                      </a:r>
                    </a:p>
                  </a:txBody>
                  <a:tcPr/>
                </a:tc>
                <a:extLst>
                  <a:ext uri="{0D108BD9-81ED-4DB2-BD59-A6C34878D82A}">
                    <a16:rowId xmlns:a16="http://schemas.microsoft.com/office/drawing/2014/main" val="564122366"/>
                  </a:ext>
                </a:extLst>
              </a:tr>
              <a:tr h="370840">
                <a:tc>
                  <a:txBody>
                    <a:bodyPr/>
                    <a:lstStyle/>
                    <a:p>
                      <a:r>
                        <a:rPr lang="en-US" sz="1400" dirty="0"/>
                        <a:t>Males</a:t>
                      </a:r>
                    </a:p>
                  </a:txBody>
                  <a:tcPr/>
                </a:tc>
                <a:tc>
                  <a:txBody>
                    <a:bodyPr/>
                    <a:lstStyle/>
                    <a:p>
                      <a:r>
                        <a:rPr lang="en-US" sz="1400" dirty="0"/>
                        <a:t>Incidence (2011-15)</a:t>
                      </a:r>
                    </a:p>
                    <a:p>
                      <a:r>
                        <a:rPr lang="en-US" sz="1400" dirty="0"/>
                        <a:t>Mortality (2012-16)</a:t>
                      </a:r>
                    </a:p>
                  </a:txBody>
                  <a:tcPr/>
                </a:tc>
                <a:tc>
                  <a:txBody>
                    <a:bodyPr/>
                    <a:lstStyle/>
                    <a:p>
                      <a:pPr algn="ctr"/>
                      <a:r>
                        <a:rPr lang="en-US" sz="1400" dirty="0"/>
                        <a:t>-2.6</a:t>
                      </a:r>
                    </a:p>
                    <a:p>
                      <a:pPr algn="ctr"/>
                      <a:r>
                        <a:rPr lang="en-US" sz="1400" dirty="0"/>
                        <a:t>-4.3</a:t>
                      </a:r>
                    </a:p>
                  </a:txBody>
                  <a:tcPr/>
                </a:tc>
                <a:extLst>
                  <a:ext uri="{0D108BD9-81ED-4DB2-BD59-A6C34878D82A}">
                    <a16:rowId xmlns:a16="http://schemas.microsoft.com/office/drawing/2014/main" val="2786899573"/>
                  </a:ext>
                </a:extLst>
              </a:tr>
              <a:tr h="370840">
                <a:tc>
                  <a:txBody>
                    <a:bodyPr/>
                    <a:lstStyle/>
                    <a:p>
                      <a:r>
                        <a:rPr lang="en-US" sz="1400" dirty="0"/>
                        <a:t>Females</a:t>
                      </a:r>
                    </a:p>
                  </a:txBody>
                  <a:tcPr/>
                </a:tc>
                <a:tc>
                  <a:txBody>
                    <a:bodyPr/>
                    <a:lstStyle/>
                    <a:p>
                      <a:r>
                        <a:rPr lang="en-US" sz="1400" dirty="0"/>
                        <a:t>Incidence (2011-15)</a:t>
                      </a:r>
                    </a:p>
                    <a:p>
                      <a:r>
                        <a:rPr lang="en-US" sz="1400" dirty="0"/>
                        <a:t>Mortality (2012-16)</a:t>
                      </a:r>
                    </a:p>
                  </a:txBody>
                  <a:tcPr/>
                </a:tc>
                <a:tc>
                  <a:txBody>
                    <a:bodyPr/>
                    <a:lstStyle/>
                    <a:p>
                      <a:pPr algn="ctr"/>
                      <a:r>
                        <a:rPr lang="en-US" sz="1400" dirty="0"/>
                        <a:t>-1.2</a:t>
                      </a:r>
                    </a:p>
                    <a:p>
                      <a:pPr algn="ctr"/>
                      <a:r>
                        <a:rPr lang="en-US" sz="1400" dirty="0"/>
                        <a:t>-3.1</a:t>
                      </a:r>
                    </a:p>
                  </a:txBody>
                  <a:tcPr/>
                </a:tc>
                <a:extLst>
                  <a:ext uri="{0D108BD9-81ED-4DB2-BD59-A6C34878D82A}">
                    <a16:rowId xmlns:a16="http://schemas.microsoft.com/office/drawing/2014/main" val="4133140747"/>
                  </a:ext>
                </a:extLst>
              </a:tr>
            </a:tbl>
          </a:graphicData>
        </a:graphic>
      </p:graphicFrame>
      <p:sp>
        <p:nvSpPr>
          <p:cNvPr id="8" name="TextBox 7">
            <a:extLst>
              <a:ext uri="{FF2B5EF4-FFF2-40B4-BE49-F238E27FC236}">
                <a16:creationId xmlns:a16="http://schemas.microsoft.com/office/drawing/2014/main" id="{73C45393-67F2-554E-99B5-D1E32D16BF64}"/>
              </a:ext>
            </a:extLst>
          </p:cNvPr>
          <p:cNvSpPr txBox="1"/>
          <p:nvPr/>
        </p:nvSpPr>
        <p:spPr>
          <a:xfrm>
            <a:off x="7303371" y="4468526"/>
            <a:ext cx="4251889" cy="461665"/>
          </a:xfrm>
          <a:prstGeom prst="rect">
            <a:avLst/>
          </a:prstGeom>
          <a:noFill/>
        </p:spPr>
        <p:txBody>
          <a:bodyPr wrap="square" rtlCol="0">
            <a:spAutoFit/>
          </a:bodyPr>
          <a:lstStyle/>
          <a:p>
            <a:r>
              <a:rPr lang="en-US" sz="1200" dirty="0"/>
              <a:t>Incidence: age standardized, delay-adjusted rate</a:t>
            </a:r>
          </a:p>
          <a:p>
            <a:r>
              <a:rPr lang="en-US" sz="1200" dirty="0"/>
              <a:t>Mortality: age-standardized rate</a:t>
            </a:r>
          </a:p>
        </p:txBody>
      </p:sp>
      <p:sp>
        <p:nvSpPr>
          <p:cNvPr id="11" name="Rectangle 10">
            <a:extLst>
              <a:ext uri="{FF2B5EF4-FFF2-40B4-BE49-F238E27FC236}">
                <a16:creationId xmlns:a16="http://schemas.microsoft.com/office/drawing/2014/main" id="{9D8C02DD-AD40-E54C-8667-3A13EB07FFD2}"/>
              </a:ext>
            </a:extLst>
          </p:cNvPr>
          <p:cNvSpPr/>
          <p:nvPr/>
        </p:nvSpPr>
        <p:spPr>
          <a:xfrm>
            <a:off x="7096692" y="1640722"/>
            <a:ext cx="4565040" cy="923330"/>
          </a:xfrm>
          <a:prstGeom prst="rect">
            <a:avLst/>
          </a:prstGeom>
        </p:spPr>
        <p:txBody>
          <a:bodyPr wrap="square">
            <a:spAutoFit/>
          </a:bodyPr>
          <a:lstStyle/>
          <a:p>
            <a:pPr marL="11112">
              <a:spcBef>
                <a:spcPts val="533"/>
              </a:spcBef>
              <a:defRPr/>
            </a:pPr>
            <a:r>
              <a:rPr lang="en-US" dirty="0">
                <a:solidFill>
                  <a:prstClr val="black"/>
                </a:solidFill>
              </a:rPr>
              <a:t>Mortality rates have declined by 51% since 1990 for men (26% since 2002 in women) due to reductions in smoking </a:t>
            </a:r>
          </a:p>
        </p:txBody>
      </p:sp>
      <p:cxnSp>
        <p:nvCxnSpPr>
          <p:cNvPr id="5" name="Straight Connector 4">
            <a:extLst>
              <a:ext uri="{FF2B5EF4-FFF2-40B4-BE49-F238E27FC236}">
                <a16:creationId xmlns:a16="http://schemas.microsoft.com/office/drawing/2014/main" id="{07A64C14-57F9-447A-A6CB-8BE2AE9143B9}"/>
              </a:ext>
            </a:extLst>
          </p:cNvPr>
          <p:cNvCxnSpPr>
            <a:cxnSpLocks/>
          </p:cNvCxnSpPr>
          <p:nvPr/>
        </p:nvCxnSpPr>
        <p:spPr>
          <a:xfrm>
            <a:off x="4833896" y="1338760"/>
            <a:ext cx="0" cy="427424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226CA1D-E4EA-4A34-A02D-846B0CF148BC}"/>
              </a:ext>
            </a:extLst>
          </p:cNvPr>
          <p:cNvCxnSpPr>
            <a:cxnSpLocks/>
          </p:cNvCxnSpPr>
          <p:nvPr/>
        </p:nvCxnSpPr>
        <p:spPr>
          <a:xfrm>
            <a:off x="6610391" y="1338760"/>
            <a:ext cx="0" cy="4274249"/>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BC8CDE6E-0897-9643-8279-10148001953D}"/>
              </a:ext>
            </a:extLst>
          </p:cNvPr>
          <p:cNvSpPr/>
          <p:nvPr/>
        </p:nvSpPr>
        <p:spPr>
          <a:xfrm>
            <a:off x="4833896" y="1338759"/>
            <a:ext cx="1776495" cy="4274249"/>
          </a:xfrm>
          <a:prstGeom prst="rect">
            <a:avLst/>
          </a:prstGeom>
          <a:solidFill>
            <a:srgbClr val="5B9BD5">
              <a:alpha val="4588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3F426B0-E501-462D-BADC-9A8CD1B96617}"/>
              </a:ext>
            </a:extLst>
          </p:cNvPr>
          <p:cNvSpPr txBox="1"/>
          <p:nvPr/>
        </p:nvSpPr>
        <p:spPr>
          <a:xfrm>
            <a:off x="1011511" y="2016075"/>
            <a:ext cx="10543749" cy="830997"/>
          </a:xfrm>
          <a:prstGeom prst="rect">
            <a:avLst/>
          </a:prstGeom>
          <a:solidFill>
            <a:srgbClr val="002060"/>
          </a:solidFill>
        </p:spPr>
        <p:txBody>
          <a:bodyPr wrap="square" rtlCol="0">
            <a:spAutoFit/>
          </a:bodyPr>
          <a:lstStyle/>
          <a:p>
            <a:pPr marL="230188" indent="-230188">
              <a:buClr>
                <a:schemeClr val="accent1"/>
              </a:buClr>
              <a:buFont typeface="Arial" panose="020B0604020202020204" pitchFamily="34" charset="0"/>
              <a:buChar char="•"/>
            </a:pPr>
            <a:r>
              <a:rPr lang="en-US" sz="4800" dirty="0">
                <a:solidFill>
                  <a:schemeClr val="bg1"/>
                </a:solidFill>
              </a:rPr>
              <a:t>Move the Best Therapies Earlier</a:t>
            </a:r>
          </a:p>
        </p:txBody>
      </p:sp>
      <p:sp>
        <p:nvSpPr>
          <p:cNvPr id="9" name="TextBox 8">
            <a:extLst>
              <a:ext uri="{FF2B5EF4-FFF2-40B4-BE49-F238E27FC236}">
                <a16:creationId xmlns:a16="http://schemas.microsoft.com/office/drawing/2014/main" id="{CEFB4F4A-7AAD-A94B-A864-4065DC334ECB}"/>
              </a:ext>
            </a:extLst>
          </p:cNvPr>
          <p:cNvSpPr txBox="1"/>
          <p:nvPr/>
        </p:nvSpPr>
        <p:spPr>
          <a:xfrm>
            <a:off x="0"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404942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D5EF7-BDAC-43DE-8E23-619E585C04AF}"/>
              </a:ext>
            </a:extLst>
          </p:cNvPr>
          <p:cNvSpPr>
            <a:spLocks noGrp="1"/>
          </p:cNvSpPr>
          <p:nvPr>
            <p:ph type="title"/>
          </p:nvPr>
        </p:nvSpPr>
        <p:spPr>
          <a:xfrm>
            <a:off x="188379" y="0"/>
            <a:ext cx="11687535" cy="672000"/>
          </a:xfrm>
        </p:spPr>
        <p:txBody>
          <a:bodyPr/>
          <a:lstStyle/>
          <a:p>
            <a:r>
              <a:rPr lang="en-GB" dirty="0">
                <a:solidFill>
                  <a:schemeClr val="tx1"/>
                </a:solidFill>
              </a:rPr>
              <a:t>ADAURA: Inclusion and exclusion criteria </a:t>
            </a:r>
          </a:p>
        </p:txBody>
      </p:sp>
      <p:sp>
        <p:nvSpPr>
          <p:cNvPr id="6" name="Content Placeholder 5">
            <a:extLst>
              <a:ext uri="{FF2B5EF4-FFF2-40B4-BE49-F238E27FC236}">
                <a16:creationId xmlns:a16="http://schemas.microsoft.com/office/drawing/2014/main" id="{15763CFF-B2C1-4545-A175-17E0056D59E2}"/>
              </a:ext>
            </a:extLst>
          </p:cNvPr>
          <p:cNvSpPr>
            <a:spLocks noGrp="1"/>
          </p:cNvSpPr>
          <p:nvPr>
            <p:ph idx="16"/>
          </p:nvPr>
        </p:nvSpPr>
        <p:spPr/>
        <p:txBody>
          <a:bodyPr/>
          <a:lstStyle/>
          <a:p>
            <a:endParaRPr lang="en-GB" dirty="0"/>
          </a:p>
        </p:txBody>
      </p:sp>
      <p:graphicFrame>
        <p:nvGraphicFramePr>
          <p:cNvPr id="5" name="Table 4">
            <a:extLst>
              <a:ext uri="{FF2B5EF4-FFF2-40B4-BE49-F238E27FC236}">
                <a16:creationId xmlns:a16="http://schemas.microsoft.com/office/drawing/2014/main" id="{152316A4-7DF3-498A-9AED-EB89C5C154C6}"/>
              </a:ext>
            </a:extLst>
          </p:cNvPr>
          <p:cNvGraphicFramePr>
            <a:graphicFrameLocks noGrp="1"/>
          </p:cNvGraphicFramePr>
          <p:nvPr>
            <p:extLst>
              <p:ext uri="{D42A27DB-BD31-4B8C-83A1-F6EECF244321}">
                <p14:modId xmlns:p14="http://schemas.microsoft.com/office/powerpoint/2010/main" val="3646146144"/>
              </p:ext>
            </p:extLst>
          </p:nvPr>
        </p:nvGraphicFramePr>
        <p:xfrm>
          <a:off x="242585" y="672000"/>
          <a:ext cx="11761036" cy="5856009"/>
        </p:xfrm>
        <a:graphic>
          <a:graphicData uri="http://schemas.openxmlformats.org/drawingml/2006/table">
            <a:tbl>
              <a:tblPr firstRow="1" bandRow="1"/>
              <a:tblGrid>
                <a:gridCol w="5747044">
                  <a:extLst>
                    <a:ext uri="{9D8B030D-6E8A-4147-A177-3AD203B41FA5}">
                      <a16:colId xmlns:a16="http://schemas.microsoft.com/office/drawing/2014/main" val="20000"/>
                    </a:ext>
                  </a:extLst>
                </a:gridCol>
                <a:gridCol w="220152">
                  <a:extLst>
                    <a:ext uri="{9D8B030D-6E8A-4147-A177-3AD203B41FA5}">
                      <a16:colId xmlns:a16="http://schemas.microsoft.com/office/drawing/2014/main" val="715703907"/>
                    </a:ext>
                  </a:extLst>
                </a:gridCol>
                <a:gridCol w="5793840">
                  <a:extLst>
                    <a:ext uri="{9D8B030D-6E8A-4147-A177-3AD203B41FA5}">
                      <a16:colId xmlns:a16="http://schemas.microsoft.com/office/drawing/2014/main" val="20001"/>
                    </a:ext>
                  </a:extLst>
                </a:gridCol>
              </a:tblGrid>
              <a:tr h="2790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pPr>
                      <a:r>
                        <a:rPr lang="en-GB" sz="2000" b="1" dirty="0">
                          <a:solidFill>
                            <a:schemeClr val="bg1"/>
                          </a:solidFill>
                          <a:latin typeface="Times New Roman" panose="02020603050405020304" pitchFamily="18" charset="0"/>
                          <a:cs typeface="Times New Roman" panose="02020603050405020304" pitchFamily="18" charset="0"/>
                        </a:rPr>
                        <a:t>Inclusion criteria</a:t>
                      </a:r>
                    </a:p>
                  </a:txBody>
                  <a:tcPr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nSpc>
                          <a:spcPct val="100000"/>
                        </a:lnSpc>
                      </a:pPr>
                      <a:endParaRPr lang="en-GB" sz="1600" b="1" dirty="0">
                        <a:solidFill>
                          <a:schemeClr val="bg1"/>
                        </a:solidFill>
                        <a:latin typeface="Times New Roman" panose="02020603050405020304" pitchFamily="18" charset="0"/>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lnSpc>
                          <a:spcPct val="100000"/>
                        </a:lnSpc>
                      </a:pPr>
                      <a:r>
                        <a:rPr lang="en-GB" sz="2000" b="1" dirty="0">
                          <a:solidFill>
                            <a:schemeClr val="bg1"/>
                          </a:solidFill>
                          <a:latin typeface="Times New Roman" panose="02020603050405020304" pitchFamily="18" charset="0"/>
                          <a:cs typeface="Times New Roman" panose="02020603050405020304" pitchFamily="18" charset="0"/>
                        </a:rPr>
                        <a:t>Exclusion</a:t>
                      </a:r>
                      <a:r>
                        <a:rPr lang="en-GB" sz="2000" b="1" baseline="0" dirty="0">
                          <a:solidFill>
                            <a:schemeClr val="bg1"/>
                          </a:solidFill>
                          <a:latin typeface="Times New Roman" panose="02020603050405020304" pitchFamily="18" charset="0"/>
                          <a:cs typeface="Times New Roman" panose="02020603050405020304" pitchFamily="18" charset="0"/>
                        </a:rPr>
                        <a:t> criteria</a:t>
                      </a:r>
                      <a:endParaRPr lang="en-GB" sz="2000" b="1" baseline="30000" dirty="0">
                        <a:solidFill>
                          <a:schemeClr val="bg1"/>
                        </a:solidFill>
                        <a:latin typeface="Times New Roman" panose="02020603050405020304" pitchFamily="18" charset="0"/>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5697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pPr>
                      <a:r>
                        <a:rPr lang="en-GB" sz="1600" dirty="0">
                          <a:solidFill>
                            <a:schemeClr val="tx1"/>
                          </a:solidFill>
                          <a:latin typeface="Times New Roman" panose="02020603050405020304" pitchFamily="18" charset="0"/>
                          <a:cs typeface="Times New Roman" panose="02020603050405020304" pitchFamily="18" charset="0"/>
                        </a:rPr>
                        <a:t>Adults ≥18 years (≥20 years in patients from Japan and Taiwan)</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10000"/>
                        <a:lumOff val="90000"/>
                      </a:schemeClr>
                    </a:solidFill>
                  </a:tcPr>
                </a:tc>
                <a:tc>
                  <a:txBody>
                    <a:bodyPr/>
                    <a:lstStyle/>
                    <a:p>
                      <a:pPr>
                        <a:lnSpc>
                          <a:spcPct val="100000"/>
                        </a:lnSpc>
                      </a:pPr>
                      <a:endParaRPr lang="en-GB" sz="1600" dirty="0">
                        <a:solidFill>
                          <a:schemeClr val="tx1"/>
                        </a:solidFill>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GB" sz="1600" dirty="0">
                          <a:solidFill>
                            <a:schemeClr val="tx1"/>
                          </a:solidFill>
                          <a:latin typeface="Times New Roman" panose="02020603050405020304" pitchFamily="18" charset="0"/>
                          <a:cs typeface="Times New Roman" panose="02020603050405020304" pitchFamily="18" charset="0"/>
                        </a:rPr>
                        <a:t>Previous randomization and treatment in the present study</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10000"/>
                        <a:lumOff val="90000"/>
                      </a:schemeClr>
                    </a:solidFill>
                  </a:tcPr>
                </a:tc>
                <a:extLst>
                  <a:ext uri="{0D108BD9-81ED-4DB2-BD59-A6C34878D82A}">
                    <a16:rowId xmlns:a16="http://schemas.microsoft.com/office/drawing/2014/main" val="10001"/>
                  </a:ext>
                </a:extLst>
              </a:tr>
              <a:tr h="128081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1448778"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Times New Roman" panose="02020603050405020304" pitchFamily="18" charset="0"/>
                          <a:ea typeface="+mn-ea"/>
                          <a:cs typeface="Times New Roman" panose="02020603050405020304" pitchFamily="18" charset="0"/>
                        </a:rPr>
                        <a:t>Primary non-squamous NSCLC, </a:t>
                      </a:r>
                      <a:br>
                        <a:rPr lang="en-GB" sz="1600" kern="1200" dirty="0">
                          <a:solidFill>
                            <a:schemeClr val="tx1"/>
                          </a:solidFill>
                          <a:effectLst/>
                          <a:latin typeface="Times New Roman" panose="02020603050405020304" pitchFamily="18" charset="0"/>
                          <a:ea typeface="+mn-ea"/>
                          <a:cs typeface="Times New Roman" panose="02020603050405020304" pitchFamily="18" charset="0"/>
                        </a:rPr>
                      </a:br>
                      <a:r>
                        <a:rPr lang="en-GB" sz="1600" b="1" kern="1200" dirty="0">
                          <a:solidFill>
                            <a:schemeClr val="tx1"/>
                          </a:solidFill>
                          <a:effectLst/>
                          <a:latin typeface="Times New Roman" panose="02020603050405020304" pitchFamily="18" charset="0"/>
                          <a:ea typeface="+mn-ea"/>
                          <a:cs typeface="Times New Roman" panose="02020603050405020304" pitchFamily="18" charset="0"/>
                        </a:rPr>
                        <a:t>post-operatively staged as IB–IIIA</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10000"/>
                        <a:lumOff val="90000"/>
                      </a:schemeClr>
                    </a:solidFill>
                  </a:tcPr>
                </a:tc>
                <a:tc>
                  <a:txBody>
                    <a:bodyPr/>
                    <a:lstStyle/>
                    <a:p>
                      <a:pPr marL="0" marR="0" lvl="0" indent="0" algn="l" defTabSz="1448778"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effectLst/>
                        <a:latin typeface="Times New Roman" panose="02020603050405020304" pitchFamily="18" charset="0"/>
                        <a:ea typeface="+mn-ea"/>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GB" sz="1600" dirty="0">
                          <a:latin typeface="Times New Roman" panose="02020603050405020304" pitchFamily="18" charset="0"/>
                          <a:cs typeface="Times New Roman" panose="02020603050405020304" pitchFamily="18" charset="0"/>
                        </a:rPr>
                        <a:t>Prior treatment with: </a:t>
                      </a:r>
                    </a:p>
                    <a:p>
                      <a:pPr marL="171450" indent="-171450">
                        <a:buFontTx/>
                        <a:buChar char="-"/>
                      </a:pPr>
                      <a:r>
                        <a:rPr lang="en-GB" sz="1600" dirty="0">
                          <a:latin typeface="Times New Roman" panose="02020603050405020304" pitchFamily="18" charset="0"/>
                          <a:cs typeface="Times New Roman" panose="02020603050405020304" pitchFamily="18" charset="0"/>
                        </a:rPr>
                        <a:t>pre-</a:t>
                      </a:r>
                      <a:r>
                        <a:rPr lang="en-GB" sz="1600" baseline="0" dirty="0">
                          <a:latin typeface="Times New Roman" panose="02020603050405020304" pitchFamily="18" charset="0"/>
                          <a:cs typeface="Times New Roman" panose="02020603050405020304" pitchFamily="18" charset="0"/>
                        </a:rPr>
                        <a:t> or post-operative </a:t>
                      </a:r>
                      <a:r>
                        <a:rPr lang="en-GB" sz="1600" b="1" baseline="0" dirty="0">
                          <a:latin typeface="Times New Roman" panose="02020603050405020304" pitchFamily="18" charset="0"/>
                          <a:cs typeface="Times New Roman" panose="02020603050405020304" pitchFamily="18" charset="0"/>
                        </a:rPr>
                        <a:t>radiotherapy</a:t>
                      </a:r>
                      <a:r>
                        <a:rPr lang="en-GB" sz="1600" baseline="0" dirty="0">
                          <a:latin typeface="Times New Roman" panose="02020603050405020304" pitchFamily="18" charset="0"/>
                          <a:cs typeface="Times New Roman" panose="02020603050405020304" pitchFamily="18" charset="0"/>
                        </a:rPr>
                        <a:t>, </a:t>
                      </a:r>
                    </a:p>
                    <a:p>
                      <a:pPr marL="171450" indent="-171450">
                        <a:buFontTx/>
                        <a:buChar char="-"/>
                      </a:pPr>
                      <a:r>
                        <a:rPr lang="en-GB" sz="1600" b="1" baseline="0" dirty="0">
                          <a:latin typeface="Times New Roman" panose="02020603050405020304" pitchFamily="18" charset="0"/>
                          <a:cs typeface="Times New Roman" panose="02020603050405020304" pitchFamily="18" charset="0"/>
                        </a:rPr>
                        <a:t>pre-operative chemotherapy</a:t>
                      </a:r>
                      <a:r>
                        <a:rPr lang="en-GB" sz="1600" baseline="0" dirty="0">
                          <a:latin typeface="Times New Roman" panose="02020603050405020304" pitchFamily="18" charset="0"/>
                          <a:cs typeface="Times New Roman" panose="02020603050405020304" pitchFamily="18" charset="0"/>
                        </a:rPr>
                        <a:t>, </a:t>
                      </a:r>
                    </a:p>
                    <a:p>
                      <a:pPr marL="171450" indent="-171450">
                        <a:buFontTx/>
                        <a:buChar char="-"/>
                      </a:pPr>
                      <a:r>
                        <a:rPr lang="en-GB" sz="1600" baseline="0" dirty="0">
                          <a:latin typeface="Times New Roman" panose="02020603050405020304" pitchFamily="18" charset="0"/>
                          <a:cs typeface="Times New Roman" panose="02020603050405020304" pitchFamily="18" charset="0"/>
                        </a:rPr>
                        <a:t>EGFR-TKIs, </a:t>
                      </a:r>
                    </a:p>
                    <a:p>
                      <a:pPr marL="171450" indent="-171450">
                        <a:buFontTx/>
                        <a:buChar char="-"/>
                      </a:pPr>
                      <a:r>
                        <a:rPr lang="en-GB" sz="1600" baseline="0" dirty="0">
                          <a:latin typeface="Times New Roman" panose="02020603050405020304" pitchFamily="18" charset="0"/>
                          <a:cs typeface="Times New Roman" panose="02020603050405020304" pitchFamily="18" charset="0"/>
                        </a:rPr>
                        <a:t>CYP3A4 inhibitors (≤ 3 weeks prior), </a:t>
                      </a:r>
                      <a:endParaRPr lang="en-GB" sz="1600" dirty="0">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10000"/>
                        <a:lumOff val="90000"/>
                      </a:schemeClr>
                    </a:solidFill>
                  </a:tcPr>
                </a:tc>
                <a:extLst>
                  <a:ext uri="{0D108BD9-81ED-4DB2-BD59-A6C34878D82A}">
                    <a16:rowId xmlns:a16="http://schemas.microsoft.com/office/drawing/2014/main" val="10002"/>
                  </a:ext>
                </a:extLst>
              </a:tr>
              <a:tr h="8344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1448778" rtl="0" eaLnBrk="1" fontAlgn="auto" latinLnBrk="0" hangingPunct="1">
                        <a:lnSpc>
                          <a:spcPct val="100000"/>
                        </a:lnSpc>
                        <a:spcBef>
                          <a:spcPts val="0"/>
                        </a:spcBef>
                        <a:spcAft>
                          <a:spcPts val="0"/>
                        </a:spcAft>
                        <a:buClrTx/>
                        <a:buSzTx/>
                        <a:buFontTx/>
                        <a:buNone/>
                        <a:tabLst/>
                        <a:defRPr/>
                      </a:pPr>
                      <a:r>
                        <a:rPr lang="en-GB" sz="1600" b="1" kern="1200" dirty="0">
                          <a:solidFill>
                            <a:schemeClr val="tx1"/>
                          </a:solidFill>
                          <a:effectLst/>
                          <a:latin typeface="Times New Roman" panose="02020603050405020304" pitchFamily="18" charset="0"/>
                          <a:ea typeface="+mn-ea"/>
                          <a:cs typeface="Times New Roman" panose="02020603050405020304" pitchFamily="18" charset="0"/>
                        </a:rPr>
                        <a:t>Central confirmation </a:t>
                      </a:r>
                      <a:r>
                        <a:rPr lang="en-GB" sz="1600" kern="1200" dirty="0">
                          <a:solidFill>
                            <a:schemeClr val="tx1"/>
                          </a:solidFill>
                          <a:effectLst/>
                          <a:latin typeface="Times New Roman" panose="02020603050405020304" pitchFamily="18" charset="0"/>
                          <a:ea typeface="+mn-ea"/>
                          <a:cs typeface="Times New Roman" panose="02020603050405020304" pitchFamily="18" charset="0"/>
                        </a:rPr>
                        <a:t>of Ex19del or L858R EGFR mutation</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10000"/>
                        <a:lumOff val="90000"/>
                      </a:schemeClr>
                    </a:solidFill>
                  </a:tcPr>
                </a:tc>
                <a:tc>
                  <a:txBody>
                    <a:bodyPr/>
                    <a:lstStyle/>
                    <a:p>
                      <a:pPr marL="0" marR="0" lvl="0" indent="0" algn="l" defTabSz="1448778" rtl="0" eaLnBrk="1" fontAlgn="auto" latinLnBrk="0" hangingPunct="1">
                        <a:lnSpc>
                          <a:spcPct val="100000"/>
                        </a:lnSpc>
                        <a:spcBef>
                          <a:spcPts val="0"/>
                        </a:spcBef>
                        <a:spcAft>
                          <a:spcPts val="0"/>
                        </a:spcAft>
                        <a:buClrTx/>
                        <a:buSzTx/>
                        <a:buFontTx/>
                        <a:buNone/>
                        <a:tabLst/>
                        <a:defRPr/>
                      </a:pPr>
                      <a:endParaRPr lang="en-US" sz="1600" b="1" dirty="0">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1448778"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Time between surgery and randomization: </a:t>
                      </a:r>
                    </a:p>
                    <a:p>
                      <a:pPr marL="171450" marR="0" lvl="0" indent="-171450" algn="l" defTabSz="1448778" rtl="0" eaLnBrk="1" fontAlgn="auto" latinLnBrk="0" hangingPunct="1">
                        <a:lnSpc>
                          <a:spcPct val="100000"/>
                        </a:lnSpc>
                        <a:spcBef>
                          <a:spcPts val="0"/>
                        </a:spcBef>
                        <a:spcAft>
                          <a:spcPts val="0"/>
                        </a:spcAft>
                        <a:buClrTx/>
                        <a:buSzTx/>
                        <a:buFontTx/>
                        <a:buChar char="-"/>
                        <a:tabLst/>
                        <a:defRPr/>
                      </a:pPr>
                      <a:r>
                        <a:rPr lang="en-US" sz="1600" dirty="0">
                          <a:latin typeface="Times New Roman" panose="02020603050405020304" pitchFamily="18" charset="0"/>
                          <a:cs typeface="Times New Roman" panose="02020603050405020304" pitchFamily="18" charset="0"/>
                        </a:rPr>
                        <a:t>10 (if </a:t>
                      </a:r>
                      <a:r>
                        <a:rPr lang="en-US" sz="1600" b="1" u="none" dirty="0">
                          <a:latin typeface="Times New Roman" panose="02020603050405020304" pitchFamily="18" charset="0"/>
                          <a:cs typeface="Times New Roman" panose="02020603050405020304" pitchFamily="18" charset="0"/>
                        </a:rPr>
                        <a:t>no </a:t>
                      </a:r>
                      <a:r>
                        <a:rPr lang="en-US" sz="1600" kern="1200" dirty="0">
                          <a:solidFill>
                            <a:schemeClr val="tx1"/>
                          </a:solidFill>
                          <a:latin typeface="Times New Roman" panose="02020603050405020304" pitchFamily="18" charset="0"/>
                          <a:ea typeface="+mn-ea"/>
                          <a:cs typeface="Times New Roman" panose="02020603050405020304" pitchFamily="18" charset="0"/>
                        </a:rPr>
                        <a:t>adjuvant chemotherapy was used) </a:t>
                      </a:r>
                      <a:r>
                        <a:rPr lang="en-US" sz="1600" dirty="0">
                          <a:latin typeface="Times New Roman" panose="02020603050405020304" pitchFamily="18" charset="0"/>
                          <a:cs typeface="Times New Roman" panose="02020603050405020304" pitchFamily="18" charset="0"/>
                        </a:rPr>
                        <a:t>or</a:t>
                      </a:r>
                    </a:p>
                    <a:p>
                      <a:pPr marL="171450" marR="0" lvl="0" indent="-171450" algn="l" defTabSz="1448778" rtl="0" eaLnBrk="1" fontAlgn="auto" latinLnBrk="0" hangingPunct="1">
                        <a:lnSpc>
                          <a:spcPct val="100000"/>
                        </a:lnSpc>
                        <a:spcBef>
                          <a:spcPts val="0"/>
                        </a:spcBef>
                        <a:spcAft>
                          <a:spcPts val="0"/>
                        </a:spcAft>
                        <a:buClrTx/>
                        <a:buSzTx/>
                        <a:buFontTx/>
                        <a:buChar char="-"/>
                        <a:tabLst/>
                        <a:defRPr/>
                      </a:pPr>
                      <a:r>
                        <a:rPr lang="en-US" sz="1600" dirty="0">
                          <a:latin typeface="Times New Roman" panose="02020603050405020304" pitchFamily="18" charset="0"/>
                          <a:cs typeface="Times New Roman" panose="02020603050405020304" pitchFamily="18" charset="0"/>
                        </a:rPr>
                        <a:t>26 weeks (if </a:t>
                      </a:r>
                      <a:r>
                        <a:rPr lang="en-US" sz="1600" kern="1200" dirty="0">
                          <a:solidFill>
                            <a:schemeClr val="tx1"/>
                          </a:solidFill>
                          <a:latin typeface="Times New Roman" panose="02020603050405020304" pitchFamily="18" charset="0"/>
                          <a:ea typeface="+mn-ea"/>
                          <a:cs typeface="Times New Roman" panose="02020603050405020304" pitchFamily="18" charset="0"/>
                        </a:rPr>
                        <a:t>adjuvant chemotherapy was used)</a:t>
                      </a:r>
                      <a:endParaRPr lang="en-GB" sz="1600" dirty="0">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10000"/>
                        <a:lumOff val="90000"/>
                      </a:schemeClr>
                    </a:solidFill>
                  </a:tcPr>
                </a:tc>
                <a:extLst>
                  <a:ext uri="{0D108BD9-81ED-4DB2-BD59-A6C34878D82A}">
                    <a16:rowId xmlns:a16="http://schemas.microsoft.com/office/drawing/2014/main" val="10004"/>
                  </a:ext>
                </a:extLst>
              </a:tr>
              <a:tr h="834400">
                <a:tc>
                  <a:txBody>
                    <a:bodyPr/>
                    <a:lstStyle/>
                    <a:p>
                      <a:pPr marL="0" marR="0" lvl="0" indent="0" algn="l" defTabSz="1448778"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Standard </a:t>
                      </a:r>
                      <a:r>
                        <a:rPr lang="en-US" sz="1600" b="1" dirty="0">
                          <a:latin typeface="Times New Roman" panose="02020603050405020304" pitchFamily="18" charset="0"/>
                          <a:cs typeface="Times New Roman" panose="02020603050405020304" pitchFamily="18" charset="0"/>
                        </a:rPr>
                        <a:t>post-operative adjuvant chemotherapy</a:t>
                      </a:r>
                      <a:r>
                        <a:rPr lang="en-US" sz="1600" dirty="0">
                          <a:latin typeface="Times New Roman" panose="02020603050405020304" pitchFamily="18" charset="0"/>
                          <a:cs typeface="Times New Roman" panose="02020603050405020304" pitchFamily="18" charset="0"/>
                        </a:rPr>
                        <a:t>, consisting of a platinum-based doublet for 4 cycles maximum, is </a:t>
                      </a:r>
                      <a:r>
                        <a:rPr lang="en-US" sz="1600" b="1" dirty="0">
                          <a:latin typeface="Times New Roman" panose="02020603050405020304" pitchFamily="18" charset="0"/>
                          <a:cs typeface="Times New Roman" panose="02020603050405020304" pitchFamily="18" charset="0"/>
                        </a:rPr>
                        <a:t>allowed but not mandatory</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10000"/>
                        <a:lumOff val="90000"/>
                      </a:schemeClr>
                    </a:solidFill>
                  </a:tcPr>
                </a:tc>
                <a:tc>
                  <a:txBody>
                    <a:bodyPr/>
                    <a:lstStyle/>
                    <a:p>
                      <a:pPr marL="0" marR="0" lvl="0" indent="0" algn="l" defTabSz="1448778" rtl="0" eaLnBrk="1" fontAlgn="auto" latinLnBrk="0" hangingPunct="1">
                        <a:lnSpc>
                          <a:spcPct val="100000"/>
                        </a:lnSpc>
                        <a:spcBef>
                          <a:spcPts val="0"/>
                        </a:spcBef>
                        <a:spcAft>
                          <a:spcPts val="0"/>
                        </a:spcAft>
                        <a:buClrTx/>
                        <a:buSzTx/>
                        <a:buFontTx/>
                        <a:buNone/>
                        <a:tabLst/>
                        <a:defRPr/>
                      </a:pPr>
                      <a:endParaRPr lang="en-US" sz="1600" b="1" dirty="0">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1448778" rtl="0" eaLnBrk="1" fontAlgn="auto" latinLnBrk="0" hangingPunct="1">
                        <a:lnSpc>
                          <a:spcPct val="100000"/>
                        </a:lnSpc>
                        <a:spcBef>
                          <a:spcPts val="0"/>
                        </a:spcBef>
                        <a:spcAft>
                          <a:spcPts val="0"/>
                        </a:spcAft>
                        <a:buClrTx/>
                        <a:buSzTx/>
                        <a:buFontTx/>
                        <a:buNone/>
                        <a:tabLst/>
                        <a:defRPr/>
                      </a:pPr>
                      <a:r>
                        <a:rPr lang="en-GB" sz="1600" b="0" baseline="0" dirty="0">
                          <a:latin typeface="Times New Roman" panose="02020603050405020304" pitchFamily="18" charset="0"/>
                          <a:cs typeface="Times New Roman" panose="02020603050405020304" pitchFamily="18" charset="0"/>
                        </a:rPr>
                        <a:t>Patients who have had only </a:t>
                      </a:r>
                      <a:r>
                        <a:rPr lang="en-GB" sz="1600" b="1" baseline="0" dirty="0">
                          <a:latin typeface="Times New Roman" panose="02020603050405020304" pitchFamily="18" charset="0"/>
                          <a:cs typeface="Times New Roman" panose="02020603050405020304" pitchFamily="18" charset="0"/>
                        </a:rPr>
                        <a:t>segmentectomies or wedge resections</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10000"/>
                        <a:lumOff val="90000"/>
                      </a:schemeClr>
                    </a:solidFill>
                  </a:tcPr>
                </a:tc>
                <a:extLst>
                  <a:ext uri="{0D108BD9-81ED-4DB2-BD59-A6C34878D82A}">
                    <a16:rowId xmlns:a16="http://schemas.microsoft.com/office/drawing/2014/main" val="3797000296"/>
                  </a:ext>
                </a:extLst>
              </a:tr>
              <a:tr h="8344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1448778" rtl="0" eaLnBrk="1" fontAlgn="auto" latinLnBrk="0" hangingPunct="1">
                        <a:lnSpc>
                          <a:spcPct val="100000"/>
                        </a:lnSpc>
                        <a:spcBef>
                          <a:spcPts val="0"/>
                        </a:spcBef>
                        <a:spcAft>
                          <a:spcPts val="0"/>
                        </a:spcAft>
                        <a:buClrTx/>
                        <a:buSzTx/>
                        <a:buFontTx/>
                        <a:buNone/>
                        <a:tabLst/>
                        <a:defRPr/>
                      </a:pPr>
                      <a:r>
                        <a:rPr lang="en-GB" sz="1600" b="1" dirty="0">
                          <a:solidFill>
                            <a:schemeClr val="tx1"/>
                          </a:solidFill>
                          <a:latin typeface="Times New Roman" panose="02020603050405020304" pitchFamily="18" charset="0"/>
                          <a:cs typeface="Times New Roman" panose="02020603050405020304" pitchFamily="18" charset="0"/>
                        </a:rPr>
                        <a:t>Complete</a:t>
                      </a:r>
                      <a:r>
                        <a:rPr lang="en-GB" sz="1600" dirty="0">
                          <a:solidFill>
                            <a:schemeClr val="tx1"/>
                          </a:solidFill>
                          <a:latin typeface="Times New Roman" panose="02020603050405020304" pitchFamily="18" charset="0"/>
                          <a:cs typeface="Times New Roman" panose="02020603050405020304" pitchFamily="18" charset="0"/>
                        </a:rPr>
                        <a:t> </a:t>
                      </a:r>
                      <a:r>
                        <a:rPr lang="en-GB" sz="1600" b="1" dirty="0">
                          <a:solidFill>
                            <a:schemeClr val="tx1"/>
                          </a:solidFill>
                          <a:latin typeface="Times New Roman" panose="02020603050405020304" pitchFamily="18" charset="0"/>
                          <a:cs typeface="Times New Roman" panose="02020603050405020304" pitchFamily="18" charset="0"/>
                        </a:rPr>
                        <a:t>surgical resection </a:t>
                      </a:r>
                      <a:r>
                        <a:rPr lang="en-GB" sz="1600" dirty="0">
                          <a:solidFill>
                            <a:schemeClr val="tx1"/>
                          </a:solidFill>
                          <a:latin typeface="Times New Roman" panose="02020603050405020304" pitchFamily="18" charset="0"/>
                          <a:cs typeface="Times New Roman" panose="02020603050405020304" pitchFamily="18" charset="0"/>
                        </a:rPr>
                        <a:t>of the primary NSCLC and </a:t>
                      </a:r>
                      <a:r>
                        <a:rPr lang="en-US" sz="1600" dirty="0">
                          <a:solidFill>
                            <a:schemeClr val="tx1"/>
                          </a:solidFill>
                          <a:latin typeface="Times New Roman" panose="02020603050405020304" pitchFamily="18" charset="0"/>
                          <a:cs typeface="Times New Roman" panose="02020603050405020304" pitchFamily="18" charset="0"/>
                        </a:rPr>
                        <a:t>recovery from resection surgery; </a:t>
                      </a:r>
                      <a:r>
                        <a:rPr lang="en-GB" sz="1600" dirty="0">
                          <a:solidFill>
                            <a:schemeClr val="tx1"/>
                          </a:solidFill>
                          <a:latin typeface="Times New Roman" panose="02020603050405020304" pitchFamily="18" charset="0"/>
                          <a:cs typeface="Times New Roman" panose="02020603050405020304" pitchFamily="18" charset="0"/>
                        </a:rPr>
                        <a:t>treatment to start no earlier than 4 weeks following surgery</a:t>
                      </a:r>
                      <a:endParaRPr lang="en-US" sz="1600" dirty="0">
                        <a:solidFill>
                          <a:schemeClr val="tx1"/>
                        </a:solidFill>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10000"/>
                        <a:lumOff val="90000"/>
                      </a:schemeClr>
                    </a:solidFill>
                  </a:tcPr>
                </a:tc>
                <a:tc>
                  <a:txBody>
                    <a:bodyPr/>
                    <a:lstStyle/>
                    <a:p>
                      <a:pPr marL="0" marR="0" lvl="0" indent="0" algn="l" defTabSz="1448778"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1448778" rtl="0" eaLnBrk="1" fontAlgn="auto" latinLnBrk="0" hangingPunct="1">
                        <a:lnSpc>
                          <a:spcPct val="100000"/>
                        </a:lnSpc>
                        <a:spcBef>
                          <a:spcPts val="0"/>
                        </a:spcBef>
                        <a:spcAft>
                          <a:spcPts val="0"/>
                        </a:spcAft>
                        <a:buClrTx/>
                        <a:buSzTx/>
                        <a:buFontTx/>
                        <a:buNone/>
                        <a:tabLst/>
                        <a:defRPr/>
                      </a:pPr>
                      <a:r>
                        <a:rPr lang="en-GB" sz="1600" b="0" baseline="0" dirty="0">
                          <a:latin typeface="Times New Roman" panose="02020603050405020304" pitchFamily="18" charset="0"/>
                          <a:cs typeface="Times New Roman" panose="02020603050405020304" pitchFamily="18" charset="0"/>
                        </a:rPr>
                        <a:t>Cardiac criteria including factors that could increase the risk of QTc prolongation or any arrhythmic events</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10000"/>
                        <a:lumOff val="90000"/>
                      </a:schemeClr>
                    </a:solidFill>
                  </a:tcPr>
                </a:tc>
                <a:extLst>
                  <a:ext uri="{0D108BD9-81ED-4DB2-BD59-A6C34878D82A}">
                    <a16:rowId xmlns:a16="http://schemas.microsoft.com/office/drawing/2014/main" val="1407837082"/>
                  </a:ext>
                </a:extLst>
              </a:tr>
              <a:tr h="38798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1463990" rtl="0" eaLnBrk="1" fontAlgn="auto" latinLnBrk="0" hangingPunct="1">
                        <a:lnSpc>
                          <a:spcPct val="100000"/>
                        </a:lnSpc>
                        <a:spcBef>
                          <a:spcPts val="0"/>
                        </a:spcBef>
                        <a:spcAft>
                          <a:spcPts val="0"/>
                        </a:spcAft>
                        <a:buClrTx/>
                        <a:buSzTx/>
                        <a:buFontTx/>
                        <a:buNone/>
                        <a:tabLst/>
                        <a:defRPr/>
                      </a:pPr>
                      <a:r>
                        <a:rPr lang="en-US" sz="1600" b="1" i="0" u="none" strike="noStrike" baseline="0" dirty="0">
                          <a:latin typeface="Times New Roman" panose="02020603050405020304" pitchFamily="18" charset="0"/>
                          <a:cs typeface="Times New Roman" panose="02020603050405020304" pitchFamily="18" charset="0"/>
                        </a:rPr>
                        <a:t>An MRI or CT scan </a:t>
                      </a:r>
                      <a:r>
                        <a:rPr lang="en-US" sz="1600" b="0" i="0" u="none" strike="noStrike" baseline="0" dirty="0">
                          <a:latin typeface="Times New Roman" panose="02020603050405020304" pitchFamily="18" charset="0"/>
                          <a:cs typeface="Times New Roman" panose="02020603050405020304" pitchFamily="18" charset="0"/>
                        </a:rPr>
                        <a:t>of the brain prior to surgery</a:t>
                      </a:r>
                      <a:endParaRPr lang="en-GB" sz="1600" dirty="0">
                        <a:solidFill>
                          <a:srgbClr val="000000"/>
                        </a:solidFill>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10000"/>
                        <a:lumOff val="90000"/>
                      </a:schemeClr>
                    </a:solidFill>
                  </a:tcPr>
                </a:tc>
                <a:tc>
                  <a:txBody>
                    <a:bodyPr/>
                    <a:lstStyle/>
                    <a:p>
                      <a:pPr marL="0" marR="0" lvl="0" indent="0" algn="l" defTabSz="146399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1600" b="0" kern="1200" baseline="0" dirty="0">
                          <a:solidFill>
                            <a:schemeClr val="tx1"/>
                          </a:solidFill>
                          <a:latin typeface="Times New Roman" panose="02020603050405020304" pitchFamily="18" charset="0"/>
                          <a:ea typeface="+mn-ea"/>
                          <a:cs typeface="Times New Roman" panose="02020603050405020304" pitchFamily="18" charset="0"/>
                        </a:rPr>
                        <a:t>Any evidence of severe or uncontrolled systemic diseases; </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10000"/>
                        <a:lumOff val="90000"/>
                      </a:schemeClr>
                    </a:solidFill>
                  </a:tcPr>
                </a:tc>
                <a:extLst>
                  <a:ext uri="{0D108BD9-81ED-4DB2-BD59-A6C34878D82A}">
                    <a16:rowId xmlns:a16="http://schemas.microsoft.com/office/drawing/2014/main" val="3667346070"/>
                  </a:ext>
                </a:extLst>
              </a:tr>
              <a:tr h="38798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1448778" rtl="0" eaLnBrk="1" fontAlgn="auto" latinLnBrk="0" hangingPunct="1">
                        <a:lnSpc>
                          <a:spcPct val="100000"/>
                        </a:lnSpc>
                        <a:spcBef>
                          <a:spcPts val="0"/>
                        </a:spcBef>
                        <a:spcAft>
                          <a:spcPts val="0"/>
                        </a:spcAft>
                        <a:buClrTx/>
                        <a:buSzTx/>
                        <a:buFontTx/>
                        <a:buNone/>
                        <a:tabLst/>
                        <a:defRPr/>
                      </a:pPr>
                      <a:r>
                        <a:rPr lang="en-GB" sz="1600" dirty="0">
                          <a:solidFill>
                            <a:srgbClr val="000000"/>
                          </a:solidFill>
                          <a:latin typeface="Times New Roman" panose="02020603050405020304" pitchFamily="18" charset="0"/>
                          <a:cs typeface="Times New Roman" panose="02020603050405020304" pitchFamily="18" charset="0"/>
                        </a:rPr>
                        <a:t>WHO Performance Status of 0 to 1</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10000"/>
                        <a:lumOff val="90000"/>
                      </a:schemeClr>
                    </a:solidFill>
                  </a:tcPr>
                </a:tc>
                <a:tc>
                  <a:txBody>
                    <a:bodyPr/>
                    <a:lstStyle/>
                    <a:p>
                      <a:pPr marL="0" marR="0" lvl="0" indent="0" algn="l" defTabSz="1448778" rtl="0" eaLnBrk="1" fontAlgn="auto" latinLnBrk="0" hangingPunct="1">
                        <a:lnSpc>
                          <a:spcPct val="100000"/>
                        </a:lnSpc>
                        <a:spcBef>
                          <a:spcPts val="0"/>
                        </a:spcBef>
                        <a:spcAft>
                          <a:spcPts val="0"/>
                        </a:spcAft>
                        <a:buClrTx/>
                        <a:buSzTx/>
                        <a:buFontTx/>
                        <a:buNone/>
                        <a:tabLst/>
                        <a:defRPr/>
                      </a:pPr>
                      <a:endParaRPr lang="en-GB" sz="1600" dirty="0">
                        <a:solidFill>
                          <a:srgbClr val="000000"/>
                        </a:solidFill>
                        <a:latin typeface="Times New Roman" panose="02020603050405020304" pitchFamily="18" charset="0"/>
                        <a:cs typeface="Times New Roman" panose="02020603050405020304" pitchFamily="18" charset="0"/>
                      </a:endParaRP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chemeClr val="tx1"/>
                          </a:solidFill>
                          <a:latin typeface="Times New Roman" panose="02020603050405020304" pitchFamily="18" charset="0"/>
                          <a:ea typeface="+mn-ea"/>
                          <a:cs typeface="Times New Roman" panose="02020603050405020304" pitchFamily="18" charset="0"/>
                        </a:rPr>
                        <a:t>Medical history of ILD or any other malignancies</a:t>
                      </a:r>
                    </a:p>
                  </a:txBody>
                  <a:tcPr marT="90000" marB="90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10000"/>
                        <a:lumOff val="90000"/>
                      </a:schemeClr>
                    </a:solidFill>
                  </a:tcPr>
                </a:tc>
                <a:extLst>
                  <a:ext uri="{0D108BD9-81ED-4DB2-BD59-A6C34878D82A}">
                    <a16:rowId xmlns:a16="http://schemas.microsoft.com/office/drawing/2014/main" val="10003"/>
                  </a:ext>
                </a:extLst>
              </a:tr>
            </a:tbl>
          </a:graphicData>
        </a:graphic>
      </p:graphicFrame>
      <p:sp>
        <p:nvSpPr>
          <p:cNvPr id="7" name="TextBox 6">
            <a:extLst>
              <a:ext uri="{FF2B5EF4-FFF2-40B4-BE49-F238E27FC236}">
                <a16:creationId xmlns:a16="http://schemas.microsoft.com/office/drawing/2014/main" id="{E4D424FD-2CAC-49E1-829F-9F7BC2B04197}"/>
              </a:ext>
            </a:extLst>
          </p:cNvPr>
          <p:cNvSpPr txBox="1"/>
          <p:nvPr/>
        </p:nvSpPr>
        <p:spPr>
          <a:xfrm>
            <a:off x="7337292" y="6539244"/>
            <a:ext cx="4612123"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8" name="TextBox 7">
            <a:extLst>
              <a:ext uri="{FF2B5EF4-FFF2-40B4-BE49-F238E27FC236}">
                <a16:creationId xmlns:a16="http://schemas.microsoft.com/office/drawing/2014/main" id="{8FE10532-B8C2-4A4F-ACC7-16EEC4BB2504}"/>
              </a:ext>
            </a:extLst>
          </p:cNvPr>
          <p:cNvSpPr txBox="1"/>
          <p:nvPr/>
        </p:nvSpPr>
        <p:spPr>
          <a:xfrm>
            <a:off x="1883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854443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B46E97F1-0344-476B-A64C-13F6C47A47EA}"/>
              </a:ext>
            </a:extLst>
          </p:cNvPr>
          <p:cNvSpPr>
            <a:spLocks noGrp="1"/>
          </p:cNvSpPr>
          <p:nvPr>
            <p:ph type="title" idx="4294967295"/>
          </p:nvPr>
        </p:nvSpPr>
        <p:spPr>
          <a:xfrm>
            <a:off x="0" y="365125"/>
            <a:ext cx="10515600" cy="1325563"/>
          </a:xfrm>
        </p:spPr>
        <p:txBody>
          <a:bodyPr/>
          <a:lstStyle/>
          <a:p>
            <a:r>
              <a:rPr lang="en-US"/>
              <a:t>Baseline characteristics </a:t>
            </a:r>
            <a:endParaRPr lang="en-IN" dirty="0"/>
          </a:p>
        </p:txBody>
      </p:sp>
      <p:pic>
        <p:nvPicPr>
          <p:cNvPr id="3" name="Picture 2">
            <a:extLst>
              <a:ext uri="{FF2B5EF4-FFF2-40B4-BE49-F238E27FC236}">
                <a16:creationId xmlns:a16="http://schemas.microsoft.com/office/drawing/2014/main" id="{0AFFEAFD-0077-4259-A3BA-45DCF86CC3C3}"/>
              </a:ext>
            </a:extLst>
          </p:cNvPr>
          <p:cNvPicPr/>
          <p:nvPr/>
        </p:nvPicPr>
        <p:blipFill rotWithShape="1">
          <a:blip r:embed="rId2"/>
          <a:srcRect t="5439" b="6491"/>
          <a:stretch/>
        </p:blipFill>
        <p:spPr>
          <a:xfrm>
            <a:off x="193643" y="445169"/>
            <a:ext cx="11804713" cy="5787189"/>
          </a:xfrm>
          <a:prstGeom prst="rect">
            <a:avLst/>
          </a:prstGeom>
        </p:spPr>
      </p:pic>
      <p:sp>
        <p:nvSpPr>
          <p:cNvPr id="4" name="Rectangle 3">
            <a:extLst>
              <a:ext uri="{FF2B5EF4-FFF2-40B4-BE49-F238E27FC236}">
                <a16:creationId xmlns:a16="http://schemas.microsoft.com/office/drawing/2014/main" id="{FC43571A-94E6-4DDC-A190-CB227CBD491B}"/>
              </a:ext>
            </a:extLst>
          </p:cNvPr>
          <p:cNvSpPr/>
          <p:nvPr/>
        </p:nvSpPr>
        <p:spPr>
          <a:xfrm>
            <a:off x="8919411" y="218256"/>
            <a:ext cx="3078945" cy="369332"/>
          </a:xfrm>
          <a:prstGeom prst="rect">
            <a:avLst/>
          </a:prstGeom>
        </p:spPr>
        <p:txBody>
          <a:bodyPr wrap="square">
            <a:spAutoFit/>
          </a:bodyPr>
          <a:lstStyle/>
          <a:p>
            <a:r>
              <a:rPr lang="en-GB" b="1" dirty="0">
                <a:solidFill>
                  <a:srgbClr val="672B63"/>
                </a:solidFill>
                <a:latin typeface="Times New Roman" panose="02020603050405020304" pitchFamily="18" charset="0"/>
                <a:cs typeface="Times New Roman" panose="02020603050405020304" pitchFamily="18" charset="0"/>
              </a:rPr>
              <a:t>(DCO: January 17, 2020)</a:t>
            </a:r>
            <a:r>
              <a:rPr lang="en-GB" b="1" baseline="30000" dirty="0">
                <a:solidFill>
                  <a:srgbClr val="672B63"/>
                </a:solidFill>
                <a:latin typeface="Times New Roman" panose="02020603050405020304" pitchFamily="18" charset="0"/>
                <a:cs typeface="Times New Roman" panose="02020603050405020304" pitchFamily="18" charset="0"/>
              </a:rPr>
              <a:t>1</a:t>
            </a:r>
            <a:endParaRPr lang="en-GB" dirty="0"/>
          </a:p>
        </p:txBody>
      </p:sp>
      <p:sp>
        <p:nvSpPr>
          <p:cNvPr id="5" name="TextBox 4">
            <a:extLst>
              <a:ext uri="{FF2B5EF4-FFF2-40B4-BE49-F238E27FC236}">
                <a16:creationId xmlns:a16="http://schemas.microsoft.com/office/drawing/2014/main" id="{7BFDECAA-935B-4F62-B79C-C2BE448BB7AF}"/>
              </a:ext>
            </a:extLst>
          </p:cNvPr>
          <p:cNvSpPr txBox="1"/>
          <p:nvPr/>
        </p:nvSpPr>
        <p:spPr>
          <a:xfrm>
            <a:off x="7337293" y="6328466"/>
            <a:ext cx="4525194"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6" name="TextBox 5">
            <a:extLst>
              <a:ext uri="{FF2B5EF4-FFF2-40B4-BE49-F238E27FC236}">
                <a16:creationId xmlns:a16="http://schemas.microsoft.com/office/drawing/2014/main" id="{2E15B01F-E46E-E943-BE82-8062CBBE54BC}"/>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96464475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5D4D0-FD85-4C22-ABF9-454E26BEF3E5}"/>
              </a:ext>
            </a:extLst>
          </p:cNvPr>
          <p:cNvSpPr>
            <a:spLocks noGrp="1"/>
          </p:cNvSpPr>
          <p:nvPr>
            <p:ph type="title" idx="4294967295"/>
          </p:nvPr>
        </p:nvSpPr>
        <p:spPr>
          <a:xfrm>
            <a:off x="504825" y="496056"/>
            <a:ext cx="11687175" cy="671512"/>
          </a:xfrm>
        </p:spPr>
        <p:txBody>
          <a:bodyPr>
            <a:noAutofit/>
          </a:bodyPr>
          <a:lstStyle/>
          <a:p>
            <a:r>
              <a:rPr lang="en-GB" sz="3200" dirty="0"/>
              <a:t>ADAURA: </a:t>
            </a:r>
            <a:r>
              <a:rPr lang="en-GB" sz="3200" dirty="0" err="1"/>
              <a:t>Osimertinib</a:t>
            </a:r>
            <a:r>
              <a:rPr lang="en-GB" sz="3200" dirty="0"/>
              <a:t> improves DFS versus placebo in resected </a:t>
            </a:r>
            <a:r>
              <a:rPr lang="en-GB" sz="3200" dirty="0" err="1"/>
              <a:t>EGFRm</a:t>
            </a:r>
            <a:r>
              <a:rPr lang="en-GB" sz="3200" dirty="0"/>
              <a:t> NSCLC</a:t>
            </a:r>
          </a:p>
        </p:txBody>
      </p:sp>
      <p:pic>
        <p:nvPicPr>
          <p:cNvPr id="4" name="Picture 3">
            <a:extLst>
              <a:ext uri="{FF2B5EF4-FFF2-40B4-BE49-F238E27FC236}">
                <a16:creationId xmlns:a16="http://schemas.microsoft.com/office/drawing/2014/main" id="{EAB8C51B-6974-4C6C-8FFA-172C6072BE0C}"/>
              </a:ext>
            </a:extLst>
          </p:cNvPr>
          <p:cNvPicPr>
            <a:picLocks noChangeAspect="1"/>
          </p:cNvPicPr>
          <p:nvPr/>
        </p:nvPicPr>
        <p:blipFill>
          <a:blip r:embed="rId2"/>
          <a:stretch>
            <a:fillRect/>
          </a:stretch>
        </p:blipFill>
        <p:spPr>
          <a:xfrm>
            <a:off x="897192" y="1358998"/>
            <a:ext cx="10202930" cy="4988815"/>
          </a:xfrm>
          <a:prstGeom prst="rect">
            <a:avLst/>
          </a:prstGeom>
        </p:spPr>
      </p:pic>
      <p:sp>
        <p:nvSpPr>
          <p:cNvPr id="5" name="TextBox 4">
            <a:extLst>
              <a:ext uri="{FF2B5EF4-FFF2-40B4-BE49-F238E27FC236}">
                <a16:creationId xmlns:a16="http://schemas.microsoft.com/office/drawing/2014/main" id="{C49C70E6-1A3E-45A5-ABB7-6DDBBFCCAFFB}"/>
              </a:ext>
            </a:extLst>
          </p:cNvPr>
          <p:cNvSpPr txBox="1"/>
          <p:nvPr/>
        </p:nvSpPr>
        <p:spPr>
          <a:xfrm>
            <a:off x="7337292" y="6306596"/>
            <a:ext cx="4698189"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6" name="Rectangle 5">
            <a:extLst>
              <a:ext uri="{FF2B5EF4-FFF2-40B4-BE49-F238E27FC236}">
                <a16:creationId xmlns:a16="http://schemas.microsoft.com/office/drawing/2014/main" id="{D8399F66-4420-4D30-8D4A-D9DE4FAEB666}"/>
              </a:ext>
            </a:extLst>
          </p:cNvPr>
          <p:cNvSpPr/>
          <p:nvPr/>
        </p:nvSpPr>
        <p:spPr>
          <a:xfrm>
            <a:off x="810228" y="5764192"/>
            <a:ext cx="2025569" cy="474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EEA4F58-2C73-3C44-814C-D7E68D47E4A6}"/>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71884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756FD6-A465-404A-961C-67E130D08720}"/>
              </a:ext>
            </a:extLst>
          </p:cNvPr>
          <p:cNvPicPr/>
          <p:nvPr/>
        </p:nvPicPr>
        <p:blipFill rotWithShape="1">
          <a:blip r:embed="rId2"/>
          <a:srcRect t="5031" b="8714"/>
          <a:stretch/>
        </p:blipFill>
        <p:spPr>
          <a:xfrm>
            <a:off x="0" y="336884"/>
            <a:ext cx="12192000" cy="5775158"/>
          </a:xfrm>
          <a:prstGeom prst="rect">
            <a:avLst/>
          </a:prstGeom>
        </p:spPr>
      </p:pic>
      <p:sp>
        <p:nvSpPr>
          <p:cNvPr id="4" name="TextBox 3">
            <a:extLst>
              <a:ext uri="{FF2B5EF4-FFF2-40B4-BE49-F238E27FC236}">
                <a16:creationId xmlns:a16="http://schemas.microsoft.com/office/drawing/2014/main" id="{1861ED47-C4E2-9544-B441-3365E18F60B7}"/>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9894482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CDACC-DAE6-4E60-B6A4-6F6400C674EB}"/>
              </a:ext>
            </a:extLst>
          </p:cNvPr>
          <p:cNvSpPr>
            <a:spLocks noGrp="1"/>
          </p:cNvSpPr>
          <p:nvPr>
            <p:ph type="title" idx="4294967295"/>
          </p:nvPr>
        </p:nvSpPr>
        <p:spPr>
          <a:xfrm>
            <a:off x="316445" y="357187"/>
            <a:ext cx="11687175" cy="671512"/>
          </a:xfrm>
        </p:spPr>
        <p:txBody>
          <a:bodyPr>
            <a:noAutofit/>
          </a:bodyPr>
          <a:lstStyle/>
          <a:p>
            <a:r>
              <a:rPr lang="en-GB" sz="3200" dirty="0"/>
              <a:t>Subgroup Analysis of Disease Recurrence or Death, According to Investigator Assessment</a:t>
            </a:r>
          </a:p>
        </p:txBody>
      </p:sp>
      <p:pic>
        <p:nvPicPr>
          <p:cNvPr id="4" name="Picture 3">
            <a:extLst>
              <a:ext uri="{FF2B5EF4-FFF2-40B4-BE49-F238E27FC236}">
                <a16:creationId xmlns:a16="http://schemas.microsoft.com/office/drawing/2014/main" id="{8D02A08F-2E78-48E0-9A7A-6D1C06068A73}"/>
              </a:ext>
            </a:extLst>
          </p:cNvPr>
          <p:cNvPicPr>
            <a:picLocks noChangeAspect="1"/>
          </p:cNvPicPr>
          <p:nvPr/>
        </p:nvPicPr>
        <p:blipFill>
          <a:blip r:embed="rId2"/>
          <a:stretch>
            <a:fillRect/>
          </a:stretch>
        </p:blipFill>
        <p:spPr>
          <a:xfrm>
            <a:off x="316445" y="1148426"/>
            <a:ext cx="11285990" cy="5146143"/>
          </a:xfrm>
          <a:prstGeom prst="rect">
            <a:avLst/>
          </a:prstGeom>
        </p:spPr>
      </p:pic>
      <p:sp>
        <p:nvSpPr>
          <p:cNvPr id="6" name="TextBox 5">
            <a:extLst>
              <a:ext uri="{FF2B5EF4-FFF2-40B4-BE49-F238E27FC236}">
                <a16:creationId xmlns:a16="http://schemas.microsoft.com/office/drawing/2014/main" id="{71A10E34-5F7A-48F5-A0BF-4C5C4ABB0D2F}"/>
              </a:ext>
            </a:extLst>
          </p:cNvPr>
          <p:cNvSpPr txBox="1"/>
          <p:nvPr/>
        </p:nvSpPr>
        <p:spPr>
          <a:xfrm>
            <a:off x="7337292" y="6328859"/>
            <a:ext cx="4500481"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5" name="TextBox 4">
            <a:extLst>
              <a:ext uri="{FF2B5EF4-FFF2-40B4-BE49-F238E27FC236}">
                <a16:creationId xmlns:a16="http://schemas.microsoft.com/office/drawing/2014/main" id="{6928DC5B-152B-584D-BB9C-7EC441BFF171}"/>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4332930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6BEE38-76D1-46F1-BB68-373279DA762E}"/>
              </a:ext>
            </a:extLst>
          </p:cNvPr>
          <p:cNvPicPr/>
          <p:nvPr/>
        </p:nvPicPr>
        <p:blipFill rotWithShape="1">
          <a:blip r:embed="rId3"/>
          <a:srcRect l="-7" t="4007" r="7" b="8620"/>
          <a:stretch/>
        </p:blipFill>
        <p:spPr>
          <a:xfrm>
            <a:off x="0" y="370390"/>
            <a:ext cx="12192000" cy="5810491"/>
          </a:xfrm>
          <a:prstGeom prst="rect">
            <a:avLst/>
          </a:prstGeom>
        </p:spPr>
      </p:pic>
      <p:sp>
        <p:nvSpPr>
          <p:cNvPr id="5" name="Frame 4">
            <a:extLst>
              <a:ext uri="{FF2B5EF4-FFF2-40B4-BE49-F238E27FC236}">
                <a16:creationId xmlns:a16="http://schemas.microsoft.com/office/drawing/2014/main" id="{9A97F30F-8FC3-43E9-8C59-0AEF043B679A}"/>
              </a:ext>
            </a:extLst>
          </p:cNvPr>
          <p:cNvSpPr/>
          <p:nvPr/>
        </p:nvSpPr>
        <p:spPr>
          <a:xfrm>
            <a:off x="9215437" y="1057275"/>
            <a:ext cx="2771776" cy="2371725"/>
          </a:xfrm>
          <a:prstGeom prst="frame">
            <a:avLst>
              <a:gd name="adj1" fmla="val 23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 name="TextBox 5">
            <a:extLst>
              <a:ext uri="{FF2B5EF4-FFF2-40B4-BE49-F238E27FC236}">
                <a16:creationId xmlns:a16="http://schemas.microsoft.com/office/drawing/2014/main" id="{36CF5A73-2484-4E99-8370-85A2A753CC32}"/>
              </a:ext>
            </a:extLst>
          </p:cNvPr>
          <p:cNvSpPr txBox="1"/>
          <p:nvPr/>
        </p:nvSpPr>
        <p:spPr>
          <a:xfrm>
            <a:off x="8425392" y="3682621"/>
            <a:ext cx="3561821" cy="1077218"/>
          </a:xfrm>
          <a:prstGeom prst="rect">
            <a:avLst/>
          </a:prstGeom>
          <a:solidFill>
            <a:schemeClr val="accent2"/>
          </a:solidFill>
          <a:ln w="57150">
            <a:solidFill>
              <a:schemeClr val="accent2"/>
            </a:solidFill>
          </a:ln>
        </p:spPr>
        <p:txBody>
          <a:bodyPr wrap="square" rtlCol="0">
            <a:spAutoFit/>
          </a:bodyPr>
          <a:lstStyle/>
          <a:p>
            <a:pPr lvl="0" algn="ctr"/>
            <a:r>
              <a:rPr lang="en-GB" sz="1600" b="1" dirty="0">
                <a:solidFill>
                  <a:schemeClr val="bg1"/>
                </a:solidFill>
              </a:rPr>
              <a:t>There were a small number of deaths in stage IB patients:</a:t>
            </a:r>
            <a:r>
              <a:rPr lang="en-GB" sz="1600" b="1" baseline="30000" dirty="0">
                <a:solidFill>
                  <a:schemeClr val="bg1"/>
                </a:solidFill>
              </a:rPr>
              <a:t>2</a:t>
            </a:r>
            <a:r>
              <a:rPr lang="en-GB" sz="1600" b="1" dirty="0">
                <a:solidFill>
                  <a:schemeClr val="bg1"/>
                </a:solidFill>
              </a:rPr>
              <a:t> </a:t>
            </a:r>
          </a:p>
          <a:p>
            <a:pPr lvl="0" algn="ctr"/>
            <a:r>
              <a:rPr lang="en-GB" sz="1600" dirty="0">
                <a:solidFill>
                  <a:schemeClr val="bg1"/>
                </a:solidFill>
              </a:rPr>
              <a:t>osimertinib 1 death,</a:t>
            </a:r>
            <a:br>
              <a:rPr lang="en-GB" sz="1600" dirty="0">
                <a:solidFill>
                  <a:schemeClr val="bg1"/>
                </a:solidFill>
              </a:rPr>
            </a:br>
            <a:r>
              <a:rPr lang="en-GB" sz="1600" dirty="0">
                <a:solidFill>
                  <a:schemeClr val="bg1"/>
                </a:solidFill>
              </a:rPr>
              <a:t>placebo 2 deaths</a:t>
            </a:r>
          </a:p>
        </p:txBody>
      </p:sp>
      <p:sp>
        <p:nvSpPr>
          <p:cNvPr id="7" name="TextBox 6">
            <a:extLst>
              <a:ext uri="{FF2B5EF4-FFF2-40B4-BE49-F238E27FC236}">
                <a16:creationId xmlns:a16="http://schemas.microsoft.com/office/drawing/2014/main" id="{6FB8566F-ECFC-4B73-B55F-81671910C002}"/>
              </a:ext>
            </a:extLst>
          </p:cNvPr>
          <p:cNvSpPr txBox="1"/>
          <p:nvPr/>
        </p:nvSpPr>
        <p:spPr>
          <a:xfrm>
            <a:off x="7337292" y="6271720"/>
            <a:ext cx="4649921"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8" name="TextBox 7">
            <a:extLst>
              <a:ext uri="{FF2B5EF4-FFF2-40B4-BE49-F238E27FC236}">
                <a16:creationId xmlns:a16="http://schemas.microsoft.com/office/drawing/2014/main" id="{83E38129-5B55-0442-BCD5-D3F2CAC911D8}"/>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3872412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545783" y="85018"/>
            <a:ext cx="11486143" cy="9184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800" b="1" i="0" kern="1200" baseline="0">
                <a:solidFill>
                  <a:srgbClr val="113468"/>
                </a:solidFill>
                <a:latin typeface="Calibri"/>
                <a:ea typeface="+mj-ea"/>
                <a:cs typeface="Calibri"/>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3400" dirty="0">
                <a:latin typeface="Arial Narrow" panose="020B0606020202030204" pitchFamily="34" charset="0"/>
              </a:rPr>
              <a:t>A</a:t>
            </a:r>
            <a:r>
              <a:rPr kumimoji="0" lang="en-US" sz="3400" b="1" i="0" u="none" strike="noStrike" kern="1200" cap="none" spc="0" normalizeH="0" baseline="0" noProof="0" dirty="0" err="1">
                <a:ln>
                  <a:noFill/>
                </a:ln>
                <a:solidFill>
                  <a:srgbClr val="113468"/>
                </a:solidFill>
                <a:effectLst/>
                <a:uLnTx/>
                <a:uFillTx/>
                <a:latin typeface="Arial Narrow" panose="020B0606020202030204" pitchFamily="34" charset="0"/>
                <a:ea typeface="+mj-ea"/>
                <a:cs typeface="Calibri"/>
              </a:rPr>
              <a:t>dditional</a:t>
            </a:r>
            <a:r>
              <a:rPr kumimoji="0" lang="en-US" sz="3400" b="1" i="0" u="none" strike="noStrike" kern="1200" cap="none" spc="0" normalizeH="0" baseline="0" noProof="0" dirty="0">
                <a:ln>
                  <a:noFill/>
                </a:ln>
                <a:solidFill>
                  <a:srgbClr val="113468"/>
                </a:solidFill>
                <a:effectLst/>
                <a:uLnTx/>
                <a:uFillTx/>
                <a:latin typeface="Arial Narrow" panose="020B0606020202030204" pitchFamily="34" charset="0"/>
                <a:ea typeface="+mj-ea"/>
                <a:cs typeface="Calibri"/>
              </a:rPr>
              <a:t> </a:t>
            </a:r>
            <a:r>
              <a:rPr lang="en-US" sz="3400" dirty="0">
                <a:latin typeface="Arial Narrow" panose="020B0606020202030204" pitchFamily="34" charset="0"/>
              </a:rPr>
              <a:t>C</a:t>
            </a:r>
            <a:r>
              <a:rPr kumimoji="0" lang="en-US" sz="3400" b="1" i="0" u="none" strike="noStrike" kern="1200" cap="none" spc="0" normalizeH="0" baseline="0" noProof="0" dirty="0" err="1">
                <a:ln>
                  <a:noFill/>
                </a:ln>
                <a:solidFill>
                  <a:srgbClr val="113468"/>
                </a:solidFill>
                <a:effectLst/>
                <a:uLnTx/>
                <a:uFillTx/>
                <a:latin typeface="Arial Narrow" panose="020B0606020202030204" pitchFamily="34" charset="0"/>
                <a:ea typeface="+mj-ea"/>
                <a:cs typeface="Calibri"/>
              </a:rPr>
              <a:t>onsiderations</a:t>
            </a:r>
            <a:endParaRPr kumimoji="0" lang="en-US" sz="3400" b="1" i="0" u="none" strike="noStrike" kern="1200" cap="none" spc="0" normalizeH="0" baseline="0" noProof="0" dirty="0">
              <a:ln>
                <a:noFill/>
              </a:ln>
              <a:solidFill>
                <a:srgbClr val="113468"/>
              </a:solidFill>
              <a:effectLst/>
              <a:uLnTx/>
              <a:uFillTx/>
              <a:latin typeface="Arial Narrow" panose="020B0606020202030204" pitchFamily="34" charset="0"/>
              <a:ea typeface="+mj-ea"/>
              <a:cs typeface="Calibri"/>
            </a:endParaRPr>
          </a:p>
        </p:txBody>
      </p:sp>
      <p:sp>
        <p:nvSpPr>
          <p:cNvPr id="134" name="TextBox 133"/>
          <p:cNvSpPr txBox="1"/>
          <p:nvPr/>
        </p:nvSpPr>
        <p:spPr>
          <a:xfrm>
            <a:off x="6744472" y="6216409"/>
            <a:ext cx="5093911" cy="20005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effectLst/>
                <a:uLnTx/>
                <a:uFillTx/>
                <a:latin typeface="Arial Narrow" panose="020B0606020202030204" pitchFamily="34" charset="0"/>
                <a:ea typeface="+mn-ea"/>
              </a:rPr>
              <a:t>CNS, central</a:t>
            </a:r>
            <a:r>
              <a:rPr kumimoji="0" lang="en-US" sz="700" b="0" i="0" u="none" strike="noStrike" kern="1200" cap="none" spc="0" normalizeH="0" noProof="0" dirty="0">
                <a:ln>
                  <a:noFill/>
                </a:ln>
                <a:effectLst/>
                <a:uLnTx/>
                <a:uFillTx/>
                <a:latin typeface="Arial Narrow" panose="020B0606020202030204" pitchFamily="34" charset="0"/>
                <a:ea typeface="+mn-ea"/>
              </a:rPr>
              <a:t> nervous system.</a:t>
            </a:r>
            <a:endParaRPr kumimoji="0" lang="en-GB" sz="700" b="0" i="0" u="none" strike="noStrike" kern="1200" cap="none" spc="0" normalizeH="0" baseline="0" noProof="0" dirty="0">
              <a:ln>
                <a:noFill/>
              </a:ln>
              <a:effectLst/>
              <a:uLnTx/>
              <a:uFillTx/>
              <a:latin typeface="Arial Narrow" panose="020B0606020202030204" pitchFamily="34" charset="0"/>
              <a:ea typeface="+mn-ea"/>
            </a:endParaRPr>
          </a:p>
        </p:txBody>
      </p:sp>
      <p:sp>
        <p:nvSpPr>
          <p:cNvPr id="135" name="Freeform 134">
            <a:extLst>
              <a:ext uri="{FF2B5EF4-FFF2-40B4-BE49-F238E27FC236}">
                <a16:creationId xmlns:a16="http://schemas.microsoft.com/office/drawing/2014/main" id="{BF834B8B-535B-BF4C-BE18-C44CE02BE5BC}"/>
              </a:ext>
            </a:extLst>
          </p:cNvPr>
          <p:cNvSpPr/>
          <p:nvPr/>
        </p:nvSpPr>
        <p:spPr>
          <a:xfrm>
            <a:off x="973197" y="2895099"/>
            <a:ext cx="2390490" cy="466848"/>
          </a:xfrm>
          <a:custGeom>
            <a:avLst/>
            <a:gdLst>
              <a:gd name="connsiteX0" fmla="*/ 1316859 w 2633719"/>
              <a:gd name="connsiteY0" fmla="*/ 0 h 514351"/>
              <a:gd name="connsiteX1" fmla="*/ 2558045 w 2633719"/>
              <a:gd name="connsiteY1" fmla="*/ 445574 h 514351"/>
              <a:gd name="connsiteX2" fmla="*/ 2633719 w 2633719"/>
              <a:gd name="connsiteY2" fmla="*/ 514351 h 514351"/>
              <a:gd name="connsiteX3" fmla="*/ 0 w 2633719"/>
              <a:gd name="connsiteY3" fmla="*/ 514351 h 514351"/>
              <a:gd name="connsiteX4" fmla="*/ 75673 w 2633719"/>
              <a:gd name="connsiteY4" fmla="*/ 445574 h 514351"/>
              <a:gd name="connsiteX5" fmla="*/ 1316859 w 2633719"/>
              <a:gd name="connsiteY5" fmla="*/ 0 h 51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3719" h="514351">
                <a:moveTo>
                  <a:pt x="1316859" y="0"/>
                </a:moveTo>
                <a:cubicBezTo>
                  <a:pt x="1788333" y="0"/>
                  <a:pt x="2220751" y="167215"/>
                  <a:pt x="2558045" y="445574"/>
                </a:cubicBezTo>
                <a:lnTo>
                  <a:pt x="2633719" y="514351"/>
                </a:lnTo>
                <a:lnTo>
                  <a:pt x="0" y="514351"/>
                </a:lnTo>
                <a:lnTo>
                  <a:pt x="75673" y="445574"/>
                </a:lnTo>
                <a:cubicBezTo>
                  <a:pt x="412967" y="167215"/>
                  <a:pt x="845386" y="0"/>
                  <a:pt x="1316859" y="0"/>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6A9"/>
              </a:solidFill>
              <a:effectLst/>
              <a:uLnTx/>
              <a:uFillTx/>
              <a:latin typeface="Calibri" panose="020F0502020204030204"/>
              <a:ea typeface="+mn-ea"/>
              <a:cs typeface="+mn-cs"/>
            </a:endParaRPr>
          </a:p>
        </p:txBody>
      </p:sp>
      <p:cxnSp>
        <p:nvCxnSpPr>
          <p:cNvPr id="136" name="Straight Connector 135">
            <a:extLst>
              <a:ext uri="{FF2B5EF4-FFF2-40B4-BE49-F238E27FC236}">
                <a16:creationId xmlns:a16="http://schemas.microsoft.com/office/drawing/2014/main" id="{EB668316-8EB3-4D4F-8935-0C2658EBA4DA}"/>
              </a:ext>
            </a:extLst>
          </p:cNvPr>
          <p:cNvCxnSpPr>
            <a:cxnSpLocks/>
            <a:stCxn id="135" idx="0"/>
          </p:cNvCxnSpPr>
          <p:nvPr/>
        </p:nvCxnSpPr>
        <p:spPr>
          <a:xfrm flipV="1">
            <a:off x="2168442" y="2191107"/>
            <a:ext cx="0" cy="703992"/>
          </a:xfrm>
          <a:prstGeom prst="line">
            <a:avLst/>
          </a:prstGeom>
          <a:ln w="158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37" name="Oval 136">
            <a:extLst>
              <a:ext uri="{FF2B5EF4-FFF2-40B4-BE49-F238E27FC236}">
                <a16:creationId xmlns:a16="http://schemas.microsoft.com/office/drawing/2014/main" id="{FC669720-B092-8F49-8B73-7EAD9E064651}"/>
              </a:ext>
            </a:extLst>
          </p:cNvPr>
          <p:cNvSpPr/>
          <p:nvPr/>
        </p:nvSpPr>
        <p:spPr>
          <a:xfrm>
            <a:off x="2024300" y="1928260"/>
            <a:ext cx="288281" cy="2882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138" name="TextBox 137">
            <a:extLst>
              <a:ext uri="{FF2B5EF4-FFF2-40B4-BE49-F238E27FC236}">
                <a16:creationId xmlns:a16="http://schemas.microsoft.com/office/drawing/2014/main" id="{85527125-D822-F04E-B345-33B811DFCA6C}"/>
              </a:ext>
            </a:extLst>
          </p:cNvPr>
          <p:cNvSpPr txBox="1"/>
          <p:nvPr/>
        </p:nvSpPr>
        <p:spPr>
          <a:xfrm>
            <a:off x="957491" y="3486023"/>
            <a:ext cx="2421900" cy="784830"/>
          </a:xfrm>
          <a:prstGeom prst="rect">
            <a:avLst/>
          </a:prstGeom>
          <a:noFill/>
        </p:spPr>
        <p:txBody>
          <a:bodyPr wrap="square" rtlCol="0">
            <a:spAutoFit/>
          </a:bodyPr>
          <a:lstStyle/>
          <a:p>
            <a:pPr marL="0" marR="0" lvl="0" indent="0" algn="ctr" defTabSz="914400" rtl="0" eaLnBrk="1" fontAlgn="auto" latinLnBrk="0" hangingPunct="1">
              <a:lnSpc>
                <a:spcPts val="27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Local versus distant recurrence</a:t>
            </a:r>
          </a:p>
        </p:txBody>
      </p:sp>
      <p:sp>
        <p:nvSpPr>
          <p:cNvPr id="139" name="Freeform 138">
            <a:extLst>
              <a:ext uri="{FF2B5EF4-FFF2-40B4-BE49-F238E27FC236}">
                <a16:creationId xmlns:a16="http://schemas.microsoft.com/office/drawing/2014/main" id="{B9B700FC-5747-C24B-8A96-0C9A6BCA8812}"/>
              </a:ext>
            </a:extLst>
          </p:cNvPr>
          <p:cNvSpPr/>
          <p:nvPr/>
        </p:nvSpPr>
        <p:spPr>
          <a:xfrm rot="10800000">
            <a:off x="3603291" y="3487610"/>
            <a:ext cx="2390488" cy="466850"/>
          </a:xfrm>
          <a:custGeom>
            <a:avLst/>
            <a:gdLst>
              <a:gd name="connsiteX0" fmla="*/ 1316859 w 2633719"/>
              <a:gd name="connsiteY0" fmla="*/ 0 h 514351"/>
              <a:gd name="connsiteX1" fmla="*/ 2558045 w 2633719"/>
              <a:gd name="connsiteY1" fmla="*/ 445574 h 514351"/>
              <a:gd name="connsiteX2" fmla="*/ 2633719 w 2633719"/>
              <a:gd name="connsiteY2" fmla="*/ 514351 h 514351"/>
              <a:gd name="connsiteX3" fmla="*/ 0 w 2633719"/>
              <a:gd name="connsiteY3" fmla="*/ 514351 h 514351"/>
              <a:gd name="connsiteX4" fmla="*/ 75673 w 2633719"/>
              <a:gd name="connsiteY4" fmla="*/ 445574 h 514351"/>
              <a:gd name="connsiteX5" fmla="*/ 1316859 w 2633719"/>
              <a:gd name="connsiteY5" fmla="*/ 0 h 51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3719" h="514351">
                <a:moveTo>
                  <a:pt x="1316859" y="0"/>
                </a:moveTo>
                <a:cubicBezTo>
                  <a:pt x="1788333" y="0"/>
                  <a:pt x="2220751" y="167215"/>
                  <a:pt x="2558045" y="445574"/>
                </a:cubicBezTo>
                <a:lnTo>
                  <a:pt x="2633719" y="514351"/>
                </a:lnTo>
                <a:lnTo>
                  <a:pt x="0" y="514351"/>
                </a:lnTo>
                <a:lnTo>
                  <a:pt x="75673" y="445574"/>
                </a:lnTo>
                <a:cubicBezTo>
                  <a:pt x="412967" y="167215"/>
                  <a:pt x="845386" y="0"/>
                  <a:pt x="1316859" y="0"/>
                </a:cubicBezTo>
                <a:close/>
              </a:path>
            </a:pathLst>
          </a:custGeom>
          <a:solidFill>
            <a:srgbClr val="16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6A9"/>
              </a:solidFill>
              <a:effectLst/>
              <a:uLnTx/>
              <a:uFillTx/>
              <a:latin typeface="Calibri" panose="020F0502020204030204"/>
              <a:ea typeface="+mn-ea"/>
              <a:cs typeface="+mn-cs"/>
            </a:endParaRPr>
          </a:p>
        </p:txBody>
      </p:sp>
      <p:cxnSp>
        <p:nvCxnSpPr>
          <p:cNvPr id="140" name="Straight Connector 139">
            <a:extLst>
              <a:ext uri="{FF2B5EF4-FFF2-40B4-BE49-F238E27FC236}">
                <a16:creationId xmlns:a16="http://schemas.microsoft.com/office/drawing/2014/main" id="{A2CC0D80-94D0-F647-8B7E-3E2804DC1B3A}"/>
              </a:ext>
            </a:extLst>
          </p:cNvPr>
          <p:cNvCxnSpPr>
            <a:cxnSpLocks/>
          </p:cNvCxnSpPr>
          <p:nvPr/>
        </p:nvCxnSpPr>
        <p:spPr>
          <a:xfrm>
            <a:off x="5155727" y="3954460"/>
            <a:ext cx="1" cy="703993"/>
          </a:xfrm>
          <a:prstGeom prst="line">
            <a:avLst/>
          </a:prstGeom>
          <a:ln w="15875">
            <a:solidFill>
              <a:srgbClr val="1698FF"/>
            </a:solidFill>
            <a:prstDash val="sysDot"/>
          </a:ln>
        </p:spPr>
        <p:style>
          <a:lnRef idx="1">
            <a:schemeClr val="accent1"/>
          </a:lnRef>
          <a:fillRef idx="0">
            <a:schemeClr val="accent1"/>
          </a:fillRef>
          <a:effectRef idx="0">
            <a:schemeClr val="accent1"/>
          </a:effectRef>
          <a:fontRef idx="minor">
            <a:schemeClr val="tx1"/>
          </a:fontRef>
        </p:style>
      </p:cxnSp>
      <p:sp>
        <p:nvSpPr>
          <p:cNvPr id="141" name="Oval 140">
            <a:extLst>
              <a:ext uri="{FF2B5EF4-FFF2-40B4-BE49-F238E27FC236}">
                <a16:creationId xmlns:a16="http://schemas.microsoft.com/office/drawing/2014/main" id="{37B931D1-CD2C-2D4E-A6C9-415EA10C131B}"/>
              </a:ext>
            </a:extLst>
          </p:cNvPr>
          <p:cNvSpPr/>
          <p:nvPr/>
        </p:nvSpPr>
        <p:spPr>
          <a:xfrm>
            <a:off x="5011587" y="4633016"/>
            <a:ext cx="288281" cy="288281"/>
          </a:xfrm>
          <a:prstGeom prst="ellipse">
            <a:avLst/>
          </a:prstGeom>
          <a:solidFill>
            <a:srgbClr val="16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sp>
        <p:nvSpPr>
          <p:cNvPr id="142" name="TextBox 141">
            <a:extLst>
              <a:ext uri="{FF2B5EF4-FFF2-40B4-BE49-F238E27FC236}">
                <a16:creationId xmlns:a16="http://schemas.microsoft.com/office/drawing/2014/main" id="{BFCC87D8-CB4D-694E-BD0C-EF293657E16B}"/>
              </a:ext>
            </a:extLst>
          </p:cNvPr>
          <p:cNvSpPr txBox="1"/>
          <p:nvPr/>
        </p:nvSpPr>
        <p:spPr>
          <a:xfrm>
            <a:off x="3379391" y="1891424"/>
            <a:ext cx="2767960" cy="1477328"/>
          </a:xfrm>
          <a:prstGeom prst="rect">
            <a:avLst/>
          </a:prstGeom>
          <a:noFill/>
        </p:spPr>
        <p:txBody>
          <a:bodyPr wrap="square" rtlCol="0" anchor="b" anchorCtr="0">
            <a:spAutoFit/>
          </a:bodyPr>
          <a:lstStyle/>
          <a:p>
            <a:pPr marL="0" marR="0" lvl="0" indent="0" algn="ctr" defTabSz="914400" rtl="0" eaLnBrk="1" fontAlgn="auto" latinLnBrk="0" hangingPunct="1">
              <a:lnSpc>
                <a:spcPts val="27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Sites of disease recurrence, including incidence of CNS metastases</a:t>
            </a:r>
          </a:p>
        </p:txBody>
      </p:sp>
      <p:sp>
        <p:nvSpPr>
          <p:cNvPr id="143" name="Freeform 142">
            <a:extLst>
              <a:ext uri="{FF2B5EF4-FFF2-40B4-BE49-F238E27FC236}">
                <a16:creationId xmlns:a16="http://schemas.microsoft.com/office/drawing/2014/main" id="{CF4BDADD-C6FE-D440-AB90-7FDBFF105022}"/>
              </a:ext>
            </a:extLst>
          </p:cNvPr>
          <p:cNvSpPr/>
          <p:nvPr/>
        </p:nvSpPr>
        <p:spPr>
          <a:xfrm>
            <a:off x="7002761" y="2895099"/>
            <a:ext cx="2390490" cy="466848"/>
          </a:xfrm>
          <a:custGeom>
            <a:avLst/>
            <a:gdLst>
              <a:gd name="connsiteX0" fmla="*/ 1316859 w 2633719"/>
              <a:gd name="connsiteY0" fmla="*/ 0 h 514351"/>
              <a:gd name="connsiteX1" fmla="*/ 2558045 w 2633719"/>
              <a:gd name="connsiteY1" fmla="*/ 445574 h 514351"/>
              <a:gd name="connsiteX2" fmla="*/ 2633719 w 2633719"/>
              <a:gd name="connsiteY2" fmla="*/ 514351 h 514351"/>
              <a:gd name="connsiteX3" fmla="*/ 0 w 2633719"/>
              <a:gd name="connsiteY3" fmla="*/ 514351 h 514351"/>
              <a:gd name="connsiteX4" fmla="*/ 75673 w 2633719"/>
              <a:gd name="connsiteY4" fmla="*/ 445574 h 514351"/>
              <a:gd name="connsiteX5" fmla="*/ 1316859 w 2633719"/>
              <a:gd name="connsiteY5" fmla="*/ 0 h 51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3719" h="514351">
                <a:moveTo>
                  <a:pt x="1316859" y="0"/>
                </a:moveTo>
                <a:cubicBezTo>
                  <a:pt x="1788333" y="0"/>
                  <a:pt x="2220751" y="167215"/>
                  <a:pt x="2558045" y="445574"/>
                </a:cubicBezTo>
                <a:lnTo>
                  <a:pt x="2633719" y="514351"/>
                </a:lnTo>
                <a:lnTo>
                  <a:pt x="0" y="514351"/>
                </a:lnTo>
                <a:lnTo>
                  <a:pt x="75673" y="445574"/>
                </a:lnTo>
                <a:cubicBezTo>
                  <a:pt x="412967" y="167215"/>
                  <a:pt x="845386" y="0"/>
                  <a:pt x="1316859" y="0"/>
                </a:cubicBezTo>
                <a:close/>
              </a:path>
            </a:pathLst>
          </a:custGeom>
          <a:solidFill>
            <a:srgbClr val="32C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6A9"/>
              </a:solidFill>
              <a:effectLst/>
              <a:uLnTx/>
              <a:uFillTx/>
              <a:latin typeface="Calibri" panose="020F0502020204030204"/>
              <a:ea typeface="+mn-ea"/>
              <a:cs typeface="+mn-cs"/>
            </a:endParaRPr>
          </a:p>
        </p:txBody>
      </p:sp>
      <p:cxnSp>
        <p:nvCxnSpPr>
          <p:cNvPr id="144" name="Straight Connector 143">
            <a:extLst>
              <a:ext uri="{FF2B5EF4-FFF2-40B4-BE49-F238E27FC236}">
                <a16:creationId xmlns:a16="http://schemas.microsoft.com/office/drawing/2014/main" id="{1BC3B2FC-15C5-FE44-9E93-E74A5D6B1082}"/>
              </a:ext>
            </a:extLst>
          </p:cNvPr>
          <p:cNvCxnSpPr>
            <a:cxnSpLocks/>
            <a:stCxn id="143" idx="0"/>
          </p:cNvCxnSpPr>
          <p:nvPr/>
        </p:nvCxnSpPr>
        <p:spPr>
          <a:xfrm flipV="1">
            <a:off x="8198006" y="2191107"/>
            <a:ext cx="0" cy="703992"/>
          </a:xfrm>
          <a:prstGeom prst="line">
            <a:avLst/>
          </a:prstGeom>
          <a:ln w="15875">
            <a:solidFill>
              <a:srgbClr val="32C1FF"/>
            </a:solidFill>
            <a:prstDash val="sysDot"/>
          </a:ln>
        </p:spPr>
        <p:style>
          <a:lnRef idx="1">
            <a:schemeClr val="accent1"/>
          </a:lnRef>
          <a:fillRef idx="0">
            <a:schemeClr val="accent1"/>
          </a:fillRef>
          <a:effectRef idx="0">
            <a:schemeClr val="accent1"/>
          </a:effectRef>
          <a:fontRef idx="minor">
            <a:schemeClr val="tx1"/>
          </a:fontRef>
        </p:style>
      </p:cxnSp>
      <p:sp>
        <p:nvSpPr>
          <p:cNvPr id="145" name="Oval 144">
            <a:extLst>
              <a:ext uri="{FF2B5EF4-FFF2-40B4-BE49-F238E27FC236}">
                <a16:creationId xmlns:a16="http://schemas.microsoft.com/office/drawing/2014/main" id="{70B36B1A-0F5D-814B-9DA1-4A5D9A5BFBCF}"/>
              </a:ext>
            </a:extLst>
          </p:cNvPr>
          <p:cNvSpPr/>
          <p:nvPr/>
        </p:nvSpPr>
        <p:spPr>
          <a:xfrm>
            <a:off x="8053865" y="1928260"/>
            <a:ext cx="288281" cy="288281"/>
          </a:xfrm>
          <a:prstGeom prst="ellipse">
            <a:avLst/>
          </a:prstGeom>
          <a:solidFill>
            <a:srgbClr val="32C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sp>
        <p:nvSpPr>
          <p:cNvPr id="146" name="TextBox 145">
            <a:extLst>
              <a:ext uri="{FF2B5EF4-FFF2-40B4-BE49-F238E27FC236}">
                <a16:creationId xmlns:a16="http://schemas.microsoft.com/office/drawing/2014/main" id="{9CEDDEE1-D175-7142-868F-A5A8F06B161D}"/>
              </a:ext>
            </a:extLst>
          </p:cNvPr>
          <p:cNvSpPr txBox="1"/>
          <p:nvPr/>
        </p:nvSpPr>
        <p:spPr>
          <a:xfrm>
            <a:off x="6931666" y="3486023"/>
            <a:ext cx="2530526" cy="784830"/>
          </a:xfrm>
          <a:prstGeom prst="rect">
            <a:avLst/>
          </a:prstGeom>
          <a:noFill/>
        </p:spPr>
        <p:txBody>
          <a:bodyPr wrap="square" rtlCol="0">
            <a:spAutoFit/>
          </a:bodyPr>
          <a:lstStyle/>
          <a:p>
            <a:pPr marL="0" marR="0" lvl="0" indent="0" algn="ctr" defTabSz="914400" rtl="0" eaLnBrk="1" fontAlgn="auto" latinLnBrk="0" hangingPunct="1">
              <a:lnSpc>
                <a:spcPts val="27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Subsequent therapies</a:t>
            </a:r>
          </a:p>
        </p:txBody>
      </p:sp>
      <p:sp>
        <p:nvSpPr>
          <p:cNvPr id="148" name="Freeform 147">
            <a:extLst>
              <a:ext uri="{FF2B5EF4-FFF2-40B4-BE49-F238E27FC236}">
                <a16:creationId xmlns:a16="http://schemas.microsoft.com/office/drawing/2014/main" id="{7D498F4D-630F-1546-ADD6-58C3D3FC68C5}"/>
              </a:ext>
            </a:extLst>
          </p:cNvPr>
          <p:cNvSpPr/>
          <p:nvPr/>
        </p:nvSpPr>
        <p:spPr>
          <a:xfrm rot="10800000">
            <a:off x="9632855" y="3487610"/>
            <a:ext cx="2390488" cy="466850"/>
          </a:xfrm>
          <a:custGeom>
            <a:avLst/>
            <a:gdLst>
              <a:gd name="connsiteX0" fmla="*/ 1316859 w 2633719"/>
              <a:gd name="connsiteY0" fmla="*/ 0 h 514351"/>
              <a:gd name="connsiteX1" fmla="*/ 2558045 w 2633719"/>
              <a:gd name="connsiteY1" fmla="*/ 445574 h 514351"/>
              <a:gd name="connsiteX2" fmla="*/ 2633719 w 2633719"/>
              <a:gd name="connsiteY2" fmla="*/ 514351 h 514351"/>
              <a:gd name="connsiteX3" fmla="*/ 0 w 2633719"/>
              <a:gd name="connsiteY3" fmla="*/ 514351 h 514351"/>
              <a:gd name="connsiteX4" fmla="*/ 75673 w 2633719"/>
              <a:gd name="connsiteY4" fmla="*/ 445574 h 514351"/>
              <a:gd name="connsiteX5" fmla="*/ 1316859 w 2633719"/>
              <a:gd name="connsiteY5" fmla="*/ 0 h 51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3719" h="514351">
                <a:moveTo>
                  <a:pt x="1316859" y="0"/>
                </a:moveTo>
                <a:cubicBezTo>
                  <a:pt x="1788333" y="0"/>
                  <a:pt x="2220751" y="167215"/>
                  <a:pt x="2558045" y="445574"/>
                </a:cubicBezTo>
                <a:lnTo>
                  <a:pt x="2633719" y="514351"/>
                </a:lnTo>
                <a:lnTo>
                  <a:pt x="0" y="514351"/>
                </a:lnTo>
                <a:lnTo>
                  <a:pt x="75673" y="445574"/>
                </a:lnTo>
                <a:cubicBezTo>
                  <a:pt x="412967" y="167215"/>
                  <a:pt x="845386" y="0"/>
                  <a:pt x="1316859" y="0"/>
                </a:cubicBezTo>
                <a:close/>
              </a:path>
            </a:pathLst>
          </a:custGeom>
          <a:solidFill>
            <a:srgbClr val="8FCC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6A9"/>
              </a:solidFill>
              <a:effectLst/>
              <a:uLnTx/>
              <a:uFillTx/>
              <a:latin typeface="Calibri" panose="020F0502020204030204"/>
              <a:ea typeface="+mn-ea"/>
              <a:cs typeface="+mn-cs"/>
            </a:endParaRPr>
          </a:p>
        </p:txBody>
      </p:sp>
      <p:cxnSp>
        <p:nvCxnSpPr>
          <p:cNvPr id="149" name="Straight Connector 148">
            <a:extLst>
              <a:ext uri="{FF2B5EF4-FFF2-40B4-BE49-F238E27FC236}">
                <a16:creationId xmlns:a16="http://schemas.microsoft.com/office/drawing/2014/main" id="{16642AD6-BA43-234B-B810-2B48EB473349}"/>
              </a:ext>
            </a:extLst>
          </p:cNvPr>
          <p:cNvCxnSpPr>
            <a:cxnSpLocks/>
            <a:stCxn id="148" idx="0"/>
          </p:cNvCxnSpPr>
          <p:nvPr/>
        </p:nvCxnSpPr>
        <p:spPr>
          <a:xfrm>
            <a:off x="10828099" y="3954460"/>
            <a:ext cx="1" cy="703993"/>
          </a:xfrm>
          <a:prstGeom prst="line">
            <a:avLst/>
          </a:prstGeom>
          <a:ln w="15875">
            <a:solidFill>
              <a:srgbClr val="B2DDFF"/>
            </a:solidFill>
            <a:prstDash val="sysDot"/>
          </a:ln>
        </p:spPr>
        <p:style>
          <a:lnRef idx="1">
            <a:schemeClr val="accent1"/>
          </a:lnRef>
          <a:fillRef idx="0">
            <a:schemeClr val="accent1"/>
          </a:fillRef>
          <a:effectRef idx="0">
            <a:schemeClr val="accent1"/>
          </a:effectRef>
          <a:fontRef idx="minor">
            <a:schemeClr val="tx1"/>
          </a:fontRef>
        </p:style>
      </p:cxnSp>
      <p:sp>
        <p:nvSpPr>
          <p:cNvPr id="153" name="Oval 152">
            <a:extLst>
              <a:ext uri="{FF2B5EF4-FFF2-40B4-BE49-F238E27FC236}">
                <a16:creationId xmlns:a16="http://schemas.microsoft.com/office/drawing/2014/main" id="{75560457-9B46-6D45-BA82-309CC8A9D678}"/>
              </a:ext>
            </a:extLst>
          </p:cNvPr>
          <p:cNvSpPr/>
          <p:nvPr/>
        </p:nvSpPr>
        <p:spPr>
          <a:xfrm>
            <a:off x="10683959" y="4633016"/>
            <a:ext cx="288281" cy="288281"/>
          </a:xfrm>
          <a:prstGeom prst="ellipse">
            <a:avLst/>
          </a:prstGeom>
          <a:solidFill>
            <a:srgbClr val="8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4</a:t>
            </a:r>
          </a:p>
        </p:txBody>
      </p:sp>
      <p:sp>
        <p:nvSpPr>
          <p:cNvPr id="154" name="TextBox 153">
            <a:extLst>
              <a:ext uri="{FF2B5EF4-FFF2-40B4-BE49-F238E27FC236}">
                <a16:creationId xmlns:a16="http://schemas.microsoft.com/office/drawing/2014/main" id="{189A9DF2-D936-BF4D-A176-FD6D060099F1}"/>
              </a:ext>
            </a:extLst>
          </p:cNvPr>
          <p:cNvSpPr txBox="1"/>
          <p:nvPr/>
        </p:nvSpPr>
        <p:spPr>
          <a:xfrm>
            <a:off x="9718079" y="2930170"/>
            <a:ext cx="2220040" cy="438582"/>
          </a:xfrm>
          <a:prstGeom prst="rect">
            <a:avLst/>
          </a:prstGeom>
          <a:noFill/>
        </p:spPr>
        <p:txBody>
          <a:bodyPr wrap="square" rtlCol="0" anchor="b" anchorCtr="0">
            <a:spAutoFit/>
          </a:bodyPr>
          <a:lstStyle/>
          <a:p>
            <a:pPr marL="0" marR="0" lvl="0" indent="0" algn="ctr" defTabSz="914400" rtl="0" eaLnBrk="1" fontAlgn="auto" latinLnBrk="0" hangingPunct="1">
              <a:lnSpc>
                <a:spcPts val="27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Quality of life</a:t>
            </a:r>
          </a:p>
        </p:txBody>
      </p:sp>
      <p:grpSp>
        <p:nvGrpSpPr>
          <p:cNvPr id="155" name="Group 154">
            <a:extLst>
              <a:ext uri="{FF2B5EF4-FFF2-40B4-BE49-F238E27FC236}">
                <a16:creationId xmlns:a16="http://schemas.microsoft.com/office/drawing/2014/main" id="{218547E6-CBC9-4595-90F9-4E43146799BD}"/>
              </a:ext>
            </a:extLst>
          </p:cNvPr>
          <p:cNvGrpSpPr/>
          <p:nvPr/>
        </p:nvGrpSpPr>
        <p:grpSpPr>
          <a:xfrm>
            <a:off x="3449721" y="1046922"/>
            <a:ext cx="728972" cy="728972"/>
            <a:chOff x="8464900" y="4678017"/>
            <a:chExt cx="728972" cy="728972"/>
          </a:xfrm>
        </p:grpSpPr>
        <p:grpSp>
          <p:nvGrpSpPr>
            <p:cNvPr id="156" name="Group 155">
              <a:extLst>
                <a:ext uri="{FF2B5EF4-FFF2-40B4-BE49-F238E27FC236}">
                  <a16:creationId xmlns:a16="http://schemas.microsoft.com/office/drawing/2014/main" id="{D2C5F702-8B6F-4532-8D03-9BA423004709}"/>
                </a:ext>
              </a:extLst>
            </p:cNvPr>
            <p:cNvGrpSpPr/>
            <p:nvPr/>
          </p:nvGrpSpPr>
          <p:grpSpPr>
            <a:xfrm>
              <a:off x="8464900" y="4678017"/>
              <a:ext cx="728972" cy="728972"/>
              <a:chOff x="8422614" y="4795782"/>
              <a:chExt cx="728972" cy="728972"/>
            </a:xfrm>
          </p:grpSpPr>
          <p:sp>
            <p:nvSpPr>
              <p:cNvPr id="175" name="Oval 174">
                <a:extLst>
                  <a:ext uri="{FF2B5EF4-FFF2-40B4-BE49-F238E27FC236}">
                    <a16:creationId xmlns:a16="http://schemas.microsoft.com/office/drawing/2014/main" id="{064A6999-1609-4BBE-AD92-1F49984692E2}"/>
                  </a:ext>
                </a:extLst>
              </p:cNvPr>
              <p:cNvSpPr/>
              <p:nvPr/>
            </p:nvSpPr>
            <p:spPr>
              <a:xfrm>
                <a:off x="8422614" y="4795782"/>
                <a:ext cx="728972" cy="728972"/>
              </a:xfrm>
              <a:prstGeom prst="ellipse">
                <a:avLst/>
              </a:prstGeom>
              <a:solidFill>
                <a:srgbClr val="1698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76" name="Freeform 70">
                <a:extLst>
                  <a:ext uri="{FF2B5EF4-FFF2-40B4-BE49-F238E27FC236}">
                    <a16:creationId xmlns:a16="http://schemas.microsoft.com/office/drawing/2014/main" id="{18BF69E7-A506-4513-BBEC-E9211C21A070}"/>
                  </a:ext>
                </a:extLst>
              </p:cNvPr>
              <p:cNvSpPr>
                <a:spLocks noEditPoints="1"/>
              </p:cNvSpPr>
              <p:nvPr/>
            </p:nvSpPr>
            <p:spPr bwMode="auto">
              <a:xfrm>
                <a:off x="8541549" y="4973845"/>
                <a:ext cx="491103" cy="372846"/>
              </a:xfrm>
              <a:custGeom>
                <a:avLst/>
                <a:gdLst>
                  <a:gd name="T0" fmla="*/ 216 w 283"/>
                  <a:gd name="T1" fmla="*/ 30 h 215"/>
                  <a:gd name="T2" fmla="*/ 271 w 283"/>
                  <a:gd name="T3" fmla="*/ 94 h 215"/>
                  <a:gd name="T4" fmla="*/ 275 w 283"/>
                  <a:gd name="T5" fmla="*/ 140 h 215"/>
                  <a:gd name="T6" fmla="*/ 246 w 283"/>
                  <a:gd name="T7" fmla="*/ 181 h 215"/>
                  <a:gd name="T8" fmla="*/ 189 w 283"/>
                  <a:gd name="T9" fmla="*/ 190 h 215"/>
                  <a:gd name="T10" fmla="*/ 90 w 283"/>
                  <a:gd name="T11" fmla="*/ 190 h 215"/>
                  <a:gd name="T12" fmla="*/ 35 w 283"/>
                  <a:gd name="T13" fmla="*/ 181 h 215"/>
                  <a:gd name="T14" fmla="*/ 6 w 283"/>
                  <a:gd name="T15" fmla="*/ 135 h 215"/>
                  <a:gd name="T16" fmla="*/ 34 w 283"/>
                  <a:gd name="T17" fmla="*/ 54 h 215"/>
                  <a:gd name="T18" fmla="*/ 142 w 283"/>
                  <a:gd name="T19" fmla="*/ 14 h 215"/>
                  <a:gd name="T20" fmla="*/ 170 w 283"/>
                  <a:gd name="T21" fmla="*/ 155 h 215"/>
                  <a:gd name="T22" fmla="*/ 150 w 283"/>
                  <a:gd name="T23" fmla="*/ 164 h 215"/>
                  <a:gd name="T24" fmla="*/ 247 w 283"/>
                  <a:gd name="T25" fmla="*/ 173 h 215"/>
                  <a:gd name="T26" fmla="*/ 265 w 283"/>
                  <a:gd name="T27" fmla="*/ 149 h 215"/>
                  <a:gd name="T28" fmla="*/ 237 w 283"/>
                  <a:gd name="T29" fmla="*/ 158 h 215"/>
                  <a:gd name="T30" fmla="*/ 271 w 283"/>
                  <a:gd name="T31" fmla="*/ 126 h 215"/>
                  <a:gd name="T32" fmla="*/ 246 w 283"/>
                  <a:gd name="T33" fmla="*/ 102 h 215"/>
                  <a:gd name="T34" fmla="*/ 256 w 283"/>
                  <a:gd name="T35" fmla="*/ 125 h 215"/>
                  <a:gd name="T36" fmla="*/ 228 w 283"/>
                  <a:gd name="T37" fmla="*/ 106 h 215"/>
                  <a:gd name="T38" fmla="*/ 242 w 283"/>
                  <a:gd name="T39" fmla="*/ 57 h 215"/>
                  <a:gd name="T40" fmla="*/ 185 w 283"/>
                  <a:gd name="T41" fmla="*/ 95 h 215"/>
                  <a:gd name="T42" fmla="*/ 190 w 283"/>
                  <a:gd name="T43" fmla="*/ 73 h 215"/>
                  <a:gd name="T44" fmla="*/ 161 w 283"/>
                  <a:gd name="T45" fmla="*/ 37 h 215"/>
                  <a:gd name="T46" fmla="*/ 211 w 283"/>
                  <a:gd name="T47" fmla="*/ 36 h 215"/>
                  <a:gd name="T48" fmla="*/ 148 w 283"/>
                  <a:gd name="T49" fmla="*/ 40 h 215"/>
                  <a:gd name="T50" fmla="*/ 183 w 283"/>
                  <a:gd name="T51" fmla="*/ 57 h 215"/>
                  <a:gd name="T52" fmla="*/ 153 w 283"/>
                  <a:gd name="T53" fmla="*/ 77 h 215"/>
                  <a:gd name="T54" fmla="*/ 180 w 283"/>
                  <a:gd name="T55" fmla="*/ 165 h 215"/>
                  <a:gd name="T56" fmla="*/ 28 w 283"/>
                  <a:gd name="T57" fmla="*/ 125 h 215"/>
                  <a:gd name="T58" fmla="*/ 37 w 283"/>
                  <a:gd name="T59" fmla="*/ 102 h 215"/>
                  <a:gd name="T60" fmla="*/ 12 w 283"/>
                  <a:gd name="T61" fmla="*/ 123 h 215"/>
                  <a:gd name="T62" fmla="*/ 46 w 283"/>
                  <a:gd name="T63" fmla="*/ 158 h 215"/>
                  <a:gd name="T64" fmla="*/ 17 w 283"/>
                  <a:gd name="T65" fmla="*/ 151 h 215"/>
                  <a:gd name="T66" fmla="*/ 35 w 283"/>
                  <a:gd name="T67" fmla="*/ 173 h 215"/>
                  <a:gd name="T68" fmla="*/ 134 w 283"/>
                  <a:gd name="T69" fmla="*/ 164 h 215"/>
                  <a:gd name="T70" fmla="*/ 115 w 283"/>
                  <a:gd name="T71" fmla="*/ 155 h 215"/>
                  <a:gd name="T72" fmla="*/ 134 w 283"/>
                  <a:gd name="T73" fmla="*/ 143 h 215"/>
                  <a:gd name="T74" fmla="*/ 109 w 283"/>
                  <a:gd name="T75" fmla="*/ 61 h 215"/>
                  <a:gd name="T76" fmla="*/ 102 w 283"/>
                  <a:gd name="T77" fmla="*/ 52 h 215"/>
                  <a:gd name="T78" fmla="*/ 135 w 283"/>
                  <a:gd name="T79" fmla="*/ 26 h 215"/>
                  <a:gd name="T80" fmla="*/ 73 w 283"/>
                  <a:gd name="T81" fmla="*/ 36 h 215"/>
                  <a:gd name="T82" fmla="*/ 121 w 283"/>
                  <a:gd name="T83" fmla="*/ 38 h 215"/>
                  <a:gd name="T84" fmla="*/ 94 w 283"/>
                  <a:gd name="T85" fmla="*/ 75 h 215"/>
                  <a:gd name="T86" fmla="*/ 98 w 283"/>
                  <a:gd name="T87" fmla="*/ 95 h 215"/>
                  <a:gd name="T88" fmla="*/ 40 w 283"/>
                  <a:gd name="T89" fmla="*/ 58 h 215"/>
                  <a:gd name="T90" fmla="*/ 56 w 283"/>
                  <a:gd name="T91" fmla="*/ 106 h 215"/>
                  <a:gd name="T92" fmla="*/ 31 w 283"/>
                  <a:gd name="T93" fmla="*/ 129 h 215"/>
                  <a:gd name="T94" fmla="*/ 148 w 283"/>
                  <a:gd name="T95" fmla="*/ 208 h 215"/>
                  <a:gd name="T96" fmla="*/ 141 w 283"/>
                  <a:gd name="T97"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15">
                    <a:moveTo>
                      <a:pt x="142" y="14"/>
                    </a:moveTo>
                    <a:cubicBezTo>
                      <a:pt x="164" y="0"/>
                      <a:pt x="200" y="7"/>
                      <a:pt x="216" y="30"/>
                    </a:cubicBezTo>
                    <a:cubicBezTo>
                      <a:pt x="223" y="39"/>
                      <a:pt x="229" y="45"/>
                      <a:pt x="240" y="48"/>
                    </a:cubicBezTo>
                    <a:cubicBezTo>
                      <a:pt x="257" y="53"/>
                      <a:pt x="275" y="74"/>
                      <a:pt x="271" y="94"/>
                    </a:cubicBezTo>
                    <a:cubicBezTo>
                      <a:pt x="270" y="97"/>
                      <a:pt x="271" y="101"/>
                      <a:pt x="273" y="104"/>
                    </a:cubicBezTo>
                    <a:cubicBezTo>
                      <a:pt x="280" y="116"/>
                      <a:pt x="283" y="128"/>
                      <a:pt x="275" y="140"/>
                    </a:cubicBezTo>
                    <a:cubicBezTo>
                      <a:pt x="274" y="143"/>
                      <a:pt x="275" y="147"/>
                      <a:pt x="275" y="150"/>
                    </a:cubicBezTo>
                    <a:cubicBezTo>
                      <a:pt x="276" y="171"/>
                      <a:pt x="267" y="181"/>
                      <a:pt x="246" y="181"/>
                    </a:cubicBezTo>
                    <a:cubicBezTo>
                      <a:pt x="232" y="181"/>
                      <a:pt x="218" y="181"/>
                      <a:pt x="204" y="181"/>
                    </a:cubicBezTo>
                    <a:cubicBezTo>
                      <a:pt x="197" y="181"/>
                      <a:pt x="193" y="183"/>
                      <a:pt x="189" y="190"/>
                    </a:cubicBezTo>
                    <a:cubicBezTo>
                      <a:pt x="179" y="211"/>
                      <a:pt x="160" y="215"/>
                      <a:pt x="139" y="215"/>
                    </a:cubicBezTo>
                    <a:cubicBezTo>
                      <a:pt x="119" y="215"/>
                      <a:pt x="101" y="209"/>
                      <a:pt x="90" y="190"/>
                    </a:cubicBezTo>
                    <a:cubicBezTo>
                      <a:pt x="88" y="186"/>
                      <a:pt x="81" y="182"/>
                      <a:pt x="77" y="182"/>
                    </a:cubicBezTo>
                    <a:cubicBezTo>
                      <a:pt x="63" y="180"/>
                      <a:pt x="49" y="182"/>
                      <a:pt x="35" y="181"/>
                    </a:cubicBezTo>
                    <a:cubicBezTo>
                      <a:pt x="17" y="180"/>
                      <a:pt x="8" y="170"/>
                      <a:pt x="9" y="152"/>
                    </a:cubicBezTo>
                    <a:cubicBezTo>
                      <a:pt x="9" y="146"/>
                      <a:pt x="7" y="141"/>
                      <a:pt x="6" y="135"/>
                    </a:cubicBezTo>
                    <a:cubicBezTo>
                      <a:pt x="6" y="134"/>
                      <a:pt x="6" y="134"/>
                      <a:pt x="5" y="133"/>
                    </a:cubicBezTo>
                    <a:cubicBezTo>
                      <a:pt x="0" y="114"/>
                      <a:pt x="17" y="62"/>
                      <a:pt x="34" y="54"/>
                    </a:cubicBezTo>
                    <a:cubicBezTo>
                      <a:pt x="50" y="46"/>
                      <a:pt x="62" y="36"/>
                      <a:pt x="75" y="23"/>
                    </a:cubicBezTo>
                    <a:cubicBezTo>
                      <a:pt x="93" y="4"/>
                      <a:pt x="122" y="2"/>
                      <a:pt x="142" y="14"/>
                    </a:cubicBezTo>
                    <a:close/>
                    <a:moveTo>
                      <a:pt x="180" y="165"/>
                    </a:moveTo>
                    <a:cubicBezTo>
                      <a:pt x="175" y="161"/>
                      <a:pt x="173" y="157"/>
                      <a:pt x="170" y="155"/>
                    </a:cubicBezTo>
                    <a:cubicBezTo>
                      <a:pt x="164" y="154"/>
                      <a:pt x="158" y="153"/>
                      <a:pt x="152" y="154"/>
                    </a:cubicBezTo>
                    <a:cubicBezTo>
                      <a:pt x="151" y="154"/>
                      <a:pt x="148" y="162"/>
                      <a:pt x="150" y="164"/>
                    </a:cubicBezTo>
                    <a:cubicBezTo>
                      <a:pt x="152" y="168"/>
                      <a:pt x="158" y="173"/>
                      <a:pt x="162" y="173"/>
                    </a:cubicBezTo>
                    <a:cubicBezTo>
                      <a:pt x="191" y="174"/>
                      <a:pt x="219" y="174"/>
                      <a:pt x="247" y="173"/>
                    </a:cubicBezTo>
                    <a:cubicBezTo>
                      <a:pt x="254" y="173"/>
                      <a:pt x="261" y="166"/>
                      <a:pt x="266" y="161"/>
                    </a:cubicBezTo>
                    <a:cubicBezTo>
                      <a:pt x="268" y="159"/>
                      <a:pt x="267" y="152"/>
                      <a:pt x="265" y="149"/>
                    </a:cubicBezTo>
                    <a:cubicBezTo>
                      <a:pt x="263" y="147"/>
                      <a:pt x="257" y="148"/>
                      <a:pt x="254" y="149"/>
                    </a:cubicBezTo>
                    <a:cubicBezTo>
                      <a:pt x="249" y="151"/>
                      <a:pt x="244" y="154"/>
                      <a:pt x="237" y="158"/>
                    </a:cubicBezTo>
                    <a:cubicBezTo>
                      <a:pt x="239" y="144"/>
                      <a:pt x="248" y="141"/>
                      <a:pt x="257" y="140"/>
                    </a:cubicBezTo>
                    <a:cubicBezTo>
                      <a:pt x="265" y="138"/>
                      <a:pt x="273" y="135"/>
                      <a:pt x="271" y="126"/>
                    </a:cubicBezTo>
                    <a:cubicBezTo>
                      <a:pt x="269" y="117"/>
                      <a:pt x="263" y="109"/>
                      <a:pt x="258" y="102"/>
                    </a:cubicBezTo>
                    <a:cubicBezTo>
                      <a:pt x="256" y="100"/>
                      <a:pt x="250" y="102"/>
                      <a:pt x="246" y="102"/>
                    </a:cubicBezTo>
                    <a:cubicBezTo>
                      <a:pt x="246" y="106"/>
                      <a:pt x="246" y="111"/>
                      <a:pt x="248" y="114"/>
                    </a:cubicBezTo>
                    <a:cubicBezTo>
                      <a:pt x="250" y="118"/>
                      <a:pt x="253" y="122"/>
                      <a:pt x="256" y="125"/>
                    </a:cubicBezTo>
                    <a:cubicBezTo>
                      <a:pt x="255" y="127"/>
                      <a:pt x="254" y="128"/>
                      <a:pt x="252" y="129"/>
                    </a:cubicBezTo>
                    <a:cubicBezTo>
                      <a:pt x="244" y="121"/>
                      <a:pt x="236" y="114"/>
                      <a:pt x="228" y="106"/>
                    </a:cubicBezTo>
                    <a:cubicBezTo>
                      <a:pt x="234" y="91"/>
                      <a:pt x="247" y="92"/>
                      <a:pt x="261" y="92"/>
                    </a:cubicBezTo>
                    <a:cubicBezTo>
                      <a:pt x="263" y="77"/>
                      <a:pt x="257" y="65"/>
                      <a:pt x="242" y="57"/>
                    </a:cubicBezTo>
                    <a:cubicBezTo>
                      <a:pt x="229" y="51"/>
                      <a:pt x="218" y="51"/>
                      <a:pt x="209" y="63"/>
                    </a:cubicBezTo>
                    <a:cubicBezTo>
                      <a:pt x="201" y="74"/>
                      <a:pt x="193" y="85"/>
                      <a:pt x="185" y="95"/>
                    </a:cubicBezTo>
                    <a:cubicBezTo>
                      <a:pt x="184" y="95"/>
                      <a:pt x="183" y="94"/>
                      <a:pt x="181" y="93"/>
                    </a:cubicBezTo>
                    <a:cubicBezTo>
                      <a:pt x="184" y="87"/>
                      <a:pt x="187" y="79"/>
                      <a:pt x="190" y="73"/>
                    </a:cubicBezTo>
                    <a:cubicBezTo>
                      <a:pt x="202" y="55"/>
                      <a:pt x="195" y="41"/>
                      <a:pt x="173" y="39"/>
                    </a:cubicBezTo>
                    <a:cubicBezTo>
                      <a:pt x="170" y="39"/>
                      <a:pt x="166" y="38"/>
                      <a:pt x="161" y="37"/>
                    </a:cubicBezTo>
                    <a:cubicBezTo>
                      <a:pt x="178" y="27"/>
                      <a:pt x="187" y="30"/>
                      <a:pt x="207" y="52"/>
                    </a:cubicBezTo>
                    <a:cubicBezTo>
                      <a:pt x="217" y="49"/>
                      <a:pt x="218" y="41"/>
                      <a:pt x="211" y="36"/>
                    </a:cubicBezTo>
                    <a:cubicBezTo>
                      <a:pt x="200" y="28"/>
                      <a:pt x="188" y="19"/>
                      <a:pt x="175" y="16"/>
                    </a:cubicBezTo>
                    <a:cubicBezTo>
                      <a:pt x="152" y="11"/>
                      <a:pt x="149" y="16"/>
                      <a:pt x="148" y="40"/>
                    </a:cubicBezTo>
                    <a:cubicBezTo>
                      <a:pt x="148" y="47"/>
                      <a:pt x="148" y="54"/>
                      <a:pt x="148" y="63"/>
                    </a:cubicBezTo>
                    <a:cubicBezTo>
                      <a:pt x="161" y="56"/>
                      <a:pt x="171" y="49"/>
                      <a:pt x="183" y="57"/>
                    </a:cubicBezTo>
                    <a:cubicBezTo>
                      <a:pt x="179" y="60"/>
                      <a:pt x="174" y="60"/>
                      <a:pt x="170" y="62"/>
                    </a:cubicBezTo>
                    <a:cubicBezTo>
                      <a:pt x="164" y="66"/>
                      <a:pt x="154" y="71"/>
                      <a:pt x="153" y="77"/>
                    </a:cubicBezTo>
                    <a:cubicBezTo>
                      <a:pt x="149" y="99"/>
                      <a:pt x="149" y="121"/>
                      <a:pt x="147" y="143"/>
                    </a:cubicBezTo>
                    <a:cubicBezTo>
                      <a:pt x="173" y="144"/>
                      <a:pt x="179" y="147"/>
                      <a:pt x="180" y="165"/>
                    </a:cubicBezTo>
                    <a:close/>
                    <a:moveTo>
                      <a:pt x="31" y="129"/>
                    </a:moveTo>
                    <a:cubicBezTo>
                      <a:pt x="30" y="128"/>
                      <a:pt x="29" y="126"/>
                      <a:pt x="28" y="125"/>
                    </a:cubicBezTo>
                    <a:cubicBezTo>
                      <a:pt x="31" y="121"/>
                      <a:pt x="35" y="116"/>
                      <a:pt x="38" y="111"/>
                    </a:cubicBezTo>
                    <a:cubicBezTo>
                      <a:pt x="39" y="109"/>
                      <a:pt x="39" y="104"/>
                      <a:pt x="37" y="102"/>
                    </a:cubicBezTo>
                    <a:cubicBezTo>
                      <a:pt x="37" y="101"/>
                      <a:pt x="32" y="100"/>
                      <a:pt x="30" y="101"/>
                    </a:cubicBezTo>
                    <a:cubicBezTo>
                      <a:pt x="18" y="103"/>
                      <a:pt x="13" y="112"/>
                      <a:pt x="12" y="123"/>
                    </a:cubicBezTo>
                    <a:cubicBezTo>
                      <a:pt x="11" y="135"/>
                      <a:pt x="18" y="138"/>
                      <a:pt x="29" y="140"/>
                    </a:cubicBezTo>
                    <a:cubicBezTo>
                      <a:pt x="37" y="141"/>
                      <a:pt x="46" y="145"/>
                      <a:pt x="46" y="158"/>
                    </a:cubicBezTo>
                    <a:cubicBezTo>
                      <a:pt x="42" y="155"/>
                      <a:pt x="39" y="152"/>
                      <a:pt x="36" y="152"/>
                    </a:cubicBezTo>
                    <a:cubicBezTo>
                      <a:pt x="30" y="151"/>
                      <a:pt x="24" y="151"/>
                      <a:pt x="17" y="151"/>
                    </a:cubicBezTo>
                    <a:cubicBezTo>
                      <a:pt x="21" y="158"/>
                      <a:pt x="23" y="165"/>
                      <a:pt x="27" y="171"/>
                    </a:cubicBezTo>
                    <a:cubicBezTo>
                      <a:pt x="28" y="173"/>
                      <a:pt x="32" y="173"/>
                      <a:pt x="35" y="173"/>
                    </a:cubicBezTo>
                    <a:cubicBezTo>
                      <a:pt x="64" y="174"/>
                      <a:pt x="93" y="174"/>
                      <a:pt x="122" y="173"/>
                    </a:cubicBezTo>
                    <a:cubicBezTo>
                      <a:pt x="126" y="173"/>
                      <a:pt x="131" y="168"/>
                      <a:pt x="134" y="164"/>
                    </a:cubicBezTo>
                    <a:cubicBezTo>
                      <a:pt x="135" y="162"/>
                      <a:pt x="133" y="154"/>
                      <a:pt x="131" y="154"/>
                    </a:cubicBezTo>
                    <a:cubicBezTo>
                      <a:pt x="126" y="153"/>
                      <a:pt x="120" y="153"/>
                      <a:pt x="115" y="155"/>
                    </a:cubicBezTo>
                    <a:cubicBezTo>
                      <a:pt x="111" y="156"/>
                      <a:pt x="108" y="160"/>
                      <a:pt x="105" y="163"/>
                    </a:cubicBezTo>
                    <a:cubicBezTo>
                      <a:pt x="106" y="142"/>
                      <a:pt x="121" y="144"/>
                      <a:pt x="134" y="143"/>
                    </a:cubicBezTo>
                    <a:cubicBezTo>
                      <a:pt x="134" y="123"/>
                      <a:pt x="135" y="104"/>
                      <a:pt x="134" y="86"/>
                    </a:cubicBezTo>
                    <a:cubicBezTo>
                      <a:pt x="133" y="71"/>
                      <a:pt x="125" y="62"/>
                      <a:pt x="109" y="61"/>
                    </a:cubicBezTo>
                    <a:cubicBezTo>
                      <a:pt x="106" y="61"/>
                      <a:pt x="103" y="59"/>
                      <a:pt x="100" y="57"/>
                    </a:cubicBezTo>
                    <a:cubicBezTo>
                      <a:pt x="101" y="55"/>
                      <a:pt x="101" y="54"/>
                      <a:pt x="102" y="52"/>
                    </a:cubicBezTo>
                    <a:cubicBezTo>
                      <a:pt x="113" y="54"/>
                      <a:pt x="124" y="57"/>
                      <a:pt x="135" y="60"/>
                    </a:cubicBezTo>
                    <a:cubicBezTo>
                      <a:pt x="135" y="49"/>
                      <a:pt x="136" y="38"/>
                      <a:pt x="135" y="26"/>
                    </a:cubicBezTo>
                    <a:cubicBezTo>
                      <a:pt x="134" y="22"/>
                      <a:pt x="129" y="17"/>
                      <a:pt x="125" y="16"/>
                    </a:cubicBezTo>
                    <a:cubicBezTo>
                      <a:pt x="109" y="11"/>
                      <a:pt x="83" y="22"/>
                      <a:pt x="73" y="36"/>
                    </a:cubicBezTo>
                    <a:cubicBezTo>
                      <a:pt x="67" y="43"/>
                      <a:pt x="67" y="49"/>
                      <a:pt x="77" y="52"/>
                    </a:cubicBezTo>
                    <a:cubicBezTo>
                      <a:pt x="96" y="30"/>
                      <a:pt x="110" y="25"/>
                      <a:pt x="121" y="38"/>
                    </a:cubicBezTo>
                    <a:cubicBezTo>
                      <a:pt x="118" y="38"/>
                      <a:pt x="116" y="39"/>
                      <a:pt x="113" y="39"/>
                    </a:cubicBezTo>
                    <a:cubicBezTo>
                      <a:pt x="88" y="41"/>
                      <a:pt x="81" y="53"/>
                      <a:pt x="94" y="75"/>
                    </a:cubicBezTo>
                    <a:cubicBezTo>
                      <a:pt x="98" y="80"/>
                      <a:pt x="100" y="87"/>
                      <a:pt x="102" y="93"/>
                    </a:cubicBezTo>
                    <a:cubicBezTo>
                      <a:pt x="101" y="94"/>
                      <a:pt x="100" y="94"/>
                      <a:pt x="98" y="95"/>
                    </a:cubicBezTo>
                    <a:cubicBezTo>
                      <a:pt x="90" y="83"/>
                      <a:pt x="82" y="72"/>
                      <a:pt x="73" y="61"/>
                    </a:cubicBezTo>
                    <a:cubicBezTo>
                      <a:pt x="63" y="49"/>
                      <a:pt x="52" y="52"/>
                      <a:pt x="40" y="58"/>
                    </a:cubicBezTo>
                    <a:cubicBezTo>
                      <a:pt x="25" y="67"/>
                      <a:pt x="20" y="78"/>
                      <a:pt x="24" y="92"/>
                    </a:cubicBezTo>
                    <a:cubicBezTo>
                      <a:pt x="37" y="93"/>
                      <a:pt x="51" y="91"/>
                      <a:pt x="56" y="106"/>
                    </a:cubicBezTo>
                    <a:cubicBezTo>
                      <a:pt x="51" y="111"/>
                      <a:pt x="47" y="114"/>
                      <a:pt x="44" y="117"/>
                    </a:cubicBezTo>
                    <a:cubicBezTo>
                      <a:pt x="40" y="121"/>
                      <a:pt x="35" y="125"/>
                      <a:pt x="31" y="129"/>
                    </a:cubicBezTo>
                    <a:close/>
                    <a:moveTo>
                      <a:pt x="97" y="184"/>
                    </a:moveTo>
                    <a:cubicBezTo>
                      <a:pt x="105" y="203"/>
                      <a:pt x="123" y="211"/>
                      <a:pt x="148" y="208"/>
                    </a:cubicBezTo>
                    <a:cubicBezTo>
                      <a:pt x="168" y="206"/>
                      <a:pt x="180" y="197"/>
                      <a:pt x="183" y="183"/>
                    </a:cubicBezTo>
                    <a:cubicBezTo>
                      <a:pt x="169" y="181"/>
                      <a:pt x="155" y="179"/>
                      <a:pt x="141" y="177"/>
                    </a:cubicBezTo>
                    <a:cubicBezTo>
                      <a:pt x="127" y="179"/>
                      <a:pt x="112" y="182"/>
                      <a:pt x="97" y="18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158" name="Group 157">
              <a:extLst>
                <a:ext uri="{FF2B5EF4-FFF2-40B4-BE49-F238E27FC236}">
                  <a16:creationId xmlns:a16="http://schemas.microsoft.com/office/drawing/2014/main" id="{FA619CA5-4C49-4DFD-B674-651CD9118129}"/>
                </a:ext>
              </a:extLst>
            </p:cNvPr>
            <p:cNvGrpSpPr/>
            <p:nvPr/>
          </p:nvGrpSpPr>
          <p:grpSpPr>
            <a:xfrm flipH="1">
              <a:off x="8934691" y="5050103"/>
              <a:ext cx="45719" cy="50168"/>
              <a:chOff x="5606833" y="2722487"/>
              <a:chExt cx="124430" cy="136540"/>
            </a:xfrm>
          </p:grpSpPr>
          <p:sp>
            <p:nvSpPr>
              <p:cNvPr id="167" name="Oval 166">
                <a:extLst>
                  <a:ext uri="{FF2B5EF4-FFF2-40B4-BE49-F238E27FC236}">
                    <a16:creationId xmlns:a16="http://schemas.microsoft.com/office/drawing/2014/main" id="{0E1BA095-D906-4602-9AC7-5DBCCD11CA7D}"/>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70" name="Oval 169">
                <a:extLst>
                  <a:ext uri="{FF2B5EF4-FFF2-40B4-BE49-F238E27FC236}">
                    <a16:creationId xmlns:a16="http://schemas.microsoft.com/office/drawing/2014/main" id="{6DF358D8-4ACE-4154-B370-CA8BE99FD1C6}"/>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73" name="Oval 172">
                <a:extLst>
                  <a:ext uri="{FF2B5EF4-FFF2-40B4-BE49-F238E27FC236}">
                    <a16:creationId xmlns:a16="http://schemas.microsoft.com/office/drawing/2014/main" id="{BCF57158-F7B4-478E-9DE8-B0FB46785DDC}"/>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74" name="Oval 173">
                <a:extLst>
                  <a:ext uri="{FF2B5EF4-FFF2-40B4-BE49-F238E27FC236}">
                    <a16:creationId xmlns:a16="http://schemas.microsoft.com/office/drawing/2014/main" id="{6B46EC3A-20E0-4CCE-A716-A0CF20A55CB9}"/>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59" name="Group 158">
              <a:extLst>
                <a:ext uri="{FF2B5EF4-FFF2-40B4-BE49-F238E27FC236}">
                  <a16:creationId xmlns:a16="http://schemas.microsoft.com/office/drawing/2014/main" id="{BCFCF043-D8A0-47E8-88B1-2B6AEA7E2318}"/>
                </a:ext>
              </a:extLst>
            </p:cNvPr>
            <p:cNvGrpSpPr/>
            <p:nvPr/>
          </p:nvGrpSpPr>
          <p:grpSpPr>
            <a:xfrm flipH="1">
              <a:off x="8864216" y="5033272"/>
              <a:ext cx="45719" cy="50168"/>
              <a:chOff x="5606833" y="2722487"/>
              <a:chExt cx="124430" cy="136540"/>
            </a:xfrm>
          </p:grpSpPr>
          <p:sp>
            <p:nvSpPr>
              <p:cNvPr id="160" name="Oval 159">
                <a:extLst>
                  <a:ext uri="{FF2B5EF4-FFF2-40B4-BE49-F238E27FC236}">
                    <a16:creationId xmlns:a16="http://schemas.microsoft.com/office/drawing/2014/main" id="{4FAACDA1-BB02-404D-BCE3-520E95C13DFD}"/>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61" name="Oval 160">
                <a:extLst>
                  <a:ext uri="{FF2B5EF4-FFF2-40B4-BE49-F238E27FC236}">
                    <a16:creationId xmlns:a16="http://schemas.microsoft.com/office/drawing/2014/main" id="{E0D7CCF1-8F22-46A7-BC01-BDC0FBAFFAC9}"/>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64" name="Oval 163">
                <a:extLst>
                  <a:ext uri="{FF2B5EF4-FFF2-40B4-BE49-F238E27FC236}">
                    <a16:creationId xmlns:a16="http://schemas.microsoft.com/office/drawing/2014/main" id="{976A277A-5713-4667-B4FC-6BCFE180B7CB}"/>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66" name="Oval 165">
                <a:extLst>
                  <a:ext uri="{FF2B5EF4-FFF2-40B4-BE49-F238E27FC236}">
                    <a16:creationId xmlns:a16="http://schemas.microsoft.com/office/drawing/2014/main" id="{92A61DBC-1383-4D0C-8E78-5E87DC282353}"/>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179" name="Group 178">
            <a:extLst>
              <a:ext uri="{FF2B5EF4-FFF2-40B4-BE49-F238E27FC236}">
                <a16:creationId xmlns:a16="http://schemas.microsoft.com/office/drawing/2014/main" id="{74931C4C-6F80-4340-A9BC-08B83E4A3B69}"/>
              </a:ext>
            </a:extLst>
          </p:cNvPr>
          <p:cNvGrpSpPr/>
          <p:nvPr/>
        </p:nvGrpSpPr>
        <p:grpSpPr>
          <a:xfrm>
            <a:off x="4434050" y="1046922"/>
            <a:ext cx="728972" cy="728972"/>
            <a:chOff x="9449229" y="4678017"/>
            <a:chExt cx="728972" cy="728972"/>
          </a:xfrm>
        </p:grpSpPr>
        <p:grpSp>
          <p:nvGrpSpPr>
            <p:cNvPr id="180" name="Group 179">
              <a:extLst>
                <a:ext uri="{FF2B5EF4-FFF2-40B4-BE49-F238E27FC236}">
                  <a16:creationId xmlns:a16="http://schemas.microsoft.com/office/drawing/2014/main" id="{BBA21001-2D4A-483E-A018-9D477AB0BB99}"/>
                </a:ext>
              </a:extLst>
            </p:cNvPr>
            <p:cNvGrpSpPr/>
            <p:nvPr/>
          </p:nvGrpSpPr>
          <p:grpSpPr>
            <a:xfrm>
              <a:off x="9449229" y="4678017"/>
              <a:ext cx="728972" cy="728972"/>
              <a:chOff x="9449229" y="4795782"/>
              <a:chExt cx="728972" cy="728972"/>
            </a:xfrm>
          </p:grpSpPr>
          <p:sp>
            <p:nvSpPr>
              <p:cNvPr id="241" name="Oval 240">
                <a:extLst>
                  <a:ext uri="{FF2B5EF4-FFF2-40B4-BE49-F238E27FC236}">
                    <a16:creationId xmlns:a16="http://schemas.microsoft.com/office/drawing/2014/main" id="{5FD19E83-291A-4EDA-9D7D-6A4E42B315C8}"/>
                  </a:ext>
                </a:extLst>
              </p:cNvPr>
              <p:cNvSpPr/>
              <p:nvPr/>
            </p:nvSpPr>
            <p:spPr>
              <a:xfrm>
                <a:off x="9449229" y="4795782"/>
                <a:ext cx="728972" cy="728972"/>
              </a:xfrm>
              <a:prstGeom prst="ellipse">
                <a:avLst/>
              </a:prstGeom>
              <a:solidFill>
                <a:srgbClr val="1698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42" name="Freeform 275">
                <a:extLst>
                  <a:ext uri="{FF2B5EF4-FFF2-40B4-BE49-F238E27FC236}">
                    <a16:creationId xmlns:a16="http://schemas.microsoft.com/office/drawing/2014/main" id="{93196261-3BCF-486D-A75A-315B1996966D}"/>
                  </a:ext>
                </a:extLst>
              </p:cNvPr>
              <p:cNvSpPr>
                <a:spLocks noEditPoints="1"/>
              </p:cNvSpPr>
              <p:nvPr/>
            </p:nvSpPr>
            <p:spPr bwMode="auto">
              <a:xfrm>
                <a:off x="9575452" y="4973845"/>
                <a:ext cx="476526" cy="372846"/>
              </a:xfrm>
              <a:custGeom>
                <a:avLst/>
                <a:gdLst>
                  <a:gd name="T0" fmla="*/ 168 w 384"/>
                  <a:gd name="T1" fmla="*/ 39 h 300"/>
                  <a:gd name="T2" fmla="*/ 163 w 384"/>
                  <a:gd name="T3" fmla="*/ 19 h 300"/>
                  <a:gd name="T4" fmla="*/ 201 w 384"/>
                  <a:gd name="T5" fmla="*/ 10 h 300"/>
                  <a:gd name="T6" fmla="*/ 215 w 384"/>
                  <a:gd name="T7" fmla="*/ 7 h 300"/>
                  <a:gd name="T8" fmla="*/ 243 w 384"/>
                  <a:gd name="T9" fmla="*/ 6 h 300"/>
                  <a:gd name="T10" fmla="*/ 251 w 384"/>
                  <a:gd name="T11" fmla="*/ 42 h 300"/>
                  <a:gd name="T12" fmla="*/ 236 w 384"/>
                  <a:gd name="T13" fmla="*/ 66 h 300"/>
                  <a:gd name="T14" fmla="*/ 347 w 384"/>
                  <a:gd name="T15" fmla="*/ 79 h 300"/>
                  <a:gd name="T16" fmla="*/ 368 w 384"/>
                  <a:gd name="T17" fmla="*/ 162 h 300"/>
                  <a:gd name="T18" fmla="*/ 241 w 384"/>
                  <a:gd name="T19" fmla="*/ 212 h 300"/>
                  <a:gd name="T20" fmla="*/ 253 w 384"/>
                  <a:gd name="T21" fmla="*/ 230 h 300"/>
                  <a:gd name="T22" fmla="*/ 248 w 384"/>
                  <a:gd name="T23" fmla="*/ 258 h 300"/>
                  <a:gd name="T24" fmla="*/ 211 w 384"/>
                  <a:gd name="T25" fmla="*/ 259 h 300"/>
                  <a:gd name="T26" fmla="*/ 194 w 384"/>
                  <a:gd name="T27" fmla="*/ 238 h 300"/>
                  <a:gd name="T28" fmla="*/ 69 w 384"/>
                  <a:gd name="T29" fmla="*/ 295 h 300"/>
                  <a:gd name="T30" fmla="*/ 4 w 384"/>
                  <a:gd name="T31" fmla="*/ 270 h 300"/>
                  <a:gd name="T32" fmla="*/ 51 w 384"/>
                  <a:gd name="T33" fmla="*/ 103 h 300"/>
                  <a:gd name="T34" fmla="*/ 115 w 384"/>
                  <a:gd name="T35" fmla="*/ 48 h 300"/>
                  <a:gd name="T36" fmla="*/ 170 w 384"/>
                  <a:gd name="T37" fmla="*/ 51 h 300"/>
                  <a:gd name="T38" fmla="*/ 223 w 384"/>
                  <a:gd name="T39" fmla="*/ 92 h 300"/>
                  <a:gd name="T40" fmla="*/ 210 w 384"/>
                  <a:gd name="T41" fmla="*/ 92 h 300"/>
                  <a:gd name="T42" fmla="*/ 185 w 384"/>
                  <a:gd name="T43" fmla="*/ 68 h 300"/>
                  <a:gd name="T44" fmla="*/ 109 w 384"/>
                  <a:gd name="T45" fmla="*/ 62 h 300"/>
                  <a:gd name="T46" fmla="*/ 65 w 384"/>
                  <a:gd name="T47" fmla="*/ 105 h 300"/>
                  <a:gd name="T48" fmla="*/ 18 w 384"/>
                  <a:gd name="T49" fmla="*/ 270 h 300"/>
                  <a:gd name="T50" fmla="*/ 71 w 384"/>
                  <a:gd name="T51" fmla="*/ 282 h 300"/>
                  <a:gd name="T52" fmla="*/ 197 w 384"/>
                  <a:gd name="T53" fmla="*/ 197 h 300"/>
                  <a:gd name="T54" fmla="*/ 210 w 384"/>
                  <a:gd name="T55" fmla="*/ 198 h 300"/>
                  <a:gd name="T56" fmla="*/ 214 w 384"/>
                  <a:gd name="T57" fmla="*/ 204 h 300"/>
                  <a:gd name="T58" fmla="*/ 356 w 384"/>
                  <a:gd name="T59" fmla="*/ 155 h 300"/>
                  <a:gd name="T60" fmla="*/ 349 w 384"/>
                  <a:gd name="T61" fmla="*/ 94 h 300"/>
                  <a:gd name="T62" fmla="*/ 241 w 384"/>
                  <a:gd name="T63" fmla="*/ 80 h 300"/>
                  <a:gd name="T64" fmla="*/ 184 w 384"/>
                  <a:gd name="T65" fmla="*/ 53 h 300"/>
                  <a:gd name="T66" fmla="*/ 223 w 384"/>
                  <a:gd name="T67" fmla="*/ 57 h 300"/>
                  <a:gd name="T68" fmla="*/ 240 w 384"/>
                  <a:gd name="T69" fmla="*/ 34 h 300"/>
                  <a:gd name="T70" fmla="*/ 235 w 384"/>
                  <a:gd name="T71" fmla="*/ 17 h 300"/>
                  <a:gd name="T72" fmla="*/ 208 w 384"/>
                  <a:gd name="T73" fmla="*/ 32 h 300"/>
                  <a:gd name="T74" fmla="*/ 191 w 384"/>
                  <a:gd name="T75" fmla="*/ 19 h 300"/>
                  <a:gd name="T76" fmla="*/ 178 w 384"/>
                  <a:gd name="T77" fmla="*/ 19 h 300"/>
                  <a:gd name="T78" fmla="*/ 181 w 384"/>
                  <a:gd name="T79" fmla="*/ 36 h 300"/>
                  <a:gd name="T80" fmla="*/ 184 w 384"/>
                  <a:gd name="T81" fmla="*/ 53 h 300"/>
                  <a:gd name="T82" fmla="*/ 210 w 384"/>
                  <a:gd name="T83" fmla="*/ 217 h 300"/>
                  <a:gd name="T84" fmla="*/ 205 w 384"/>
                  <a:gd name="T85" fmla="*/ 232 h 300"/>
                  <a:gd name="T86" fmla="*/ 232 w 384"/>
                  <a:gd name="T87" fmla="*/ 253 h 300"/>
                  <a:gd name="T88" fmla="*/ 243 w 384"/>
                  <a:gd name="T89" fmla="*/ 238 h 300"/>
                  <a:gd name="T90" fmla="*/ 224 w 384"/>
                  <a:gd name="T91" fmla="*/ 21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 h="300">
                    <a:moveTo>
                      <a:pt x="170" y="51"/>
                    </a:moveTo>
                    <a:cubicBezTo>
                      <a:pt x="171" y="46"/>
                      <a:pt x="171" y="43"/>
                      <a:pt x="168" y="39"/>
                    </a:cubicBezTo>
                    <a:cubicBezTo>
                      <a:pt x="165" y="35"/>
                      <a:pt x="162" y="30"/>
                      <a:pt x="162" y="25"/>
                    </a:cubicBezTo>
                    <a:cubicBezTo>
                      <a:pt x="162" y="23"/>
                      <a:pt x="162" y="21"/>
                      <a:pt x="163" y="19"/>
                    </a:cubicBezTo>
                    <a:cubicBezTo>
                      <a:pt x="166" y="10"/>
                      <a:pt x="173" y="5"/>
                      <a:pt x="181" y="3"/>
                    </a:cubicBezTo>
                    <a:cubicBezTo>
                      <a:pt x="189" y="1"/>
                      <a:pt x="196" y="4"/>
                      <a:pt x="201" y="10"/>
                    </a:cubicBezTo>
                    <a:cubicBezTo>
                      <a:pt x="203" y="12"/>
                      <a:pt x="204" y="14"/>
                      <a:pt x="205" y="17"/>
                    </a:cubicBezTo>
                    <a:cubicBezTo>
                      <a:pt x="208" y="13"/>
                      <a:pt x="212" y="10"/>
                      <a:pt x="215" y="7"/>
                    </a:cubicBezTo>
                    <a:cubicBezTo>
                      <a:pt x="218" y="4"/>
                      <a:pt x="222" y="2"/>
                      <a:pt x="227" y="1"/>
                    </a:cubicBezTo>
                    <a:cubicBezTo>
                      <a:pt x="233" y="0"/>
                      <a:pt x="238" y="2"/>
                      <a:pt x="243" y="6"/>
                    </a:cubicBezTo>
                    <a:cubicBezTo>
                      <a:pt x="246" y="9"/>
                      <a:pt x="248" y="11"/>
                      <a:pt x="251" y="14"/>
                    </a:cubicBezTo>
                    <a:cubicBezTo>
                      <a:pt x="259" y="22"/>
                      <a:pt x="259" y="34"/>
                      <a:pt x="251" y="42"/>
                    </a:cubicBezTo>
                    <a:cubicBezTo>
                      <a:pt x="248" y="45"/>
                      <a:pt x="244" y="49"/>
                      <a:pt x="240" y="52"/>
                    </a:cubicBezTo>
                    <a:cubicBezTo>
                      <a:pt x="236" y="56"/>
                      <a:pt x="235" y="60"/>
                      <a:pt x="236" y="66"/>
                    </a:cubicBezTo>
                    <a:cubicBezTo>
                      <a:pt x="245" y="67"/>
                      <a:pt x="253" y="68"/>
                      <a:pt x="262" y="70"/>
                    </a:cubicBezTo>
                    <a:cubicBezTo>
                      <a:pt x="277" y="73"/>
                      <a:pt x="332" y="75"/>
                      <a:pt x="347" y="79"/>
                    </a:cubicBezTo>
                    <a:cubicBezTo>
                      <a:pt x="362" y="84"/>
                      <a:pt x="375" y="93"/>
                      <a:pt x="379" y="109"/>
                    </a:cubicBezTo>
                    <a:cubicBezTo>
                      <a:pt x="384" y="128"/>
                      <a:pt x="382" y="146"/>
                      <a:pt x="368" y="162"/>
                    </a:cubicBezTo>
                    <a:cubicBezTo>
                      <a:pt x="353" y="178"/>
                      <a:pt x="294" y="191"/>
                      <a:pt x="274" y="200"/>
                    </a:cubicBezTo>
                    <a:cubicBezTo>
                      <a:pt x="264" y="205"/>
                      <a:pt x="252" y="208"/>
                      <a:pt x="241" y="212"/>
                    </a:cubicBezTo>
                    <a:cubicBezTo>
                      <a:pt x="241" y="213"/>
                      <a:pt x="240" y="213"/>
                      <a:pt x="239" y="213"/>
                    </a:cubicBezTo>
                    <a:cubicBezTo>
                      <a:pt x="246" y="223"/>
                      <a:pt x="246" y="220"/>
                      <a:pt x="253" y="230"/>
                    </a:cubicBezTo>
                    <a:cubicBezTo>
                      <a:pt x="256" y="233"/>
                      <a:pt x="257" y="237"/>
                      <a:pt x="257" y="241"/>
                    </a:cubicBezTo>
                    <a:cubicBezTo>
                      <a:pt x="257" y="248"/>
                      <a:pt x="254" y="254"/>
                      <a:pt x="248" y="258"/>
                    </a:cubicBezTo>
                    <a:cubicBezTo>
                      <a:pt x="244" y="260"/>
                      <a:pt x="241" y="262"/>
                      <a:pt x="237" y="264"/>
                    </a:cubicBezTo>
                    <a:cubicBezTo>
                      <a:pt x="228" y="270"/>
                      <a:pt x="217" y="267"/>
                      <a:pt x="211" y="259"/>
                    </a:cubicBezTo>
                    <a:cubicBezTo>
                      <a:pt x="204" y="249"/>
                      <a:pt x="203" y="251"/>
                      <a:pt x="197" y="242"/>
                    </a:cubicBezTo>
                    <a:cubicBezTo>
                      <a:pt x="196" y="241"/>
                      <a:pt x="195" y="240"/>
                      <a:pt x="194" y="238"/>
                    </a:cubicBezTo>
                    <a:cubicBezTo>
                      <a:pt x="189" y="244"/>
                      <a:pt x="184" y="249"/>
                      <a:pt x="178" y="254"/>
                    </a:cubicBezTo>
                    <a:cubicBezTo>
                      <a:pt x="153" y="274"/>
                      <a:pt x="101" y="289"/>
                      <a:pt x="69" y="295"/>
                    </a:cubicBezTo>
                    <a:cubicBezTo>
                      <a:pt x="58" y="297"/>
                      <a:pt x="42" y="300"/>
                      <a:pt x="31" y="297"/>
                    </a:cubicBezTo>
                    <a:cubicBezTo>
                      <a:pt x="17" y="293"/>
                      <a:pt x="9" y="283"/>
                      <a:pt x="4" y="270"/>
                    </a:cubicBezTo>
                    <a:cubicBezTo>
                      <a:pt x="0" y="259"/>
                      <a:pt x="4" y="245"/>
                      <a:pt x="4" y="234"/>
                    </a:cubicBezTo>
                    <a:cubicBezTo>
                      <a:pt x="3" y="189"/>
                      <a:pt x="33" y="145"/>
                      <a:pt x="51" y="103"/>
                    </a:cubicBezTo>
                    <a:cubicBezTo>
                      <a:pt x="56" y="90"/>
                      <a:pt x="63" y="78"/>
                      <a:pt x="73" y="67"/>
                    </a:cubicBezTo>
                    <a:cubicBezTo>
                      <a:pt x="84" y="55"/>
                      <a:pt x="98" y="48"/>
                      <a:pt x="115" y="48"/>
                    </a:cubicBezTo>
                    <a:cubicBezTo>
                      <a:pt x="133" y="47"/>
                      <a:pt x="150" y="48"/>
                      <a:pt x="168" y="50"/>
                    </a:cubicBezTo>
                    <a:cubicBezTo>
                      <a:pt x="168" y="50"/>
                      <a:pt x="169" y="50"/>
                      <a:pt x="170" y="51"/>
                    </a:cubicBezTo>
                    <a:close/>
                    <a:moveTo>
                      <a:pt x="219" y="76"/>
                    </a:moveTo>
                    <a:cubicBezTo>
                      <a:pt x="221" y="81"/>
                      <a:pt x="222" y="86"/>
                      <a:pt x="223" y="92"/>
                    </a:cubicBezTo>
                    <a:cubicBezTo>
                      <a:pt x="223" y="96"/>
                      <a:pt x="221" y="100"/>
                      <a:pt x="217" y="100"/>
                    </a:cubicBezTo>
                    <a:cubicBezTo>
                      <a:pt x="213" y="100"/>
                      <a:pt x="210" y="97"/>
                      <a:pt x="210" y="92"/>
                    </a:cubicBezTo>
                    <a:cubicBezTo>
                      <a:pt x="209" y="85"/>
                      <a:pt x="206" y="79"/>
                      <a:pt x="200" y="76"/>
                    </a:cubicBezTo>
                    <a:cubicBezTo>
                      <a:pt x="196" y="73"/>
                      <a:pt x="191" y="70"/>
                      <a:pt x="185" y="68"/>
                    </a:cubicBezTo>
                    <a:cubicBezTo>
                      <a:pt x="171" y="63"/>
                      <a:pt x="157" y="61"/>
                      <a:pt x="142" y="61"/>
                    </a:cubicBezTo>
                    <a:cubicBezTo>
                      <a:pt x="131" y="61"/>
                      <a:pt x="120" y="61"/>
                      <a:pt x="109" y="62"/>
                    </a:cubicBezTo>
                    <a:cubicBezTo>
                      <a:pt x="101" y="62"/>
                      <a:pt x="94" y="66"/>
                      <a:pt x="88" y="72"/>
                    </a:cubicBezTo>
                    <a:cubicBezTo>
                      <a:pt x="77" y="81"/>
                      <a:pt x="70" y="92"/>
                      <a:pt x="65" y="105"/>
                    </a:cubicBezTo>
                    <a:cubicBezTo>
                      <a:pt x="46" y="148"/>
                      <a:pt x="15" y="193"/>
                      <a:pt x="17" y="239"/>
                    </a:cubicBezTo>
                    <a:cubicBezTo>
                      <a:pt x="18" y="249"/>
                      <a:pt x="14" y="261"/>
                      <a:pt x="18" y="270"/>
                    </a:cubicBezTo>
                    <a:cubicBezTo>
                      <a:pt x="22" y="278"/>
                      <a:pt x="28" y="283"/>
                      <a:pt x="36" y="285"/>
                    </a:cubicBezTo>
                    <a:cubicBezTo>
                      <a:pt x="46" y="286"/>
                      <a:pt x="61" y="284"/>
                      <a:pt x="71" y="282"/>
                    </a:cubicBezTo>
                    <a:cubicBezTo>
                      <a:pt x="101" y="274"/>
                      <a:pt x="152" y="260"/>
                      <a:pt x="175" y="238"/>
                    </a:cubicBezTo>
                    <a:cubicBezTo>
                      <a:pt x="187" y="227"/>
                      <a:pt x="196" y="215"/>
                      <a:pt x="197" y="197"/>
                    </a:cubicBezTo>
                    <a:cubicBezTo>
                      <a:pt x="197" y="193"/>
                      <a:pt x="200" y="191"/>
                      <a:pt x="204" y="191"/>
                    </a:cubicBezTo>
                    <a:cubicBezTo>
                      <a:pt x="207" y="192"/>
                      <a:pt x="210" y="195"/>
                      <a:pt x="210" y="198"/>
                    </a:cubicBezTo>
                    <a:cubicBezTo>
                      <a:pt x="210" y="200"/>
                      <a:pt x="210" y="202"/>
                      <a:pt x="209" y="204"/>
                    </a:cubicBezTo>
                    <a:cubicBezTo>
                      <a:pt x="211" y="204"/>
                      <a:pt x="212" y="204"/>
                      <a:pt x="214" y="204"/>
                    </a:cubicBezTo>
                    <a:cubicBezTo>
                      <a:pt x="229" y="203"/>
                      <a:pt x="244" y="199"/>
                      <a:pt x="258" y="193"/>
                    </a:cubicBezTo>
                    <a:cubicBezTo>
                      <a:pt x="280" y="184"/>
                      <a:pt x="340" y="173"/>
                      <a:pt x="356" y="155"/>
                    </a:cubicBezTo>
                    <a:cubicBezTo>
                      <a:pt x="365" y="146"/>
                      <a:pt x="369" y="136"/>
                      <a:pt x="368" y="123"/>
                    </a:cubicBezTo>
                    <a:cubicBezTo>
                      <a:pt x="368" y="110"/>
                      <a:pt x="361" y="100"/>
                      <a:pt x="349" y="94"/>
                    </a:cubicBezTo>
                    <a:cubicBezTo>
                      <a:pt x="346" y="93"/>
                      <a:pt x="343" y="91"/>
                      <a:pt x="339" y="91"/>
                    </a:cubicBezTo>
                    <a:cubicBezTo>
                      <a:pt x="320" y="87"/>
                      <a:pt x="261" y="83"/>
                      <a:pt x="241" y="80"/>
                    </a:cubicBezTo>
                    <a:cubicBezTo>
                      <a:pt x="234" y="78"/>
                      <a:pt x="226" y="77"/>
                      <a:pt x="219" y="76"/>
                    </a:cubicBezTo>
                    <a:close/>
                    <a:moveTo>
                      <a:pt x="184" y="53"/>
                    </a:moveTo>
                    <a:cubicBezTo>
                      <a:pt x="196" y="60"/>
                      <a:pt x="209" y="62"/>
                      <a:pt x="223" y="63"/>
                    </a:cubicBezTo>
                    <a:cubicBezTo>
                      <a:pt x="223" y="61"/>
                      <a:pt x="223" y="59"/>
                      <a:pt x="223" y="57"/>
                    </a:cubicBezTo>
                    <a:cubicBezTo>
                      <a:pt x="222" y="53"/>
                      <a:pt x="224" y="50"/>
                      <a:pt x="227" y="48"/>
                    </a:cubicBezTo>
                    <a:cubicBezTo>
                      <a:pt x="231" y="43"/>
                      <a:pt x="236" y="38"/>
                      <a:pt x="240" y="34"/>
                    </a:cubicBezTo>
                    <a:cubicBezTo>
                      <a:pt x="245" y="30"/>
                      <a:pt x="245" y="26"/>
                      <a:pt x="241" y="22"/>
                    </a:cubicBezTo>
                    <a:cubicBezTo>
                      <a:pt x="239" y="21"/>
                      <a:pt x="237" y="19"/>
                      <a:pt x="235" y="17"/>
                    </a:cubicBezTo>
                    <a:cubicBezTo>
                      <a:pt x="231" y="13"/>
                      <a:pt x="228" y="13"/>
                      <a:pt x="223" y="17"/>
                    </a:cubicBezTo>
                    <a:cubicBezTo>
                      <a:pt x="218" y="22"/>
                      <a:pt x="213" y="27"/>
                      <a:pt x="208" y="32"/>
                    </a:cubicBezTo>
                    <a:cubicBezTo>
                      <a:pt x="204" y="36"/>
                      <a:pt x="200" y="35"/>
                      <a:pt x="197" y="30"/>
                    </a:cubicBezTo>
                    <a:cubicBezTo>
                      <a:pt x="195" y="26"/>
                      <a:pt x="193" y="23"/>
                      <a:pt x="191" y="19"/>
                    </a:cubicBezTo>
                    <a:cubicBezTo>
                      <a:pt x="189" y="15"/>
                      <a:pt x="185" y="14"/>
                      <a:pt x="181" y="17"/>
                    </a:cubicBezTo>
                    <a:cubicBezTo>
                      <a:pt x="180" y="17"/>
                      <a:pt x="179" y="18"/>
                      <a:pt x="178" y="19"/>
                    </a:cubicBezTo>
                    <a:cubicBezTo>
                      <a:pt x="175" y="22"/>
                      <a:pt x="174" y="25"/>
                      <a:pt x="176" y="28"/>
                    </a:cubicBezTo>
                    <a:cubicBezTo>
                      <a:pt x="178" y="31"/>
                      <a:pt x="180" y="33"/>
                      <a:pt x="181" y="36"/>
                    </a:cubicBezTo>
                    <a:cubicBezTo>
                      <a:pt x="183" y="38"/>
                      <a:pt x="183" y="41"/>
                      <a:pt x="184" y="43"/>
                    </a:cubicBezTo>
                    <a:cubicBezTo>
                      <a:pt x="184" y="47"/>
                      <a:pt x="184" y="50"/>
                      <a:pt x="184" y="53"/>
                    </a:cubicBezTo>
                    <a:close/>
                    <a:moveTo>
                      <a:pt x="224" y="216"/>
                    </a:moveTo>
                    <a:cubicBezTo>
                      <a:pt x="219" y="217"/>
                      <a:pt x="215" y="217"/>
                      <a:pt x="210" y="217"/>
                    </a:cubicBezTo>
                    <a:cubicBezTo>
                      <a:pt x="207" y="217"/>
                      <a:pt x="206" y="219"/>
                      <a:pt x="204" y="221"/>
                    </a:cubicBezTo>
                    <a:cubicBezTo>
                      <a:pt x="202" y="225"/>
                      <a:pt x="202" y="228"/>
                      <a:pt x="205" y="232"/>
                    </a:cubicBezTo>
                    <a:cubicBezTo>
                      <a:pt x="213" y="242"/>
                      <a:pt x="214" y="240"/>
                      <a:pt x="221" y="250"/>
                    </a:cubicBezTo>
                    <a:cubicBezTo>
                      <a:pt x="224" y="255"/>
                      <a:pt x="227" y="255"/>
                      <a:pt x="232" y="253"/>
                    </a:cubicBezTo>
                    <a:cubicBezTo>
                      <a:pt x="235" y="251"/>
                      <a:pt x="238" y="249"/>
                      <a:pt x="241" y="247"/>
                    </a:cubicBezTo>
                    <a:cubicBezTo>
                      <a:pt x="244" y="245"/>
                      <a:pt x="245" y="241"/>
                      <a:pt x="243" y="238"/>
                    </a:cubicBezTo>
                    <a:cubicBezTo>
                      <a:pt x="235" y="227"/>
                      <a:pt x="233" y="228"/>
                      <a:pt x="226" y="217"/>
                    </a:cubicBezTo>
                    <a:cubicBezTo>
                      <a:pt x="225" y="217"/>
                      <a:pt x="224" y="216"/>
                      <a:pt x="224"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181" name="Group 180">
              <a:extLst>
                <a:ext uri="{FF2B5EF4-FFF2-40B4-BE49-F238E27FC236}">
                  <a16:creationId xmlns:a16="http://schemas.microsoft.com/office/drawing/2014/main" id="{30469B93-3CF1-42AA-BF3A-DB4282A03C1E}"/>
                </a:ext>
              </a:extLst>
            </p:cNvPr>
            <p:cNvGrpSpPr/>
            <p:nvPr/>
          </p:nvGrpSpPr>
          <p:grpSpPr>
            <a:xfrm flipH="1">
              <a:off x="9681723" y="5069950"/>
              <a:ext cx="45719" cy="50168"/>
              <a:chOff x="5606833" y="2722487"/>
              <a:chExt cx="124430" cy="136540"/>
            </a:xfrm>
          </p:grpSpPr>
          <p:sp>
            <p:nvSpPr>
              <p:cNvPr id="237" name="Oval 236">
                <a:extLst>
                  <a:ext uri="{FF2B5EF4-FFF2-40B4-BE49-F238E27FC236}">
                    <a16:creationId xmlns:a16="http://schemas.microsoft.com/office/drawing/2014/main" id="{0048DB79-6903-43E1-99C9-A4AD1075DE08}"/>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38" name="Oval 237">
                <a:extLst>
                  <a:ext uri="{FF2B5EF4-FFF2-40B4-BE49-F238E27FC236}">
                    <a16:creationId xmlns:a16="http://schemas.microsoft.com/office/drawing/2014/main" id="{21F7A9DF-48B4-425D-B7FF-7F2A7F12AAEE}"/>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39" name="Oval 238">
                <a:extLst>
                  <a:ext uri="{FF2B5EF4-FFF2-40B4-BE49-F238E27FC236}">
                    <a16:creationId xmlns:a16="http://schemas.microsoft.com/office/drawing/2014/main" id="{887A7F2C-FC84-4579-AEEA-8C8EBEBD8B55}"/>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40" name="Oval 239">
                <a:extLst>
                  <a:ext uri="{FF2B5EF4-FFF2-40B4-BE49-F238E27FC236}">
                    <a16:creationId xmlns:a16="http://schemas.microsoft.com/office/drawing/2014/main" id="{3FA0BAAD-4643-4110-8699-D2E33B2C1092}"/>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82" name="Group 181">
              <a:extLst>
                <a:ext uri="{FF2B5EF4-FFF2-40B4-BE49-F238E27FC236}">
                  <a16:creationId xmlns:a16="http://schemas.microsoft.com/office/drawing/2014/main" id="{605485C7-015E-4FA3-A370-7C3DBC1287B0}"/>
                </a:ext>
              </a:extLst>
            </p:cNvPr>
            <p:cNvGrpSpPr/>
            <p:nvPr/>
          </p:nvGrpSpPr>
          <p:grpSpPr>
            <a:xfrm flipH="1">
              <a:off x="9755201" y="4972411"/>
              <a:ext cx="45719" cy="50168"/>
              <a:chOff x="5606833" y="2722487"/>
              <a:chExt cx="124430" cy="136540"/>
            </a:xfrm>
          </p:grpSpPr>
          <p:sp>
            <p:nvSpPr>
              <p:cNvPr id="188" name="Oval 187">
                <a:extLst>
                  <a:ext uri="{FF2B5EF4-FFF2-40B4-BE49-F238E27FC236}">
                    <a16:creationId xmlns:a16="http://schemas.microsoft.com/office/drawing/2014/main" id="{E2450A40-415C-45BD-9589-E3F4F9FBC35C}"/>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93" name="Oval 192">
                <a:extLst>
                  <a:ext uri="{FF2B5EF4-FFF2-40B4-BE49-F238E27FC236}">
                    <a16:creationId xmlns:a16="http://schemas.microsoft.com/office/drawing/2014/main" id="{E9474269-0B99-41B3-BCBC-C94707A53C71}"/>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35" name="Oval 234">
                <a:extLst>
                  <a:ext uri="{FF2B5EF4-FFF2-40B4-BE49-F238E27FC236}">
                    <a16:creationId xmlns:a16="http://schemas.microsoft.com/office/drawing/2014/main" id="{AC277C47-A58A-4492-8053-057F8FBDE463}"/>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36" name="Oval 235">
                <a:extLst>
                  <a:ext uri="{FF2B5EF4-FFF2-40B4-BE49-F238E27FC236}">
                    <a16:creationId xmlns:a16="http://schemas.microsoft.com/office/drawing/2014/main" id="{85A3BF03-9C2A-4454-9375-C508C653D7DD}"/>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83" name="Group 182">
              <a:extLst>
                <a:ext uri="{FF2B5EF4-FFF2-40B4-BE49-F238E27FC236}">
                  <a16:creationId xmlns:a16="http://schemas.microsoft.com/office/drawing/2014/main" id="{82E058C9-B7E6-41C0-B478-C6E48CBB8275}"/>
                </a:ext>
              </a:extLst>
            </p:cNvPr>
            <p:cNvGrpSpPr/>
            <p:nvPr/>
          </p:nvGrpSpPr>
          <p:grpSpPr>
            <a:xfrm flipH="1">
              <a:off x="9861882" y="5025019"/>
              <a:ext cx="45719" cy="50168"/>
              <a:chOff x="5606833" y="2722487"/>
              <a:chExt cx="124430" cy="136540"/>
            </a:xfrm>
          </p:grpSpPr>
          <p:sp>
            <p:nvSpPr>
              <p:cNvPr id="184" name="Oval 183">
                <a:extLst>
                  <a:ext uri="{FF2B5EF4-FFF2-40B4-BE49-F238E27FC236}">
                    <a16:creationId xmlns:a16="http://schemas.microsoft.com/office/drawing/2014/main" id="{629BC8E5-C9A3-49FF-AD9A-49EE92E6BBF8}"/>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85" name="Oval 184">
                <a:extLst>
                  <a:ext uri="{FF2B5EF4-FFF2-40B4-BE49-F238E27FC236}">
                    <a16:creationId xmlns:a16="http://schemas.microsoft.com/office/drawing/2014/main" id="{A499B856-C000-446B-8722-14E5CCFE553B}"/>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86" name="Oval 185">
                <a:extLst>
                  <a:ext uri="{FF2B5EF4-FFF2-40B4-BE49-F238E27FC236}">
                    <a16:creationId xmlns:a16="http://schemas.microsoft.com/office/drawing/2014/main" id="{0467A102-2199-4A7D-8410-A1F7B83024A5}"/>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87" name="Oval 186">
                <a:extLst>
                  <a:ext uri="{FF2B5EF4-FFF2-40B4-BE49-F238E27FC236}">
                    <a16:creationId xmlns:a16="http://schemas.microsoft.com/office/drawing/2014/main" id="{DBE49C31-5D70-4D8E-A4A0-52142672C3C9}"/>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243" name="Group 242">
            <a:extLst>
              <a:ext uri="{FF2B5EF4-FFF2-40B4-BE49-F238E27FC236}">
                <a16:creationId xmlns:a16="http://schemas.microsoft.com/office/drawing/2014/main" id="{D1F3BD0C-6C5C-459D-A782-C47378D9ED85}"/>
              </a:ext>
            </a:extLst>
          </p:cNvPr>
          <p:cNvGrpSpPr/>
          <p:nvPr/>
        </p:nvGrpSpPr>
        <p:grpSpPr>
          <a:xfrm>
            <a:off x="5418378" y="1046922"/>
            <a:ext cx="728972" cy="728972"/>
            <a:chOff x="10433557" y="4678017"/>
            <a:chExt cx="728972" cy="728972"/>
          </a:xfrm>
        </p:grpSpPr>
        <p:grpSp>
          <p:nvGrpSpPr>
            <p:cNvPr id="244" name="Group 243">
              <a:extLst>
                <a:ext uri="{FF2B5EF4-FFF2-40B4-BE49-F238E27FC236}">
                  <a16:creationId xmlns:a16="http://schemas.microsoft.com/office/drawing/2014/main" id="{A250585D-C09B-4B1E-878A-C13636CE28AB}"/>
                </a:ext>
              </a:extLst>
            </p:cNvPr>
            <p:cNvGrpSpPr/>
            <p:nvPr/>
          </p:nvGrpSpPr>
          <p:grpSpPr>
            <a:xfrm>
              <a:off x="10433557" y="4678017"/>
              <a:ext cx="728972" cy="728972"/>
              <a:chOff x="10475843" y="4795782"/>
              <a:chExt cx="728972" cy="728972"/>
            </a:xfrm>
          </p:grpSpPr>
          <p:sp>
            <p:nvSpPr>
              <p:cNvPr id="260" name="Oval 259">
                <a:extLst>
                  <a:ext uri="{FF2B5EF4-FFF2-40B4-BE49-F238E27FC236}">
                    <a16:creationId xmlns:a16="http://schemas.microsoft.com/office/drawing/2014/main" id="{8279AF9D-46E9-4C10-A9A0-76397E7A69D0}"/>
                  </a:ext>
                </a:extLst>
              </p:cNvPr>
              <p:cNvSpPr/>
              <p:nvPr/>
            </p:nvSpPr>
            <p:spPr>
              <a:xfrm>
                <a:off x="10475843" y="4795782"/>
                <a:ext cx="728972" cy="728972"/>
              </a:xfrm>
              <a:prstGeom prst="ellipse">
                <a:avLst/>
              </a:prstGeom>
              <a:solidFill>
                <a:srgbClr val="1698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61" name="Graphic 24" descr="Bone">
                <a:extLst>
                  <a:ext uri="{FF2B5EF4-FFF2-40B4-BE49-F238E27FC236}">
                    <a16:creationId xmlns:a16="http://schemas.microsoft.com/office/drawing/2014/main" id="{2B7948CD-4640-4ADC-8FE9-AC260FC0662C}"/>
                  </a:ext>
                </a:extLst>
              </p:cNvPr>
              <p:cNvSpPr/>
              <p:nvPr/>
            </p:nvSpPr>
            <p:spPr>
              <a:xfrm>
                <a:off x="10625070" y="4945009"/>
                <a:ext cx="430519" cy="430519"/>
              </a:xfrm>
              <a:custGeom>
                <a:avLst/>
                <a:gdLst>
                  <a:gd name="connsiteX0" fmla="*/ 633498 w 723900"/>
                  <a:gd name="connsiteY0" fmla="*/ 104560 h 723900"/>
                  <a:gd name="connsiteX1" fmla="*/ 623401 w 723900"/>
                  <a:gd name="connsiteY1" fmla="*/ 105132 h 723900"/>
                  <a:gd name="connsiteX2" fmla="*/ 623973 w 723900"/>
                  <a:gd name="connsiteY2" fmla="*/ 95035 h 723900"/>
                  <a:gd name="connsiteX3" fmla="*/ 528508 w 723900"/>
                  <a:gd name="connsiteY3" fmla="*/ 0 h 723900"/>
                  <a:gd name="connsiteX4" fmla="*/ 433473 w 723900"/>
                  <a:gd name="connsiteY4" fmla="*/ 95465 h 723900"/>
                  <a:gd name="connsiteX5" fmla="*/ 459666 w 723900"/>
                  <a:gd name="connsiteY5" fmla="*/ 160853 h 723900"/>
                  <a:gd name="connsiteX6" fmla="*/ 161153 w 723900"/>
                  <a:gd name="connsiteY6" fmla="*/ 459367 h 723900"/>
                  <a:gd name="connsiteX7" fmla="*/ 26480 w 723900"/>
                  <a:gd name="connsiteY7" fmla="*/ 462235 h 723900"/>
                  <a:gd name="connsiteX8" fmla="*/ 29347 w 723900"/>
                  <a:gd name="connsiteY8" fmla="*/ 596908 h 723900"/>
                  <a:gd name="connsiteX9" fmla="*/ 95335 w 723900"/>
                  <a:gd name="connsiteY9" fmla="*/ 623387 h 723900"/>
                  <a:gd name="connsiteX10" fmla="*/ 105432 w 723900"/>
                  <a:gd name="connsiteY10" fmla="*/ 622816 h 723900"/>
                  <a:gd name="connsiteX11" fmla="*/ 104860 w 723900"/>
                  <a:gd name="connsiteY11" fmla="*/ 632912 h 723900"/>
                  <a:gd name="connsiteX12" fmla="*/ 200039 w 723900"/>
                  <a:gd name="connsiteY12" fmla="*/ 728234 h 723900"/>
                  <a:gd name="connsiteX13" fmla="*/ 295360 w 723900"/>
                  <a:gd name="connsiteY13" fmla="*/ 633055 h 723900"/>
                  <a:gd name="connsiteX14" fmla="*/ 269166 w 723900"/>
                  <a:gd name="connsiteY14" fmla="*/ 567380 h 723900"/>
                  <a:gd name="connsiteX15" fmla="*/ 567680 w 723900"/>
                  <a:gd name="connsiteY15" fmla="*/ 268867 h 723900"/>
                  <a:gd name="connsiteX16" fmla="*/ 702353 w 723900"/>
                  <a:gd name="connsiteY16" fmla="*/ 265999 h 723900"/>
                  <a:gd name="connsiteX17" fmla="*/ 699485 w 723900"/>
                  <a:gd name="connsiteY17" fmla="*/ 131326 h 723900"/>
                  <a:gd name="connsiteX18" fmla="*/ 633498 w 723900"/>
                  <a:gd name="connsiteY18" fmla="*/ 1048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3900" h="723900">
                    <a:moveTo>
                      <a:pt x="633498" y="104560"/>
                    </a:moveTo>
                    <a:cubicBezTo>
                      <a:pt x="630124" y="104558"/>
                      <a:pt x="626753" y="104749"/>
                      <a:pt x="623401" y="105132"/>
                    </a:cubicBezTo>
                    <a:cubicBezTo>
                      <a:pt x="623784" y="101780"/>
                      <a:pt x="623975" y="98409"/>
                      <a:pt x="623973" y="95035"/>
                    </a:cubicBezTo>
                    <a:cubicBezTo>
                      <a:pt x="623854" y="42431"/>
                      <a:pt x="581113" y="-118"/>
                      <a:pt x="528508" y="0"/>
                    </a:cubicBezTo>
                    <a:cubicBezTo>
                      <a:pt x="475904" y="119"/>
                      <a:pt x="433355" y="42859"/>
                      <a:pt x="433473" y="95465"/>
                    </a:cubicBezTo>
                    <a:cubicBezTo>
                      <a:pt x="433528" y="119807"/>
                      <a:pt x="442901" y="143205"/>
                      <a:pt x="459666" y="160853"/>
                    </a:cubicBezTo>
                    <a:lnTo>
                      <a:pt x="161153" y="459367"/>
                    </a:lnTo>
                    <a:cubicBezTo>
                      <a:pt x="123172" y="422970"/>
                      <a:pt x="62877" y="424254"/>
                      <a:pt x="26480" y="462235"/>
                    </a:cubicBezTo>
                    <a:cubicBezTo>
                      <a:pt x="-9918" y="500216"/>
                      <a:pt x="-8634" y="560511"/>
                      <a:pt x="29347" y="596908"/>
                    </a:cubicBezTo>
                    <a:cubicBezTo>
                      <a:pt x="47101" y="613921"/>
                      <a:pt x="70745" y="623409"/>
                      <a:pt x="95335" y="623387"/>
                    </a:cubicBezTo>
                    <a:cubicBezTo>
                      <a:pt x="98709" y="623389"/>
                      <a:pt x="102080" y="623199"/>
                      <a:pt x="105432" y="622816"/>
                    </a:cubicBezTo>
                    <a:cubicBezTo>
                      <a:pt x="105049" y="626168"/>
                      <a:pt x="104858" y="629538"/>
                      <a:pt x="104860" y="632912"/>
                    </a:cubicBezTo>
                    <a:cubicBezTo>
                      <a:pt x="104821" y="685517"/>
                      <a:pt x="147434" y="728194"/>
                      <a:pt x="200039" y="728234"/>
                    </a:cubicBezTo>
                    <a:cubicBezTo>
                      <a:pt x="252644" y="728273"/>
                      <a:pt x="295321" y="685660"/>
                      <a:pt x="295360" y="633055"/>
                    </a:cubicBezTo>
                    <a:cubicBezTo>
                      <a:pt x="295378" y="608614"/>
                      <a:pt x="286000" y="585100"/>
                      <a:pt x="269166" y="567380"/>
                    </a:cubicBezTo>
                    <a:lnTo>
                      <a:pt x="567680" y="268867"/>
                    </a:lnTo>
                    <a:cubicBezTo>
                      <a:pt x="605661" y="305264"/>
                      <a:pt x="665956" y="303980"/>
                      <a:pt x="702353" y="265999"/>
                    </a:cubicBezTo>
                    <a:cubicBezTo>
                      <a:pt x="738750" y="228018"/>
                      <a:pt x="737467" y="167723"/>
                      <a:pt x="699485" y="131326"/>
                    </a:cubicBezTo>
                    <a:cubicBezTo>
                      <a:pt x="681732" y="114312"/>
                      <a:pt x="658086" y="104824"/>
                      <a:pt x="633498" y="104846"/>
                    </a:cubicBezTo>
                    <a:close/>
                  </a:path>
                </a:pathLst>
              </a:custGeom>
              <a:noFill/>
              <a:ln w="1905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245" name="Group 244">
              <a:extLst>
                <a:ext uri="{FF2B5EF4-FFF2-40B4-BE49-F238E27FC236}">
                  <a16:creationId xmlns:a16="http://schemas.microsoft.com/office/drawing/2014/main" id="{55DB2F1F-0DDD-4809-80E4-4301FC4829F5}"/>
                </a:ext>
              </a:extLst>
            </p:cNvPr>
            <p:cNvGrpSpPr/>
            <p:nvPr/>
          </p:nvGrpSpPr>
          <p:grpSpPr>
            <a:xfrm flipH="1">
              <a:off x="10618612" y="5114210"/>
              <a:ext cx="45719" cy="50168"/>
              <a:chOff x="5606833" y="2722487"/>
              <a:chExt cx="124430" cy="136540"/>
            </a:xfrm>
          </p:grpSpPr>
          <p:sp>
            <p:nvSpPr>
              <p:cNvPr id="256" name="Oval 255">
                <a:extLst>
                  <a:ext uri="{FF2B5EF4-FFF2-40B4-BE49-F238E27FC236}">
                    <a16:creationId xmlns:a16="http://schemas.microsoft.com/office/drawing/2014/main" id="{B728F73E-91B1-4B8E-B04D-F5CC35386299}"/>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57" name="Oval 256">
                <a:extLst>
                  <a:ext uri="{FF2B5EF4-FFF2-40B4-BE49-F238E27FC236}">
                    <a16:creationId xmlns:a16="http://schemas.microsoft.com/office/drawing/2014/main" id="{65C14C24-1717-42F1-B212-38B1095861B8}"/>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58" name="Oval 257">
                <a:extLst>
                  <a:ext uri="{FF2B5EF4-FFF2-40B4-BE49-F238E27FC236}">
                    <a16:creationId xmlns:a16="http://schemas.microsoft.com/office/drawing/2014/main" id="{AE616EED-69C7-4280-9D85-9D208A17CA96}"/>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59" name="Oval 258">
                <a:extLst>
                  <a:ext uri="{FF2B5EF4-FFF2-40B4-BE49-F238E27FC236}">
                    <a16:creationId xmlns:a16="http://schemas.microsoft.com/office/drawing/2014/main" id="{86C1E2FC-F149-4A30-82D9-3E63935ADD03}"/>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46" name="Group 245">
              <a:extLst>
                <a:ext uri="{FF2B5EF4-FFF2-40B4-BE49-F238E27FC236}">
                  <a16:creationId xmlns:a16="http://schemas.microsoft.com/office/drawing/2014/main" id="{2A6C474C-C727-4735-868F-60E230DB7197}"/>
                </a:ext>
              </a:extLst>
            </p:cNvPr>
            <p:cNvGrpSpPr/>
            <p:nvPr/>
          </p:nvGrpSpPr>
          <p:grpSpPr>
            <a:xfrm flipH="1">
              <a:off x="10730973" y="5059329"/>
              <a:ext cx="45719" cy="50168"/>
              <a:chOff x="5606833" y="2722487"/>
              <a:chExt cx="124430" cy="136540"/>
            </a:xfrm>
          </p:grpSpPr>
          <p:sp>
            <p:nvSpPr>
              <p:cNvPr id="252" name="Oval 251">
                <a:extLst>
                  <a:ext uri="{FF2B5EF4-FFF2-40B4-BE49-F238E27FC236}">
                    <a16:creationId xmlns:a16="http://schemas.microsoft.com/office/drawing/2014/main" id="{888EE3A0-6125-4283-9490-87D631F79FC0}"/>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53" name="Oval 252">
                <a:extLst>
                  <a:ext uri="{FF2B5EF4-FFF2-40B4-BE49-F238E27FC236}">
                    <a16:creationId xmlns:a16="http://schemas.microsoft.com/office/drawing/2014/main" id="{6BD50242-3879-4743-BF29-831B1A60050B}"/>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54" name="Oval 253">
                <a:extLst>
                  <a:ext uri="{FF2B5EF4-FFF2-40B4-BE49-F238E27FC236}">
                    <a16:creationId xmlns:a16="http://schemas.microsoft.com/office/drawing/2014/main" id="{AE2FDA43-BBE3-4BEF-9C13-42DDFEB0CF45}"/>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55" name="Oval 254">
                <a:extLst>
                  <a:ext uri="{FF2B5EF4-FFF2-40B4-BE49-F238E27FC236}">
                    <a16:creationId xmlns:a16="http://schemas.microsoft.com/office/drawing/2014/main" id="{FC4CF5A5-116D-460A-B18A-56A3C4D1B7BA}"/>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47" name="Group 246">
              <a:extLst>
                <a:ext uri="{FF2B5EF4-FFF2-40B4-BE49-F238E27FC236}">
                  <a16:creationId xmlns:a16="http://schemas.microsoft.com/office/drawing/2014/main" id="{3AED6CC2-4D64-4A5A-8B26-BED2539D2081}"/>
                </a:ext>
              </a:extLst>
            </p:cNvPr>
            <p:cNvGrpSpPr/>
            <p:nvPr/>
          </p:nvGrpSpPr>
          <p:grpSpPr>
            <a:xfrm flipH="1">
              <a:off x="10890373" y="4903781"/>
              <a:ext cx="45719" cy="50168"/>
              <a:chOff x="5606833" y="2722487"/>
              <a:chExt cx="124430" cy="136540"/>
            </a:xfrm>
          </p:grpSpPr>
          <p:sp>
            <p:nvSpPr>
              <p:cNvPr id="248" name="Oval 247">
                <a:extLst>
                  <a:ext uri="{FF2B5EF4-FFF2-40B4-BE49-F238E27FC236}">
                    <a16:creationId xmlns:a16="http://schemas.microsoft.com/office/drawing/2014/main" id="{B2040C50-A6F8-4111-8DE4-AB0C39350E11}"/>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49" name="Oval 248">
                <a:extLst>
                  <a:ext uri="{FF2B5EF4-FFF2-40B4-BE49-F238E27FC236}">
                    <a16:creationId xmlns:a16="http://schemas.microsoft.com/office/drawing/2014/main" id="{BFFA84BA-471D-496D-ACFC-F1A4A9F7C381}"/>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50" name="Oval 249">
                <a:extLst>
                  <a:ext uri="{FF2B5EF4-FFF2-40B4-BE49-F238E27FC236}">
                    <a16:creationId xmlns:a16="http://schemas.microsoft.com/office/drawing/2014/main" id="{55474506-5FB0-4950-BF27-A62CF74E47EB}"/>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51" name="Oval 250">
                <a:extLst>
                  <a:ext uri="{FF2B5EF4-FFF2-40B4-BE49-F238E27FC236}">
                    <a16:creationId xmlns:a16="http://schemas.microsoft.com/office/drawing/2014/main" id="{36CD652A-D703-4392-8938-2B5A8FDC94F1}"/>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sp>
        <p:nvSpPr>
          <p:cNvPr id="262" name="Oval 261">
            <a:extLst>
              <a:ext uri="{FF2B5EF4-FFF2-40B4-BE49-F238E27FC236}">
                <a16:creationId xmlns:a16="http://schemas.microsoft.com/office/drawing/2014/main" id="{BEFED9EC-45CC-4AB3-9FCE-C51134A2110C}"/>
              </a:ext>
            </a:extLst>
          </p:cNvPr>
          <p:cNvSpPr/>
          <p:nvPr/>
        </p:nvSpPr>
        <p:spPr>
          <a:xfrm>
            <a:off x="7702764" y="4678313"/>
            <a:ext cx="988330" cy="988330"/>
          </a:xfrm>
          <a:prstGeom prst="ellipse">
            <a:avLst/>
          </a:prstGeom>
          <a:solidFill>
            <a:srgbClr val="32C1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63" name="Oval 262">
            <a:extLst>
              <a:ext uri="{FF2B5EF4-FFF2-40B4-BE49-F238E27FC236}">
                <a16:creationId xmlns:a16="http://schemas.microsoft.com/office/drawing/2014/main" id="{A78FD47D-4CF1-4C91-80E9-EC7530DDB386}"/>
              </a:ext>
            </a:extLst>
          </p:cNvPr>
          <p:cNvSpPr/>
          <p:nvPr/>
        </p:nvSpPr>
        <p:spPr>
          <a:xfrm>
            <a:off x="10333934" y="1761680"/>
            <a:ext cx="988330" cy="988330"/>
          </a:xfrm>
          <a:prstGeom prst="ellipse">
            <a:avLst/>
          </a:prstGeom>
          <a:solidFill>
            <a:srgbClr val="8FC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264" name="Group 263">
            <a:extLst>
              <a:ext uri="{FF2B5EF4-FFF2-40B4-BE49-F238E27FC236}">
                <a16:creationId xmlns:a16="http://schemas.microsoft.com/office/drawing/2014/main" id="{5B9CEDB8-B779-464E-ADEC-D20B196F58FA}"/>
              </a:ext>
            </a:extLst>
          </p:cNvPr>
          <p:cNvGrpSpPr/>
          <p:nvPr/>
        </p:nvGrpSpPr>
        <p:grpSpPr>
          <a:xfrm>
            <a:off x="10503487" y="1960710"/>
            <a:ext cx="649224" cy="577744"/>
            <a:chOff x="-5236425" y="723305"/>
            <a:chExt cx="649224" cy="577744"/>
          </a:xfrm>
          <a:solidFill>
            <a:schemeClr val="bg1"/>
          </a:solidFill>
        </p:grpSpPr>
        <p:sp>
          <p:nvSpPr>
            <p:cNvPr id="265" name="Freeform: Shape 150">
              <a:extLst>
                <a:ext uri="{FF2B5EF4-FFF2-40B4-BE49-F238E27FC236}">
                  <a16:creationId xmlns:a16="http://schemas.microsoft.com/office/drawing/2014/main" id="{2772CBEA-F090-4CDF-B9C1-48E47D0C5BCF}"/>
                </a:ext>
              </a:extLst>
            </p:cNvPr>
            <p:cNvSpPr/>
            <p:nvPr/>
          </p:nvSpPr>
          <p:spPr>
            <a:xfrm>
              <a:off x="-5123954" y="723305"/>
              <a:ext cx="384048" cy="393192"/>
            </a:xfrm>
            <a:custGeom>
              <a:avLst/>
              <a:gdLst>
                <a:gd name="connsiteX0" fmla="*/ 247802 w 384048"/>
                <a:gd name="connsiteY0" fmla="*/ 216837 h 393192"/>
                <a:gd name="connsiteX1" fmla="*/ 247802 w 384048"/>
                <a:gd name="connsiteY1" fmla="*/ 216837 h 393192"/>
                <a:gd name="connsiteX2" fmla="*/ 247802 w 384048"/>
                <a:gd name="connsiteY2" fmla="*/ 242440 h 393192"/>
                <a:gd name="connsiteX3" fmla="*/ 392278 w 384048"/>
                <a:gd name="connsiteY3" fmla="*/ 394230 h 393192"/>
                <a:gd name="connsiteX4" fmla="*/ 199339 w 384048"/>
                <a:gd name="connsiteY4" fmla="*/ 394230 h 393192"/>
                <a:gd name="connsiteX5" fmla="*/ 196596 w 384048"/>
                <a:gd name="connsiteY5" fmla="*/ 394230 h 393192"/>
                <a:gd name="connsiteX6" fmla="*/ 0 w 384048"/>
                <a:gd name="connsiteY6" fmla="*/ 394230 h 393192"/>
                <a:gd name="connsiteX7" fmla="*/ 144475 w 384048"/>
                <a:gd name="connsiteY7" fmla="*/ 242440 h 393192"/>
                <a:gd name="connsiteX8" fmla="*/ 144475 w 384048"/>
                <a:gd name="connsiteY8" fmla="*/ 220494 h 393192"/>
                <a:gd name="connsiteX9" fmla="*/ 117958 w 384048"/>
                <a:gd name="connsiteY9" fmla="*/ 164716 h 393192"/>
                <a:gd name="connsiteX10" fmla="*/ 117043 w 384048"/>
                <a:gd name="connsiteY10" fmla="*/ 164716 h 393192"/>
                <a:gd name="connsiteX11" fmla="*/ 112471 w 384048"/>
                <a:gd name="connsiteY11" fmla="*/ 155572 h 393192"/>
                <a:gd name="connsiteX12" fmla="*/ 112471 w 384048"/>
                <a:gd name="connsiteY12" fmla="*/ 153743 h 393192"/>
                <a:gd name="connsiteX13" fmla="*/ 107899 w 384048"/>
                <a:gd name="connsiteY13" fmla="*/ 142770 h 393192"/>
                <a:gd name="connsiteX14" fmla="*/ 105156 w 384048"/>
                <a:gd name="connsiteY14" fmla="*/ 115338 h 393192"/>
                <a:gd name="connsiteX15" fmla="*/ 113386 w 384048"/>
                <a:gd name="connsiteY15" fmla="*/ 115338 h 393192"/>
                <a:gd name="connsiteX16" fmla="*/ 148133 w 384048"/>
                <a:gd name="connsiteY16" fmla="*/ 16583 h 393192"/>
                <a:gd name="connsiteX17" fmla="*/ 280721 w 384048"/>
                <a:gd name="connsiteY17" fmla="*/ 48587 h 393192"/>
                <a:gd name="connsiteX18" fmla="*/ 278892 w 384048"/>
                <a:gd name="connsiteY18" fmla="*/ 114424 h 393192"/>
                <a:gd name="connsiteX19" fmla="*/ 285293 w 384048"/>
                <a:gd name="connsiteY19" fmla="*/ 112595 h 393192"/>
                <a:gd name="connsiteX20" fmla="*/ 283464 w 384048"/>
                <a:gd name="connsiteY20" fmla="*/ 141856 h 393192"/>
                <a:gd name="connsiteX21" fmla="*/ 277978 w 384048"/>
                <a:gd name="connsiteY21" fmla="*/ 153743 h 393192"/>
                <a:gd name="connsiteX22" fmla="*/ 277978 w 384048"/>
                <a:gd name="connsiteY22" fmla="*/ 154657 h 393192"/>
                <a:gd name="connsiteX23" fmla="*/ 273406 w 384048"/>
                <a:gd name="connsiteY23" fmla="*/ 163801 h 393192"/>
                <a:gd name="connsiteX24" fmla="*/ 247802 w 384048"/>
                <a:gd name="connsiteY24" fmla="*/ 216837 h 393192"/>
                <a:gd name="connsiteX25" fmla="*/ 247802 w 384048"/>
                <a:gd name="connsiteY25" fmla="*/ 216837 h 39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84048" h="393192">
                  <a:moveTo>
                    <a:pt x="247802" y="216837"/>
                  </a:moveTo>
                  <a:lnTo>
                    <a:pt x="247802" y="216837"/>
                  </a:lnTo>
                  <a:lnTo>
                    <a:pt x="247802" y="242440"/>
                  </a:lnTo>
                  <a:cubicBezTo>
                    <a:pt x="342900" y="297304"/>
                    <a:pt x="392278" y="270786"/>
                    <a:pt x="392278" y="394230"/>
                  </a:cubicBezTo>
                  <a:lnTo>
                    <a:pt x="199339" y="394230"/>
                  </a:lnTo>
                  <a:lnTo>
                    <a:pt x="196596" y="394230"/>
                  </a:lnTo>
                  <a:lnTo>
                    <a:pt x="0" y="394230"/>
                  </a:lnTo>
                  <a:cubicBezTo>
                    <a:pt x="0" y="265300"/>
                    <a:pt x="48463" y="297304"/>
                    <a:pt x="144475" y="242440"/>
                  </a:cubicBezTo>
                  <a:lnTo>
                    <a:pt x="144475" y="220494"/>
                  </a:lnTo>
                  <a:cubicBezTo>
                    <a:pt x="127102" y="208607"/>
                    <a:pt x="123444" y="187576"/>
                    <a:pt x="117958" y="164716"/>
                  </a:cubicBezTo>
                  <a:lnTo>
                    <a:pt x="117043" y="164716"/>
                  </a:lnTo>
                  <a:cubicBezTo>
                    <a:pt x="114300" y="164716"/>
                    <a:pt x="112471" y="160144"/>
                    <a:pt x="112471" y="155572"/>
                  </a:cubicBezTo>
                  <a:cubicBezTo>
                    <a:pt x="112471" y="154657"/>
                    <a:pt x="112471" y="153743"/>
                    <a:pt x="112471" y="153743"/>
                  </a:cubicBezTo>
                  <a:cubicBezTo>
                    <a:pt x="110642" y="150085"/>
                    <a:pt x="109728" y="146428"/>
                    <a:pt x="107899" y="142770"/>
                  </a:cubicBezTo>
                  <a:cubicBezTo>
                    <a:pt x="106070" y="135455"/>
                    <a:pt x="99670" y="121739"/>
                    <a:pt x="105156" y="115338"/>
                  </a:cubicBezTo>
                  <a:cubicBezTo>
                    <a:pt x="109728" y="110766"/>
                    <a:pt x="113386" y="115338"/>
                    <a:pt x="113386" y="115338"/>
                  </a:cubicBezTo>
                  <a:cubicBezTo>
                    <a:pt x="106070" y="78762"/>
                    <a:pt x="97841" y="30299"/>
                    <a:pt x="148133" y="16583"/>
                  </a:cubicBezTo>
                  <a:cubicBezTo>
                    <a:pt x="148133" y="-14507"/>
                    <a:pt x="266090" y="-791"/>
                    <a:pt x="280721" y="48587"/>
                  </a:cubicBezTo>
                  <a:cubicBezTo>
                    <a:pt x="287122" y="68704"/>
                    <a:pt x="278892" y="114424"/>
                    <a:pt x="278892" y="114424"/>
                  </a:cubicBezTo>
                  <a:cubicBezTo>
                    <a:pt x="279806" y="111681"/>
                    <a:pt x="282550" y="110766"/>
                    <a:pt x="285293" y="112595"/>
                  </a:cubicBezTo>
                  <a:cubicBezTo>
                    <a:pt x="292608" y="117167"/>
                    <a:pt x="285293" y="136369"/>
                    <a:pt x="283464" y="141856"/>
                  </a:cubicBezTo>
                  <a:cubicBezTo>
                    <a:pt x="281635" y="147342"/>
                    <a:pt x="279806" y="151000"/>
                    <a:pt x="277978" y="153743"/>
                  </a:cubicBezTo>
                  <a:lnTo>
                    <a:pt x="277978" y="154657"/>
                  </a:lnTo>
                  <a:cubicBezTo>
                    <a:pt x="277978" y="159229"/>
                    <a:pt x="276149" y="163801"/>
                    <a:pt x="273406" y="163801"/>
                  </a:cubicBezTo>
                  <a:cubicBezTo>
                    <a:pt x="268834" y="184833"/>
                    <a:pt x="263347" y="206778"/>
                    <a:pt x="247802" y="216837"/>
                  </a:cubicBezTo>
                  <a:lnTo>
                    <a:pt x="247802" y="216837"/>
                  </a:lnTo>
                  <a:close/>
                </a:path>
              </a:pathLst>
            </a:custGeom>
            <a:grpFill/>
            <a:ln w="91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266" name="Freeform: Shape 151">
              <a:extLst>
                <a:ext uri="{FF2B5EF4-FFF2-40B4-BE49-F238E27FC236}">
                  <a16:creationId xmlns:a16="http://schemas.microsoft.com/office/drawing/2014/main" id="{F75510B7-5530-48B1-87BC-33C3F34487E3}"/>
                </a:ext>
              </a:extLst>
            </p:cNvPr>
            <p:cNvSpPr/>
            <p:nvPr/>
          </p:nvSpPr>
          <p:spPr>
            <a:xfrm>
              <a:off x="-5236425" y="1127313"/>
              <a:ext cx="649224" cy="173736"/>
            </a:xfrm>
            <a:custGeom>
              <a:avLst/>
              <a:gdLst>
                <a:gd name="connsiteX0" fmla="*/ 655625 w 649224"/>
                <a:gd name="connsiteY0" fmla="*/ 16739 h 173736"/>
                <a:gd name="connsiteX1" fmla="*/ 611734 w 649224"/>
                <a:gd name="connsiteY1" fmla="*/ 280 h 173736"/>
                <a:gd name="connsiteX2" fmla="*/ 595275 w 649224"/>
                <a:gd name="connsiteY2" fmla="*/ 3938 h 173736"/>
                <a:gd name="connsiteX3" fmla="*/ 437998 w 649224"/>
                <a:gd name="connsiteY3" fmla="*/ 57887 h 173736"/>
                <a:gd name="connsiteX4" fmla="*/ 435254 w 649224"/>
                <a:gd name="connsiteY4" fmla="*/ 57887 h 173736"/>
                <a:gd name="connsiteX5" fmla="*/ 437083 w 649224"/>
                <a:gd name="connsiteY5" fmla="*/ 60630 h 173736"/>
                <a:gd name="connsiteX6" fmla="*/ 455371 w 649224"/>
                <a:gd name="connsiteY6" fmla="*/ 96292 h 173736"/>
                <a:gd name="connsiteX7" fmla="*/ 394106 w 649224"/>
                <a:gd name="connsiteY7" fmla="*/ 125553 h 173736"/>
                <a:gd name="connsiteX8" fmla="*/ 278892 w 649224"/>
                <a:gd name="connsiteY8" fmla="*/ 116409 h 173736"/>
                <a:gd name="connsiteX9" fmla="*/ 294437 w 649224"/>
                <a:gd name="connsiteY9" fmla="*/ 116409 h 173736"/>
                <a:gd name="connsiteX10" fmla="*/ 383134 w 649224"/>
                <a:gd name="connsiteY10" fmla="*/ 114580 h 173736"/>
                <a:gd name="connsiteX11" fmla="*/ 440741 w 649224"/>
                <a:gd name="connsiteY11" fmla="*/ 88977 h 173736"/>
                <a:gd name="connsiteX12" fmla="*/ 424282 w 649224"/>
                <a:gd name="connsiteY12" fmla="*/ 65202 h 173736"/>
                <a:gd name="connsiteX13" fmla="*/ 352044 w 649224"/>
                <a:gd name="connsiteY13" fmla="*/ 49658 h 173736"/>
                <a:gd name="connsiteX14" fmla="*/ 301752 w 649224"/>
                <a:gd name="connsiteY14" fmla="*/ 40514 h 173736"/>
                <a:gd name="connsiteX15" fmla="*/ 155448 w 649224"/>
                <a:gd name="connsiteY15" fmla="*/ 20397 h 173736"/>
                <a:gd name="connsiteX16" fmla="*/ 130759 w 649224"/>
                <a:gd name="connsiteY16" fmla="*/ 24054 h 173736"/>
                <a:gd name="connsiteX17" fmla="*/ 5486 w 649224"/>
                <a:gd name="connsiteY17" fmla="*/ 54230 h 173736"/>
                <a:gd name="connsiteX18" fmla="*/ 0 w 649224"/>
                <a:gd name="connsiteY18" fmla="*/ 55144 h 173736"/>
                <a:gd name="connsiteX19" fmla="*/ 63094 w 649224"/>
                <a:gd name="connsiteY19" fmla="*/ 144755 h 173736"/>
                <a:gd name="connsiteX20" fmla="*/ 96926 w 649224"/>
                <a:gd name="connsiteY20" fmla="*/ 139269 h 173736"/>
                <a:gd name="connsiteX21" fmla="*/ 139903 w 649224"/>
                <a:gd name="connsiteY21" fmla="*/ 140183 h 173736"/>
                <a:gd name="connsiteX22" fmla="*/ 242316 w 649224"/>
                <a:gd name="connsiteY22" fmla="*/ 160300 h 173736"/>
                <a:gd name="connsiteX23" fmla="*/ 341986 w 649224"/>
                <a:gd name="connsiteY23" fmla="*/ 179502 h 173736"/>
                <a:gd name="connsiteX24" fmla="*/ 368503 w 649224"/>
                <a:gd name="connsiteY24" fmla="*/ 180417 h 173736"/>
                <a:gd name="connsiteX25" fmla="*/ 431597 w 649224"/>
                <a:gd name="connsiteY25" fmla="*/ 156642 h 173736"/>
                <a:gd name="connsiteX26" fmla="*/ 450799 w 649224"/>
                <a:gd name="connsiteY26" fmla="*/ 145670 h 173736"/>
                <a:gd name="connsiteX27" fmla="*/ 638251 w 649224"/>
                <a:gd name="connsiteY27" fmla="*/ 45086 h 173736"/>
                <a:gd name="connsiteX28" fmla="*/ 655625 w 649224"/>
                <a:gd name="connsiteY28" fmla="*/ 16739 h 173736"/>
                <a:gd name="connsiteX29" fmla="*/ 655625 w 649224"/>
                <a:gd name="connsiteY29" fmla="*/ 16739 h 17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9224" h="173736">
                  <a:moveTo>
                    <a:pt x="655625" y="16739"/>
                  </a:moveTo>
                  <a:cubicBezTo>
                    <a:pt x="651053" y="5766"/>
                    <a:pt x="632765" y="-1549"/>
                    <a:pt x="611734" y="280"/>
                  </a:cubicBezTo>
                  <a:cubicBezTo>
                    <a:pt x="606247" y="1194"/>
                    <a:pt x="600761" y="2109"/>
                    <a:pt x="595275" y="3938"/>
                  </a:cubicBezTo>
                  <a:cubicBezTo>
                    <a:pt x="569671" y="12167"/>
                    <a:pt x="439826" y="56973"/>
                    <a:pt x="437998" y="57887"/>
                  </a:cubicBezTo>
                  <a:lnTo>
                    <a:pt x="435254" y="57887"/>
                  </a:lnTo>
                  <a:lnTo>
                    <a:pt x="437083" y="60630"/>
                  </a:lnTo>
                  <a:cubicBezTo>
                    <a:pt x="451714" y="72518"/>
                    <a:pt x="459029" y="86234"/>
                    <a:pt x="455371" y="96292"/>
                  </a:cubicBezTo>
                  <a:cubicBezTo>
                    <a:pt x="450799" y="111837"/>
                    <a:pt x="429768" y="122810"/>
                    <a:pt x="394106" y="125553"/>
                  </a:cubicBezTo>
                  <a:cubicBezTo>
                    <a:pt x="363931" y="127382"/>
                    <a:pt x="324612" y="125553"/>
                    <a:pt x="278892" y="116409"/>
                  </a:cubicBezTo>
                  <a:cubicBezTo>
                    <a:pt x="283464" y="116409"/>
                    <a:pt x="288950" y="116409"/>
                    <a:pt x="294437" y="116409"/>
                  </a:cubicBezTo>
                  <a:cubicBezTo>
                    <a:pt x="327355" y="116409"/>
                    <a:pt x="359359" y="116409"/>
                    <a:pt x="383134" y="114580"/>
                  </a:cubicBezTo>
                  <a:cubicBezTo>
                    <a:pt x="420624" y="111837"/>
                    <a:pt x="438912" y="104522"/>
                    <a:pt x="440741" y="88977"/>
                  </a:cubicBezTo>
                  <a:cubicBezTo>
                    <a:pt x="442570" y="78918"/>
                    <a:pt x="437083" y="71603"/>
                    <a:pt x="424282" y="65202"/>
                  </a:cubicBezTo>
                  <a:cubicBezTo>
                    <a:pt x="409651" y="57887"/>
                    <a:pt x="380390" y="54230"/>
                    <a:pt x="352044" y="49658"/>
                  </a:cubicBezTo>
                  <a:cubicBezTo>
                    <a:pt x="332842" y="46000"/>
                    <a:pt x="314554" y="44171"/>
                    <a:pt x="301752" y="40514"/>
                  </a:cubicBezTo>
                  <a:cubicBezTo>
                    <a:pt x="256946" y="28626"/>
                    <a:pt x="211226" y="15825"/>
                    <a:pt x="155448" y="20397"/>
                  </a:cubicBezTo>
                  <a:cubicBezTo>
                    <a:pt x="147218" y="22226"/>
                    <a:pt x="138074" y="23140"/>
                    <a:pt x="130759" y="24054"/>
                  </a:cubicBezTo>
                  <a:cubicBezTo>
                    <a:pt x="88697" y="32284"/>
                    <a:pt x="48463" y="41428"/>
                    <a:pt x="5486" y="54230"/>
                  </a:cubicBezTo>
                  <a:lnTo>
                    <a:pt x="0" y="55144"/>
                  </a:lnTo>
                  <a:lnTo>
                    <a:pt x="63094" y="144755"/>
                  </a:lnTo>
                  <a:cubicBezTo>
                    <a:pt x="74066" y="142926"/>
                    <a:pt x="85954" y="140183"/>
                    <a:pt x="96926" y="139269"/>
                  </a:cubicBezTo>
                  <a:cubicBezTo>
                    <a:pt x="111557" y="137440"/>
                    <a:pt x="126187" y="138354"/>
                    <a:pt x="139903" y="140183"/>
                  </a:cubicBezTo>
                  <a:cubicBezTo>
                    <a:pt x="156362" y="142926"/>
                    <a:pt x="200254" y="151156"/>
                    <a:pt x="242316" y="160300"/>
                  </a:cubicBezTo>
                  <a:cubicBezTo>
                    <a:pt x="285293" y="170358"/>
                    <a:pt x="326441" y="177674"/>
                    <a:pt x="341986" y="179502"/>
                  </a:cubicBezTo>
                  <a:cubicBezTo>
                    <a:pt x="351130" y="181331"/>
                    <a:pt x="359359" y="181331"/>
                    <a:pt x="368503" y="180417"/>
                  </a:cubicBezTo>
                  <a:cubicBezTo>
                    <a:pt x="389534" y="178588"/>
                    <a:pt x="411480" y="167615"/>
                    <a:pt x="431597" y="156642"/>
                  </a:cubicBezTo>
                  <a:cubicBezTo>
                    <a:pt x="438912" y="152070"/>
                    <a:pt x="445313" y="148413"/>
                    <a:pt x="450799" y="145670"/>
                  </a:cubicBezTo>
                  <a:lnTo>
                    <a:pt x="638251" y="45086"/>
                  </a:lnTo>
                  <a:cubicBezTo>
                    <a:pt x="657454" y="33198"/>
                    <a:pt x="657454" y="22226"/>
                    <a:pt x="655625" y="16739"/>
                  </a:cubicBezTo>
                  <a:lnTo>
                    <a:pt x="655625" y="16739"/>
                  </a:lnTo>
                  <a:close/>
                </a:path>
              </a:pathLst>
            </a:custGeom>
            <a:grpFill/>
            <a:ln w="91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sp>
        <p:nvSpPr>
          <p:cNvPr id="267" name="Freeform: Shape 164">
            <a:extLst>
              <a:ext uri="{FF2B5EF4-FFF2-40B4-BE49-F238E27FC236}">
                <a16:creationId xmlns:a16="http://schemas.microsoft.com/office/drawing/2014/main" id="{8898C1FF-3262-47C1-9F5C-B80C2EA3367A}"/>
              </a:ext>
            </a:extLst>
          </p:cNvPr>
          <p:cNvSpPr/>
          <p:nvPr/>
        </p:nvSpPr>
        <p:spPr>
          <a:xfrm>
            <a:off x="998891" y="4756474"/>
            <a:ext cx="1059322" cy="979676"/>
          </a:xfrm>
          <a:custGeom>
            <a:avLst/>
            <a:gdLst>
              <a:gd name="connsiteX0" fmla="*/ 159127 w 625141"/>
              <a:gd name="connsiteY0" fmla="*/ 0 h 578139"/>
              <a:gd name="connsiteX1" fmla="*/ 472834 w 625141"/>
              <a:gd name="connsiteY1" fmla="*/ 2273 h 578139"/>
              <a:gd name="connsiteX2" fmla="*/ 625141 w 625141"/>
              <a:gd name="connsiteY2" fmla="*/ 122755 h 578139"/>
              <a:gd name="connsiteX3" fmla="*/ 625141 w 625141"/>
              <a:gd name="connsiteY3" fmla="*/ 134121 h 578139"/>
              <a:gd name="connsiteX4" fmla="*/ 625141 w 625141"/>
              <a:gd name="connsiteY4" fmla="*/ 154580 h 578139"/>
              <a:gd name="connsiteX5" fmla="*/ 625141 w 625141"/>
              <a:gd name="connsiteY5" fmla="*/ 578139 h 578139"/>
              <a:gd name="connsiteX6" fmla="*/ 516026 w 625141"/>
              <a:gd name="connsiteY6" fmla="*/ 578139 h 578139"/>
              <a:gd name="connsiteX7" fmla="*/ 516026 w 625141"/>
              <a:gd name="connsiteY7" fmla="*/ 213685 h 578139"/>
              <a:gd name="connsiteX8" fmla="*/ 477381 w 625141"/>
              <a:gd name="connsiteY8" fmla="*/ 213685 h 578139"/>
              <a:gd name="connsiteX9" fmla="*/ 477381 w 625141"/>
              <a:gd name="connsiteY9" fmla="*/ 572858 h 578139"/>
              <a:gd name="connsiteX10" fmla="*/ 477381 w 625141"/>
              <a:gd name="connsiteY10" fmla="*/ 577404 h 578139"/>
              <a:gd name="connsiteX11" fmla="*/ 477381 w 625141"/>
              <a:gd name="connsiteY11" fmla="*/ 578139 h 578139"/>
              <a:gd name="connsiteX12" fmla="*/ 147884 w 625141"/>
              <a:gd name="connsiteY12" fmla="*/ 578139 h 578139"/>
              <a:gd name="connsiteX13" fmla="*/ 147761 w 625141"/>
              <a:gd name="connsiteY13" fmla="*/ 577404 h 578139"/>
              <a:gd name="connsiteX14" fmla="*/ 147761 w 625141"/>
              <a:gd name="connsiteY14" fmla="*/ 213685 h 578139"/>
              <a:gd name="connsiteX15" fmla="*/ 104569 w 625141"/>
              <a:gd name="connsiteY15" fmla="*/ 213685 h 578139"/>
              <a:gd name="connsiteX16" fmla="*/ 104569 w 625141"/>
              <a:gd name="connsiteY16" fmla="*/ 578139 h 578139"/>
              <a:gd name="connsiteX17" fmla="*/ 0 w 625141"/>
              <a:gd name="connsiteY17" fmla="*/ 578139 h 578139"/>
              <a:gd name="connsiteX18" fmla="*/ 0 w 625141"/>
              <a:gd name="connsiteY18" fmla="*/ 154580 h 578139"/>
              <a:gd name="connsiteX19" fmla="*/ 0 w 625141"/>
              <a:gd name="connsiteY19" fmla="*/ 134121 h 578139"/>
              <a:gd name="connsiteX20" fmla="*/ 0 w 625141"/>
              <a:gd name="connsiteY20" fmla="*/ 129575 h 578139"/>
              <a:gd name="connsiteX21" fmla="*/ 159127 w 625141"/>
              <a:gd name="connsiteY21" fmla="*/ 0 h 578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5141" h="578139">
                <a:moveTo>
                  <a:pt x="159127" y="0"/>
                </a:moveTo>
                <a:lnTo>
                  <a:pt x="472834" y="2273"/>
                </a:lnTo>
                <a:cubicBezTo>
                  <a:pt x="570583" y="2273"/>
                  <a:pt x="622868" y="84110"/>
                  <a:pt x="625141" y="122755"/>
                </a:cubicBezTo>
                <a:lnTo>
                  <a:pt x="625141" y="134121"/>
                </a:lnTo>
                <a:lnTo>
                  <a:pt x="625141" y="154580"/>
                </a:lnTo>
                <a:lnTo>
                  <a:pt x="625141" y="578139"/>
                </a:lnTo>
                <a:lnTo>
                  <a:pt x="516026" y="578139"/>
                </a:lnTo>
                <a:lnTo>
                  <a:pt x="516026" y="213685"/>
                </a:lnTo>
                <a:lnTo>
                  <a:pt x="477381" y="213685"/>
                </a:lnTo>
                <a:lnTo>
                  <a:pt x="477381" y="572858"/>
                </a:lnTo>
                <a:lnTo>
                  <a:pt x="477381" y="577404"/>
                </a:lnTo>
                <a:lnTo>
                  <a:pt x="477381" y="578139"/>
                </a:lnTo>
                <a:lnTo>
                  <a:pt x="147884" y="578139"/>
                </a:lnTo>
                <a:lnTo>
                  <a:pt x="147761" y="577404"/>
                </a:lnTo>
                <a:lnTo>
                  <a:pt x="147761" y="213685"/>
                </a:lnTo>
                <a:lnTo>
                  <a:pt x="104569" y="213685"/>
                </a:lnTo>
                <a:lnTo>
                  <a:pt x="104569" y="578139"/>
                </a:lnTo>
                <a:lnTo>
                  <a:pt x="0" y="578139"/>
                </a:lnTo>
                <a:lnTo>
                  <a:pt x="0" y="154580"/>
                </a:lnTo>
                <a:lnTo>
                  <a:pt x="0" y="134121"/>
                </a:lnTo>
                <a:lnTo>
                  <a:pt x="0" y="129575"/>
                </a:lnTo>
                <a:cubicBezTo>
                  <a:pt x="0" y="97749"/>
                  <a:pt x="43192" y="2273"/>
                  <a:pt x="159127" y="0"/>
                </a:cubicBezTo>
                <a:close/>
              </a:path>
            </a:pathLst>
          </a:custGeom>
          <a:solidFill>
            <a:srgbClr val="113468"/>
          </a:solidFill>
          <a:ln w="2257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13468"/>
              </a:solidFill>
              <a:effectLst/>
              <a:uLnTx/>
              <a:uFillTx/>
              <a:latin typeface="Trebuchet MS"/>
              <a:ea typeface="+mn-ea"/>
              <a:cs typeface="+mn-cs"/>
            </a:endParaRPr>
          </a:p>
        </p:txBody>
      </p:sp>
      <p:sp>
        <p:nvSpPr>
          <p:cNvPr id="268" name="Freeform: Shape 156">
            <a:extLst>
              <a:ext uri="{FF2B5EF4-FFF2-40B4-BE49-F238E27FC236}">
                <a16:creationId xmlns:a16="http://schemas.microsoft.com/office/drawing/2014/main" id="{B00DEE26-BB38-43D5-862B-37657CFC8CB4}"/>
              </a:ext>
            </a:extLst>
          </p:cNvPr>
          <p:cNvSpPr/>
          <p:nvPr/>
        </p:nvSpPr>
        <p:spPr>
          <a:xfrm>
            <a:off x="1314762" y="4298074"/>
            <a:ext cx="423728" cy="423730"/>
          </a:xfrm>
          <a:custGeom>
            <a:avLst/>
            <a:gdLst>
              <a:gd name="connsiteX0" fmla="*/ 250057 w 250056"/>
              <a:gd name="connsiteY0" fmla="*/ 125028 h 250056"/>
              <a:gd name="connsiteX1" fmla="*/ 125028 w 250056"/>
              <a:gd name="connsiteY1" fmla="*/ 250057 h 250056"/>
              <a:gd name="connsiteX2" fmla="*/ 0 w 250056"/>
              <a:gd name="connsiteY2" fmla="*/ 125028 h 250056"/>
              <a:gd name="connsiteX3" fmla="*/ 125028 w 250056"/>
              <a:gd name="connsiteY3" fmla="*/ 0 h 250056"/>
              <a:gd name="connsiteX4" fmla="*/ 250057 w 250056"/>
              <a:gd name="connsiteY4" fmla="*/ 125028 h 25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56" h="250056">
                <a:moveTo>
                  <a:pt x="250057" y="125028"/>
                </a:moveTo>
                <a:cubicBezTo>
                  <a:pt x="250057" y="194079"/>
                  <a:pt x="194079" y="250057"/>
                  <a:pt x="125028" y="250057"/>
                </a:cubicBezTo>
                <a:cubicBezTo>
                  <a:pt x="55977" y="250057"/>
                  <a:pt x="0" y="194079"/>
                  <a:pt x="0" y="125028"/>
                </a:cubicBezTo>
                <a:cubicBezTo>
                  <a:pt x="0" y="55977"/>
                  <a:pt x="55977" y="0"/>
                  <a:pt x="125028" y="0"/>
                </a:cubicBezTo>
                <a:cubicBezTo>
                  <a:pt x="194079" y="0"/>
                  <a:pt x="250057" y="55977"/>
                  <a:pt x="250057" y="125028"/>
                </a:cubicBezTo>
                <a:close/>
              </a:path>
            </a:pathLst>
          </a:custGeom>
          <a:solidFill>
            <a:srgbClr val="113468"/>
          </a:solidFill>
          <a:ln w="2257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269" name="Freeform: Shape 162">
            <a:extLst>
              <a:ext uri="{FF2B5EF4-FFF2-40B4-BE49-F238E27FC236}">
                <a16:creationId xmlns:a16="http://schemas.microsoft.com/office/drawing/2014/main" id="{855C5B66-DD86-440D-B362-E71CA5F0ADEF}"/>
              </a:ext>
            </a:extLst>
          </p:cNvPr>
          <p:cNvSpPr/>
          <p:nvPr/>
        </p:nvSpPr>
        <p:spPr>
          <a:xfrm>
            <a:off x="1383752" y="4338521"/>
            <a:ext cx="269646" cy="192604"/>
          </a:xfrm>
          <a:custGeom>
            <a:avLst/>
            <a:gdLst>
              <a:gd name="connsiteX0" fmla="*/ 154785 w 159126"/>
              <a:gd name="connsiteY0" fmla="*/ 85247 h 113662"/>
              <a:gd name="connsiteX1" fmla="*/ 168425 w 159126"/>
              <a:gd name="connsiteY1" fmla="*/ 76154 h 113662"/>
              <a:gd name="connsiteX2" fmla="*/ 168425 w 159126"/>
              <a:gd name="connsiteY2" fmla="*/ 55694 h 113662"/>
              <a:gd name="connsiteX3" fmla="*/ 154785 w 159126"/>
              <a:gd name="connsiteY3" fmla="*/ 42055 h 113662"/>
              <a:gd name="connsiteX4" fmla="*/ 150239 w 159126"/>
              <a:gd name="connsiteY4" fmla="*/ 35235 h 113662"/>
              <a:gd name="connsiteX5" fmla="*/ 141146 w 159126"/>
              <a:gd name="connsiteY5" fmla="*/ 23869 h 113662"/>
              <a:gd name="connsiteX6" fmla="*/ 127506 w 159126"/>
              <a:gd name="connsiteY6" fmla="*/ 12503 h 113662"/>
              <a:gd name="connsiteX7" fmla="*/ 120687 w 159126"/>
              <a:gd name="connsiteY7" fmla="*/ 7956 h 113662"/>
              <a:gd name="connsiteX8" fmla="*/ 95681 w 159126"/>
              <a:gd name="connsiteY8" fmla="*/ 1137 h 113662"/>
              <a:gd name="connsiteX9" fmla="*/ 88861 w 159126"/>
              <a:gd name="connsiteY9" fmla="*/ 3410 h 113662"/>
              <a:gd name="connsiteX10" fmla="*/ 72949 w 159126"/>
              <a:gd name="connsiteY10" fmla="*/ 3410 h 113662"/>
              <a:gd name="connsiteX11" fmla="*/ 63856 w 159126"/>
              <a:gd name="connsiteY11" fmla="*/ 3410 h 113662"/>
              <a:gd name="connsiteX12" fmla="*/ 57036 w 159126"/>
              <a:gd name="connsiteY12" fmla="*/ 3410 h 113662"/>
              <a:gd name="connsiteX13" fmla="*/ 47943 w 159126"/>
              <a:gd name="connsiteY13" fmla="*/ 5683 h 113662"/>
              <a:gd name="connsiteX14" fmla="*/ 38850 w 159126"/>
              <a:gd name="connsiteY14" fmla="*/ 10230 h 113662"/>
              <a:gd name="connsiteX15" fmla="*/ 32030 w 159126"/>
              <a:gd name="connsiteY15" fmla="*/ 14776 h 113662"/>
              <a:gd name="connsiteX16" fmla="*/ 11571 w 159126"/>
              <a:gd name="connsiteY16" fmla="*/ 28416 h 113662"/>
              <a:gd name="connsiteX17" fmla="*/ 7025 w 159126"/>
              <a:gd name="connsiteY17" fmla="*/ 35235 h 113662"/>
              <a:gd name="connsiteX18" fmla="*/ 4751 w 159126"/>
              <a:gd name="connsiteY18" fmla="*/ 39782 h 113662"/>
              <a:gd name="connsiteX19" fmla="*/ 2478 w 159126"/>
              <a:gd name="connsiteY19" fmla="*/ 44328 h 113662"/>
              <a:gd name="connsiteX20" fmla="*/ 4751 w 159126"/>
              <a:gd name="connsiteY20" fmla="*/ 64787 h 113662"/>
              <a:gd name="connsiteX21" fmla="*/ 16118 w 159126"/>
              <a:gd name="connsiteY21" fmla="*/ 78427 h 113662"/>
              <a:gd name="connsiteX22" fmla="*/ 36577 w 159126"/>
              <a:gd name="connsiteY22" fmla="*/ 82973 h 113662"/>
              <a:gd name="connsiteX23" fmla="*/ 54763 w 159126"/>
              <a:gd name="connsiteY23" fmla="*/ 96613 h 113662"/>
              <a:gd name="connsiteX24" fmla="*/ 77495 w 159126"/>
              <a:gd name="connsiteY24" fmla="*/ 94340 h 113662"/>
              <a:gd name="connsiteX25" fmla="*/ 97954 w 159126"/>
              <a:gd name="connsiteY25" fmla="*/ 112525 h 113662"/>
              <a:gd name="connsiteX26" fmla="*/ 125233 w 159126"/>
              <a:gd name="connsiteY26" fmla="*/ 132985 h 113662"/>
              <a:gd name="connsiteX27" fmla="*/ 136599 w 159126"/>
              <a:gd name="connsiteY27" fmla="*/ 132985 h 113662"/>
              <a:gd name="connsiteX28" fmla="*/ 129780 w 159126"/>
              <a:gd name="connsiteY28" fmla="*/ 123892 h 113662"/>
              <a:gd name="connsiteX29" fmla="*/ 154785 w 159126"/>
              <a:gd name="connsiteY29" fmla="*/ 85247 h 11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9126" h="113662">
                <a:moveTo>
                  <a:pt x="154785" y="85247"/>
                </a:moveTo>
                <a:cubicBezTo>
                  <a:pt x="161605" y="85247"/>
                  <a:pt x="166152" y="82973"/>
                  <a:pt x="168425" y="76154"/>
                </a:cubicBezTo>
                <a:cubicBezTo>
                  <a:pt x="172971" y="69334"/>
                  <a:pt x="172971" y="62514"/>
                  <a:pt x="168425" y="55694"/>
                </a:cubicBezTo>
                <a:cubicBezTo>
                  <a:pt x="166152" y="48875"/>
                  <a:pt x="161605" y="44328"/>
                  <a:pt x="154785" y="42055"/>
                </a:cubicBezTo>
                <a:cubicBezTo>
                  <a:pt x="154785" y="39782"/>
                  <a:pt x="152512" y="37508"/>
                  <a:pt x="150239" y="35235"/>
                </a:cubicBezTo>
                <a:cubicBezTo>
                  <a:pt x="147966" y="28416"/>
                  <a:pt x="145692" y="26142"/>
                  <a:pt x="141146" y="23869"/>
                </a:cubicBezTo>
                <a:cubicBezTo>
                  <a:pt x="141146" y="19323"/>
                  <a:pt x="136599" y="14776"/>
                  <a:pt x="127506" y="12503"/>
                </a:cubicBezTo>
                <a:cubicBezTo>
                  <a:pt x="125233" y="10230"/>
                  <a:pt x="122960" y="7956"/>
                  <a:pt x="120687" y="7956"/>
                </a:cubicBezTo>
                <a:cubicBezTo>
                  <a:pt x="111594" y="1137"/>
                  <a:pt x="104774" y="-1137"/>
                  <a:pt x="95681" y="1137"/>
                </a:cubicBezTo>
                <a:cubicBezTo>
                  <a:pt x="93408" y="1137"/>
                  <a:pt x="91135" y="1137"/>
                  <a:pt x="88861" y="3410"/>
                </a:cubicBezTo>
                <a:cubicBezTo>
                  <a:pt x="86588" y="-1137"/>
                  <a:pt x="82042" y="-1137"/>
                  <a:pt x="72949" y="3410"/>
                </a:cubicBezTo>
                <a:cubicBezTo>
                  <a:pt x="70675" y="1137"/>
                  <a:pt x="68402" y="1137"/>
                  <a:pt x="63856" y="3410"/>
                </a:cubicBezTo>
                <a:cubicBezTo>
                  <a:pt x="63856" y="1137"/>
                  <a:pt x="61582" y="1137"/>
                  <a:pt x="57036" y="3410"/>
                </a:cubicBezTo>
                <a:cubicBezTo>
                  <a:pt x="52490" y="3410"/>
                  <a:pt x="50216" y="3410"/>
                  <a:pt x="47943" y="5683"/>
                </a:cubicBezTo>
                <a:cubicBezTo>
                  <a:pt x="45670" y="7956"/>
                  <a:pt x="43397" y="7956"/>
                  <a:pt x="38850" y="10230"/>
                </a:cubicBezTo>
                <a:cubicBezTo>
                  <a:pt x="36577" y="10230"/>
                  <a:pt x="34304" y="10230"/>
                  <a:pt x="32030" y="14776"/>
                </a:cubicBezTo>
                <a:cubicBezTo>
                  <a:pt x="22937" y="14776"/>
                  <a:pt x="16118" y="19323"/>
                  <a:pt x="11571" y="28416"/>
                </a:cubicBezTo>
                <a:cubicBezTo>
                  <a:pt x="9298" y="28416"/>
                  <a:pt x="7025" y="30689"/>
                  <a:pt x="7025" y="35235"/>
                </a:cubicBezTo>
                <a:cubicBezTo>
                  <a:pt x="4751" y="37508"/>
                  <a:pt x="4751" y="37508"/>
                  <a:pt x="4751" y="39782"/>
                </a:cubicBezTo>
                <a:cubicBezTo>
                  <a:pt x="2478" y="42055"/>
                  <a:pt x="205" y="44328"/>
                  <a:pt x="2478" y="44328"/>
                </a:cubicBezTo>
                <a:cubicBezTo>
                  <a:pt x="-2068" y="53421"/>
                  <a:pt x="205" y="57968"/>
                  <a:pt x="4751" y="64787"/>
                </a:cubicBezTo>
                <a:cubicBezTo>
                  <a:pt x="2478" y="69334"/>
                  <a:pt x="7025" y="73880"/>
                  <a:pt x="16118" y="78427"/>
                </a:cubicBezTo>
                <a:cubicBezTo>
                  <a:pt x="22937" y="80700"/>
                  <a:pt x="29757" y="82973"/>
                  <a:pt x="36577" y="82973"/>
                </a:cubicBezTo>
                <a:cubicBezTo>
                  <a:pt x="38850" y="89793"/>
                  <a:pt x="45670" y="92066"/>
                  <a:pt x="54763" y="96613"/>
                </a:cubicBezTo>
                <a:cubicBezTo>
                  <a:pt x="63856" y="98886"/>
                  <a:pt x="70675" y="98886"/>
                  <a:pt x="77495" y="94340"/>
                </a:cubicBezTo>
                <a:cubicBezTo>
                  <a:pt x="79768" y="105706"/>
                  <a:pt x="84315" y="112525"/>
                  <a:pt x="97954" y="112525"/>
                </a:cubicBezTo>
                <a:cubicBezTo>
                  <a:pt x="102501" y="121618"/>
                  <a:pt x="113867" y="128438"/>
                  <a:pt x="125233" y="132985"/>
                </a:cubicBezTo>
                <a:lnTo>
                  <a:pt x="136599" y="132985"/>
                </a:lnTo>
                <a:cubicBezTo>
                  <a:pt x="134326" y="130711"/>
                  <a:pt x="132053" y="128438"/>
                  <a:pt x="129780" y="123892"/>
                </a:cubicBezTo>
                <a:cubicBezTo>
                  <a:pt x="109321" y="101159"/>
                  <a:pt x="127506" y="89793"/>
                  <a:pt x="154785" y="85247"/>
                </a:cubicBezTo>
                <a:close/>
              </a:path>
            </a:pathLst>
          </a:custGeom>
          <a:solidFill>
            <a:srgbClr val="FFFFFF"/>
          </a:solidFill>
          <a:ln w="2257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270" name="Freeform: Shape 167">
            <a:extLst>
              <a:ext uri="{FF2B5EF4-FFF2-40B4-BE49-F238E27FC236}">
                <a16:creationId xmlns:a16="http://schemas.microsoft.com/office/drawing/2014/main" id="{89D6E911-11ED-47C5-9DC7-0CA8E3B3BB14}"/>
              </a:ext>
            </a:extLst>
          </p:cNvPr>
          <p:cNvSpPr/>
          <p:nvPr/>
        </p:nvSpPr>
        <p:spPr>
          <a:xfrm>
            <a:off x="2362200" y="4756474"/>
            <a:ext cx="1059322" cy="979676"/>
          </a:xfrm>
          <a:custGeom>
            <a:avLst/>
            <a:gdLst>
              <a:gd name="connsiteX0" fmla="*/ 159127 w 625141"/>
              <a:gd name="connsiteY0" fmla="*/ 0 h 578139"/>
              <a:gd name="connsiteX1" fmla="*/ 472834 w 625141"/>
              <a:gd name="connsiteY1" fmla="*/ 2273 h 578139"/>
              <a:gd name="connsiteX2" fmla="*/ 625141 w 625141"/>
              <a:gd name="connsiteY2" fmla="*/ 122755 h 578139"/>
              <a:gd name="connsiteX3" fmla="*/ 625141 w 625141"/>
              <a:gd name="connsiteY3" fmla="*/ 134121 h 578139"/>
              <a:gd name="connsiteX4" fmla="*/ 625141 w 625141"/>
              <a:gd name="connsiteY4" fmla="*/ 154580 h 578139"/>
              <a:gd name="connsiteX5" fmla="*/ 625141 w 625141"/>
              <a:gd name="connsiteY5" fmla="*/ 578139 h 578139"/>
              <a:gd name="connsiteX6" fmla="*/ 516026 w 625141"/>
              <a:gd name="connsiteY6" fmla="*/ 578139 h 578139"/>
              <a:gd name="connsiteX7" fmla="*/ 516026 w 625141"/>
              <a:gd name="connsiteY7" fmla="*/ 213685 h 578139"/>
              <a:gd name="connsiteX8" fmla="*/ 477381 w 625141"/>
              <a:gd name="connsiteY8" fmla="*/ 213685 h 578139"/>
              <a:gd name="connsiteX9" fmla="*/ 477381 w 625141"/>
              <a:gd name="connsiteY9" fmla="*/ 572858 h 578139"/>
              <a:gd name="connsiteX10" fmla="*/ 477381 w 625141"/>
              <a:gd name="connsiteY10" fmla="*/ 577404 h 578139"/>
              <a:gd name="connsiteX11" fmla="*/ 477381 w 625141"/>
              <a:gd name="connsiteY11" fmla="*/ 578139 h 578139"/>
              <a:gd name="connsiteX12" fmla="*/ 147884 w 625141"/>
              <a:gd name="connsiteY12" fmla="*/ 578139 h 578139"/>
              <a:gd name="connsiteX13" fmla="*/ 147761 w 625141"/>
              <a:gd name="connsiteY13" fmla="*/ 577404 h 578139"/>
              <a:gd name="connsiteX14" fmla="*/ 147761 w 625141"/>
              <a:gd name="connsiteY14" fmla="*/ 213685 h 578139"/>
              <a:gd name="connsiteX15" fmla="*/ 104569 w 625141"/>
              <a:gd name="connsiteY15" fmla="*/ 213685 h 578139"/>
              <a:gd name="connsiteX16" fmla="*/ 104569 w 625141"/>
              <a:gd name="connsiteY16" fmla="*/ 578139 h 578139"/>
              <a:gd name="connsiteX17" fmla="*/ 0 w 625141"/>
              <a:gd name="connsiteY17" fmla="*/ 578139 h 578139"/>
              <a:gd name="connsiteX18" fmla="*/ 0 w 625141"/>
              <a:gd name="connsiteY18" fmla="*/ 154580 h 578139"/>
              <a:gd name="connsiteX19" fmla="*/ 0 w 625141"/>
              <a:gd name="connsiteY19" fmla="*/ 134121 h 578139"/>
              <a:gd name="connsiteX20" fmla="*/ 0 w 625141"/>
              <a:gd name="connsiteY20" fmla="*/ 129575 h 578139"/>
              <a:gd name="connsiteX21" fmla="*/ 159127 w 625141"/>
              <a:gd name="connsiteY21" fmla="*/ 0 h 578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5141" h="578139">
                <a:moveTo>
                  <a:pt x="159127" y="0"/>
                </a:moveTo>
                <a:lnTo>
                  <a:pt x="472834" y="2273"/>
                </a:lnTo>
                <a:cubicBezTo>
                  <a:pt x="570583" y="2273"/>
                  <a:pt x="622868" y="84110"/>
                  <a:pt x="625141" y="122755"/>
                </a:cubicBezTo>
                <a:lnTo>
                  <a:pt x="625141" y="134121"/>
                </a:lnTo>
                <a:lnTo>
                  <a:pt x="625141" y="154580"/>
                </a:lnTo>
                <a:lnTo>
                  <a:pt x="625141" y="578139"/>
                </a:lnTo>
                <a:lnTo>
                  <a:pt x="516026" y="578139"/>
                </a:lnTo>
                <a:lnTo>
                  <a:pt x="516026" y="213685"/>
                </a:lnTo>
                <a:lnTo>
                  <a:pt x="477381" y="213685"/>
                </a:lnTo>
                <a:lnTo>
                  <a:pt x="477381" y="572858"/>
                </a:lnTo>
                <a:lnTo>
                  <a:pt x="477381" y="577404"/>
                </a:lnTo>
                <a:lnTo>
                  <a:pt x="477381" y="578139"/>
                </a:lnTo>
                <a:lnTo>
                  <a:pt x="147884" y="578139"/>
                </a:lnTo>
                <a:lnTo>
                  <a:pt x="147761" y="577404"/>
                </a:lnTo>
                <a:lnTo>
                  <a:pt x="147761" y="213685"/>
                </a:lnTo>
                <a:lnTo>
                  <a:pt x="104569" y="213685"/>
                </a:lnTo>
                <a:lnTo>
                  <a:pt x="104569" y="578139"/>
                </a:lnTo>
                <a:lnTo>
                  <a:pt x="0" y="578139"/>
                </a:lnTo>
                <a:lnTo>
                  <a:pt x="0" y="154580"/>
                </a:lnTo>
                <a:lnTo>
                  <a:pt x="0" y="134121"/>
                </a:lnTo>
                <a:lnTo>
                  <a:pt x="0" y="129575"/>
                </a:lnTo>
                <a:cubicBezTo>
                  <a:pt x="0" y="97749"/>
                  <a:pt x="43192" y="2273"/>
                  <a:pt x="159127" y="0"/>
                </a:cubicBezTo>
                <a:close/>
              </a:path>
            </a:pathLst>
          </a:custGeom>
          <a:solidFill>
            <a:srgbClr val="113468"/>
          </a:solidFill>
          <a:ln w="2257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13468"/>
              </a:solidFill>
              <a:effectLst/>
              <a:uLnTx/>
              <a:uFillTx/>
              <a:latin typeface="Trebuchet MS"/>
              <a:ea typeface="+mn-ea"/>
              <a:cs typeface="+mn-cs"/>
            </a:endParaRPr>
          </a:p>
        </p:txBody>
      </p:sp>
      <p:sp>
        <p:nvSpPr>
          <p:cNvPr id="271" name="Freeform: Shape 168">
            <a:extLst>
              <a:ext uri="{FF2B5EF4-FFF2-40B4-BE49-F238E27FC236}">
                <a16:creationId xmlns:a16="http://schemas.microsoft.com/office/drawing/2014/main" id="{B2778306-B53A-4EF7-BB28-5CB59EB0C444}"/>
              </a:ext>
            </a:extLst>
          </p:cNvPr>
          <p:cNvSpPr/>
          <p:nvPr/>
        </p:nvSpPr>
        <p:spPr>
          <a:xfrm>
            <a:off x="2678071" y="4298074"/>
            <a:ext cx="423728" cy="423730"/>
          </a:xfrm>
          <a:custGeom>
            <a:avLst/>
            <a:gdLst>
              <a:gd name="connsiteX0" fmla="*/ 250057 w 250056"/>
              <a:gd name="connsiteY0" fmla="*/ 125028 h 250056"/>
              <a:gd name="connsiteX1" fmla="*/ 125028 w 250056"/>
              <a:gd name="connsiteY1" fmla="*/ 250057 h 250056"/>
              <a:gd name="connsiteX2" fmla="*/ 0 w 250056"/>
              <a:gd name="connsiteY2" fmla="*/ 125028 h 250056"/>
              <a:gd name="connsiteX3" fmla="*/ 125028 w 250056"/>
              <a:gd name="connsiteY3" fmla="*/ 0 h 250056"/>
              <a:gd name="connsiteX4" fmla="*/ 250057 w 250056"/>
              <a:gd name="connsiteY4" fmla="*/ 125028 h 25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56" h="250056">
                <a:moveTo>
                  <a:pt x="250057" y="125028"/>
                </a:moveTo>
                <a:cubicBezTo>
                  <a:pt x="250057" y="194079"/>
                  <a:pt x="194079" y="250057"/>
                  <a:pt x="125028" y="250057"/>
                </a:cubicBezTo>
                <a:cubicBezTo>
                  <a:pt x="55977" y="250057"/>
                  <a:pt x="0" y="194079"/>
                  <a:pt x="0" y="125028"/>
                </a:cubicBezTo>
                <a:cubicBezTo>
                  <a:pt x="0" y="55977"/>
                  <a:pt x="55977" y="0"/>
                  <a:pt x="125028" y="0"/>
                </a:cubicBezTo>
                <a:cubicBezTo>
                  <a:pt x="194079" y="0"/>
                  <a:pt x="250057" y="55977"/>
                  <a:pt x="250057" y="125028"/>
                </a:cubicBezTo>
                <a:close/>
              </a:path>
            </a:pathLst>
          </a:custGeom>
          <a:solidFill>
            <a:srgbClr val="113468"/>
          </a:solidFill>
          <a:ln w="2257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272" name="Freeform: Shape 171">
            <a:extLst>
              <a:ext uri="{FF2B5EF4-FFF2-40B4-BE49-F238E27FC236}">
                <a16:creationId xmlns:a16="http://schemas.microsoft.com/office/drawing/2014/main" id="{E75EB3FF-D4F4-4FAC-8AAD-F8808654A4D3}"/>
              </a:ext>
            </a:extLst>
          </p:cNvPr>
          <p:cNvSpPr/>
          <p:nvPr/>
        </p:nvSpPr>
        <p:spPr>
          <a:xfrm>
            <a:off x="2747061" y="4338521"/>
            <a:ext cx="269646" cy="192604"/>
          </a:xfrm>
          <a:custGeom>
            <a:avLst/>
            <a:gdLst>
              <a:gd name="connsiteX0" fmla="*/ 154785 w 159126"/>
              <a:gd name="connsiteY0" fmla="*/ 85247 h 113662"/>
              <a:gd name="connsiteX1" fmla="*/ 168425 w 159126"/>
              <a:gd name="connsiteY1" fmla="*/ 76154 h 113662"/>
              <a:gd name="connsiteX2" fmla="*/ 168425 w 159126"/>
              <a:gd name="connsiteY2" fmla="*/ 55694 h 113662"/>
              <a:gd name="connsiteX3" fmla="*/ 154785 w 159126"/>
              <a:gd name="connsiteY3" fmla="*/ 42055 h 113662"/>
              <a:gd name="connsiteX4" fmla="*/ 150239 w 159126"/>
              <a:gd name="connsiteY4" fmla="*/ 35235 h 113662"/>
              <a:gd name="connsiteX5" fmla="*/ 141146 w 159126"/>
              <a:gd name="connsiteY5" fmla="*/ 23869 h 113662"/>
              <a:gd name="connsiteX6" fmla="*/ 127506 w 159126"/>
              <a:gd name="connsiteY6" fmla="*/ 12503 h 113662"/>
              <a:gd name="connsiteX7" fmla="*/ 120687 w 159126"/>
              <a:gd name="connsiteY7" fmla="*/ 7956 h 113662"/>
              <a:gd name="connsiteX8" fmla="*/ 95681 w 159126"/>
              <a:gd name="connsiteY8" fmla="*/ 1137 h 113662"/>
              <a:gd name="connsiteX9" fmla="*/ 88861 w 159126"/>
              <a:gd name="connsiteY9" fmla="*/ 3410 h 113662"/>
              <a:gd name="connsiteX10" fmla="*/ 72949 w 159126"/>
              <a:gd name="connsiteY10" fmla="*/ 3410 h 113662"/>
              <a:gd name="connsiteX11" fmla="*/ 63856 w 159126"/>
              <a:gd name="connsiteY11" fmla="*/ 3410 h 113662"/>
              <a:gd name="connsiteX12" fmla="*/ 57036 w 159126"/>
              <a:gd name="connsiteY12" fmla="*/ 3410 h 113662"/>
              <a:gd name="connsiteX13" fmla="*/ 47943 w 159126"/>
              <a:gd name="connsiteY13" fmla="*/ 5683 h 113662"/>
              <a:gd name="connsiteX14" fmla="*/ 38850 w 159126"/>
              <a:gd name="connsiteY14" fmla="*/ 10230 h 113662"/>
              <a:gd name="connsiteX15" fmla="*/ 32030 w 159126"/>
              <a:gd name="connsiteY15" fmla="*/ 14776 h 113662"/>
              <a:gd name="connsiteX16" fmla="*/ 11571 w 159126"/>
              <a:gd name="connsiteY16" fmla="*/ 28416 h 113662"/>
              <a:gd name="connsiteX17" fmla="*/ 7025 w 159126"/>
              <a:gd name="connsiteY17" fmla="*/ 35235 h 113662"/>
              <a:gd name="connsiteX18" fmla="*/ 4751 w 159126"/>
              <a:gd name="connsiteY18" fmla="*/ 39782 h 113662"/>
              <a:gd name="connsiteX19" fmla="*/ 2478 w 159126"/>
              <a:gd name="connsiteY19" fmla="*/ 44328 h 113662"/>
              <a:gd name="connsiteX20" fmla="*/ 4751 w 159126"/>
              <a:gd name="connsiteY20" fmla="*/ 64787 h 113662"/>
              <a:gd name="connsiteX21" fmla="*/ 16118 w 159126"/>
              <a:gd name="connsiteY21" fmla="*/ 78427 h 113662"/>
              <a:gd name="connsiteX22" fmla="*/ 36577 w 159126"/>
              <a:gd name="connsiteY22" fmla="*/ 82973 h 113662"/>
              <a:gd name="connsiteX23" fmla="*/ 54763 w 159126"/>
              <a:gd name="connsiteY23" fmla="*/ 96613 h 113662"/>
              <a:gd name="connsiteX24" fmla="*/ 77495 w 159126"/>
              <a:gd name="connsiteY24" fmla="*/ 94340 h 113662"/>
              <a:gd name="connsiteX25" fmla="*/ 97954 w 159126"/>
              <a:gd name="connsiteY25" fmla="*/ 112525 h 113662"/>
              <a:gd name="connsiteX26" fmla="*/ 125233 w 159126"/>
              <a:gd name="connsiteY26" fmla="*/ 132985 h 113662"/>
              <a:gd name="connsiteX27" fmla="*/ 136599 w 159126"/>
              <a:gd name="connsiteY27" fmla="*/ 132985 h 113662"/>
              <a:gd name="connsiteX28" fmla="*/ 129780 w 159126"/>
              <a:gd name="connsiteY28" fmla="*/ 123892 h 113662"/>
              <a:gd name="connsiteX29" fmla="*/ 154785 w 159126"/>
              <a:gd name="connsiteY29" fmla="*/ 85247 h 11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9126" h="113662">
                <a:moveTo>
                  <a:pt x="154785" y="85247"/>
                </a:moveTo>
                <a:cubicBezTo>
                  <a:pt x="161605" y="85247"/>
                  <a:pt x="166152" y="82973"/>
                  <a:pt x="168425" y="76154"/>
                </a:cubicBezTo>
                <a:cubicBezTo>
                  <a:pt x="172971" y="69334"/>
                  <a:pt x="172971" y="62514"/>
                  <a:pt x="168425" y="55694"/>
                </a:cubicBezTo>
                <a:cubicBezTo>
                  <a:pt x="166152" y="48875"/>
                  <a:pt x="161605" y="44328"/>
                  <a:pt x="154785" y="42055"/>
                </a:cubicBezTo>
                <a:cubicBezTo>
                  <a:pt x="154785" y="39782"/>
                  <a:pt x="152512" y="37508"/>
                  <a:pt x="150239" y="35235"/>
                </a:cubicBezTo>
                <a:cubicBezTo>
                  <a:pt x="147966" y="28416"/>
                  <a:pt x="145692" y="26142"/>
                  <a:pt x="141146" y="23869"/>
                </a:cubicBezTo>
                <a:cubicBezTo>
                  <a:pt x="141146" y="19323"/>
                  <a:pt x="136599" y="14776"/>
                  <a:pt x="127506" y="12503"/>
                </a:cubicBezTo>
                <a:cubicBezTo>
                  <a:pt x="125233" y="10230"/>
                  <a:pt x="122960" y="7956"/>
                  <a:pt x="120687" y="7956"/>
                </a:cubicBezTo>
                <a:cubicBezTo>
                  <a:pt x="111594" y="1137"/>
                  <a:pt x="104774" y="-1137"/>
                  <a:pt x="95681" y="1137"/>
                </a:cubicBezTo>
                <a:cubicBezTo>
                  <a:pt x="93408" y="1137"/>
                  <a:pt x="91135" y="1137"/>
                  <a:pt x="88861" y="3410"/>
                </a:cubicBezTo>
                <a:cubicBezTo>
                  <a:pt x="86588" y="-1137"/>
                  <a:pt x="82042" y="-1137"/>
                  <a:pt x="72949" y="3410"/>
                </a:cubicBezTo>
                <a:cubicBezTo>
                  <a:pt x="70675" y="1137"/>
                  <a:pt x="68402" y="1137"/>
                  <a:pt x="63856" y="3410"/>
                </a:cubicBezTo>
                <a:cubicBezTo>
                  <a:pt x="63856" y="1137"/>
                  <a:pt x="61582" y="1137"/>
                  <a:pt x="57036" y="3410"/>
                </a:cubicBezTo>
                <a:cubicBezTo>
                  <a:pt x="52490" y="3410"/>
                  <a:pt x="50216" y="3410"/>
                  <a:pt x="47943" y="5683"/>
                </a:cubicBezTo>
                <a:cubicBezTo>
                  <a:pt x="45670" y="7956"/>
                  <a:pt x="43397" y="7956"/>
                  <a:pt x="38850" y="10230"/>
                </a:cubicBezTo>
                <a:cubicBezTo>
                  <a:pt x="36577" y="10230"/>
                  <a:pt x="34304" y="10230"/>
                  <a:pt x="32030" y="14776"/>
                </a:cubicBezTo>
                <a:cubicBezTo>
                  <a:pt x="22937" y="14776"/>
                  <a:pt x="16118" y="19323"/>
                  <a:pt x="11571" y="28416"/>
                </a:cubicBezTo>
                <a:cubicBezTo>
                  <a:pt x="9298" y="28416"/>
                  <a:pt x="7025" y="30689"/>
                  <a:pt x="7025" y="35235"/>
                </a:cubicBezTo>
                <a:cubicBezTo>
                  <a:pt x="4751" y="37508"/>
                  <a:pt x="4751" y="37508"/>
                  <a:pt x="4751" y="39782"/>
                </a:cubicBezTo>
                <a:cubicBezTo>
                  <a:pt x="2478" y="42055"/>
                  <a:pt x="205" y="44328"/>
                  <a:pt x="2478" y="44328"/>
                </a:cubicBezTo>
                <a:cubicBezTo>
                  <a:pt x="-2068" y="53421"/>
                  <a:pt x="205" y="57968"/>
                  <a:pt x="4751" y="64787"/>
                </a:cubicBezTo>
                <a:cubicBezTo>
                  <a:pt x="2478" y="69334"/>
                  <a:pt x="7025" y="73880"/>
                  <a:pt x="16118" y="78427"/>
                </a:cubicBezTo>
                <a:cubicBezTo>
                  <a:pt x="22937" y="80700"/>
                  <a:pt x="29757" y="82973"/>
                  <a:pt x="36577" y="82973"/>
                </a:cubicBezTo>
                <a:cubicBezTo>
                  <a:pt x="38850" y="89793"/>
                  <a:pt x="45670" y="92066"/>
                  <a:pt x="54763" y="96613"/>
                </a:cubicBezTo>
                <a:cubicBezTo>
                  <a:pt x="63856" y="98886"/>
                  <a:pt x="70675" y="98886"/>
                  <a:pt x="77495" y="94340"/>
                </a:cubicBezTo>
                <a:cubicBezTo>
                  <a:pt x="79768" y="105706"/>
                  <a:pt x="84315" y="112525"/>
                  <a:pt x="97954" y="112525"/>
                </a:cubicBezTo>
                <a:cubicBezTo>
                  <a:pt x="102501" y="121618"/>
                  <a:pt x="113867" y="128438"/>
                  <a:pt x="125233" y="132985"/>
                </a:cubicBezTo>
                <a:lnTo>
                  <a:pt x="136599" y="132985"/>
                </a:lnTo>
                <a:cubicBezTo>
                  <a:pt x="134326" y="130711"/>
                  <a:pt x="132053" y="128438"/>
                  <a:pt x="129780" y="123892"/>
                </a:cubicBezTo>
                <a:cubicBezTo>
                  <a:pt x="109321" y="101159"/>
                  <a:pt x="127506" y="89793"/>
                  <a:pt x="154785" y="85247"/>
                </a:cubicBezTo>
                <a:close/>
              </a:path>
            </a:pathLst>
          </a:custGeom>
          <a:solidFill>
            <a:srgbClr val="FFFFFF"/>
          </a:solidFill>
          <a:ln w="2257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273" name="Freeform: Shape 176">
            <a:extLst>
              <a:ext uri="{FF2B5EF4-FFF2-40B4-BE49-F238E27FC236}">
                <a16:creationId xmlns:a16="http://schemas.microsoft.com/office/drawing/2014/main" id="{BBA95032-F71D-4EB9-B102-37343D98229F}"/>
              </a:ext>
            </a:extLst>
          </p:cNvPr>
          <p:cNvSpPr/>
          <p:nvPr/>
        </p:nvSpPr>
        <p:spPr>
          <a:xfrm flipH="1">
            <a:off x="1309857" y="4935076"/>
            <a:ext cx="437390" cy="326674"/>
          </a:xfrm>
          <a:custGeom>
            <a:avLst/>
            <a:gdLst>
              <a:gd name="connsiteX0" fmla="*/ 966541 w 1418062"/>
              <a:gd name="connsiteY0" fmla="*/ 1220 h 1059111"/>
              <a:gd name="connsiteX1" fmla="*/ 1217629 w 1418062"/>
              <a:gd name="connsiteY1" fmla="*/ 225827 h 1059111"/>
              <a:gd name="connsiteX2" fmla="*/ 1418062 w 1418062"/>
              <a:gd name="connsiteY2" fmla="*/ 936660 h 1059111"/>
              <a:gd name="connsiteX3" fmla="*/ 1377976 w 1418062"/>
              <a:gd name="connsiteY3" fmla="*/ 1030543 h 1059111"/>
              <a:gd name="connsiteX4" fmla="*/ 1284440 w 1418062"/>
              <a:gd name="connsiteY4" fmla="*/ 1057367 h 1059111"/>
              <a:gd name="connsiteX5" fmla="*/ 977110 w 1418062"/>
              <a:gd name="connsiteY5" fmla="*/ 1010425 h 1059111"/>
              <a:gd name="connsiteX6" fmla="*/ 836807 w 1418062"/>
              <a:gd name="connsiteY6" fmla="*/ 547714 h 1059111"/>
              <a:gd name="connsiteX7" fmla="*/ 703185 w 1418062"/>
              <a:gd name="connsiteY7" fmla="*/ 413594 h 1059111"/>
              <a:gd name="connsiteX8" fmla="*/ 582925 w 1418062"/>
              <a:gd name="connsiteY8" fmla="*/ 541008 h 1059111"/>
              <a:gd name="connsiteX9" fmla="*/ 435941 w 1418062"/>
              <a:gd name="connsiteY9" fmla="*/ 1010425 h 1059111"/>
              <a:gd name="connsiteX10" fmla="*/ 128611 w 1418062"/>
              <a:gd name="connsiteY10" fmla="*/ 1057367 h 1059111"/>
              <a:gd name="connsiteX11" fmla="*/ 41756 w 1418062"/>
              <a:gd name="connsiteY11" fmla="*/ 1030543 h 1059111"/>
              <a:gd name="connsiteX12" fmla="*/ 1670 w 1418062"/>
              <a:gd name="connsiteY12" fmla="*/ 936660 h 1059111"/>
              <a:gd name="connsiteX13" fmla="*/ 202103 w 1418062"/>
              <a:gd name="connsiteY13" fmla="*/ 225827 h 1059111"/>
              <a:gd name="connsiteX14" fmla="*/ 582925 w 1418062"/>
              <a:gd name="connsiteY14" fmla="*/ 473948 h 1059111"/>
              <a:gd name="connsiteX15" fmla="*/ 663098 w 1418062"/>
              <a:gd name="connsiteY15" fmla="*/ 386770 h 1059111"/>
              <a:gd name="connsiteX16" fmla="*/ 663098 w 1418062"/>
              <a:gd name="connsiteY16" fmla="*/ 118532 h 1059111"/>
              <a:gd name="connsiteX17" fmla="*/ 749952 w 1418062"/>
              <a:gd name="connsiteY17" fmla="*/ 118532 h 1059111"/>
              <a:gd name="connsiteX18" fmla="*/ 749952 w 1418062"/>
              <a:gd name="connsiteY18" fmla="*/ 386770 h 1059111"/>
              <a:gd name="connsiteX19" fmla="*/ 830126 w 1418062"/>
              <a:gd name="connsiteY19" fmla="*/ 487360 h 1059111"/>
              <a:gd name="connsiteX20" fmla="*/ 966541 w 1418062"/>
              <a:gd name="connsiteY20" fmla="*/ 1220 h 105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8062" h="1059111">
                <a:moveTo>
                  <a:pt x="966541" y="1220"/>
                </a:moveTo>
                <a:cubicBezTo>
                  <a:pt x="1024112" y="10765"/>
                  <a:pt x="1104886" y="77039"/>
                  <a:pt x="1217629" y="225827"/>
                </a:cubicBezTo>
                <a:cubicBezTo>
                  <a:pt x="1377976" y="440418"/>
                  <a:pt x="1411381" y="802541"/>
                  <a:pt x="1418062" y="936660"/>
                </a:cubicBezTo>
                <a:cubicBezTo>
                  <a:pt x="1418062" y="976896"/>
                  <a:pt x="1404700" y="1010425"/>
                  <a:pt x="1377976" y="1030543"/>
                </a:cubicBezTo>
                <a:cubicBezTo>
                  <a:pt x="1351251" y="1050661"/>
                  <a:pt x="1317846" y="1064073"/>
                  <a:pt x="1284440" y="1057367"/>
                </a:cubicBezTo>
                <a:cubicBezTo>
                  <a:pt x="1284440" y="1057367"/>
                  <a:pt x="1284440" y="1057367"/>
                  <a:pt x="977110" y="1010425"/>
                </a:cubicBezTo>
                <a:cubicBezTo>
                  <a:pt x="796720" y="983602"/>
                  <a:pt x="836807" y="675127"/>
                  <a:pt x="836807" y="547714"/>
                </a:cubicBezTo>
                <a:cubicBezTo>
                  <a:pt x="803401" y="514184"/>
                  <a:pt x="756633" y="467242"/>
                  <a:pt x="703185" y="413594"/>
                </a:cubicBezTo>
                <a:cubicBezTo>
                  <a:pt x="649736" y="467242"/>
                  <a:pt x="616331" y="507478"/>
                  <a:pt x="582925" y="541008"/>
                </a:cubicBezTo>
                <a:cubicBezTo>
                  <a:pt x="582925" y="668421"/>
                  <a:pt x="616331" y="983602"/>
                  <a:pt x="435941" y="1010425"/>
                </a:cubicBezTo>
                <a:cubicBezTo>
                  <a:pt x="435941" y="1010425"/>
                  <a:pt x="435941" y="1010425"/>
                  <a:pt x="128611" y="1057367"/>
                </a:cubicBezTo>
                <a:cubicBezTo>
                  <a:pt x="95205" y="1064073"/>
                  <a:pt x="61800" y="1050661"/>
                  <a:pt x="41756" y="1030543"/>
                </a:cubicBezTo>
                <a:cubicBezTo>
                  <a:pt x="8351" y="1010425"/>
                  <a:pt x="-5011" y="976896"/>
                  <a:pt x="1670" y="936660"/>
                </a:cubicBezTo>
                <a:cubicBezTo>
                  <a:pt x="8351" y="802541"/>
                  <a:pt x="41756" y="440418"/>
                  <a:pt x="202103" y="225827"/>
                </a:cubicBezTo>
                <a:cubicBezTo>
                  <a:pt x="556201" y="-243590"/>
                  <a:pt x="596287" y="111826"/>
                  <a:pt x="582925" y="473948"/>
                </a:cubicBezTo>
                <a:cubicBezTo>
                  <a:pt x="629693" y="427006"/>
                  <a:pt x="663098" y="380064"/>
                  <a:pt x="663098" y="386770"/>
                </a:cubicBezTo>
                <a:cubicBezTo>
                  <a:pt x="663098" y="386770"/>
                  <a:pt x="663098" y="386770"/>
                  <a:pt x="663098" y="118532"/>
                </a:cubicBezTo>
                <a:cubicBezTo>
                  <a:pt x="663098" y="118532"/>
                  <a:pt x="663098" y="118532"/>
                  <a:pt x="749952" y="118532"/>
                </a:cubicBezTo>
                <a:cubicBezTo>
                  <a:pt x="749952" y="118532"/>
                  <a:pt x="749952" y="118532"/>
                  <a:pt x="749952" y="386770"/>
                </a:cubicBezTo>
                <a:cubicBezTo>
                  <a:pt x="749952" y="386770"/>
                  <a:pt x="790039" y="433712"/>
                  <a:pt x="830126" y="487360"/>
                </a:cubicBezTo>
                <a:cubicBezTo>
                  <a:pt x="825532" y="233791"/>
                  <a:pt x="839886" y="-19779"/>
                  <a:pt x="966541" y="12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274" name="Group 273">
            <a:extLst>
              <a:ext uri="{FF2B5EF4-FFF2-40B4-BE49-F238E27FC236}">
                <a16:creationId xmlns:a16="http://schemas.microsoft.com/office/drawing/2014/main" id="{AA916BF4-BD3B-4E24-9039-0CC007D4C120}"/>
              </a:ext>
            </a:extLst>
          </p:cNvPr>
          <p:cNvGrpSpPr/>
          <p:nvPr/>
        </p:nvGrpSpPr>
        <p:grpSpPr>
          <a:xfrm flipH="1">
            <a:off x="1590658" y="5097032"/>
            <a:ext cx="51836" cy="56882"/>
            <a:chOff x="5606833" y="2722487"/>
            <a:chExt cx="124430" cy="136540"/>
          </a:xfrm>
        </p:grpSpPr>
        <p:sp>
          <p:nvSpPr>
            <p:cNvPr id="275" name="Oval 274">
              <a:extLst>
                <a:ext uri="{FF2B5EF4-FFF2-40B4-BE49-F238E27FC236}">
                  <a16:creationId xmlns:a16="http://schemas.microsoft.com/office/drawing/2014/main" id="{58AD2F59-2664-44AD-B388-AFB6C2B14C3F}"/>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76" name="Oval 275">
              <a:extLst>
                <a:ext uri="{FF2B5EF4-FFF2-40B4-BE49-F238E27FC236}">
                  <a16:creationId xmlns:a16="http://schemas.microsoft.com/office/drawing/2014/main" id="{338D50F5-C80F-4F4B-A093-F7187E0D7C7E}"/>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77" name="Oval 276">
              <a:extLst>
                <a:ext uri="{FF2B5EF4-FFF2-40B4-BE49-F238E27FC236}">
                  <a16:creationId xmlns:a16="http://schemas.microsoft.com/office/drawing/2014/main" id="{272432C6-5A73-476E-8A02-278FEA232B80}"/>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78" name="Oval 277">
              <a:extLst>
                <a:ext uri="{FF2B5EF4-FFF2-40B4-BE49-F238E27FC236}">
                  <a16:creationId xmlns:a16="http://schemas.microsoft.com/office/drawing/2014/main" id="{43E5BB48-F63B-453B-A280-C30A69A86B35}"/>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sp>
        <p:nvSpPr>
          <p:cNvPr id="279" name="Freeform: Shape 193">
            <a:extLst>
              <a:ext uri="{FF2B5EF4-FFF2-40B4-BE49-F238E27FC236}">
                <a16:creationId xmlns:a16="http://schemas.microsoft.com/office/drawing/2014/main" id="{B0F24F7E-414E-4433-891B-0A015168F3EC}"/>
              </a:ext>
            </a:extLst>
          </p:cNvPr>
          <p:cNvSpPr/>
          <p:nvPr/>
        </p:nvSpPr>
        <p:spPr>
          <a:xfrm flipH="1">
            <a:off x="2673166" y="4935076"/>
            <a:ext cx="437390" cy="326674"/>
          </a:xfrm>
          <a:custGeom>
            <a:avLst/>
            <a:gdLst>
              <a:gd name="connsiteX0" fmla="*/ 966541 w 1418062"/>
              <a:gd name="connsiteY0" fmla="*/ 1220 h 1059111"/>
              <a:gd name="connsiteX1" fmla="*/ 1217629 w 1418062"/>
              <a:gd name="connsiteY1" fmla="*/ 225827 h 1059111"/>
              <a:gd name="connsiteX2" fmla="*/ 1418062 w 1418062"/>
              <a:gd name="connsiteY2" fmla="*/ 936660 h 1059111"/>
              <a:gd name="connsiteX3" fmla="*/ 1377976 w 1418062"/>
              <a:gd name="connsiteY3" fmla="*/ 1030543 h 1059111"/>
              <a:gd name="connsiteX4" fmla="*/ 1284440 w 1418062"/>
              <a:gd name="connsiteY4" fmla="*/ 1057367 h 1059111"/>
              <a:gd name="connsiteX5" fmla="*/ 977110 w 1418062"/>
              <a:gd name="connsiteY5" fmla="*/ 1010425 h 1059111"/>
              <a:gd name="connsiteX6" fmla="*/ 836807 w 1418062"/>
              <a:gd name="connsiteY6" fmla="*/ 547714 h 1059111"/>
              <a:gd name="connsiteX7" fmla="*/ 703185 w 1418062"/>
              <a:gd name="connsiteY7" fmla="*/ 413594 h 1059111"/>
              <a:gd name="connsiteX8" fmla="*/ 582925 w 1418062"/>
              <a:gd name="connsiteY8" fmla="*/ 541008 h 1059111"/>
              <a:gd name="connsiteX9" fmla="*/ 435941 w 1418062"/>
              <a:gd name="connsiteY9" fmla="*/ 1010425 h 1059111"/>
              <a:gd name="connsiteX10" fmla="*/ 128611 w 1418062"/>
              <a:gd name="connsiteY10" fmla="*/ 1057367 h 1059111"/>
              <a:gd name="connsiteX11" fmla="*/ 41756 w 1418062"/>
              <a:gd name="connsiteY11" fmla="*/ 1030543 h 1059111"/>
              <a:gd name="connsiteX12" fmla="*/ 1670 w 1418062"/>
              <a:gd name="connsiteY12" fmla="*/ 936660 h 1059111"/>
              <a:gd name="connsiteX13" fmla="*/ 202103 w 1418062"/>
              <a:gd name="connsiteY13" fmla="*/ 225827 h 1059111"/>
              <a:gd name="connsiteX14" fmla="*/ 582925 w 1418062"/>
              <a:gd name="connsiteY14" fmla="*/ 473948 h 1059111"/>
              <a:gd name="connsiteX15" fmla="*/ 663098 w 1418062"/>
              <a:gd name="connsiteY15" fmla="*/ 386770 h 1059111"/>
              <a:gd name="connsiteX16" fmla="*/ 663098 w 1418062"/>
              <a:gd name="connsiteY16" fmla="*/ 118532 h 1059111"/>
              <a:gd name="connsiteX17" fmla="*/ 749952 w 1418062"/>
              <a:gd name="connsiteY17" fmla="*/ 118532 h 1059111"/>
              <a:gd name="connsiteX18" fmla="*/ 749952 w 1418062"/>
              <a:gd name="connsiteY18" fmla="*/ 386770 h 1059111"/>
              <a:gd name="connsiteX19" fmla="*/ 830126 w 1418062"/>
              <a:gd name="connsiteY19" fmla="*/ 487360 h 1059111"/>
              <a:gd name="connsiteX20" fmla="*/ 966541 w 1418062"/>
              <a:gd name="connsiteY20" fmla="*/ 1220 h 105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8062" h="1059111">
                <a:moveTo>
                  <a:pt x="966541" y="1220"/>
                </a:moveTo>
                <a:cubicBezTo>
                  <a:pt x="1024112" y="10765"/>
                  <a:pt x="1104886" y="77039"/>
                  <a:pt x="1217629" y="225827"/>
                </a:cubicBezTo>
                <a:cubicBezTo>
                  <a:pt x="1377976" y="440418"/>
                  <a:pt x="1411381" y="802541"/>
                  <a:pt x="1418062" y="936660"/>
                </a:cubicBezTo>
                <a:cubicBezTo>
                  <a:pt x="1418062" y="976896"/>
                  <a:pt x="1404700" y="1010425"/>
                  <a:pt x="1377976" y="1030543"/>
                </a:cubicBezTo>
                <a:cubicBezTo>
                  <a:pt x="1351251" y="1050661"/>
                  <a:pt x="1317846" y="1064073"/>
                  <a:pt x="1284440" y="1057367"/>
                </a:cubicBezTo>
                <a:cubicBezTo>
                  <a:pt x="1284440" y="1057367"/>
                  <a:pt x="1284440" y="1057367"/>
                  <a:pt x="977110" y="1010425"/>
                </a:cubicBezTo>
                <a:cubicBezTo>
                  <a:pt x="796720" y="983602"/>
                  <a:pt x="836807" y="675127"/>
                  <a:pt x="836807" y="547714"/>
                </a:cubicBezTo>
                <a:cubicBezTo>
                  <a:pt x="803401" y="514184"/>
                  <a:pt x="756633" y="467242"/>
                  <a:pt x="703185" y="413594"/>
                </a:cubicBezTo>
                <a:cubicBezTo>
                  <a:pt x="649736" y="467242"/>
                  <a:pt x="616331" y="507478"/>
                  <a:pt x="582925" y="541008"/>
                </a:cubicBezTo>
                <a:cubicBezTo>
                  <a:pt x="582925" y="668421"/>
                  <a:pt x="616331" y="983602"/>
                  <a:pt x="435941" y="1010425"/>
                </a:cubicBezTo>
                <a:cubicBezTo>
                  <a:pt x="435941" y="1010425"/>
                  <a:pt x="435941" y="1010425"/>
                  <a:pt x="128611" y="1057367"/>
                </a:cubicBezTo>
                <a:cubicBezTo>
                  <a:pt x="95205" y="1064073"/>
                  <a:pt x="61800" y="1050661"/>
                  <a:pt x="41756" y="1030543"/>
                </a:cubicBezTo>
                <a:cubicBezTo>
                  <a:pt x="8351" y="1010425"/>
                  <a:pt x="-5011" y="976896"/>
                  <a:pt x="1670" y="936660"/>
                </a:cubicBezTo>
                <a:cubicBezTo>
                  <a:pt x="8351" y="802541"/>
                  <a:pt x="41756" y="440418"/>
                  <a:pt x="202103" y="225827"/>
                </a:cubicBezTo>
                <a:cubicBezTo>
                  <a:pt x="556201" y="-243590"/>
                  <a:pt x="596287" y="111826"/>
                  <a:pt x="582925" y="473948"/>
                </a:cubicBezTo>
                <a:cubicBezTo>
                  <a:pt x="629693" y="427006"/>
                  <a:pt x="663098" y="380064"/>
                  <a:pt x="663098" y="386770"/>
                </a:cubicBezTo>
                <a:cubicBezTo>
                  <a:pt x="663098" y="386770"/>
                  <a:pt x="663098" y="386770"/>
                  <a:pt x="663098" y="118532"/>
                </a:cubicBezTo>
                <a:cubicBezTo>
                  <a:pt x="663098" y="118532"/>
                  <a:pt x="663098" y="118532"/>
                  <a:pt x="749952" y="118532"/>
                </a:cubicBezTo>
                <a:cubicBezTo>
                  <a:pt x="749952" y="118532"/>
                  <a:pt x="749952" y="118532"/>
                  <a:pt x="749952" y="386770"/>
                </a:cubicBezTo>
                <a:cubicBezTo>
                  <a:pt x="749952" y="386770"/>
                  <a:pt x="790039" y="433712"/>
                  <a:pt x="830126" y="487360"/>
                </a:cubicBezTo>
                <a:cubicBezTo>
                  <a:pt x="825532" y="233791"/>
                  <a:pt x="839886" y="-19779"/>
                  <a:pt x="966541" y="12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280" name="Group 279">
            <a:extLst>
              <a:ext uri="{FF2B5EF4-FFF2-40B4-BE49-F238E27FC236}">
                <a16:creationId xmlns:a16="http://schemas.microsoft.com/office/drawing/2014/main" id="{DA7F42FD-E6BA-49ED-A95F-561B978C6637}"/>
              </a:ext>
            </a:extLst>
          </p:cNvPr>
          <p:cNvGrpSpPr/>
          <p:nvPr/>
        </p:nvGrpSpPr>
        <p:grpSpPr>
          <a:xfrm flipH="1">
            <a:off x="2953967" y="5097032"/>
            <a:ext cx="51836" cy="56882"/>
            <a:chOff x="5606833" y="2722487"/>
            <a:chExt cx="124430" cy="136540"/>
          </a:xfrm>
        </p:grpSpPr>
        <p:sp>
          <p:nvSpPr>
            <p:cNvPr id="281" name="Oval 280">
              <a:extLst>
                <a:ext uri="{FF2B5EF4-FFF2-40B4-BE49-F238E27FC236}">
                  <a16:creationId xmlns:a16="http://schemas.microsoft.com/office/drawing/2014/main" id="{00A51C81-558F-4446-B8D8-68B2040ACA38}"/>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82" name="Oval 281">
              <a:extLst>
                <a:ext uri="{FF2B5EF4-FFF2-40B4-BE49-F238E27FC236}">
                  <a16:creationId xmlns:a16="http://schemas.microsoft.com/office/drawing/2014/main" id="{4025D13F-F8C1-4C42-BD01-0DB8F882E938}"/>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83" name="Oval 282">
              <a:extLst>
                <a:ext uri="{FF2B5EF4-FFF2-40B4-BE49-F238E27FC236}">
                  <a16:creationId xmlns:a16="http://schemas.microsoft.com/office/drawing/2014/main" id="{BDE4C989-AA8F-4C59-86A8-30E33D462703}"/>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84" name="Oval 283">
              <a:extLst>
                <a:ext uri="{FF2B5EF4-FFF2-40B4-BE49-F238E27FC236}">
                  <a16:creationId xmlns:a16="http://schemas.microsoft.com/office/drawing/2014/main" id="{CDBF1896-D228-4B1B-A5AD-6ECF7354175F}"/>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85" name="Group 284">
            <a:extLst>
              <a:ext uri="{FF2B5EF4-FFF2-40B4-BE49-F238E27FC236}">
                <a16:creationId xmlns:a16="http://schemas.microsoft.com/office/drawing/2014/main" id="{3D643F3A-CBC3-48DC-9C95-2A69E7A8583E}"/>
              </a:ext>
            </a:extLst>
          </p:cNvPr>
          <p:cNvGrpSpPr/>
          <p:nvPr/>
        </p:nvGrpSpPr>
        <p:grpSpPr>
          <a:xfrm flipH="1">
            <a:off x="3000708" y="5159951"/>
            <a:ext cx="51836" cy="56882"/>
            <a:chOff x="5606833" y="2722487"/>
            <a:chExt cx="124430" cy="136540"/>
          </a:xfrm>
        </p:grpSpPr>
        <p:sp>
          <p:nvSpPr>
            <p:cNvPr id="286" name="Oval 285">
              <a:extLst>
                <a:ext uri="{FF2B5EF4-FFF2-40B4-BE49-F238E27FC236}">
                  <a16:creationId xmlns:a16="http://schemas.microsoft.com/office/drawing/2014/main" id="{2DDEA714-8A8A-4FFF-8EFB-DE32D6E542F8}"/>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87" name="Oval 286">
              <a:extLst>
                <a:ext uri="{FF2B5EF4-FFF2-40B4-BE49-F238E27FC236}">
                  <a16:creationId xmlns:a16="http://schemas.microsoft.com/office/drawing/2014/main" id="{A9B450FA-3612-47A6-A83B-54D56880FEBC}"/>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88" name="Oval 287">
              <a:extLst>
                <a:ext uri="{FF2B5EF4-FFF2-40B4-BE49-F238E27FC236}">
                  <a16:creationId xmlns:a16="http://schemas.microsoft.com/office/drawing/2014/main" id="{3C260E67-CBF9-41A3-B702-01116A42E931}"/>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89" name="Oval 288">
              <a:extLst>
                <a:ext uri="{FF2B5EF4-FFF2-40B4-BE49-F238E27FC236}">
                  <a16:creationId xmlns:a16="http://schemas.microsoft.com/office/drawing/2014/main" id="{D557BB54-599A-453E-8EDE-B9823B922B1B}"/>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90" name="Group 289">
            <a:extLst>
              <a:ext uri="{FF2B5EF4-FFF2-40B4-BE49-F238E27FC236}">
                <a16:creationId xmlns:a16="http://schemas.microsoft.com/office/drawing/2014/main" id="{3719E46A-F11E-4EE5-9918-A913735DF9B7}"/>
              </a:ext>
            </a:extLst>
          </p:cNvPr>
          <p:cNvGrpSpPr/>
          <p:nvPr/>
        </p:nvGrpSpPr>
        <p:grpSpPr>
          <a:xfrm flipH="1">
            <a:off x="3016465" y="5079735"/>
            <a:ext cx="51836" cy="56882"/>
            <a:chOff x="5606833" y="2722487"/>
            <a:chExt cx="124430" cy="136540"/>
          </a:xfrm>
        </p:grpSpPr>
        <p:sp>
          <p:nvSpPr>
            <p:cNvPr id="291" name="Oval 290">
              <a:extLst>
                <a:ext uri="{FF2B5EF4-FFF2-40B4-BE49-F238E27FC236}">
                  <a16:creationId xmlns:a16="http://schemas.microsoft.com/office/drawing/2014/main" id="{D71086AD-1DED-435C-8350-2EBE45BE331C}"/>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92" name="Oval 291">
              <a:extLst>
                <a:ext uri="{FF2B5EF4-FFF2-40B4-BE49-F238E27FC236}">
                  <a16:creationId xmlns:a16="http://schemas.microsoft.com/office/drawing/2014/main" id="{03C05A55-1E5F-4C7E-A5AD-73C6E1A53D9E}"/>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93" name="Oval 292">
              <a:extLst>
                <a:ext uri="{FF2B5EF4-FFF2-40B4-BE49-F238E27FC236}">
                  <a16:creationId xmlns:a16="http://schemas.microsoft.com/office/drawing/2014/main" id="{C3A6D89E-DABD-4470-9490-B14F62ECBDFB}"/>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94" name="Oval 293">
              <a:extLst>
                <a:ext uri="{FF2B5EF4-FFF2-40B4-BE49-F238E27FC236}">
                  <a16:creationId xmlns:a16="http://schemas.microsoft.com/office/drawing/2014/main" id="{14937FB2-E42D-475C-8680-D29340F1B079}"/>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95" name="Group 294">
            <a:extLst>
              <a:ext uri="{FF2B5EF4-FFF2-40B4-BE49-F238E27FC236}">
                <a16:creationId xmlns:a16="http://schemas.microsoft.com/office/drawing/2014/main" id="{87F91EFA-4019-4D23-9143-0D4949F59179}"/>
              </a:ext>
            </a:extLst>
          </p:cNvPr>
          <p:cNvGrpSpPr/>
          <p:nvPr/>
        </p:nvGrpSpPr>
        <p:grpSpPr>
          <a:xfrm flipH="1">
            <a:off x="2801507" y="4403925"/>
            <a:ext cx="51836" cy="56882"/>
            <a:chOff x="5606833" y="2722487"/>
            <a:chExt cx="124430" cy="136540"/>
          </a:xfrm>
        </p:grpSpPr>
        <p:sp>
          <p:nvSpPr>
            <p:cNvPr id="296" name="Oval 295">
              <a:extLst>
                <a:ext uri="{FF2B5EF4-FFF2-40B4-BE49-F238E27FC236}">
                  <a16:creationId xmlns:a16="http://schemas.microsoft.com/office/drawing/2014/main" id="{93A1CA77-0EDB-455C-99A6-0D1A4D5004F7}"/>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97" name="Oval 296">
              <a:extLst>
                <a:ext uri="{FF2B5EF4-FFF2-40B4-BE49-F238E27FC236}">
                  <a16:creationId xmlns:a16="http://schemas.microsoft.com/office/drawing/2014/main" id="{8ADDE390-FD62-48BC-B7A3-FE38E0BE023B}"/>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98" name="Oval 297">
              <a:extLst>
                <a:ext uri="{FF2B5EF4-FFF2-40B4-BE49-F238E27FC236}">
                  <a16:creationId xmlns:a16="http://schemas.microsoft.com/office/drawing/2014/main" id="{515C2D9C-1C6C-49E0-B865-22854DB960D8}"/>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99" name="Oval 298">
              <a:extLst>
                <a:ext uri="{FF2B5EF4-FFF2-40B4-BE49-F238E27FC236}">
                  <a16:creationId xmlns:a16="http://schemas.microsoft.com/office/drawing/2014/main" id="{5053C3CE-1A0D-4FBE-9691-7A0961908B4F}"/>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00" name="Group 299">
            <a:extLst>
              <a:ext uri="{FF2B5EF4-FFF2-40B4-BE49-F238E27FC236}">
                <a16:creationId xmlns:a16="http://schemas.microsoft.com/office/drawing/2014/main" id="{C2E38D19-0909-41F4-911B-8F6491CC3E78}"/>
              </a:ext>
            </a:extLst>
          </p:cNvPr>
          <p:cNvGrpSpPr/>
          <p:nvPr/>
        </p:nvGrpSpPr>
        <p:grpSpPr>
          <a:xfrm flipH="1">
            <a:off x="2902071" y="4361217"/>
            <a:ext cx="51836" cy="56882"/>
            <a:chOff x="5606833" y="2722487"/>
            <a:chExt cx="124430" cy="136540"/>
          </a:xfrm>
        </p:grpSpPr>
        <p:sp>
          <p:nvSpPr>
            <p:cNvPr id="301" name="Oval 300">
              <a:extLst>
                <a:ext uri="{FF2B5EF4-FFF2-40B4-BE49-F238E27FC236}">
                  <a16:creationId xmlns:a16="http://schemas.microsoft.com/office/drawing/2014/main" id="{2DCE7212-0F66-48B5-9953-74A6354C9906}"/>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302" name="Oval 301">
              <a:extLst>
                <a:ext uri="{FF2B5EF4-FFF2-40B4-BE49-F238E27FC236}">
                  <a16:creationId xmlns:a16="http://schemas.microsoft.com/office/drawing/2014/main" id="{7FC381B0-6FC9-4A8B-B3DF-94FEC4FB17D1}"/>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303" name="Oval 302">
              <a:extLst>
                <a:ext uri="{FF2B5EF4-FFF2-40B4-BE49-F238E27FC236}">
                  <a16:creationId xmlns:a16="http://schemas.microsoft.com/office/drawing/2014/main" id="{DEB7EEDC-00F2-49EE-B328-419C8BF543DC}"/>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304" name="Oval 303">
              <a:extLst>
                <a:ext uri="{FF2B5EF4-FFF2-40B4-BE49-F238E27FC236}">
                  <a16:creationId xmlns:a16="http://schemas.microsoft.com/office/drawing/2014/main" id="{71066A00-D305-41E7-A365-97E819D63026}"/>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05" name="Group 304">
            <a:extLst>
              <a:ext uri="{FF2B5EF4-FFF2-40B4-BE49-F238E27FC236}">
                <a16:creationId xmlns:a16="http://schemas.microsoft.com/office/drawing/2014/main" id="{5BF09DD1-0D73-4EF2-97ED-2B04F3EC5058}"/>
              </a:ext>
            </a:extLst>
          </p:cNvPr>
          <p:cNvGrpSpPr/>
          <p:nvPr/>
        </p:nvGrpSpPr>
        <p:grpSpPr>
          <a:xfrm flipH="1">
            <a:off x="2884323" y="4442827"/>
            <a:ext cx="51836" cy="56882"/>
            <a:chOff x="5606833" y="2722487"/>
            <a:chExt cx="124430" cy="136540"/>
          </a:xfrm>
        </p:grpSpPr>
        <p:sp>
          <p:nvSpPr>
            <p:cNvPr id="306" name="Oval 305">
              <a:extLst>
                <a:ext uri="{FF2B5EF4-FFF2-40B4-BE49-F238E27FC236}">
                  <a16:creationId xmlns:a16="http://schemas.microsoft.com/office/drawing/2014/main" id="{EAF63F98-8CDC-4921-AF87-47F448A7D052}"/>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307" name="Oval 306">
              <a:extLst>
                <a:ext uri="{FF2B5EF4-FFF2-40B4-BE49-F238E27FC236}">
                  <a16:creationId xmlns:a16="http://schemas.microsoft.com/office/drawing/2014/main" id="{16B8B062-BA23-43AE-8596-D7A73679633F}"/>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308" name="Oval 307">
              <a:extLst>
                <a:ext uri="{FF2B5EF4-FFF2-40B4-BE49-F238E27FC236}">
                  <a16:creationId xmlns:a16="http://schemas.microsoft.com/office/drawing/2014/main" id="{665A5140-23A5-4CC1-9107-52AFCCC3F3BE}"/>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309" name="Oval 308">
              <a:extLst>
                <a:ext uri="{FF2B5EF4-FFF2-40B4-BE49-F238E27FC236}">
                  <a16:creationId xmlns:a16="http://schemas.microsoft.com/office/drawing/2014/main" id="{A1927410-5BDB-4F74-81E4-891D3F76FB30}"/>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10" name="Group 309"/>
          <p:cNvGrpSpPr/>
          <p:nvPr/>
        </p:nvGrpSpPr>
        <p:grpSpPr>
          <a:xfrm>
            <a:off x="7855976" y="4879120"/>
            <a:ext cx="639150" cy="616816"/>
            <a:chOff x="1409178" y="3966811"/>
            <a:chExt cx="285750" cy="298450"/>
          </a:xfrm>
        </p:grpSpPr>
        <p:sp>
          <p:nvSpPr>
            <p:cNvPr id="311" name="Freeform 92"/>
            <p:cNvSpPr>
              <a:spLocks noEditPoints="1"/>
            </p:cNvSpPr>
            <p:nvPr/>
          </p:nvSpPr>
          <p:spPr bwMode="auto">
            <a:xfrm>
              <a:off x="1409178" y="3966811"/>
              <a:ext cx="200025" cy="200025"/>
            </a:xfrm>
            <a:custGeom>
              <a:avLst/>
              <a:gdLst>
                <a:gd name="T0" fmla="*/ 108 w 118"/>
                <a:gd name="T1" fmla="*/ 11 h 118"/>
                <a:gd name="T2" fmla="*/ 70 w 118"/>
                <a:gd name="T3" fmla="*/ 11 h 118"/>
                <a:gd name="T4" fmla="*/ 11 w 118"/>
                <a:gd name="T5" fmla="*/ 70 h 118"/>
                <a:gd name="T6" fmla="*/ 11 w 118"/>
                <a:gd name="T7" fmla="*/ 108 h 118"/>
                <a:gd name="T8" fmla="*/ 48 w 118"/>
                <a:gd name="T9" fmla="*/ 108 h 118"/>
                <a:gd name="T10" fmla="*/ 108 w 118"/>
                <a:gd name="T11" fmla="*/ 48 h 118"/>
                <a:gd name="T12" fmla="*/ 108 w 118"/>
                <a:gd name="T13" fmla="*/ 11 h 118"/>
                <a:gd name="T14" fmla="*/ 47 w 118"/>
                <a:gd name="T15" fmla="*/ 107 h 118"/>
                <a:gd name="T16" fmla="*/ 12 w 118"/>
                <a:gd name="T17" fmla="*/ 107 h 118"/>
                <a:gd name="T18" fmla="*/ 12 w 118"/>
                <a:gd name="T19" fmla="*/ 71 h 118"/>
                <a:gd name="T20" fmla="*/ 42 w 118"/>
                <a:gd name="T21" fmla="*/ 41 h 118"/>
                <a:gd name="T22" fmla="*/ 43 w 118"/>
                <a:gd name="T23" fmla="*/ 42 h 118"/>
                <a:gd name="T24" fmla="*/ 73 w 118"/>
                <a:gd name="T25" fmla="*/ 13 h 118"/>
                <a:gd name="T26" fmla="*/ 106 w 118"/>
                <a:gd name="T27" fmla="*/ 13 h 118"/>
                <a:gd name="T28" fmla="*/ 106 w 118"/>
                <a:gd name="T29" fmla="*/ 46 h 118"/>
                <a:gd name="T30" fmla="*/ 76 w 118"/>
                <a:gd name="T31" fmla="*/ 75 h 118"/>
                <a:gd name="T32" fmla="*/ 78 w 118"/>
                <a:gd name="T33" fmla="*/ 76 h 118"/>
                <a:gd name="T34" fmla="*/ 47 w 118"/>
                <a:gd name="T35" fmla="*/ 10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 h="118">
                  <a:moveTo>
                    <a:pt x="108" y="11"/>
                  </a:moveTo>
                  <a:cubicBezTo>
                    <a:pt x="98" y="0"/>
                    <a:pt x="81" y="0"/>
                    <a:pt x="70" y="11"/>
                  </a:cubicBezTo>
                  <a:cubicBezTo>
                    <a:pt x="11" y="70"/>
                    <a:pt x="11" y="70"/>
                    <a:pt x="11" y="70"/>
                  </a:cubicBezTo>
                  <a:cubicBezTo>
                    <a:pt x="0" y="81"/>
                    <a:pt x="0" y="98"/>
                    <a:pt x="11" y="108"/>
                  </a:cubicBezTo>
                  <a:cubicBezTo>
                    <a:pt x="21" y="118"/>
                    <a:pt x="38" y="118"/>
                    <a:pt x="48" y="108"/>
                  </a:cubicBezTo>
                  <a:cubicBezTo>
                    <a:pt x="108" y="48"/>
                    <a:pt x="108" y="48"/>
                    <a:pt x="108" y="48"/>
                  </a:cubicBezTo>
                  <a:cubicBezTo>
                    <a:pt x="118" y="38"/>
                    <a:pt x="118" y="21"/>
                    <a:pt x="108" y="11"/>
                  </a:cubicBezTo>
                  <a:close/>
                  <a:moveTo>
                    <a:pt x="47" y="107"/>
                  </a:moveTo>
                  <a:cubicBezTo>
                    <a:pt x="37" y="117"/>
                    <a:pt x="22" y="117"/>
                    <a:pt x="12" y="107"/>
                  </a:cubicBezTo>
                  <a:cubicBezTo>
                    <a:pt x="2" y="97"/>
                    <a:pt x="2" y="81"/>
                    <a:pt x="12" y="71"/>
                  </a:cubicBezTo>
                  <a:cubicBezTo>
                    <a:pt x="42" y="41"/>
                    <a:pt x="42" y="41"/>
                    <a:pt x="42" y="41"/>
                  </a:cubicBezTo>
                  <a:cubicBezTo>
                    <a:pt x="43" y="42"/>
                    <a:pt x="43" y="42"/>
                    <a:pt x="43" y="42"/>
                  </a:cubicBezTo>
                  <a:cubicBezTo>
                    <a:pt x="73" y="13"/>
                    <a:pt x="73" y="13"/>
                    <a:pt x="73" y="13"/>
                  </a:cubicBezTo>
                  <a:cubicBezTo>
                    <a:pt x="82" y="4"/>
                    <a:pt x="97" y="4"/>
                    <a:pt x="106" y="13"/>
                  </a:cubicBezTo>
                  <a:cubicBezTo>
                    <a:pt x="115" y="22"/>
                    <a:pt x="115" y="37"/>
                    <a:pt x="106" y="46"/>
                  </a:cubicBezTo>
                  <a:cubicBezTo>
                    <a:pt x="76" y="75"/>
                    <a:pt x="76" y="75"/>
                    <a:pt x="76" y="75"/>
                  </a:cubicBezTo>
                  <a:cubicBezTo>
                    <a:pt x="78" y="76"/>
                    <a:pt x="78" y="76"/>
                    <a:pt x="78" y="76"/>
                  </a:cubicBezTo>
                  <a:lnTo>
                    <a:pt x="47" y="10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312" name="Freeform 93"/>
            <p:cNvSpPr>
              <a:spLocks/>
            </p:cNvSpPr>
            <p:nvPr/>
          </p:nvSpPr>
          <p:spPr bwMode="auto">
            <a:xfrm>
              <a:off x="1412353" y="4036661"/>
              <a:ext cx="128588" cy="128588"/>
            </a:xfrm>
            <a:custGeom>
              <a:avLst/>
              <a:gdLst>
                <a:gd name="T0" fmla="*/ 41 w 76"/>
                <a:gd name="T1" fmla="*/ 1 h 76"/>
                <a:gd name="T2" fmla="*/ 40 w 76"/>
                <a:gd name="T3" fmla="*/ 0 h 76"/>
                <a:gd name="T4" fmla="*/ 10 w 76"/>
                <a:gd name="T5" fmla="*/ 30 h 76"/>
                <a:gd name="T6" fmla="*/ 10 w 76"/>
                <a:gd name="T7" fmla="*/ 66 h 76"/>
                <a:gd name="T8" fmla="*/ 45 w 76"/>
                <a:gd name="T9" fmla="*/ 66 h 76"/>
                <a:gd name="T10" fmla="*/ 76 w 76"/>
                <a:gd name="T11" fmla="*/ 35 h 76"/>
                <a:gd name="T12" fmla="*/ 74 w 76"/>
                <a:gd name="T13" fmla="*/ 34 h 76"/>
                <a:gd name="T14" fmla="*/ 41 w 76"/>
                <a:gd name="T15" fmla="*/ 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6">
                  <a:moveTo>
                    <a:pt x="41" y="1"/>
                  </a:moveTo>
                  <a:cubicBezTo>
                    <a:pt x="40" y="0"/>
                    <a:pt x="40" y="0"/>
                    <a:pt x="40" y="0"/>
                  </a:cubicBezTo>
                  <a:cubicBezTo>
                    <a:pt x="10" y="30"/>
                    <a:pt x="10" y="30"/>
                    <a:pt x="10" y="30"/>
                  </a:cubicBezTo>
                  <a:cubicBezTo>
                    <a:pt x="0" y="40"/>
                    <a:pt x="0" y="56"/>
                    <a:pt x="10" y="66"/>
                  </a:cubicBezTo>
                  <a:cubicBezTo>
                    <a:pt x="20" y="76"/>
                    <a:pt x="35" y="76"/>
                    <a:pt x="45" y="66"/>
                  </a:cubicBezTo>
                  <a:cubicBezTo>
                    <a:pt x="76" y="35"/>
                    <a:pt x="76" y="35"/>
                    <a:pt x="76" y="35"/>
                  </a:cubicBezTo>
                  <a:cubicBezTo>
                    <a:pt x="74" y="34"/>
                    <a:pt x="74" y="34"/>
                    <a:pt x="74" y="34"/>
                  </a:cubicBezTo>
                  <a:lnTo>
                    <a:pt x="41" y="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313" name="Freeform 94"/>
            <p:cNvSpPr>
              <a:spLocks noEditPoints="1"/>
            </p:cNvSpPr>
            <p:nvPr/>
          </p:nvSpPr>
          <p:spPr bwMode="auto">
            <a:xfrm>
              <a:off x="1437753" y="4170011"/>
              <a:ext cx="96838" cy="95250"/>
            </a:xfrm>
            <a:custGeom>
              <a:avLst/>
              <a:gdLst>
                <a:gd name="T0" fmla="*/ 10 w 57"/>
                <a:gd name="T1" fmla="*/ 10 h 56"/>
                <a:gd name="T2" fmla="*/ 10 w 57"/>
                <a:gd name="T3" fmla="*/ 46 h 56"/>
                <a:gd name="T4" fmla="*/ 47 w 57"/>
                <a:gd name="T5" fmla="*/ 46 h 56"/>
                <a:gd name="T6" fmla="*/ 47 w 57"/>
                <a:gd name="T7" fmla="*/ 10 h 56"/>
                <a:gd name="T8" fmla="*/ 10 w 57"/>
                <a:gd name="T9" fmla="*/ 10 h 56"/>
                <a:gd name="T10" fmla="*/ 11 w 57"/>
                <a:gd name="T11" fmla="*/ 45 h 56"/>
                <a:gd name="T12" fmla="*/ 11 w 57"/>
                <a:gd name="T13" fmla="*/ 12 h 56"/>
                <a:gd name="T14" fmla="*/ 45 w 57"/>
                <a:gd name="T15" fmla="*/ 46 h 56"/>
                <a:gd name="T16" fmla="*/ 11 w 57"/>
                <a:gd name="T17" fmla="*/ 45 h 56"/>
                <a:gd name="T18" fmla="*/ 46 w 57"/>
                <a:gd name="T19" fmla="*/ 11 h 56"/>
                <a:gd name="T20" fmla="*/ 46 w 57"/>
                <a:gd name="T21" fmla="*/ 44 h 56"/>
                <a:gd name="T22" fmla="*/ 12 w 57"/>
                <a:gd name="T23" fmla="*/ 10 h 56"/>
                <a:gd name="T24" fmla="*/ 46 w 57"/>
                <a:gd name="T25" fmla="*/ 1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56">
                  <a:moveTo>
                    <a:pt x="10" y="10"/>
                  </a:moveTo>
                  <a:cubicBezTo>
                    <a:pt x="0" y="20"/>
                    <a:pt x="0" y="36"/>
                    <a:pt x="10" y="46"/>
                  </a:cubicBezTo>
                  <a:cubicBezTo>
                    <a:pt x="20" y="56"/>
                    <a:pt x="37" y="56"/>
                    <a:pt x="47" y="46"/>
                  </a:cubicBezTo>
                  <a:cubicBezTo>
                    <a:pt x="57" y="36"/>
                    <a:pt x="57" y="20"/>
                    <a:pt x="47" y="10"/>
                  </a:cubicBezTo>
                  <a:cubicBezTo>
                    <a:pt x="37" y="0"/>
                    <a:pt x="20" y="0"/>
                    <a:pt x="10" y="10"/>
                  </a:cubicBezTo>
                  <a:close/>
                  <a:moveTo>
                    <a:pt x="11" y="45"/>
                  </a:moveTo>
                  <a:cubicBezTo>
                    <a:pt x="2" y="36"/>
                    <a:pt x="2" y="21"/>
                    <a:pt x="11" y="12"/>
                  </a:cubicBezTo>
                  <a:cubicBezTo>
                    <a:pt x="45" y="46"/>
                    <a:pt x="45" y="46"/>
                    <a:pt x="45" y="46"/>
                  </a:cubicBezTo>
                  <a:cubicBezTo>
                    <a:pt x="35" y="54"/>
                    <a:pt x="21" y="54"/>
                    <a:pt x="11" y="45"/>
                  </a:cubicBezTo>
                  <a:close/>
                  <a:moveTo>
                    <a:pt x="46" y="11"/>
                  </a:moveTo>
                  <a:cubicBezTo>
                    <a:pt x="55" y="20"/>
                    <a:pt x="55" y="35"/>
                    <a:pt x="46" y="44"/>
                  </a:cubicBezTo>
                  <a:cubicBezTo>
                    <a:pt x="12" y="10"/>
                    <a:pt x="12" y="10"/>
                    <a:pt x="12" y="10"/>
                  </a:cubicBezTo>
                  <a:cubicBezTo>
                    <a:pt x="22" y="2"/>
                    <a:pt x="36" y="2"/>
                    <a:pt x="46"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314" name="Freeform 95"/>
            <p:cNvSpPr>
              <a:spLocks/>
            </p:cNvSpPr>
            <p:nvPr/>
          </p:nvSpPr>
          <p:spPr bwMode="auto">
            <a:xfrm>
              <a:off x="1594915" y="4028723"/>
              <a:ext cx="100013" cy="98425"/>
            </a:xfrm>
            <a:custGeom>
              <a:avLst/>
              <a:gdLst>
                <a:gd name="T0" fmla="*/ 21 w 59"/>
                <a:gd name="T1" fmla="*/ 5 h 58"/>
                <a:gd name="T2" fmla="*/ 5 w 59"/>
                <a:gd name="T3" fmla="*/ 21 h 58"/>
                <a:gd name="T4" fmla="*/ 5 w 59"/>
                <a:gd name="T5" fmla="*/ 38 h 58"/>
                <a:gd name="T6" fmla="*/ 21 w 59"/>
                <a:gd name="T7" fmla="*/ 54 h 58"/>
                <a:gd name="T8" fmla="*/ 38 w 59"/>
                <a:gd name="T9" fmla="*/ 54 h 58"/>
                <a:gd name="T10" fmla="*/ 54 w 59"/>
                <a:gd name="T11" fmla="*/ 38 h 58"/>
                <a:gd name="T12" fmla="*/ 54 w 59"/>
                <a:gd name="T13" fmla="*/ 21 h 58"/>
                <a:gd name="T14" fmla="*/ 38 w 59"/>
                <a:gd name="T15" fmla="*/ 5 h 58"/>
                <a:gd name="T16" fmla="*/ 21 w 59"/>
                <a:gd name="T17"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58">
                  <a:moveTo>
                    <a:pt x="21" y="5"/>
                  </a:moveTo>
                  <a:cubicBezTo>
                    <a:pt x="5" y="21"/>
                    <a:pt x="5" y="21"/>
                    <a:pt x="5" y="21"/>
                  </a:cubicBezTo>
                  <a:cubicBezTo>
                    <a:pt x="0" y="25"/>
                    <a:pt x="0" y="33"/>
                    <a:pt x="5" y="38"/>
                  </a:cubicBezTo>
                  <a:cubicBezTo>
                    <a:pt x="21" y="54"/>
                    <a:pt x="21" y="54"/>
                    <a:pt x="21" y="54"/>
                  </a:cubicBezTo>
                  <a:cubicBezTo>
                    <a:pt x="26" y="58"/>
                    <a:pt x="33" y="58"/>
                    <a:pt x="38" y="54"/>
                  </a:cubicBezTo>
                  <a:cubicBezTo>
                    <a:pt x="54" y="38"/>
                    <a:pt x="54" y="38"/>
                    <a:pt x="54" y="38"/>
                  </a:cubicBezTo>
                  <a:cubicBezTo>
                    <a:pt x="59" y="33"/>
                    <a:pt x="59" y="25"/>
                    <a:pt x="54" y="21"/>
                  </a:cubicBezTo>
                  <a:cubicBezTo>
                    <a:pt x="38" y="5"/>
                    <a:pt x="38" y="5"/>
                    <a:pt x="38" y="5"/>
                  </a:cubicBezTo>
                  <a:cubicBezTo>
                    <a:pt x="33" y="0"/>
                    <a:pt x="26" y="0"/>
                    <a:pt x="21"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315" name="Freeform 96"/>
            <p:cNvSpPr>
              <a:spLocks/>
            </p:cNvSpPr>
            <p:nvPr/>
          </p:nvSpPr>
          <p:spPr bwMode="auto">
            <a:xfrm>
              <a:off x="1586978" y="4170011"/>
              <a:ext cx="66675" cy="61913"/>
            </a:xfrm>
            <a:custGeom>
              <a:avLst/>
              <a:gdLst>
                <a:gd name="T0" fmla="*/ 25 w 40"/>
                <a:gd name="T1" fmla="*/ 3 h 36"/>
                <a:gd name="T2" fmla="*/ 20 w 40"/>
                <a:gd name="T3" fmla="*/ 0 h 36"/>
                <a:gd name="T4" fmla="*/ 15 w 40"/>
                <a:gd name="T5" fmla="*/ 3 h 36"/>
                <a:gd name="T6" fmla="*/ 1 w 40"/>
                <a:gd name="T7" fmla="*/ 27 h 36"/>
                <a:gd name="T8" fmla="*/ 1 w 40"/>
                <a:gd name="T9" fmla="*/ 33 h 36"/>
                <a:gd name="T10" fmla="*/ 6 w 40"/>
                <a:gd name="T11" fmla="*/ 36 h 36"/>
                <a:gd name="T12" fmla="*/ 34 w 40"/>
                <a:gd name="T13" fmla="*/ 36 h 36"/>
                <a:gd name="T14" fmla="*/ 39 w 40"/>
                <a:gd name="T15" fmla="*/ 33 h 36"/>
                <a:gd name="T16" fmla="*/ 39 w 40"/>
                <a:gd name="T17" fmla="*/ 27 h 36"/>
                <a:gd name="T18" fmla="*/ 25 w 40"/>
                <a:gd name="T19"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6">
                  <a:moveTo>
                    <a:pt x="25" y="3"/>
                  </a:moveTo>
                  <a:cubicBezTo>
                    <a:pt x="24" y="1"/>
                    <a:pt x="22" y="0"/>
                    <a:pt x="20" y="0"/>
                  </a:cubicBezTo>
                  <a:cubicBezTo>
                    <a:pt x="18" y="0"/>
                    <a:pt x="16" y="1"/>
                    <a:pt x="15" y="3"/>
                  </a:cubicBezTo>
                  <a:cubicBezTo>
                    <a:pt x="1" y="27"/>
                    <a:pt x="1" y="27"/>
                    <a:pt x="1" y="27"/>
                  </a:cubicBezTo>
                  <a:cubicBezTo>
                    <a:pt x="0" y="29"/>
                    <a:pt x="0" y="31"/>
                    <a:pt x="1" y="33"/>
                  </a:cubicBezTo>
                  <a:cubicBezTo>
                    <a:pt x="2" y="35"/>
                    <a:pt x="4" y="36"/>
                    <a:pt x="6" y="36"/>
                  </a:cubicBezTo>
                  <a:cubicBezTo>
                    <a:pt x="34" y="36"/>
                    <a:pt x="34" y="36"/>
                    <a:pt x="34" y="36"/>
                  </a:cubicBezTo>
                  <a:cubicBezTo>
                    <a:pt x="36" y="36"/>
                    <a:pt x="38" y="35"/>
                    <a:pt x="39" y="33"/>
                  </a:cubicBezTo>
                  <a:cubicBezTo>
                    <a:pt x="40" y="31"/>
                    <a:pt x="40" y="29"/>
                    <a:pt x="39" y="27"/>
                  </a:cubicBezTo>
                  <a:lnTo>
                    <a:pt x="25" y="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316" name="Freeform 97"/>
            <p:cNvSpPr>
              <a:spLocks noEditPoints="1"/>
            </p:cNvSpPr>
            <p:nvPr/>
          </p:nvSpPr>
          <p:spPr bwMode="auto">
            <a:xfrm>
              <a:off x="1548878" y="4131911"/>
              <a:ext cx="142875" cy="128588"/>
            </a:xfrm>
            <a:custGeom>
              <a:avLst/>
              <a:gdLst>
                <a:gd name="T0" fmla="*/ 81 w 84"/>
                <a:gd name="T1" fmla="*/ 53 h 76"/>
                <a:gd name="T2" fmla="*/ 55 w 84"/>
                <a:gd name="T3" fmla="*/ 8 h 76"/>
                <a:gd name="T4" fmla="*/ 42 w 84"/>
                <a:gd name="T5" fmla="*/ 0 h 76"/>
                <a:gd name="T6" fmla="*/ 29 w 84"/>
                <a:gd name="T7" fmla="*/ 8 h 76"/>
                <a:gd name="T8" fmla="*/ 3 w 84"/>
                <a:gd name="T9" fmla="*/ 53 h 76"/>
                <a:gd name="T10" fmla="*/ 3 w 84"/>
                <a:gd name="T11" fmla="*/ 68 h 76"/>
                <a:gd name="T12" fmla="*/ 16 w 84"/>
                <a:gd name="T13" fmla="*/ 76 h 76"/>
                <a:gd name="T14" fmla="*/ 68 w 84"/>
                <a:gd name="T15" fmla="*/ 76 h 76"/>
                <a:gd name="T16" fmla="*/ 81 w 84"/>
                <a:gd name="T17" fmla="*/ 68 h 76"/>
                <a:gd name="T18" fmla="*/ 81 w 84"/>
                <a:gd name="T19" fmla="*/ 53 h 76"/>
                <a:gd name="T20" fmla="*/ 64 w 84"/>
                <a:gd name="T21" fmla="*/ 58 h 76"/>
                <a:gd name="T22" fmla="*/ 56 w 84"/>
                <a:gd name="T23" fmla="*/ 62 h 76"/>
                <a:gd name="T24" fmla="*/ 28 w 84"/>
                <a:gd name="T25" fmla="*/ 62 h 76"/>
                <a:gd name="T26" fmla="*/ 20 w 84"/>
                <a:gd name="T27" fmla="*/ 58 h 76"/>
                <a:gd name="T28" fmla="*/ 20 w 84"/>
                <a:gd name="T29" fmla="*/ 48 h 76"/>
                <a:gd name="T30" fmla="*/ 34 w 84"/>
                <a:gd name="T31" fmla="*/ 24 h 76"/>
                <a:gd name="T32" fmla="*/ 42 w 84"/>
                <a:gd name="T33" fmla="*/ 20 h 76"/>
                <a:gd name="T34" fmla="*/ 50 w 84"/>
                <a:gd name="T35" fmla="*/ 24 h 76"/>
                <a:gd name="T36" fmla="*/ 64 w 84"/>
                <a:gd name="T37" fmla="*/ 48 h 76"/>
                <a:gd name="T38" fmla="*/ 64 w 84"/>
                <a:gd name="T39" fmla="*/ 5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76">
                  <a:moveTo>
                    <a:pt x="81" y="53"/>
                  </a:moveTo>
                  <a:cubicBezTo>
                    <a:pt x="55" y="8"/>
                    <a:pt x="55" y="8"/>
                    <a:pt x="55" y="8"/>
                  </a:cubicBezTo>
                  <a:cubicBezTo>
                    <a:pt x="52" y="3"/>
                    <a:pt x="47" y="0"/>
                    <a:pt x="42" y="0"/>
                  </a:cubicBezTo>
                  <a:cubicBezTo>
                    <a:pt x="37" y="0"/>
                    <a:pt x="32" y="3"/>
                    <a:pt x="29" y="8"/>
                  </a:cubicBezTo>
                  <a:cubicBezTo>
                    <a:pt x="3" y="53"/>
                    <a:pt x="3" y="53"/>
                    <a:pt x="3" y="53"/>
                  </a:cubicBezTo>
                  <a:cubicBezTo>
                    <a:pt x="0" y="58"/>
                    <a:pt x="0" y="64"/>
                    <a:pt x="3" y="68"/>
                  </a:cubicBezTo>
                  <a:cubicBezTo>
                    <a:pt x="5" y="73"/>
                    <a:pt x="10" y="76"/>
                    <a:pt x="16" y="76"/>
                  </a:cubicBezTo>
                  <a:cubicBezTo>
                    <a:pt x="68" y="76"/>
                    <a:pt x="68" y="76"/>
                    <a:pt x="68" y="76"/>
                  </a:cubicBezTo>
                  <a:cubicBezTo>
                    <a:pt x="74" y="76"/>
                    <a:pt x="79" y="73"/>
                    <a:pt x="81" y="68"/>
                  </a:cubicBezTo>
                  <a:cubicBezTo>
                    <a:pt x="84" y="64"/>
                    <a:pt x="84" y="58"/>
                    <a:pt x="81" y="53"/>
                  </a:cubicBezTo>
                  <a:close/>
                  <a:moveTo>
                    <a:pt x="64" y="58"/>
                  </a:moveTo>
                  <a:cubicBezTo>
                    <a:pt x="62" y="60"/>
                    <a:pt x="59" y="62"/>
                    <a:pt x="56" y="62"/>
                  </a:cubicBezTo>
                  <a:cubicBezTo>
                    <a:pt x="28" y="62"/>
                    <a:pt x="28" y="62"/>
                    <a:pt x="28" y="62"/>
                  </a:cubicBezTo>
                  <a:cubicBezTo>
                    <a:pt x="25" y="62"/>
                    <a:pt x="22" y="60"/>
                    <a:pt x="20" y="58"/>
                  </a:cubicBezTo>
                  <a:cubicBezTo>
                    <a:pt x="18" y="55"/>
                    <a:pt x="18" y="51"/>
                    <a:pt x="20" y="48"/>
                  </a:cubicBezTo>
                  <a:cubicBezTo>
                    <a:pt x="34" y="24"/>
                    <a:pt x="34" y="24"/>
                    <a:pt x="34" y="24"/>
                  </a:cubicBezTo>
                  <a:cubicBezTo>
                    <a:pt x="35" y="21"/>
                    <a:pt x="39" y="20"/>
                    <a:pt x="42" y="20"/>
                  </a:cubicBezTo>
                  <a:cubicBezTo>
                    <a:pt x="45" y="20"/>
                    <a:pt x="49" y="21"/>
                    <a:pt x="50" y="24"/>
                  </a:cubicBezTo>
                  <a:cubicBezTo>
                    <a:pt x="64" y="48"/>
                    <a:pt x="64" y="48"/>
                    <a:pt x="64" y="48"/>
                  </a:cubicBezTo>
                  <a:cubicBezTo>
                    <a:pt x="66" y="51"/>
                    <a:pt x="66" y="55"/>
                    <a:pt x="64"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pic>
        <p:nvPicPr>
          <p:cNvPr id="130" name="Picture 129">
            <a:extLst>
              <a:ext uri="{FF2B5EF4-FFF2-40B4-BE49-F238E27FC236}">
                <a16:creationId xmlns:a16="http://schemas.microsoft.com/office/drawing/2014/main" id="{294AA86D-A8C2-4B19-B496-10D74621822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01326" y="882918"/>
            <a:ext cx="3533775" cy="3286125"/>
          </a:xfrm>
          <a:prstGeom prst="rect">
            <a:avLst/>
          </a:prstGeom>
        </p:spPr>
      </p:pic>
      <p:sp>
        <p:nvSpPr>
          <p:cNvPr id="3" name="Rectangle 2">
            <a:extLst>
              <a:ext uri="{FF2B5EF4-FFF2-40B4-BE49-F238E27FC236}">
                <a16:creationId xmlns:a16="http://schemas.microsoft.com/office/drawing/2014/main" id="{16EB907E-22BD-AD44-868A-BC0281B6D551}"/>
              </a:ext>
            </a:extLst>
          </p:cNvPr>
          <p:cNvSpPr/>
          <p:nvPr/>
        </p:nvSpPr>
        <p:spPr>
          <a:xfrm>
            <a:off x="7086600" y="5988552"/>
            <a:ext cx="5093911" cy="261610"/>
          </a:xfrm>
          <a:prstGeom prst="rect">
            <a:avLst/>
          </a:prstGeom>
        </p:spPr>
        <p:txBody>
          <a:bodyPr wrap="square">
            <a:spAutoFit/>
          </a:bodyPr>
          <a:lstStyle/>
          <a:p>
            <a:r>
              <a:rPr lang="en-US" sz="1100" dirty="0"/>
              <a:t>A. Chiang and J. </a:t>
            </a:r>
            <a:r>
              <a:rPr lang="en-US" sz="1100" dirty="0" err="1"/>
              <a:t>Massague</a:t>
            </a:r>
            <a:r>
              <a:rPr lang="en-US" sz="1100" dirty="0"/>
              <a:t>. N </a:t>
            </a:r>
            <a:r>
              <a:rPr lang="en-US" sz="1100" dirty="0" err="1"/>
              <a:t>Engl</a:t>
            </a:r>
            <a:r>
              <a:rPr lang="en-US" sz="1100" dirty="0"/>
              <a:t> J Med. 2008 Dec 25; 359(26): 2814–2823.</a:t>
            </a:r>
          </a:p>
        </p:txBody>
      </p:sp>
      <p:sp>
        <p:nvSpPr>
          <p:cNvPr id="129" name="TextBox 128">
            <a:extLst>
              <a:ext uri="{FF2B5EF4-FFF2-40B4-BE49-F238E27FC236}">
                <a16:creationId xmlns:a16="http://schemas.microsoft.com/office/drawing/2014/main" id="{4CAF9885-4C50-3749-B79C-5F83AD573104}"/>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38010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dissolve">
                                      <p:cBhvr>
                                        <p:cTn id="7"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08432" y="3619672"/>
            <a:ext cx="1467104" cy="2052295"/>
          </a:xfrm>
          <a:prstGeom prst="rect">
            <a:avLst/>
          </a:prstGeom>
          <a:blipFill>
            <a:blip r:embed="rId2" cstate="print"/>
            <a:stretch>
              <a:fillRect/>
            </a:stretch>
          </a:blipFill>
        </p:spPr>
        <p:txBody>
          <a:bodyPr wrap="square" lIns="0" tIns="0" rIns="0" bIns="0" rtlCol="0"/>
          <a:lstStyle/>
          <a:p>
            <a:endParaRPr sz="2400"/>
          </a:p>
        </p:txBody>
      </p:sp>
      <p:sp>
        <p:nvSpPr>
          <p:cNvPr id="3" name="object 3"/>
          <p:cNvSpPr txBox="1"/>
          <p:nvPr/>
        </p:nvSpPr>
        <p:spPr>
          <a:xfrm>
            <a:off x="5026435" y="5775485"/>
            <a:ext cx="6773333" cy="552545"/>
          </a:xfrm>
          <a:prstGeom prst="rect">
            <a:avLst/>
          </a:prstGeom>
        </p:spPr>
        <p:txBody>
          <a:bodyPr vert="horz" wrap="square" lIns="0" tIns="18627" rIns="0" bIns="0" rtlCol="0">
            <a:spAutoFit/>
          </a:bodyPr>
          <a:lstStyle/>
          <a:p>
            <a:pPr marR="8466" algn="r">
              <a:spcBef>
                <a:spcPts val="147"/>
              </a:spcBef>
            </a:pPr>
            <a:r>
              <a:rPr sz="867" dirty="0">
                <a:solidFill>
                  <a:srgbClr val="585858"/>
                </a:solidFill>
                <a:latin typeface="Arial Narrow"/>
                <a:cs typeface="Arial Narrow"/>
              </a:rPr>
              <a:t>CNS, central nervous</a:t>
            </a:r>
            <a:r>
              <a:rPr sz="867" spc="-53" dirty="0">
                <a:solidFill>
                  <a:srgbClr val="585858"/>
                </a:solidFill>
                <a:latin typeface="Arial Narrow"/>
                <a:cs typeface="Arial Narrow"/>
              </a:rPr>
              <a:t> </a:t>
            </a:r>
            <a:r>
              <a:rPr sz="867" dirty="0">
                <a:solidFill>
                  <a:srgbClr val="585858"/>
                </a:solidFill>
                <a:latin typeface="Arial Narrow"/>
                <a:cs typeface="Arial Narrow"/>
              </a:rPr>
              <a:t>system</a:t>
            </a:r>
            <a:endParaRPr sz="867" dirty="0">
              <a:latin typeface="Arial Narrow"/>
              <a:cs typeface="Arial Narrow"/>
            </a:endParaRPr>
          </a:p>
          <a:p>
            <a:pPr marR="6773" algn="r">
              <a:spcBef>
                <a:spcPts val="13"/>
              </a:spcBef>
            </a:pPr>
            <a:r>
              <a:rPr sz="867" dirty="0">
                <a:solidFill>
                  <a:srgbClr val="585858"/>
                </a:solidFill>
                <a:latin typeface="Arial Narrow"/>
                <a:cs typeface="Arial Narrow"/>
              </a:rPr>
              <a:t>1. Choi et al. J Thorac Dis 2016;8:152–160; 2. Sekihara et al. Eur J Cardiothorac Surg 2017;52:522–528; 3. Xu, et al. J Thorac Oncol </a:t>
            </a:r>
            <a:r>
              <a:rPr sz="867" spc="33" dirty="0">
                <a:solidFill>
                  <a:srgbClr val="585858"/>
                </a:solidFill>
                <a:latin typeface="Arial Narrow"/>
                <a:cs typeface="Arial Narrow"/>
              </a:rPr>
              <a:t> </a:t>
            </a:r>
            <a:r>
              <a:rPr sz="867" dirty="0">
                <a:solidFill>
                  <a:srgbClr val="585858"/>
                </a:solidFill>
                <a:latin typeface="Arial Narrow"/>
                <a:cs typeface="Arial Narrow"/>
              </a:rPr>
              <a:t>2019;14:503–512;</a:t>
            </a:r>
            <a:endParaRPr sz="867" dirty="0">
              <a:latin typeface="Arial Narrow"/>
              <a:cs typeface="Arial Narrow"/>
            </a:endParaRPr>
          </a:p>
          <a:p>
            <a:pPr marR="6773" algn="r">
              <a:spcBef>
                <a:spcPts val="20"/>
              </a:spcBef>
            </a:pPr>
            <a:r>
              <a:rPr sz="867" dirty="0">
                <a:solidFill>
                  <a:srgbClr val="585858"/>
                </a:solidFill>
                <a:latin typeface="Arial Narrow"/>
                <a:cs typeface="Arial Narrow"/>
              </a:rPr>
              <a:t>4. Kelly et al. J Clin Oncol 2015;33:4007–4014; 5. Colclough et al. Eur J Cancer 2016;69:S28; 6. Ballard et al. Clin Cancer Res </a:t>
            </a:r>
            <a:r>
              <a:rPr sz="867" spc="60" dirty="0">
                <a:solidFill>
                  <a:srgbClr val="585858"/>
                </a:solidFill>
                <a:latin typeface="Arial Narrow"/>
                <a:cs typeface="Arial Narrow"/>
              </a:rPr>
              <a:t> </a:t>
            </a:r>
            <a:r>
              <a:rPr sz="867" dirty="0">
                <a:solidFill>
                  <a:srgbClr val="585858"/>
                </a:solidFill>
                <a:latin typeface="Arial Narrow"/>
                <a:cs typeface="Arial Narrow"/>
              </a:rPr>
              <a:t>2016;22:5130–5140;</a:t>
            </a:r>
            <a:endParaRPr sz="867" dirty="0">
              <a:latin typeface="Arial Narrow"/>
              <a:cs typeface="Arial Narrow"/>
            </a:endParaRPr>
          </a:p>
          <a:p>
            <a:pPr marR="6773" algn="r">
              <a:spcBef>
                <a:spcPts val="13"/>
              </a:spcBef>
            </a:pPr>
            <a:r>
              <a:rPr sz="867" dirty="0">
                <a:solidFill>
                  <a:srgbClr val="585858"/>
                </a:solidFill>
                <a:latin typeface="Arial Narrow"/>
                <a:cs typeface="Arial Narrow"/>
              </a:rPr>
              <a:t>7. Vishwanathan et al. Cancer Res 2018; 78:CT013; 8. Ramalingam et al. </a:t>
            </a:r>
            <a:r>
              <a:rPr sz="867" spc="7" dirty="0">
                <a:solidFill>
                  <a:srgbClr val="585858"/>
                </a:solidFill>
                <a:latin typeface="Arial Narrow"/>
                <a:cs typeface="Arial Narrow"/>
              </a:rPr>
              <a:t>N </a:t>
            </a:r>
            <a:r>
              <a:rPr sz="867" dirty="0">
                <a:solidFill>
                  <a:srgbClr val="585858"/>
                </a:solidFill>
                <a:latin typeface="Arial Narrow"/>
                <a:cs typeface="Arial Narrow"/>
              </a:rPr>
              <a:t>Engl J Med 2020;382:41–50; 9. Reungwetwattana et al. J Clin Oncol 2018 </a:t>
            </a:r>
            <a:r>
              <a:rPr sz="867" spc="27" dirty="0">
                <a:solidFill>
                  <a:srgbClr val="585858"/>
                </a:solidFill>
                <a:latin typeface="Arial Narrow"/>
                <a:cs typeface="Arial Narrow"/>
              </a:rPr>
              <a:t> </a:t>
            </a:r>
            <a:r>
              <a:rPr sz="867" dirty="0">
                <a:solidFill>
                  <a:srgbClr val="585858"/>
                </a:solidFill>
                <a:latin typeface="Arial Narrow"/>
                <a:cs typeface="Arial Narrow"/>
              </a:rPr>
              <a:t>36:3290–3297.</a:t>
            </a:r>
            <a:endParaRPr sz="867" dirty="0">
              <a:latin typeface="Arial Narrow"/>
              <a:cs typeface="Arial Narrow"/>
            </a:endParaRPr>
          </a:p>
        </p:txBody>
      </p:sp>
      <p:sp>
        <p:nvSpPr>
          <p:cNvPr id="4" name="object 4"/>
          <p:cNvSpPr txBox="1">
            <a:spLocks noGrp="1"/>
          </p:cNvSpPr>
          <p:nvPr>
            <p:ph type="title" idx="4294967295"/>
          </p:nvPr>
        </p:nvSpPr>
        <p:spPr>
          <a:xfrm>
            <a:off x="408432" y="301370"/>
            <a:ext cx="11554238" cy="1013440"/>
          </a:xfrm>
          <a:prstGeom prst="rect">
            <a:avLst/>
          </a:prstGeom>
        </p:spPr>
        <p:txBody>
          <a:bodyPr vert="horz" wrap="square" lIns="0" tIns="16087" rIns="0" bIns="0" rtlCol="0">
            <a:spAutoFit/>
          </a:bodyPr>
          <a:lstStyle/>
          <a:p>
            <a:pPr marL="16933">
              <a:spcBef>
                <a:spcPts val="127"/>
              </a:spcBef>
            </a:pPr>
            <a:r>
              <a:rPr lang="en-US" sz="3600" dirty="0"/>
              <a:t>ADAURA: </a:t>
            </a:r>
            <a:r>
              <a:rPr sz="3600" dirty="0"/>
              <a:t>The </a:t>
            </a:r>
            <a:r>
              <a:rPr sz="3600" spc="-7" dirty="0"/>
              <a:t>type of </a:t>
            </a:r>
            <a:r>
              <a:rPr sz="3600" spc="-13" dirty="0"/>
              <a:t>recurrence </a:t>
            </a:r>
            <a:r>
              <a:rPr sz="3600" spc="-7" dirty="0"/>
              <a:t>is a </a:t>
            </a:r>
            <a:r>
              <a:rPr sz="3600" spc="-13" dirty="0"/>
              <a:t>key </a:t>
            </a:r>
            <a:r>
              <a:rPr sz="3600" spc="-7" dirty="0"/>
              <a:t>consideration in </a:t>
            </a:r>
            <a:r>
              <a:rPr sz="3600" spc="-13" dirty="0"/>
              <a:t>resected</a:t>
            </a:r>
            <a:r>
              <a:rPr sz="3600" spc="107" dirty="0"/>
              <a:t> </a:t>
            </a:r>
            <a:r>
              <a:rPr sz="3600" spc="-7" dirty="0"/>
              <a:t>NSCLC</a:t>
            </a:r>
          </a:p>
        </p:txBody>
      </p:sp>
      <p:grpSp>
        <p:nvGrpSpPr>
          <p:cNvPr id="5" name="object 5"/>
          <p:cNvGrpSpPr/>
          <p:nvPr/>
        </p:nvGrpSpPr>
        <p:grpSpPr>
          <a:xfrm>
            <a:off x="422655" y="1374312"/>
            <a:ext cx="11267440" cy="347980"/>
            <a:chOff x="316991" y="950975"/>
            <a:chExt cx="8450580" cy="260985"/>
          </a:xfrm>
        </p:grpSpPr>
        <p:sp>
          <p:nvSpPr>
            <p:cNvPr id="6" name="object 6"/>
            <p:cNvSpPr/>
            <p:nvPr/>
          </p:nvSpPr>
          <p:spPr>
            <a:xfrm>
              <a:off x="321563" y="955547"/>
              <a:ext cx="8441690" cy="251460"/>
            </a:xfrm>
            <a:custGeom>
              <a:avLst/>
              <a:gdLst/>
              <a:ahLst/>
              <a:cxnLst/>
              <a:rect l="l" t="t" r="r" b="b"/>
              <a:pathLst>
                <a:path w="8441690" h="251459">
                  <a:moveTo>
                    <a:pt x="8399526" y="0"/>
                  </a:moveTo>
                  <a:lnTo>
                    <a:pt x="41910" y="0"/>
                  </a:lnTo>
                  <a:lnTo>
                    <a:pt x="25599" y="3298"/>
                  </a:lnTo>
                  <a:lnTo>
                    <a:pt x="12277" y="12287"/>
                  </a:lnTo>
                  <a:lnTo>
                    <a:pt x="3294" y="25610"/>
                  </a:lnTo>
                  <a:lnTo>
                    <a:pt x="0" y="41910"/>
                  </a:lnTo>
                  <a:lnTo>
                    <a:pt x="0" y="251460"/>
                  </a:lnTo>
                  <a:lnTo>
                    <a:pt x="8441436" y="251460"/>
                  </a:lnTo>
                  <a:lnTo>
                    <a:pt x="8441436" y="41910"/>
                  </a:lnTo>
                  <a:lnTo>
                    <a:pt x="8438137" y="25610"/>
                  </a:lnTo>
                  <a:lnTo>
                    <a:pt x="8429148" y="12287"/>
                  </a:lnTo>
                  <a:lnTo>
                    <a:pt x="8415825" y="3298"/>
                  </a:lnTo>
                  <a:lnTo>
                    <a:pt x="8399526" y="0"/>
                  </a:lnTo>
                  <a:close/>
                </a:path>
              </a:pathLst>
            </a:custGeom>
            <a:solidFill>
              <a:srgbClr val="80114B"/>
            </a:solidFill>
          </p:spPr>
          <p:txBody>
            <a:bodyPr wrap="square" lIns="0" tIns="0" rIns="0" bIns="0" rtlCol="0"/>
            <a:lstStyle/>
            <a:p>
              <a:endParaRPr sz="2400"/>
            </a:p>
          </p:txBody>
        </p:sp>
        <p:sp>
          <p:nvSpPr>
            <p:cNvPr id="7" name="object 7"/>
            <p:cNvSpPr/>
            <p:nvPr/>
          </p:nvSpPr>
          <p:spPr>
            <a:xfrm>
              <a:off x="321563" y="955547"/>
              <a:ext cx="8441690" cy="251460"/>
            </a:xfrm>
            <a:custGeom>
              <a:avLst/>
              <a:gdLst/>
              <a:ahLst/>
              <a:cxnLst/>
              <a:rect l="l" t="t" r="r" b="b"/>
              <a:pathLst>
                <a:path w="8441690" h="251459">
                  <a:moveTo>
                    <a:pt x="41910" y="0"/>
                  </a:moveTo>
                  <a:lnTo>
                    <a:pt x="8399526" y="0"/>
                  </a:lnTo>
                  <a:lnTo>
                    <a:pt x="8415825" y="3298"/>
                  </a:lnTo>
                  <a:lnTo>
                    <a:pt x="8429148" y="12287"/>
                  </a:lnTo>
                  <a:lnTo>
                    <a:pt x="8438137" y="25610"/>
                  </a:lnTo>
                  <a:lnTo>
                    <a:pt x="8441436" y="41910"/>
                  </a:lnTo>
                  <a:lnTo>
                    <a:pt x="8441436" y="251460"/>
                  </a:lnTo>
                  <a:lnTo>
                    <a:pt x="0" y="251460"/>
                  </a:lnTo>
                  <a:lnTo>
                    <a:pt x="0" y="41910"/>
                  </a:lnTo>
                  <a:lnTo>
                    <a:pt x="3294" y="25610"/>
                  </a:lnTo>
                  <a:lnTo>
                    <a:pt x="12277" y="12287"/>
                  </a:lnTo>
                  <a:lnTo>
                    <a:pt x="25599" y="3298"/>
                  </a:lnTo>
                  <a:lnTo>
                    <a:pt x="41910" y="0"/>
                  </a:lnTo>
                  <a:close/>
                </a:path>
              </a:pathLst>
            </a:custGeom>
            <a:ln w="9144">
              <a:solidFill>
                <a:srgbClr val="80114B"/>
              </a:solidFill>
            </a:ln>
          </p:spPr>
          <p:txBody>
            <a:bodyPr wrap="square" lIns="0" tIns="0" rIns="0" bIns="0" rtlCol="0"/>
            <a:lstStyle/>
            <a:p>
              <a:endParaRPr sz="2400"/>
            </a:p>
          </p:txBody>
        </p:sp>
      </p:grpSp>
      <p:grpSp>
        <p:nvGrpSpPr>
          <p:cNvPr id="8" name="object 8"/>
          <p:cNvGrpSpPr/>
          <p:nvPr/>
        </p:nvGrpSpPr>
        <p:grpSpPr>
          <a:xfrm>
            <a:off x="406401" y="2971464"/>
            <a:ext cx="11269980" cy="347980"/>
            <a:chOff x="304800" y="2148839"/>
            <a:chExt cx="8452485" cy="260985"/>
          </a:xfrm>
        </p:grpSpPr>
        <p:sp>
          <p:nvSpPr>
            <p:cNvPr id="9" name="object 9"/>
            <p:cNvSpPr/>
            <p:nvPr/>
          </p:nvSpPr>
          <p:spPr>
            <a:xfrm>
              <a:off x="309372" y="2153411"/>
              <a:ext cx="8442960" cy="251460"/>
            </a:xfrm>
            <a:custGeom>
              <a:avLst/>
              <a:gdLst/>
              <a:ahLst/>
              <a:cxnLst/>
              <a:rect l="l" t="t" r="r" b="b"/>
              <a:pathLst>
                <a:path w="8442960" h="251460">
                  <a:moveTo>
                    <a:pt x="8401050" y="0"/>
                  </a:moveTo>
                  <a:lnTo>
                    <a:pt x="41910" y="0"/>
                  </a:lnTo>
                  <a:lnTo>
                    <a:pt x="25594" y="3298"/>
                  </a:lnTo>
                  <a:lnTo>
                    <a:pt x="12272" y="12287"/>
                  </a:lnTo>
                  <a:lnTo>
                    <a:pt x="3292" y="25610"/>
                  </a:lnTo>
                  <a:lnTo>
                    <a:pt x="0" y="41910"/>
                  </a:lnTo>
                  <a:lnTo>
                    <a:pt x="0" y="251460"/>
                  </a:lnTo>
                  <a:lnTo>
                    <a:pt x="8442960" y="251460"/>
                  </a:lnTo>
                  <a:lnTo>
                    <a:pt x="8442960" y="41910"/>
                  </a:lnTo>
                  <a:lnTo>
                    <a:pt x="8439661" y="25610"/>
                  </a:lnTo>
                  <a:lnTo>
                    <a:pt x="8430672" y="12287"/>
                  </a:lnTo>
                  <a:lnTo>
                    <a:pt x="8417349" y="3298"/>
                  </a:lnTo>
                  <a:lnTo>
                    <a:pt x="8401050" y="0"/>
                  </a:lnTo>
                  <a:close/>
                </a:path>
              </a:pathLst>
            </a:custGeom>
            <a:solidFill>
              <a:srgbClr val="1F3863"/>
            </a:solidFill>
          </p:spPr>
          <p:txBody>
            <a:bodyPr wrap="square" lIns="0" tIns="0" rIns="0" bIns="0" rtlCol="0"/>
            <a:lstStyle/>
            <a:p>
              <a:endParaRPr sz="2400"/>
            </a:p>
          </p:txBody>
        </p:sp>
        <p:sp>
          <p:nvSpPr>
            <p:cNvPr id="10" name="object 10"/>
            <p:cNvSpPr/>
            <p:nvPr/>
          </p:nvSpPr>
          <p:spPr>
            <a:xfrm>
              <a:off x="309372" y="2153411"/>
              <a:ext cx="8442960" cy="251460"/>
            </a:xfrm>
            <a:custGeom>
              <a:avLst/>
              <a:gdLst/>
              <a:ahLst/>
              <a:cxnLst/>
              <a:rect l="l" t="t" r="r" b="b"/>
              <a:pathLst>
                <a:path w="8442960" h="251460">
                  <a:moveTo>
                    <a:pt x="41910" y="0"/>
                  </a:moveTo>
                  <a:lnTo>
                    <a:pt x="8401050" y="0"/>
                  </a:lnTo>
                  <a:lnTo>
                    <a:pt x="8417349" y="3298"/>
                  </a:lnTo>
                  <a:lnTo>
                    <a:pt x="8430672" y="12287"/>
                  </a:lnTo>
                  <a:lnTo>
                    <a:pt x="8439661" y="25610"/>
                  </a:lnTo>
                  <a:lnTo>
                    <a:pt x="8442960" y="41910"/>
                  </a:lnTo>
                  <a:lnTo>
                    <a:pt x="8442960" y="251460"/>
                  </a:lnTo>
                  <a:lnTo>
                    <a:pt x="0" y="251460"/>
                  </a:lnTo>
                  <a:lnTo>
                    <a:pt x="0" y="41910"/>
                  </a:lnTo>
                  <a:lnTo>
                    <a:pt x="3292" y="25610"/>
                  </a:lnTo>
                  <a:lnTo>
                    <a:pt x="12272" y="12287"/>
                  </a:lnTo>
                  <a:lnTo>
                    <a:pt x="25594" y="3298"/>
                  </a:lnTo>
                  <a:lnTo>
                    <a:pt x="41910" y="0"/>
                  </a:lnTo>
                  <a:close/>
                </a:path>
              </a:pathLst>
            </a:custGeom>
            <a:ln w="9144">
              <a:solidFill>
                <a:srgbClr val="1F3863"/>
              </a:solidFill>
            </a:ln>
          </p:spPr>
          <p:txBody>
            <a:bodyPr wrap="square" lIns="0" tIns="0" rIns="0" bIns="0" rtlCol="0"/>
            <a:lstStyle/>
            <a:p>
              <a:endParaRPr sz="2400"/>
            </a:p>
          </p:txBody>
        </p:sp>
      </p:grpSp>
      <p:sp>
        <p:nvSpPr>
          <p:cNvPr id="11" name="object 11"/>
          <p:cNvSpPr txBox="1"/>
          <p:nvPr/>
        </p:nvSpPr>
        <p:spPr>
          <a:xfrm>
            <a:off x="392232" y="1391923"/>
            <a:ext cx="11328400" cy="4437177"/>
          </a:xfrm>
          <a:prstGeom prst="rect">
            <a:avLst/>
          </a:prstGeom>
        </p:spPr>
        <p:txBody>
          <a:bodyPr vert="horz" wrap="square" lIns="0" tIns="17780" rIns="0" bIns="0" rtlCol="0">
            <a:spAutoFit/>
          </a:bodyPr>
          <a:lstStyle/>
          <a:p>
            <a:pPr marL="173562">
              <a:spcBef>
                <a:spcPts val="140"/>
              </a:spcBef>
            </a:pPr>
            <a:r>
              <a:rPr sz="1867" b="1" spc="-7" dirty="0">
                <a:solidFill>
                  <a:srgbClr val="FFFFFF"/>
                </a:solidFill>
                <a:latin typeface="Arial Narrow"/>
                <a:cs typeface="Arial Narrow"/>
              </a:rPr>
              <a:t>Local versus distant recurrence </a:t>
            </a:r>
            <a:r>
              <a:rPr sz="1867" b="1" dirty="0">
                <a:solidFill>
                  <a:srgbClr val="FFFFFF"/>
                </a:solidFill>
                <a:latin typeface="Arial Narrow"/>
                <a:cs typeface="Arial Narrow"/>
              </a:rPr>
              <a:t>has </a:t>
            </a:r>
            <a:r>
              <a:rPr sz="1867" b="1" spc="-7" dirty="0">
                <a:solidFill>
                  <a:srgbClr val="FFFFFF"/>
                </a:solidFill>
                <a:latin typeface="Arial Narrow"/>
                <a:cs typeface="Arial Narrow"/>
              </a:rPr>
              <a:t>an </a:t>
            </a:r>
            <a:r>
              <a:rPr sz="1867" b="1" dirty="0">
                <a:solidFill>
                  <a:srgbClr val="FFFFFF"/>
                </a:solidFill>
                <a:latin typeface="Arial Narrow"/>
                <a:cs typeface="Arial Narrow"/>
              </a:rPr>
              <a:t>impact on patient outcomes post</a:t>
            </a:r>
            <a:r>
              <a:rPr sz="1867" b="1" spc="-7" dirty="0">
                <a:solidFill>
                  <a:srgbClr val="FFFFFF"/>
                </a:solidFill>
                <a:latin typeface="Arial Narrow"/>
                <a:cs typeface="Arial Narrow"/>
              </a:rPr>
              <a:t> surgery</a:t>
            </a:r>
            <a:endParaRPr sz="1867" dirty="0">
              <a:latin typeface="Arial Narrow"/>
              <a:cs typeface="Arial Narrow"/>
            </a:endParaRPr>
          </a:p>
          <a:p>
            <a:pPr>
              <a:lnSpc>
                <a:spcPct val="100000"/>
              </a:lnSpc>
            </a:pPr>
            <a:endParaRPr sz="2133" dirty="0">
              <a:latin typeface="Arial Narrow"/>
              <a:cs typeface="Arial Narrow"/>
            </a:endParaRPr>
          </a:p>
          <a:p>
            <a:pPr marL="2263083" indent="-317492">
              <a:spcBef>
                <a:spcPts val="1413"/>
              </a:spcBef>
              <a:buClr>
                <a:srgbClr val="80114B"/>
              </a:buClr>
              <a:buFont typeface="Arial"/>
              <a:buChar char="•"/>
              <a:tabLst>
                <a:tab pos="2263083" algn="l"/>
                <a:tab pos="2263929" algn="l"/>
              </a:tabLst>
            </a:pPr>
            <a:r>
              <a:rPr sz="1867" spc="-7" dirty="0">
                <a:solidFill>
                  <a:srgbClr val="585858"/>
                </a:solidFill>
                <a:latin typeface="Arial Narrow"/>
                <a:cs typeface="Arial Narrow"/>
              </a:rPr>
              <a:t>Local </a:t>
            </a:r>
            <a:r>
              <a:rPr sz="1867" dirty="0">
                <a:solidFill>
                  <a:srgbClr val="585858"/>
                </a:solidFill>
                <a:latin typeface="Arial Narrow"/>
                <a:cs typeface="Arial Narrow"/>
              </a:rPr>
              <a:t>/ </a:t>
            </a:r>
            <a:r>
              <a:rPr sz="1867" spc="-7" dirty="0">
                <a:solidFill>
                  <a:srgbClr val="585858"/>
                </a:solidFill>
                <a:latin typeface="Arial Narrow"/>
                <a:cs typeface="Arial Narrow"/>
              </a:rPr>
              <a:t>regional recurrence is associated with </a:t>
            </a:r>
            <a:r>
              <a:rPr sz="1867" spc="-13" dirty="0">
                <a:solidFill>
                  <a:srgbClr val="585858"/>
                </a:solidFill>
                <a:latin typeface="Arial Narrow"/>
                <a:cs typeface="Arial Narrow"/>
              </a:rPr>
              <a:t>longer </a:t>
            </a:r>
            <a:r>
              <a:rPr sz="1867" spc="-7" dirty="0">
                <a:solidFill>
                  <a:srgbClr val="585858"/>
                </a:solidFill>
                <a:latin typeface="Arial Narrow"/>
                <a:cs typeface="Arial Narrow"/>
              </a:rPr>
              <a:t>post-recurrence survival </a:t>
            </a:r>
            <a:r>
              <a:rPr sz="1867" dirty="0">
                <a:solidFill>
                  <a:srgbClr val="585858"/>
                </a:solidFill>
                <a:latin typeface="Arial Narrow"/>
                <a:cs typeface="Arial Narrow"/>
              </a:rPr>
              <a:t>than </a:t>
            </a:r>
            <a:r>
              <a:rPr sz="1867" spc="-7" dirty="0">
                <a:solidFill>
                  <a:srgbClr val="585858"/>
                </a:solidFill>
                <a:latin typeface="Arial Narrow"/>
                <a:cs typeface="Arial Narrow"/>
              </a:rPr>
              <a:t>distant</a:t>
            </a:r>
            <a:r>
              <a:rPr sz="1867" spc="247" dirty="0">
                <a:solidFill>
                  <a:srgbClr val="585858"/>
                </a:solidFill>
                <a:latin typeface="Arial Narrow"/>
                <a:cs typeface="Arial Narrow"/>
              </a:rPr>
              <a:t> </a:t>
            </a:r>
            <a:r>
              <a:rPr sz="1867" dirty="0">
                <a:solidFill>
                  <a:srgbClr val="585858"/>
                </a:solidFill>
                <a:latin typeface="Arial Narrow"/>
                <a:cs typeface="Arial Narrow"/>
              </a:rPr>
              <a:t>recurrence</a:t>
            </a:r>
            <a:r>
              <a:rPr baseline="24691" dirty="0">
                <a:solidFill>
                  <a:srgbClr val="585858"/>
                </a:solidFill>
                <a:latin typeface="Arial Narrow"/>
                <a:cs typeface="Arial Narrow"/>
              </a:rPr>
              <a:t>1,2</a:t>
            </a:r>
            <a:endParaRPr baseline="24691" dirty="0">
              <a:latin typeface="Arial Narrow"/>
              <a:cs typeface="Arial Narrow"/>
            </a:endParaRPr>
          </a:p>
          <a:p>
            <a:pPr>
              <a:lnSpc>
                <a:spcPct val="100000"/>
              </a:lnSpc>
              <a:buChar char="•"/>
            </a:pPr>
            <a:endParaRPr sz="2133" dirty="0">
              <a:latin typeface="Arial Narrow"/>
              <a:cs typeface="Arial Narrow"/>
            </a:endParaRPr>
          </a:p>
          <a:p>
            <a:pPr marL="159169">
              <a:spcBef>
                <a:spcPts val="1787"/>
              </a:spcBef>
            </a:pPr>
            <a:r>
              <a:rPr sz="1867" b="1" spc="-7" dirty="0">
                <a:solidFill>
                  <a:srgbClr val="FFFFFF"/>
                </a:solidFill>
                <a:latin typeface="Arial Narrow"/>
                <a:cs typeface="Arial Narrow"/>
              </a:rPr>
              <a:t>Preventing </a:t>
            </a:r>
            <a:r>
              <a:rPr sz="1867" b="1" dirty="0">
                <a:solidFill>
                  <a:srgbClr val="FFFFFF"/>
                </a:solidFill>
                <a:latin typeface="Arial Narrow"/>
                <a:cs typeface="Arial Narrow"/>
              </a:rPr>
              <a:t>CNS </a:t>
            </a:r>
            <a:r>
              <a:rPr sz="1867" b="1" spc="-7" dirty="0">
                <a:solidFill>
                  <a:srgbClr val="FFFFFF"/>
                </a:solidFill>
                <a:latin typeface="Arial Narrow"/>
                <a:cs typeface="Arial Narrow"/>
              </a:rPr>
              <a:t>recurrence is </a:t>
            </a:r>
            <a:r>
              <a:rPr sz="1867" b="1" dirty="0">
                <a:solidFill>
                  <a:srgbClr val="FFFFFF"/>
                </a:solidFill>
                <a:latin typeface="Arial Narrow"/>
                <a:cs typeface="Arial Narrow"/>
              </a:rPr>
              <a:t>an </a:t>
            </a:r>
            <a:r>
              <a:rPr sz="1867" b="1" spc="-7" dirty="0">
                <a:solidFill>
                  <a:srgbClr val="FFFFFF"/>
                </a:solidFill>
                <a:latin typeface="Arial Narrow"/>
                <a:cs typeface="Arial Narrow"/>
              </a:rPr>
              <a:t>area </a:t>
            </a:r>
            <a:r>
              <a:rPr sz="1867" b="1" dirty="0">
                <a:solidFill>
                  <a:srgbClr val="FFFFFF"/>
                </a:solidFill>
                <a:latin typeface="Arial Narrow"/>
                <a:cs typeface="Arial Narrow"/>
              </a:rPr>
              <a:t>of unmet</a:t>
            </a:r>
            <a:r>
              <a:rPr sz="1867" b="1" spc="13" dirty="0">
                <a:solidFill>
                  <a:srgbClr val="FFFFFF"/>
                </a:solidFill>
                <a:latin typeface="Arial Narrow"/>
                <a:cs typeface="Arial Narrow"/>
              </a:rPr>
              <a:t> </a:t>
            </a:r>
            <a:r>
              <a:rPr sz="1867" b="1" spc="-7" dirty="0">
                <a:solidFill>
                  <a:srgbClr val="FFFFFF"/>
                </a:solidFill>
                <a:latin typeface="Arial Narrow"/>
                <a:cs typeface="Arial Narrow"/>
              </a:rPr>
              <a:t>need</a:t>
            </a:r>
            <a:endParaRPr sz="1867" dirty="0">
              <a:latin typeface="Arial Narrow"/>
              <a:cs typeface="Arial Narrow"/>
            </a:endParaRPr>
          </a:p>
          <a:p>
            <a:pPr>
              <a:spcBef>
                <a:spcPts val="73"/>
              </a:spcBef>
            </a:pPr>
            <a:endParaRPr sz="2600" dirty="0">
              <a:latin typeface="Arial Narrow"/>
              <a:cs typeface="Arial Narrow"/>
            </a:endParaRPr>
          </a:p>
          <a:p>
            <a:pPr marL="2263083" marR="155781" indent="-317492">
              <a:lnSpc>
                <a:spcPts val="2013"/>
              </a:lnSpc>
              <a:buClr>
                <a:srgbClr val="418E96"/>
              </a:buClr>
              <a:buFont typeface="Arial"/>
              <a:buChar char="•"/>
              <a:tabLst>
                <a:tab pos="2263083" algn="l"/>
                <a:tab pos="2263929" algn="l"/>
              </a:tabLst>
            </a:pPr>
            <a:r>
              <a:rPr sz="1867" dirty="0">
                <a:solidFill>
                  <a:srgbClr val="585858"/>
                </a:solidFill>
                <a:latin typeface="Arial Narrow"/>
                <a:cs typeface="Arial Narrow"/>
              </a:rPr>
              <a:t>The CNS </a:t>
            </a:r>
            <a:r>
              <a:rPr sz="1867" spc="-7" dirty="0">
                <a:solidFill>
                  <a:srgbClr val="585858"/>
                </a:solidFill>
                <a:latin typeface="Arial Narrow"/>
                <a:cs typeface="Arial Narrow"/>
              </a:rPr>
              <a:t>is </a:t>
            </a:r>
            <a:r>
              <a:rPr sz="1867" dirty="0">
                <a:solidFill>
                  <a:srgbClr val="585858"/>
                </a:solidFill>
                <a:latin typeface="Arial Narrow"/>
                <a:cs typeface="Arial Narrow"/>
              </a:rPr>
              <a:t>a </a:t>
            </a:r>
            <a:r>
              <a:rPr sz="1867" spc="-7" dirty="0">
                <a:solidFill>
                  <a:srgbClr val="585858"/>
                </a:solidFill>
                <a:latin typeface="Arial Narrow"/>
                <a:cs typeface="Arial Narrow"/>
              </a:rPr>
              <a:t>common site of distant recurrence among patients </a:t>
            </a:r>
            <a:r>
              <a:rPr sz="1867" dirty="0">
                <a:solidFill>
                  <a:srgbClr val="585858"/>
                </a:solidFill>
                <a:latin typeface="Arial Narrow"/>
                <a:cs typeface="Arial Narrow"/>
              </a:rPr>
              <a:t>with EGFRm </a:t>
            </a:r>
            <a:r>
              <a:rPr sz="1867" spc="-7" dirty="0">
                <a:solidFill>
                  <a:srgbClr val="585858"/>
                </a:solidFill>
                <a:latin typeface="Arial Narrow"/>
                <a:cs typeface="Arial Narrow"/>
              </a:rPr>
              <a:t>NSCLC receiving </a:t>
            </a:r>
            <a:r>
              <a:rPr sz="1867" spc="7" dirty="0">
                <a:solidFill>
                  <a:srgbClr val="585858"/>
                </a:solidFill>
                <a:latin typeface="Arial Narrow"/>
                <a:cs typeface="Arial Narrow"/>
              </a:rPr>
              <a:t>EGFR-  TKIs;</a:t>
            </a:r>
            <a:r>
              <a:rPr spc="9" baseline="24691" dirty="0">
                <a:solidFill>
                  <a:srgbClr val="585858"/>
                </a:solidFill>
                <a:latin typeface="Arial Narrow"/>
                <a:cs typeface="Arial Narrow"/>
              </a:rPr>
              <a:t>3,4 </a:t>
            </a:r>
            <a:r>
              <a:rPr sz="1867" spc="-7" dirty="0">
                <a:solidFill>
                  <a:srgbClr val="585858"/>
                </a:solidFill>
                <a:latin typeface="Arial Narrow"/>
                <a:cs typeface="Arial Narrow"/>
              </a:rPr>
              <a:t>in </a:t>
            </a:r>
            <a:r>
              <a:rPr sz="1867" dirty="0">
                <a:solidFill>
                  <a:srgbClr val="585858"/>
                </a:solidFill>
                <a:latin typeface="Arial Narrow"/>
                <a:cs typeface="Arial Narrow"/>
              </a:rPr>
              <a:t>the </a:t>
            </a:r>
            <a:r>
              <a:rPr sz="1867" spc="-7" dirty="0">
                <a:solidFill>
                  <a:srgbClr val="585858"/>
                </a:solidFill>
                <a:latin typeface="Arial Narrow"/>
                <a:cs typeface="Arial Narrow"/>
              </a:rPr>
              <a:t>adjuvant </a:t>
            </a:r>
            <a:r>
              <a:rPr sz="1867" dirty="0">
                <a:solidFill>
                  <a:srgbClr val="585858"/>
                </a:solidFill>
                <a:latin typeface="Arial Narrow"/>
                <a:cs typeface="Arial Narrow"/>
              </a:rPr>
              <a:t>RADIANT </a:t>
            </a:r>
            <a:r>
              <a:rPr sz="1867" spc="-27" dirty="0">
                <a:solidFill>
                  <a:srgbClr val="585858"/>
                </a:solidFill>
                <a:latin typeface="Arial Narrow"/>
                <a:cs typeface="Arial Narrow"/>
              </a:rPr>
              <a:t>study, </a:t>
            </a:r>
            <a:r>
              <a:rPr sz="1867" spc="-7" dirty="0">
                <a:solidFill>
                  <a:srgbClr val="585858"/>
                </a:solidFill>
                <a:latin typeface="Arial Narrow"/>
                <a:cs typeface="Arial Narrow"/>
              </a:rPr>
              <a:t>37% of recurrences in patients with </a:t>
            </a:r>
            <a:r>
              <a:rPr sz="1867" dirty="0">
                <a:solidFill>
                  <a:srgbClr val="585858"/>
                </a:solidFill>
                <a:latin typeface="Arial Narrow"/>
                <a:cs typeface="Arial Narrow"/>
              </a:rPr>
              <a:t>EGFRm </a:t>
            </a:r>
            <a:r>
              <a:rPr sz="1867" spc="-7" dirty="0">
                <a:solidFill>
                  <a:srgbClr val="585858"/>
                </a:solidFill>
                <a:latin typeface="Arial Narrow"/>
                <a:cs typeface="Arial Narrow"/>
              </a:rPr>
              <a:t>NSCLC </a:t>
            </a:r>
            <a:r>
              <a:rPr sz="1867" dirty="0">
                <a:solidFill>
                  <a:srgbClr val="585858"/>
                </a:solidFill>
                <a:latin typeface="Arial Narrow"/>
                <a:cs typeface="Arial Narrow"/>
              </a:rPr>
              <a:t>treated  </a:t>
            </a:r>
            <a:r>
              <a:rPr sz="1867" spc="-7" dirty="0">
                <a:solidFill>
                  <a:srgbClr val="585858"/>
                </a:solidFill>
                <a:latin typeface="Arial Narrow"/>
                <a:cs typeface="Arial Narrow"/>
              </a:rPr>
              <a:t>with erlotinib had CNS</a:t>
            </a:r>
            <a:r>
              <a:rPr sz="1867" spc="20" dirty="0">
                <a:solidFill>
                  <a:srgbClr val="585858"/>
                </a:solidFill>
                <a:latin typeface="Arial Narrow"/>
                <a:cs typeface="Arial Narrow"/>
              </a:rPr>
              <a:t> </a:t>
            </a:r>
            <a:r>
              <a:rPr sz="1867" spc="-7" dirty="0">
                <a:solidFill>
                  <a:srgbClr val="585858"/>
                </a:solidFill>
                <a:latin typeface="Arial Narrow"/>
                <a:cs typeface="Arial Narrow"/>
              </a:rPr>
              <a:t>involvement</a:t>
            </a:r>
            <a:r>
              <a:rPr spc="-9" baseline="24691" dirty="0">
                <a:solidFill>
                  <a:srgbClr val="585858"/>
                </a:solidFill>
                <a:latin typeface="Arial Narrow"/>
                <a:cs typeface="Arial Narrow"/>
              </a:rPr>
              <a:t>4</a:t>
            </a:r>
            <a:endParaRPr baseline="24691" dirty="0">
              <a:latin typeface="Arial Narrow"/>
              <a:cs typeface="Arial Narrow"/>
            </a:endParaRPr>
          </a:p>
          <a:p>
            <a:pPr marL="2263083" marR="277698" indent="-317492">
              <a:lnSpc>
                <a:spcPts val="2013"/>
              </a:lnSpc>
              <a:spcBef>
                <a:spcPts val="1080"/>
              </a:spcBef>
              <a:buClr>
                <a:srgbClr val="418E96"/>
              </a:buClr>
              <a:buFont typeface="Arial"/>
              <a:buChar char="•"/>
              <a:tabLst>
                <a:tab pos="2263083" algn="l"/>
                <a:tab pos="2263929" algn="l"/>
              </a:tabLst>
            </a:pPr>
            <a:r>
              <a:rPr sz="1867" spc="-7" dirty="0">
                <a:solidFill>
                  <a:srgbClr val="585858"/>
                </a:solidFill>
                <a:latin typeface="Arial Narrow"/>
                <a:cs typeface="Arial Narrow"/>
              </a:rPr>
              <a:t>Osimertinib has been shown </a:t>
            </a:r>
            <a:r>
              <a:rPr sz="1867" dirty="0">
                <a:solidFill>
                  <a:srgbClr val="585858"/>
                </a:solidFill>
                <a:latin typeface="Arial Narrow"/>
                <a:cs typeface="Arial Narrow"/>
              </a:rPr>
              <a:t>to </a:t>
            </a:r>
            <a:r>
              <a:rPr sz="1867" spc="-7" dirty="0">
                <a:solidFill>
                  <a:srgbClr val="585858"/>
                </a:solidFill>
                <a:latin typeface="Arial Narrow"/>
                <a:cs typeface="Arial Narrow"/>
              </a:rPr>
              <a:t>achieve clinically significant exposure in </a:t>
            </a:r>
            <a:r>
              <a:rPr sz="1867" dirty="0">
                <a:solidFill>
                  <a:srgbClr val="585858"/>
                </a:solidFill>
                <a:latin typeface="Arial Narrow"/>
                <a:cs typeface="Arial Narrow"/>
              </a:rPr>
              <a:t>the </a:t>
            </a:r>
            <a:r>
              <a:rPr sz="1867" spc="-7" dirty="0">
                <a:solidFill>
                  <a:srgbClr val="585858"/>
                </a:solidFill>
                <a:latin typeface="Arial Narrow"/>
                <a:cs typeface="Arial Narrow"/>
              </a:rPr>
              <a:t>brain compared with other  </a:t>
            </a:r>
            <a:r>
              <a:rPr sz="1867" dirty="0">
                <a:solidFill>
                  <a:srgbClr val="585858"/>
                </a:solidFill>
                <a:latin typeface="Arial Narrow"/>
                <a:cs typeface="Arial Narrow"/>
              </a:rPr>
              <a:t>EGFR-TKIs, </a:t>
            </a:r>
            <a:r>
              <a:rPr sz="1867" spc="-7" dirty="0">
                <a:solidFill>
                  <a:srgbClr val="585858"/>
                </a:solidFill>
                <a:latin typeface="Arial Narrow"/>
                <a:cs typeface="Arial Narrow"/>
              </a:rPr>
              <a:t>and has shown greater penetration of </a:t>
            </a:r>
            <a:r>
              <a:rPr sz="1867" dirty="0">
                <a:solidFill>
                  <a:srgbClr val="585858"/>
                </a:solidFill>
                <a:latin typeface="Arial Narrow"/>
                <a:cs typeface="Arial Narrow"/>
              </a:rPr>
              <a:t>the </a:t>
            </a:r>
            <a:r>
              <a:rPr sz="1867" spc="-7" dirty="0">
                <a:solidFill>
                  <a:srgbClr val="585858"/>
                </a:solidFill>
                <a:latin typeface="Arial Narrow"/>
                <a:cs typeface="Arial Narrow"/>
              </a:rPr>
              <a:t>blood-brain</a:t>
            </a:r>
            <a:r>
              <a:rPr sz="1867" spc="73" dirty="0">
                <a:solidFill>
                  <a:srgbClr val="585858"/>
                </a:solidFill>
                <a:latin typeface="Arial Narrow"/>
                <a:cs typeface="Arial Narrow"/>
              </a:rPr>
              <a:t> </a:t>
            </a:r>
            <a:r>
              <a:rPr sz="1867" dirty="0">
                <a:solidFill>
                  <a:srgbClr val="585858"/>
                </a:solidFill>
                <a:latin typeface="Arial Narrow"/>
                <a:cs typeface="Arial Narrow"/>
              </a:rPr>
              <a:t>barrier</a:t>
            </a:r>
            <a:r>
              <a:rPr baseline="24691" dirty="0">
                <a:solidFill>
                  <a:srgbClr val="585858"/>
                </a:solidFill>
                <a:latin typeface="Arial Narrow"/>
                <a:cs typeface="Arial Narrow"/>
              </a:rPr>
              <a:t>5</a:t>
            </a:r>
            <a:r>
              <a:rPr baseline="24691" dirty="0">
                <a:solidFill>
                  <a:srgbClr val="585858"/>
                </a:solidFill>
                <a:latin typeface="Arial"/>
                <a:cs typeface="Arial"/>
              </a:rPr>
              <a:t>‒</a:t>
            </a:r>
            <a:r>
              <a:rPr baseline="24691" dirty="0">
                <a:solidFill>
                  <a:srgbClr val="585858"/>
                </a:solidFill>
                <a:latin typeface="Arial Narrow"/>
                <a:cs typeface="Arial Narrow"/>
              </a:rPr>
              <a:t>7</a:t>
            </a:r>
            <a:endParaRPr baseline="24691" dirty="0">
              <a:latin typeface="Arial Narrow"/>
              <a:cs typeface="Arial Narrow"/>
            </a:endParaRPr>
          </a:p>
          <a:p>
            <a:pPr marL="2263083" marR="213355" indent="-317492">
              <a:lnSpc>
                <a:spcPts val="2013"/>
              </a:lnSpc>
              <a:spcBef>
                <a:spcPts val="1067"/>
              </a:spcBef>
              <a:buClr>
                <a:srgbClr val="418E96"/>
              </a:buClr>
              <a:buFont typeface="Arial"/>
              <a:buChar char="•"/>
              <a:tabLst>
                <a:tab pos="2263083" algn="l"/>
                <a:tab pos="2263929" algn="l"/>
              </a:tabLst>
            </a:pPr>
            <a:r>
              <a:rPr sz="1867" spc="-7" dirty="0">
                <a:solidFill>
                  <a:srgbClr val="585858"/>
                </a:solidFill>
                <a:latin typeface="Arial Narrow"/>
                <a:cs typeface="Arial Narrow"/>
              </a:rPr>
              <a:t>In </a:t>
            </a:r>
            <a:r>
              <a:rPr sz="1867" dirty="0">
                <a:solidFill>
                  <a:srgbClr val="585858"/>
                </a:solidFill>
                <a:latin typeface="Arial Narrow"/>
                <a:cs typeface="Arial Narrow"/>
              </a:rPr>
              <a:t>the </a:t>
            </a:r>
            <a:r>
              <a:rPr sz="1867" spc="-7" dirty="0">
                <a:solidFill>
                  <a:srgbClr val="585858"/>
                </a:solidFill>
                <a:latin typeface="Arial Narrow"/>
                <a:cs typeface="Arial Narrow"/>
              </a:rPr>
              <a:t>advanced </a:t>
            </a:r>
            <a:r>
              <a:rPr sz="1867" dirty="0">
                <a:solidFill>
                  <a:srgbClr val="585858"/>
                </a:solidFill>
                <a:latin typeface="Arial Narrow"/>
                <a:cs typeface="Arial Narrow"/>
              </a:rPr>
              <a:t>NSCLC </a:t>
            </a:r>
            <a:r>
              <a:rPr sz="1867" spc="-7" dirty="0">
                <a:solidFill>
                  <a:srgbClr val="585858"/>
                </a:solidFill>
                <a:latin typeface="Arial Narrow"/>
                <a:cs typeface="Arial Narrow"/>
              </a:rPr>
              <a:t>setting, </a:t>
            </a:r>
            <a:r>
              <a:rPr sz="1867" dirty="0">
                <a:solidFill>
                  <a:srgbClr val="585858"/>
                </a:solidFill>
                <a:latin typeface="Arial Narrow"/>
                <a:cs typeface="Arial Narrow"/>
              </a:rPr>
              <a:t>first-line </a:t>
            </a:r>
            <a:r>
              <a:rPr sz="1867" spc="-7" dirty="0">
                <a:solidFill>
                  <a:srgbClr val="585858"/>
                </a:solidFill>
                <a:latin typeface="Arial Narrow"/>
                <a:cs typeface="Arial Narrow"/>
              </a:rPr>
              <a:t>osimertinib demonstrated superior overall survival and </a:t>
            </a:r>
            <a:r>
              <a:rPr sz="1867" dirty="0">
                <a:solidFill>
                  <a:srgbClr val="585858"/>
                </a:solidFill>
                <a:latin typeface="Arial Narrow"/>
                <a:cs typeface="Arial Narrow"/>
              </a:rPr>
              <a:t>a </a:t>
            </a:r>
            <a:r>
              <a:rPr sz="1867" spc="-7" dirty="0">
                <a:solidFill>
                  <a:srgbClr val="585858"/>
                </a:solidFill>
                <a:latin typeface="Arial Narrow"/>
                <a:cs typeface="Arial Narrow"/>
              </a:rPr>
              <a:t>52%  reduction in risk of CNS progression compared with erlotinib </a:t>
            </a:r>
            <a:r>
              <a:rPr sz="1867" dirty="0">
                <a:solidFill>
                  <a:srgbClr val="585858"/>
                </a:solidFill>
                <a:latin typeface="Arial Narrow"/>
                <a:cs typeface="Arial Narrow"/>
              </a:rPr>
              <a:t>/</a:t>
            </a:r>
            <a:r>
              <a:rPr sz="1867" spc="133" dirty="0">
                <a:solidFill>
                  <a:srgbClr val="585858"/>
                </a:solidFill>
                <a:latin typeface="Arial Narrow"/>
                <a:cs typeface="Arial Narrow"/>
              </a:rPr>
              <a:t> </a:t>
            </a:r>
            <a:r>
              <a:rPr sz="1867" dirty="0">
                <a:solidFill>
                  <a:srgbClr val="585858"/>
                </a:solidFill>
                <a:latin typeface="Arial Narrow"/>
                <a:cs typeface="Arial Narrow"/>
              </a:rPr>
              <a:t>gefitinib</a:t>
            </a:r>
            <a:r>
              <a:rPr baseline="24691" dirty="0">
                <a:solidFill>
                  <a:srgbClr val="585858"/>
                </a:solidFill>
                <a:latin typeface="Arial Narrow"/>
                <a:cs typeface="Arial Narrow"/>
              </a:rPr>
              <a:t>8,9</a:t>
            </a:r>
            <a:endParaRPr baseline="24691" dirty="0">
              <a:latin typeface="Arial Narrow"/>
              <a:cs typeface="Arial Narrow"/>
            </a:endParaRPr>
          </a:p>
        </p:txBody>
      </p:sp>
      <p:grpSp>
        <p:nvGrpSpPr>
          <p:cNvPr id="12" name="object 12"/>
          <p:cNvGrpSpPr/>
          <p:nvPr/>
        </p:nvGrpSpPr>
        <p:grpSpPr>
          <a:xfrm>
            <a:off x="1306576" y="1876216"/>
            <a:ext cx="670560" cy="911013"/>
            <a:chOff x="979932" y="1327403"/>
            <a:chExt cx="502920" cy="683260"/>
          </a:xfrm>
        </p:grpSpPr>
        <p:sp>
          <p:nvSpPr>
            <p:cNvPr id="13" name="object 13"/>
            <p:cNvSpPr/>
            <p:nvPr/>
          </p:nvSpPr>
          <p:spPr>
            <a:xfrm>
              <a:off x="979932" y="1545335"/>
              <a:ext cx="502920" cy="464820"/>
            </a:xfrm>
            <a:custGeom>
              <a:avLst/>
              <a:gdLst/>
              <a:ahLst/>
              <a:cxnLst/>
              <a:rect l="l" t="t" r="r" b="b"/>
              <a:pathLst>
                <a:path w="502919" h="464819">
                  <a:moveTo>
                    <a:pt x="128015" y="0"/>
                  </a:moveTo>
                  <a:lnTo>
                    <a:pt x="68665" y="13432"/>
                  </a:lnTo>
                  <a:lnTo>
                    <a:pt x="29032" y="43164"/>
                  </a:lnTo>
                  <a:lnTo>
                    <a:pt x="6886" y="77348"/>
                  </a:lnTo>
                  <a:lnTo>
                    <a:pt x="0" y="104139"/>
                  </a:lnTo>
                  <a:lnTo>
                    <a:pt x="0" y="464819"/>
                  </a:lnTo>
                  <a:lnTo>
                    <a:pt x="84124" y="464819"/>
                  </a:lnTo>
                  <a:lnTo>
                    <a:pt x="84124" y="171830"/>
                  </a:lnTo>
                  <a:lnTo>
                    <a:pt x="118872" y="171830"/>
                  </a:lnTo>
                  <a:lnTo>
                    <a:pt x="118973" y="464819"/>
                  </a:lnTo>
                  <a:lnTo>
                    <a:pt x="384048" y="464819"/>
                  </a:lnTo>
                  <a:lnTo>
                    <a:pt x="384048" y="171830"/>
                  </a:lnTo>
                  <a:lnTo>
                    <a:pt x="415163" y="171830"/>
                  </a:lnTo>
                  <a:lnTo>
                    <a:pt x="415163" y="464819"/>
                  </a:lnTo>
                  <a:lnTo>
                    <a:pt x="502920" y="464819"/>
                  </a:lnTo>
                  <a:lnTo>
                    <a:pt x="502920" y="98678"/>
                  </a:lnTo>
                  <a:lnTo>
                    <a:pt x="494075" y="70411"/>
                  </a:lnTo>
                  <a:lnTo>
                    <a:pt x="470455" y="38560"/>
                  </a:lnTo>
                  <a:lnTo>
                    <a:pt x="432429" y="12543"/>
                  </a:lnTo>
                  <a:lnTo>
                    <a:pt x="380365" y="1777"/>
                  </a:lnTo>
                  <a:lnTo>
                    <a:pt x="128015" y="0"/>
                  </a:lnTo>
                  <a:close/>
                </a:path>
              </a:pathLst>
            </a:custGeom>
            <a:solidFill>
              <a:srgbClr val="132C54"/>
            </a:solidFill>
          </p:spPr>
          <p:txBody>
            <a:bodyPr wrap="square" lIns="0" tIns="0" rIns="0" bIns="0" rtlCol="0"/>
            <a:lstStyle/>
            <a:p>
              <a:endParaRPr sz="2400"/>
            </a:p>
          </p:txBody>
        </p:sp>
        <p:sp>
          <p:nvSpPr>
            <p:cNvPr id="14" name="object 14"/>
            <p:cNvSpPr/>
            <p:nvPr/>
          </p:nvSpPr>
          <p:spPr>
            <a:xfrm>
              <a:off x="1109472" y="1572767"/>
              <a:ext cx="250190" cy="419100"/>
            </a:xfrm>
            <a:custGeom>
              <a:avLst/>
              <a:gdLst/>
              <a:ahLst/>
              <a:cxnLst/>
              <a:rect l="l" t="t" r="r" b="b"/>
              <a:pathLst>
                <a:path w="250190" h="419100">
                  <a:moveTo>
                    <a:pt x="158496" y="397256"/>
                  </a:moveTo>
                  <a:lnTo>
                    <a:pt x="152996" y="391668"/>
                  </a:lnTo>
                  <a:lnTo>
                    <a:pt x="96939" y="391668"/>
                  </a:lnTo>
                  <a:lnTo>
                    <a:pt x="91440" y="397256"/>
                  </a:lnTo>
                  <a:lnTo>
                    <a:pt x="91440" y="413512"/>
                  </a:lnTo>
                  <a:lnTo>
                    <a:pt x="96939" y="419100"/>
                  </a:lnTo>
                  <a:lnTo>
                    <a:pt x="152996" y="419100"/>
                  </a:lnTo>
                  <a:lnTo>
                    <a:pt x="158496" y="413512"/>
                  </a:lnTo>
                  <a:lnTo>
                    <a:pt x="158496" y="406527"/>
                  </a:lnTo>
                  <a:lnTo>
                    <a:pt x="158496" y="397256"/>
                  </a:lnTo>
                  <a:close/>
                </a:path>
                <a:path w="250190" h="419100">
                  <a:moveTo>
                    <a:pt x="158496" y="351536"/>
                  </a:moveTo>
                  <a:lnTo>
                    <a:pt x="152996" y="345948"/>
                  </a:lnTo>
                  <a:lnTo>
                    <a:pt x="96939" y="345948"/>
                  </a:lnTo>
                  <a:lnTo>
                    <a:pt x="91440" y="351536"/>
                  </a:lnTo>
                  <a:lnTo>
                    <a:pt x="91440" y="367792"/>
                  </a:lnTo>
                  <a:lnTo>
                    <a:pt x="96939" y="373380"/>
                  </a:lnTo>
                  <a:lnTo>
                    <a:pt x="152996" y="373380"/>
                  </a:lnTo>
                  <a:lnTo>
                    <a:pt x="158496" y="367792"/>
                  </a:lnTo>
                  <a:lnTo>
                    <a:pt x="158496" y="360807"/>
                  </a:lnTo>
                  <a:lnTo>
                    <a:pt x="158496" y="351536"/>
                  </a:lnTo>
                  <a:close/>
                </a:path>
                <a:path w="250190" h="419100">
                  <a:moveTo>
                    <a:pt x="158496" y="310388"/>
                  </a:moveTo>
                  <a:lnTo>
                    <a:pt x="152996" y="304800"/>
                  </a:lnTo>
                  <a:lnTo>
                    <a:pt x="96939" y="304800"/>
                  </a:lnTo>
                  <a:lnTo>
                    <a:pt x="91440" y="310388"/>
                  </a:lnTo>
                  <a:lnTo>
                    <a:pt x="91440" y="326644"/>
                  </a:lnTo>
                  <a:lnTo>
                    <a:pt x="96939" y="332232"/>
                  </a:lnTo>
                  <a:lnTo>
                    <a:pt x="152996" y="332232"/>
                  </a:lnTo>
                  <a:lnTo>
                    <a:pt x="158496" y="326644"/>
                  </a:lnTo>
                  <a:lnTo>
                    <a:pt x="158496" y="319659"/>
                  </a:lnTo>
                  <a:lnTo>
                    <a:pt x="158496" y="310388"/>
                  </a:lnTo>
                  <a:close/>
                </a:path>
                <a:path w="250190" h="419100">
                  <a:moveTo>
                    <a:pt x="158496" y="5588"/>
                  </a:moveTo>
                  <a:lnTo>
                    <a:pt x="152996" y="0"/>
                  </a:lnTo>
                  <a:lnTo>
                    <a:pt x="96939" y="0"/>
                  </a:lnTo>
                  <a:lnTo>
                    <a:pt x="91440" y="5588"/>
                  </a:lnTo>
                  <a:lnTo>
                    <a:pt x="91440" y="21844"/>
                  </a:lnTo>
                  <a:lnTo>
                    <a:pt x="96939" y="27432"/>
                  </a:lnTo>
                  <a:lnTo>
                    <a:pt x="152996" y="27432"/>
                  </a:lnTo>
                  <a:lnTo>
                    <a:pt x="158496" y="21844"/>
                  </a:lnTo>
                  <a:lnTo>
                    <a:pt x="158496" y="14859"/>
                  </a:lnTo>
                  <a:lnTo>
                    <a:pt x="158496" y="5588"/>
                  </a:lnTo>
                  <a:close/>
                </a:path>
                <a:path w="250190" h="419100">
                  <a:moveTo>
                    <a:pt x="249936" y="80264"/>
                  </a:moveTo>
                  <a:lnTo>
                    <a:pt x="244348" y="74676"/>
                  </a:lnTo>
                  <a:lnTo>
                    <a:pt x="5588" y="74676"/>
                  </a:lnTo>
                  <a:lnTo>
                    <a:pt x="0" y="80264"/>
                  </a:lnTo>
                  <a:lnTo>
                    <a:pt x="0" y="96520"/>
                  </a:lnTo>
                  <a:lnTo>
                    <a:pt x="5588" y="102108"/>
                  </a:lnTo>
                  <a:lnTo>
                    <a:pt x="105156" y="102108"/>
                  </a:lnTo>
                  <a:lnTo>
                    <a:pt x="105156" y="273951"/>
                  </a:lnTo>
                  <a:lnTo>
                    <a:pt x="113004" y="281952"/>
                  </a:lnTo>
                  <a:lnTo>
                    <a:pt x="132359" y="281952"/>
                  </a:lnTo>
                  <a:lnTo>
                    <a:pt x="140208" y="273951"/>
                  </a:lnTo>
                  <a:lnTo>
                    <a:pt x="140208" y="263906"/>
                  </a:lnTo>
                  <a:lnTo>
                    <a:pt x="140208" y="153225"/>
                  </a:lnTo>
                  <a:lnTo>
                    <a:pt x="146392" y="155460"/>
                  </a:lnTo>
                  <a:lnTo>
                    <a:pt x="164160" y="159258"/>
                  </a:lnTo>
                  <a:lnTo>
                    <a:pt x="182130" y="159829"/>
                  </a:lnTo>
                  <a:lnTo>
                    <a:pt x="199644" y="156210"/>
                  </a:lnTo>
                  <a:lnTo>
                    <a:pt x="140208" y="150406"/>
                  </a:lnTo>
                  <a:lnTo>
                    <a:pt x="140208" y="102108"/>
                  </a:lnTo>
                  <a:lnTo>
                    <a:pt x="244348" y="102108"/>
                  </a:lnTo>
                  <a:lnTo>
                    <a:pt x="249936" y="96520"/>
                  </a:lnTo>
                  <a:lnTo>
                    <a:pt x="249936" y="89535"/>
                  </a:lnTo>
                  <a:lnTo>
                    <a:pt x="249936" y="80264"/>
                  </a:lnTo>
                  <a:close/>
                </a:path>
              </a:pathLst>
            </a:custGeom>
            <a:solidFill>
              <a:srgbClr val="415476"/>
            </a:solidFill>
          </p:spPr>
          <p:txBody>
            <a:bodyPr wrap="square" lIns="0" tIns="0" rIns="0" bIns="0" rtlCol="0"/>
            <a:lstStyle/>
            <a:p>
              <a:endParaRPr sz="2400"/>
            </a:p>
          </p:txBody>
        </p:sp>
        <p:sp>
          <p:nvSpPr>
            <p:cNvPr id="15" name="object 15"/>
            <p:cNvSpPr/>
            <p:nvPr/>
          </p:nvSpPr>
          <p:spPr>
            <a:xfrm>
              <a:off x="1239012" y="1722119"/>
              <a:ext cx="70485" cy="10795"/>
            </a:xfrm>
            <a:custGeom>
              <a:avLst/>
              <a:gdLst/>
              <a:ahLst/>
              <a:cxnLst/>
              <a:rect l="l" t="t" r="r" b="b"/>
              <a:pathLst>
                <a:path w="70484" h="10794">
                  <a:moveTo>
                    <a:pt x="0" y="0"/>
                  </a:moveTo>
                  <a:lnTo>
                    <a:pt x="16865" y="6107"/>
                  </a:lnTo>
                  <a:lnTo>
                    <a:pt x="34623" y="9905"/>
                  </a:lnTo>
                  <a:lnTo>
                    <a:pt x="52595" y="10465"/>
                  </a:lnTo>
                  <a:lnTo>
                    <a:pt x="70103" y="6857"/>
                  </a:lnTo>
                </a:path>
              </a:pathLst>
            </a:custGeom>
            <a:ln w="67056">
              <a:solidFill>
                <a:srgbClr val="415476"/>
              </a:solidFill>
            </a:ln>
          </p:spPr>
          <p:txBody>
            <a:bodyPr wrap="square" lIns="0" tIns="0" rIns="0" bIns="0" rtlCol="0"/>
            <a:lstStyle/>
            <a:p>
              <a:endParaRPr sz="2400"/>
            </a:p>
          </p:txBody>
        </p:sp>
        <p:sp>
          <p:nvSpPr>
            <p:cNvPr id="16" name="object 16"/>
            <p:cNvSpPr/>
            <p:nvPr/>
          </p:nvSpPr>
          <p:spPr>
            <a:xfrm>
              <a:off x="1229868" y="1780031"/>
              <a:ext cx="83820" cy="10795"/>
            </a:xfrm>
            <a:custGeom>
              <a:avLst/>
              <a:gdLst/>
              <a:ahLst/>
              <a:cxnLst/>
              <a:rect l="l" t="t" r="r" b="b"/>
              <a:pathLst>
                <a:path w="83819" h="10794">
                  <a:moveTo>
                    <a:pt x="0" y="0"/>
                  </a:moveTo>
                  <a:lnTo>
                    <a:pt x="20710" y="7250"/>
                  </a:lnTo>
                  <a:lnTo>
                    <a:pt x="42010" y="10572"/>
                  </a:lnTo>
                  <a:lnTo>
                    <a:pt x="63259" y="8893"/>
                  </a:lnTo>
                  <a:lnTo>
                    <a:pt x="83819" y="1142"/>
                  </a:lnTo>
                  <a:lnTo>
                    <a:pt x="0" y="0"/>
                  </a:lnTo>
                  <a:close/>
                </a:path>
              </a:pathLst>
            </a:custGeom>
            <a:solidFill>
              <a:srgbClr val="415476"/>
            </a:solidFill>
          </p:spPr>
          <p:txBody>
            <a:bodyPr wrap="square" lIns="0" tIns="0" rIns="0" bIns="0" rtlCol="0"/>
            <a:lstStyle/>
            <a:p>
              <a:endParaRPr sz="2400"/>
            </a:p>
          </p:txBody>
        </p:sp>
        <p:sp>
          <p:nvSpPr>
            <p:cNvPr id="17" name="object 17"/>
            <p:cNvSpPr/>
            <p:nvPr/>
          </p:nvSpPr>
          <p:spPr>
            <a:xfrm>
              <a:off x="1229868" y="1780031"/>
              <a:ext cx="83820" cy="10795"/>
            </a:xfrm>
            <a:custGeom>
              <a:avLst/>
              <a:gdLst/>
              <a:ahLst/>
              <a:cxnLst/>
              <a:rect l="l" t="t" r="r" b="b"/>
              <a:pathLst>
                <a:path w="83819" h="10794">
                  <a:moveTo>
                    <a:pt x="0" y="0"/>
                  </a:moveTo>
                  <a:lnTo>
                    <a:pt x="20710" y="7250"/>
                  </a:lnTo>
                  <a:lnTo>
                    <a:pt x="42010" y="10572"/>
                  </a:lnTo>
                  <a:lnTo>
                    <a:pt x="63259" y="8893"/>
                  </a:lnTo>
                  <a:lnTo>
                    <a:pt x="83819" y="1142"/>
                  </a:lnTo>
                </a:path>
              </a:pathLst>
            </a:custGeom>
            <a:ln w="67056">
              <a:solidFill>
                <a:srgbClr val="415476"/>
              </a:solidFill>
            </a:ln>
          </p:spPr>
          <p:txBody>
            <a:bodyPr wrap="square" lIns="0" tIns="0" rIns="0" bIns="0" rtlCol="0"/>
            <a:lstStyle/>
            <a:p>
              <a:endParaRPr sz="2400"/>
            </a:p>
          </p:txBody>
        </p:sp>
        <p:sp>
          <p:nvSpPr>
            <p:cNvPr id="18" name="object 18"/>
            <p:cNvSpPr/>
            <p:nvPr/>
          </p:nvSpPr>
          <p:spPr>
            <a:xfrm>
              <a:off x="1161288" y="1722119"/>
              <a:ext cx="64135" cy="9525"/>
            </a:xfrm>
            <a:custGeom>
              <a:avLst/>
              <a:gdLst/>
              <a:ahLst/>
              <a:cxnLst/>
              <a:rect l="l" t="t" r="r" b="b"/>
              <a:pathLst>
                <a:path w="64134" h="9525">
                  <a:moveTo>
                    <a:pt x="64008" y="0"/>
                  </a:moveTo>
                  <a:lnTo>
                    <a:pt x="0" y="7492"/>
                  </a:lnTo>
                  <a:lnTo>
                    <a:pt x="16266" y="9179"/>
                  </a:lnTo>
                  <a:lnTo>
                    <a:pt x="32585" y="8223"/>
                  </a:lnTo>
                  <a:lnTo>
                    <a:pt x="48613" y="5028"/>
                  </a:lnTo>
                  <a:lnTo>
                    <a:pt x="64008" y="0"/>
                  </a:lnTo>
                  <a:close/>
                </a:path>
              </a:pathLst>
            </a:custGeom>
            <a:solidFill>
              <a:srgbClr val="415476"/>
            </a:solidFill>
          </p:spPr>
          <p:txBody>
            <a:bodyPr wrap="square" lIns="0" tIns="0" rIns="0" bIns="0" rtlCol="0"/>
            <a:lstStyle/>
            <a:p>
              <a:endParaRPr sz="2400"/>
            </a:p>
          </p:txBody>
        </p:sp>
        <p:sp>
          <p:nvSpPr>
            <p:cNvPr id="19" name="object 19"/>
            <p:cNvSpPr/>
            <p:nvPr/>
          </p:nvSpPr>
          <p:spPr>
            <a:xfrm>
              <a:off x="1161288" y="1722119"/>
              <a:ext cx="64135" cy="9525"/>
            </a:xfrm>
            <a:custGeom>
              <a:avLst/>
              <a:gdLst/>
              <a:ahLst/>
              <a:cxnLst/>
              <a:rect l="l" t="t" r="r" b="b"/>
              <a:pathLst>
                <a:path w="64134" h="9525">
                  <a:moveTo>
                    <a:pt x="64008" y="0"/>
                  </a:moveTo>
                  <a:lnTo>
                    <a:pt x="48613" y="5028"/>
                  </a:lnTo>
                  <a:lnTo>
                    <a:pt x="32585" y="8223"/>
                  </a:lnTo>
                  <a:lnTo>
                    <a:pt x="16266" y="9179"/>
                  </a:lnTo>
                  <a:lnTo>
                    <a:pt x="0" y="7492"/>
                  </a:lnTo>
                </a:path>
              </a:pathLst>
            </a:custGeom>
            <a:ln w="67056">
              <a:solidFill>
                <a:srgbClr val="415476"/>
              </a:solidFill>
            </a:ln>
          </p:spPr>
          <p:txBody>
            <a:bodyPr wrap="square" lIns="0" tIns="0" rIns="0" bIns="0" rtlCol="0"/>
            <a:lstStyle/>
            <a:p>
              <a:endParaRPr sz="2400"/>
            </a:p>
          </p:txBody>
        </p:sp>
        <p:sp>
          <p:nvSpPr>
            <p:cNvPr id="20" name="object 20"/>
            <p:cNvSpPr/>
            <p:nvPr/>
          </p:nvSpPr>
          <p:spPr>
            <a:xfrm>
              <a:off x="1239012" y="1842515"/>
              <a:ext cx="70485" cy="10795"/>
            </a:xfrm>
            <a:custGeom>
              <a:avLst/>
              <a:gdLst/>
              <a:ahLst/>
              <a:cxnLst/>
              <a:rect l="l" t="t" r="r" b="b"/>
              <a:pathLst>
                <a:path w="70484" h="10794">
                  <a:moveTo>
                    <a:pt x="0" y="0"/>
                  </a:moveTo>
                  <a:lnTo>
                    <a:pt x="16865" y="6107"/>
                  </a:lnTo>
                  <a:lnTo>
                    <a:pt x="34623" y="9906"/>
                  </a:lnTo>
                  <a:lnTo>
                    <a:pt x="52595" y="10465"/>
                  </a:lnTo>
                  <a:lnTo>
                    <a:pt x="70103" y="6858"/>
                  </a:lnTo>
                  <a:lnTo>
                    <a:pt x="0" y="0"/>
                  </a:lnTo>
                  <a:close/>
                </a:path>
              </a:pathLst>
            </a:custGeom>
            <a:solidFill>
              <a:srgbClr val="415476"/>
            </a:solidFill>
          </p:spPr>
          <p:txBody>
            <a:bodyPr wrap="square" lIns="0" tIns="0" rIns="0" bIns="0" rtlCol="0"/>
            <a:lstStyle/>
            <a:p>
              <a:endParaRPr sz="2400"/>
            </a:p>
          </p:txBody>
        </p:sp>
        <p:sp>
          <p:nvSpPr>
            <p:cNvPr id="21" name="object 21"/>
            <p:cNvSpPr/>
            <p:nvPr/>
          </p:nvSpPr>
          <p:spPr>
            <a:xfrm>
              <a:off x="1239012" y="1842515"/>
              <a:ext cx="70485" cy="10795"/>
            </a:xfrm>
            <a:custGeom>
              <a:avLst/>
              <a:gdLst/>
              <a:ahLst/>
              <a:cxnLst/>
              <a:rect l="l" t="t" r="r" b="b"/>
              <a:pathLst>
                <a:path w="70484" h="10794">
                  <a:moveTo>
                    <a:pt x="0" y="0"/>
                  </a:moveTo>
                  <a:lnTo>
                    <a:pt x="16865" y="6107"/>
                  </a:lnTo>
                  <a:lnTo>
                    <a:pt x="34623" y="9906"/>
                  </a:lnTo>
                  <a:lnTo>
                    <a:pt x="52595" y="10465"/>
                  </a:lnTo>
                  <a:lnTo>
                    <a:pt x="70103" y="6858"/>
                  </a:lnTo>
                </a:path>
              </a:pathLst>
            </a:custGeom>
            <a:ln w="67055">
              <a:solidFill>
                <a:srgbClr val="415476"/>
              </a:solidFill>
            </a:ln>
          </p:spPr>
          <p:txBody>
            <a:bodyPr wrap="square" lIns="0" tIns="0" rIns="0" bIns="0" rtlCol="0"/>
            <a:lstStyle/>
            <a:p>
              <a:endParaRPr sz="2400"/>
            </a:p>
          </p:txBody>
        </p:sp>
        <p:sp>
          <p:nvSpPr>
            <p:cNvPr id="22" name="object 22"/>
            <p:cNvSpPr/>
            <p:nvPr/>
          </p:nvSpPr>
          <p:spPr>
            <a:xfrm>
              <a:off x="1161288" y="1842515"/>
              <a:ext cx="64135" cy="10795"/>
            </a:xfrm>
            <a:custGeom>
              <a:avLst/>
              <a:gdLst/>
              <a:ahLst/>
              <a:cxnLst/>
              <a:rect l="l" t="t" r="r" b="b"/>
              <a:pathLst>
                <a:path w="64134" h="10794">
                  <a:moveTo>
                    <a:pt x="64008" y="0"/>
                  </a:moveTo>
                  <a:lnTo>
                    <a:pt x="0" y="8636"/>
                  </a:lnTo>
                  <a:lnTo>
                    <a:pt x="16266" y="10644"/>
                  </a:lnTo>
                  <a:lnTo>
                    <a:pt x="32585" y="9556"/>
                  </a:lnTo>
                  <a:lnTo>
                    <a:pt x="48613" y="5849"/>
                  </a:lnTo>
                  <a:lnTo>
                    <a:pt x="64008" y="0"/>
                  </a:lnTo>
                  <a:close/>
                </a:path>
              </a:pathLst>
            </a:custGeom>
            <a:solidFill>
              <a:srgbClr val="415476"/>
            </a:solidFill>
          </p:spPr>
          <p:txBody>
            <a:bodyPr wrap="square" lIns="0" tIns="0" rIns="0" bIns="0" rtlCol="0"/>
            <a:lstStyle/>
            <a:p>
              <a:endParaRPr sz="2400"/>
            </a:p>
          </p:txBody>
        </p:sp>
        <p:sp>
          <p:nvSpPr>
            <p:cNvPr id="23" name="object 23"/>
            <p:cNvSpPr/>
            <p:nvPr/>
          </p:nvSpPr>
          <p:spPr>
            <a:xfrm>
              <a:off x="1161288" y="1842515"/>
              <a:ext cx="64135" cy="10795"/>
            </a:xfrm>
            <a:custGeom>
              <a:avLst/>
              <a:gdLst/>
              <a:ahLst/>
              <a:cxnLst/>
              <a:rect l="l" t="t" r="r" b="b"/>
              <a:pathLst>
                <a:path w="64134" h="10794">
                  <a:moveTo>
                    <a:pt x="64008" y="0"/>
                  </a:moveTo>
                  <a:lnTo>
                    <a:pt x="48613" y="5849"/>
                  </a:lnTo>
                  <a:lnTo>
                    <a:pt x="32585" y="9556"/>
                  </a:lnTo>
                  <a:lnTo>
                    <a:pt x="16266" y="10644"/>
                  </a:lnTo>
                  <a:lnTo>
                    <a:pt x="0" y="8636"/>
                  </a:lnTo>
                </a:path>
              </a:pathLst>
            </a:custGeom>
            <a:ln w="67056">
              <a:solidFill>
                <a:srgbClr val="415476"/>
              </a:solidFill>
            </a:ln>
          </p:spPr>
          <p:txBody>
            <a:bodyPr wrap="square" lIns="0" tIns="0" rIns="0" bIns="0" rtlCol="0"/>
            <a:lstStyle/>
            <a:p>
              <a:endParaRPr sz="2400"/>
            </a:p>
          </p:txBody>
        </p:sp>
        <p:sp>
          <p:nvSpPr>
            <p:cNvPr id="24" name="object 24"/>
            <p:cNvSpPr/>
            <p:nvPr/>
          </p:nvSpPr>
          <p:spPr>
            <a:xfrm>
              <a:off x="1153668" y="1780031"/>
              <a:ext cx="81280" cy="10795"/>
            </a:xfrm>
            <a:custGeom>
              <a:avLst/>
              <a:gdLst/>
              <a:ahLst/>
              <a:cxnLst/>
              <a:rect l="l" t="t" r="r" b="b"/>
              <a:pathLst>
                <a:path w="81280" h="10794">
                  <a:moveTo>
                    <a:pt x="80772" y="0"/>
                  </a:moveTo>
                  <a:lnTo>
                    <a:pt x="0" y="2158"/>
                  </a:lnTo>
                  <a:lnTo>
                    <a:pt x="19817" y="9108"/>
                  </a:lnTo>
                  <a:lnTo>
                    <a:pt x="40452" y="10509"/>
                  </a:lnTo>
                  <a:lnTo>
                    <a:pt x="61054" y="7195"/>
                  </a:lnTo>
                  <a:lnTo>
                    <a:pt x="80772" y="0"/>
                  </a:lnTo>
                  <a:close/>
                </a:path>
              </a:pathLst>
            </a:custGeom>
            <a:solidFill>
              <a:srgbClr val="415476"/>
            </a:solidFill>
          </p:spPr>
          <p:txBody>
            <a:bodyPr wrap="square" lIns="0" tIns="0" rIns="0" bIns="0" rtlCol="0"/>
            <a:lstStyle/>
            <a:p>
              <a:endParaRPr sz="2400"/>
            </a:p>
          </p:txBody>
        </p:sp>
        <p:sp>
          <p:nvSpPr>
            <p:cNvPr id="25" name="object 25"/>
            <p:cNvSpPr/>
            <p:nvPr/>
          </p:nvSpPr>
          <p:spPr>
            <a:xfrm>
              <a:off x="1153668" y="1780031"/>
              <a:ext cx="81280" cy="10795"/>
            </a:xfrm>
            <a:custGeom>
              <a:avLst/>
              <a:gdLst/>
              <a:ahLst/>
              <a:cxnLst/>
              <a:rect l="l" t="t" r="r" b="b"/>
              <a:pathLst>
                <a:path w="81280" h="10794">
                  <a:moveTo>
                    <a:pt x="80772" y="0"/>
                  </a:moveTo>
                  <a:lnTo>
                    <a:pt x="61054" y="7195"/>
                  </a:lnTo>
                  <a:lnTo>
                    <a:pt x="40452" y="10509"/>
                  </a:lnTo>
                  <a:lnTo>
                    <a:pt x="19817" y="9108"/>
                  </a:lnTo>
                  <a:lnTo>
                    <a:pt x="0" y="2158"/>
                  </a:lnTo>
                </a:path>
              </a:pathLst>
            </a:custGeom>
            <a:ln w="67056">
              <a:solidFill>
                <a:srgbClr val="415476"/>
              </a:solidFill>
            </a:ln>
          </p:spPr>
          <p:txBody>
            <a:bodyPr wrap="square" lIns="0" tIns="0" rIns="0" bIns="0" rtlCol="0"/>
            <a:lstStyle/>
            <a:p>
              <a:endParaRPr sz="2400"/>
            </a:p>
          </p:txBody>
        </p:sp>
        <p:sp>
          <p:nvSpPr>
            <p:cNvPr id="26" name="object 26"/>
            <p:cNvSpPr/>
            <p:nvPr/>
          </p:nvSpPr>
          <p:spPr>
            <a:xfrm>
              <a:off x="991412" y="1572602"/>
              <a:ext cx="485775" cy="438150"/>
            </a:xfrm>
            <a:custGeom>
              <a:avLst/>
              <a:gdLst/>
              <a:ahLst/>
              <a:cxnLst/>
              <a:rect l="l" t="t" r="r" b="b"/>
              <a:pathLst>
                <a:path w="485775" h="438150">
                  <a:moveTo>
                    <a:pt x="49720" y="355815"/>
                  </a:moveTo>
                  <a:lnTo>
                    <a:pt x="41046" y="344157"/>
                  </a:lnTo>
                  <a:lnTo>
                    <a:pt x="24650" y="342430"/>
                  </a:lnTo>
                  <a:lnTo>
                    <a:pt x="14135" y="351942"/>
                  </a:lnTo>
                  <a:lnTo>
                    <a:pt x="13843" y="366204"/>
                  </a:lnTo>
                  <a:lnTo>
                    <a:pt x="21691" y="378104"/>
                  </a:lnTo>
                  <a:lnTo>
                    <a:pt x="35648" y="380530"/>
                  </a:lnTo>
                  <a:lnTo>
                    <a:pt x="48602" y="370319"/>
                  </a:lnTo>
                  <a:lnTo>
                    <a:pt x="49720" y="355815"/>
                  </a:lnTo>
                  <a:close/>
                </a:path>
                <a:path w="485775" h="438150">
                  <a:moveTo>
                    <a:pt x="67398" y="414439"/>
                  </a:moveTo>
                  <a:lnTo>
                    <a:pt x="66116" y="407365"/>
                  </a:lnTo>
                  <a:lnTo>
                    <a:pt x="62357" y="401574"/>
                  </a:lnTo>
                  <a:lnTo>
                    <a:pt x="56705" y="397598"/>
                  </a:lnTo>
                  <a:lnTo>
                    <a:pt x="49707" y="396024"/>
                  </a:lnTo>
                  <a:lnTo>
                    <a:pt x="42659" y="397344"/>
                  </a:lnTo>
                  <a:lnTo>
                    <a:pt x="37122" y="400926"/>
                  </a:lnTo>
                  <a:lnTo>
                    <a:pt x="31762" y="397167"/>
                  </a:lnTo>
                  <a:lnTo>
                    <a:pt x="24777" y="395643"/>
                  </a:lnTo>
                  <a:lnTo>
                    <a:pt x="17741" y="396913"/>
                  </a:lnTo>
                  <a:lnTo>
                    <a:pt x="11938" y="400659"/>
                  </a:lnTo>
                  <a:lnTo>
                    <a:pt x="7975" y="406323"/>
                  </a:lnTo>
                  <a:lnTo>
                    <a:pt x="6426" y="413296"/>
                  </a:lnTo>
                  <a:lnTo>
                    <a:pt x="7708" y="420319"/>
                  </a:lnTo>
                  <a:lnTo>
                    <a:pt x="11480" y="426110"/>
                  </a:lnTo>
                  <a:lnTo>
                    <a:pt x="17132" y="430072"/>
                  </a:lnTo>
                  <a:lnTo>
                    <a:pt x="22733" y="431292"/>
                  </a:lnTo>
                  <a:lnTo>
                    <a:pt x="22618" y="437680"/>
                  </a:lnTo>
                  <a:lnTo>
                    <a:pt x="47561" y="437680"/>
                  </a:lnTo>
                  <a:lnTo>
                    <a:pt x="47663" y="431800"/>
                  </a:lnTo>
                  <a:lnTo>
                    <a:pt x="49047" y="432092"/>
                  </a:lnTo>
                  <a:lnTo>
                    <a:pt x="56083" y="430834"/>
                  </a:lnTo>
                  <a:lnTo>
                    <a:pt x="61874" y="427075"/>
                  </a:lnTo>
                  <a:lnTo>
                    <a:pt x="65849" y="421424"/>
                  </a:lnTo>
                  <a:lnTo>
                    <a:pt x="67398" y="414439"/>
                  </a:lnTo>
                  <a:close/>
                </a:path>
                <a:path w="485775" h="438150">
                  <a:moveTo>
                    <a:pt x="67398" y="195364"/>
                  </a:moveTo>
                  <a:lnTo>
                    <a:pt x="66116" y="188277"/>
                  </a:lnTo>
                  <a:lnTo>
                    <a:pt x="62357" y="182448"/>
                  </a:lnTo>
                  <a:lnTo>
                    <a:pt x="56705" y="178473"/>
                  </a:lnTo>
                  <a:lnTo>
                    <a:pt x="49707" y="176949"/>
                  </a:lnTo>
                  <a:lnTo>
                    <a:pt x="42659" y="178269"/>
                  </a:lnTo>
                  <a:lnTo>
                    <a:pt x="37134" y="181838"/>
                  </a:lnTo>
                  <a:lnTo>
                    <a:pt x="31762" y="178041"/>
                  </a:lnTo>
                  <a:lnTo>
                    <a:pt x="24777" y="176441"/>
                  </a:lnTo>
                  <a:lnTo>
                    <a:pt x="17741" y="177761"/>
                  </a:lnTo>
                  <a:lnTo>
                    <a:pt x="11938" y="181521"/>
                  </a:lnTo>
                  <a:lnTo>
                    <a:pt x="7975" y="187198"/>
                  </a:lnTo>
                  <a:lnTo>
                    <a:pt x="6426" y="194221"/>
                  </a:lnTo>
                  <a:lnTo>
                    <a:pt x="7708" y="201244"/>
                  </a:lnTo>
                  <a:lnTo>
                    <a:pt x="11480" y="207035"/>
                  </a:lnTo>
                  <a:lnTo>
                    <a:pt x="17132" y="210997"/>
                  </a:lnTo>
                  <a:lnTo>
                    <a:pt x="22733" y="212217"/>
                  </a:lnTo>
                  <a:lnTo>
                    <a:pt x="21209" y="293281"/>
                  </a:lnTo>
                  <a:lnTo>
                    <a:pt x="15557" y="294297"/>
                  </a:lnTo>
                  <a:lnTo>
                    <a:pt x="9766" y="298056"/>
                  </a:lnTo>
                  <a:lnTo>
                    <a:pt x="5803" y="303707"/>
                  </a:lnTo>
                  <a:lnTo>
                    <a:pt x="4254" y="310692"/>
                  </a:lnTo>
                  <a:lnTo>
                    <a:pt x="5537" y="317703"/>
                  </a:lnTo>
                  <a:lnTo>
                    <a:pt x="9296" y="323507"/>
                  </a:lnTo>
                  <a:lnTo>
                    <a:pt x="14960" y="327507"/>
                  </a:lnTo>
                  <a:lnTo>
                    <a:pt x="21958" y="329095"/>
                  </a:lnTo>
                  <a:lnTo>
                    <a:pt x="28994" y="327787"/>
                  </a:lnTo>
                  <a:lnTo>
                    <a:pt x="34518" y="324192"/>
                  </a:lnTo>
                  <a:lnTo>
                    <a:pt x="39928" y="327964"/>
                  </a:lnTo>
                  <a:lnTo>
                    <a:pt x="46926" y="329476"/>
                  </a:lnTo>
                  <a:lnTo>
                    <a:pt x="53949" y="328218"/>
                  </a:lnTo>
                  <a:lnTo>
                    <a:pt x="59753" y="324459"/>
                  </a:lnTo>
                  <a:lnTo>
                    <a:pt x="63715" y="318808"/>
                  </a:lnTo>
                  <a:lnTo>
                    <a:pt x="65265" y="311823"/>
                  </a:lnTo>
                  <a:lnTo>
                    <a:pt x="63969" y="304749"/>
                  </a:lnTo>
                  <a:lnTo>
                    <a:pt x="60210" y="298958"/>
                  </a:lnTo>
                  <a:lnTo>
                    <a:pt x="54559" y="294982"/>
                  </a:lnTo>
                  <a:lnTo>
                    <a:pt x="47574" y="293408"/>
                  </a:lnTo>
                  <a:lnTo>
                    <a:pt x="46151" y="293674"/>
                  </a:lnTo>
                  <a:lnTo>
                    <a:pt x="47663" y="212712"/>
                  </a:lnTo>
                  <a:lnTo>
                    <a:pt x="49047" y="213017"/>
                  </a:lnTo>
                  <a:lnTo>
                    <a:pt x="56083" y="211709"/>
                  </a:lnTo>
                  <a:lnTo>
                    <a:pt x="61874" y="207962"/>
                  </a:lnTo>
                  <a:lnTo>
                    <a:pt x="65849" y="202323"/>
                  </a:lnTo>
                  <a:lnTo>
                    <a:pt x="67398" y="195364"/>
                  </a:lnTo>
                  <a:close/>
                </a:path>
                <a:path w="485775" h="438150">
                  <a:moveTo>
                    <a:pt x="123482" y="35280"/>
                  </a:moveTo>
                  <a:lnTo>
                    <a:pt x="123164" y="28028"/>
                  </a:lnTo>
                  <a:lnTo>
                    <a:pt x="120154" y="21424"/>
                  </a:lnTo>
                  <a:lnTo>
                    <a:pt x="114668" y="16294"/>
                  </a:lnTo>
                  <a:lnTo>
                    <a:pt x="107594" y="13716"/>
                  </a:lnTo>
                  <a:lnTo>
                    <a:pt x="100711" y="14020"/>
                  </a:lnTo>
                  <a:lnTo>
                    <a:pt x="97840" y="7708"/>
                  </a:lnTo>
                  <a:lnTo>
                    <a:pt x="92329" y="2578"/>
                  </a:lnTo>
                  <a:lnTo>
                    <a:pt x="85255" y="0"/>
                  </a:lnTo>
                  <a:lnTo>
                    <a:pt x="78003" y="330"/>
                  </a:lnTo>
                  <a:lnTo>
                    <a:pt x="71412" y="3365"/>
                  </a:lnTo>
                  <a:lnTo>
                    <a:pt x="66306" y="8928"/>
                  </a:lnTo>
                  <a:lnTo>
                    <a:pt x="63728" y="15989"/>
                  </a:lnTo>
                  <a:lnTo>
                    <a:pt x="64058" y="23228"/>
                  </a:lnTo>
                  <a:lnTo>
                    <a:pt x="67068" y="29794"/>
                  </a:lnTo>
                  <a:lnTo>
                    <a:pt x="71501" y="33870"/>
                  </a:lnTo>
                  <a:lnTo>
                    <a:pt x="27190" y="106349"/>
                  </a:lnTo>
                  <a:lnTo>
                    <a:pt x="21513" y="104267"/>
                  </a:lnTo>
                  <a:lnTo>
                    <a:pt x="14262" y="104584"/>
                  </a:lnTo>
                  <a:lnTo>
                    <a:pt x="7670" y="107581"/>
                  </a:lnTo>
                  <a:lnTo>
                    <a:pt x="2578" y="113068"/>
                  </a:lnTo>
                  <a:lnTo>
                    <a:pt x="0" y="120129"/>
                  </a:lnTo>
                  <a:lnTo>
                    <a:pt x="317" y="127381"/>
                  </a:lnTo>
                  <a:lnTo>
                    <a:pt x="3327" y="133985"/>
                  </a:lnTo>
                  <a:lnTo>
                    <a:pt x="8839" y="139103"/>
                  </a:lnTo>
                  <a:lnTo>
                    <a:pt x="15900" y="141693"/>
                  </a:lnTo>
                  <a:lnTo>
                    <a:pt x="22783" y="141401"/>
                  </a:lnTo>
                  <a:lnTo>
                    <a:pt x="25628" y="147599"/>
                  </a:lnTo>
                  <a:lnTo>
                    <a:pt x="31140" y="152692"/>
                  </a:lnTo>
                  <a:lnTo>
                    <a:pt x="38201" y="155282"/>
                  </a:lnTo>
                  <a:lnTo>
                    <a:pt x="45453" y="154965"/>
                  </a:lnTo>
                  <a:lnTo>
                    <a:pt x="52044" y="151968"/>
                  </a:lnTo>
                  <a:lnTo>
                    <a:pt x="57150" y="146469"/>
                  </a:lnTo>
                  <a:lnTo>
                    <a:pt x="59715" y="139420"/>
                  </a:lnTo>
                  <a:lnTo>
                    <a:pt x="59397" y="132168"/>
                  </a:lnTo>
                  <a:lnTo>
                    <a:pt x="56388" y="125564"/>
                  </a:lnTo>
                  <a:lnTo>
                    <a:pt x="50888" y="120434"/>
                  </a:lnTo>
                  <a:lnTo>
                    <a:pt x="49517" y="119938"/>
                  </a:lnTo>
                  <a:lnTo>
                    <a:pt x="93827" y="47561"/>
                  </a:lnTo>
                  <a:lnTo>
                    <a:pt x="94907" y="48552"/>
                  </a:lnTo>
                  <a:lnTo>
                    <a:pt x="101968" y="51142"/>
                  </a:lnTo>
                  <a:lnTo>
                    <a:pt x="109220" y="50825"/>
                  </a:lnTo>
                  <a:lnTo>
                    <a:pt x="115811" y="47828"/>
                  </a:lnTo>
                  <a:lnTo>
                    <a:pt x="120929" y="42329"/>
                  </a:lnTo>
                  <a:lnTo>
                    <a:pt x="123482" y="35280"/>
                  </a:lnTo>
                  <a:close/>
                </a:path>
                <a:path w="485775" h="438150">
                  <a:moveTo>
                    <a:pt x="471335" y="366204"/>
                  </a:moveTo>
                  <a:lnTo>
                    <a:pt x="471055" y="351942"/>
                  </a:lnTo>
                  <a:lnTo>
                    <a:pt x="460578" y="342430"/>
                  </a:lnTo>
                  <a:lnTo>
                    <a:pt x="444144" y="344157"/>
                  </a:lnTo>
                  <a:lnTo>
                    <a:pt x="435470" y="355815"/>
                  </a:lnTo>
                  <a:lnTo>
                    <a:pt x="436587" y="370319"/>
                  </a:lnTo>
                  <a:lnTo>
                    <a:pt x="449529" y="380530"/>
                  </a:lnTo>
                  <a:lnTo>
                    <a:pt x="463461" y="378104"/>
                  </a:lnTo>
                  <a:lnTo>
                    <a:pt x="471335" y="366204"/>
                  </a:lnTo>
                  <a:close/>
                </a:path>
                <a:path w="485775" h="438150">
                  <a:moveTo>
                    <a:pt x="478739" y="413296"/>
                  </a:moveTo>
                  <a:lnTo>
                    <a:pt x="477215" y="406323"/>
                  </a:lnTo>
                  <a:lnTo>
                    <a:pt x="473252" y="400659"/>
                  </a:lnTo>
                  <a:lnTo>
                    <a:pt x="467461" y="396913"/>
                  </a:lnTo>
                  <a:lnTo>
                    <a:pt x="460451" y="395643"/>
                  </a:lnTo>
                  <a:lnTo>
                    <a:pt x="453415" y="397167"/>
                  </a:lnTo>
                  <a:lnTo>
                    <a:pt x="448056" y="400913"/>
                  </a:lnTo>
                  <a:lnTo>
                    <a:pt x="442569" y="397344"/>
                  </a:lnTo>
                  <a:lnTo>
                    <a:pt x="417779" y="414439"/>
                  </a:lnTo>
                  <a:lnTo>
                    <a:pt x="419341" y="421424"/>
                  </a:lnTo>
                  <a:lnTo>
                    <a:pt x="423316" y="427075"/>
                  </a:lnTo>
                  <a:lnTo>
                    <a:pt x="429107" y="430834"/>
                  </a:lnTo>
                  <a:lnTo>
                    <a:pt x="436194" y="432092"/>
                  </a:lnTo>
                  <a:lnTo>
                    <a:pt x="437502" y="431812"/>
                  </a:lnTo>
                  <a:lnTo>
                    <a:pt x="437591" y="437680"/>
                  </a:lnTo>
                  <a:lnTo>
                    <a:pt x="462610" y="437680"/>
                  </a:lnTo>
                  <a:lnTo>
                    <a:pt x="462470" y="431292"/>
                  </a:lnTo>
                  <a:lnTo>
                    <a:pt x="468058" y="430072"/>
                  </a:lnTo>
                  <a:lnTo>
                    <a:pt x="473722" y="426110"/>
                  </a:lnTo>
                  <a:lnTo>
                    <a:pt x="477469" y="420319"/>
                  </a:lnTo>
                  <a:lnTo>
                    <a:pt x="478739" y="413296"/>
                  </a:lnTo>
                  <a:close/>
                </a:path>
                <a:path w="485775" h="438150">
                  <a:moveTo>
                    <a:pt x="480898" y="310692"/>
                  </a:moveTo>
                  <a:lnTo>
                    <a:pt x="479374" y="303707"/>
                  </a:lnTo>
                  <a:lnTo>
                    <a:pt x="475411" y="298056"/>
                  </a:lnTo>
                  <a:lnTo>
                    <a:pt x="469620" y="294297"/>
                  </a:lnTo>
                  <a:lnTo>
                    <a:pt x="464019" y="293293"/>
                  </a:lnTo>
                  <a:lnTo>
                    <a:pt x="462457" y="212217"/>
                  </a:lnTo>
                  <a:lnTo>
                    <a:pt x="468058" y="210997"/>
                  </a:lnTo>
                  <a:lnTo>
                    <a:pt x="473722" y="207035"/>
                  </a:lnTo>
                  <a:lnTo>
                    <a:pt x="477469" y="201244"/>
                  </a:lnTo>
                  <a:lnTo>
                    <a:pt x="478739" y="194221"/>
                  </a:lnTo>
                  <a:lnTo>
                    <a:pt x="477215" y="187198"/>
                  </a:lnTo>
                  <a:lnTo>
                    <a:pt x="473252" y="181521"/>
                  </a:lnTo>
                  <a:lnTo>
                    <a:pt x="467461" y="177761"/>
                  </a:lnTo>
                  <a:lnTo>
                    <a:pt x="460451" y="176441"/>
                  </a:lnTo>
                  <a:lnTo>
                    <a:pt x="453415" y="178041"/>
                  </a:lnTo>
                  <a:lnTo>
                    <a:pt x="448043" y="181825"/>
                  </a:lnTo>
                  <a:lnTo>
                    <a:pt x="442569" y="178269"/>
                  </a:lnTo>
                  <a:lnTo>
                    <a:pt x="417779" y="195364"/>
                  </a:lnTo>
                  <a:lnTo>
                    <a:pt x="419341" y="202323"/>
                  </a:lnTo>
                  <a:lnTo>
                    <a:pt x="423316" y="207962"/>
                  </a:lnTo>
                  <a:lnTo>
                    <a:pt x="429107" y="211709"/>
                  </a:lnTo>
                  <a:lnTo>
                    <a:pt x="436194" y="213017"/>
                  </a:lnTo>
                  <a:lnTo>
                    <a:pt x="437553" y="212712"/>
                  </a:lnTo>
                  <a:lnTo>
                    <a:pt x="439013" y="293687"/>
                  </a:lnTo>
                  <a:lnTo>
                    <a:pt x="419938" y="311823"/>
                  </a:lnTo>
                  <a:lnTo>
                    <a:pt x="421449" y="318808"/>
                  </a:lnTo>
                  <a:lnTo>
                    <a:pt x="425411" y="324459"/>
                  </a:lnTo>
                  <a:lnTo>
                    <a:pt x="431203" y="328218"/>
                  </a:lnTo>
                  <a:lnTo>
                    <a:pt x="438226" y="329476"/>
                  </a:lnTo>
                  <a:lnTo>
                    <a:pt x="445249" y="327964"/>
                  </a:lnTo>
                  <a:lnTo>
                    <a:pt x="450672" y="324180"/>
                  </a:lnTo>
                  <a:lnTo>
                    <a:pt x="456222" y="327787"/>
                  </a:lnTo>
                  <a:lnTo>
                    <a:pt x="463245" y="329095"/>
                  </a:lnTo>
                  <a:lnTo>
                    <a:pt x="470217" y="327507"/>
                  </a:lnTo>
                  <a:lnTo>
                    <a:pt x="475881" y="323507"/>
                  </a:lnTo>
                  <a:lnTo>
                    <a:pt x="479628" y="317703"/>
                  </a:lnTo>
                  <a:lnTo>
                    <a:pt x="480898" y="310692"/>
                  </a:lnTo>
                  <a:close/>
                </a:path>
                <a:path w="485775" h="438150">
                  <a:moveTo>
                    <a:pt x="485228" y="120129"/>
                  </a:moveTo>
                  <a:lnTo>
                    <a:pt x="482676" y="113068"/>
                  </a:lnTo>
                  <a:lnTo>
                    <a:pt x="477545" y="107581"/>
                  </a:lnTo>
                  <a:lnTo>
                    <a:pt x="470941" y="104584"/>
                  </a:lnTo>
                  <a:lnTo>
                    <a:pt x="463689" y="104267"/>
                  </a:lnTo>
                  <a:lnTo>
                    <a:pt x="457974" y="106362"/>
                  </a:lnTo>
                  <a:lnTo>
                    <a:pt x="413702" y="33909"/>
                  </a:lnTo>
                  <a:lnTo>
                    <a:pt x="418185" y="29794"/>
                  </a:lnTo>
                  <a:lnTo>
                    <a:pt x="421182" y="23228"/>
                  </a:lnTo>
                  <a:lnTo>
                    <a:pt x="421500" y="15989"/>
                  </a:lnTo>
                  <a:lnTo>
                    <a:pt x="418922" y="8928"/>
                  </a:lnTo>
                  <a:lnTo>
                    <a:pt x="413791" y="3365"/>
                  </a:lnTo>
                  <a:lnTo>
                    <a:pt x="407187" y="330"/>
                  </a:lnTo>
                  <a:lnTo>
                    <a:pt x="399935" y="0"/>
                  </a:lnTo>
                  <a:lnTo>
                    <a:pt x="392887" y="2578"/>
                  </a:lnTo>
                  <a:lnTo>
                    <a:pt x="387388" y="7708"/>
                  </a:lnTo>
                  <a:lnTo>
                    <a:pt x="384517" y="14020"/>
                  </a:lnTo>
                  <a:lnTo>
                    <a:pt x="377583" y="13716"/>
                  </a:lnTo>
                  <a:lnTo>
                    <a:pt x="370535" y="16294"/>
                  </a:lnTo>
                  <a:lnTo>
                    <a:pt x="365036" y="21424"/>
                  </a:lnTo>
                  <a:lnTo>
                    <a:pt x="362038" y="28028"/>
                  </a:lnTo>
                  <a:lnTo>
                    <a:pt x="361721" y="35280"/>
                  </a:lnTo>
                  <a:lnTo>
                    <a:pt x="364312" y="42329"/>
                  </a:lnTo>
                  <a:lnTo>
                    <a:pt x="369404" y="47828"/>
                  </a:lnTo>
                  <a:lnTo>
                    <a:pt x="375996" y="50825"/>
                  </a:lnTo>
                  <a:lnTo>
                    <a:pt x="383235" y="51142"/>
                  </a:lnTo>
                  <a:lnTo>
                    <a:pt x="390347" y="48552"/>
                  </a:lnTo>
                  <a:lnTo>
                    <a:pt x="391363" y="47612"/>
                  </a:lnTo>
                  <a:lnTo>
                    <a:pt x="435698" y="119926"/>
                  </a:lnTo>
                  <a:lnTo>
                    <a:pt x="434289" y="120434"/>
                  </a:lnTo>
                  <a:lnTo>
                    <a:pt x="428790" y="125564"/>
                  </a:lnTo>
                  <a:lnTo>
                    <a:pt x="425792" y="132168"/>
                  </a:lnTo>
                  <a:lnTo>
                    <a:pt x="425475" y="139420"/>
                  </a:lnTo>
                  <a:lnTo>
                    <a:pt x="428066" y="146469"/>
                  </a:lnTo>
                  <a:lnTo>
                    <a:pt x="433158" y="151968"/>
                  </a:lnTo>
                  <a:lnTo>
                    <a:pt x="439750" y="154965"/>
                  </a:lnTo>
                  <a:lnTo>
                    <a:pt x="446989" y="155282"/>
                  </a:lnTo>
                  <a:lnTo>
                    <a:pt x="454101" y="152692"/>
                  </a:lnTo>
                  <a:lnTo>
                    <a:pt x="459587" y="147599"/>
                  </a:lnTo>
                  <a:lnTo>
                    <a:pt x="462407" y="141401"/>
                  </a:lnTo>
                  <a:lnTo>
                    <a:pt x="469277" y="141693"/>
                  </a:lnTo>
                  <a:lnTo>
                    <a:pt x="476326" y="139103"/>
                  </a:lnTo>
                  <a:lnTo>
                    <a:pt x="481825" y="133985"/>
                  </a:lnTo>
                  <a:lnTo>
                    <a:pt x="484873" y="127381"/>
                  </a:lnTo>
                  <a:lnTo>
                    <a:pt x="485228" y="120129"/>
                  </a:lnTo>
                  <a:close/>
                </a:path>
              </a:pathLst>
            </a:custGeom>
            <a:solidFill>
              <a:srgbClr val="415476"/>
            </a:solidFill>
          </p:spPr>
          <p:txBody>
            <a:bodyPr wrap="square" lIns="0" tIns="0" rIns="0" bIns="0" rtlCol="0"/>
            <a:lstStyle/>
            <a:p>
              <a:endParaRPr sz="2400"/>
            </a:p>
          </p:txBody>
        </p:sp>
        <p:sp>
          <p:nvSpPr>
            <p:cNvPr id="27" name="object 27"/>
            <p:cNvSpPr/>
            <p:nvPr/>
          </p:nvSpPr>
          <p:spPr>
            <a:xfrm>
              <a:off x="1127760" y="1615566"/>
              <a:ext cx="208279" cy="156210"/>
            </a:xfrm>
            <a:custGeom>
              <a:avLst/>
              <a:gdLst/>
              <a:ahLst/>
              <a:cxnLst/>
              <a:rect l="l" t="t" r="r" b="b"/>
              <a:pathLst>
                <a:path w="208280" h="156210">
                  <a:moveTo>
                    <a:pt x="65989" y="0"/>
                  </a:moveTo>
                  <a:lnTo>
                    <a:pt x="29298" y="33020"/>
                  </a:lnTo>
                  <a:lnTo>
                    <a:pt x="6224" y="89582"/>
                  </a:lnTo>
                  <a:lnTo>
                    <a:pt x="0" y="137287"/>
                  </a:lnTo>
                  <a:lnTo>
                    <a:pt x="0" y="143256"/>
                  </a:lnTo>
                  <a:lnTo>
                    <a:pt x="1955" y="148209"/>
                  </a:lnTo>
                  <a:lnTo>
                    <a:pt x="9766" y="154050"/>
                  </a:lnTo>
                  <a:lnTo>
                    <a:pt x="14643" y="156083"/>
                  </a:lnTo>
                  <a:lnTo>
                    <a:pt x="19532" y="155067"/>
                  </a:lnTo>
                  <a:lnTo>
                    <a:pt x="64452" y="148209"/>
                  </a:lnTo>
                  <a:lnTo>
                    <a:pt x="78778" y="138557"/>
                  </a:lnTo>
                  <a:lnTo>
                    <a:pt x="84588" y="119761"/>
                  </a:lnTo>
                  <a:lnTo>
                    <a:pt x="85455" y="98202"/>
                  </a:lnTo>
                  <a:lnTo>
                    <a:pt x="84950" y="80263"/>
                  </a:lnTo>
                  <a:lnTo>
                    <a:pt x="93771" y="71374"/>
                  </a:lnTo>
                  <a:lnTo>
                    <a:pt x="85928" y="71374"/>
                  </a:lnTo>
                  <a:lnTo>
                    <a:pt x="85700" y="44094"/>
                  </a:lnTo>
                  <a:lnTo>
                    <a:pt x="83154" y="20589"/>
                  </a:lnTo>
                  <a:lnTo>
                    <a:pt x="77011" y="4633"/>
                  </a:lnTo>
                  <a:lnTo>
                    <a:pt x="65989" y="0"/>
                  </a:lnTo>
                  <a:close/>
                </a:path>
                <a:path w="208280" h="156210">
                  <a:moveTo>
                    <a:pt x="113872" y="60579"/>
                  </a:moveTo>
                  <a:lnTo>
                    <a:pt x="104482" y="60579"/>
                  </a:lnTo>
                  <a:lnTo>
                    <a:pt x="109838" y="66121"/>
                  </a:lnTo>
                  <a:lnTo>
                    <a:pt x="114371" y="71008"/>
                  </a:lnTo>
                  <a:lnTo>
                    <a:pt x="118354" y="75348"/>
                  </a:lnTo>
                  <a:lnTo>
                    <a:pt x="122059" y="79248"/>
                  </a:lnTo>
                  <a:lnTo>
                    <a:pt x="121859" y="89582"/>
                  </a:lnTo>
                  <a:lnTo>
                    <a:pt x="129051" y="138398"/>
                  </a:lnTo>
                  <a:lnTo>
                    <a:pt x="188468" y="155067"/>
                  </a:lnTo>
                  <a:lnTo>
                    <a:pt x="193294" y="156083"/>
                  </a:lnTo>
                  <a:lnTo>
                    <a:pt x="198247" y="154050"/>
                  </a:lnTo>
                  <a:lnTo>
                    <a:pt x="201168" y="151130"/>
                  </a:lnTo>
                  <a:lnTo>
                    <a:pt x="205994" y="148209"/>
                  </a:lnTo>
                  <a:lnTo>
                    <a:pt x="208026" y="143256"/>
                  </a:lnTo>
                  <a:lnTo>
                    <a:pt x="207009" y="137287"/>
                  </a:lnTo>
                  <a:lnTo>
                    <a:pt x="205301" y="117119"/>
                  </a:lnTo>
                  <a:lnTo>
                    <a:pt x="200771" y="89582"/>
                  </a:lnTo>
                  <a:lnTo>
                    <a:pt x="194858" y="69469"/>
                  </a:lnTo>
                  <a:lnTo>
                    <a:pt x="122059" y="69469"/>
                  </a:lnTo>
                  <a:lnTo>
                    <a:pt x="115227" y="62484"/>
                  </a:lnTo>
                  <a:lnTo>
                    <a:pt x="113872" y="60579"/>
                  </a:lnTo>
                  <a:close/>
                </a:path>
                <a:path w="208280" h="156210">
                  <a:moveTo>
                    <a:pt x="110350" y="17272"/>
                  </a:moveTo>
                  <a:lnTo>
                    <a:pt x="97650" y="17272"/>
                  </a:lnTo>
                  <a:lnTo>
                    <a:pt x="97650" y="56642"/>
                  </a:lnTo>
                  <a:lnTo>
                    <a:pt x="91795" y="63500"/>
                  </a:lnTo>
                  <a:lnTo>
                    <a:pt x="85928" y="71374"/>
                  </a:lnTo>
                  <a:lnTo>
                    <a:pt x="93771" y="71374"/>
                  </a:lnTo>
                  <a:lnTo>
                    <a:pt x="104482" y="60579"/>
                  </a:lnTo>
                  <a:lnTo>
                    <a:pt x="113872" y="60579"/>
                  </a:lnTo>
                  <a:lnTo>
                    <a:pt x="111072" y="56642"/>
                  </a:lnTo>
                  <a:lnTo>
                    <a:pt x="110350" y="56642"/>
                  </a:lnTo>
                  <a:lnTo>
                    <a:pt x="110350" y="17272"/>
                  </a:lnTo>
                  <a:close/>
                </a:path>
                <a:path w="208280" h="156210">
                  <a:moveTo>
                    <a:pt x="146898" y="2139"/>
                  </a:moveTo>
                  <a:lnTo>
                    <a:pt x="129749" y="5429"/>
                  </a:lnTo>
                  <a:lnTo>
                    <a:pt x="122658" y="31626"/>
                  </a:lnTo>
                  <a:lnTo>
                    <a:pt x="122059" y="69469"/>
                  </a:lnTo>
                  <a:lnTo>
                    <a:pt x="194858" y="69469"/>
                  </a:lnTo>
                  <a:lnTo>
                    <a:pt x="192025" y="59830"/>
                  </a:lnTo>
                  <a:lnTo>
                    <a:pt x="177673" y="33020"/>
                  </a:lnTo>
                  <a:lnTo>
                    <a:pt x="146898" y="2139"/>
                  </a:lnTo>
                  <a:close/>
                </a:path>
                <a:path w="208280" h="156210">
                  <a:moveTo>
                    <a:pt x="110350" y="55625"/>
                  </a:moveTo>
                  <a:lnTo>
                    <a:pt x="110350" y="56642"/>
                  </a:lnTo>
                  <a:lnTo>
                    <a:pt x="111072" y="56642"/>
                  </a:lnTo>
                  <a:lnTo>
                    <a:pt x="110350" y="55625"/>
                  </a:lnTo>
                  <a:close/>
                </a:path>
              </a:pathLst>
            </a:custGeom>
            <a:solidFill>
              <a:srgbClr val="FFFFFF"/>
            </a:solidFill>
          </p:spPr>
          <p:txBody>
            <a:bodyPr wrap="square" lIns="0" tIns="0" rIns="0" bIns="0" rtlCol="0"/>
            <a:lstStyle/>
            <a:p>
              <a:endParaRPr sz="2400"/>
            </a:p>
          </p:txBody>
        </p:sp>
        <p:sp>
          <p:nvSpPr>
            <p:cNvPr id="28" name="object 28"/>
            <p:cNvSpPr/>
            <p:nvPr/>
          </p:nvSpPr>
          <p:spPr>
            <a:xfrm>
              <a:off x="1223772" y="1626107"/>
              <a:ext cx="99060" cy="129539"/>
            </a:xfrm>
            <a:custGeom>
              <a:avLst/>
              <a:gdLst/>
              <a:ahLst/>
              <a:cxnLst/>
              <a:rect l="l" t="t" r="r" b="b"/>
              <a:pathLst>
                <a:path w="99059" h="129539">
                  <a:moveTo>
                    <a:pt x="15240" y="21717"/>
                  </a:moveTo>
                  <a:lnTo>
                    <a:pt x="11823" y="18288"/>
                  </a:lnTo>
                  <a:lnTo>
                    <a:pt x="3416" y="18288"/>
                  </a:lnTo>
                  <a:lnTo>
                    <a:pt x="0" y="21717"/>
                  </a:lnTo>
                  <a:lnTo>
                    <a:pt x="0" y="30099"/>
                  </a:lnTo>
                  <a:lnTo>
                    <a:pt x="3416" y="33528"/>
                  </a:lnTo>
                  <a:lnTo>
                    <a:pt x="11823" y="33528"/>
                  </a:lnTo>
                  <a:lnTo>
                    <a:pt x="15240" y="30099"/>
                  </a:lnTo>
                  <a:lnTo>
                    <a:pt x="15240" y="25908"/>
                  </a:lnTo>
                  <a:lnTo>
                    <a:pt x="15240" y="21717"/>
                  </a:lnTo>
                  <a:close/>
                </a:path>
                <a:path w="99059" h="129539">
                  <a:moveTo>
                    <a:pt x="15240" y="3429"/>
                  </a:moveTo>
                  <a:lnTo>
                    <a:pt x="11823" y="0"/>
                  </a:lnTo>
                  <a:lnTo>
                    <a:pt x="3416" y="0"/>
                  </a:lnTo>
                  <a:lnTo>
                    <a:pt x="0" y="3429"/>
                  </a:lnTo>
                  <a:lnTo>
                    <a:pt x="0" y="11811"/>
                  </a:lnTo>
                  <a:lnTo>
                    <a:pt x="3416" y="15240"/>
                  </a:lnTo>
                  <a:lnTo>
                    <a:pt x="11823" y="15240"/>
                  </a:lnTo>
                  <a:lnTo>
                    <a:pt x="15240" y="11811"/>
                  </a:lnTo>
                  <a:lnTo>
                    <a:pt x="15240" y="7620"/>
                  </a:lnTo>
                  <a:lnTo>
                    <a:pt x="15240" y="3429"/>
                  </a:lnTo>
                  <a:close/>
                </a:path>
                <a:path w="99059" h="129539">
                  <a:moveTo>
                    <a:pt x="19812" y="49149"/>
                  </a:moveTo>
                  <a:lnTo>
                    <a:pt x="16395" y="45720"/>
                  </a:lnTo>
                  <a:lnTo>
                    <a:pt x="7988" y="45720"/>
                  </a:lnTo>
                  <a:lnTo>
                    <a:pt x="4572" y="49149"/>
                  </a:lnTo>
                  <a:lnTo>
                    <a:pt x="4572" y="57531"/>
                  </a:lnTo>
                  <a:lnTo>
                    <a:pt x="7988" y="60960"/>
                  </a:lnTo>
                  <a:lnTo>
                    <a:pt x="16395" y="60960"/>
                  </a:lnTo>
                  <a:lnTo>
                    <a:pt x="19812" y="57531"/>
                  </a:lnTo>
                  <a:lnTo>
                    <a:pt x="19812" y="53340"/>
                  </a:lnTo>
                  <a:lnTo>
                    <a:pt x="19812" y="49149"/>
                  </a:lnTo>
                  <a:close/>
                </a:path>
                <a:path w="99059" h="129539">
                  <a:moveTo>
                    <a:pt x="32004" y="73533"/>
                  </a:moveTo>
                  <a:lnTo>
                    <a:pt x="28587" y="70104"/>
                  </a:lnTo>
                  <a:lnTo>
                    <a:pt x="20180" y="70104"/>
                  </a:lnTo>
                  <a:lnTo>
                    <a:pt x="16764" y="73533"/>
                  </a:lnTo>
                  <a:lnTo>
                    <a:pt x="16764" y="81915"/>
                  </a:lnTo>
                  <a:lnTo>
                    <a:pt x="20180" y="85344"/>
                  </a:lnTo>
                  <a:lnTo>
                    <a:pt x="28587" y="85344"/>
                  </a:lnTo>
                  <a:lnTo>
                    <a:pt x="32004" y="81915"/>
                  </a:lnTo>
                  <a:lnTo>
                    <a:pt x="32004" y="77724"/>
                  </a:lnTo>
                  <a:lnTo>
                    <a:pt x="32004" y="73533"/>
                  </a:lnTo>
                  <a:close/>
                </a:path>
                <a:path w="99059" h="129539">
                  <a:moveTo>
                    <a:pt x="36576" y="96393"/>
                  </a:moveTo>
                  <a:lnTo>
                    <a:pt x="33159" y="92964"/>
                  </a:lnTo>
                  <a:lnTo>
                    <a:pt x="24752" y="92964"/>
                  </a:lnTo>
                  <a:lnTo>
                    <a:pt x="21336" y="96393"/>
                  </a:lnTo>
                  <a:lnTo>
                    <a:pt x="21336" y="104775"/>
                  </a:lnTo>
                  <a:lnTo>
                    <a:pt x="24752" y="108204"/>
                  </a:lnTo>
                  <a:lnTo>
                    <a:pt x="33159" y="108204"/>
                  </a:lnTo>
                  <a:lnTo>
                    <a:pt x="36576" y="104775"/>
                  </a:lnTo>
                  <a:lnTo>
                    <a:pt x="36576" y="100584"/>
                  </a:lnTo>
                  <a:lnTo>
                    <a:pt x="36576" y="96393"/>
                  </a:lnTo>
                  <a:close/>
                </a:path>
                <a:path w="99059" h="129539">
                  <a:moveTo>
                    <a:pt x="42672" y="55245"/>
                  </a:moveTo>
                  <a:lnTo>
                    <a:pt x="39255" y="51816"/>
                  </a:lnTo>
                  <a:lnTo>
                    <a:pt x="30848" y="51816"/>
                  </a:lnTo>
                  <a:lnTo>
                    <a:pt x="27432" y="55245"/>
                  </a:lnTo>
                  <a:lnTo>
                    <a:pt x="27432" y="63627"/>
                  </a:lnTo>
                  <a:lnTo>
                    <a:pt x="30848" y="67056"/>
                  </a:lnTo>
                  <a:lnTo>
                    <a:pt x="39255" y="67056"/>
                  </a:lnTo>
                  <a:lnTo>
                    <a:pt x="42672" y="63627"/>
                  </a:lnTo>
                  <a:lnTo>
                    <a:pt x="42672" y="59436"/>
                  </a:lnTo>
                  <a:lnTo>
                    <a:pt x="42672" y="55245"/>
                  </a:lnTo>
                  <a:close/>
                </a:path>
                <a:path w="99059" h="129539">
                  <a:moveTo>
                    <a:pt x="64008" y="117729"/>
                  </a:moveTo>
                  <a:lnTo>
                    <a:pt x="60960" y="114300"/>
                  </a:lnTo>
                  <a:lnTo>
                    <a:pt x="53340" y="114300"/>
                  </a:lnTo>
                  <a:lnTo>
                    <a:pt x="50292" y="117729"/>
                  </a:lnTo>
                  <a:lnTo>
                    <a:pt x="50292" y="126111"/>
                  </a:lnTo>
                  <a:lnTo>
                    <a:pt x="53340" y="129540"/>
                  </a:lnTo>
                  <a:lnTo>
                    <a:pt x="60960" y="129540"/>
                  </a:lnTo>
                  <a:lnTo>
                    <a:pt x="64008" y="126111"/>
                  </a:lnTo>
                  <a:lnTo>
                    <a:pt x="64008" y="121920"/>
                  </a:lnTo>
                  <a:lnTo>
                    <a:pt x="64008" y="117729"/>
                  </a:lnTo>
                  <a:close/>
                </a:path>
                <a:path w="99059" h="129539">
                  <a:moveTo>
                    <a:pt x="76200" y="88773"/>
                  </a:moveTo>
                  <a:lnTo>
                    <a:pt x="73152" y="85725"/>
                  </a:lnTo>
                  <a:lnTo>
                    <a:pt x="73152" y="82296"/>
                  </a:lnTo>
                  <a:lnTo>
                    <a:pt x="73152" y="78105"/>
                  </a:lnTo>
                  <a:lnTo>
                    <a:pt x="69723" y="74676"/>
                  </a:lnTo>
                  <a:lnTo>
                    <a:pt x="65532" y="74676"/>
                  </a:lnTo>
                  <a:lnTo>
                    <a:pt x="65532" y="71628"/>
                  </a:lnTo>
                  <a:lnTo>
                    <a:pt x="65532" y="67437"/>
                  </a:lnTo>
                  <a:lnTo>
                    <a:pt x="62103" y="64008"/>
                  </a:lnTo>
                  <a:lnTo>
                    <a:pt x="53721" y="64008"/>
                  </a:lnTo>
                  <a:lnTo>
                    <a:pt x="50292" y="67437"/>
                  </a:lnTo>
                  <a:lnTo>
                    <a:pt x="50292" y="70104"/>
                  </a:lnTo>
                  <a:lnTo>
                    <a:pt x="44564" y="70104"/>
                  </a:lnTo>
                  <a:lnTo>
                    <a:pt x="41148" y="73152"/>
                  </a:lnTo>
                  <a:lnTo>
                    <a:pt x="41148" y="80772"/>
                  </a:lnTo>
                  <a:lnTo>
                    <a:pt x="42760" y="82219"/>
                  </a:lnTo>
                  <a:lnTo>
                    <a:pt x="42672" y="85725"/>
                  </a:lnTo>
                  <a:lnTo>
                    <a:pt x="39624" y="88773"/>
                  </a:lnTo>
                  <a:lnTo>
                    <a:pt x="39624" y="97155"/>
                  </a:lnTo>
                  <a:lnTo>
                    <a:pt x="41148" y="98691"/>
                  </a:lnTo>
                  <a:lnTo>
                    <a:pt x="41148" y="106299"/>
                  </a:lnTo>
                  <a:lnTo>
                    <a:pt x="44564" y="109728"/>
                  </a:lnTo>
                  <a:lnTo>
                    <a:pt x="52959" y="109728"/>
                  </a:lnTo>
                  <a:lnTo>
                    <a:pt x="56007" y="106680"/>
                  </a:lnTo>
                  <a:lnTo>
                    <a:pt x="62103" y="106680"/>
                  </a:lnTo>
                  <a:lnTo>
                    <a:pt x="65532" y="103251"/>
                  </a:lnTo>
                  <a:lnTo>
                    <a:pt x="65532" y="101727"/>
                  </a:lnTo>
                  <a:lnTo>
                    <a:pt x="66675" y="100584"/>
                  </a:lnTo>
                  <a:lnTo>
                    <a:pt x="72771" y="100584"/>
                  </a:lnTo>
                  <a:lnTo>
                    <a:pt x="76200" y="97155"/>
                  </a:lnTo>
                  <a:lnTo>
                    <a:pt x="76200" y="92964"/>
                  </a:lnTo>
                  <a:lnTo>
                    <a:pt x="76200" y="88773"/>
                  </a:lnTo>
                  <a:close/>
                </a:path>
                <a:path w="99059" h="129539">
                  <a:moveTo>
                    <a:pt x="99060" y="113157"/>
                  </a:moveTo>
                  <a:lnTo>
                    <a:pt x="95631" y="109728"/>
                  </a:lnTo>
                  <a:lnTo>
                    <a:pt x="87249" y="109728"/>
                  </a:lnTo>
                  <a:lnTo>
                    <a:pt x="83820" y="113157"/>
                  </a:lnTo>
                  <a:lnTo>
                    <a:pt x="83820" y="121539"/>
                  </a:lnTo>
                  <a:lnTo>
                    <a:pt x="87249" y="124968"/>
                  </a:lnTo>
                  <a:lnTo>
                    <a:pt x="95631" y="124968"/>
                  </a:lnTo>
                  <a:lnTo>
                    <a:pt x="99060" y="121539"/>
                  </a:lnTo>
                  <a:lnTo>
                    <a:pt x="99060" y="117348"/>
                  </a:lnTo>
                  <a:lnTo>
                    <a:pt x="99060" y="113157"/>
                  </a:lnTo>
                  <a:close/>
                </a:path>
              </a:pathLst>
            </a:custGeom>
            <a:solidFill>
              <a:srgbClr val="418E96"/>
            </a:solidFill>
          </p:spPr>
          <p:txBody>
            <a:bodyPr wrap="square" lIns="0" tIns="0" rIns="0" bIns="0" rtlCol="0"/>
            <a:lstStyle/>
            <a:p>
              <a:endParaRPr sz="2400"/>
            </a:p>
          </p:txBody>
        </p:sp>
        <p:sp>
          <p:nvSpPr>
            <p:cNvPr id="29" name="object 29"/>
            <p:cNvSpPr/>
            <p:nvPr/>
          </p:nvSpPr>
          <p:spPr>
            <a:xfrm>
              <a:off x="1112520" y="1760219"/>
              <a:ext cx="222503" cy="173735"/>
            </a:xfrm>
            <a:prstGeom prst="rect">
              <a:avLst/>
            </a:prstGeom>
            <a:blipFill>
              <a:blip r:embed="rId3" cstate="print"/>
              <a:stretch>
                <a:fillRect/>
              </a:stretch>
            </a:blipFill>
          </p:spPr>
          <p:txBody>
            <a:bodyPr wrap="square" lIns="0" tIns="0" rIns="0" bIns="0" rtlCol="0"/>
            <a:lstStyle/>
            <a:p>
              <a:endParaRPr sz="2400"/>
            </a:p>
          </p:txBody>
        </p:sp>
        <p:sp>
          <p:nvSpPr>
            <p:cNvPr id="30" name="object 30"/>
            <p:cNvSpPr/>
            <p:nvPr/>
          </p:nvSpPr>
          <p:spPr>
            <a:xfrm>
              <a:off x="1159764" y="1808987"/>
              <a:ext cx="105410" cy="68580"/>
            </a:xfrm>
            <a:custGeom>
              <a:avLst/>
              <a:gdLst/>
              <a:ahLst/>
              <a:cxnLst/>
              <a:rect l="l" t="t" r="r" b="b"/>
              <a:pathLst>
                <a:path w="105409" h="68580">
                  <a:moveTo>
                    <a:pt x="19812" y="53213"/>
                  </a:moveTo>
                  <a:lnTo>
                    <a:pt x="15379" y="48768"/>
                  </a:lnTo>
                  <a:lnTo>
                    <a:pt x="4432" y="48768"/>
                  </a:lnTo>
                  <a:lnTo>
                    <a:pt x="0" y="53213"/>
                  </a:lnTo>
                  <a:lnTo>
                    <a:pt x="0" y="58674"/>
                  </a:lnTo>
                  <a:lnTo>
                    <a:pt x="0" y="64135"/>
                  </a:lnTo>
                  <a:lnTo>
                    <a:pt x="4432" y="68580"/>
                  </a:lnTo>
                  <a:lnTo>
                    <a:pt x="15379" y="68580"/>
                  </a:lnTo>
                  <a:lnTo>
                    <a:pt x="19812" y="64135"/>
                  </a:lnTo>
                  <a:lnTo>
                    <a:pt x="19812" y="53213"/>
                  </a:lnTo>
                  <a:close/>
                </a:path>
                <a:path w="105409" h="68580">
                  <a:moveTo>
                    <a:pt x="56388" y="4445"/>
                  </a:moveTo>
                  <a:lnTo>
                    <a:pt x="51955" y="0"/>
                  </a:lnTo>
                  <a:lnTo>
                    <a:pt x="41008" y="0"/>
                  </a:lnTo>
                  <a:lnTo>
                    <a:pt x="36576" y="4445"/>
                  </a:lnTo>
                  <a:lnTo>
                    <a:pt x="36576" y="9918"/>
                  </a:lnTo>
                  <a:lnTo>
                    <a:pt x="36576" y="15367"/>
                  </a:lnTo>
                  <a:lnTo>
                    <a:pt x="41008" y="19812"/>
                  </a:lnTo>
                  <a:lnTo>
                    <a:pt x="51955" y="19812"/>
                  </a:lnTo>
                  <a:lnTo>
                    <a:pt x="56388" y="15367"/>
                  </a:lnTo>
                  <a:lnTo>
                    <a:pt x="56388" y="4445"/>
                  </a:lnTo>
                  <a:close/>
                </a:path>
                <a:path w="105409" h="68580">
                  <a:moveTo>
                    <a:pt x="105156" y="28829"/>
                  </a:moveTo>
                  <a:lnTo>
                    <a:pt x="100723" y="24384"/>
                  </a:lnTo>
                  <a:lnTo>
                    <a:pt x="89776" y="24384"/>
                  </a:lnTo>
                  <a:lnTo>
                    <a:pt x="85344" y="28829"/>
                  </a:lnTo>
                  <a:lnTo>
                    <a:pt x="85344" y="34290"/>
                  </a:lnTo>
                  <a:lnTo>
                    <a:pt x="85344" y="39751"/>
                  </a:lnTo>
                  <a:lnTo>
                    <a:pt x="89776" y="44208"/>
                  </a:lnTo>
                  <a:lnTo>
                    <a:pt x="100723" y="44208"/>
                  </a:lnTo>
                  <a:lnTo>
                    <a:pt x="105156" y="39751"/>
                  </a:lnTo>
                  <a:lnTo>
                    <a:pt x="105156" y="28829"/>
                  </a:lnTo>
                  <a:close/>
                </a:path>
              </a:pathLst>
            </a:custGeom>
            <a:solidFill>
              <a:srgbClr val="418E96"/>
            </a:solidFill>
          </p:spPr>
          <p:txBody>
            <a:bodyPr wrap="square" lIns="0" tIns="0" rIns="0" bIns="0" rtlCol="0"/>
            <a:lstStyle/>
            <a:p>
              <a:endParaRPr sz="2400"/>
            </a:p>
          </p:txBody>
        </p:sp>
        <p:sp>
          <p:nvSpPr>
            <p:cNvPr id="31" name="object 31"/>
            <p:cNvSpPr/>
            <p:nvPr/>
          </p:nvSpPr>
          <p:spPr>
            <a:xfrm>
              <a:off x="1129284" y="1327403"/>
              <a:ext cx="201168" cy="201168"/>
            </a:xfrm>
            <a:prstGeom prst="rect">
              <a:avLst/>
            </a:prstGeom>
            <a:blipFill>
              <a:blip r:embed="rId4" cstate="print"/>
              <a:stretch>
                <a:fillRect/>
              </a:stretch>
            </a:blipFill>
          </p:spPr>
          <p:txBody>
            <a:bodyPr wrap="square" lIns="0" tIns="0" rIns="0" bIns="0" rtlCol="0"/>
            <a:lstStyle/>
            <a:p>
              <a:endParaRPr sz="2400"/>
            </a:p>
          </p:txBody>
        </p:sp>
        <p:sp>
          <p:nvSpPr>
            <p:cNvPr id="32" name="object 32"/>
            <p:cNvSpPr/>
            <p:nvPr/>
          </p:nvSpPr>
          <p:spPr>
            <a:xfrm>
              <a:off x="1210056" y="1923287"/>
              <a:ext cx="50800" cy="66040"/>
            </a:xfrm>
            <a:custGeom>
              <a:avLst/>
              <a:gdLst/>
              <a:ahLst/>
              <a:cxnLst/>
              <a:rect l="l" t="t" r="r" b="b"/>
              <a:pathLst>
                <a:path w="50800" h="66039">
                  <a:moveTo>
                    <a:pt x="19812" y="4445"/>
                  </a:moveTo>
                  <a:lnTo>
                    <a:pt x="15379" y="0"/>
                  </a:lnTo>
                  <a:lnTo>
                    <a:pt x="4432" y="0"/>
                  </a:lnTo>
                  <a:lnTo>
                    <a:pt x="0" y="4445"/>
                  </a:lnTo>
                  <a:lnTo>
                    <a:pt x="0" y="9906"/>
                  </a:lnTo>
                  <a:lnTo>
                    <a:pt x="0" y="15367"/>
                  </a:lnTo>
                  <a:lnTo>
                    <a:pt x="4432" y="19812"/>
                  </a:lnTo>
                  <a:lnTo>
                    <a:pt x="15379" y="19812"/>
                  </a:lnTo>
                  <a:lnTo>
                    <a:pt x="19812" y="15367"/>
                  </a:lnTo>
                  <a:lnTo>
                    <a:pt x="19812" y="4445"/>
                  </a:lnTo>
                  <a:close/>
                </a:path>
                <a:path w="50800" h="66039">
                  <a:moveTo>
                    <a:pt x="50292" y="50165"/>
                  </a:moveTo>
                  <a:lnTo>
                    <a:pt x="45859" y="45720"/>
                  </a:lnTo>
                  <a:lnTo>
                    <a:pt x="34912" y="45720"/>
                  </a:lnTo>
                  <a:lnTo>
                    <a:pt x="30480" y="50165"/>
                  </a:lnTo>
                  <a:lnTo>
                    <a:pt x="30480" y="55626"/>
                  </a:lnTo>
                  <a:lnTo>
                    <a:pt x="30480" y="61087"/>
                  </a:lnTo>
                  <a:lnTo>
                    <a:pt x="34912" y="65532"/>
                  </a:lnTo>
                  <a:lnTo>
                    <a:pt x="45859" y="65532"/>
                  </a:lnTo>
                  <a:lnTo>
                    <a:pt x="50292" y="61087"/>
                  </a:lnTo>
                  <a:lnTo>
                    <a:pt x="50292" y="50165"/>
                  </a:lnTo>
                  <a:close/>
                </a:path>
              </a:pathLst>
            </a:custGeom>
            <a:solidFill>
              <a:srgbClr val="418E96"/>
            </a:solidFill>
          </p:spPr>
          <p:txBody>
            <a:bodyPr wrap="square" lIns="0" tIns="0" rIns="0" bIns="0" rtlCol="0"/>
            <a:lstStyle/>
            <a:p>
              <a:endParaRPr sz="2400"/>
            </a:p>
          </p:txBody>
        </p:sp>
      </p:grpSp>
      <p:grpSp>
        <p:nvGrpSpPr>
          <p:cNvPr id="33" name="object 33"/>
          <p:cNvGrpSpPr/>
          <p:nvPr/>
        </p:nvGrpSpPr>
        <p:grpSpPr>
          <a:xfrm>
            <a:off x="438912" y="1876216"/>
            <a:ext cx="679027" cy="912707"/>
            <a:chOff x="329184" y="1327403"/>
            <a:chExt cx="509270" cy="684530"/>
          </a:xfrm>
        </p:grpSpPr>
        <p:sp>
          <p:nvSpPr>
            <p:cNvPr id="34" name="object 34"/>
            <p:cNvSpPr/>
            <p:nvPr/>
          </p:nvSpPr>
          <p:spPr>
            <a:xfrm>
              <a:off x="329184" y="1327403"/>
              <a:ext cx="509016" cy="684276"/>
            </a:xfrm>
            <a:prstGeom prst="rect">
              <a:avLst/>
            </a:prstGeom>
            <a:blipFill>
              <a:blip r:embed="rId5" cstate="print"/>
              <a:stretch>
                <a:fillRect/>
              </a:stretch>
            </a:blipFill>
          </p:spPr>
          <p:txBody>
            <a:bodyPr wrap="square" lIns="0" tIns="0" rIns="0" bIns="0" rtlCol="0"/>
            <a:lstStyle/>
            <a:p>
              <a:endParaRPr sz="2400"/>
            </a:p>
          </p:txBody>
        </p:sp>
        <p:sp>
          <p:nvSpPr>
            <p:cNvPr id="35" name="object 35"/>
            <p:cNvSpPr/>
            <p:nvPr/>
          </p:nvSpPr>
          <p:spPr>
            <a:xfrm>
              <a:off x="461771" y="1763267"/>
              <a:ext cx="220979" cy="173735"/>
            </a:xfrm>
            <a:prstGeom prst="rect">
              <a:avLst/>
            </a:prstGeom>
            <a:blipFill>
              <a:blip r:embed="rId3" cstate="print"/>
              <a:stretch>
                <a:fillRect/>
              </a:stretch>
            </a:blipFill>
          </p:spPr>
          <p:txBody>
            <a:bodyPr wrap="square" lIns="0" tIns="0" rIns="0" bIns="0" rtlCol="0"/>
            <a:lstStyle/>
            <a:p>
              <a:endParaRPr sz="2400"/>
            </a:p>
          </p:txBody>
        </p:sp>
        <p:sp>
          <p:nvSpPr>
            <p:cNvPr id="36" name="object 36"/>
            <p:cNvSpPr/>
            <p:nvPr/>
          </p:nvSpPr>
          <p:spPr>
            <a:xfrm>
              <a:off x="574548" y="1641347"/>
              <a:ext cx="18415" cy="41275"/>
            </a:xfrm>
            <a:custGeom>
              <a:avLst/>
              <a:gdLst/>
              <a:ahLst/>
              <a:cxnLst/>
              <a:rect l="l" t="t" r="r" b="b"/>
              <a:pathLst>
                <a:path w="18415" h="41275">
                  <a:moveTo>
                    <a:pt x="15240" y="3429"/>
                  </a:moveTo>
                  <a:lnTo>
                    <a:pt x="11823" y="0"/>
                  </a:lnTo>
                  <a:lnTo>
                    <a:pt x="3416" y="0"/>
                  </a:lnTo>
                  <a:lnTo>
                    <a:pt x="0" y="3429"/>
                  </a:lnTo>
                  <a:lnTo>
                    <a:pt x="0" y="11811"/>
                  </a:lnTo>
                  <a:lnTo>
                    <a:pt x="3416" y="15240"/>
                  </a:lnTo>
                  <a:lnTo>
                    <a:pt x="11823" y="15240"/>
                  </a:lnTo>
                  <a:lnTo>
                    <a:pt x="15240" y="11811"/>
                  </a:lnTo>
                  <a:lnTo>
                    <a:pt x="15240" y="7620"/>
                  </a:lnTo>
                  <a:lnTo>
                    <a:pt x="15240" y="3429"/>
                  </a:lnTo>
                  <a:close/>
                </a:path>
                <a:path w="18415" h="41275">
                  <a:moveTo>
                    <a:pt x="18288" y="29337"/>
                  </a:moveTo>
                  <a:lnTo>
                    <a:pt x="14871" y="25908"/>
                  </a:lnTo>
                  <a:lnTo>
                    <a:pt x="6464" y="25908"/>
                  </a:lnTo>
                  <a:lnTo>
                    <a:pt x="3048" y="29337"/>
                  </a:lnTo>
                  <a:lnTo>
                    <a:pt x="3048" y="37719"/>
                  </a:lnTo>
                  <a:lnTo>
                    <a:pt x="6464" y="41148"/>
                  </a:lnTo>
                  <a:lnTo>
                    <a:pt x="14871" y="41148"/>
                  </a:lnTo>
                  <a:lnTo>
                    <a:pt x="18288" y="37719"/>
                  </a:lnTo>
                  <a:lnTo>
                    <a:pt x="18288" y="33528"/>
                  </a:lnTo>
                  <a:lnTo>
                    <a:pt x="18288" y="29337"/>
                  </a:lnTo>
                  <a:close/>
                </a:path>
              </a:pathLst>
            </a:custGeom>
            <a:solidFill>
              <a:srgbClr val="418E96"/>
            </a:solidFill>
          </p:spPr>
          <p:txBody>
            <a:bodyPr wrap="square" lIns="0" tIns="0" rIns="0" bIns="0" rtlCol="0"/>
            <a:lstStyle/>
            <a:p>
              <a:endParaRPr sz="2400"/>
            </a:p>
          </p:txBody>
        </p:sp>
      </p:grpSp>
      <p:sp>
        <p:nvSpPr>
          <p:cNvPr id="37" name="TextBox 36">
            <a:extLst>
              <a:ext uri="{FF2B5EF4-FFF2-40B4-BE49-F238E27FC236}">
                <a16:creationId xmlns:a16="http://schemas.microsoft.com/office/drawing/2014/main" id="{484565B1-1AC7-489E-A0E0-6CCF667C115C}"/>
              </a:ext>
            </a:extLst>
          </p:cNvPr>
          <p:cNvSpPr txBox="1"/>
          <p:nvPr/>
        </p:nvSpPr>
        <p:spPr>
          <a:xfrm>
            <a:off x="7337292" y="6367794"/>
            <a:ext cx="4722903"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38" name="TextBox 37">
            <a:extLst>
              <a:ext uri="{FF2B5EF4-FFF2-40B4-BE49-F238E27FC236}">
                <a16:creationId xmlns:a16="http://schemas.microsoft.com/office/drawing/2014/main" id="{E29CCCB1-E92A-764D-BBF2-44D26E3917C2}"/>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528049" y="341809"/>
            <a:ext cx="11173956" cy="625642"/>
          </a:xfrm>
          <a:prstGeom prst="rect">
            <a:avLst/>
          </a:prstGeom>
        </p:spPr>
        <p:txBody>
          <a:bodyPr vert="horz" wrap="square" lIns="0" tIns="16087" rIns="0" bIns="0" rtlCol="0">
            <a:spAutoFit/>
          </a:bodyPr>
          <a:lstStyle/>
          <a:p>
            <a:pPr marL="16933">
              <a:spcBef>
                <a:spcPts val="127"/>
              </a:spcBef>
            </a:pPr>
            <a:r>
              <a:rPr lang="en-US" dirty="0"/>
              <a:t>ADAURA :</a:t>
            </a:r>
            <a:r>
              <a:rPr spc="-53" dirty="0"/>
              <a:t>Type </a:t>
            </a:r>
            <a:r>
              <a:rPr spc="-7" dirty="0"/>
              <a:t>of disease</a:t>
            </a:r>
            <a:r>
              <a:rPr spc="20" dirty="0"/>
              <a:t> </a:t>
            </a:r>
            <a:r>
              <a:rPr spc="-13" dirty="0"/>
              <a:t>recurrence</a:t>
            </a:r>
          </a:p>
        </p:txBody>
      </p:sp>
      <p:sp>
        <p:nvSpPr>
          <p:cNvPr id="3" name="object 3"/>
          <p:cNvSpPr txBox="1"/>
          <p:nvPr/>
        </p:nvSpPr>
        <p:spPr>
          <a:xfrm>
            <a:off x="528049" y="989549"/>
            <a:ext cx="11021060" cy="1072153"/>
          </a:xfrm>
          <a:prstGeom prst="rect">
            <a:avLst/>
          </a:prstGeom>
        </p:spPr>
        <p:txBody>
          <a:bodyPr vert="horz" wrap="square" lIns="0" tIns="116840" rIns="0" bIns="0" rtlCol="0">
            <a:spAutoFit/>
          </a:bodyPr>
          <a:lstStyle/>
          <a:p>
            <a:pPr marL="333578" indent="-317492">
              <a:spcBef>
                <a:spcPts val="920"/>
              </a:spcBef>
              <a:buFont typeface="Arial"/>
              <a:buChar char="•"/>
              <a:tabLst>
                <a:tab pos="333578" algn="l"/>
                <a:tab pos="334425" algn="l"/>
              </a:tabLst>
            </a:pPr>
            <a:r>
              <a:rPr sz="1867" spc="-40" dirty="0">
                <a:solidFill>
                  <a:srgbClr val="585858"/>
                </a:solidFill>
                <a:latin typeface="Arial Narrow"/>
                <a:cs typeface="Arial Narrow"/>
              </a:rPr>
              <a:t>11% </a:t>
            </a:r>
            <a:r>
              <a:rPr sz="1867" spc="-7" dirty="0">
                <a:solidFill>
                  <a:srgbClr val="585858"/>
                </a:solidFill>
                <a:latin typeface="Arial Narrow"/>
                <a:cs typeface="Arial Narrow"/>
              </a:rPr>
              <a:t>of patients in </a:t>
            </a:r>
            <a:r>
              <a:rPr sz="1867" dirty="0">
                <a:solidFill>
                  <a:srgbClr val="585858"/>
                </a:solidFill>
                <a:latin typeface="Arial Narrow"/>
                <a:cs typeface="Arial Narrow"/>
              </a:rPr>
              <a:t>the </a:t>
            </a:r>
            <a:r>
              <a:rPr sz="1867" spc="-7" dirty="0">
                <a:solidFill>
                  <a:srgbClr val="585858"/>
                </a:solidFill>
                <a:latin typeface="Arial Narrow"/>
                <a:cs typeface="Arial Narrow"/>
              </a:rPr>
              <a:t>osimertinib </a:t>
            </a:r>
            <a:r>
              <a:rPr sz="1867" dirty="0">
                <a:solidFill>
                  <a:srgbClr val="585858"/>
                </a:solidFill>
                <a:latin typeface="Arial Narrow"/>
                <a:cs typeface="Arial Narrow"/>
              </a:rPr>
              <a:t>arm </a:t>
            </a:r>
            <a:r>
              <a:rPr sz="1867" spc="-7" dirty="0">
                <a:solidFill>
                  <a:srgbClr val="585858"/>
                </a:solidFill>
                <a:latin typeface="Arial Narrow"/>
                <a:cs typeface="Arial Narrow"/>
              </a:rPr>
              <a:t>had </a:t>
            </a:r>
            <a:r>
              <a:rPr sz="1867" dirty="0">
                <a:solidFill>
                  <a:srgbClr val="585858"/>
                </a:solidFill>
                <a:latin typeface="Arial Narrow"/>
                <a:cs typeface="Arial Narrow"/>
              </a:rPr>
              <a:t>DFS</a:t>
            </a:r>
            <a:r>
              <a:rPr sz="1867" spc="107" dirty="0">
                <a:solidFill>
                  <a:srgbClr val="585858"/>
                </a:solidFill>
                <a:latin typeface="Arial Narrow"/>
                <a:cs typeface="Arial Narrow"/>
              </a:rPr>
              <a:t> </a:t>
            </a:r>
            <a:r>
              <a:rPr sz="1867" spc="-7" dirty="0">
                <a:solidFill>
                  <a:srgbClr val="585858"/>
                </a:solidFill>
                <a:latin typeface="Arial Narrow"/>
                <a:cs typeface="Arial Narrow"/>
              </a:rPr>
              <a:t>events (disease recurrence or death), vs 46% of patients in </a:t>
            </a:r>
            <a:r>
              <a:rPr sz="1867" dirty="0">
                <a:solidFill>
                  <a:srgbClr val="585858"/>
                </a:solidFill>
                <a:latin typeface="Arial Narrow"/>
                <a:cs typeface="Arial Narrow"/>
              </a:rPr>
              <a:t>the </a:t>
            </a:r>
            <a:r>
              <a:rPr sz="1867" spc="-7" dirty="0">
                <a:solidFill>
                  <a:srgbClr val="585858"/>
                </a:solidFill>
                <a:latin typeface="Arial Narrow"/>
                <a:cs typeface="Arial Narrow"/>
              </a:rPr>
              <a:t>placebo </a:t>
            </a:r>
            <a:r>
              <a:rPr sz="1867" dirty="0">
                <a:solidFill>
                  <a:srgbClr val="585858"/>
                </a:solidFill>
                <a:latin typeface="Arial Narrow"/>
                <a:cs typeface="Arial Narrow"/>
              </a:rPr>
              <a:t>arm</a:t>
            </a:r>
            <a:endParaRPr sz="1867" dirty="0">
              <a:latin typeface="Arial Narrow"/>
              <a:cs typeface="Arial Narrow"/>
            </a:endParaRPr>
          </a:p>
          <a:p>
            <a:pPr marL="333578" marR="117684" indent="-317492">
              <a:lnSpc>
                <a:spcPts val="2080"/>
              </a:lnSpc>
              <a:spcBef>
                <a:spcPts val="987"/>
              </a:spcBef>
              <a:buFont typeface="Arial"/>
              <a:buChar char="•"/>
              <a:tabLst>
                <a:tab pos="333578" algn="l"/>
                <a:tab pos="334425" algn="l"/>
              </a:tabLst>
            </a:pPr>
            <a:r>
              <a:rPr sz="1867" spc="-7" dirty="0">
                <a:solidFill>
                  <a:srgbClr val="585858"/>
                </a:solidFill>
                <a:latin typeface="Arial Narrow"/>
                <a:cs typeface="Arial Narrow"/>
              </a:rPr>
              <a:t>In </a:t>
            </a:r>
            <a:r>
              <a:rPr sz="1867" dirty="0">
                <a:solidFill>
                  <a:srgbClr val="585858"/>
                </a:solidFill>
                <a:latin typeface="Arial Narrow"/>
                <a:cs typeface="Arial Narrow"/>
              </a:rPr>
              <a:t>the </a:t>
            </a:r>
            <a:r>
              <a:rPr sz="1867" spc="-7" dirty="0">
                <a:solidFill>
                  <a:srgbClr val="585858"/>
                </a:solidFill>
                <a:latin typeface="Arial Narrow"/>
                <a:cs typeface="Arial Narrow"/>
              </a:rPr>
              <a:t>osimertinib arm, </a:t>
            </a:r>
            <a:r>
              <a:rPr sz="1867" dirty="0">
                <a:solidFill>
                  <a:srgbClr val="585858"/>
                </a:solidFill>
                <a:latin typeface="Arial Narrow"/>
                <a:cs typeface="Arial Narrow"/>
              </a:rPr>
              <a:t>the </a:t>
            </a:r>
            <a:r>
              <a:rPr sz="1867" spc="-7" dirty="0">
                <a:solidFill>
                  <a:srgbClr val="585858"/>
                </a:solidFill>
                <a:latin typeface="Arial Narrow"/>
                <a:cs typeface="Arial Narrow"/>
              </a:rPr>
              <a:t>majority of patients with recurrence had local/regional recurrence </a:t>
            </a:r>
            <a:r>
              <a:rPr sz="1867" spc="-27" dirty="0">
                <a:solidFill>
                  <a:srgbClr val="585858"/>
                </a:solidFill>
                <a:latin typeface="Arial Narrow"/>
                <a:cs typeface="Arial Narrow"/>
              </a:rPr>
              <a:t>only, </a:t>
            </a:r>
            <a:r>
              <a:rPr sz="1867" spc="-7" dirty="0">
                <a:solidFill>
                  <a:srgbClr val="585858"/>
                </a:solidFill>
                <a:latin typeface="Arial Narrow"/>
                <a:cs typeface="Arial Narrow"/>
              </a:rPr>
              <a:t>with only 38% of patients  having metastatic recurrence compared with 61% of patients in </a:t>
            </a:r>
            <a:r>
              <a:rPr sz="1867" dirty="0">
                <a:solidFill>
                  <a:srgbClr val="585858"/>
                </a:solidFill>
                <a:latin typeface="Arial Narrow"/>
                <a:cs typeface="Arial Narrow"/>
              </a:rPr>
              <a:t>the </a:t>
            </a:r>
            <a:r>
              <a:rPr sz="1867" spc="-7" dirty="0">
                <a:solidFill>
                  <a:srgbClr val="585858"/>
                </a:solidFill>
                <a:latin typeface="Arial Narrow"/>
                <a:cs typeface="Arial Narrow"/>
              </a:rPr>
              <a:t>placebo</a:t>
            </a:r>
            <a:r>
              <a:rPr sz="1867" spc="167" dirty="0">
                <a:solidFill>
                  <a:srgbClr val="585858"/>
                </a:solidFill>
                <a:latin typeface="Arial Narrow"/>
                <a:cs typeface="Arial Narrow"/>
              </a:rPr>
              <a:t> </a:t>
            </a:r>
            <a:r>
              <a:rPr sz="1867" dirty="0">
                <a:solidFill>
                  <a:srgbClr val="585858"/>
                </a:solidFill>
                <a:latin typeface="Arial Narrow"/>
                <a:cs typeface="Arial Narrow"/>
              </a:rPr>
              <a:t>arm</a:t>
            </a:r>
            <a:endParaRPr sz="1867" dirty="0">
              <a:latin typeface="Arial Narrow"/>
              <a:cs typeface="Arial Narrow"/>
            </a:endParaRPr>
          </a:p>
        </p:txBody>
      </p:sp>
      <p:grpSp>
        <p:nvGrpSpPr>
          <p:cNvPr id="4" name="object 4"/>
          <p:cNvGrpSpPr/>
          <p:nvPr/>
        </p:nvGrpSpPr>
        <p:grpSpPr>
          <a:xfrm>
            <a:off x="1405804" y="2399962"/>
            <a:ext cx="6366933" cy="2746585"/>
            <a:chOff x="1054353" y="1988566"/>
            <a:chExt cx="4775200" cy="2059939"/>
          </a:xfrm>
        </p:grpSpPr>
        <p:sp>
          <p:nvSpPr>
            <p:cNvPr id="5" name="object 5"/>
            <p:cNvSpPr/>
            <p:nvPr/>
          </p:nvSpPr>
          <p:spPr>
            <a:xfrm>
              <a:off x="1926336" y="2002536"/>
              <a:ext cx="710183" cy="2033015"/>
            </a:xfrm>
            <a:prstGeom prst="rect">
              <a:avLst/>
            </a:prstGeom>
            <a:blipFill>
              <a:blip r:embed="rId2" cstate="print"/>
              <a:stretch>
                <a:fillRect/>
              </a:stretch>
            </a:blipFill>
          </p:spPr>
          <p:txBody>
            <a:bodyPr wrap="square" lIns="0" tIns="0" rIns="0" bIns="0" rtlCol="0"/>
            <a:lstStyle/>
            <a:p>
              <a:endParaRPr sz="2400"/>
            </a:p>
          </p:txBody>
        </p:sp>
        <p:sp>
          <p:nvSpPr>
            <p:cNvPr id="6" name="object 6"/>
            <p:cNvSpPr/>
            <p:nvPr/>
          </p:nvSpPr>
          <p:spPr>
            <a:xfrm>
              <a:off x="1926336" y="2220468"/>
              <a:ext cx="712470" cy="1814830"/>
            </a:xfrm>
            <a:custGeom>
              <a:avLst/>
              <a:gdLst/>
              <a:ahLst/>
              <a:cxnLst/>
              <a:rect l="l" t="t" r="r" b="b"/>
              <a:pathLst>
                <a:path w="712469" h="1814829">
                  <a:moveTo>
                    <a:pt x="0" y="0"/>
                  </a:moveTo>
                  <a:lnTo>
                    <a:pt x="711962" y="1814512"/>
                  </a:lnTo>
                </a:path>
              </a:pathLst>
            </a:custGeom>
            <a:ln w="12192">
              <a:solidFill>
                <a:srgbClr val="404040"/>
              </a:solidFill>
              <a:prstDash val="sysDash"/>
            </a:ln>
          </p:spPr>
          <p:txBody>
            <a:bodyPr wrap="square" lIns="0" tIns="0" rIns="0" bIns="0" rtlCol="0"/>
            <a:lstStyle/>
            <a:p>
              <a:endParaRPr sz="2400"/>
            </a:p>
          </p:txBody>
        </p:sp>
        <p:sp>
          <p:nvSpPr>
            <p:cNvPr id="7" name="object 7"/>
            <p:cNvSpPr/>
            <p:nvPr/>
          </p:nvSpPr>
          <p:spPr>
            <a:xfrm>
              <a:off x="1926336" y="2005584"/>
              <a:ext cx="710565" cy="0"/>
            </a:xfrm>
            <a:custGeom>
              <a:avLst/>
              <a:gdLst/>
              <a:ahLst/>
              <a:cxnLst/>
              <a:rect l="l" t="t" r="r" b="b"/>
              <a:pathLst>
                <a:path w="710564">
                  <a:moveTo>
                    <a:pt x="0" y="0"/>
                  </a:moveTo>
                  <a:lnTo>
                    <a:pt x="710183" y="0"/>
                  </a:lnTo>
                </a:path>
              </a:pathLst>
            </a:custGeom>
            <a:ln w="12191">
              <a:solidFill>
                <a:srgbClr val="404040"/>
              </a:solidFill>
              <a:prstDash val="sysDash"/>
            </a:ln>
          </p:spPr>
          <p:txBody>
            <a:bodyPr wrap="square" lIns="0" tIns="0" rIns="0" bIns="0" rtlCol="0"/>
            <a:lstStyle/>
            <a:p>
              <a:endParaRPr sz="2400"/>
            </a:p>
          </p:txBody>
        </p:sp>
        <p:sp>
          <p:nvSpPr>
            <p:cNvPr id="8" name="object 8"/>
            <p:cNvSpPr/>
            <p:nvPr/>
          </p:nvSpPr>
          <p:spPr>
            <a:xfrm>
              <a:off x="1456943" y="2221992"/>
              <a:ext cx="472440" cy="1816735"/>
            </a:xfrm>
            <a:custGeom>
              <a:avLst/>
              <a:gdLst/>
              <a:ahLst/>
              <a:cxnLst/>
              <a:rect l="l" t="t" r="r" b="b"/>
              <a:pathLst>
                <a:path w="472439" h="1816735">
                  <a:moveTo>
                    <a:pt x="472440" y="0"/>
                  </a:moveTo>
                  <a:lnTo>
                    <a:pt x="0" y="0"/>
                  </a:lnTo>
                  <a:lnTo>
                    <a:pt x="0" y="1816608"/>
                  </a:lnTo>
                  <a:lnTo>
                    <a:pt x="472440" y="1816608"/>
                  </a:lnTo>
                  <a:lnTo>
                    <a:pt x="472440" y="0"/>
                  </a:lnTo>
                  <a:close/>
                </a:path>
              </a:pathLst>
            </a:custGeom>
            <a:solidFill>
              <a:srgbClr val="538235"/>
            </a:solidFill>
          </p:spPr>
          <p:txBody>
            <a:bodyPr wrap="square" lIns="0" tIns="0" rIns="0" bIns="0" rtlCol="0"/>
            <a:lstStyle/>
            <a:p>
              <a:endParaRPr sz="2400"/>
            </a:p>
          </p:txBody>
        </p:sp>
        <p:sp>
          <p:nvSpPr>
            <p:cNvPr id="9" name="object 9"/>
            <p:cNvSpPr/>
            <p:nvPr/>
          </p:nvSpPr>
          <p:spPr>
            <a:xfrm>
              <a:off x="2636519" y="2773680"/>
              <a:ext cx="471170" cy="1264920"/>
            </a:xfrm>
            <a:custGeom>
              <a:avLst/>
              <a:gdLst/>
              <a:ahLst/>
              <a:cxnLst/>
              <a:rect l="l" t="t" r="r" b="b"/>
              <a:pathLst>
                <a:path w="471169" h="1264920">
                  <a:moveTo>
                    <a:pt x="470916" y="0"/>
                  </a:moveTo>
                  <a:lnTo>
                    <a:pt x="0" y="0"/>
                  </a:lnTo>
                  <a:lnTo>
                    <a:pt x="0" y="1264920"/>
                  </a:lnTo>
                  <a:lnTo>
                    <a:pt x="470916" y="1264920"/>
                  </a:lnTo>
                  <a:lnTo>
                    <a:pt x="470916" y="0"/>
                  </a:lnTo>
                  <a:close/>
                </a:path>
              </a:pathLst>
            </a:custGeom>
            <a:solidFill>
              <a:srgbClr val="2D75B6"/>
            </a:solidFill>
          </p:spPr>
          <p:txBody>
            <a:bodyPr wrap="square" lIns="0" tIns="0" rIns="0" bIns="0" rtlCol="0"/>
            <a:lstStyle/>
            <a:p>
              <a:endParaRPr sz="2400"/>
            </a:p>
          </p:txBody>
        </p:sp>
        <p:sp>
          <p:nvSpPr>
            <p:cNvPr id="10" name="object 10"/>
            <p:cNvSpPr/>
            <p:nvPr/>
          </p:nvSpPr>
          <p:spPr>
            <a:xfrm>
              <a:off x="1456943" y="1997964"/>
              <a:ext cx="472440" cy="224154"/>
            </a:xfrm>
            <a:custGeom>
              <a:avLst/>
              <a:gdLst/>
              <a:ahLst/>
              <a:cxnLst/>
              <a:rect l="l" t="t" r="r" b="b"/>
              <a:pathLst>
                <a:path w="472439" h="224155">
                  <a:moveTo>
                    <a:pt x="472440" y="0"/>
                  </a:moveTo>
                  <a:lnTo>
                    <a:pt x="0" y="0"/>
                  </a:lnTo>
                  <a:lnTo>
                    <a:pt x="0" y="224028"/>
                  </a:lnTo>
                  <a:lnTo>
                    <a:pt x="472440" y="224028"/>
                  </a:lnTo>
                  <a:lnTo>
                    <a:pt x="472440" y="0"/>
                  </a:lnTo>
                  <a:close/>
                </a:path>
              </a:pathLst>
            </a:custGeom>
            <a:solidFill>
              <a:srgbClr val="80134E"/>
            </a:solidFill>
          </p:spPr>
          <p:txBody>
            <a:bodyPr wrap="square" lIns="0" tIns="0" rIns="0" bIns="0" rtlCol="0"/>
            <a:lstStyle/>
            <a:p>
              <a:endParaRPr sz="2400"/>
            </a:p>
          </p:txBody>
        </p:sp>
        <p:sp>
          <p:nvSpPr>
            <p:cNvPr id="11" name="object 11"/>
            <p:cNvSpPr/>
            <p:nvPr/>
          </p:nvSpPr>
          <p:spPr>
            <a:xfrm>
              <a:off x="2636519" y="1997964"/>
              <a:ext cx="471170" cy="775970"/>
            </a:xfrm>
            <a:custGeom>
              <a:avLst/>
              <a:gdLst/>
              <a:ahLst/>
              <a:cxnLst/>
              <a:rect l="l" t="t" r="r" b="b"/>
              <a:pathLst>
                <a:path w="471169" h="775969">
                  <a:moveTo>
                    <a:pt x="470916" y="0"/>
                  </a:moveTo>
                  <a:lnTo>
                    <a:pt x="0" y="0"/>
                  </a:lnTo>
                  <a:lnTo>
                    <a:pt x="0" y="775716"/>
                  </a:lnTo>
                  <a:lnTo>
                    <a:pt x="470916" y="775716"/>
                  </a:lnTo>
                  <a:lnTo>
                    <a:pt x="470916" y="0"/>
                  </a:lnTo>
                  <a:close/>
                </a:path>
              </a:pathLst>
            </a:custGeom>
            <a:solidFill>
              <a:srgbClr val="EC7C30"/>
            </a:solidFill>
          </p:spPr>
          <p:txBody>
            <a:bodyPr wrap="square" lIns="0" tIns="0" rIns="0" bIns="0" rtlCol="0"/>
            <a:lstStyle/>
            <a:p>
              <a:endParaRPr sz="2400"/>
            </a:p>
          </p:txBody>
        </p:sp>
        <p:sp>
          <p:nvSpPr>
            <p:cNvPr id="12" name="object 12"/>
            <p:cNvSpPr/>
            <p:nvPr/>
          </p:nvSpPr>
          <p:spPr>
            <a:xfrm>
              <a:off x="4279391" y="1999488"/>
              <a:ext cx="714756" cy="2039112"/>
            </a:xfrm>
            <a:prstGeom prst="rect">
              <a:avLst/>
            </a:prstGeom>
            <a:blipFill>
              <a:blip r:embed="rId3" cstate="print"/>
              <a:stretch>
                <a:fillRect/>
              </a:stretch>
            </a:blipFill>
          </p:spPr>
          <p:txBody>
            <a:bodyPr wrap="square" lIns="0" tIns="0" rIns="0" bIns="0" rtlCol="0"/>
            <a:lstStyle/>
            <a:p>
              <a:endParaRPr sz="2400"/>
            </a:p>
          </p:txBody>
        </p:sp>
        <p:sp>
          <p:nvSpPr>
            <p:cNvPr id="13" name="object 13"/>
            <p:cNvSpPr/>
            <p:nvPr/>
          </p:nvSpPr>
          <p:spPr>
            <a:xfrm>
              <a:off x="4282439" y="2938272"/>
              <a:ext cx="712470" cy="1100455"/>
            </a:xfrm>
            <a:custGeom>
              <a:avLst/>
              <a:gdLst/>
              <a:ahLst/>
              <a:cxnLst/>
              <a:rect l="l" t="t" r="r" b="b"/>
              <a:pathLst>
                <a:path w="712470" h="1100454">
                  <a:moveTo>
                    <a:pt x="0" y="0"/>
                  </a:moveTo>
                  <a:lnTo>
                    <a:pt x="711962" y="1100137"/>
                  </a:lnTo>
                </a:path>
              </a:pathLst>
            </a:custGeom>
            <a:ln w="12192">
              <a:solidFill>
                <a:srgbClr val="404040"/>
              </a:solidFill>
              <a:prstDash val="sysDash"/>
            </a:ln>
          </p:spPr>
          <p:txBody>
            <a:bodyPr wrap="square" lIns="0" tIns="0" rIns="0" bIns="0" rtlCol="0"/>
            <a:lstStyle/>
            <a:p>
              <a:endParaRPr sz="2400"/>
            </a:p>
          </p:txBody>
        </p:sp>
        <p:sp>
          <p:nvSpPr>
            <p:cNvPr id="14" name="object 14"/>
            <p:cNvSpPr/>
            <p:nvPr/>
          </p:nvSpPr>
          <p:spPr>
            <a:xfrm>
              <a:off x="4282439" y="2005584"/>
              <a:ext cx="711835" cy="0"/>
            </a:xfrm>
            <a:custGeom>
              <a:avLst/>
              <a:gdLst/>
              <a:ahLst/>
              <a:cxnLst/>
              <a:rect l="l" t="t" r="r" b="b"/>
              <a:pathLst>
                <a:path w="711835">
                  <a:moveTo>
                    <a:pt x="0" y="0"/>
                  </a:moveTo>
                  <a:lnTo>
                    <a:pt x="711708" y="0"/>
                  </a:lnTo>
                </a:path>
              </a:pathLst>
            </a:custGeom>
            <a:ln w="12191">
              <a:solidFill>
                <a:srgbClr val="404040"/>
              </a:solidFill>
              <a:prstDash val="sysDash"/>
            </a:ln>
          </p:spPr>
          <p:txBody>
            <a:bodyPr wrap="square" lIns="0" tIns="0" rIns="0" bIns="0" rtlCol="0"/>
            <a:lstStyle/>
            <a:p>
              <a:endParaRPr sz="2400"/>
            </a:p>
          </p:txBody>
        </p:sp>
        <p:sp>
          <p:nvSpPr>
            <p:cNvPr id="15" name="object 15"/>
            <p:cNvSpPr/>
            <p:nvPr/>
          </p:nvSpPr>
          <p:spPr>
            <a:xfrm>
              <a:off x="3816096" y="2936748"/>
              <a:ext cx="471170" cy="1102360"/>
            </a:xfrm>
            <a:custGeom>
              <a:avLst/>
              <a:gdLst/>
              <a:ahLst/>
              <a:cxnLst/>
              <a:rect l="l" t="t" r="r" b="b"/>
              <a:pathLst>
                <a:path w="471170" h="1102360">
                  <a:moveTo>
                    <a:pt x="470915" y="0"/>
                  </a:moveTo>
                  <a:lnTo>
                    <a:pt x="0" y="0"/>
                  </a:lnTo>
                  <a:lnTo>
                    <a:pt x="0" y="1101852"/>
                  </a:lnTo>
                  <a:lnTo>
                    <a:pt x="470915" y="1101852"/>
                  </a:lnTo>
                  <a:lnTo>
                    <a:pt x="470915" y="0"/>
                  </a:lnTo>
                  <a:close/>
                </a:path>
              </a:pathLst>
            </a:custGeom>
            <a:solidFill>
              <a:srgbClr val="538235"/>
            </a:solidFill>
          </p:spPr>
          <p:txBody>
            <a:bodyPr wrap="square" lIns="0" tIns="0" rIns="0" bIns="0" rtlCol="0"/>
            <a:lstStyle/>
            <a:p>
              <a:endParaRPr sz="2400"/>
            </a:p>
          </p:txBody>
        </p:sp>
        <p:sp>
          <p:nvSpPr>
            <p:cNvPr id="16" name="object 16"/>
            <p:cNvSpPr/>
            <p:nvPr/>
          </p:nvSpPr>
          <p:spPr>
            <a:xfrm>
              <a:off x="4994147" y="3243072"/>
              <a:ext cx="472440" cy="795655"/>
            </a:xfrm>
            <a:custGeom>
              <a:avLst/>
              <a:gdLst/>
              <a:ahLst/>
              <a:cxnLst/>
              <a:rect l="l" t="t" r="r" b="b"/>
              <a:pathLst>
                <a:path w="472439" h="795654">
                  <a:moveTo>
                    <a:pt x="472439" y="0"/>
                  </a:moveTo>
                  <a:lnTo>
                    <a:pt x="0" y="0"/>
                  </a:lnTo>
                  <a:lnTo>
                    <a:pt x="0" y="795527"/>
                  </a:lnTo>
                  <a:lnTo>
                    <a:pt x="472439" y="795527"/>
                  </a:lnTo>
                  <a:lnTo>
                    <a:pt x="472439" y="0"/>
                  </a:lnTo>
                  <a:close/>
                </a:path>
              </a:pathLst>
            </a:custGeom>
            <a:solidFill>
              <a:srgbClr val="2D75B6"/>
            </a:solidFill>
          </p:spPr>
          <p:txBody>
            <a:bodyPr wrap="square" lIns="0" tIns="0" rIns="0" bIns="0" rtlCol="0"/>
            <a:lstStyle/>
            <a:p>
              <a:endParaRPr sz="2400"/>
            </a:p>
          </p:txBody>
        </p:sp>
        <p:sp>
          <p:nvSpPr>
            <p:cNvPr id="17" name="object 17"/>
            <p:cNvSpPr/>
            <p:nvPr/>
          </p:nvSpPr>
          <p:spPr>
            <a:xfrm>
              <a:off x="3816096" y="1997964"/>
              <a:ext cx="471170" cy="939165"/>
            </a:xfrm>
            <a:custGeom>
              <a:avLst/>
              <a:gdLst/>
              <a:ahLst/>
              <a:cxnLst/>
              <a:rect l="l" t="t" r="r" b="b"/>
              <a:pathLst>
                <a:path w="471170" h="939164">
                  <a:moveTo>
                    <a:pt x="470915" y="0"/>
                  </a:moveTo>
                  <a:lnTo>
                    <a:pt x="0" y="0"/>
                  </a:lnTo>
                  <a:lnTo>
                    <a:pt x="0" y="938784"/>
                  </a:lnTo>
                  <a:lnTo>
                    <a:pt x="470915" y="938784"/>
                  </a:lnTo>
                  <a:lnTo>
                    <a:pt x="470915" y="0"/>
                  </a:lnTo>
                  <a:close/>
                </a:path>
              </a:pathLst>
            </a:custGeom>
            <a:solidFill>
              <a:srgbClr val="80134E"/>
            </a:solidFill>
          </p:spPr>
          <p:txBody>
            <a:bodyPr wrap="square" lIns="0" tIns="0" rIns="0" bIns="0" rtlCol="0"/>
            <a:lstStyle/>
            <a:p>
              <a:endParaRPr sz="2400"/>
            </a:p>
          </p:txBody>
        </p:sp>
        <p:sp>
          <p:nvSpPr>
            <p:cNvPr id="18" name="object 18"/>
            <p:cNvSpPr/>
            <p:nvPr/>
          </p:nvSpPr>
          <p:spPr>
            <a:xfrm>
              <a:off x="4994147" y="1997964"/>
              <a:ext cx="472440" cy="1245235"/>
            </a:xfrm>
            <a:custGeom>
              <a:avLst/>
              <a:gdLst/>
              <a:ahLst/>
              <a:cxnLst/>
              <a:rect l="l" t="t" r="r" b="b"/>
              <a:pathLst>
                <a:path w="472439" h="1245235">
                  <a:moveTo>
                    <a:pt x="472439" y="0"/>
                  </a:moveTo>
                  <a:lnTo>
                    <a:pt x="0" y="0"/>
                  </a:lnTo>
                  <a:lnTo>
                    <a:pt x="0" y="1245108"/>
                  </a:lnTo>
                  <a:lnTo>
                    <a:pt x="472439" y="1245108"/>
                  </a:lnTo>
                  <a:lnTo>
                    <a:pt x="472439" y="0"/>
                  </a:lnTo>
                  <a:close/>
                </a:path>
              </a:pathLst>
            </a:custGeom>
            <a:solidFill>
              <a:srgbClr val="EC7C30"/>
            </a:solidFill>
          </p:spPr>
          <p:txBody>
            <a:bodyPr wrap="square" lIns="0" tIns="0" rIns="0" bIns="0" rtlCol="0"/>
            <a:lstStyle/>
            <a:p>
              <a:endParaRPr sz="2400"/>
            </a:p>
          </p:txBody>
        </p:sp>
        <p:sp>
          <p:nvSpPr>
            <p:cNvPr id="19" name="object 19"/>
            <p:cNvSpPr/>
            <p:nvPr/>
          </p:nvSpPr>
          <p:spPr>
            <a:xfrm>
              <a:off x="1064513" y="1998726"/>
              <a:ext cx="4754880" cy="2039620"/>
            </a:xfrm>
            <a:custGeom>
              <a:avLst/>
              <a:gdLst/>
              <a:ahLst/>
              <a:cxnLst/>
              <a:rect l="l" t="t" r="r" b="b"/>
              <a:pathLst>
                <a:path w="4754880" h="2039620">
                  <a:moveTo>
                    <a:pt x="39624" y="2039112"/>
                  </a:moveTo>
                  <a:lnTo>
                    <a:pt x="39624" y="0"/>
                  </a:lnTo>
                </a:path>
                <a:path w="4754880" h="2039620">
                  <a:moveTo>
                    <a:pt x="0" y="2039112"/>
                  </a:moveTo>
                  <a:lnTo>
                    <a:pt x="39624" y="2039112"/>
                  </a:lnTo>
                </a:path>
                <a:path w="4754880" h="2039620">
                  <a:moveTo>
                    <a:pt x="0" y="1834896"/>
                  </a:moveTo>
                  <a:lnTo>
                    <a:pt x="39624" y="1834896"/>
                  </a:lnTo>
                </a:path>
                <a:path w="4754880" h="2039620">
                  <a:moveTo>
                    <a:pt x="0" y="1630680"/>
                  </a:moveTo>
                  <a:lnTo>
                    <a:pt x="39624" y="1630680"/>
                  </a:lnTo>
                </a:path>
                <a:path w="4754880" h="2039620">
                  <a:moveTo>
                    <a:pt x="0" y="1427988"/>
                  </a:moveTo>
                  <a:lnTo>
                    <a:pt x="39624" y="1427988"/>
                  </a:lnTo>
                </a:path>
                <a:path w="4754880" h="2039620">
                  <a:moveTo>
                    <a:pt x="0" y="1223772"/>
                  </a:moveTo>
                  <a:lnTo>
                    <a:pt x="39624" y="1223772"/>
                  </a:lnTo>
                </a:path>
                <a:path w="4754880" h="2039620">
                  <a:moveTo>
                    <a:pt x="0" y="1019556"/>
                  </a:moveTo>
                  <a:lnTo>
                    <a:pt x="39624" y="1019556"/>
                  </a:lnTo>
                </a:path>
                <a:path w="4754880" h="2039620">
                  <a:moveTo>
                    <a:pt x="0" y="815340"/>
                  </a:moveTo>
                  <a:lnTo>
                    <a:pt x="39624" y="815340"/>
                  </a:lnTo>
                </a:path>
                <a:path w="4754880" h="2039620">
                  <a:moveTo>
                    <a:pt x="0" y="611124"/>
                  </a:moveTo>
                  <a:lnTo>
                    <a:pt x="39624" y="611124"/>
                  </a:lnTo>
                </a:path>
                <a:path w="4754880" h="2039620">
                  <a:moveTo>
                    <a:pt x="0" y="406907"/>
                  </a:moveTo>
                  <a:lnTo>
                    <a:pt x="39624" y="406907"/>
                  </a:lnTo>
                </a:path>
                <a:path w="4754880" h="2039620">
                  <a:moveTo>
                    <a:pt x="0" y="202692"/>
                  </a:moveTo>
                  <a:lnTo>
                    <a:pt x="39624" y="202692"/>
                  </a:lnTo>
                </a:path>
                <a:path w="4754880" h="2039620">
                  <a:moveTo>
                    <a:pt x="0" y="0"/>
                  </a:moveTo>
                  <a:lnTo>
                    <a:pt x="39624" y="0"/>
                  </a:lnTo>
                </a:path>
                <a:path w="4754880" h="2039620">
                  <a:moveTo>
                    <a:pt x="39624" y="2039112"/>
                  </a:moveTo>
                  <a:lnTo>
                    <a:pt x="4754880" y="2039112"/>
                  </a:lnTo>
                </a:path>
              </a:pathLst>
            </a:custGeom>
            <a:ln w="19812">
              <a:solidFill>
                <a:srgbClr val="000000"/>
              </a:solidFill>
            </a:ln>
          </p:spPr>
          <p:txBody>
            <a:bodyPr wrap="square" lIns="0" tIns="0" rIns="0" bIns="0" rtlCol="0"/>
            <a:lstStyle/>
            <a:p>
              <a:endParaRPr sz="2400"/>
            </a:p>
          </p:txBody>
        </p:sp>
      </p:grpSp>
      <p:sp>
        <p:nvSpPr>
          <p:cNvPr id="20" name="object 20"/>
          <p:cNvSpPr txBox="1"/>
          <p:nvPr/>
        </p:nvSpPr>
        <p:spPr>
          <a:xfrm>
            <a:off x="2086186" y="3787479"/>
            <a:ext cx="341205" cy="242866"/>
          </a:xfrm>
          <a:prstGeom prst="rect">
            <a:avLst/>
          </a:prstGeom>
        </p:spPr>
        <p:txBody>
          <a:bodyPr vert="horz" wrap="square" lIns="0" tIns="16933" rIns="0" bIns="0" rtlCol="0">
            <a:spAutoFit/>
          </a:bodyPr>
          <a:lstStyle/>
          <a:p>
            <a:pPr marL="16933">
              <a:spcBef>
                <a:spcPts val="133"/>
              </a:spcBef>
            </a:pPr>
            <a:r>
              <a:rPr sz="1467" b="1" dirty="0">
                <a:solidFill>
                  <a:srgbClr val="FFFFFF"/>
                </a:solidFill>
                <a:latin typeface="Arial Narrow"/>
                <a:cs typeface="Arial Narrow"/>
              </a:rPr>
              <a:t>89%</a:t>
            </a:r>
            <a:endParaRPr sz="1467">
              <a:latin typeface="Arial Narrow"/>
              <a:cs typeface="Arial Narrow"/>
            </a:endParaRPr>
          </a:p>
        </p:txBody>
      </p:sp>
      <p:sp>
        <p:nvSpPr>
          <p:cNvPr id="21" name="object 21"/>
          <p:cNvSpPr txBox="1"/>
          <p:nvPr/>
        </p:nvSpPr>
        <p:spPr>
          <a:xfrm>
            <a:off x="3658615" y="4154018"/>
            <a:ext cx="341205" cy="243721"/>
          </a:xfrm>
          <a:prstGeom prst="rect">
            <a:avLst/>
          </a:prstGeom>
        </p:spPr>
        <p:txBody>
          <a:bodyPr vert="horz" wrap="square" lIns="0" tIns="17780" rIns="0" bIns="0" rtlCol="0">
            <a:spAutoFit/>
          </a:bodyPr>
          <a:lstStyle/>
          <a:p>
            <a:pPr marL="16933">
              <a:spcBef>
                <a:spcPts val="140"/>
              </a:spcBef>
            </a:pPr>
            <a:r>
              <a:rPr sz="1467" b="1" spc="-7" dirty="0">
                <a:solidFill>
                  <a:srgbClr val="FFFFFF"/>
                </a:solidFill>
                <a:latin typeface="Arial Narrow"/>
                <a:cs typeface="Arial Narrow"/>
              </a:rPr>
              <a:t>62</a:t>
            </a:r>
            <a:r>
              <a:rPr sz="1467" b="1" dirty="0">
                <a:solidFill>
                  <a:srgbClr val="FFFFFF"/>
                </a:solidFill>
                <a:latin typeface="Arial Narrow"/>
                <a:cs typeface="Arial Narrow"/>
              </a:rPr>
              <a:t>%</a:t>
            </a:r>
            <a:endParaRPr sz="1467">
              <a:latin typeface="Arial Narrow"/>
              <a:cs typeface="Arial Narrow"/>
            </a:endParaRPr>
          </a:p>
        </p:txBody>
      </p:sp>
      <p:sp>
        <p:nvSpPr>
          <p:cNvPr id="22" name="object 22"/>
          <p:cNvSpPr txBox="1"/>
          <p:nvPr/>
        </p:nvSpPr>
        <p:spPr>
          <a:xfrm>
            <a:off x="5230876" y="4263304"/>
            <a:ext cx="341205" cy="242866"/>
          </a:xfrm>
          <a:prstGeom prst="rect">
            <a:avLst/>
          </a:prstGeom>
        </p:spPr>
        <p:txBody>
          <a:bodyPr vert="horz" wrap="square" lIns="0" tIns="16933" rIns="0" bIns="0" rtlCol="0">
            <a:spAutoFit/>
          </a:bodyPr>
          <a:lstStyle/>
          <a:p>
            <a:pPr marL="16933">
              <a:spcBef>
                <a:spcPts val="133"/>
              </a:spcBef>
            </a:pPr>
            <a:r>
              <a:rPr sz="1467" b="1" dirty="0">
                <a:solidFill>
                  <a:srgbClr val="FFFFFF"/>
                </a:solidFill>
                <a:latin typeface="Arial Narrow"/>
                <a:cs typeface="Arial Narrow"/>
              </a:rPr>
              <a:t>54%</a:t>
            </a:r>
            <a:endParaRPr sz="1467">
              <a:latin typeface="Arial Narrow"/>
              <a:cs typeface="Arial Narrow"/>
            </a:endParaRPr>
          </a:p>
        </p:txBody>
      </p:sp>
      <p:sp>
        <p:nvSpPr>
          <p:cNvPr id="23" name="object 23"/>
          <p:cNvSpPr txBox="1"/>
          <p:nvPr/>
        </p:nvSpPr>
        <p:spPr>
          <a:xfrm>
            <a:off x="6802796" y="4467352"/>
            <a:ext cx="341205" cy="242866"/>
          </a:xfrm>
          <a:prstGeom prst="rect">
            <a:avLst/>
          </a:prstGeom>
        </p:spPr>
        <p:txBody>
          <a:bodyPr vert="horz" wrap="square" lIns="0" tIns="16933" rIns="0" bIns="0" rtlCol="0">
            <a:spAutoFit/>
          </a:bodyPr>
          <a:lstStyle/>
          <a:p>
            <a:pPr marL="16933">
              <a:spcBef>
                <a:spcPts val="133"/>
              </a:spcBef>
            </a:pPr>
            <a:r>
              <a:rPr sz="1467" b="1" dirty="0">
                <a:solidFill>
                  <a:srgbClr val="FFFFFF"/>
                </a:solidFill>
                <a:latin typeface="Arial Narrow"/>
                <a:cs typeface="Arial Narrow"/>
              </a:rPr>
              <a:t>39%</a:t>
            </a:r>
            <a:endParaRPr sz="1467">
              <a:latin typeface="Arial Narrow"/>
              <a:cs typeface="Arial Narrow"/>
            </a:endParaRPr>
          </a:p>
        </p:txBody>
      </p:sp>
      <p:sp>
        <p:nvSpPr>
          <p:cNvPr id="24" name="object 24"/>
          <p:cNvSpPr txBox="1"/>
          <p:nvPr/>
        </p:nvSpPr>
        <p:spPr>
          <a:xfrm>
            <a:off x="2086186" y="2426479"/>
            <a:ext cx="341205" cy="243721"/>
          </a:xfrm>
          <a:prstGeom prst="rect">
            <a:avLst/>
          </a:prstGeom>
        </p:spPr>
        <p:txBody>
          <a:bodyPr vert="horz" wrap="square" lIns="0" tIns="17780" rIns="0" bIns="0" rtlCol="0">
            <a:spAutoFit/>
          </a:bodyPr>
          <a:lstStyle/>
          <a:p>
            <a:pPr marL="16933">
              <a:spcBef>
                <a:spcPts val="140"/>
              </a:spcBef>
            </a:pPr>
            <a:r>
              <a:rPr sz="1467" b="1" spc="-7" dirty="0">
                <a:solidFill>
                  <a:srgbClr val="FFFFFF"/>
                </a:solidFill>
                <a:latin typeface="Arial Narrow"/>
                <a:cs typeface="Arial Narrow"/>
              </a:rPr>
              <a:t>11</a:t>
            </a:r>
            <a:r>
              <a:rPr sz="1467" b="1" dirty="0">
                <a:solidFill>
                  <a:srgbClr val="FFFFFF"/>
                </a:solidFill>
                <a:latin typeface="Arial Narrow"/>
                <a:cs typeface="Arial Narrow"/>
              </a:rPr>
              <a:t>%</a:t>
            </a:r>
            <a:endParaRPr sz="1467">
              <a:latin typeface="Arial Narrow"/>
              <a:cs typeface="Arial Narrow"/>
            </a:endParaRPr>
          </a:p>
        </p:txBody>
      </p:sp>
      <p:sp>
        <p:nvSpPr>
          <p:cNvPr id="25" name="object 25"/>
          <p:cNvSpPr txBox="1"/>
          <p:nvPr/>
        </p:nvSpPr>
        <p:spPr>
          <a:xfrm>
            <a:off x="3658615" y="2794169"/>
            <a:ext cx="341205" cy="242866"/>
          </a:xfrm>
          <a:prstGeom prst="rect">
            <a:avLst/>
          </a:prstGeom>
        </p:spPr>
        <p:txBody>
          <a:bodyPr vert="horz" wrap="square" lIns="0" tIns="16933" rIns="0" bIns="0" rtlCol="0">
            <a:spAutoFit/>
          </a:bodyPr>
          <a:lstStyle/>
          <a:p>
            <a:pPr marL="16933">
              <a:spcBef>
                <a:spcPts val="133"/>
              </a:spcBef>
            </a:pPr>
            <a:r>
              <a:rPr sz="1467" b="1" dirty="0">
                <a:solidFill>
                  <a:srgbClr val="FFFFFF"/>
                </a:solidFill>
                <a:latin typeface="Arial Narrow"/>
                <a:cs typeface="Arial Narrow"/>
              </a:rPr>
              <a:t>38%</a:t>
            </a:r>
            <a:endParaRPr sz="1467">
              <a:latin typeface="Arial Narrow"/>
              <a:cs typeface="Arial Narrow"/>
            </a:endParaRPr>
          </a:p>
        </p:txBody>
      </p:sp>
      <p:sp>
        <p:nvSpPr>
          <p:cNvPr id="26" name="object 26"/>
          <p:cNvSpPr txBox="1"/>
          <p:nvPr/>
        </p:nvSpPr>
        <p:spPr>
          <a:xfrm>
            <a:off x="5170593" y="2903220"/>
            <a:ext cx="460587" cy="242866"/>
          </a:xfrm>
          <a:prstGeom prst="rect">
            <a:avLst/>
          </a:prstGeom>
        </p:spPr>
        <p:txBody>
          <a:bodyPr vert="horz" wrap="square" lIns="0" tIns="16933" rIns="0" bIns="0" rtlCol="0">
            <a:spAutoFit/>
          </a:bodyPr>
          <a:lstStyle/>
          <a:p>
            <a:pPr marL="50799">
              <a:spcBef>
                <a:spcPts val="133"/>
              </a:spcBef>
            </a:pPr>
            <a:r>
              <a:rPr sz="1467" b="1" dirty="0">
                <a:solidFill>
                  <a:srgbClr val="FFFFFF"/>
                </a:solidFill>
                <a:latin typeface="Arial Narrow"/>
                <a:cs typeface="Arial Narrow"/>
              </a:rPr>
              <a:t>46%</a:t>
            </a:r>
            <a:r>
              <a:rPr sz="1300" b="1" baseline="25641" dirty="0">
                <a:solidFill>
                  <a:srgbClr val="FFFFFF"/>
                </a:solidFill>
                <a:latin typeface="Arial Narrow"/>
                <a:cs typeface="Arial Narrow"/>
              </a:rPr>
              <a:t>¶</a:t>
            </a:r>
            <a:endParaRPr sz="1300" baseline="25641">
              <a:latin typeface="Arial Narrow"/>
              <a:cs typeface="Arial Narrow"/>
            </a:endParaRPr>
          </a:p>
        </p:txBody>
      </p:sp>
      <p:sp>
        <p:nvSpPr>
          <p:cNvPr id="27" name="object 27"/>
          <p:cNvSpPr txBox="1"/>
          <p:nvPr/>
        </p:nvSpPr>
        <p:spPr>
          <a:xfrm>
            <a:off x="6802796" y="3107097"/>
            <a:ext cx="341205" cy="242866"/>
          </a:xfrm>
          <a:prstGeom prst="rect">
            <a:avLst/>
          </a:prstGeom>
        </p:spPr>
        <p:txBody>
          <a:bodyPr vert="horz" wrap="square" lIns="0" tIns="16933" rIns="0" bIns="0" rtlCol="0">
            <a:spAutoFit/>
          </a:bodyPr>
          <a:lstStyle/>
          <a:p>
            <a:pPr marL="16933">
              <a:spcBef>
                <a:spcPts val="133"/>
              </a:spcBef>
            </a:pPr>
            <a:r>
              <a:rPr sz="1467" b="1" dirty="0">
                <a:solidFill>
                  <a:srgbClr val="FFFFFF"/>
                </a:solidFill>
                <a:latin typeface="Arial Narrow"/>
                <a:cs typeface="Arial Narrow"/>
              </a:rPr>
              <a:t>61%</a:t>
            </a:r>
            <a:endParaRPr sz="1467">
              <a:latin typeface="Arial Narrow"/>
              <a:cs typeface="Arial Narrow"/>
            </a:endParaRPr>
          </a:p>
        </p:txBody>
      </p:sp>
      <p:sp>
        <p:nvSpPr>
          <p:cNvPr id="28" name="object 28"/>
          <p:cNvSpPr txBox="1"/>
          <p:nvPr/>
        </p:nvSpPr>
        <p:spPr>
          <a:xfrm>
            <a:off x="1073844" y="2213559"/>
            <a:ext cx="265853" cy="2983873"/>
          </a:xfrm>
          <a:prstGeom prst="rect">
            <a:avLst/>
          </a:prstGeom>
        </p:spPr>
        <p:txBody>
          <a:bodyPr vert="horz" wrap="square" lIns="0" tIns="85513" rIns="0" bIns="0" rtlCol="0">
            <a:spAutoFit/>
          </a:bodyPr>
          <a:lstStyle/>
          <a:p>
            <a:pPr marR="6773" algn="r">
              <a:spcBef>
                <a:spcPts val="673"/>
              </a:spcBef>
            </a:pPr>
            <a:r>
              <a:rPr sz="1333" b="1" spc="-7" dirty="0">
                <a:solidFill>
                  <a:srgbClr val="585858"/>
                </a:solidFill>
                <a:latin typeface="Arial Narrow"/>
                <a:cs typeface="Arial Narrow"/>
              </a:rPr>
              <a:t>100</a:t>
            </a:r>
            <a:endParaRPr sz="1333">
              <a:latin typeface="Arial Narrow"/>
              <a:cs typeface="Arial Narrow"/>
            </a:endParaRPr>
          </a:p>
          <a:p>
            <a:pPr marR="6773" algn="r">
              <a:spcBef>
                <a:spcPts val="545"/>
              </a:spcBef>
            </a:pPr>
            <a:r>
              <a:rPr sz="1333" b="1" spc="-7" dirty="0">
                <a:solidFill>
                  <a:srgbClr val="585858"/>
                </a:solidFill>
                <a:latin typeface="Arial Narrow"/>
                <a:cs typeface="Arial Narrow"/>
              </a:rPr>
              <a:t>90</a:t>
            </a:r>
            <a:endParaRPr sz="1333">
              <a:latin typeface="Arial Narrow"/>
              <a:cs typeface="Arial Narrow"/>
            </a:endParaRPr>
          </a:p>
          <a:p>
            <a:pPr marR="6773" algn="r">
              <a:spcBef>
                <a:spcPts val="540"/>
              </a:spcBef>
            </a:pPr>
            <a:r>
              <a:rPr sz="1333" b="1" spc="-7" dirty="0">
                <a:solidFill>
                  <a:srgbClr val="585858"/>
                </a:solidFill>
                <a:latin typeface="Arial Narrow"/>
                <a:cs typeface="Arial Narrow"/>
              </a:rPr>
              <a:t>80</a:t>
            </a:r>
            <a:endParaRPr sz="1333">
              <a:latin typeface="Arial Narrow"/>
              <a:cs typeface="Arial Narrow"/>
            </a:endParaRPr>
          </a:p>
          <a:p>
            <a:pPr marR="6773" algn="r">
              <a:spcBef>
                <a:spcPts val="545"/>
              </a:spcBef>
            </a:pPr>
            <a:r>
              <a:rPr sz="1333" b="1" spc="-7" dirty="0">
                <a:solidFill>
                  <a:srgbClr val="585858"/>
                </a:solidFill>
                <a:latin typeface="Arial Narrow"/>
                <a:cs typeface="Arial Narrow"/>
              </a:rPr>
              <a:t>70</a:t>
            </a:r>
            <a:endParaRPr sz="1333">
              <a:latin typeface="Arial Narrow"/>
              <a:cs typeface="Arial Narrow"/>
            </a:endParaRPr>
          </a:p>
          <a:p>
            <a:pPr marR="6773" algn="r">
              <a:spcBef>
                <a:spcPts val="540"/>
              </a:spcBef>
            </a:pPr>
            <a:r>
              <a:rPr sz="1333" b="1" spc="-7" dirty="0">
                <a:solidFill>
                  <a:srgbClr val="585858"/>
                </a:solidFill>
                <a:latin typeface="Arial Narrow"/>
                <a:cs typeface="Arial Narrow"/>
              </a:rPr>
              <a:t>60</a:t>
            </a:r>
            <a:endParaRPr sz="1333">
              <a:latin typeface="Arial Narrow"/>
              <a:cs typeface="Arial Narrow"/>
            </a:endParaRPr>
          </a:p>
          <a:p>
            <a:pPr marR="6773" algn="r">
              <a:spcBef>
                <a:spcPts val="540"/>
              </a:spcBef>
            </a:pPr>
            <a:r>
              <a:rPr sz="1333" b="1" spc="-7" dirty="0">
                <a:solidFill>
                  <a:srgbClr val="585858"/>
                </a:solidFill>
                <a:latin typeface="Arial Narrow"/>
                <a:cs typeface="Arial Narrow"/>
              </a:rPr>
              <a:t>50</a:t>
            </a:r>
            <a:endParaRPr sz="1333">
              <a:latin typeface="Arial Narrow"/>
              <a:cs typeface="Arial Narrow"/>
            </a:endParaRPr>
          </a:p>
          <a:p>
            <a:pPr marR="6773" algn="r">
              <a:spcBef>
                <a:spcPts val="540"/>
              </a:spcBef>
            </a:pPr>
            <a:r>
              <a:rPr sz="1333" b="1" spc="-7" dirty="0">
                <a:solidFill>
                  <a:srgbClr val="585858"/>
                </a:solidFill>
                <a:latin typeface="Arial Narrow"/>
                <a:cs typeface="Arial Narrow"/>
              </a:rPr>
              <a:t>40</a:t>
            </a:r>
            <a:endParaRPr sz="1333">
              <a:latin typeface="Arial Narrow"/>
              <a:cs typeface="Arial Narrow"/>
            </a:endParaRPr>
          </a:p>
          <a:p>
            <a:pPr marR="6773" algn="r">
              <a:spcBef>
                <a:spcPts val="545"/>
              </a:spcBef>
            </a:pPr>
            <a:r>
              <a:rPr sz="1333" b="1" spc="-7" dirty="0">
                <a:solidFill>
                  <a:srgbClr val="585858"/>
                </a:solidFill>
                <a:latin typeface="Arial Narrow"/>
                <a:cs typeface="Arial Narrow"/>
              </a:rPr>
              <a:t>30</a:t>
            </a:r>
            <a:endParaRPr sz="1333">
              <a:latin typeface="Arial Narrow"/>
              <a:cs typeface="Arial Narrow"/>
            </a:endParaRPr>
          </a:p>
          <a:p>
            <a:pPr marR="6773" algn="r">
              <a:spcBef>
                <a:spcPts val="540"/>
              </a:spcBef>
            </a:pPr>
            <a:r>
              <a:rPr sz="1333" b="1" spc="-7" dirty="0">
                <a:solidFill>
                  <a:srgbClr val="585858"/>
                </a:solidFill>
                <a:latin typeface="Arial Narrow"/>
                <a:cs typeface="Arial Narrow"/>
              </a:rPr>
              <a:t>20</a:t>
            </a:r>
            <a:endParaRPr sz="1333">
              <a:latin typeface="Arial Narrow"/>
              <a:cs typeface="Arial Narrow"/>
            </a:endParaRPr>
          </a:p>
          <a:p>
            <a:pPr marR="6773" algn="r">
              <a:spcBef>
                <a:spcPts val="540"/>
              </a:spcBef>
            </a:pPr>
            <a:r>
              <a:rPr sz="1333" b="1" spc="-7" dirty="0">
                <a:solidFill>
                  <a:srgbClr val="585858"/>
                </a:solidFill>
                <a:latin typeface="Arial Narrow"/>
                <a:cs typeface="Arial Narrow"/>
              </a:rPr>
              <a:t>10</a:t>
            </a:r>
            <a:endParaRPr sz="1333">
              <a:latin typeface="Arial Narrow"/>
              <a:cs typeface="Arial Narrow"/>
            </a:endParaRPr>
          </a:p>
          <a:p>
            <a:pPr marR="6773" algn="r">
              <a:spcBef>
                <a:spcPts val="545"/>
              </a:spcBef>
            </a:pPr>
            <a:r>
              <a:rPr sz="1333" b="1" spc="-7" dirty="0">
                <a:solidFill>
                  <a:srgbClr val="585858"/>
                </a:solidFill>
                <a:latin typeface="Arial Narrow"/>
                <a:cs typeface="Arial Narrow"/>
              </a:rPr>
              <a:t>0</a:t>
            </a:r>
            <a:endParaRPr sz="1333">
              <a:latin typeface="Arial Narrow"/>
              <a:cs typeface="Arial Narrow"/>
            </a:endParaRPr>
          </a:p>
        </p:txBody>
      </p:sp>
      <p:sp>
        <p:nvSpPr>
          <p:cNvPr id="29" name="object 29"/>
          <p:cNvSpPr txBox="1"/>
          <p:nvPr/>
        </p:nvSpPr>
        <p:spPr>
          <a:xfrm>
            <a:off x="1855384" y="5212317"/>
            <a:ext cx="804333" cy="414643"/>
          </a:xfrm>
          <a:prstGeom prst="rect">
            <a:avLst/>
          </a:prstGeom>
        </p:spPr>
        <p:txBody>
          <a:bodyPr vert="horz" wrap="square" lIns="0" tIns="29633" rIns="0" bIns="0" rtlCol="0">
            <a:spAutoFit/>
          </a:bodyPr>
          <a:lstStyle/>
          <a:p>
            <a:pPr marL="157476" marR="6773" indent="-140543">
              <a:lnSpc>
                <a:spcPts val="1533"/>
              </a:lnSpc>
              <a:spcBef>
                <a:spcPts val="233"/>
              </a:spcBef>
            </a:pPr>
            <a:r>
              <a:rPr sz="1333" b="1" spc="-13" dirty="0">
                <a:solidFill>
                  <a:srgbClr val="585858"/>
                </a:solidFill>
                <a:latin typeface="Arial Narrow"/>
                <a:cs typeface="Arial Narrow"/>
              </a:rPr>
              <a:t>Os</a:t>
            </a:r>
            <a:r>
              <a:rPr sz="1333" b="1" spc="-7" dirty="0">
                <a:solidFill>
                  <a:srgbClr val="585858"/>
                </a:solidFill>
                <a:latin typeface="Arial Narrow"/>
                <a:cs typeface="Arial Narrow"/>
              </a:rPr>
              <a:t>i</a:t>
            </a:r>
            <a:r>
              <a:rPr sz="1333" b="1" dirty="0">
                <a:solidFill>
                  <a:srgbClr val="585858"/>
                </a:solidFill>
                <a:latin typeface="Arial Narrow"/>
                <a:cs typeface="Arial Narrow"/>
              </a:rPr>
              <a:t>m</a:t>
            </a:r>
            <a:r>
              <a:rPr sz="1333" b="1" spc="-13" dirty="0">
                <a:solidFill>
                  <a:srgbClr val="585858"/>
                </a:solidFill>
                <a:latin typeface="Arial Narrow"/>
                <a:cs typeface="Arial Narrow"/>
              </a:rPr>
              <a:t>e</a:t>
            </a:r>
            <a:r>
              <a:rPr sz="1333" b="1" dirty="0">
                <a:solidFill>
                  <a:srgbClr val="585858"/>
                </a:solidFill>
                <a:latin typeface="Arial Narrow"/>
                <a:cs typeface="Arial Narrow"/>
              </a:rPr>
              <a:t>r</a:t>
            </a:r>
            <a:r>
              <a:rPr sz="1333" b="1" spc="-20" dirty="0">
                <a:solidFill>
                  <a:srgbClr val="585858"/>
                </a:solidFill>
                <a:latin typeface="Arial Narrow"/>
                <a:cs typeface="Arial Narrow"/>
              </a:rPr>
              <a:t>t</a:t>
            </a:r>
            <a:r>
              <a:rPr sz="1333" b="1" spc="-7" dirty="0">
                <a:solidFill>
                  <a:srgbClr val="585858"/>
                </a:solidFill>
                <a:latin typeface="Arial Narrow"/>
                <a:cs typeface="Arial Narrow"/>
              </a:rPr>
              <a:t>i</a:t>
            </a:r>
            <a:r>
              <a:rPr sz="1333" b="1" dirty="0">
                <a:solidFill>
                  <a:srgbClr val="585858"/>
                </a:solidFill>
                <a:latin typeface="Arial Narrow"/>
                <a:cs typeface="Arial Narrow"/>
              </a:rPr>
              <a:t>n</a:t>
            </a:r>
            <a:r>
              <a:rPr sz="1333" b="1" spc="-7" dirty="0">
                <a:solidFill>
                  <a:srgbClr val="585858"/>
                </a:solidFill>
                <a:latin typeface="Arial Narrow"/>
                <a:cs typeface="Arial Narrow"/>
              </a:rPr>
              <a:t>ib  </a:t>
            </a:r>
            <a:r>
              <a:rPr sz="1333" b="1" spc="-13" dirty="0">
                <a:solidFill>
                  <a:srgbClr val="585858"/>
                </a:solidFill>
                <a:latin typeface="Arial Narrow"/>
                <a:cs typeface="Arial Narrow"/>
              </a:rPr>
              <a:t>(n=339)</a:t>
            </a:r>
            <a:endParaRPr sz="1333">
              <a:latin typeface="Arial Narrow"/>
              <a:cs typeface="Arial Narrow"/>
            </a:endParaRPr>
          </a:p>
        </p:txBody>
      </p:sp>
      <p:sp>
        <p:nvSpPr>
          <p:cNvPr id="30" name="object 30"/>
          <p:cNvSpPr txBox="1"/>
          <p:nvPr/>
        </p:nvSpPr>
        <p:spPr>
          <a:xfrm>
            <a:off x="3172461" y="5212317"/>
            <a:ext cx="1314873" cy="414643"/>
          </a:xfrm>
          <a:prstGeom prst="rect">
            <a:avLst/>
          </a:prstGeom>
        </p:spPr>
        <p:txBody>
          <a:bodyPr vert="horz" wrap="square" lIns="0" tIns="29633" rIns="0" bIns="0" rtlCol="0">
            <a:spAutoFit/>
          </a:bodyPr>
          <a:lstStyle/>
          <a:p>
            <a:pPr marL="451262" marR="6773" indent="-435176">
              <a:lnSpc>
                <a:spcPts val="1533"/>
              </a:lnSpc>
              <a:spcBef>
                <a:spcPts val="233"/>
              </a:spcBef>
            </a:pPr>
            <a:r>
              <a:rPr sz="1333" b="1" spc="-7" dirty="0">
                <a:solidFill>
                  <a:srgbClr val="585858"/>
                </a:solidFill>
                <a:latin typeface="Arial Narrow"/>
                <a:cs typeface="Arial Narrow"/>
              </a:rPr>
              <a:t>Disease</a:t>
            </a:r>
            <a:r>
              <a:rPr sz="1333" b="1" spc="-73" dirty="0">
                <a:solidFill>
                  <a:srgbClr val="585858"/>
                </a:solidFill>
                <a:latin typeface="Arial Narrow"/>
                <a:cs typeface="Arial Narrow"/>
              </a:rPr>
              <a:t> </a:t>
            </a:r>
            <a:r>
              <a:rPr sz="1333" b="1" spc="-7" dirty="0">
                <a:solidFill>
                  <a:srgbClr val="585858"/>
                </a:solidFill>
                <a:latin typeface="Arial Narrow"/>
                <a:cs typeface="Arial Narrow"/>
              </a:rPr>
              <a:t>recurrence  (n=37)</a:t>
            </a:r>
            <a:endParaRPr sz="1333">
              <a:latin typeface="Arial Narrow"/>
              <a:cs typeface="Arial Narrow"/>
            </a:endParaRPr>
          </a:p>
        </p:txBody>
      </p:sp>
      <p:sp>
        <p:nvSpPr>
          <p:cNvPr id="31" name="object 31"/>
          <p:cNvSpPr txBox="1"/>
          <p:nvPr/>
        </p:nvSpPr>
        <p:spPr>
          <a:xfrm>
            <a:off x="5119115" y="5212317"/>
            <a:ext cx="565573" cy="414643"/>
          </a:xfrm>
          <a:prstGeom prst="rect">
            <a:avLst/>
          </a:prstGeom>
        </p:spPr>
        <p:txBody>
          <a:bodyPr vert="horz" wrap="square" lIns="0" tIns="29633" rIns="0" bIns="0" rtlCol="0">
            <a:spAutoFit/>
          </a:bodyPr>
          <a:lstStyle/>
          <a:p>
            <a:pPr marL="38099" marR="6773" indent="-22013">
              <a:lnSpc>
                <a:spcPts val="1533"/>
              </a:lnSpc>
              <a:spcBef>
                <a:spcPts val="233"/>
              </a:spcBef>
            </a:pPr>
            <a:r>
              <a:rPr sz="1333" b="1" dirty="0">
                <a:solidFill>
                  <a:srgbClr val="585858"/>
                </a:solidFill>
                <a:latin typeface="Arial Narrow"/>
                <a:cs typeface="Arial Narrow"/>
              </a:rPr>
              <a:t>P</a:t>
            </a:r>
            <a:r>
              <a:rPr sz="1333" b="1" spc="-7" dirty="0">
                <a:solidFill>
                  <a:srgbClr val="585858"/>
                </a:solidFill>
                <a:latin typeface="Arial Narrow"/>
                <a:cs typeface="Arial Narrow"/>
              </a:rPr>
              <a:t>lac</a:t>
            </a:r>
            <a:r>
              <a:rPr sz="1333" b="1" spc="-13" dirty="0">
                <a:solidFill>
                  <a:srgbClr val="585858"/>
                </a:solidFill>
                <a:latin typeface="Arial Narrow"/>
                <a:cs typeface="Arial Narrow"/>
              </a:rPr>
              <a:t>eb</a:t>
            </a:r>
            <a:r>
              <a:rPr sz="1333" b="1" spc="-7" dirty="0">
                <a:solidFill>
                  <a:srgbClr val="585858"/>
                </a:solidFill>
                <a:latin typeface="Arial Narrow"/>
                <a:cs typeface="Arial Narrow"/>
              </a:rPr>
              <a:t>o  </a:t>
            </a:r>
            <a:r>
              <a:rPr sz="1333" b="1" spc="-13" dirty="0">
                <a:solidFill>
                  <a:srgbClr val="585858"/>
                </a:solidFill>
                <a:latin typeface="Arial Narrow"/>
                <a:cs typeface="Arial Narrow"/>
              </a:rPr>
              <a:t>(n=343)</a:t>
            </a:r>
            <a:endParaRPr sz="1333">
              <a:latin typeface="Arial Narrow"/>
              <a:cs typeface="Arial Narrow"/>
            </a:endParaRPr>
          </a:p>
        </p:txBody>
      </p:sp>
      <p:sp>
        <p:nvSpPr>
          <p:cNvPr id="32" name="object 32"/>
          <p:cNvSpPr txBox="1"/>
          <p:nvPr/>
        </p:nvSpPr>
        <p:spPr>
          <a:xfrm>
            <a:off x="6317149" y="5212317"/>
            <a:ext cx="1314873" cy="414643"/>
          </a:xfrm>
          <a:prstGeom prst="rect">
            <a:avLst/>
          </a:prstGeom>
        </p:spPr>
        <p:txBody>
          <a:bodyPr vert="horz" wrap="square" lIns="0" tIns="29633" rIns="0" bIns="0" rtlCol="0">
            <a:spAutoFit/>
          </a:bodyPr>
          <a:lstStyle/>
          <a:p>
            <a:pPr marL="412316" marR="6773" indent="-396230">
              <a:lnSpc>
                <a:spcPts val="1533"/>
              </a:lnSpc>
              <a:spcBef>
                <a:spcPts val="233"/>
              </a:spcBef>
            </a:pPr>
            <a:r>
              <a:rPr sz="1333" b="1" spc="-7" dirty="0">
                <a:solidFill>
                  <a:srgbClr val="585858"/>
                </a:solidFill>
                <a:latin typeface="Arial Narrow"/>
                <a:cs typeface="Arial Narrow"/>
              </a:rPr>
              <a:t>Disease</a:t>
            </a:r>
            <a:r>
              <a:rPr sz="1333" b="1" spc="-73" dirty="0">
                <a:solidFill>
                  <a:srgbClr val="585858"/>
                </a:solidFill>
                <a:latin typeface="Arial Narrow"/>
                <a:cs typeface="Arial Narrow"/>
              </a:rPr>
              <a:t> </a:t>
            </a:r>
            <a:r>
              <a:rPr sz="1333" b="1" spc="-7" dirty="0">
                <a:solidFill>
                  <a:srgbClr val="585858"/>
                </a:solidFill>
                <a:latin typeface="Arial Narrow"/>
                <a:cs typeface="Arial Narrow"/>
              </a:rPr>
              <a:t>recurrence  </a:t>
            </a:r>
            <a:r>
              <a:rPr sz="1333" b="1" spc="-13" dirty="0">
                <a:solidFill>
                  <a:srgbClr val="585858"/>
                </a:solidFill>
                <a:latin typeface="Arial Narrow"/>
                <a:cs typeface="Arial Narrow"/>
              </a:rPr>
              <a:t>(n=157)</a:t>
            </a:r>
            <a:endParaRPr sz="1333">
              <a:latin typeface="Arial Narrow"/>
              <a:cs typeface="Arial Narrow"/>
            </a:endParaRPr>
          </a:p>
        </p:txBody>
      </p:sp>
      <p:sp>
        <p:nvSpPr>
          <p:cNvPr id="33" name="object 33"/>
          <p:cNvSpPr txBox="1"/>
          <p:nvPr/>
        </p:nvSpPr>
        <p:spPr>
          <a:xfrm>
            <a:off x="783531" y="3258387"/>
            <a:ext cx="225767" cy="906780"/>
          </a:xfrm>
          <a:prstGeom prst="rect">
            <a:avLst/>
          </a:prstGeom>
        </p:spPr>
        <p:txBody>
          <a:bodyPr vert="vert270" wrap="square" lIns="0" tIns="5080" rIns="0" bIns="0" rtlCol="0">
            <a:spAutoFit/>
          </a:bodyPr>
          <a:lstStyle/>
          <a:p>
            <a:pPr marL="16933">
              <a:spcBef>
                <a:spcPts val="40"/>
              </a:spcBef>
            </a:pPr>
            <a:r>
              <a:rPr sz="1467" b="1" spc="-7" dirty="0">
                <a:solidFill>
                  <a:srgbClr val="585858"/>
                </a:solidFill>
                <a:latin typeface="Arial Narrow"/>
                <a:cs typeface="Arial Narrow"/>
              </a:rPr>
              <a:t>Patients</a:t>
            </a:r>
            <a:r>
              <a:rPr sz="1467" b="1" spc="-100" dirty="0">
                <a:solidFill>
                  <a:srgbClr val="585858"/>
                </a:solidFill>
                <a:latin typeface="Arial Narrow"/>
                <a:cs typeface="Arial Narrow"/>
              </a:rPr>
              <a:t> </a:t>
            </a:r>
            <a:r>
              <a:rPr sz="1467" b="1" dirty="0">
                <a:solidFill>
                  <a:srgbClr val="585858"/>
                </a:solidFill>
                <a:latin typeface="Arial Narrow"/>
                <a:cs typeface="Arial Narrow"/>
              </a:rPr>
              <a:t>(%)</a:t>
            </a:r>
            <a:endParaRPr sz="1467">
              <a:latin typeface="Arial Narrow"/>
              <a:cs typeface="Arial Narrow"/>
            </a:endParaRPr>
          </a:p>
        </p:txBody>
      </p:sp>
      <p:sp>
        <p:nvSpPr>
          <p:cNvPr id="34" name="object 34"/>
          <p:cNvSpPr/>
          <p:nvPr/>
        </p:nvSpPr>
        <p:spPr>
          <a:xfrm>
            <a:off x="4610607" y="2319021"/>
            <a:ext cx="6773" cy="2798233"/>
          </a:xfrm>
          <a:custGeom>
            <a:avLst/>
            <a:gdLst/>
            <a:ahLst/>
            <a:cxnLst/>
            <a:rect l="l" t="t" r="r" b="b"/>
            <a:pathLst>
              <a:path w="5079" h="2098675">
                <a:moveTo>
                  <a:pt x="4572" y="0"/>
                </a:moveTo>
                <a:lnTo>
                  <a:pt x="0" y="2098548"/>
                </a:lnTo>
              </a:path>
            </a:pathLst>
          </a:custGeom>
          <a:ln w="12192">
            <a:solidFill>
              <a:srgbClr val="000000"/>
            </a:solidFill>
          </a:ln>
        </p:spPr>
        <p:txBody>
          <a:bodyPr wrap="square" lIns="0" tIns="0" rIns="0" bIns="0" rtlCol="0"/>
          <a:lstStyle/>
          <a:p>
            <a:endParaRPr sz="2400"/>
          </a:p>
        </p:txBody>
      </p:sp>
      <p:sp>
        <p:nvSpPr>
          <p:cNvPr id="35" name="object 35"/>
          <p:cNvSpPr txBox="1"/>
          <p:nvPr/>
        </p:nvSpPr>
        <p:spPr>
          <a:xfrm>
            <a:off x="5170593" y="5688446"/>
            <a:ext cx="6972300" cy="686107"/>
          </a:xfrm>
          <a:prstGeom prst="rect">
            <a:avLst/>
          </a:prstGeom>
        </p:spPr>
        <p:txBody>
          <a:bodyPr vert="horz" wrap="square" lIns="0" tIns="16087" rIns="0" bIns="0" rtlCol="0">
            <a:spAutoFit/>
          </a:bodyPr>
          <a:lstStyle/>
          <a:p>
            <a:pPr marL="75351" marR="6773" indent="-59265" algn="r">
              <a:lnSpc>
                <a:spcPct val="101499"/>
              </a:lnSpc>
              <a:spcBef>
                <a:spcPts val="127"/>
              </a:spcBef>
            </a:pPr>
            <a:r>
              <a:rPr sz="867" dirty="0">
                <a:solidFill>
                  <a:srgbClr val="585858"/>
                </a:solidFill>
                <a:latin typeface="Arial Narrow"/>
                <a:cs typeface="Arial Narrow"/>
              </a:rPr>
              <a:t>*Patient disposition at time of data cut-off; †Includes patients with distant recurrence only and those with distant and local/regional recurrence. Distant recurrence</a:t>
            </a:r>
            <a:r>
              <a:rPr sz="867" spc="173" dirty="0">
                <a:solidFill>
                  <a:srgbClr val="585858"/>
                </a:solidFill>
                <a:latin typeface="Arial Narrow"/>
                <a:cs typeface="Arial Narrow"/>
              </a:rPr>
              <a:t> </a:t>
            </a:r>
            <a:r>
              <a:rPr sz="867" dirty="0">
                <a:solidFill>
                  <a:srgbClr val="585858"/>
                </a:solidFill>
                <a:latin typeface="Arial Narrow"/>
                <a:cs typeface="Arial Narrow"/>
              </a:rPr>
              <a:t>is</a:t>
            </a:r>
            <a:r>
              <a:rPr sz="867" spc="67" dirty="0">
                <a:solidFill>
                  <a:srgbClr val="585858"/>
                </a:solidFill>
                <a:latin typeface="Arial Narrow"/>
                <a:cs typeface="Arial Narrow"/>
              </a:rPr>
              <a:t> </a:t>
            </a:r>
            <a:r>
              <a:rPr sz="867" dirty="0">
                <a:solidFill>
                  <a:srgbClr val="585858"/>
                </a:solidFill>
                <a:latin typeface="Arial Narrow"/>
                <a:cs typeface="Arial Narrow"/>
              </a:rPr>
              <a:t>defined  as spread of disease beyond the area of the tumour bed, hilum or mediastinal lymph nodes (diagnosed by radiological examination and/or histopathological</a:t>
            </a:r>
            <a:r>
              <a:rPr sz="867" spc="67" dirty="0">
                <a:solidFill>
                  <a:srgbClr val="585858"/>
                </a:solidFill>
                <a:latin typeface="Arial Narrow"/>
                <a:cs typeface="Arial Narrow"/>
              </a:rPr>
              <a:t> </a:t>
            </a:r>
            <a:r>
              <a:rPr sz="867" dirty="0">
                <a:solidFill>
                  <a:srgbClr val="585858"/>
                </a:solidFill>
                <a:latin typeface="Arial Narrow"/>
                <a:cs typeface="Arial Narrow"/>
              </a:rPr>
              <a:t>confirmation);</a:t>
            </a:r>
            <a:endParaRPr sz="867" dirty="0">
              <a:latin typeface="Arial Narrow"/>
              <a:cs typeface="Arial Narrow"/>
            </a:endParaRPr>
          </a:p>
          <a:p>
            <a:pPr marR="7620" algn="r">
              <a:spcBef>
                <a:spcPts val="20"/>
              </a:spcBef>
            </a:pPr>
            <a:r>
              <a:rPr sz="867" dirty="0">
                <a:solidFill>
                  <a:srgbClr val="585858"/>
                </a:solidFill>
                <a:latin typeface="Arial Narrow"/>
                <a:cs typeface="Arial Narrow"/>
              </a:rPr>
              <a:t>‡Defined as recurrence in the area of the tumour bed, hilum or mediastinal lymph nodes (cytologically/histologically</a:t>
            </a:r>
            <a:r>
              <a:rPr sz="867" spc="73" dirty="0">
                <a:solidFill>
                  <a:srgbClr val="585858"/>
                </a:solidFill>
                <a:latin typeface="Arial Narrow"/>
                <a:cs typeface="Arial Narrow"/>
              </a:rPr>
              <a:t> </a:t>
            </a:r>
            <a:r>
              <a:rPr sz="867" dirty="0">
                <a:solidFill>
                  <a:srgbClr val="585858"/>
                </a:solidFill>
                <a:latin typeface="Arial Narrow"/>
                <a:cs typeface="Arial Narrow"/>
              </a:rPr>
              <a:t>confirmed);</a:t>
            </a:r>
            <a:endParaRPr sz="867" dirty="0">
              <a:latin typeface="Arial Narrow"/>
              <a:cs typeface="Arial Narrow"/>
            </a:endParaRPr>
          </a:p>
          <a:p>
            <a:pPr marR="7620" algn="r">
              <a:spcBef>
                <a:spcPts val="20"/>
              </a:spcBef>
            </a:pPr>
            <a:r>
              <a:rPr sz="867" spc="7" dirty="0">
                <a:solidFill>
                  <a:srgbClr val="585858"/>
                </a:solidFill>
                <a:latin typeface="Arial Narrow"/>
                <a:cs typeface="Arial Narrow"/>
              </a:rPr>
              <a:t>¶There </a:t>
            </a:r>
            <a:r>
              <a:rPr sz="867" dirty="0">
                <a:solidFill>
                  <a:srgbClr val="585858"/>
                </a:solidFill>
                <a:latin typeface="Arial Narrow"/>
                <a:cs typeface="Arial Narrow"/>
              </a:rPr>
              <a:t>were two incidences of death in the absence of disease recurrence (any site); these patients are excluded from the analysis </a:t>
            </a:r>
            <a:r>
              <a:rPr sz="867" spc="20" dirty="0">
                <a:solidFill>
                  <a:srgbClr val="585858"/>
                </a:solidFill>
                <a:latin typeface="Arial Narrow"/>
                <a:cs typeface="Arial Narrow"/>
              </a:rPr>
              <a:t>of </a:t>
            </a:r>
            <a:r>
              <a:rPr sz="867" dirty="0">
                <a:solidFill>
                  <a:srgbClr val="585858"/>
                </a:solidFill>
                <a:latin typeface="Arial Narrow"/>
                <a:cs typeface="Arial Narrow"/>
              </a:rPr>
              <a:t>site of</a:t>
            </a:r>
            <a:r>
              <a:rPr sz="867" spc="87" dirty="0">
                <a:solidFill>
                  <a:srgbClr val="585858"/>
                </a:solidFill>
                <a:latin typeface="Arial Narrow"/>
                <a:cs typeface="Arial Narrow"/>
              </a:rPr>
              <a:t> </a:t>
            </a:r>
            <a:r>
              <a:rPr sz="867" dirty="0">
                <a:solidFill>
                  <a:srgbClr val="585858"/>
                </a:solidFill>
                <a:latin typeface="Arial Narrow"/>
                <a:cs typeface="Arial Narrow"/>
              </a:rPr>
              <a:t>recurrence.</a:t>
            </a:r>
            <a:endParaRPr sz="867" dirty="0">
              <a:latin typeface="Arial Narrow"/>
              <a:cs typeface="Arial Narrow"/>
            </a:endParaRPr>
          </a:p>
          <a:p>
            <a:pPr marR="7620" algn="r">
              <a:spcBef>
                <a:spcPts val="13"/>
              </a:spcBef>
            </a:pPr>
            <a:r>
              <a:rPr sz="867" spc="7" dirty="0">
                <a:solidFill>
                  <a:srgbClr val="585858"/>
                </a:solidFill>
                <a:latin typeface="Arial Narrow"/>
                <a:cs typeface="Arial Narrow"/>
              </a:rPr>
              <a:t>ADAURA </a:t>
            </a:r>
            <a:r>
              <a:rPr sz="867" dirty="0">
                <a:solidFill>
                  <a:srgbClr val="585858"/>
                </a:solidFill>
                <a:latin typeface="Arial Narrow"/>
                <a:cs typeface="Arial Narrow"/>
              </a:rPr>
              <a:t>data cut-off: 17 January,</a:t>
            </a:r>
            <a:r>
              <a:rPr sz="867" spc="-113" dirty="0">
                <a:solidFill>
                  <a:srgbClr val="585858"/>
                </a:solidFill>
                <a:latin typeface="Arial Narrow"/>
                <a:cs typeface="Arial Narrow"/>
              </a:rPr>
              <a:t> </a:t>
            </a:r>
            <a:r>
              <a:rPr sz="867" dirty="0">
                <a:solidFill>
                  <a:srgbClr val="585858"/>
                </a:solidFill>
                <a:latin typeface="Arial Narrow"/>
                <a:cs typeface="Arial Narrow"/>
              </a:rPr>
              <a:t>2020</a:t>
            </a:r>
            <a:endParaRPr sz="867" dirty="0">
              <a:latin typeface="Arial Narrow"/>
              <a:cs typeface="Arial Narrow"/>
            </a:endParaRPr>
          </a:p>
        </p:txBody>
      </p:sp>
      <p:sp>
        <p:nvSpPr>
          <p:cNvPr id="36" name="object 36"/>
          <p:cNvSpPr/>
          <p:nvPr/>
        </p:nvSpPr>
        <p:spPr>
          <a:xfrm>
            <a:off x="8160512" y="3733293"/>
            <a:ext cx="160867" cy="185420"/>
          </a:xfrm>
          <a:custGeom>
            <a:avLst/>
            <a:gdLst/>
            <a:ahLst/>
            <a:cxnLst/>
            <a:rect l="l" t="t" r="r" b="b"/>
            <a:pathLst>
              <a:path w="120650" h="139064">
                <a:moveTo>
                  <a:pt x="120396" y="0"/>
                </a:moveTo>
                <a:lnTo>
                  <a:pt x="0" y="0"/>
                </a:lnTo>
                <a:lnTo>
                  <a:pt x="0" y="138683"/>
                </a:lnTo>
                <a:lnTo>
                  <a:pt x="120396" y="138683"/>
                </a:lnTo>
                <a:lnTo>
                  <a:pt x="120396" y="0"/>
                </a:lnTo>
                <a:close/>
              </a:path>
            </a:pathLst>
          </a:custGeom>
          <a:solidFill>
            <a:srgbClr val="EC7C30"/>
          </a:solidFill>
        </p:spPr>
        <p:txBody>
          <a:bodyPr wrap="square" lIns="0" tIns="0" rIns="0" bIns="0" rtlCol="0"/>
          <a:lstStyle/>
          <a:p>
            <a:endParaRPr sz="2400"/>
          </a:p>
        </p:txBody>
      </p:sp>
      <p:sp>
        <p:nvSpPr>
          <p:cNvPr id="37" name="object 37"/>
          <p:cNvSpPr txBox="1"/>
          <p:nvPr/>
        </p:nvSpPr>
        <p:spPr>
          <a:xfrm>
            <a:off x="8107340" y="3275413"/>
            <a:ext cx="2595880" cy="929315"/>
          </a:xfrm>
          <a:prstGeom prst="rect">
            <a:avLst/>
          </a:prstGeom>
        </p:spPr>
        <p:txBody>
          <a:bodyPr vert="horz" wrap="square" lIns="0" tIns="99907" rIns="0" bIns="0" rtlCol="0">
            <a:spAutoFit/>
          </a:bodyPr>
          <a:lstStyle/>
          <a:p>
            <a:pPr marL="50799">
              <a:spcBef>
                <a:spcPts val="787"/>
              </a:spcBef>
            </a:pPr>
            <a:r>
              <a:rPr sz="1600" b="1" spc="-27" dirty="0">
                <a:solidFill>
                  <a:srgbClr val="585858"/>
                </a:solidFill>
                <a:latin typeface="Arial Narrow"/>
                <a:cs typeface="Arial Narrow"/>
              </a:rPr>
              <a:t>Type </a:t>
            </a:r>
            <a:r>
              <a:rPr sz="1600" b="1" dirty="0">
                <a:solidFill>
                  <a:srgbClr val="585858"/>
                </a:solidFill>
                <a:latin typeface="Arial Narrow"/>
                <a:cs typeface="Arial Narrow"/>
              </a:rPr>
              <a:t>of disease</a:t>
            </a:r>
            <a:r>
              <a:rPr sz="1600" b="1" spc="-7" dirty="0">
                <a:solidFill>
                  <a:srgbClr val="585858"/>
                </a:solidFill>
                <a:latin typeface="Arial Narrow"/>
                <a:cs typeface="Arial Narrow"/>
              </a:rPr>
              <a:t> </a:t>
            </a:r>
            <a:r>
              <a:rPr sz="1600" b="1" dirty="0">
                <a:solidFill>
                  <a:srgbClr val="585858"/>
                </a:solidFill>
                <a:latin typeface="Arial Narrow"/>
                <a:cs typeface="Arial Narrow"/>
              </a:rPr>
              <a:t>recurrence</a:t>
            </a:r>
            <a:endParaRPr sz="1600">
              <a:latin typeface="Arial Narrow"/>
              <a:cs typeface="Arial Narrow"/>
            </a:endParaRPr>
          </a:p>
          <a:p>
            <a:pPr marL="264153">
              <a:spcBef>
                <a:spcPts val="660"/>
              </a:spcBef>
            </a:pPr>
            <a:r>
              <a:rPr sz="1600" spc="-7" dirty="0">
                <a:solidFill>
                  <a:srgbClr val="585858"/>
                </a:solidFill>
                <a:latin typeface="Arial Narrow"/>
                <a:cs typeface="Arial Narrow"/>
              </a:rPr>
              <a:t>Distant</a:t>
            </a:r>
            <a:r>
              <a:rPr sz="1600" spc="-9" baseline="24305" dirty="0">
                <a:solidFill>
                  <a:srgbClr val="585858"/>
                </a:solidFill>
                <a:latin typeface="Arial Narrow"/>
                <a:cs typeface="Arial Narrow"/>
              </a:rPr>
              <a:t>†</a:t>
            </a:r>
            <a:r>
              <a:rPr sz="1600" spc="-29" baseline="24305" dirty="0">
                <a:solidFill>
                  <a:srgbClr val="585858"/>
                </a:solidFill>
                <a:latin typeface="Arial Narrow"/>
                <a:cs typeface="Arial Narrow"/>
              </a:rPr>
              <a:t> </a:t>
            </a:r>
            <a:r>
              <a:rPr sz="1600" spc="-7" dirty="0">
                <a:solidFill>
                  <a:srgbClr val="585858"/>
                </a:solidFill>
                <a:latin typeface="Arial Narrow"/>
                <a:cs typeface="Arial Narrow"/>
              </a:rPr>
              <a:t>recurrence</a:t>
            </a:r>
            <a:endParaRPr sz="1600">
              <a:latin typeface="Arial Narrow"/>
              <a:cs typeface="Arial Narrow"/>
            </a:endParaRPr>
          </a:p>
          <a:p>
            <a:pPr marL="264153">
              <a:spcBef>
                <a:spcPts val="40"/>
              </a:spcBef>
            </a:pPr>
            <a:r>
              <a:rPr sz="1600" spc="-7" dirty="0">
                <a:solidFill>
                  <a:srgbClr val="585858"/>
                </a:solidFill>
                <a:latin typeface="Arial Narrow"/>
                <a:cs typeface="Arial Narrow"/>
              </a:rPr>
              <a:t>Local/regional</a:t>
            </a:r>
            <a:r>
              <a:rPr sz="1600" spc="-9" baseline="24305" dirty="0">
                <a:solidFill>
                  <a:srgbClr val="585858"/>
                </a:solidFill>
                <a:latin typeface="Arial Narrow"/>
                <a:cs typeface="Arial Narrow"/>
              </a:rPr>
              <a:t>‡ </a:t>
            </a:r>
            <a:r>
              <a:rPr sz="1600" spc="-7" dirty="0">
                <a:solidFill>
                  <a:srgbClr val="585858"/>
                </a:solidFill>
                <a:latin typeface="Arial Narrow"/>
                <a:cs typeface="Arial Narrow"/>
              </a:rPr>
              <a:t>recurrence</a:t>
            </a:r>
            <a:r>
              <a:rPr sz="1600" spc="-53" dirty="0">
                <a:solidFill>
                  <a:srgbClr val="585858"/>
                </a:solidFill>
                <a:latin typeface="Arial Narrow"/>
                <a:cs typeface="Arial Narrow"/>
              </a:rPr>
              <a:t> </a:t>
            </a:r>
            <a:r>
              <a:rPr sz="1600" spc="-7" dirty="0">
                <a:solidFill>
                  <a:srgbClr val="585858"/>
                </a:solidFill>
                <a:latin typeface="Arial Narrow"/>
                <a:cs typeface="Arial Narrow"/>
              </a:rPr>
              <a:t>only</a:t>
            </a:r>
            <a:endParaRPr sz="1600">
              <a:latin typeface="Arial Narrow"/>
              <a:cs typeface="Arial Narrow"/>
            </a:endParaRPr>
          </a:p>
        </p:txBody>
      </p:sp>
      <p:grpSp>
        <p:nvGrpSpPr>
          <p:cNvPr id="38" name="object 38"/>
          <p:cNvGrpSpPr/>
          <p:nvPr/>
        </p:nvGrpSpPr>
        <p:grpSpPr>
          <a:xfrm>
            <a:off x="8156447" y="2646171"/>
            <a:ext cx="162560" cy="414867"/>
            <a:chOff x="6117335" y="2173223"/>
            <a:chExt cx="121920" cy="311150"/>
          </a:xfrm>
        </p:grpSpPr>
        <p:sp>
          <p:nvSpPr>
            <p:cNvPr id="39" name="object 39"/>
            <p:cNvSpPr/>
            <p:nvPr/>
          </p:nvSpPr>
          <p:spPr>
            <a:xfrm>
              <a:off x="6120383" y="2346959"/>
              <a:ext cx="119380" cy="137160"/>
            </a:xfrm>
            <a:custGeom>
              <a:avLst/>
              <a:gdLst/>
              <a:ahLst/>
              <a:cxnLst/>
              <a:rect l="l" t="t" r="r" b="b"/>
              <a:pathLst>
                <a:path w="119379" h="137160">
                  <a:moveTo>
                    <a:pt x="118872" y="0"/>
                  </a:moveTo>
                  <a:lnTo>
                    <a:pt x="0" y="0"/>
                  </a:lnTo>
                  <a:lnTo>
                    <a:pt x="0" y="137160"/>
                  </a:lnTo>
                  <a:lnTo>
                    <a:pt x="118872" y="137160"/>
                  </a:lnTo>
                  <a:lnTo>
                    <a:pt x="118872" y="0"/>
                  </a:lnTo>
                  <a:close/>
                </a:path>
              </a:pathLst>
            </a:custGeom>
            <a:solidFill>
              <a:srgbClr val="538235"/>
            </a:solidFill>
          </p:spPr>
          <p:txBody>
            <a:bodyPr wrap="square" lIns="0" tIns="0" rIns="0" bIns="0" rtlCol="0"/>
            <a:lstStyle/>
            <a:p>
              <a:endParaRPr sz="2400"/>
            </a:p>
          </p:txBody>
        </p:sp>
        <p:sp>
          <p:nvSpPr>
            <p:cNvPr id="40" name="object 40"/>
            <p:cNvSpPr/>
            <p:nvPr/>
          </p:nvSpPr>
          <p:spPr>
            <a:xfrm>
              <a:off x="6117335" y="2173223"/>
              <a:ext cx="119380" cy="137160"/>
            </a:xfrm>
            <a:custGeom>
              <a:avLst/>
              <a:gdLst/>
              <a:ahLst/>
              <a:cxnLst/>
              <a:rect l="l" t="t" r="r" b="b"/>
              <a:pathLst>
                <a:path w="119379" h="137160">
                  <a:moveTo>
                    <a:pt x="118872" y="0"/>
                  </a:moveTo>
                  <a:lnTo>
                    <a:pt x="0" y="0"/>
                  </a:lnTo>
                  <a:lnTo>
                    <a:pt x="0" y="137160"/>
                  </a:lnTo>
                  <a:lnTo>
                    <a:pt x="118872" y="137160"/>
                  </a:lnTo>
                  <a:lnTo>
                    <a:pt x="118872" y="0"/>
                  </a:lnTo>
                  <a:close/>
                </a:path>
              </a:pathLst>
            </a:custGeom>
            <a:solidFill>
              <a:srgbClr val="80134E"/>
            </a:solidFill>
          </p:spPr>
          <p:txBody>
            <a:bodyPr wrap="square" lIns="0" tIns="0" rIns="0" bIns="0" rtlCol="0"/>
            <a:lstStyle/>
            <a:p>
              <a:endParaRPr sz="2400"/>
            </a:p>
          </p:txBody>
        </p:sp>
      </p:grpSp>
      <p:sp>
        <p:nvSpPr>
          <p:cNvPr id="41" name="object 41"/>
          <p:cNvSpPr txBox="1"/>
          <p:nvPr/>
        </p:nvSpPr>
        <p:spPr>
          <a:xfrm>
            <a:off x="8141207" y="2319358"/>
            <a:ext cx="1592580" cy="781409"/>
          </a:xfrm>
          <a:prstGeom prst="rect">
            <a:avLst/>
          </a:prstGeom>
        </p:spPr>
        <p:txBody>
          <a:bodyPr vert="horz" wrap="square" lIns="0" tIns="34712" rIns="0" bIns="0" rtlCol="0">
            <a:spAutoFit/>
          </a:bodyPr>
          <a:lstStyle/>
          <a:p>
            <a:pPr marL="16933">
              <a:spcBef>
                <a:spcPts val="272"/>
              </a:spcBef>
            </a:pPr>
            <a:r>
              <a:rPr sz="1600" b="1" dirty="0">
                <a:solidFill>
                  <a:srgbClr val="585858"/>
                </a:solidFill>
                <a:latin typeface="Arial Narrow"/>
                <a:cs typeface="Arial Narrow"/>
              </a:rPr>
              <a:t>Patient</a:t>
            </a:r>
            <a:r>
              <a:rPr sz="1600" b="1" spc="-47" dirty="0">
                <a:solidFill>
                  <a:srgbClr val="585858"/>
                </a:solidFill>
                <a:latin typeface="Arial Narrow"/>
                <a:cs typeface="Arial Narrow"/>
              </a:rPr>
              <a:t> </a:t>
            </a:r>
            <a:r>
              <a:rPr sz="1600" b="1" spc="-7" dirty="0">
                <a:solidFill>
                  <a:srgbClr val="585858"/>
                </a:solidFill>
                <a:latin typeface="Arial Narrow"/>
                <a:cs typeface="Arial Narrow"/>
              </a:rPr>
              <a:t>disposition*</a:t>
            </a:r>
            <a:endParaRPr sz="1600">
              <a:latin typeface="Arial Narrow"/>
              <a:cs typeface="Arial Narrow"/>
            </a:endParaRPr>
          </a:p>
          <a:p>
            <a:pPr marL="230288">
              <a:lnSpc>
                <a:spcPts val="1867"/>
              </a:lnSpc>
              <a:spcBef>
                <a:spcPts val="133"/>
              </a:spcBef>
            </a:pPr>
            <a:r>
              <a:rPr sz="1600" dirty="0">
                <a:solidFill>
                  <a:srgbClr val="585858"/>
                </a:solidFill>
                <a:latin typeface="Arial Narrow"/>
                <a:cs typeface="Arial Narrow"/>
              </a:rPr>
              <a:t>DFS</a:t>
            </a:r>
            <a:r>
              <a:rPr sz="1600" spc="-13" dirty="0">
                <a:solidFill>
                  <a:srgbClr val="585858"/>
                </a:solidFill>
                <a:latin typeface="Arial Narrow"/>
                <a:cs typeface="Arial Narrow"/>
              </a:rPr>
              <a:t> </a:t>
            </a:r>
            <a:r>
              <a:rPr sz="1600" spc="-7" dirty="0">
                <a:solidFill>
                  <a:srgbClr val="585858"/>
                </a:solidFill>
                <a:latin typeface="Arial Narrow"/>
                <a:cs typeface="Arial Narrow"/>
              </a:rPr>
              <a:t>event</a:t>
            </a:r>
            <a:endParaRPr sz="1600">
              <a:latin typeface="Arial Narrow"/>
              <a:cs typeface="Arial Narrow"/>
            </a:endParaRPr>
          </a:p>
          <a:p>
            <a:pPr marL="234521">
              <a:lnSpc>
                <a:spcPts val="1867"/>
              </a:lnSpc>
            </a:pPr>
            <a:r>
              <a:rPr sz="1600" dirty="0">
                <a:solidFill>
                  <a:srgbClr val="585858"/>
                </a:solidFill>
                <a:latin typeface="Arial Narrow"/>
                <a:cs typeface="Arial Narrow"/>
              </a:rPr>
              <a:t>No DFS</a:t>
            </a:r>
            <a:r>
              <a:rPr sz="1600" spc="-13" dirty="0">
                <a:solidFill>
                  <a:srgbClr val="585858"/>
                </a:solidFill>
                <a:latin typeface="Arial Narrow"/>
                <a:cs typeface="Arial Narrow"/>
              </a:rPr>
              <a:t> </a:t>
            </a:r>
            <a:r>
              <a:rPr sz="1600" spc="-7" dirty="0">
                <a:solidFill>
                  <a:srgbClr val="585858"/>
                </a:solidFill>
                <a:latin typeface="Arial Narrow"/>
                <a:cs typeface="Arial Narrow"/>
              </a:rPr>
              <a:t>event</a:t>
            </a:r>
            <a:endParaRPr sz="1600">
              <a:latin typeface="Arial Narrow"/>
              <a:cs typeface="Arial Narrow"/>
            </a:endParaRPr>
          </a:p>
        </p:txBody>
      </p:sp>
      <p:sp>
        <p:nvSpPr>
          <p:cNvPr id="42" name="object 42"/>
          <p:cNvSpPr/>
          <p:nvPr/>
        </p:nvSpPr>
        <p:spPr>
          <a:xfrm>
            <a:off x="8160512" y="3983228"/>
            <a:ext cx="159173" cy="182880"/>
          </a:xfrm>
          <a:custGeom>
            <a:avLst/>
            <a:gdLst/>
            <a:ahLst/>
            <a:cxnLst/>
            <a:rect l="l" t="t" r="r" b="b"/>
            <a:pathLst>
              <a:path w="119379" h="137160">
                <a:moveTo>
                  <a:pt x="118872" y="0"/>
                </a:moveTo>
                <a:lnTo>
                  <a:pt x="0" y="0"/>
                </a:lnTo>
                <a:lnTo>
                  <a:pt x="0" y="137160"/>
                </a:lnTo>
                <a:lnTo>
                  <a:pt x="118872" y="137160"/>
                </a:lnTo>
                <a:lnTo>
                  <a:pt x="118872" y="0"/>
                </a:lnTo>
                <a:close/>
              </a:path>
            </a:pathLst>
          </a:custGeom>
          <a:solidFill>
            <a:srgbClr val="2D75B6"/>
          </a:solidFill>
        </p:spPr>
        <p:txBody>
          <a:bodyPr wrap="square" lIns="0" tIns="0" rIns="0" bIns="0" rtlCol="0"/>
          <a:lstStyle/>
          <a:p>
            <a:endParaRPr sz="2400"/>
          </a:p>
        </p:txBody>
      </p:sp>
      <p:sp>
        <p:nvSpPr>
          <p:cNvPr id="43" name="object 43"/>
          <p:cNvSpPr/>
          <p:nvPr/>
        </p:nvSpPr>
        <p:spPr>
          <a:xfrm>
            <a:off x="6544055" y="2370836"/>
            <a:ext cx="853440" cy="1755987"/>
          </a:xfrm>
          <a:custGeom>
            <a:avLst/>
            <a:gdLst/>
            <a:ahLst/>
            <a:cxnLst/>
            <a:rect l="l" t="t" r="r" b="b"/>
            <a:pathLst>
              <a:path w="640079" h="1316989">
                <a:moveTo>
                  <a:pt x="0" y="106679"/>
                </a:moveTo>
                <a:lnTo>
                  <a:pt x="8382" y="65150"/>
                </a:lnTo>
                <a:lnTo>
                  <a:pt x="31242" y="31242"/>
                </a:lnTo>
                <a:lnTo>
                  <a:pt x="65151" y="8382"/>
                </a:lnTo>
                <a:lnTo>
                  <a:pt x="106680" y="0"/>
                </a:lnTo>
                <a:lnTo>
                  <a:pt x="533400" y="0"/>
                </a:lnTo>
                <a:lnTo>
                  <a:pt x="574929" y="8381"/>
                </a:lnTo>
                <a:lnTo>
                  <a:pt x="608838" y="31241"/>
                </a:lnTo>
                <a:lnTo>
                  <a:pt x="631698" y="65150"/>
                </a:lnTo>
                <a:lnTo>
                  <a:pt x="640080" y="106679"/>
                </a:lnTo>
                <a:lnTo>
                  <a:pt x="640080" y="1210055"/>
                </a:lnTo>
                <a:lnTo>
                  <a:pt x="631698" y="1251584"/>
                </a:lnTo>
                <a:lnTo>
                  <a:pt x="608838" y="1285493"/>
                </a:lnTo>
                <a:lnTo>
                  <a:pt x="574928" y="1308353"/>
                </a:lnTo>
                <a:lnTo>
                  <a:pt x="533400" y="1316735"/>
                </a:lnTo>
                <a:lnTo>
                  <a:pt x="106680" y="1316735"/>
                </a:lnTo>
                <a:lnTo>
                  <a:pt x="65151" y="1308353"/>
                </a:lnTo>
                <a:lnTo>
                  <a:pt x="31242" y="1285493"/>
                </a:lnTo>
                <a:lnTo>
                  <a:pt x="8382" y="1251584"/>
                </a:lnTo>
                <a:lnTo>
                  <a:pt x="0" y="1210055"/>
                </a:lnTo>
                <a:lnTo>
                  <a:pt x="0" y="106679"/>
                </a:lnTo>
                <a:close/>
              </a:path>
            </a:pathLst>
          </a:custGeom>
          <a:ln w="28956">
            <a:solidFill>
              <a:srgbClr val="B95A04"/>
            </a:solidFill>
          </a:ln>
        </p:spPr>
        <p:txBody>
          <a:bodyPr wrap="square" lIns="0" tIns="0" rIns="0" bIns="0" rtlCol="0"/>
          <a:lstStyle/>
          <a:p>
            <a:endParaRPr sz="2400"/>
          </a:p>
        </p:txBody>
      </p:sp>
      <p:sp>
        <p:nvSpPr>
          <p:cNvPr id="44" name="object 44"/>
          <p:cNvSpPr/>
          <p:nvPr/>
        </p:nvSpPr>
        <p:spPr>
          <a:xfrm>
            <a:off x="3392423" y="2370837"/>
            <a:ext cx="853440" cy="1130300"/>
          </a:xfrm>
          <a:custGeom>
            <a:avLst/>
            <a:gdLst/>
            <a:ahLst/>
            <a:cxnLst/>
            <a:rect l="l" t="t" r="r" b="b"/>
            <a:pathLst>
              <a:path w="640080" h="847725">
                <a:moveTo>
                  <a:pt x="0" y="106679"/>
                </a:moveTo>
                <a:lnTo>
                  <a:pt x="8381" y="65150"/>
                </a:lnTo>
                <a:lnTo>
                  <a:pt x="31242" y="31242"/>
                </a:lnTo>
                <a:lnTo>
                  <a:pt x="65150" y="8382"/>
                </a:lnTo>
                <a:lnTo>
                  <a:pt x="106680" y="0"/>
                </a:lnTo>
                <a:lnTo>
                  <a:pt x="533400" y="0"/>
                </a:lnTo>
                <a:lnTo>
                  <a:pt x="574928" y="8381"/>
                </a:lnTo>
                <a:lnTo>
                  <a:pt x="608838" y="31241"/>
                </a:lnTo>
                <a:lnTo>
                  <a:pt x="631698" y="65150"/>
                </a:lnTo>
                <a:lnTo>
                  <a:pt x="640080" y="106679"/>
                </a:lnTo>
                <a:lnTo>
                  <a:pt x="640080" y="740663"/>
                </a:lnTo>
                <a:lnTo>
                  <a:pt x="631698" y="782192"/>
                </a:lnTo>
                <a:lnTo>
                  <a:pt x="608838" y="816101"/>
                </a:lnTo>
                <a:lnTo>
                  <a:pt x="574928" y="838962"/>
                </a:lnTo>
                <a:lnTo>
                  <a:pt x="533400" y="847344"/>
                </a:lnTo>
                <a:lnTo>
                  <a:pt x="106680" y="847344"/>
                </a:lnTo>
                <a:lnTo>
                  <a:pt x="65150" y="838962"/>
                </a:lnTo>
                <a:lnTo>
                  <a:pt x="31242" y="816101"/>
                </a:lnTo>
                <a:lnTo>
                  <a:pt x="8381" y="782192"/>
                </a:lnTo>
                <a:lnTo>
                  <a:pt x="0" y="740663"/>
                </a:lnTo>
                <a:lnTo>
                  <a:pt x="0" y="106679"/>
                </a:lnTo>
                <a:close/>
              </a:path>
            </a:pathLst>
          </a:custGeom>
          <a:ln w="28956">
            <a:solidFill>
              <a:srgbClr val="B95A04"/>
            </a:solidFill>
          </a:ln>
        </p:spPr>
        <p:txBody>
          <a:bodyPr wrap="square" lIns="0" tIns="0" rIns="0" bIns="0" rtlCol="0"/>
          <a:lstStyle/>
          <a:p>
            <a:endParaRPr sz="2400"/>
          </a:p>
        </p:txBody>
      </p:sp>
      <p:sp>
        <p:nvSpPr>
          <p:cNvPr id="45" name="TextBox 44">
            <a:extLst>
              <a:ext uri="{FF2B5EF4-FFF2-40B4-BE49-F238E27FC236}">
                <a16:creationId xmlns:a16="http://schemas.microsoft.com/office/drawing/2014/main" id="{145CF947-FD67-4751-95B4-2F674F6C08B9}"/>
              </a:ext>
            </a:extLst>
          </p:cNvPr>
          <p:cNvSpPr txBox="1"/>
          <p:nvPr/>
        </p:nvSpPr>
        <p:spPr>
          <a:xfrm>
            <a:off x="7372018" y="6345659"/>
            <a:ext cx="4770876" cy="260881"/>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46" name="TextBox 45">
            <a:extLst>
              <a:ext uri="{FF2B5EF4-FFF2-40B4-BE49-F238E27FC236}">
                <a16:creationId xmlns:a16="http://schemas.microsoft.com/office/drawing/2014/main" id="{49C13EF3-C61D-2848-A18D-8E0743F66AAA}"/>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872745" y="436936"/>
            <a:ext cx="10384704" cy="625642"/>
          </a:xfrm>
          <a:prstGeom prst="rect">
            <a:avLst/>
          </a:prstGeom>
        </p:spPr>
        <p:txBody>
          <a:bodyPr vert="horz" wrap="square" lIns="0" tIns="16087" rIns="0" bIns="0" rtlCol="0">
            <a:spAutoFit/>
          </a:bodyPr>
          <a:lstStyle/>
          <a:p>
            <a:pPr marL="16933">
              <a:spcBef>
                <a:spcPts val="127"/>
              </a:spcBef>
            </a:pPr>
            <a:r>
              <a:rPr lang="en-US" dirty="0"/>
              <a:t>ADAURA :</a:t>
            </a:r>
            <a:r>
              <a:rPr spc="-7" dirty="0"/>
              <a:t>Sites of disease</a:t>
            </a:r>
            <a:r>
              <a:rPr spc="-27" dirty="0"/>
              <a:t> </a:t>
            </a:r>
            <a:r>
              <a:rPr spc="-13" dirty="0"/>
              <a:t>recurrence</a:t>
            </a:r>
          </a:p>
        </p:txBody>
      </p:sp>
      <p:sp>
        <p:nvSpPr>
          <p:cNvPr id="3" name="object 3"/>
          <p:cNvSpPr txBox="1"/>
          <p:nvPr/>
        </p:nvSpPr>
        <p:spPr>
          <a:xfrm>
            <a:off x="3503253" y="5619150"/>
            <a:ext cx="8509847" cy="685979"/>
          </a:xfrm>
          <a:prstGeom prst="rect">
            <a:avLst/>
          </a:prstGeom>
        </p:spPr>
        <p:txBody>
          <a:bodyPr vert="horz" wrap="square" lIns="0" tIns="18627" rIns="0" bIns="0" rtlCol="0">
            <a:spAutoFit/>
          </a:bodyPr>
          <a:lstStyle/>
          <a:p>
            <a:pPr marR="12700" algn="r">
              <a:spcBef>
                <a:spcPts val="147"/>
              </a:spcBef>
            </a:pPr>
            <a:r>
              <a:rPr sz="867" dirty="0">
                <a:solidFill>
                  <a:srgbClr val="585858"/>
                </a:solidFill>
                <a:latin typeface="Arial Narrow"/>
                <a:cs typeface="Arial Narrow"/>
              </a:rPr>
              <a:t>*Number of patients with disease recurrence regardless of pathology results of the tumour recurrence</a:t>
            </a:r>
            <a:r>
              <a:rPr sz="867" spc="67" dirty="0">
                <a:solidFill>
                  <a:srgbClr val="585858"/>
                </a:solidFill>
                <a:latin typeface="Arial Narrow"/>
                <a:cs typeface="Arial Narrow"/>
              </a:rPr>
              <a:t> </a:t>
            </a:r>
            <a:r>
              <a:rPr sz="867" dirty="0">
                <a:solidFill>
                  <a:srgbClr val="585858"/>
                </a:solidFill>
                <a:latin typeface="Arial Narrow"/>
                <a:cs typeface="Arial Narrow"/>
              </a:rPr>
              <a:t>location;</a:t>
            </a:r>
            <a:endParaRPr sz="867" dirty="0">
              <a:latin typeface="Arial Narrow"/>
              <a:cs typeface="Arial Narrow"/>
            </a:endParaRPr>
          </a:p>
          <a:p>
            <a:pPr marR="6773" algn="r">
              <a:spcBef>
                <a:spcPts val="13"/>
              </a:spcBef>
            </a:pPr>
            <a:r>
              <a:rPr sz="867" dirty="0">
                <a:solidFill>
                  <a:srgbClr val="585858"/>
                </a:solidFill>
                <a:latin typeface="Arial Narrow"/>
                <a:cs typeface="Arial Narrow"/>
              </a:rPr>
              <a:t>†Includes </a:t>
            </a:r>
            <a:r>
              <a:rPr sz="867" spc="7" dirty="0">
                <a:solidFill>
                  <a:srgbClr val="585858"/>
                </a:solidFill>
                <a:latin typeface="Arial Narrow"/>
                <a:cs typeface="Arial Narrow"/>
              </a:rPr>
              <a:t>CNS </a:t>
            </a:r>
            <a:r>
              <a:rPr sz="867" dirty="0">
                <a:solidFill>
                  <a:srgbClr val="585858"/>
                </a:solidFill>
                <a:latin typeface="Arial Narrow"/>
                <a:cs typeface="Arial Narrow"/>
              </a:rPr>
              <a:t>only (osimertinib n=4 </a:t>
            </a:r>
            <a:r>
              <a:rPr sz="867" spc="7" dirty="0">
                <a:solidFill>
                  <a:srgbClr val="585858"/>
                </a:solidFill>
                <a:latin typeface="Arial Narrow"/>
                <a:cs typeface="Arial Narrow"/>
              </a:rPr>
              <a:t>[1%]; </a:t>
            </a:r>
            <a:r>
              <a:rPr sz="867" dirty="0">
                <a:solidFill>
                  <a:srgbClr val="585858"/>
                </a:solidFill>
                <a:latin typeface="Arial Narrow"/>
                <a:cs typeface="Arial Narrow"/>
              </a:rPr>
              <a:t>placebo n=25 </a:t>
            </a:r>
            <a:r>
              <a:rPr sz="867" spc="7" dirty="0">
                <a:solidFill>
                  <a:srgbClr val="585858"/>
                </a:solidFill>
                <a:latin typeface="Arial Narrow"/>
                <a:cs typeface="Arial Narrow"/>
              </a:rPr>
              <a:t>[7%]) </a:t>
            </a:r>
            <a:r>
              <a:rPr sz="867" dirty="0">
                <a:solidFill>
                  <a:srgbClr val="585858"/>
                </a:solidFill>
                <a:latin typeface="Arial Narrow"/>
                <a:cs typeface="Arial Narrow"/>
              </a:rPr>
              <a:t>and </a:t>
            </a:r>
            <a:r>
              <a:rPr sz="867" spc="7" dirty="0">
                <a:solidFill>
                  <a:srgbClr val="585858"/>
                </a:solidFill>
                <a:latin typeface="Arial Narrow"/>
                <a:cs typeface="Arial Narrow"/>
              </a:rPr>
              <a:t>CNS </a:t>
            </a:r>
            <a:r>
              <a:rPr sz="867" dirty="0">
                <a:solidFill>
                  <a:srgbClr val="585858"/>
                </a:solidFill>
                <a:latin typeface="Arial Narrow"/>
                <a:cs typeface="Arial Narrow"/>
              </a:rPr>
              <a:t>plus other locations (osimertinib n=1 </a:t>
            </a:r>
            <a:r>
              <a:rPr sz="867" spc="7" dirty="0">
                <a:solidFill>
                  <a:srgbClr val="585858"/>
                </a:solidFill>
                <a:latin typeface="Arial Narrow"/>
                <a:cs typeface="Arial Narrow"/>
              </a:rPr>
              <a:t>[&lt;1%]; </a:t>
            </a:r>
            <a:r>
              <a:rPr sz="867" dirty="0">
                <a:solidFill>
                  <a:srgbClr val="585858"/>
                </a:solidFill>
                <a:latin typeface="Arial Narrow"/>
                <a:cs typeface="Arial Narrow"/>
              </a:rPr>
              <a:t>placebo n=9</a:t>
            </a:r>
            <a:r>
              <a:rPr sz="867" spc="-107" dirty="0">
                <a:solidFill>
                  <a:srgbClr val="585858"/>
                </a:solidFill>
                <a:latin typeface="Arial Narrow"/>
                <a:cs typeface="Arial Narrow"/>
              </a:rPr>
              <a:t> </a:t>
            </a:r>
            <a:r>
              <a:rPr sz="867" spc="7" dirty="0">
                <a:solidFill>
                  <a:srgbClr val="585858"/>
                </a:solidFill>
                <a:latin typeface="Arial Narrow"/>
                <a:cs typeface="Arial Narrow"/>
              </a:rPr>
              <a:t>[3%]).</a:t>
            </a:r>
            <a:endParaRPr sz="867" dirty="0">
              <a:latin typeface="Arial Narrow"/>
              <a:cs typeface="Arial Narrow"/>
            </a:endParaRPr>
          </a:p>
          <a:p>
            <a:pPr marR="11853" algn="r">
              <a:spcBef>
                <a:spcPts val="20"/>
              </a:spcBef>
            </a:pPr>
            <a:r>
              <a:rPr sz="867" dirty="0">
                <a:solidFill>
                  <a:srgbClr val="585858"/>
                </a:solidFill>
                <a:latin typeface="Arial Narrow"/>
                <a:cs typeface="Arial Narrow"/>
              </a:rPr>
              <a:t>One patient in the osimertinib arm and one patient in the placebo arm had </a:t>
            </a:r>
            <a:r>
              <a:rPr sz="867" spc="7" dirty="0">
                <a:solidFill>
                  <a:srgbClr val="585858"/>
                </a:solidFill>
                <a:latin typeface="Arial Narrow"/>
                <a:cs typeface="Arial Narrow"/>
              </a:rPr>
              <a:t>CNS </a:t>
            </a:r>
            <a:r>
              <a:rPr sz="867" dirty="0">
                <a:solidFill>
                  <a:srgbClr val="585858"/>
                </a:solidFill>
                <a:latin typeface="Arial Narrow"/>
                <a:cs typeface="Arial Narrow"/>
              </a:rPr>
              <a:t>metastases at baseline; therefore, these two </a:t>
            </a:r>
            <a:r>
              <a:rPr sz="867" spc="7" dirty="0">
                <a:solidFill>
                  <a:srgbClr val="585858"/>
                </a:solidFill>
                <a:latin typeface="Arial Narrow"/>
                <a:cs typeface="Arial Narrow"/>
              </a:rPr>
              <a:t>patients </a:t>
            </a:r>
            <a:r>
              <a:rPr sz="867" dirty="0">
                <a:solidFill>
                  <a:srgbClr val="585858"/>
                </a:solidFill>
                <a:latin typeface="Arial Narrow"/>
                <a:cs typeface="Arial Narrow"/>
              </a:rPr>
              <a:t>were censored on Day 1 and excluded from the </a:t>
            </a:r>
            <a:r>
              <a:rPr sz="867" spc="7" dirty="0">
                <a:solidFill>
                  <a:srgbClr val="585858"/>
                </a:solidFill>
                <a:latin typeface="Arial Narrow"/>
                <a:cs typeface="Arial Narrow"/>
              </a:rPr>
              <a:t>CNS DFS </a:t>
            </a:r>
            <a:r>
              <a:rPr sz="867" dirty="0">
                <a:solidFill>
                  <a:srgbClr val="585858"/>
                </a:solidFill>
                <a:latin typeface="Arial Narrow"/>
                <a:cs typeface="Arial Narrow"/>
              </a:rPr>
              <a:t>efficacy</a:t>
            </a:r>
            <a:r>
              <a:rPr sz="867" spc="107" dirty="0">
                <a:solidFill>
                  <a:srgbClr val="585858"/>
                </a:solidFill>
                <a:latin typeface="Arial Narrow"/>
                <a:cs typeface="Arial Narrow"/>
              </a:rPr>
              <a:t> </a:t>
            </a:r>
            <a:r>
              <a:rPr sz="867" dirty="0">
                <a:solidFill>
                  <a:srgbClr val="585858"/>
                </a:solidFill>
                <a:latin typeface="Arial Narrow"/>
                <a:cs typeface="Arial Narrow"/>
              </a:rPr>
              <a:t>analysis;</a:t>
            </a:r>
            <a:endParaRPr sz="867" dirty="0">
              <a:latin typeface="Arial Narrow"/>
              <a:cs typeface="Arial Narrow"/>
            </a:endParaRPr>
          </a:p>
          <a:p>
            <a:pPr marR="11006" algn="r">
              <a:spcBef>
                <a:spcPts val="13"/>
              </a:spcBef>
            </a:pPr>
            <a:r>
              <a:rPr sz="867" dirty="0">
                <a:solidFill>
                  <a:srgbClr val="585858"/>
                </a:solidFill>
                <a:latin typeface="Arial Narrow"/>
                <a:cs typeface="Arial Narrow"/>
              </a:rPr>
              <a:t>‡Includes disease recurrence in liver, renal and adrenal systems and</a:t>
            </a:r>
            <a:r>
              <a:rPr sz="867" spc="87" dirty="0">
                <a:solidFill>
                  <a:srgbClr val="585858"/>
                </a:solidFill>
                <a:latin typeface="Arial Narrow"/>
                <a:cs typeface="Arial Narrow"/>
              </a:rPr>
              <a:t> </a:t>
            </a:r>
            <a:r>
              <a:rPr sz="867" dirty="0">
                <a:solidFill>
                  <a:srgbClr val="585858"/>
                </a:solidFill>
                <a:latin typeface="Arial Narrow"/>
                <a:cs typeface="Arial Narrow"/>
              </a:rPr>
              <a:t>pancreas.</a:t>
            </a:r>
            <a:endParaRPr sz="867" dirty="0">
              <a:latin typeface="Arial Narrow"/>
              <a:cs typeface="Arial Narrow"/>
            </a:endParaRPr>
          </a:p>
          <a:p>
            <a:pPr marR="8466" algn="r">
              <a:spcBef>
                <a:spcPts val="20"/>
              </a:spcBef>
            </a:pPr>
            <a:r>
              <a:rPr sz="867" spc="7" dirty="0">
                <a:solidFill>
                  <a:srgbClr val="585858"/>
                </a:solidFill>
                <a:latin typeface="Arial Narrow"/>
                <a:cs typeface="Arial Narrow"/>
              </a:rPr>
              <a:t>ADAURA </a:t>
            </a:r>
            <a:r>
              <a:rPr sz="867" dirty="0">
                <a:solidFill>
                  <a:srgbClr val="585858"/>
                </a:solidFill>
                <a:latin typeface="Arial Narrow"/>
                <a:cs typeface="Arial Narrow"/>
              </a:rPr>
              <a:t>data cut-off: 17 January,</a:t>
            </a:r>
            <a:r>
              <a:rPr sz="867" spc="-107" dirty="0">
                <a:solidFill>
                  <a:srgbClr val="585858"/>
                </a:solidFill>
                <a:latin typeface="Arial Narrow"/>
                <a:cs typeface="Arial Narrow"/>
              </a:rPr>
              <a:t> </a:t>
            </a:r>
            <a:r>
              <a:rPr sz="867" dirty="0">
                <a:solidFill>
                  <a:srgbClr val="585858"/>
                </a:solidFill>
                <a:latin typeface="Arial Narrow"/>
                <a:cs typeface="Arial Narrow"/>
              </a:rPr>
              <a:t>2020</a:t>
            </a:r>
            <a:endParaRPr sz="867" dirty="0">
              <a:latin typeface="Arial Narrow"/>
              <a:cs typeface="Arial Narrow"/>
            </a:endParaRPr>
          </a:p>
        </p:txBody>
      </p:sp>
      <p:grpSp>
        <p:nvGrpSpPr>
          <p:cNvPr id="4" name="object 4"/>
          <p:cNvGrpSpPr/>
          <p:nvPr/>
        </p:nvGrpSpPr>
        <p:grpSpPr>
          <a:xfrm>
            <a:off x="4136814" y="1846749"/>
            <a:ext cx="7243233" cy="3668607"/>
            <a:chOff x="3102610" y="1385061"/>
            <a:chExt cx="5432425" cy="2751455"/>
          </a:xfrm>
        </p:grpSpPr>
        <p:sp>
          <p:nvSpPr>
            <p:cNvPr id="5" name="object 5"/>
            <p:cNvSpPr/>
            <p:nvPr/>
          </p:nvSpPr>
          <p:spPr>
            <a:xfrm>
              <a:off x="5222748" y="1482851"/>
              <a:ext cx="596265" cy="163195"/>
            </a:xfrm>
            <a:custGeom>
              <a:avLst/>
              <a:gdLst/>
              <a:ahLst/>
              <a:cxnLst/>
              <a:rect l="l" t="t" r="r" b="b"/>
              <a:pathLst>
                <a:path w="596264" h="163194">
                  <a:moveTo>
                    <a:pt x="595884" y="0"/>
                  </a:moveTo>
                  <a:lnTo>
                    <a:pt x="0" y="0"/>
                  </a:lnTo>
                  <a:lnTo>
                    <a:pt x="0" y="163068"/>
                  </a:lnTo>
                  <a:lnTo>
                    <a:pt x="595884" y="163068"/>
                  </a:lnTo>
                  <a:lnTo>
                    <a:pt x="595884" y="0"/>
                  </a:lnTo>
                  <a:close/>
                </a:path>
              </a:pathLst>
            </a:custGeom>
            <a:solidFill>
              <a:srgbClr val="418E96"/>
            </a:solidFill>
          </p:spPr>
          <p:txBody>
            <a:bodyPr wrap="square" lIns="0" tIns="0" rIns="0" bIns="0" rtlCol="0"/>
            <a:lstStyle/>
            <a:p>
              <a:endParaRPr sz="2400"/>
            </a:p>
          </p:txBody>
        </p:sp>
        <p:sp>
          <p:nvSpPr>
            <p:cNvPr id="6" name="object 6"/>
            <p:cNvSpPr/>
            <p:nvPr/>
          </p:nvSpPr>
          <p:spPr>
            <a:xfrm>
              <a:off x="5818632" y="1482851"/>
              <a:ext cx="2489200" cy="163195"/>
            </a:xfrm>
            <a:custGeom>
              <a:avLst/>
              <a:gdLst/>
              <a:ahLst/>
              <a:cxnLst/>
              <a:rect l="l" t="t" r="r" b="b"/>
              <a:pathLst>
                <a:path w="2489200" h="163194">
                  <a:moveTo>
                    <a:pt x="2488691" y="0"/>
                  </a:moveTo>
                  <a:lnTo>
                    <a:pt x="0" y="0"/>
                  </a:lnTo>
                  <a:lnTo>
                    <a:pt x="0" y="163068"/>
                  </a:lnTo>
                  <a:lnTo>
                    <a:pt x="2488691" y="163068"/>
                  </a:lnTo>
                  <a:lnTo>
                    <a:pt x="2488691" y="0"/>
                  </a:lnTo>
                  <a:close/>
                </a:path>
              </a:pathLst>
            </a:custGeom>
            <a:solidFill>
              <a:srgbClr val="D5AE52"/>
            </a:solidFill>
          </p:spPr>
          <p:txBody>
            <a:bodyPr wrap="square" lIns="0" tIns="0" rIns="0" bIns="0" rtlCol="0"/>
            <a:lstStyle/>
            <a:p>
              <a:endParaRPr sz="2400"/>
            </a:p>
          </p:txBody>
        </p:sp>
        <p:sp>
          <p:nvSpPr>
            <p:cNvPr id="7" name="object 7"/>
            <p:cNvSpPr/>
            <p:nvPr/>
          </p:nvSpPr>
          <p:spPr>
            <a:xfrm>
              <a:off x="3112770" y="1395221"/>
              <a:ext cx="5412105" cy="47625"/>
            </a:xfrm>
            <a:custGeom>
              <a:avLst/>
              <a:gdLst/>
              <a:ahLst/>
              <a:cxnLst/>
              <a:rect l="l" t="t" r="r" b="b"/>
              <a:pathLst>
                <a:path w="5412105" h="47625">
                  <a:moveTo>
                    <a:pt x="0" y="47243"/>
                  </a:moveTo>
                  <a:lnTo>
                    <a:pt x="5411724" y="47243"/>
                  </a:lnTo>
                </a:path>
                <a:path w="5412105" h="47625">
                  <a:moveTo>
                    <a:pt x="0" y="0"/>
                  </a:moveTo>
                  <a:lnTo>
                    <a:pt x="0" y="47243"/>
                  </a:lnTo>
                </a:path>
                <a:path w="5412105" h="47625">
                  <a:moveTo>
                    <a:pt x="541019" y="0"/>
                  </a:moveTo>
                  <a:lnTo>
                    <a:pt x="541019" y="47243"/>
                  </a:lnTo>
                </a:path>
                <a:path w="5412105" h="47625">
                  <a:moveTo>
                    <a:pt x="1082040" y="0"/>
                  </a:moveTo>
                  <a:lnTo>
                    <a:pt x="1082040" y="47243"/>
                  </a:lnTo>
                </a:path>
                <a:path w="5412105" h="47625">
                  <a:moveTo>
                    <a:pt x="1623059" y="0"/>
                  </a:moveTo>
                  <a:lnTo>
                    <a:pt x="1623059" y="47243"/>
                  </a:lnTo>
                </a:path>
                <a:path w="5412105" h="47625">
                  <a:moveTo>
                    <a:pt x="2164080" y="0"/>
                  </a:moveTo>
                  <a:lnTo>
                    <a:pt x="2164080" y="47243"/>
                  </a:lnTo>
                </a:path>
                <a:path w="5412105" h="47625">
                  <a:moveTo>
                    <a:pt x="2705100" y="0"/>
                  </a:moveTo>
                  <a:lnTo>
                    <a:pt x="2705100" y="47243"/>
                  </a:lnTo>
                </a:path>
                <a:path w="5412105" h="47625">
                  <a:moveTo>
                    <a:pt x="3246120" y="0"/>
                  </a:moveTo>
                  <a:lnTo>
                    <a:pt x="3246120" y="47243"/>
                  </a:lnTo>
                </a:path>
                <a:path w="5412105" h="47625">
                  <a:moveTo>
                    <a:pt x="3787139" y="0"/>
                  </a:moveTo>
                  <a:lnTo>
                    <a:pt x="3787139" y="47243"/>
                  </a:lnTo>
                </a:path>
                <a:path w="5412105" h="47625">
                  <a:moveTo>
                    <a:pt x="4328159" y="0"/>
                  </a:moveTo>
                  <a:lnTo>
                    <a:pt x="4328159" y="47243"/>
                  </a:lnTo>
                </a:path>
                <a:path w="5412105" h="47625">
                  <a:moveTo>
                    <a:pt x="4870704" y="0"/>
                  </a:moveTo>
                  <a:lnTo>
                    <a:pt x="4870704" y="47243"/>
                  </a:lnTo>
                </a:path>
                <a:path w="5412105" h="47625">
                  <a:moveTo>
                    <a:pt x="5411724" y="0"/>
                  </a:moveTo>
                  <a:lnTo>
                    <a:pt x="5411724" y="47243"/>
                  </a:lnTo>
                </a:path>
              </a:pathLst>
            </a:custGeom>
            <a:ln w="19812">
              <a:solidFill>
                <a:srgbClr val="000000"/>
              </a:solidFill>
            </a:ln>
          </p:spPr>
          <p:txBody>
            <a:bodyPr wrap="square" lIns="0" tIns="0" rIns="0" bIns="0" rtlCol="0"/>
            <a:lstStyle/>
            <a:p>
              <a:endParaRPr sz="2400"/>
            </a:p>
          </p:txBody>
        </p:sp>
        <p:sp>
          <p:nvSpPr>
            <p:cNvPr id="8" name="object 8"/>
            <p:cNvSpPr/>
            <p:nvPr/>
          </p:nvSpPr>
          <p:spPr>
            <a:xfrm>
              <a:off x="5515355" y="1726691"/>
              <a:ext cx="303530" cy="163195"/>
            </a:xfrm>
            <a:custGeom>
              <a:avLst/>
              <a:gdLst/>
              <a:ahLst/>
              <a:cxnLst/>
              <a:rect l="l" t="t" r="r" b="b"/>
              <a:pathLst>
                <a:path w="303529" h="163194">
                  <a:moveTo>
                    <a:pt x="303276" y="0"/>
                  </a:moveTo>
                  <a:lnTo>
                    <a:pt x="0" y="0"/>
                  </a:lnTo>
                  <a:lnTo>
                    <a:pt x="0" y="163068"/>
                  </a:lnTo>
                  <a:lnTo>
                    <a:pt x="303276" y="163068"/>
                  </a:lnTo>
                  <a:lnTo>
                    <a:pt x="303276" y="0"/>
                  </a:lnTo>
                  <a:close/>
                </a:path>
              </a:pathLst>
            </a:custGeom>
            <a:solidFill>
              <a:srgbClr val="418E96"/>
            </a:solidFill>
          </p:spPr>
          <p:txBody>
            <a:bodyPr wrap="square" lIns="0" tIns="0" rIns="0" bIns="0" rtlCol="0"/>
            <a:lstStyle/>
            <a:p>
              <a:endParaRPr sz="2400"/>
            </a:p>
          </p:txBody>
        </p:sp>
        <p:sp>
          <p:nvSpPr>
            <p:cNvPr id="9" name="object 9"/>
            <p:cNvSpPr/>
            <p:nvPr/>
          </p:nvSpPr>
          <p:spPr>
            <a:xfrm>
              <a:off x="5818632" y="1726691"/>
              <a:ext cx="963294" cy="163195"/>
            </a:xfrm>
            <a:custGeom>
              <a:avLst/>
              <a:gdLst/>
              <a:ahLst/>
              <a:cxnLst/>
              <a:rect l="l" t="t" r="r" b="b"/>
              <a:pathLst>
                <a:path w="963295" h="163194">
                  <a:moveTo>
                    <a:pt x="963167" y="0"/>
                  </a:moveTo>
                  <a:lnTo>
                    <a:pt x="0" y="0"/>
                  </a:lnTo>
                  <a:lnTo>
                    <a:pt x="0" y="163068"/>
                  </a:lnTo>
                  <a:lnTo>
                    <a:pt x="963167" y="163068"/>
                  </a:lnTo>
                  <a:lnTo>
                    <a:pt x="963167" y="0"/>
                  </a:lnTo>
                  <a:close/>
                </a:path>
              </a:pathLst>
            </a:custGeom>
            <a:solidFill>
              <a:srgbClr val="D5AE52"/>
            </a:solidFill>
          </p:spPr>
          <p:txBody>
            <a:bodyPr wrap="square" lIns="0" tIns="0" rIns="0" bIns="0" rtlCol="0"/>
            <a:lstStyle/>
            <a:p>
              <a:endParaRPr sz="2400"/>
            </a:p>
          </p:txBody>
        </p:sp>
        <p:sp>
          <p:nvSpPr>
            <p:cNvPr id="10" name="object 10"/>
            <p:cNvSpPr/>
            <p:nvPr/>
          </p:nvSpPr>
          <p:spPr>
            <a:xfrm>
              <a:off x="5661660" y="1972055"/>
              <a:ext cx="157480" cy="163195"/>
            </a:xfrm>
            <a:custGeom>
              <a:avLst/>
              <a:gdLst/>
              <a:ahLst/>
              <a:cxnLst/>
              <a:rect l="l" t="t" r="r" b="b"/>
              <a:pathLst>
                <a:path w="157479" h="163194">
                  <a:moveTo>
                    <a:pt x="156972" y="0"/>
                  </a:moveTo>
                  <a:lnTo>
                    <a:pt x="0" y="0"/>
                  </a:lnTo>
                  <a:lnTo>
                    <a:pt x="0" y="163068"/>
                  </a:lnTo>
                  <a:lnTo>
                    <a:pt x="156972" y="163068"/>
                  </a:lnTo>
                  <a:lnTo>
                    <a:pt x="156972" y="0"/>
                  </a:lnTo>
                  <a:close/>
                </a:path>
              </a:pathLst>
            </a:custGeom>
            <a:solidFill>
              <a:srgbClr val="418E96"/>
            </a:solidFill>
          </p:spPr>
          <p:txBody>
            <a:bodyPr wrap="square" lIns="0" tIns="0" rIns="0" bIns="0" rtlCol="0"/>
            <a:lstStyle/>
            <a:p>
              <a:endParaRPr sz="2400"/>
            </a:p>
          </p:txBody>
        </p:sp>
        <p:sp>
          <p:nvSpPr>
            <p:cNvPr id="11" name="object 11"/>
            <p:cNvSpPr/>
            <p:nvPr/>
          </p:nvSpPr>
          <p:spPr>
            <a:xfrm>
              <a:off x="5818632" y="1972055"/>
              <a:ext cx="757555" cy="163195"/>
            </a:xfrm>
            <a:custGeom>
              <a:avLst/>
              <a:gdLst/>
              <a:ahLst/>
              <a:cxnLst/>
              <a:rect l="l" t="t" r="r" b="b"/>
              <a:pathLst>
                <a:path w="757554" h="163194">
                  <a:moveTo>
                    <a:pt x="757427" y="0"/>
                  </a:moveTo>
                  <a:lnTo>
                    <a:pt x="0" y="0"/>
                  </a:lnTo>
                  <a:lnTo>
                    <a:pt x="0" y="163068"/>
                  </a:lnTo>
                  <a:lnTo>
                    <a:pt x="757427" y="163068"/>
                  </a:lnTo>
                  <a:lnTo>
                    <a:pt x="757427" y="0"/>
                  </a:lnTo>
                  <a:close/>
                </a:path>
              </a:pathLst>
            </a:custGeom>
            <a:solidFill>
              <a:srgbClr val="D5AE52"/>
            </a:solidFill>
          </p:spPr>
          <p:txBody>
            <a:bodyPr wrap="square" lIns="0" tIns="0" rIns="0" bIns="0" rtlCol="0"/>
            <a:lstStyle/>
            <a:p>
              <a:endParaRPr sz="2400"/>
            </a:p>
          </p:txBody>
        </p:sp>
        <p:sp>
          <p:nvSpPr>
            <p:cNvPr id="12" name="object 12"/>
            <p:cNvSpPr/>
            <p:nvPr/>
          </p:nvSpPr>
          <p:spPr>
            <a:xfrm>
              <a:off x="5736336" y="2215895"/>
              <a:ext cx="82550" cy="163195"/>
            </a:xfrm>
            <a:custGeom>
              <a:avLst/>
              <a:gdLst/>
              <a:ahLst/>
              <a:cxnLst/>
              <a:rect l="l" t="t" r="r" b="b"/>
              <a:pathLst>
                <a:path w="82550" h="163194">
                  <a:moveTo>
                    <a:pt x="82296" y="0"/>
                  </a:moveTo>
                  <a:lnTo>
                    <a:pt x="0" y="0"/>
                  </a:lnTo>
                  <a:lnTo>
                    <a:pt x="0" y="163068"/>
                  </a:lnTo>
                  <a:lnTo>
                    <a:pt x="82296" y="163068"/>
                  </a:lnTo>
                  <a:lnTo>
                    <a:pt x="82296" y="0"/>
                  </a:lnTo>
                  <a:close/>
                </a:path>
              </a:pathLst>
            </a:custGeom>
            <a:solidFill>
              <a:srgbClr val="418E96"/>
            </a:solidFill>
          </p:spPr>
          <p:txBody>
            <a:bodyPr wrap="square" lIns="0" tIns="0" rIns="0" bIns="0" rtlCol="0"/>
            <a:lstStyle/>
            <a:p>
              <a:endParaRPr sz="2400"/>
            </a:p>
          </p:txBody>
        </p:sp>
        <p:sp>
          <p:nvSpPr>
            <p:cNvPr id="13" name="object 13"/>
            <p:cNvSpPr/>
            <p:nvPr/>
          </p:nvSpPr>
          <p:spPr>
            <a:xfrm>
              <a:off x="5818632" y="2215895"/>
              <a:ext cx="535305" cy="163195"/>
            </a:xfrm>
            <a:custGeom>
              <a:avLst/>
              <a:gdLst/>
              <a:ahLst/>
              <a:cxnLst/>
              <a:rect l="l" t="t" r="r" b="b"/>
              <a:pathLst>
                <a:path w="535304" h="163194">
                  <a:moveTo>
                    <a:pt x="534923" y="0"/>
                  </a:moveTo>
                  <a:lnTo>
                    <a:pt x="0" y="0"/>
                  </a:lnTo>
                  <a:lnTo>
                    <a:pt x="0" y="163068"/>
                  </a:lnTo>
                  <a:lnTo>
                    <a:pt x="534923" y="163068"/>
                  </a:lnTo>
                  <a:lnTo>
                    <a:pt x="534923" y="0"/>
                  </a:lnTo>
                  <a:close/>
                </a:path>
              </a:pathLst>
            </a:custGeom>
            <a:solidFill>
              <a:srgbClr val="D5AE52"/>
            </a:solidFill>
          </p:spPr>
          <p:txBody>
            <a:bodyPr wrap="square" lIns="0" tIns="0" rIns="0" bIns="0" rtlCol="0"/>
            <a:lstStyle/>
            <a:p>
              <a:endParaRPr sz="2400"/>
            </a:p>
          </p:txBody>
        </p:sp>
        <p:sp>
          <p:nvSpPr>
            <p:cNvPr id="14" name="object 14"/>
            <p:cNvSpPr/>
            <p:nvPr/>
          </p:nvSpPr>
          <p:spPr>
            <a:xfrm>
              <a:off x="5736336" y="2461259"/>
              <a:ext cx="82550" cy="163195"/>
            </a:xfrm>
            <a:custGeom>
              <a:avLst/>
              <a:gdLst/>
              <a:ahLst/>
              <a:cxnLst/>
              <a:rect l="l" t="t" r="r" b="b"/>
              <a:pathLst>
                <a:path w="82550" h="163194">
                  <a:moveTo>
                    <a:pt x="82296" y="0"/>
                  </a:moveTo>
                  <a:lnTo>
                    <a:pt x="0" y="0"/>
                  </a:lnTo>
                  <a:lnTo>
                    <a:pt x="0" y="163067"/>
                  </a:lnTo>
                  <a:lnTo>
                    <a:pt x="82296" y="163067"/>
                  </a:lnTo>
                  <a:lnTo>
                    <a:pt x="82296" y="0"/>
                  </a:lnTo>
                  <a:close/>
                </a:path>
              </a:pathLst>
            </a:custGeom>
            <a:solidFill>
              <a:srgbClr val="418E96"/>
            </a:solidFill>
          </p:spPr>
          <p:txBody>
            <a:bodyPr wrap="square" lIns="0" tIns="0" rIns="0" bIns="0" rtlCol="0"/>
            <a:lstStyle/>
            <a:p>
              <a:endParaRPr sz="2400"/>
            </a:p>
          </p:txBody>
        </p:sp>
        <p:sp>
          <p:nvSpPr>
            <p:cNvPr id="15" name="object 15"/>
            <p:cNvSpPr/>
            <p:nvPr/>
          </p:nvSpPr>
          <p:spPr>
            <a:xfrm>
              <a:off x="5818632" y="2461259"/>
              <a:ext cx="443865" cy="163195"/>
            </a:xfrm>
            <a:custGeom>
              <a:avLst/>
              <a:gdLst/>
              <a:ahLst/>
              <a:cxnLst/>
              <a:rect l="l" t="t" r="r" b="b"/>
              <a:pathLst>
                <a:path w="443864" h="163194">
                  <a:moveTo>
                    <a:pt x="443483" y="0"/>
                  </a:moveTo>
                  <a:lnTo>
                    <a:pt x="0" y="0"/>
                  </a:lnTo>
                  <a:lnTo>
                    <a:pt x="0" y="163067"/>
                  </a:lnTo>
                  <a:lnTo>
                    <a:pt x="443483" y="163067"/>
                  </a:lnTo>
                  <a:lnTo>
                    <a:pt x="443483" y="0"/>
                  </a:lnTo>
                  <a:close/>
                </a:path>
              </a:pathLst>
            </a:custGeom>
            <a:solidFill>
              <a:srgbClr val="D5AE52"/>
            </a:solidFill>
          </p:spPr>
          <p:txBody>
            <a:bodyPr wrap="square" lIns="0" tIns="0" rIns="0" bIns="0" rtlCol="0"/>
            <a:lstStyle/>
            <a:p>
              <a:endParaRPr sz="2400"/>
            </a:p>
          </p:txBody>
        </p:sp>
        <p:sp>
          <p:nvSpPr>
            <p:cNvPr id="16" name="object 16"/>
            <p:cNvSpPr/>
            <p:nvPr/>
          </p:nvSpPr>
          <p:spPr>
            <a:xfrm>
              <a:off x="5753100" y="2705100"/>
              <a:ext cx="66040" cy="163195"/>
            </a:xfrm>
            <a:custGeom>
              <a:avLst/>
              <a:gdLst/>
              <a:ahLst/>
              <a:cxnLst/>
              <a:rect l="l" t="t" r="r" b="b"/>
              <a:pathLst>
                <a:path w="66039" h="163194">
                  <a:moveTo>
                    <a:pt x="65532" y="0"/>
                  </a:moveTo>
                  <a:lnTo>
                    <a:pt x="0" y="0"/>
                  </a:lnTo>
                  <a:lnTo>
                    <a:pt x="0" y="163068"/>
                  </a:lnTo>
                  <a:lnTo>
                    <a:pt x="65532" y="163068"/>
                  </a:lnTo>
                  <a:lnTo>
                    <a:pt x="65532" y="0"/>
                  </a:lnTo>
                  <a:close/>
                </a:path>
              </a:pathLst>
            </a:custGeom>
            <a:solidFill>
              <a:srgbClr val="418E96"/>
            </a:solidFill>
          </p:spPr>
          <p:txBody>
            <a:bodyPr wrap="square" lIns="0" tIns="0" rIns="0" bIns="0" rtlCol="0"/>
            <a:lstStyle/>
            <a:p>
              <a:endParaRPr sz="2400"/>
            </a:p>
          </p:txBody>
        </p:sp>
        <p:sp>
          <p:nvSpPr>
            <p:cNvPr id="17" name="object 17"/>
            <p:cNvSpPr/>
            <p:nvPr/>
          </p:nvSpPr>
          <p:spPr>
            <a:xfrm>
              <a:off x="5818632" y="2705100"/>
              <a:ext cx="172720" cy="163195"/>
            </a:xfrm>
            <a:custGeom>
              <a:avLst/>
              <a:gdLst/>
              <a:ahLst/>
              <a:cxnLst/>
              <a:rect l="l" t="t" r="r" b="b"/>
              <a:pathLst>
                <a:path w="172720" h="163194">
                  <a:moveTo>
                    <a:pt x="172212" y="0"/>
                  </a:moveTo>
                  <a:lnTo>
                    <a:pt x="0" y="0"/>
                  </a:lnTo>
                  <a:lnTo>
                    <a:pt x="0" y="163068"/>
                  </a:lnTo>
                  <a:lnTo>
                    <a:pt x="172212" y="163068"/>
                  </a:lnTo>
                  <a:lnTo>
                    <a:pt x="172212" y="0"/>
                  </a:lnTo>
                  <a:close/>
                </a:path>
              </a:pathLst>
            </a:custGeom>
            <a:solidFill>
              <a:srgbClr val="D5AE52"/>
            </a:solidFill>
          </p:spPr>
          <p:txBody>
            <a:bodyPr wrap="square" lIns="0" tIns="0" rIns="0" bIns="0" rtlCol="0"/>
            <a:lstStyle/>
            <a:p>
              <a:endParaRPr sz="2400"/>
            </a:p>
          </p:txBody>
        </p:sp>
        <p:sp>
          <p:nvSpPr>
            <p:cNvPr id="18" name="object 18"/>
            <p:cNvSpPr/>
            <p:nvPr/>
          </p:nvSpPr>
          <p:spPr>
            <a:xfrm>
              <a:off x="5785104" y="2950463"/>
              <a:ext cx="33655" cy="163195"/>
            </a:xfrm>
            <a:custGeom>
              <a:avLst/>
              <a:gdLst/>
              <a:ahLst/>
              <a:cxnLst/>
              <a:rect l="l" t="t" r="r" b="b"/>
              <a:pathLst>
                <a:path w="33654" h="163194">
                  <a:moveTo>
                    <a:pt x="33528" y="0"/>
                  </a:moveTo>
                  <a:lnTo>
                    <a:pt x="0" y="0"/>
                  </a:lnTo>
                  <a:lnTo>
                    <a:pt x="0" y="163068"/>
                  </a:lnTo>
                  <a:lnTo>
                    <a:pt x="33528" y="163068"/>
                  </a:lnTo>
                  <a:lnTo>
                    <a:pt x="33528" y="0"/>
                  </a:lnTo>
                  <a:close/>
                </a:path>
              </a:pathLst>
            </a:custGeom>
            <a:solidFill>
              <a:srgbClr val="418E96"/>
            </a:solidFill>
          </p:spPr>
          <p:txBody>
            <a:bodyPr wrap="square" lIns="0" tIns="0" rIns="0" bIns="0" rtlCol="0"/>
            <a:lstStyle/>
            <a:p>
              <a:endParaRPr sz="2400"/>
            </a:p>
          </p:txBody>
        </p:sp>
        <p:sp>
          <p:nvSpPr>
            <p:cNvPr id="19" name="object 19"/>
            <p:cNvSpPr/>
            <p:nvPr/>
          </p:nvSpPr>
          <p:spPr>
            <a:xfrm>
              <a:off x="5818632" y="2950463"/>
              <a:ext cx="189230" cy="1140460"/>
            </a:xfrm>
            <a:custGeom>
              <a:avLst/>
              <a:gdLst/>
              <a:ahLst/>
              <a:cxnLst/>
              <a:rect l="l" t="t" r="r" b="b"/>
              <a:pathLst>
                <a:path w="189229" h="1140460">
                  <a:moveTo>
                    <a:pt x="15240" y="733044"/>
                  </a:moveTo>
                  <a:lnTo>
                    <a:pt x="0" y="733044"/>
                  </a:lnTo>
                  <a:lnTo>
                    <a:pt x="0" y="896112"/>
                  </a:lnTo>
                  <a:lnTo>
                    <a:pt x="15240" y="896112"/>
                  </a:lnTo>
                  <a:lnTo>
                    <a:pt x="15240" y="733044"/>
                  </a:lnTo>
                  <a:close/>
                </a:path>
                <a:path w="189229" h="1140460">
                  <a:moveTo>
                    <a:pt x="32004" y="976884"/>
                  </a:moveTo>
                  <a:lnTo>
                    <a:pt x="0" y="976884"/>
                  </a:lnTo>
                  <a:lnTo>
                    <a:pt x="0" y="1139952"/>
                  </a:lnTo>
                  <a:lnTo>
                    <a:pt x="32004" y="1139952"/>
                  </a:lnTo>
                  <a:lnTo>
                    <a:pt x="32004" y="976884"/>
                  </a:lnTo>
                  <a:close/>
                </a:path>
                <a:path w="189229" h="1140460">
                  <a:moveTo>
                    <a:pt x="48768" y="0"/>
                  </a:moveTo>
                  <a:lnTo>
                    <a:pt x="0" y="0"/>
                  </a:lnTo>
                  <a:lnTo>
                    <a:pt x="0" y="163068"/>
                  </a:lnTo>
                  <a:lnTo>
                    <a:pt x="48768" y="163068"/>
                  </a:lnTo>
                  <a:lnTo>
                    <a:pt x="48768" y="0"/>
                  </a:lnTo>
                  <a:close/>
                </a:path>
                <a:path w="189229" h="1140460">
                  <a:moveTo>
                    <a:pt x="91440" y="487680"/>
                  </a:moveTo>
                  <a:lnTo>
                    <a:pt x="0" y="487680"/>
                  </a:lnTo>
                  <a:lnTo>
                    <a:pt x="0" y="650748"/>
                  </a:lnTo>
                  <a:lnTo>
                    <a:pt x="91440" y="650748"/>
                  </a:lnTo>
                  <a:lnTo>
                    <a:pt x="91440" y="487680"/>
                  </a:lnTo>
                  <a:close/>
                </a:path>
                <a:path w="189229" h="1140460">
                  <a:moveTo>
                    <a:pt x="188976" y="243840"/>
                  </a:moveTo>
                  <a:lnTo>
                    <a:pt x="0" y="243840"/>
                  </a:lnTo>
                  <a:lnTo>
                    <a:pt x="0" y="406908"/>
                  </a:lnTo>
                  <a:lnTo>
                    <a:pt x="188976" y="406908"/>
                  </a:lnTo>
                  <a:lnTo>
                    <a:pt x="188976" y="243840"/>
                  </a:lnTo>
                  <a:close/>
                </a:path>
              </a:pathLst>
            </a:custGeom>
            <a:solidFill>
              <a:srgbClr val="D5AE52"/>
            </a:solidFill>
          </p:spPr>
          <p:txBody>
            <a:bodyPr wrap="square" lIns="0" tIns="0" rIns="0" bIns="0" rtlCol="0"/>
            <a:lstStyle/>
            <a:p>
              <a:endParaRPr sz="2400"/>
            </a:p>
          </p:txBody>
        </p:sp>
        <p:sp>
          <p:nvSpPr>
            <p:cNvPr id="20" name="object 20"/>
            <p:cNvSpPr/>
            <p:nvPr/>
          </p:nvSpPr>
          <p:spPr>
            <a:xfrm>
              <a:off x="5818632" y="1441703"/>
              <a:ext cx="0" cy="2689860"/>
            </a:xfrm>
            <a:custGeom>
              <a:avLst/>
              <a:gdLst/>
              <a:ahLst/>
              <a:cxnLst/>
              <a:rect l="l" t="t" r="r" b="b"/>
              <a:pathLst>
                <a:path h="2689860">
                  <a:moveTo>
                    <a:pt x="0" y="0"/>
                  </a:moveTo>
                  <a:lnTo>
                    <a:pt x="0" y="2689860"/>
                  </a:lnTo>
                </a:path>
              </a:pathLst>
            </a:custGeom>
            <a:ln w="9144">
              <a:solidFill>
                <a:srgbClr val="D9D9D9"/>
              </a:solidFill>
            </a:ln>
          </p:spPr>
          <p:txBody>
            <a:bodyPr wrap="square" lIns="0" tIns="0" rIns="0" bIns="0" rtlCol="0"/>
            <a:lstStyle/>
            <a:p>
              <a:endParaRPr sz="2400"/>
            </a:p>
          </p:txBody>
        </p:sp>
      </p:grpSp>
      <p:sp>
        <p:nvSpPr>
          <p:cNvPr id="21" name="object 21"/>
          <p:cNvSpPr txBox="1"/>
          <p:nvPr/>
        </p:nvSpPr>
        <p:spPr>
          <a:xfrm>
            <a:off x="6643115" y="1917192"/>
            <a:ext cx="220980" cy="305276"/>
          </a:xfrm>
          <a:prstGeom prst="rect">
            <a:avLst/>
          </a:prstGeom>
        </p:spPr>
        <p:txBody>
          <a:bodyPr vert="horz" wrap="square" lIns="0" tIns="17780" rIns="0" bIns="0" rtlCol="0">
            <a:spAutoFit/>
          </a:bodyPr>
          <a:lstStyle/>
          <a:p>
            <a:pPr marL="16933">
              <a:spcBef>
                <a:spcPts val="140"/>
              </a:spcBef>
            </a:pPr>
            <a:r>
              <a:rPr sz="1867" spc="-120" dirty="0">
                <a:solidFill>
                  <a:srgbClr val="585858"/>
                </a:solidFill>
                <a:latin typeface="Arial Narrow"/>
                <a:cs typeface="Arial Narrow"/>
              </a:rPr>
              <a:t>11</a:t>
            </a:r>
            <a:endParaRPr sz="1867">
              <a:latin typeface="Arial Narrow"/>
              <a:cs typeface="Arial Narrow"/>
            </a:endParaRPr>
          </a:p>
        </p:txBody>
      </p:sp>
      <p:sp>
        <p:nvSpPr>
          <p:cNvPr id="22" name="object 22"/>
          <p:cNvSpPr txBox="1"/>
          <p:nvPr/>
        </p:nvSpPr>
        <p:spPr>
          <a:xfrm>
            <a:off x="7126731" y="2243497"/>
            <a:ext cx="143085" cy="305276"/>
          </a:xfrm>
          <a:prstGeom prst="rect">
            <a:avLst/>
          </a:prstGeom>
        </p:spPr>
        <p:txBody>
          <a:bodyPr vert="horz" wrap="square" lIns="0" tIns="17780" rIns="0" bIns="0" rtlCol="0">
            <a:spAutoFit/>
          </a:bodyPr>
          <a:lstStyle/>
          <a:p>
            <a:pPr marL="16933">
              <a:spcBef>
                <a:spcPts val="140"/>
              </a:spcBef>
            </a:pPr>
            <a:r>
              <a:rPr sz="1867" dirty="0">
                <a:solidFill>
                  <a:srgbClr val="585858"/>
                </a:solidFill>
                <a:latin typeface="Arial Narrow"/>
                <a:cs typeface="Arial Narrow"/>
              </a:rPr>
              <a:t>6</a:t>
            </a:r>
            <a:endParaRPr sz="1867">
              <a:latin typeface="Arial Narrow"/>
              <a:cs typeface="Arial Narrow"/>
            </a:endParaRPr>
          </a:p>
        </p:txBody>
      </p:sp>
      <p:sp>
        <p:nvSpPr>
          <p:cNvPr id="23" name="object 23"/>
          <p:cNvSpPr txBox="1"/>
          <p:nvPr/>
        </p:nvSpPr>
        <p:spPr>
          <a:xfrm>
            <a:off x="7321464" y="2569465"/>
            <a:ext cx="143085" cy="304421"/>
          </a:xfrm>
          <a:prstGeom prst="rect">
            <a:avLst/>
          </a:prstGeom>
        </p:spPr>
        <p:txBody>
          <a:bodyPr vert="horz" wrap="square" lIns="0" tIns="16933" rIns="0" bIns="0" rtlCol="0">
            <a:spAutoFit/>
          </a:bodyPr>
          <a:lstStyle/>
          <a:p>
            <a:pPr marL="16933">
              <a:spcBef>
                <a:spcPts val="133"/>
              </a:spcBef>
            </a:pPr>
            <a:r>
              <a:rPr sz="1867" dirty="0">
                <a:solidFill>
                  <a:srgbClr val="585858"/>
                </a:solidFill>
                <a:latin typeface="Arial Narrow"/>
                <a:cs typeface="Arial Narrow"/>
              </a:rPr>
              <a:t>3</a:t>
            </a:r>
            <a:endParaRPr sz="1867">
              <a:latin typeface="Arial Narrow"/>
              <a:cs typeface="Arial Narrow"/>
            </a:endParaRPr>
          </a:p>
        </p:txBody>
      </p:sp>
      <p:sp>
        <p:nvSpPr>
          <p:cNvPr id="24" name="object 24"/>
          <p:cNvSpPr txBox="1"/>
          <p:nvPr/>
        </p:nvSpPr>
        <p:spPr>
          <a:xfrm>
            <a:off x="7422556" y="2895770"/>
            <a:ext cx="143085" cy="304421"/>
          </a:xfrm>
          <a:prstGeom prst="rect">
            <a:avLst/>
          </a:prstGeom>
        </p:spPr>
        <p:txBody>
          <a:bodyPr vert="horz" wrap="square" lIns="0" tIns="16933" rIns="0" bIns="0" rtlCol="0">
            <a:spAutoFit/>
          </a:bodyPr>
          <a:lstStyle/>
          <a:p>
            <a:pPr marL="16933">
              <a:spcBef>
                <a:spcPts val="133"/>
              </a:spcBef>
            </a:pPr>
            <a:r>
              <a:rPr sz="1867" dirty="0">
                <a:solidFill>
                  <a:srgbClr val="585858"/>
                </a:solidFill>
                <a:latin typeface="Arial Narrow"/>
                <a:cs typeface="Arial Narrow"/>
              </a:rPr>
              <a:t>1</a:t>
            </a:r>
            <a:endParaRPr sz="1867">
              <a:latin typeface="Arial Narrow"/>
              <a:cs typeface="Arial Narrow"/>
            </a:endParaRPr>
          </a:p>
        </p:txBody>
      </p:sp>
      <p:sp>
        <p:nvSpPr>
          <p:cNvPr id="25" name="object 25"/>
          <p:cNvSpPr txBox="1"/>
          <p:nvPr/>
        </p:nvSpPr>
        <p:spPr>
          <a:xfrm>
            <a:off x="11163130" y="1917192"/>
            <a:ext cx="249767" cy="305276"/>
          </a:xfrm>
          <a:prstGeom prst="rect">
            <a:avLst/>
          </a:prstGeom>
        </p:spPr>
        <p:txBody>
          <a:bodyPr vert="horz" wrap="square" lIns="0" tIns="17780" rIns="0" bIns="0" rtlCol="0">
            <a:spAutoFit/>
          </a:bodyPr>
          <a:lstStyle/>
          <a:p>
            <a:pPr marL="16933">
              <a:spcBef>
                <a:spcPts val="140"/>
              </a:spcBef>
            </a:pPr>
            <a:r>
              <a:rPr sz="1867" spc="-7" dirty="0">
                <a:solidFill>
                  <a:srgbClr val="585858"/>
                </a:solidFill>
                <a:latin typeface="Arial Narrow"/>
                <a:cs typeface="Arial Narrow"/>
              </a:rPr>
              <a:t>46</a:t>
            </a:r>
            <a:endParaRPr sz="1867">
              <a:latin typeface="Arial Narrow"/>
              <a:cs typeface="Arial Narrow"/>
            </a:endParaRPr>
          </a:p>
        </p:txBody>
      </p:sp>
      <p:sp>
        <p:nvSpPr>
          <p:cNvPr id="26" name="object 26"/>
          <p:cNvSpPr txBox="1"/>
          <p:nvPr/>
        </p:nvSpPr>
        <p:spPr>
          <a:xfrm>
            <a:off x="9127913" y="2243497"/>
            <a:ext cx="249767" cy="305276"/>
          </a:xfrm>
          <a:prstGeom prst="rect">
            <a:avLst/>
          </a:prstGeom>
        </p:spPr>
        <p:txBody>
          <a:bodyPr vert="horz" wrap="square" lIns="0" tIns="17780" rIns="0" bIns="0" rtlCol="0">
            <a:spAutoFit/>
          </a:bodyPr>
          <a:lstStyle/>
          <a:p>
            <a:pPr marL="16933">
              <a:spcBef>
                <a:spcPts val="140"/>
              </a:spcBef>
            </a:pPr>
            <a:r>
              <a:rPr sz="1867" spc="-7" dirty="0">
                <a:solidFill>
                  <a:srgbClr val="585858"/>
                </a:solidFill>
                <a:latin typeface="Arial Narrow"/>
                <a:cs typeface="Arial Narrow"/>
              </a:rPr>
              <a:t>18</a:t>
            </a:r>
            <a:endParaRPr sz="1867">
              <a:latin typeface="Arial Narrow"/>
              <a:cs typeface="Arial Narrow"/>
            </a:endParaRPr>
          </a:p>
        </p:txBody>
      </p:sp>
      <p:sp>
        <p:nvSpPr>
          <p:cNvPr id="27" name="object 27"/>
          <p:cNvSpPr txBox="1"/>
          <p:nvPr/>
        </p:nvSpPr>
        <p:spPr>
          <a:xfrm>
            <a:off x="8853931" y="2569465"/>
            <a:ext cx="249767" cy="304421"/>
          </a:xfrm>
          <a:prstGeom prst="rect">
            <a:avLst/>
          </a:prstGeom>
        </p:spPr>
        <p:txBody>
          <a:bodyPr vert="horz" wrap="square" lIns="0" tIns="16933" rIns="0" bIns="0" rtlCol="0">
            <a:spAutoFit/>
          </a:bodyPr>
          <a:lstStyle/>
          <a:p>
            <a:pPr marL="16933">
              <a:spcBef>
                <a:spcPts val="133"/>
              </a:spcBef>
            </a:pPr>
            <a:r>
              <a:rPr sz="1867" spc="-7" dirty="0">
                <a:solidFill>
                  <a:srgbClr val="585858"/>
                </a:solidFill>
                <a:latin typeface="Arial Narrow"/>
                <a:cs typeface="Arial Narrow"/>
              </a:rPr>
              <a:t>14</a:t>
            </a:r>
            <a:endParaRPr sz="1867">
              <a:latin typeface="Arial Narrow"/>
              <a:cs typeface="Arial Narrow"/>
            </a:endParaRPr>
          </a:p>
        </p:txBody>
      </p:sp>
      <p:sp>
        <p:nvSpPr>
          <p:cNvPr id="28" name="object 28"/>
          <p:cNvSpPr txBox="1"/>
          <p:nvPr/>
        </p:nvSpPr>
        <p:spPr>
          <a:xfrm>
            <a:off x="8557769" y="2895770"/>
            <a:ext cx="249767" cy="304421"/>
          </a:xfrm>
          <a:prstGeom prst="rect">
            <a:avLst/>
          </a:prstGeom>
        </p:spPr>
        <p:txBody>
          <a:bodyPr vert="horz" wrap="square" lIns="0" tIns="16933" rIns="0" bIns="0" rtlCol="0">
            <a:spAutoFit/>
          </a:bodyPr>
          <a:lstStyle/>
          <a:p>
            <a:pPr marL="16933">
              <a:spcBef>
                <a:spcPts val="133"/>
              </a:spcBef>
            </a:pPr>
            <a:r>
              <a:rPr sz="1867" spc="-7" dirty="0">
                <a:solidFill>
                  <a:srgbClr val="585858"/>
                </a:solidFill>
                <a:latin typeface="Arial Narrow"/>
                <a:cs typeface="Arial Narrow"/>
              </a:rPr>
              <a:t>10</a:t>
            </a:r>
            <a:endParaRPr sz="1867">
              <a:latin typeface="Arial Narrow"/>
              <a:cs typeface="Arial Narrow"/>
            </a:endParaRPr>
          </a:p>
        </p:txBody>
      </p:sp>
      <p:sp>
        <p:nvSpPr>
          <p:cNvPr id="29" name="object 29"/>
          <p:cNvSpPr txBox="1"/>
          <p:nvPr/>
        </p:nvSpPr>
        <p:spPr>
          <a:xfrm>
            <a:off x="8433815" y="3221737"/>
            <a:ext cx="143085" cy="304421"/>
          </a:xfrm>
          <a:prstGeom prst="rect">
            <a:avLst/>
          </a:prstGeom>
        </p:spPr>
        <p:txBody>
          <a:bodyPr vert="horz" wrap="square" lIns="0" tIns="16933" rIns="0" bIns="0" rtlCol="0">
            <a:spAutoFit/>
          </a:bodyPr>
          <a:lstStyle/>
          <a:p>
            <a:pPr marL="16933">
              <a:spcBef>
                <a:spcPts val="133"/>
              </a:spcBef>
            </a:pPr>
            <a:r>
              <a:rPr sz="1867" dirty="0">
                <a:solidFill>
                  <a:srgbClr val="585858"/>
                </a:solidFill>
                <a:latin typeface="Arial Narrow"/>
                <a:cs typeface="Arial Narrow"/>
              </a:rPr>
              <a:t>8</a:t>
            </a:r>
            <a:endParaRPr sz="1867">
              <a:latin typeface="Arial Narrow"/>
              <a:cs typeface="Arial Narrow"/>
            </a:endParaRPr>
          </a:p>
        </p:txBody>
      </p:sp>
      <p:sp>
        <p:nvSpPr>
          <p:cNvPr id="30" name="object 30"/>
          <p:cNvSpPr txBox="1"/>
          <p:nvPr/>
        </p:nvSpPr>
        <p:spPr>
          <a:xfrm>
            <a:off x="8072796" y="3547127"/>
            <a:ext cx="143085" cy="305276"/>
          </a:xfrm>
          <a:prstGeom prst="rect">
            <a:avLst/>
          </a:prstGeom>
        </p:spPr>
        <p:txBody>
          <a:bodyPr vert="horz" wrap="square" lIns="0" tIns="17780" rIns="0" bIns="0" rtlCol="0">
            <a:spAutoFit/>
          </a:bodyPr>
          <a:lstStyle/>
          <a:p>
            <a:pPr marL="16933">
              <a:spcBef>
                <a:spcPts val="140"/>
              </a:spcBef>
            </a:pPr>
            <a:r>
              <a:rPr sz="1867" dirty="0">
                <a:solidFill>
                  <a:srgbClr val="585858"/>
                </a:solidFill>
                <a:latin typeface="Arial Narrow"/>
                <a:cs typeface="Arial Narrow"/>
              </a:rPr>
              <a:t>3</a:t>
            </a:r>
            <a:endParaRPr sz="1867">
              <a:latin typeface="Arial Narrow"/>
              <a:cs typeface="Arial Narrow"/>
            </a:endParaRPr>
          </a:p>
        </p:txBody>
      </p:sp>
      <p:sp>
        <p:nvSpPr>
          <p:cNvPr id="31" name="object 31"/>
          <p:cNvSpPr txBox="1"/>
          <p:nvPr/>
        </p:nvSpPr>
        <p:spPr>
          <a:xfrm>
            <a:off x="7422556" y="3181705"/>
            <a:ext cx="627379" cy="997047"/>
          </a:xfrm>
          <a:prstGeom prst="rect">
            <a:avLst/>
          </a:prstGeom>
        </p:spPr>
        <p:txBody>
          <a:bodyPr vert="horz" wrap="square" lIns="0" tIns="57573" rIns="0" bIns="0" rtlCol="0">
            <a:spAutoFit/>
          </a:bodyPr>
          <a:lstStyle/>
          <a:p>
            <a:pPr marL="16933">
              <a:spcBef>
                <a:spcPts val="453"/>
              </a:spcBef>
            </a:pPr>
            <a:r>
              <a:rPr sz="1867" dirty="0">
                <a:solidFill>
                  <a:srgbClr val="585858"/>
                </a:solidFill>
                <a:latin typeface="Arial Narrow"/>
                <a:cs typeface="Arial Narrow"/>
              </a:rPr>
              <a:t>1</a:t>
            </a:r>
            <a:endParaRPr sz="1867">
              <a:latin typeface="Arial Narrow"/>
              <a:cs typeface="Arial Narrow"/>
            </a:endParaRPr>
          </a:p>
          <a:p>
            <a:pPr marL="38099">
              <a:spcBef>
                <a:spcPts val="325"/>
              </a:spcBef>
            </a:pPr>
            <a:r>
              <a:rPr sz="1867" dirty="0">
                <a:solidFill>
                  <a:srgbClr val="585858"/>
                </a:solidFill>
                <a:latin typeface="Arial Narrow"/>
                <a:cs typeface="Arial Narrow"/>
              </a:rPr>
              <a:t>1</a:t>
            </a:r>
            <a:endParaRPr sz="1867">
              <a:latin typeface="Arial Narrow"/>
              <a:cs typeface="Arial Narrow"/>
            </a:endParaRPr>
          </a:p>
          <a:p>
            <a:pPr marL="81278">
              <a:spcBef>
                <a:spcPts val="327"/>
              </a:spcBef>
              <a:tabLst>
                <a:tab pos="501214" algn="l"/>
              </a:tabLst>
            </a:pPr>
            <a:r>
              <a:rPr sz="1867" dirty="0">
                <a:solidFill>
                  <a:srgbClr val="585858"/>
                </a:solidFill>
                <a:latin typeface="Arial Narrow"/>
                <a:cs typeface="Arial Narrow"/>
              </a:rPr>
              <a:t>1	1</a:t>
            </a:r>
            <a:endParaRPr sz="1867">
              <a:latin typeface="Arial Narrow"/>
              <a:cs typeface="Arial Narrow"/>
            </a:endParaRPr>
          </a:p>
        </p:txBody>
      </p:sp>
      <p:sp>
        <p:nvSpPr>
          <p:cNvPr id="32" name="object 32"/>
          <p:cNvSpPr txBox="1"/>
          <p:nvPr/>
        </p:nvSpPr>
        <p:spPr>
          <a:xfrm>
            <a:off x="8094811" y="4199806"/>
            <a:ext cx="143085" cy="304421"/>
          </a:xfrm>
          <a:prstGeom prst="rect">
            <a:avLst/>
          </a:prstGeom>
        </p:spPr>
        <p:txBody>
          <a:bodyPr vert="horz" wrap="square" lIns="0" tIns="16933" rIns="0" bIns="0" rtlCol="0">
            <a:spAutoFit/>
          </a:bodyPr>
          <a:lstStyle/>
          <a:p>
            <a:pPr marL="16933">
              <a:spcBef>
                <a:spcPts val="133"/>
              </a:spcBef>
            </a:pPr>
            <a:r>
              <a:rPr sz="1867" dirty="0">
                <a:solidFill>
                  <a:srgbClr val="585858"/>
                </a:solidFill>
                <a:latin typeface="Arial Narrow"/>
                <a:cs typeface="Arial Narrow"/>
              </a:rPr>
              <a:t>3</a:t>
            </a:r>
            <a:endParaRPr sz="1867">
              <a:latin typeface="Arial Narrow"/>
              <a:cs typeface="Arial Narrow"/>
            </a:endParaRPr>
          </a:p>
        </p:txBody>
      </p:sp>
      <p:sp>
        <p:nvSpPr>
          <p:cNvPr id="33" name="object 33"/>
          <p:cNvSpPr txBox="1"/>
          <p:nvPr/>
        </p:nvSpPr>
        <p:spPr>
          <a:xfrm>
            <a:off x="7964762" y="4526279"/>
            <a:ext cx="143085" cy="304421"/>
          </a:xfrm>
          <a:prstGeom prst="rect">
            <a:avLst/>
          </a:prstGeom>
        </p:spPr>
        <p:txBody>
          <a:bodyPr vert="horz" wrap="square" lIns="0" tIns="16933" rIns="0" bIns="0" rtlCol="0">
            <a:spAutoFit/>
          </a:bodyPr>
          <a:lstStyle/>
          <a:p>
            <a:pPr marL="16933">
              <a:spcBef>
                <a:spcPts val="133"/>
              </a:spcBef>
            </a:pPr>
            <a:r>
              <a:rPr sz="1867" dirty="0">
                <a:solidFill>
                  <a:srgbClr val="585858"/>
                </a:solidFill>
                <a:latin typeface="Arial Narrow"/>
                <a:cs typeface="Arial Narrow"/>
              </a:rPr>
              <a:t>2</a:t>
            </a:r>
            <a:endParaRPr sz="1867">
              <a:latin typeface="Arial Narrow"/>
              <a:cs typeface="Arial Narrow"/>
            </a:endParaRPr>
          </a:p>
        </p:txBody>
      </p:sp>
      <p:sp>
        <p:nvSpPr>
          <p:cNvPr id="34" name="object 34"/>
          <p:cNvSpPr txBox="1"/>
          <p:nvPr/>
        </p:nvSpPr>
        <p:spPr>
          <a:xfrm>
            <a:off x="7863502" y="4810963"/>
            <a:ext cx="256540" cy="672107"/>
          </a:xfrm>
          <a:prstGeom prst="rect">
            <a:avLst/>
          </a:prstGeom>
        </p:spPr>
        <p:txBody>
          <a:bodyPr vert="horz" wrap="square" lIns="0" tIns="58420" rIns="0" bIns="0" rtlCol="0">
            <a:spAutoFit/>
          </a:bodyPr>
          <a:lstStyle/>
          <a:p>
            <a:pPr marL="16933">
              <a:spcBef>
                <a:spcPts val="460"/>
              </a:spcBef>
            </a:pPr>
            <a:r>
              <a:rPr sz="1867" spc="-7" dirty="0">
                <a:solidFill>
                  <a:srgbClr val="585858"/>
                </a:solidFill>
                <a:latin typeface="Arial Narrow"/>
                <a:cs typeface="Arial Narrow"/>
              </a:rPr>
              <a:t>&lt;1</a:t>
            </a:r>
            <a:endParaRPr sz="1867">
              <a:latin typeface="Arial Narrow"/>
              <a:cs typeface="Arial Narrow"/>
            </a:endParaRPr>
          </a:p>
          <a:p>
            <a:pPr marL="38944">
              <a:spcBef>
                <a:spcPts val="333"/>
              </a:spcBef>
            </a:pPr>
            <a:r>
              <a:rPr sz="1867" dirty="0">
                <a:solidFill>
                  <a:srgbClr val="585858"/>
                </a:solidFill>
                <a:latin typeface="Arial Narrow"/>
                <a:cs typeface="Arial Narrow"/>
              </a:rPr>
              <a:t>1</a:t>
            </a:r>
            <a:endParaRPr sz="1867">
              <a:latin typeface="Arial Narrow"/>
              <a:cs typeface="Arial Narrow"/>
            </a:endParaRPr>
          </a:p>
        </p:txBody>
      </p:sp>
      <p:sp>
        <p:nvSpPr>
          <p:cNvPr id="35" name="object 35"/>
          <p:cNvSpPr txBox="1"/>
          <p:nvPr/>
        </p:nvSpPr>
        <p:spPr>
          <a:xfrm>
            <a:off x="4040631" y="1521629"/>
            <a:ext cx="220980" cy="263320"/>
          </a:xfrm>
          <a:prstGeom prst="rect">
            <a:avLst/>
          </a:prstGeom>
        </p:spPr>
        <p:txBody>
          <a:bodyPr vert="horz" wrap="square" lIns="0" tIns="16933" rIns="0" bIns="0" rtlCol="0">
            <a:spAutoFit/>
          </a:bodyPr>
          <a:lstStyle/>
          <a:p>
            <a:pPr marL="16933">
              <a:spcBef>
                <a:spcPts val="133"/>
              </a:spcBef>
            </a:pPr>
            <a:r>
              <a:rPr sz="1600" dirty="0">
                <a:solidFill>
                  <a:srgbClr val="585858"/>
                </a:solidFill>
                <a:latin typeface="Arial Narrow"/>
                <a:cs typeface="Arial Narrow"/>
              </a:rPr>
              <a:t>50</a:t>
            </a:r>
            <a:endParaRPr sz="1600">
              <a:latin typeface="Arial Narrow"/>
              <a:cs typeface="Arial Narrow"/>
            </a:endParaRPr>
          </a:p>
        </p:txBody>
      </p:sp>
      <p:sp>
        <p:nvSpPr>
          <p:cNvPr id="36" name="object 36"/>
          <p:cNvSpPr txBox="1"/>
          <p:nvPr/>
        </p:nvSpPr>
        <p:spPr>
          <a:xfrm>
            <a:off x="4762330" y="1521629"/>
            <a:ext cx="220980" cy="263320"/>
          </a:xfrm>
          <a:prstGeom prst="rect">
            <a:avLst/>
          </a:prstGeom>
        </p:spPr>
        <p:txBody>
          <a:bodyPr vert="horz" wrap="square" lIns="0" tIns="16933" rIns="0" bIns="0" rtlCol="0">
            <a:spAutoFit/>
          </a:bodyPr>
          <a:lstStyle/>
          <a:p>
            <a:pPr marL="16933">
              <a:spcBef>
                <a:spcPts val="133"/>
              </a:spcBef>
            </a:pPr>
            <a:r>
              <a:rPr sz="1600" dirty="0">
                <a:solidFill>
                  <a:srgbClr val="585858"/>
                </a:solidFill>
                <a:latin typeface="Arial Narrow"/>
                <a:cs typeface="Arial Narrow"/>
              </a:rPr>
              <a:t>40</a:t>
            </a:r>
            <a:endParaRPr sz="1600">
              <a:latin typeface="Arial Narrow"/>
              <a:cs typeface="Arial Narrow"/>
            </a:endParaRPr>
          </a:p>
        </p:txBody>
      </p:sp>
      <p:sp>
        <p:nvSpPr>
          <p:cNvPr id="37" name="object 37"/>
          <p:cNvSpPr txBox="1"/>
          <p:nvPr/>
        </p:nvSpPr>
        <p:spPr>
          <a:xfrm>
            <a:off x="5483690" y="1521629"/>
            <a:ext cx="220980" cy="263320"/>
          </a:xfrm>
          <a:prstGeom prst="rect">
            <a:avLst/>
          </a:prstGeom>
        </p:spPr>
        <p:txBody>
          <a:bodyPr vert="horz" wrap="square" lIns="0" tIns="16933" rIns="0" bIns="0" rtlCol="0">
            <a:spAutoFit/>
          </a:bodyPr>
          <a:lstStyle/>
          <a:p>
            <a:pPr marL="16933">
              <a:spcBef>
                <a:spcPts val="133"/>
              </a:spcBef>
            </a:pPr>
            <a:r>
              <a:rPr sz="1600" dirty="0">
                <a:solidFill>
                  <a:srgbClr val="585858"/>
                </a:solidFill>
                <a:latin typeface="Arial Narrow"/>
                <a:cs typeface="Arial Narrow"/>
              </a:rPr>
              <a:t>30</a:t>
            </a:r>
            <a:endParaRPr sz="1600">
              <a:latin typeface="Arial Narrow"/>
              <a:cs typeface="Arial Narrow"/>
            </a:endParaRPr>
          </a:p>
        </p:txBody>
      </p:sp>
      <p:sp>
        <p:nvSpPr>
          <p:cNvPr id="38" name="object 38"/>
          <p:cNvSpPr txBox="1"/>
          <p:nvPr/>
        </p:nvSpPr>
        <p:spPr>
          <a:xfrm>
            <a:off x="5712120" y="1151014"/>
            <a:ext cx="3601720" cy="636136"/>
          </a:xfrm>
          <a:prstGeom prst="rect">
            <a:avLst/>
          </a:prstGeom>
        </p:spPr>
        <p:txBody>
          <a:bodyPr vert="horz" wrap="square" lIns="0" tIns="63500" rIns="0" bIns="0" rtlCol="0">
            <a:spAutoFit/>
          </a:bodyPr>
          <a:lstStyle/>
          <a:p>
            <a:pPr marL="16933">
              <a:spcBef>
                <a:spcPts val="500"/>
              </a:spcBef>
            </a:pPr>
            <a:r>
              <a:rPr sz="1867" b="1" dirty="0">
                <a:solidFill>
                  <a:srgbClr val="585858"/>
                </a:solidFill>
                <a:latin typeface="Arial Narrow"/>
                <a:cs typeface="Arial Narrow"/>
              </a:rPr>
              <a:t>Patients with </a:t>
            </a:r>
            <a:r>
              <a:rPr sz="1867" b="1" spc="-7" dirty="0">
                <a:solidFill>
                  <a:srgbClr val="585858"/>
                </a:solidFill>
                <a:latin typeface="Arial Narrow"/>
                <a:cs typeface="Arial Narrow"/>
              </a:rPr>
              <a:t>disease recurrence</a:t>
            </a:r>
            <a:r>
              <a:rPr sz="1867" b="1" spc="-73" dirty="0">
                <a:solidFill>
                  <a:srgbClr val="585858"/>
                </a:solidFill>
                <a:latin typeface="Arial Narrow"/>
                <a:cs typeface="Arial Narrow"/>
              </a:rPr>
              <a:t> </a:t>
            </a:r>
            <a:r>
              <a:rPr sz="1867" b="1" dirty="0">
                <a:solidFill>
                  <a:srgbClr val="585858"/>
                </a:solidFill>
                <a:latin typeface="Arial Narrow"/>
                <a:cs typeface="Arial Narrow"/>
              </a:rPr>
              <a:t>(%)*</a:t>
            </a:r>
            <a:endParaRPr sz="1867">
              <a:latin typeface="Arial Narrow"/>
              <a:cs typeface="Arial Narrow"/>
            </a:endParaRPr>
          </a:p>
          <a:p>
            <a:pPr marL="509681">
              <a:spcBef>
                <a:spcPts val="305"/>
              </a:spcBef>
              <a:tabLst>
                <a:tab pos="1231869" algn="l"/>
                <a:tab pos="1999777" algn="l"/>
                <a:tab pos="2675400" algn="l"/>
                <a:tab pos="3396742" algn="l"/>
              </a:tabLst>
            </a:pPr>
            <a:r>
              <a:rPr sz="1600" dirty="0">
                <a:solidFill>
                  <a:srgbClr val="585858"/>
                </a:solidFill>
                <a:latin typeface="Arial Narrow"/>
                <a:cs typeface="Arial Narrow"/>
              </a:rPr>
              <a:t>20	10	0	10	20</a:t>
            </a:r>
            <a:endParaRPr sz="1600">
              <a:latin typeface="Arial Narrow"/>
              <a:cs typeface="Arial Narrow"/>
            </a:endParaRPr>
          </a:p>
        </p:txBody>
      </p:sp>
      <p:sp>
        <p:nvSpPr>
          <p:cNvPr id="39" name="object 39"/>
          <p:cNvSpPr txBox="1"/>
          <p:nvPr/>
        </p:nvSpPr>
        <p:spPr>
          <a:xfrm>
            <a:off x="9813882" y="1521629"/>
            <a:ext cx="220980" cy="263320"/>
          </a:xfrm>
          <a:prstGeom prst="rect">
            <a:avLst/>
          </a:prstGeom>
        </p:spPr>
        <p:txBody>
          <a:bodyPr vert="horz" wrap="square" lIns="0" tIns="16933" rIns="0" bIns="0" rtlCol="0">
            <a:spAutoFit/>
          </a:bodyPr>
          <a:lstStyle/>
          <a:p>
            <a:pPr marL="16933">
              <a:spcBef>
                <a:spcPts val="133"/>
              </a:spcBef>
            </a:pPr>
            <a:r>
              <a:rPr sz="1600" dirty="0">
                <a:solidFill>
                  <a:srgbClr val="585858"/>
                </a:solidFill>
                <a:latin typeface="Arial Narrow"/>
                <a:cs typeface="Arial Narrow"/>
              </a:rPr>
              <a:t>30</a:t>
            </a:r>
            <a:endParaRPr sz="1600">
              <a:latin typeface="Arial Narrow"/>
              <a:cs typeface="Arial Narrow"/>
            </a:endParaRPr>
          </a:p>
        </p:txBody>
      </p:sp>
      <p:sp>
        <p:nvSpPr>
          <p:cNvPr id="40" name="object 40"/>
          <p:cNvSpPr txBox="1"/>
          <p:nvPr/>
        </p:nvSpPr>
        <p:spPr>
          <a:xfrm>
            <a:off x="10535581" y="1521629"/>
            <a:ext cx="220980" cy="263320"/>
          </a:xfrm>
          <a:prstGeom prst="rect">
            <a:avLst/>
          </a:prstGeom>
        </p:spPr>
        <p:txBody>
          <a:bodyPr vert="horz" wrap="square" lIns="0" tIns="16933" rIns="0" bIns="0" rtlCol="0">
            <a:spAutoFit/>
          </a:bodyPr>
          <a:lstStyle/>
          <a:p>
            <a:pPr marL="16933">
              <a:spcBef>
                <a:spcPts val="133"/>
              </a:spcBef>
            </a:pPr>
            <a:r>
              <a:rPr sz="1600" dirty="0">
                <a:solidFill>
                  <a:srgbClr val="585858"/>
                </a:solidFill>
                <a:latin typeface="Arial Narrow"/>
                <a:cs typeface="Arial Narrow"/>
              </a:rPr>
              <a:t>40</a:t>
            </a:r>
            <a:endParaRPr sz="1600">
              <a:latin typeface="Arial Narrow"/>
              <a:cs typeface="Arial Narrow"/>
            </a:endParaRPr>
          </a:p>
        </p:txBody>
      </p:sp>
      <p:sp>
        <p:nvSpPr>
          <p:cNvPr id="41" name="object 41"/>
          <p:cNvSpPr txBox="1"/>
          <p:nvPr/>
        </p:nvSpPr>
        <p:spPr>
          <a:xfrm>
            <a:off x="11257449" y="1521629"/>
            <a:ext cx="220980" cy="263320"/>
          </a:xfrm>
          <a:prstGeom prst="rect">
            <a:avLst/>
          </a:prstGeom>
        </p:spPr>
        <p:txBody>
          <a:bodyPr vert="horz" wrap="square" lIns="0" tIns="16933" rIns="0" bIns="0" rtlCol="0">
            <a:spAutoFit/>
          </a:bodyPr>
          <a:lstStyle/>
          <a:p>
            <a:pPr marL="16933">
              <a:spcBef>
                <a:spcPts val="133"/>
              </a:spcBef>
            </a:pPr>
            <a:r>
              <a:rPr sz="1600" dirty="0">
                <a:solidFill>
                  <a:srgbClr val="585858"/>
                </a:solidFill>
                <a:latin typeface="Arial Narrow"/>
                <a:cs typeface="Arial Narrow"/>
              </a:rPr>
              <a:t>50</a:t>
            </a:r>
            <a:endParaRPr sz="1600">
              <a:latin typeface="Arial Narrow"/>
              <a:cs typeface="Arial Narrow"/>
            </a:endParaRPr>
          </a:p>
        </p:txBody>
      </p:sp>
      <p:sp>
        <p:nvSpPr>
          <p:cNvPr id="42" name="object 42"/>
          <p:cNvSpPr txBox="1"/>
          <p:nvPr/>
        </p:nvSpPr>
        <p:spPr>
          <a:xfrm>
            <a:off x="1019387" y="1868051"/>
            <a:ext cx="2942167" cy="672107"/>
          </a:xfrm>
          <a:prstGeom prst="rect">
            <a:avLst/>
          </a:prstGeom>
        </p:spPr>
        <p:txBody>
          <a:bodyPr vert="horz" wrap="square" lIns="0" tIns="58420" rIns="0" bIns="0" rtlCol="0">
            <a:spAutoFit/>
          </a:bodyPr>
          <a:lstStyle/>
          <a:p>
            <a:pPr marR="9313" algn="r">
              <a:spcBef>
                <a:spcPts val="460"/>
              </a:spcBef>
            </a:pPr>
            <a:r>
              <a:rPr sz="1867" spc="-7" dirty="0">
                <a:solidFill>
                  <a:srgbClr val="585858"/>
                </a:solidFill>
                <a:latin typeface="Arial Narrow"/>
                <a:cs typeface="Arial Narrow"/>
              </a:rPr>
              <a:t>Disease recurrence (any</a:t>
            </a:r>
            <a:r>
              <a:rPr sz="1867" spc="-27" dirty="0">
                <a:solidFill>
                  <a:srgbClr val="585858"/>
                </a:solidFill>
                <a:latin typeface="Arial Narrow"/>
                <a:cs typeface="Arial Narrow"/>
              </a:rPr>
              <a:t> </a:t>
            </a:r>
            <a:r>
              <a:rPr sz="1867" spc="-7" dirty="0">
                <a:solidFill>
                  <a:srgbClr val="585858"/>
                </a:solidFill>
                <a:latin typeface="Arial Narrow"/>
                <a:cs typeface="Arial Narrow"/>
              </a:rPr>
              <a:t>location)</a:t>
            </a:r>
            <a:endParaRPr sz="1867">
              <a:latin typeface="Arial Narrow"/>
              <a:cs typeface="Arial Narrow"/>
            </a:endParaRPr>
          </a:p>
          <a:p>
            <a:pPr marR="6773" algn="r">
              <a:spcBef>
                <a:spcPts val="327"/>
              </a:spcBef>
            </a:pPr>
            <a:r>
              <a:rPr sz="1867" spc="-7" dirty="0">
                <a:solidFill>
                  <a:srgbClr val="585858"/>
                </a:solidFill>
                <a:latin typeface="Arial Narrow"/>
                <a:cs typeface="Arial Narrow"/>
              </a:rPr>
              <a:t>Lu</a:t>
            </a:r>
            <a:r>
              <a:rPr sz="1867" spc="7" dirty="0">
                <a:solidFill>
                  <a:srgbClr val="585858"/>
                </a:solidFill>
                <a:latin typeface="Arial Narrow"/>
                <a:cs typeface="Arial Narrow"/>
              </a:rPr>
              <a:t>n</a:t>
            </a:r>
            <a:r>
              <a:rPr sz="1867" dirty="0">
                <a:solidFill>
                  <a:srgbClr val="585858"/>
                </a:solidFill>
                <a:latin typeface="Arial Narrow"/>
                <a:cs typeface="Arial Narrow"/>
              </a:rPr>
              <a:t>g</a:t>
            </a:r>
            <a:endParaRPr sz="1867">
              <a:latin typeface="Arial Narrow"/>
              <a:cs typeface="Arial Narrow"/>
            </a:endParaRPr>
          </a:p>
        </p:txBody>
      </p:sp>
      <p:sp>
        <p:nvSpPr>
          <p:cNvPr id="43" name="object 43"/>
          <p:cNvSpPr txBox="1"/>
          <p:nvPr/>
        </p:nvSpPr>
        <p:spPr>
          <a:xfrm>
            <a:off x="2758777" y="2561337"/>
            <a:ext cx="1202267" cy="304421"/>
          </a:xfrm>
          <a:prstGeom prst="rect">
            <a:avLst/>
          </a:prstGeom>
        </p:spPr>
        <p:txBody>
          <a:bodyPr vert="horz" wrap="square" lIns="0" tIns="16933" rIns="0" bIns="0" rtlCol="0">
            <a:spAutoFit/>
          </a:bodyPr>
          <a:lstStyle/>
          <a:p>
            <a:pPr marL="16933">
              <a:spcBef>
                <a:spcPts val="133"/>
              </a:spcBef>
            </a:pPr>
            <a:r>
              <a:rPr sz="1867" spc="-7" dirty="0">
                <a:solidFill>
                  <a:srgbClr val="585858"/>
                </a:solidFill>
                <a:latin typeface="Arial Narrow"/>
                <a:cs typeface="Arial Narrow"/>
              </a:rPr>
              <a:t>Lymph</a:t>
            </a:r>
            <a:r>
              <a:rPr sz="1867" spc="-73" dirty="0">
                <a:solidFill>
                  <a:srgbClr val="585858"/>
                </a:solidFill>
                <a:latin typeface="Arial Narrow"/>
                <a:cs typeface="Arial Narrow"/>
              </a:rPr>
              <a:t> </a:t>
            </a:r>
            <a:r>
              <a:rPr sz="1867" spc="-7" dirty="0">
                <a:solidFill>
                  <a:srgbClr val="585858"/>
                </a:solidFill>
                <a:latin typeface="Arial Narrow"/>
                <a:cs typeface="Arial Narrow"/>
              </a:rPr>
              <a:t>nodes</a:t>
            </a:r>
            <a:endParaRPr sz="1867">
              <a:latin typeface="Arial Narrow"/>
              <a:cs typeface="Arial Narrow"/>
            </a:endParaRPr>
          </a:p>
        </p:txBody>
      </p:sp>
      <p:sp>
        <p:nvSpPr>
          <p:cNvPr id="44" name="object 44"/>
          <p:cNvSpPr txBox="1"/>
          <p:nvPr/>
        </p:nvSpPr>
        <p:spPr>
          <a:xfrm>
            <a:off x="3408173" y="2887642"/>
            <a:ext cx="552873" cy="304421"/>
          </a:xfrm>
          <a:prstGeom prst="rect">
            <a:avLst/>
          </a:prstGeom>
        </p:spPr>
        <p:txBody>
          <a:bodyPr vert="horz" wrap="square" lIns="0" tIns="16933" rIns="0" bIns="0" rtlCol="0">
            <a:spAutoFit/>
          </a:bodyPr>
          <a:lstStyle/>
          <a:p>
            <a:pPr marL="16933">
              <a:spcBef>
                <a:spcPts val="133"/>
              </a:spcBef>
            </a:pPr>
            <a:r>
              <a:rPr sz="1867" dirty="0">
                <a:solidFill>
                  <a:srgbClr val="585858"/>
                </a:solidFill>
                <a:latin typeface="Arial Narrow"/>
                <a:cs typeface="Arial Narrow"/>
              </a:rPr>
              <a:t>C</a:t>
            </a:r>
            <a:r>
              <a:rPr sz="1867" spc="-13" dirty="0">
                <a:solidFill>
                  <a:srgbClr val="585858"/>
                </a:solidFill>
                <a:latin typeface="Arial Narrow"/>
                <a:cs typeface="Arial Narrow"/>
              </a:rPr>
              <a:t>N</a:t>
            </a:r>
            <a:r>
              <a:rPr sz="1867" dirty="0">
                <a:solidFill>
                  <a:srgbClr val="585858"/>
                </a:solidFill>
                <a:latin typeface="Arial Narrow"/>
                <a:cs typeface="Arial Narrow"/>
              </a:rPr>
              <a:t>S†</a:t>
            </a:r>
            <a:endParaRPr sz="1867">
              <a:latin typeface="Arial Narrow"/>
              <a:cs typeface="Arial Narrow"/>
            </a:endParaRPr>
          </a:p>
        </p:txBody>
      </p:sp>
      <p:sp>
        <p:nvSpPr>
          <p:cNvPr id="45" name="object 45"/>
          <p:cNvSpPr txBox="1"/>
          <p:nvPr/>
        </p:nvSpPr>
        <p:spPr>
          <a:xfrm>
            <a:off x="986873" y="3172595"/>
            <a:ext cx="2975187" cy="2291567"/>
          </a:xfrm>
          <a:prstGeom prst="rect">
            <a:avLst/>
          </a:prstGeom>
        </p:spPr>
        <p:txBody>
          <a:bodyPr vert="horz" wrap="square" lIns="0" tIns="16933" rIns="0" bIns="0" rtlCol="0">
            <a:spAutoFit/>
          </a:bodyPr>
          <a:lstStyle/>
          <a:p>
            <a:pPr marL="16933" marR="7620" indent="2484905" algn="r">
              <a:lnSpc>
                <a:spcPct val="114700"/>
              </a:lnSpc>
              <a:spcBef>
                <a:spcPts val="133"/>
              </a:spcBef>
            </a:pPr>
            <a:r>
              <a:rPr sz="1867" dirty="0">
                <a:solidFill>
                  <a:srgbClr val="585858"/>
                </a:solidFill>
                <a:latin typeface="Arial Narrow"/>
                <a:cs typeface="Arial Narrow"/>
              </a:rPr>
              <a:t>Bo</a:t>
            </a:r>
            <a:r>
              <a:rPr sz="1867" spc="-13" dirty="0">
                <a:solidFill>
                  <a:srgbClr val="585858"/>
                </a:solidFill>
                <a:latin typeface="Arial Narrow"/>
                <a:cs typeface="Arial Narrow"/>
              </a:rPr>
              <a:t>n</a:t>
            </a:r>
            <a:r>
              <a:rPr sz="1867" dirty="0">
                <a:solidFill>
                  <a:srgbClr val="585858"/>
                </a:solidFill>
                <a:latin typeface="Arial Narrow"/>
                <a:cs typeface="Arial Narrow"/>
              </a:rPr>
              <a:t>e  </a:t>
            </a:r>
            <a:r>
              <a:rPr sz="1867" spc="-7" dirty="0">
                <a:solidFill>
                  <a:srgbClr val="585858"/>
                </a:solidFill>
                <a:latin typeface="Arial Narrow"/>
                <a:cs typeface="Arial Narrow"/>
              </a:rPr>
              <a:t>Extrathoracic visceral</a:t>
            </a:r>
            <a:r>
              <a:rPr sz="1867" spc="-20" dirty="0">
                <a:solidFill>
                  <a:srgbClr val="585858"/>
                </a:solidFill>
                <a:latin typeface="Arial Narrow"/>
                <a:cs typeface="Arial Narrow"/>
              </a:rPr>
              <a:t> </a:t>
            </a:r>
            <a:r>
              <a:rPr sz="1867" spc="-7" dirty="0">
                <a:solidFill>
                  <a:srgbClr val="585858"/>
                </a:solidFill>
                <a:latin typeface="Arial Narrow"/>
                <a:cs typeface="Arial Narrow"/>
              </a:rPr>
              <a:t>recurrence‡</a:t>
            </a:r>
            <a:endParaRPr sz="1867">
              <a:latin typeface="Arial Narrow"/>
              <a:cs typeface="Arial Narrow"/>
            </a:endParaRPr>
          </a:p>
          <a:p>
            <a:pPr marR="7620" algn="r">
              <a:spcBef>
                <a:spcPts val="325"/>
              </a:spcBef>
            </a:pPr>
            <a:r>
              <a:rPr sz="1867" spc="-7" dirty="0">
                <a:solidFill>
                  <a:srgbClr val="585858"/>
                </a:solidFill>
                <a:latin typeface="Arial Narrow"/>
                <a:cs typeface="Arial Narrow"/>
              </a:rPr>
              <a:t>Head </a:t>
            </a:r>
            <a:r>
              <a:rPr sz="1867" dirty="0">
                <a:solidFill>
                  <a:srgbClr val="585858"/>
                </a:solidFill>
                <a:latin typeface="Arial Narrow"/>
                <a:cs typeface="Arial Narrow"/>
              </a:rPr>
              <a:t>and</a:t>
            </a:r>
            <a:r>
              <a:rPr sz="1867" spc="-107" dirty="0">
                <a:solidFill>
                  <a:srgbClr val="585858"/>
                </a:solidFill>
                <a:latin typeface="Arial Narrow"/>
                <a:cs typeface="Arial Narrow"/>
              </a:rPr>
              <a:t> </a:t>
            </a:r>
            <a:r>
              <a:rPr sz="1867" spc="-7" dirty="0">
                <a:solidFill>
                  <a:srgbClr val="585858"/>
                </a:solidFill>
                <a:latin typeface="Arial Narrow"/>
                <a:cs typeface="Arial Narrow"/>
              </a:rPr>
              <a:t>neck</a:t>
            </a:r>
            <a:endParaRPr sz="1867">
              <a:latin typeface="Arial Narrow"/>
              <a:cs typeface="Arial Narrow"/>
            </a:endParaRPr>
          </a:p>
          <a:p>
            <a:pPr marR="7620" algn="r">
              <a:spcBef>
                <a:spcPts val="320"/>
              </a:spcBef>
            </a:pPr>
            <a:r>
              <a:rPr sz="1867" dirty="0">
                <a:solidFill>
                  <a:srgbClr val="585858"/>
                </a:solidFill>
                <a:latin typeface="Arial Narrow"/>
                <a:cs typeface="Arial Narrow"/>
              </a:rPr>
              <a:t>Pl</a:t>
            </a:r>
            <a:r>
              <a:rPr sz="1867" spc="-13" dirty="0">
                <a:solidFill>
                  <a:srgbClr val="585858"/>
                </a:solidFill>
                <a:latin typeface="Arial Narrow"/>
                <a:cs typeface="Arial Narrow"/>
              </a:rPr>
              <a:t>e</a:t>
            </a:r>
            <a:r>
              <a:rPr sz="1867" spc="-7" dirty="0">
                <a:solidFill>
                  <a:srgbClr val="585858"/>
                </a:solidFill>
                <a:latin typeface="Arial Narrow"/>
                <a:cs typeface="Arial Narrow"/>
              </a:rPr>
              <a:t>u</a:t>
            </a:r>
            <a:r>
              <a:rPr sz="1867" dirty="0">
                <a:solidFill>
                  <a:srgbClr val="585858"/>
                </a:solidFill>
                <a:latin typeface="Arial Narrow"/>
                <a:cs typeface="Arial Narrow"/>
              </a:rPr>
              <a:t>ra</a:t>
            </a:r>
            <a:endParaRPr sz="1867">
              <a:latin typeface="Arial Narrow"/>
              <a:cs typeface="Arial Narrow"/>
            </a:endParaRPr>
          </a:p>
          <a:p>
            <a:pPr marL="1529888" marR="6773" indent="85511" algn="r">
              <a:lnSpc>
                <a:spcPct val="114599"/>
              </a:lnSpc>
              <a:spcBef>
                <a:spcPts val="7"/>
              </a:spcBef>
            </a:pPr>
            <a:r>
              <a:rPr sz="1867" dirty="0">
                <a:solidFill>
                  <a:srgbClr val="585858"/>
                </a:solidFill>
                <a:latin typeface="Arial Narrow"/>
                <a:cs typeface="Arial Narrow"/>
              </a:rPr>
              <a:t>Pleural</a:t>
            </a:r>
            <a:r>
              <a:rPr sz="1867" spc="-107" dirty="0">
                <a:solidFill>
                  <a:srgbClr val="585858"/>
                </a:solidFill>
                <a:latin typeface="Arial Narrow"/>
                <a:cs typeface="Arial Narrow"/>
              </a:rPr>
              <a:t> </a:t>
            </a:r>
            <a:r>
              <a:rPr sz="1867" spc="-7" dirty="0">
                <a:solidFill>
                  <a:srgbClr val="585858"/>
                </a:solidFill>
                <a:latin typeface="Arial Narrow"/>
                <a:cs typeface="Arial Narrow"/>
              </a:rPr>
              <a:t>effusion </a:t>
            </a:r>
            <a:r>
              <a:rPr sz="1867" dirty="0">
                <a:solidFill>
                  <a:srgbClr val="585858"/>
                </a:solidFill>
                <a:latin typeface="Arial Narrow"/>
                <a:cs typeface="Arial Narrow"/>
              </a:rPr>
              <a:t> Per</a:t>
            </a:r>
            <a:r>
              <a:rPr sz="1867" spc="-13" dirty="0">
                <a:solidFill>
                  <a:srgbClr val="585858"/>
                </a:solidFill>
                <a:latin typeface="Arial Narrow"/>
                <a:cs typeface="Arial Narrow"/>
              </a:rPr>
              <a:t>i</a:t>
            </a:r>
            <a:r>
              <a:rPr sz="1867" dirty="0">
                <a:solidFill>
                  <a:srgbClr val="585858"/>
                </a:solidFill>
                <a:latin typeface="Arial Narrow"/>
                <a:cs typeface="Arial Narrow"/>
              </a:rPr>
              <a:t>to</a:t>
            </a:r>
            <a:r>
              <a:rPr sz="1867" spc="-7" dirty="0">
                <a:solidFill>
                  <a:srgbClr val="585858"/>
                </a:solidFill>
                <a:latin typeface="Arial Narrow"/>
                <a:cs typeface="Arial Narrow"/>
              </a:rPr>
              <a:t>ne</a:t>
            </a:r>
            <a:r>
              <a:rPr sz="1867" spc="7" dirty="0">
                <a:solidFill>
                  <a:srgbClr val="585858"/>
                </a:solidFill>
                <a:latin typeface="Arial Narrow"/>
                <a:cs typeface="Arial Narrow"/>
              </a:rPr>
              <a:t>u</a:t>
            </a:r>
            <a:r>
              <a:rPr sz="1867" dirty="0">
                <a:solidFill>
                  <a:srgbClr val="585858"/>
                </a:solidFill>
                <a:latin typeface="Arial Narrow"/>
                <a:cs typeface="Arial Narrow"/>
              </a:rPr>
              <a:t>m  </a:t>
            </a:r>
            <a:r>
              <a:rPr sz="1867" spc="-7" dirty="0">
                <a:solidFill>
                  <a:srgbClr val="585858"/>
                </a:solidFill>
                <a:latin typeface="Arial Narrow"/>
                <a:cs typeface="Arial Narrow"/>
              </a:rPr>
              <a:t>Other or</a:t>
            </a:r>
            <a:r>
              <a:rPr sz="1867" spc="-80" dirty="0">
                <a:solidFill>
                  <a:srgbClr val="585858"/>
                </a:solidFill>
                <a:latin typeface="Arial Narrow"/>
                <a:cs typeface="Arial Narrow"/>
              </a:rPr>
              <a:t> </a:t>
            </a:r>
            <a:r>
              <a:rPr sz="1867" spc="-7" dirty="0">
                <a:solidFill>
                  <a:srgbClr val="585858"/>
                </a:solidFill>
                <a:latin typeface="Arial Narrow"/>
                <a:cs typeface="Arial Narrow"/>
              </a:rPr>
              <a:t>missing</a:t>
            </a:r>
            <a:endParaRPr sz="1867">
              <a:latin typeface="Arial Narrow"/>
              <a:cs typeface="Arial Narrow"/>
            </a:endParaRPr>
          </a:p>
        </p:txBody>
      </p:sp>
      <p:grpSp>
        <p:nvGrpSpPr>
          <p:cNvPr id="46" name="object 46"/>
          <p:cNvGrpSpPr/>
          <p:nvPr/>
        </p:nvGrpSpPr>
        <p:grpSpPr>
          <a:xfrm>
            <a:off x="9633711" y="4921504"/>
            <a:ext cx="104140" cy="453813"/>
            <a:chOff x="7225283" y="3691128"/>
            <a:chExt cx="78105" cy="340360"/>
          </a:xfrm>
        </p:grpSpPr>
        <p:sp>
          <p:nvSpPr>
            <p:cNvPr id="47" name="object 47"/>
            <p:cNvSpPr/>
            <p:nvPr/>
          </p:nvSpPr>
          <p:spPr>
            <a:xfrm>
              <a:off x="7225283" y="3691128"/>
              <a:ext cx="78105" cy="78105"/>
            </a:xfrm>
            <a:custGeom>
              <a:avLst/>
              <a:gdLst/>
              <a:ahLst/>
              <a:cxnLst/>
              <a:rect l="l" t="t" r="r" b="b"/>
              <a:pathLst>
                <a:path w="78104" h="78104">
                  <a:moveTo>
                    <a:pt x="77724" y="0"/>
                  </a:moveTo>
                  <a:lnTo>
                    <a:pt x="0" y="0"/>
                  </a:lnTo>
                  <a:lnTo>
                    <a:pt x="0" y="77724"/>
                  </a:lnTo>
                  <a:lnTo>
                    <a:pt x="77724" y="77724"/>
                  </a:lnTo>
                  <a:lnTo>
                    <a:pt x="77724" y="0"/>
                  </a:lnTo>
                  <a:close/>
                </a:path>
              </a:pathLst>
            </a:custGeom>
            <a:solidFill>
              <a:srgbClr val="418E96"/>
            </a:solidFill>
          </p:spPr>
          <p:txBody>
            <a:bodyPr wrap="square" lIns="0" tIns="0" rIns="0" bIns="0" rtlCol="0"/>
            <a:lstStyle/>
            <a:p>
              <a:endParaRPr sz="2400"/>
            </a:p>
          </p:txBody>
        </p:sp>
        <p:sp>
          <p:nvSpPr>
            <p:cNvPr id="48" name="object 48"/>
            <p:cNvSpPr/>
            <p:nvPr/>
          </p:nvSpPr>
          <p:spPr>
            <a:xfrm>
              <a:off x="7225283" y="3953256"/>
              <a:ext cx="78105" cy="78105"/>
            </a:xfrm>
            <a:custGeom>
              <a:avLst/>
              <a:gdLst/>
              <a:ahLst/>
              <a:cxnLst/>
              <a:rect l="l" t="t" r="r" b="b"/>
              <a:pathLst>
                <a:path w="78104" h="78104">
                  <a:moveTo>
                    <a:pt x="77724" y="0"/>
                  </a:moveTo>
                  <a:lnTo>
                    <a:pt x="0" y="0"/>
                  </a:lnTo>
                  <a:lnTo>
                    <a:pt x="0" y="77724"/>
                  </a:lnTo>
                  <a:lnTo>
                    <a:pt x="77724" y="77724"/>
                  </a:lnTo>
                  <a:lnTo>
                    <a:pt x="77724" y="0"/>
                  </a:lnTo>
                  <a:close/>
                </a:path>
              </a:pathLst>
            </a:custGeom>
            <a:solidFill>
              <a:srgbClr val="D5AE52"/>
            </a:solidFill>
          </p:spPr>
          <p:txBody>
            <a:bodyPr wrap="square" lIns="0" tIns="0" rIns="0" bIns="0" rtlCol="0"/>
            <a:lstStyle/>
            <a:p>
              <a:endParaRPr sz="2400"/>
            </a:p>
          </p:txBody>
        </p:sp>
      </p:grpSp>
      <p:sp>
        <p:nvSpPr>
          <p:cNvPr id="49" name="object 49"/>
          <p:cNvSpPr txBox="1"/>
          <p:nvPr/>
        </p:nvSpPr>
        <p:spPr>
          <a:xfrm>
            <a:off x="9767993" y="4714239"/>
            <a:ext cx="1501140" cy="679011"/>
          </a:xfrm>
          <a:prstGeom prst="rect">
            <a:avLst/>
          </a:prstGeom>
        </p:spPr>
        <p:txBody>
          <a:bodyPr vert="horz" wrap="square" lIns="0" tIns="16933" rIns="0" bIns="0" rtlCol="0">
            <a:spAutoFit/>
          </a:bodyPr>
          <a:lstStyle/>
          <a:p>
            <a:pPr marL="16933" marR="6773">
              <a:lnSpc>
                <a:spcPct val="143200"/>
              </a:lnSpc>
              <a:spcBef>
                <a:spcPts val="133"/>
              </a:spcBef>
            </a:pPr>
            <a:r>
              <a:rPr sz="1600" spc="-7" dirty="0">
                <a:solidFill>
                  <a:srgbClr val="585858"/>
                </a:solidFill>
                <a:latin typeface="Arial Narrow"/>
                <a:cs typeface="Arial Narrow"/>
              </a:rPr>
              <a:t>Osimertinib</a:t>
            </a:r>
            <a:r>
              <a:rPr sz="1600" spc="-60" dirty="0">
                <a:solidFill>
                  <a:srgbClr val="585858"/>
                </a:solidFill>
                <a:latin typeface="Arial Narrow"/>
                <a:cs typeface="Arial Narrow"/>
              </a:rPr>
              <a:t> </a:t>
            </a:r>
            <a:r>
              <a:rPr sz="1600" spc="-7" dirty="0">
                <a:solidFill>
                  <a:srgbClr val="585858"/>
                </a:solidFill>
                <a:latin typeface="Arial Narrow"/>
                <a:cs typeface="Arial Narrow"/>
              </a:rPr>
              <a:t>(n=339)  Placebo</a:t>
            </a:r>
            <a:r>
              <a:rPr sz="1600" spc="-27" dirty="0">
                <a:solidFill>
                  <a:srgbClr val="585858"/>
                </a:solidFill>
                <a:latin typeface="Arial Narrow"/>
                <a:cs typeface="Arial Narrow"/>
              </a:rPr>
              <a:t> </a:t>
            </a:r>
            <a:r>
              <a:rPr sz="1600" spc="-7" dirty="0">
                <a:solidFill>
                  <a:srgbClr val="585858"/>
                </a:solidFill>
                <a:latin typeface="Arial Narrow"/>
                <a:cs typeface="Arial Narrow"/>
              </a:rPr>
              <a:t>(n=343)</a:t>
            </a:r>
            <a:endParaRPr sz="1600">
              <a:latin typeface="Arial Narrow"/>
              <a:cs typeface="Arial Narrow"/>
            </a:endParaRPr>
          </a:p>
        </p:txBody>
      </p:sp>
      <p:sp>
        <p:nvSpPr>
          <p:cNvPr id="50" name="object 50"/>
          <p:cNvSpPr/>
          <p:nvPr/>
        </p:nvSpPr>
        <p:spPr>
          <a:xfrm>
            <a:off x="872745" y="2908807"/>
            <a:ext cx="10528300" cy="317500"/>
          </a:xfrm>
          <a:custGeom>
            <a:avLst/>
            <a:gdLst/>
            <a:ahLst/>
            <a:cxnLst/>
            <a:rect l="l" t="t" r="r" b="b"/>
            <a:pathLst>
              <a:path w="7896225" h="238125">
                <a:moveTo>
                  <a:pt x="0" y="39624"/>
                </a:moveTo>
                <a:lnTo>
                  <a:pt x="3114" y="24217"/>
                </a:lnTo>
                <a:lnTo>
                  <a:pt x="11606" y="11620"/>
                </a:lnTo>
                <a:lnTo>
                  <a:pt x="24201" y="3119"/>
                </a:lnTo>
                <a:lnTo>
                  <a:pt x="39623" y="0"/>
                </a:lnTo>
                <a:lnTo>
                  <a:pt x="7856220" y="0"/>
                </a:lnTo>
                <a:lnTo>
                  <a:pt x="7871626" y="3119"/>
                </a:lnTo>
                <a:lnTo>
                  <a:pt x="7884223" y="11620"/>
                </a:lnTo>
                <a:lnTo>
                  <a:pt x="7892724" y="24217"/>
                </a:lnTo>
                <a:lnTo>
                  <a:pt x="7895844" y="39624"/>
                </a:lnTo>
                <a:lnTo>
                  <a:pt x="7895844" y="198119"/>
                </a:lnTo>
                <a:lnTo>
                  <a:pt x="7892724" y="213526"/>
                </a:lnTo>
                <a:lnTo>
                  <a:pt x="7884223" y="226123"/>
                </a:lnTo>
                <a:lnTo>
                  <a:pt x="7871626" y="234624"/>
                </a:lnTo>
                <a:lnTo>
                  <a:pt x="7856220" y="237744"/>
                </a:lnTo>
                <a:lnTo>
                  <a:pt x="39623" y="237744"/>
                </a:lnTo>
                <a:lnTo>
                  <a:pt x="24201" y="234624"/>
                </a:lnTo>
                <a:lnTo>
                  <a:pt x="11606" y="226123"/>
                </a:lnTo>
                <a:lnTo>
                  <a:pt x="3114" y="213526"/>
                </a:lnTo>
                <a:lnTo>
                  <a:pt x="0" y="198119"/>
                </a:lnTo>
                <a:lnTo>
                  <a:pt x="0" y="39624"/>
                </a:lnTo>
                <a:close/>
              </a:path>
            </a:pathLst>
          </a:custGeom>
          <a:ln w="28956">
            <a:solidFill>
              <a:srgbClr val="B95A04"/>
            </a:solidFill>
          </a:ln>
        </p:spPr>
        <p:txBody>
          <a:bodyPr wrap="square" lIns="0" tIns="0" rIns="0" bIns="0" rtlCol="0"/>
          <a:lstStyle/>
          <a:p>
            <a:endParaRPr sz="2400"/>
          </a:p>
        </p:txBody>
      </p:sp>
      <p:sp>
        <p:nvSpPr>
          <p:cNvPr id="51" name="TextBox 50">
            <a:extLst>
              <a:ext uri="{FF2B5EF4-FFF2-40B4-BE49-F238E27FC236}">
                <a16:creationId xmlns:a16="http://schemas.microsoft.com/office/drawing/2014/main" id="{71C552D7-D5AB-4318-BD43-48899232597F}"/>
              </a:ext>
            </a:extLst>
          </p:cNvPr>
          <p:cNvSpPr txBox="1"/>
          <p:nvPr/>
        </p:nvSpPr>
        <p:spPr>
          <a:xfrm>
            <a:off x="7475978" y="6270568"/>
            <a:ext cx="4675808"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52" name="TextBox 51">
            <a:extLst>
              <a:ext uri="{FF2B5EF4-FFF2-40B4-BE49-F238E27FC236}">
                <a16:creationId xmlns:a16="http://schemas.microsoft.com/office/drawing/2014/main" id="{F0DBFAAF-CA16-9F46-BE7D-25A6CFAD26EF}"/>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21">
            <a:extLst>
              <a:ext uri="{FF2B5EF4-FFF2-40B4-BE49-F238E27FC236}">
                <a16:creationId xmlns:a16="http://schemas.microsoft.com/office/drawing/2014/main" id="{89EA6AA4-84EA-CD46-8D57-C7BFEA7B6677}"/>
              </a:ext>
            </a:extLst>
          </p:cNvPr>
          <p:cNvSpPr>
            <a:spLocks noGrp="1" noChangeArrowheads="1"/>
          </p:cNvSpPr>
          <p:nvPr>
            <p:ph type="title" idx="4294967295"/>
          </p:nvPr>
        </p:nvSpPr>
        <p:spPr>
          <a:xfrm>
            <a:off x="1739901" y="188120"/>
            <a:ext cx="8928100" cy="990600"/>
          </a:xfrm>
        </p:spPr>
        <p:txBody>
          <a:bodyPr>
            <a:noAutofit/>
          </a:bodyPr>
          <a:lstStyle/>
          <a:p>
            <a:r>
              <a:rPr lang="en-US" altLang="en-US" sz="2800" b="1" dirty="0">
                <a:effectLst/>
                <a:latin typeface="Century Gothic" panose="020B0502020202020204" pitchFamily="34" charset="0"/>
              </a:rPr>
              <a:t>International Adjuvant Lung Trial (IALT n= 1867):</a:t>
            </a:r>
            <a:br>
              <a:rPr lang="en-US" altLang="en-US" sz="2800" b="1" dirty="0">
                <a:effectLst/>
                <a:latin typeface="Century Gothic" panose="020B0502020202020204" pitchFamily="34" charset="0"/>
              </a:rPr>
            </a:br>
            <a:r>
              <a:rPr lang="en-US" altLang="en-US" sz="2800" b="1" dirty="0">
                <a:effectLst/>
                <a:latin typeface="Century Gothic" panose="020B0502020202020204" pitchFamily="34" charset="0"/>
              </a:rPr>
              <a:t>Adjuvant Chemotherapy Helpful (a little)- 2004</a:t>
            </a:r>
          </a:p>
        </p:txBody>
      </p:sp>
      <p:sp>
        <p:nvSpPr>
          <p:cNvPr id="18435" name="Rectangle 622">
            <a:extLst>
              <a:ext uri="{FF2B5EF4-FFF2-40B4-BE49-F238E27FC236}">
                <a16:creationId xmlns:a16="http://schemas.microsoft.com/office/drawing/2014/main" id="{2DC0B11A-7719-5D41-9C89-0E8E77EF70CA}"/>
              </a:ext>
            </a:extLst>
          </p:cNvPr>
          <p:cNvSpPr>
            <a:spLocks noChangeArrowheads="1"/>
          </p:cNvSpPr>
          <p:nvPr/>
        </p:nvSpPr>
        <p:spPr bwMode="auto">
          <a:xfrm>
            <a:off x="2422525" y="5949157"/>
            <a:ext cx="3673475" cy="274637"/>
          </a:xfrm>
          <a:prstGeom prst="rect">
            <a:avLst/>
          </a:prstGeom>
          <a:noFill/>
          <a:ln>
            <a:noFill/>
          </a:ln>
          <a:effectLst>
            <a:prstShdw prst="shdw17" dist="17961" dir="2700000">
              <a:srgbClr val="995C00"/>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Arial" panose="020B0604020202020204" pitchFamily="34" charset="0"/>
                <a:cs typeface="Arial" panose="020B0604020202020204" pitchFamily="34" charset="0"/>
              </a:defRPr>
            </a:lvl1pPr>
            <a:lvl2pPr marL="742950" indent="-285750" eaLnBrk="0" hangingPunct="0">
              <a:defRPr sz="2400" b="1">
                <a:solidFill>
                  <a:schemeClr val="tx1"/>
                </a:solidFill>
                <a:latin typeface="Arial" panose="020B0604020202020204" pitchFamily="34" charset="0"/>
                <a:cs typeface="Arial" panose="020B0604020202020204" pitchFamily="34" charset="0"/>
              </a:defRPr>
            </a:lvl2pPr>
            <a:lvl3pPr marL="1143000" indent="-228600" eaLnBrk="0" hangingPunct="0">
              <a:defRPr sz="2400" b="1">
                <a:solidFill>
                  <a:schemeClr val="tx1"/>
                </a:solidFill>
                <a:latin typeface="Arial" panose="020B0604020202020204" pitchFamily="34" charset="0"/>
                <a:cs typeface="Arial" panose="020B0604020202020204" pitchFamily="34" charset="0"/>
              </a:defRPr>
            </a:lvl3pPr>
            <a:lvl4pPr marL="1600200" indent="-228600" eaLnBrk="0" hangingPunct="0">
              <a:defRPr sz="2400" b="1">
                <a:solidFill>
                  <a:schemeClr val="tx1"/>
                </a:solidFill>
                <a:latin typeface="Arial" panose="020B0604020202020204" pitchFamily="34" charset="0"/>
                <a:cs typeface="Arial" panose="020B0604020202020204" pitchFamily="34" charset="0"/>
              </a:defRPr>
            </a:lvl4pPr>
            <a:lvl5pPr marL="2057400" indent="-228600" eaLnBrk="0" hangingPunct="0">
              <a:defRPr sz="2400"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9pPr>
          </a:lstStyle>
          <a:p>
            <a:pPr eaLnBrk="1" hangingPunct="1"/>
            <a:r>
              <a:rPr lang="en-US" altLang="en-US" sz="1200" b="0"/>
              <a:t>IALT Collaborative Group.</a:t>
            </a:r>
            <a:r>
              <a:rPr lang="en-US" altLang="en-US" sz="1200" b="0" i="1"/>
              <a:t>  NEJM</a:t>
            </a:r>
            <a:r>
              <a:rPr lang="en-US" altLang="en-US" sz="1200" b="0"/>
              <a:t>. 2004;350:351-60</a:t>
            </a:r>
          </a:p>
        </p:txBody>
      </p:sp>
      <p:grpSp>
        <p:nvGrpSpPr>
          <p:cNvPr id="18436" name="Group 2670">
            <a:extLst>
              <a:ext uri="{FF2B5EF4-FFF2-40B4-BE49-F238E27FC236}">
                <a16:creationId xmlns:a16="http://schemas.microsoft.com/office/drawing/2014/main" id="{1B8B2F23-C089-1A4A-813E-DA433D7C8FFD}"/>
              </a:ext>
            </a:extLst>
          </p:cNvPr>
          <p:cNvGrpSpPr>
            <a:grpSpLocks/>
          </p:cNvGrpSpPr>
          <p:nvPr/>
        </p:nvGrpSpPr>
        <p:grpSpPr bwMode="auto">
          <a:xfrm>
            <a:off x="2120901" y="1346201"/>
            <a:ext cx="6202363" cy="4435475"/>
            <a:chOff x="376" y="848"/>
            <a:chExt cx="3907" cy="2794"/>
          </a:xfrm>
        </p:grpSpPr>
        <p:pic>
          <p:nvPicPr>
            <p:cNvPr id="18439" name="Picture 2667">
              <a:extLst>
                <a:ext uri="{FF2B5EF4-FFF2-40B4-BE49-F238E27FC236}">
                  <a16:creationId xmlns:a16="http://schemas.microsoft.com/office/drawing/2014/main" id="{6E4744F5-BE8A-C246-BEFF-A3D0AF6826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 y="848"/>
              <a:ext cx="3907" cy="2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8440" name="Text Box 2669">
              <a:extLst>
                <a:ext uri="{FF2B5EF4-FFF2-40B4-BE49-F238E27FC236}">
                  <a16:creationId xmlns:a16="http://schemas.microsoft.com/office/drawing/2014/main" id="{A60B3EA2-A477-B645-A5FF-6A74FB75724E}"/>
                </a:ext>
              </a:extLst>
            </p:cNvPr>
            <p:cNvSpPr txBox="1">
              <a:spLocks noChangeArrowheads="1"/>
            </p:cNvSpPr>
            <p:nvPr/>
          </p:nvSpPr>
          <p:spPr bwMode="auto">
            <a:xfrm>
              <a:off x="388" y="868"/>
              <a:ext cx="229" cy="288"/>
            </a:xfrm>
            <a:prstGeom prst="rect">
              <a:avLst/>
            </a:prstGeom>
            <a:solidFill>
              <a:srgbClr val="F8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anose="020B0604020202020204" pitchFamily="34" charset="0"/>
                  <a:cs typeface="Arial" panose="020B0604020202020204" pitchFamily="34" charset="0"/>
                </a:defRPr>
              </a:lvl1pPr>
              <a:lvl2pPr marL="742950" indent="-285750" eaLnBrk="0" hangingPunct="0">
                <a:defRPr sz="2400" b="1">
                  <a:solidFill>
                    <a:schemeClr val="tx1"/>
                  </a:solidFill>
                  <a:latin typeface="Arial" panose="020B0604020202020204" pitchFamily="34" charset="0"/>
                  <a:cs typeface="Arial" panose="020B0604020202020204" pitchFamily="34" charset="0"/>
                </a:defRPr>
              </a:lvl2pPr>
              <a:lvl3pPr marL="1143000" indent="-228600" eaLnBrk="0" hangingPunct="0">
                <a:defRPr sz="2400" b="1">
                  <a:solidFill>
                    <a:schemeClr val="tx1"/>
                  </a:solidFill>
                  <a:latin typeface="Arial" panose="020B0604020202020204" pitchFamily="34" charset="0"/>
                  <a:cs typeface="Arial" panose="020B0604020202020204" pitchFamily="34" charset="0"/>
                </a:defRPr>
              </a:lvl3pPr>
              <a:lvl4pPr marL="1600200" indent="-228600" eaLnBrk="0" hangingPunct="0">
                <a:defRPr sz="2400" b="1">
                  <a:solidFill>
                    <a:schemeClr val="tx1"/>
                  </a:solidFill>
                  <a:latin typeface="Arial" panose="020B0604020202020204" pitchFamily="34" charset="0"/>
                  <a:cs typeface="Arial" panose="020B0604020202020204" pitchFamily="34" charset="0"/>
                </a:defRPr>
              </a:lvl4pPr>
              <a:lvl5pPr marL="2057400" indent="-228600" eaLnBrk="0" hangingPunct="0">
                <a:defRPr sz="2400"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endParaRPr lang="en-US" altLang="en-US" sz="2400"/>
            </a:p>
          </p:txBody>
        </p:sp>
      </p:grpSp>
      <p:sp>
        <p:nvSpPr>
          <p:cNvPr id="158320" name="Text Box 2672">
            <a:extLst>
              <a:ext uri="{FF2B5EF4-FFF2-40B4-BE49-F238E27FC236}">
                <a16:creationId xmlns:a16="http://schemas.microsoft.com/office/drawing/2014/main" id="{EDC3A9F4-F787-5448-BF32-D4ABE1EE94B7}"/>
              </a:ext>
            </a:extLst>
          </p:cNvPr>
          <p:cNvSpPr txBox="1">
            <a:spLocks noChangeArrowheads="1"/>
          </p:cNvSpPr>
          <p:nvPr/>
        </p:nvSpPr>
        <p:spPr bwMode="auto">
          <a:xfrm>
            <a:off x="8593138" y="2406121"/>
            <a:ext cx="2074863" cy="107965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spcBef>
                <a:spcPct val="50000"/>
              </a:spcBef>
              <a:defRPr/>
            </a:pPr>
            <a:r>
              <a:rPr lang="en-US" sz="2308" dirty="0">
                <a:latin typeface="Arial" charset="0"/>
                <a:cs typeface="Arial" charset="0"/>
              </a:rPr>
              <a:t>HR 0.86       </a:t>
            </a:r>
            <a:r>
              <a:rPr lang="en-US" sz="1800" dirty="0">
                <a:latin typeface="Arial" charset="0"/>
                <a:cs typeface="Arial" charset="0"/>
              </a:rPr>
              <a:t>95%CI (0.76-0.98) </a:t>
            </a:r>
            <a:r>
              <a:rPr lang="en-US" sz="2308" dirty="0">
                <a:latin typeface="Arial" charset="0"/>
                <a:cs typeface="Arial" charset="0"/>
              </a:rPr>
              <a:t>p=0.03</a:t>
            </a:r>
          </a:p>
        </p:txBody>
      </p:sp>
      <p:sp>
        <p:nvSpPr>
          <p:cNvPr id="158322" name="Text Box 2674">
            <a:extLst>
              <a:ext uri="{FF2B5EF4-FFF2-40B4-BE49-F238E27FC236}">
                <a16:creationId xmlns:a16="http://schemas.microsoft.com/office/drawing/2014/main" id="{673E5A70-BC6F-0C41-AFE6-0FB29D6190E0}"/>
              </a:ext>
            </a:extLst>
          </p:cNvPr>
          <p:cNvSpPr txBox="1">
            <a:spLocks noChangeArrowheads="1"/>
          </p:cNvSpPr>
          <p:nvPr/>
        </p:nvSpPr>
        <p:spPr bwMode="auto">
          <a:xfrm>
            <a:off x="8593138" y="3916364"/>
            <a:ext cx="1795462" cy="82232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spcBef>
                <a:spcPct val="50000"/>
              </a:spcBef>
              <a:defRPr/>
            </a:pPr>
            <a:r>
              <a:rPr lang="en-US" sz="2308">
                <a:latin typeface="Arial" charset="0"/>
                <a:cs typeface="Arial" charset="0"/>
              </a:rPr>
              <a:t>Median f/u 56 months</a:t>
            </a:r>
          </a:p>
        </p:txBody>
      </p:sp>
      <p:sp>
        <p:nvSpPr>
          <p:cNvPr id="9" name="TextBox 8">
            <a:extLst>
              <a:ext uri="{FF2B5EF4-FFF2-40B4-BE49-F238E27FC236}">
                <a16:creationId xmlns:a16="http://schemas.microsoft.com/office/drawing/2014/main" id="{231D22D7-3178-DF4B-B6E0-1BE62567DB08}"/>
              </a:ext>
            </a:extLst>
          </p:cNvPr>
          <p:cNvSpPr txBox="1"/>
          <p:nvPr/>
        </p:nvSpPr>
        <p:spPr>
          <a:xfrm>
            <a:off x="9146590" y="6515991"/>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0958033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518296" y="345119"/>
            <a:ext cx="7700433" cy="625642"/>
          </a:xfrm>
          <a:prstGeom prst="rect">
            <a:avLst/>
          </a:prstGeom>
        </p:spPr>
        <p:txBody>
          <a:bodyPr vert="horz" wrap="square" lIns="0" tIns="16087" rIns="0" bIns="0" rtlCol="0">
            <a:spAutoFit/>
          </a:bodyPr>
          <a:lstStyle/>
          <a:p>
            <a:pPr marL="16933">
              <a:spcBef>
                <a:spcPts val="127"/>
              </a:spcBef>
            </a:pPr>
            <a:r>
              <a:rPr lang="en-US" dirty="0"/>
              <a:t>ADAURA </a:t>
            </a:r>
            <a:r>
              <a:rPr spc="-7" dirty="0"/>
              <a:t>CNS DFS</a:t>
            </a:r>
            <a:r>
              <a:rPr spc="-60" dirty="0"/>
              <a:t> </a:t>
            </a:r>
            <a:r>
              <a:rPr spc="-13" dirty="0"/>
              <a:t>events</a:t>
            </a:r>
          </a:p>
        </p:txBody>
      </p:sp>
      <p:sp>
        <p:nvSpPr>
          <p:cNvPr id="3" name="object 3"/>
          <p:cNvSpPr txBox="1"/>
          <p:nvPr/>
        </p:nvSpPr>
        <p:spPr>
          <a:xfrm>
            <a:off x="5718246" y="5748009"/>
            <a:ext cx="6278880" cy="419111"/>
          </a:xfrm>
          <a:prstGeom prst="rect">
            <a:avLst/>
          </a:prstGeom>
        </p:spPr>
        <p:txBody>
          <a:bodyPr vert="horz" wrap="square" lIns="0" tIns="18627" rIns="0" bIns="0" rtlCol="0">
            <a:spAutoFit/>
          </a:bodyPr>
          <a:lstStyle/>
          <a:p>
            <a:pPr marR="6773" algn="r">
              <a:spcBef>
                <a:spcPts val="147"/>
              </a:spcBef>
            </a:pPr>
            <a:r>
              <a:rPr sz="867" dirty="0">
                <a:solidFill>
                  <a:srgbClr val="585858"/>
                </a:solidFill>
                <a:latin typeface="Arial Narrow"/>
                <a:cs typeface="Arial Narrow"/>
              </a:rPr>
              <a:t>*Defined as </a:t>
            </a:r>
            <a:r>
              <a:rPr sz="867" spc="7" dirty="0">
                <a:solidFill>
                  <a:srgbClr val="585858"/>
                </a:solidFill>
                <a:latin typeface="Arial Narrow"/>
                <a:cs typeface="Arial Narrow"/>
              </a:rPr>
              <a:t>CNS </a:t>
            </a:r>
            <a:r>
              <a:rPr sz="867" dirty="0">
                <a:solidFill>
                  <a:srgbClr val="585858"/>
                </a:solidFill>
                <a:latin typeface="Arial Narrow"/>
                <a:cs typeface="Arial Narrow"/>
              </a:rPr>
              <a:t>disease recurrence, or death without any </a:t>
            </a:r>
            <a:r>
              <a:rPr sz="867" spc="7" dirty="0">
                <a:solidFill>
                  <a:srgbClr val="585858"/>
                </a:solidFill>
                <a:latin typeface="Arial Narrow"/>
                <a:cs typeface="Arial Narrow"/>
              </a:rPr>
              <a:t>CNS </a:t>
            </a:r>
            <a:r>
              <a:rPr sz="867" dirty="0">
                <a:solidFill>
                  <a:srgbClr val="585858"/>
                </a:solidFill>
                <a:latin typeface="Arial Narrow"/>
                <a:cs typeface="Arial Narrow"/>
              </a:rPr>
              <a:t>disease</a:t>
            </a:r>
            <a:r>
              <a:rPr sz="867" spc="40" dirty="0">
                <a:solidFill>
                  <a:srgbClr val="585858"/>
                </a:solidFill>
                <a:latin typeface="Arial Narrow"/>
                <a:cs typeface="Arial Narrow"/>
              </a:rPr>
              <a:t> </a:t>
            </a:r>
            <a:r>
              <a:rPr sz="867" dirty="0">
                <a:solidFill>
                  <a:srgbClr val="585858"/>
                </a:solidFill>
                <a:latin typeface="Arial Narrow"/>
                <a:cs typeface="Arial Narrow"/>
              </a:rPr>
              <a:t>recurrence;</a:t>
            </a:r>
            <a:endParaRPr sz="867" dirty="0">
              <a:latin typeface="Arial Narrow"/>
              <a:cs typeface="Arial Narrow"/>
            </a:endParaRPr>
          </a:p>
          <a:p>
            <a:pPr marR="7620" algn="r">
              <a:spcBef>
                <a:spcPts val="13"/>
              </a:spcBef>
            </a:pPr>
            <a:r>
              <a:rPr sz="867" dirty="0">
                <a:solidFill>
                  <a:srgbClr val="585858"/>
                </a:solidFill>
                <a:latin typeface="Arial Narrow"/>
                <a:cs typeface="Arial Narrow"/>
              </a:rPr>
              <a:t>†Death in absence of </a:t>
            </a:r>
            <a:r>
              <a:rPr sz="867" spc="7" dirty="0">
                <a:solidFill>
                  <a:srgbClr val="585858"/>
                </a:solidFill>
                <a:latin typeface="Arial Narrow"/>
                <a:cs typeface="Arial Narrow"/>
              </a:rPr>
              <a:t>CNS </a:t>
            </a:r>
            <a:r>
              <a:rPr sz="867" dirty="0">
                <a:solidFill>
                  <a:srgbClr val="585858"/>
                </a:solidFill>
                <a:latin typeface="Arial Narrow"/>
                <a:cs typeface="Arial Narrow"/>
              </a:rPr>
              <a:t>disease recurrence, or death within two visits of baseline where the patient has no evaluable </a:t>
            </a:r>
            <a:r>
              <a:rPr sz="867" spc="7" dirty="0">
                <a:solidFill>
                  <a:srgbClr val="585858"/>
                </a:solidFill>
                <a:latin typeface="Arial Narrow"/>
                <a:cs typeface="Arial Narrow"/>
              </a:rPr>
              <a:t>assessments </a:t>
            </a:r>
            <a:r>
              <a:rPr sz="867" dirty="0">
                <a:solidFill>
                  <a:srgbClr val="585858"/>
                </a:solidFill>
                <a:latin typeface="Arial Narrow"/>
                <a:cs typeface="Arial Narrow"/>
              </a:rPr>
              <a:t>or no baseline</a:t>
            </a:r>
            <a:r>
              <a:rPr sz="867" spc="152" dirty="0">
                <a:solidFill>
                  <a:srgbClr val="585858"/>
                </a:solidFill>
                <a:latin typeface="Arial Narrow"/>
                <a:cs typeface="Arial Narrow"/>
              </a:rPr>
              <a:t> </a:t>
            </a:r>
            <a:r>
              <a:rPr sz="867" dirty="0">
                <a:solidFill>
                  <a:srgbClr val="585858"/>
                </a:solidFill>
                <a:latin typeface="Arial Narrow"/>
                <a:cs typeface="Arial Narrow"/>
              </a:rPr>
              <a:t>data.</a:t>
            </a:r>
            <a:endParaRPr sz="867" dirty="0">
              <a:latin typeface="Arial Narrow"/>
              <a:cs typeface="Arial Narrow"/>
            </a:endParaRPr>
          </a:p>
          <a:p>
            <a:pPr marR="6773" algn="r">
              <a:spcBef>
                <a:spcPts val="20"/>
              </a:spcBef>
            </a:pPr>
            <a:r>
              <a:rPr sz="867" spc="7" dirty="0">
                <a:solidFill>
                  <a:srgbClr val="585858"/>
                </a:solidFill>
                <a:latin typeface="Arial Narrow"/>
                <a:cs typeface="Arial Narrow"/>
              </a:rPr>
              <a:t>ADAURA </a:t>
            </a:r>
            <a:r>
              <a:rPr sz="867" dirty="0">
                <a:solidFill>
                  <a:srgbClr val="585858"/>
                </a:solidFill>
                <a:latin typeface="Arial Narrow"/>
                <a:cs typeface="Arial Narrow"/>
              </a:rPr>
              <a:t>data cut-off: 17 January,</a:t>
            </a:r>
            <a:r>
              <a:rPr sz="867" spc="-107" dirty="0">
                <a:solidFill>
                  <a:srgbClr val="585858"/>
                </a:solidFill>
                <a:latin typeface="Arial Narrow"/>
                <a:cs typeface="Arial Narrow"/>
              </a:rPr>
              <a:t> </a:t>
            </a:r>
            <a:r>
              <a:rPr sz="867" dirty="0">
                <a:solidFill>
                  <a:srgbClr val="585858"/>
                </a:solidFill>
                <a:latin typeface="Arial Narrow"/>
                <a:cs typeface="Arial Narrow"/>
              </a:rPr>
              <a:t>2020</a:t>
            </a:r>
            <a:endParaRPr sz="867" dirty="0">
              <a:latin typeface="Arial Narrow"/>
              <a:cs typeface="Arial Narrow"/>
            </a:endParaRPr>
          </a:p>
        </p:txBody>
      </p:sp>
      <p:graphicFrame>
        <p:nvGraphicFramePr>
          <p:cNvPr id="4" name="object 4"/>
          <p:cNvGraphicFramePr>
            <a:graphicFrameLocks noGrp="1"/>
          </p:cNvGraphicFramePr>
          <p:nvPr/>
        </p:nvGraphicFramePr>
        <p:xfrm>
          <a:off x="576852" y="2897802"/>
          <a:ext cx="11098954" cy="840740"/>
        </p:xfrm>
        <a:graphic>
          <a:graphicData uri="http://schemas.openxmlformats.org/drawingml/2006/table">
            <a:tbl>
              <a:tblPr firstRow="1" bandRow="1">
                <a:tableStyleId>{2D5ABB26-0587-4C30-8999-92F81FD0307C}</a:tableStyleId>
              </a:tblPr>
              <a:tblGrid>
                <a:gridCol w="4919980">
                  <a:extLst>
                    <a:ext uri="{9D8B030D-6E8A-4147-A177-3AD203B41FA5}">
                      <a16:colId xmlns:a16="http://schemas.microsoft.com/office/drawing/2014/main" val="20000"/>
                    </a:ext>
                  </a:extLst>
                </a:gridCol>
                <a:gridCol w="3089487">
                  <a:extLst>
                    <a:ext uri="{9D8B030D-6E8A-4147-A177-3AD203B41FA5}">
                      <a16:colId xmlns:a16="http://schemas.microsoft.com/office/drawing/2014/main" val="20001"/>
                    </a:ext>
                  </a:extLst>
                </a:gridCol>
                <a:gridCol w="3089487">
                  <a:extLst>
                    <a:ext uri="{9D8B030D-6E8A-4147-A177-3AD203B41FA5}">
                      <a16:colId xmlns:a16="http://schemas.microsoft.com/office/drawing/2014/main" val="20002"/>
                    </a:ext>
                  </a:extLst>
                </a:gridCol>
              </a:tblGrid>
              <a:tr h="840740">
                <a:tc>
                  <a:txBody>
                    <a:bodyPr/>
                    <a:lstStyle/>
                    <a:p>
                      <a:pPr marL="95250">
                        <a:lnSpc>
                          <a:spcPct val="100000"/>
                        </a:lnSpc>
                        <a:spcBef>
                          <a:spcPts val="1500"/>
                        </a:spcBef>
                      </a:pPr>
                      <a:r>
                        <a:rPr sz="2100" b="1" spc="-5" dirty="0">
                          <a:solidFill>
                            <a:srgbClr val="585858"/>
                          </a:solidFill>
                          <a:latin typeface="Arial Narrow"/>
                          <a:cs typeface="Arial Narrow"/>
                        </a:rPr>
                        <a:t>Patients, n</a:t>
                      </a:r>
                      <a:r>
                        <a:rPr sz="2100" b="1" spc="-25" dirty="0">
                          <a:solidFill>
                            <a:srgbClr val="585858"/>
                          </a:solidFill>
                          <a:latin typeface="Arial Narrow"/>
                          <a:cs typeface="Arial Narrow"/>
                        </a:rPr>
                        <a:t> </a:t>
                      </a:r>
                      <a:r>
                        <a:rPr sz="2100" b="1" spc="-5" dirty="0">
                          <a:solidFill>
                            <a:srgbClr val="585858"/>
                          </a:solidFill>
                          <a:latin typeface="Arial Narrow"/>
                          <a:cs typeface="Arial Narrow"/>
                        </a:rPr>
                        <a:t>(%)</a:t>
                      </a:r>
                      <a:endParaRPr sz="2100">
                        <a:latin typeface="Arial Narrow"/>
                        <a:cs typeface="Arial Narrow"/>
                      </a:endParaRPr>
                    </a:p>
                  </a:txBody>
                  <a:tcPr marL="0" marR="0" marT="254000" marB="0">
                    <a:lnT w="19050">
                      <a:solidFill>
                        <a:srgbClr val="000000"/>
                      </a:solidFill>
                      <a:prstDash val="solid"/>
                    </a:lnT>
                    <a:lnB w="19050">
                      <a:solidFill>
                        <a:srgbClr val="000000"/>
                      </a:solidFill>
                      <a:prstDash val="solid"/>
                    </a:lnB>
                  </a:tcPr>
                </a:tc>
                <a:tc>
                  <a:txBody>
                    <a:bodyPr/>
                    <a:lstStyle/>
                    <a:p>
                      <a:pPr algn="ctr">
                        <a:lnSpc>
                          <a:spcPct val="100000"/>
                        </a:lnSpc>
                        <a:spcBef>
                          <a:spcPts val="540"/>
                        </a:spcBef>
                      </a:pPr>
                      <a:r>
                        <a:rPr sz="2100" b="1" spc="-5" dirty="0">
                          <a:solidFill>
                            <a:srgbClr val="FFFFFF"/>
                          </a:solidFill>
                          <a:latin typeface="Arial Narrow"/>
                          <a:cs typeface="Arial Narrow"/>
                        </a:rPr>
                        <a:t>Osimertinib</a:t>
                      </a:r>
                      <a:endParaRPr sz="2100">
                        <a:latin typeface="Arial Narrow"/>
                        <a:cs typeface="Arial Narrow"/>
                      </a:endParaRPr>
                    </a:p>
                    <a:p>
                      <a:pPr algn="ctr">
                        <a:lnSpc>
                          <a:spcPct val="100000"/>
                        </a:lnSpc>
                      </a:pPr>
                      <a:r>
                        <a:rPr sz="2100" b="1" spc="-5" dirty="0">
                          <a:solidFill>
                            <a:srgbClr val="FFFFFF"/>
                          </a:solidFill>
                          <a:latin typeface="Arial Narrow"/>
                          <a:cs typeface="Arial Narrow"/>
                        </a:rPr>
                        <a:t>n=339</a:t>
                      </a:r>
                      <a:endParaRPr sz="2100">
                        <a:latin typeface="Arial Narrow"/>
                        <a:cs typeface="Arial Narrow"/>
                      </a:endParaRPr>
                    </a:p>
                  </a:txBody>
                  <a:tcPr marL="0" marR="0" marT="91440" marB="0">
                    <a:lnT w="19050">
                      <a:solidFill>
                        <a:srgbClr val="000000"/>
                      </a:solidFill>
                      <a:prstDash val="solid"/>
                    </a:lnT>
                    <a:lnB w="19050">
                      <a:solidFill>
                        <a:srgbClr val="000000"/>
                      </a:solidFill>
                      <a:prstDash val="solid"/>
                    </a:lnB>
                    <a:solidFill>
                      <a:srgbClr val="418E96"/>
                    </a:solidFill>
                  </a:tcPr>
                </a:tc>
                <a:tc>
                  <a:txBody>
                    <a:bodyPr/>
                    <a:lstStyle/>
                    <a:p>
                      <a:pPr algn="ctr">
                        <a:lnSpc>
                          <a:spcPct val="100000"/>
                        </a:lnSpc>
                        <a:spcBef>
                          <a:spcPts val="540"/>
                        </a:spcBef>
                      </a:pPr>
                      <a:r>
                        <a:rPr sz="2100" b="1" dirty="0">
                          <a:solidFill>
                            <a:srgbClr val="FFFFFF"/>
                          </a:solidFill>
                          <a:latin typeface="Arial Narrow"/>
                          <a:cs typeface="Arial Narrow"/>
                        </a:rPr>
                        <a:t>Placebo</a:t>
                      </a:r>
                      <a:endParaRPr sz="2100">
                        <a:latin typeface="Arial Narrow"/>
                        <a:cs typeface="Arial Narrow"/>
                      </a:endParaRPr>
                    </a:p>
                    <a:p>
                      <a:pPr marL="635" algn="ctr">
                        <a:lnSpc>
                          <a:spcPct val="100000"/>
                        </a:lnSpc>
                      </a:pPr>
                      <a:r>
                        <a:rPr sz="2100" b="1" spc="-5" dirty="0">
                          <a:solidFill>
                            <a:srgbClr val="FFFFFF"/>
                          </a:solidFill>
                          <a:latin typeface="Arial Narrow"/>
                          <a:cs typeface="Arial Narrow"/>
                        </a:rPr>
                        <a:t>n=343</a:t>
                      </a:r>
                      <a:endParaRPr sz="2100">
                        <a:latin typeface="Arial Narrow"/>
                        <a:cs typeface="Arial Narrow"/>
                      </a:endParaRPr>
                    </a:p>
                  </a:txBody>
                  <a:tcPr marL="0" marR="0" marT="91440" marB="0">
                    <a:lnT w="19050">
                      <a:solidFill>
                        <a:srgbClr val="000000"/>
                      </a:solidFill>
                      <a:prstDash val="solid"/>
                    </a:lnT>
                    <a:lnB w="19050">
                      <a:solidFill>
                        <a:srgbClr val="000000"/>
                      </a:solidFill>
                      <a:prstDash val="solid"/>
                    </a:lnB>
                    <a:solidFill>
                      <a:srgbClr val="D5AE52"/>
                    </a:solidFill>
                  </a:tcPr>
                </a:tc>
                <a:extLst>
                  <a:ext uri="{0D108BD9-81ED-4DB2-BD59-A6C34878D82A}">
                    <a16:rowId xmlns:a16="http://schemas.microsoft.com/office/drawing/2014/main" val="10000"/>
                  </a:ext>
                </a:extLst>
              </a:tr>
            </a:tbl>
          </a:graphicData>
        </a:graphic>
      </p:graphicFrame>
      <p:graphicFrame>
        <p:nvGraphicFramePr>
          <p:cNvPr id="5" name="object 5"/>
          <p:cNvGraphicFramePr>
            <a:graphicFrameLocks noGrp="1"/>
          </p:cNvGraphicFramePr>
          <p:nvPr/>
        </p:nvGraphicFramePr>
        <p:xfrm>
          <a:off x="433832" y="3859085"/>
          <a:ext cx="11244578" cy="1439050"/>
        </p:xfrm>
        <a:graphic>
          <a:graphicData uri="http://schemas.openxmlformats.org/drawingml/2006/table">
            <a:tbl>
              <a:tblPr firstRow="1" bandRow="1">
                <a:tableStyleId>{2D5ABB26-0587-4C30-8999-92F81FD0307C}</a:tableStyleId>
              </a:tblPr>
              <a:tblGrid>
                <a:gridCol w="69425">
                  <a:extLst>
                    <a:ext uri="{9D8B030D-6E8A-4147-A177-3AD203B41FA5}">
                      <a16:colId xmlns:a16="http://schemas.microsoft.com/office/drawing/2014/main" val="20000"/>
                    </a:ext>
                  </a:extLst>
                </a:gridCol>
                <a:gridCol w="4301913">
                  <a:extLst>
                    <a:ext uri="{9D8B030D-6E8A-4147-A177-3AD203B41FA5}">
                      <a16:colId xmlns:a16="http://schemas.microsoft.com/office/drawing/2014/main" val="20001"/>
                    </a:ext>
                  </a:extLst>
                </a:gridCol>
                <a:gridCol w="3719407">
                  <a:extLst>
                    <a:ext uri="{9D8B030D-6E8A-4147-A177-3AD203B41FA5}">
                      <a16:colId xmlns:a16="http://schemas.microsoft.com/office/drawing/2014/main" val="20002"/>
                    </a:ext>
                  </a:extLst>
                </a:gridCol>
                <a:gridCol w="3153833">
                  <a:extLst>
                    <a:ext uri="{9D8B030D-6E8A-4147-A177-3AD203B41FA5}">
                      <a16:colId xmlns:a16="http://schemas.microsoft.com/office/drawing/2014/main" val="20003"/>
                    </a:ext>
                  </a:extLst>
                </a:gridCol>
              </a:tblGrid>
              <a:tr h="398971">
                <a:tc rowSpan="2">
                  <a:txBody>
                    <a:bodyPr/>
                    <a:lstStyle/>
                    <a:p>
                      <a:pPr>
                        <a:lnSpc>
                          <a:spcPct val="100000"/>
                        </a:lnSpc>
                      </a:pPr>
                      <a:endParaRPr sz="1500">
                        <a:latin typeface="Times New Roman"/>
                        <a:cs typeface="Times New Roman"/>
                      </a:endParaRPr>
                    </a:p>
                  </a:txBody>
                  <a:tcPr marL="0" marR="0" marT="0" marB="0"/>
                </a:tc>
                <a:tc>
                  <a:txBody>
                    <a:bodyPr/>
                    <a:lstStyle/>
                    <a:p>
                      <a:pPr marL="142875">
                        <a:lnSpc>
                          <a:spcPts val="1814"/>
                        </a:lnSpc>
                      </a:pPr>
                      <a:r>
                        <a:rPr sz="2100" spc="-5" dirty="0">
                          <a:solidFill>
                            <a:srgbClr val="585858"/>
                          </a:solidFill>
                          <a:latin typeface="Arial Narrow"/>
                          <a:cs typeface="Arial Narrow"/>
                        </a:rPr>
                        <a:t>CNS DFS</a:t>
                      </a:r>
                      <a:r>
                        <a:rPr sz="2100" spc="-10" dirty="0">
                          <a:solidFill>
                            <a:srgbClr val="585858"/>
                          </a:solidFill>
                          <a:latin typeface="Arial Narrow"/>
                          <a:cs typeface="Arial Narrow"/>
                        </a:rPr>
                        <a:t> </a:t>
                      </a:r>
                      <a:r>
                        <a:rPr sz="2100" spc="-5" dirty="0">
                          <a:solidFill>
                            <a:srgbClr val="585858"/>
                          </a:solidFill>
                          <a:latin typeface="Arial Narrow"/>
                          <a:cs typeface="Arial Narrow"/>
                        </a:rPr>
                        <a:t>events:</a:t>
                      </a:r>
                      <a:endParaRPr sz="2100">
                        <a:latin typeface="Arial Narrow"/>
                        <a:cs typeface="Arial Narrow"/>
                      </a:endParaRPr>
                    </a:p>
                  </a:txBody>
                  <a:tcPr marL="0" marR="0" marT="0" marB="0">
                    <a:lnB w="38100">
                      <a:solidFill>
                        <a:srgbClr val="B95A04"/>
                      </a:solidFill>
                      <a:prstDash val="solid"/>
                    </a:lnB>
                  </a:tcPr>
                </a:tc>
                <a:tc>
                  <a:txBody>
                    <a:bodyPr/>
                    <a:lstStyle/>
                    <a:p>
                      <a:pPr marR="860425" algn="r">
                        <a:lnSpc>
                          <a:spcPts val="1814"/>
                        </a:lnSpc>
                      </a:pPr>
                      <a:r>
                        <a:rPr sz="2100" spc="-5" dirty="0">
                          <a:solidFill>
                            <a:srgbClr val="585858"/>
                          </a:solidFill>
                          <a:latin typeface="Arial Narrow"/>
                          <a:cs typeface="Arial Narrow"/>
                        </a:rPr>
                        <a:t>6</a:t>
                      </a:r>
                      <a:r>
                        <a:rPr sz="2100" spc="-90" dirty="0">
                          <a:solidFill>
                            <a:srgbClr val="585858"/>
                          </a:solidFill>
                          <a:latin typeface="Arial Narrow"/>
                          <a:cs typeface="Arial Narrow"/>
                        </a:rPr>
                        <a:t> </a:t>
                      </a:r>
                      <a:r>
                        <a:rPr sz="2100" spc="-10" dirty="0">
                          <a:solidFill>
                            <a:srgbClr val="585858"/>
                          </a:solidFill>
                          <a:latin typeface="Arial Narrow"/>
                          <a:cs typeface="Arial Narrow"/>
                        </a:rPr>
                        <a:t>(2%)</a:t>
                      </a:r>
                      <a:endParaRPr sz="2100">
                        <a:latin typeface="Arial Narrow"/>
                        <a:cs typeface="Arial Narrow"/>
                      </a:endParaRPr>
                    </a:p>
                  </a:txBody>
                  <a:tcPr marL="0" marR="0" marT="0" marB="0">
                    <a:lnB w="38100">
                      <a:solidFill>
                        <a:srgbClr val="B95A04"/>
                      </a:solidFill>
                      <a:prstDash val="solid"/>
                    </a:lnB>
                  </a:tcPr>
                </a:tc>
                <a:tc>
                  <a:txBody>
                    <a:bodyPr/>
                    <a:lstStyle/>
                    <a:p>
                      <a:pPr marL="44450" algn="ctr">
                        <a:lnSpc>
                          <a:spcPts val="1814"/>
                        </a:lnSpc>
                      </a:pPr>
                      <a:r>
                        <a:rPr sz="2100" spc="-5" dirty="0">
                          <a:solidFill>
                            <a:srgbClr val="585858"/>
                          </a:solidFill>
                          <a:latin typeface="Arial Narrow"/>
                          <a:cs typeface="Arial Narrow"/>
                        </a:rPr>
                        <a:t>39</a:t>
                      </a:r>
                      <a:r>
                        <a:rPr sz="2100" spc="-20" dirty="0">
                          <a:solidFill>
                            <a:srgbClr val="585858"/>
                          </a:solidFill>
                          <a:latin typeface="Arial Narrow"/>
                          <a:cs typeface="Arial Narrow"/>
                        </a:rPr>
                        <a:t> </a:t>
                      </a:r>
                      <a:r>
                        <a:rPr sz="2100" spc="-25" dirty="0">
                          <a:solidFill>
                            <a:srgbClr val="585858"/>
                          </a:solidFill>
                          <a:latin typeface="Arial Narrow"/>
                          <a:cs typeface="Arial Narrow"/>
                        </a:rPr>
                        <a:t>(11%)</a:t>
                      </a:r>
                      <a:endParaRPr sz="2100">
                        <a:latin typeface="Arial Narrow"/>
                        <a:cs typeface="Arial Narrow"/>
                      </a:endParaRPr>
                    </a:p>
                  </a:txBody>
                  <a:tcPr marL="0" marR="0" marT="0" marB="0">
                    <a:lnB w="38100">
                      <a:solidFill>
                        <a:srgbClr val="B95A04"/>
                      </a:solidFill>
                      <a:prstDash val="solid"/>
                    </a:lnB>
                  </a:tcPr>
                </a:tc>
                <a:extLst>
                  <a:ext uri="{0D108BD9-81ED-4DB2-BD59-A6C34878D82A}">
                    <a16:rowId xmlns:a16="http://schemas.microsoft.com/office/drawing/2014/main" val="10000"/>
                  </a:ext>
                </a:extLst>
              </a:tr>
              <a:tr h="520192">
                <a:tc vMerge="1">
                  <a:txBody>
                    <a:bodyPr/>
                    <a:lstStyle/>
                    <a:p>
                      <a:endParaRPr/>
                    </a:p>
                  </a:txBody>
                  <a:tcPr marL="0" marR="0" marT="0" marB="0"/>
                </a:tc>
                <a:tc>
                  <a:txBody>
                    <a:bodyPr/>
                    <a:lstStyle/>
                    <a:p>
                      <a:pPr marL="600075">
                        <a:lnSpc>
                          <a:spcPct val="100000"/>
                        </a:lnSpc>
                        <a:spcBef>
                          <a:spcPts val="580"/>
                        </a:spcBef>
                      </a:pPr>
                      <a:r>
                        <a:rPr sz="2100" spc="-5" dirty="0">
                          <a:solidFill>
                            <a:srgbClr val="585858"/>
                          </a:solidFill>
                          <a:latin typeface="Arial Narrow"/>
                          <a:cs typeface="Arial Narrow"/>
                        </a:rPr>
                        <a:t>CNS</a:t>
                      </a:r>
                      <a:r>
                        <a:rPr sz="2100" spc="-10" dirty="0">
                          <a:solidFill>
                            <a:srgbClr val="585858"/>
                          </a:solidFill>
                          <a:latin typeface="Arial Narrow"/>
                          <a:cs typeface="Arial Narrow"/>
                        </a:rPr>
                        <a:t> </a:t>
                      </a:r>
                      <a:r>
                        <a:rPr sz="2100" spc="-5" dirty="0">
                          <a:solidFill>
                            <a:srgbClr val="585858"/>
                          </a:solidFill>
                          <a:latin typeface="Arial Narrow"/>
                          <a:cs typeface="Arial Narrow"/>
                        </a:rPr>
                        <a:t>recurrence</a:t>
                      </a:r>
                      <a:endParaRPr sz="2100">
                        <a:latin typeface="Arial Narrow"/>
                        <a:cs typeface="Arial Narrow"/>
                      </a:endParaRPr>
                    </a:p>
                  </a:txBody>
                  <a:tcPr marL="0" marR="0" marT="98213" marB="0">
                    <a:lnT w="38100">
                      <a:solidFill>
                        <a:srgbClr val="B95A04"/>
                      </a:solidFill>
                      <a:prstDash val="solid"/>
                    </a:lnT>
                    <a:lnB w="38100">
                      <a:solidFill>
                        <a:srgbClr val="B95A04"/>
                      </a:solidFill>
                      <a:prstDash val="solid"/>
                    </a:lnB>
                  </a:tcPr>
                </a:tc>
                <a:tc>
                  <a:txBody>
                    <a:bodyPr/>
                    <a:lstStyle/>
                    <a:p>
                      <a:pPr marR="861060" algn="r">
                        <a:lnSpc>
                          <a:spcPct val="100000"/>
                        </a:lnSpc>
                        <a:spcBef>
                          <a:spcPts val="580"/>
                        </a:spcBef>
                      </a:pPr>
                      <a:r>
                        <a:rPr sz="2100" spc="-5" dirty="0">
                          <a:solidFill>
                            <a:srgbClr val="585858"/>
                          </a:solidFill>
                          <a:latin typeface="Arial Narrow"/>
                          <a:cs typeface="Arial Narrow"/>
                        </a:rPr>
                        <a:t>4</a:t>
                      </a:r>
                      <a:r>
                        <a:rPr sz="2100" spc="-90" dirty="0">
                          <a:solidFill>
                            <a:srgbClr val="585858"/>
                          </a:solidFill>
                          <a:latin typeface="Arial Narrow"/>
                          <a:cs typeface="Arial Narrow"/>
                        </a:rPr>
                        <a:t> </a:t>
                      </a:r>
                      <a:r>
                        <a:rPr sz="2100" spc="-10" dirty="0">
                          <a:solidFill>
                            <a:srgbClr val="585858"/>
                          </a:solidFill>
                          <a:latin typeface="Arial Narrow"/>
                          <a:cs typeface="Arial Narrow"/>
                        </a:rPr>
                        <a:t>(1%)</a:t>
                      </a:r>
                      <a:endParaRPr sz="2100">
                        <a:latin typeface="Arial Narrow"/>
                        <a:cs typeface="Arial Narrow"/>
                      </a:endParaRPr>
                    </a:p>
                  </a:txBody>
                  <a:tcPr marL="0" marR="0" marT="98213" marB="0">
                    <a:lnT w="38100">
                      <a:solidFill>
                        <a:srgbClr val="B95A04"/>
                      </a:solidFill>
                      <a:prstDash val="solid"/>
                    </a:lnT>
                    <a:lnB w="38100">
                      <a:solidFill>
                        <a:srgbClr val="B95A04"/>
                      </a:solidFill>
                      <a:prstDash val="solid"/>
                    </a:lnB>
                  </a:tcPr>
                </a:tc>
                <a:tc>
                  <a:txBody>
                    <a:bodyPr/>
                    <a:lstStyle/>
                    <a:p>
                      <a:pPr marL="18415" algn="ctr">
                        <a:lnSpc>
                          <a:spcPct val="100000"/>
                        </a:lnSpc>
                        <a:spcBef>
                          <a:spcPts val="580"/>
                        </a:spcBef>
                      </a:pPr>
                      <a:r>
                        <a:rPr sz="2100" spc="-5" dirty="0">
                          <a:solidFill>
                            <a:srgbClr val="585858"/>
                          </a:solidFill>
                          <a:latin typeface="Arial Narrow"/>
                          <a:cs typeface="Arial Narrow"/>
                        </a:rPr>
                        <a:t>33</a:t>
                      </a:r>
                      <a:r>
                        <a:rPr sz="2100" spc="-20" dirty="0">
                          <a:solidFill>
                            <a:srgbClr val="585858"/>
                          </a:solidFill>
                          <a:latin typeface="Arial Narrow"/>
                          <a:cs typeface="Arial Narrow"/>
                        </a:rPr>
                        <a:t> </a:t>
                      </a:r>
                      <a:r>
                        <a:rPr sz="2100" spc="-10" dirty="0">
                          <a:solidFill>
                            <a:srgbClr val="585858"/>
                          </a:solidFill>
                          <a:latin typeface="Arial Narrow"/>
                          <a:cs typeface="Arial Narrow"/>
                        </a:rPr>
                        <a:t>(10%)</a:t>
                      </a:r>
                      <a:endParaRPr sz="2100">
                        <a:latin typeface="Arial Narrow"/>
                        <a:cs typeface="Arial Narrow"/>
                      </a:endParaRPr>
                    </a:p>
                  </a:txBody>
                  <a:tcPr marL="0" marR="0" marT="98213" marB="0">
                    <a:lnR w="53975">
                      <a:solidFill>
                        <a:srgbClr val="B95A04"/>
                      </a:solidFill>
                      <a:prstDash val="solid"/>
                    </a:lnR>
                    <a:lnT w="38100">
                      <a:solidFill>
                        <a:srgbClr val="B95A04"/>
                      </a:solidFill>
                      <a:prstDash val="solid"/>
                    </a:lnT>
                    <a:lnB w="38100">
                      <a:solidFill>
                        <a:srgbClr val="B95A04"/>
                      </a:solidFill>
                      <a:prstDash val="solid"/>
                    </a:lnB>
                  </a:tcPr>
                </a:tc>
                <a:extLst>
                  <a:ext uri="{0D108BD9-81ED-4DB2-BD59-A6C34878D82A}">
                    <a16:rowId xmlns:a16="http://schemas.microsoft.com/office/drawing/2014/main" val="10001"/>
                  </a:ext>
                </a:extLst>
              </a:tr>
              <a:tr h="519887">
                <a:tc>
                  <a:txBody>
                    <a:bodyPr/>
                    <a:lstStyle/>
                    <a:p>
                      <a:pPr>
                        <a:lnSpc>
                          <a:spcPct val="100000"/>
                        </a:lnSpc>
                      </a:pPr>
                      <a:endParaRPr sz="1500">
                        <a:latin typeface="Times New Roman"/>
                        <a:cs typeface="Times New Roman"/>
                      </a:endParaRPr>
                    </a:p>
                  </a:txBody>
                  <a:tcPr marL="0" marR="0" marT="0" marB="0"/>
                </a:tc>
                <a:tc>
                  <a:txBody>
                    <a:bodyPr/>
                    <a:lstStyle/>
                    <a:p>
                      <a:pPr marL="600075">
                        <a:lnSpc>
                          <a:spcPct val="100000"/>
                        </a:lnSpc>
                        <a:spcBef>
                          <a:spcPts val="555"/>
                        </a:spcBef>
                      </a:pPr>
                      <a:r>
                        <a:rPr sz="2100" spc="-5" dirty="0">
                          <a:solidFill>
                            <a:srgbClr val="585858"/>
                          </a:solidFill>
                          <a:latin typeface="Arial Narrow"/>
                          <a:cs typeface="Arial Narrow"/>
                        </a:rPr>
                        <a:t>Death</a:t>
                      </a:r>
                      <a:r>
                        <a:rPr sz="2100" spc="-7" baseline="26455" dirty="0">
                          <a:solidFill>
                            <a:srgbClr val="585858"/>
                          </a:solidFill>
                          <a:latin typeface="Arial Narrow"/>
                          <a:cs typeface="Arial Narrow"/>
                        </a:rPr>
                        <a:t>†</a:t>
                      </a:r>
                      <a:endParaRPr sz="2100" baseline="26455">
                        <a:latin typeface="Arial Narrow"/>
                        <a:cs typeface="Arial Narrow"/>
                      </a:endParaRPr>
                    </a:p>
                  </a:txBody>
                  <a:tcPr marL="0" marR="0" marT="93980" marB="0">
                    <a:lnT w="38100">
                      <a:solidFill>
                        <a:srgbClr val="B95A04"/>
                      </a:solidFill>
                      <a:prstDash val="solid"/>
                    </a:lnT>
                    <a:lnB w="6350">
                      <a:solidFill>
                        <a:srgbClr val="000000"/>
                      </a:solidFill>
                      <a:prstDash val="solid"/>
                    </a:lnB>
                  </a:tcPr>
                </a:tc>
                <a:tc>
                  <a:txBody>
                    <a:bodyPr/>
                    <a:lstStyle/>
                    <a:p>
                      <a:pPr marR="861060" algn="r">
                        <a:lnSpc>
                          <a:spcPct val="100000"/>
                        </a:lnSpc>
                        <a:spcBef>
                          <a:spcPts val="555"/>
                        </a:spcBef>
                      </a:pPr>
                      <a:r>
                        <a:rPr sz="2100" spc="-5" dirty="0">
                          <a:solidFill>
                            <a:srgbClr val="585858"/>
                          </a:solidFill>
                          <a:latin typeface="Arial Narrow"/>
                          <a:cs typeface="Arial Narrow"/>
                        </a:rPr>
                        <a:t>2</a:t>
                      </a:r>
                      <a:r>
                        <a:rPr sz="2100" spc="-90" dirty="0">
                          <a:solidFill>
                            <a:srgbClr val="585858"/>
                          </a:solidFill>
                          <a:latin typeface="Arial Narrow"/>
                          <a:cs typeface="Arial Narrow"/>
                        </a:rPr>
                        <a:t> </a:t>
                      </a:r>
                      <a:r>
                        <a:rPr sz="2100" spc="-10" dirty="0">
                          <a:solidFill>
                            <a:srgbClr val="585858"/>
                          </a:solidFill>
                          <a:latin typeface="Arial Narrow"/>
                          <a:cs typeface="Arial Narrow"/>
                        </a:rPr>
                        <a:t>(1%)</a:t>
                      </a:r>
                      <a:endParaRPr sz="2100">
                        <a:latin typeface="Arial Narrow"/>
                        <a:cs typeface="Arial Narrow"/>
                      </a:endParaRPr>
                    </a:p>
                  </a:txBody>
                  <a:tcPr marL="0" marR="0" marT="93980" marB="0">
                    <a:lnT w="38100">
                      <a:solidFill>
                        <a:srgbClr val="B95A04"/>
                      </a:solidFill>
                      <a:prstDash val="solid"/>
                    </a:lnT>
                    <a:lnB w="6350">
                      <a:solidFill>
                        <a:srgbClr val="000000"/>
                      </a:solidFill>
                      <a:prstDash val="solid"/>
                    </a:lnB>
                  </a:tcPr>
                </a:tc>
                <a:tc>
                  <a:txBody>
                    <a:bodyPr/>
                    <a:lstStyle/>
                    <a:p>
                      <a:pPr marL="41910" algn="ctr">
                        <a:lnSpc>
                          <a:spcPct val="100000"/>
                        </a:lnSpc>
                        <a:spcBef>
                          <a:spcPts val="555"/>
                        </a:spcBef>
                      </a:pPr>
                      <a:r>
                        <a:rPr sz="2100" spc="-5" dirty="0">
                          <a:solidFill>
                            <a:srgbClr val="585858"/>
                          </a:solidFill>
                          <a:latin typeface="Arial Narrow"/>
                          <a:cs typeface="Arial Narrow"/>
                        </a:rPr>
                        <a:t>6</a:t>
                      </a:r>
                      <a:r>
                        <a:rPr sz="2100" spc="-10" dirty="0">
                          <a:solidFill>
                            <a:srgbClr val="585858"/>
                          </a:solidFill>
                          <a:latin typeface="Arial Narrow"/>
                          <a:cs typeface="Arial Narrow"/>
                        </a:rPr>
                        <a:t> (2%)</a:t>
                      </a:r>
                      <a:endParaRPr sz="2100">
                        <a:latin typeface="Arial Narrow"/>
                        <a:cs typeface="Arial Narrow"/>
                      </a:endParaRPr>
                    </a:p>
                  </a:txBody>
                  <a:tcPr marL="0" marR="0" marT="93980" marB="0">
                    <a:lnT w="38100">
                      <a:solidFill>
                        <a:srgbClr val="B95A04"/>
                      </a:solidFill>
                      <a:prstDash val="solid"/>
                    </a:lnT>
                    <a:lnB w="6350">
                      <a:solidFill>
                        <a:srgbClr val="000000"/>
                      </a:solidFill>
                      <a:prstDash val="solid"/>
                    </a:lnB>
                  </a:tcPr>
                </a:tc>
                <a:extLst>
                  <a:ext uri="{0D108BD9-81ED-4DB2-BD59-A6C34878D82A}">
                    <a16:rowId xmlns:a16="http://schemas.microsoft.com/office/drawing/2014/main" val="10002"/>
                  </a:ext>
                </a:extLst>
              </a:tr>
            </a:tbl>
          </a:graphicData>
        </a:graphic>
      </p:graphicFrame>
      <p:sp>
        <p:nvSpPr>
          <p:cNvPr id="6" name="object 6"/>
          <p:cNvSpPr/>
          <p:nvPr/>
        </p:nvSpPr>
        <p:spPr>
          <a:xfrm>
            <a:off x="576852" y="2394880"/>
            <a:ext cx="11098953" cy="0"/>
          </a:xfrm>
          <a:custGeom>
            <a:avLst/>
            <a:gdLst/>
            <a:ahLst/>
            <a:cxnLst/>
            <a:rect l="l" t="t" r="r" b="b"/>
            <a:pathLst>
              <a:path w="8324215">
                <a:moveTo>
                  <a:pt x="0" y="0"/>
                </a:moveTo>
                <a:lnTo>
                  <a:pt x="8323630" y="0"/>
                </a:lnTo>
              </a:path>
            </a:pathLst>
          </a:custGeom>
          <a:ln w="19050">
            <a:solidFill>
              <a:srgbClr val="000000"/>
            </a:solidFill>
          </a:ln>
        </p:spPr>
        <p:txBody>
          <a:bodyPr wrap="square" lIns="0" tIns="0" rIns="0" bIns="0" rtlCol="0"/>
          <a:lstStyle/>
          <a:p>
            <a:endParaRPr sz="2400"/>
          </a:p>
        </p:txBody>
      </p:sp>
      <p:sp>
        <p:nvSpPr>
          <p:cNvPr id="7" name="object 7"/>
          <p:cNvSpPr txBox="1"/>
          <p:nvPr/>
        </p:nvSpPr>
        <p:spPr>
          <a:xfrm>
            <a:off x="7596631" y="2469490"/>
            <a:ext cx="1981200" cy="344475"/>
          </a:xfrm>
          <a:prstGeom prst="rect">
            <a:avLst/>
          </a:prstGeom>
        </p:spPr>
        <p:txBody>
          <a:bodyPr vert="horz" wrap="square" lIns="0" tIns="16087" rIns="0" bIns="0" rtlCol="0">
            <a:spAutoFit/>
          </a:bodyPr>
          <a:lstStyle/>
          <a:p>
            <a:pPr marL="16933">
              <a:spcBef>
                <a:spcPts val="127"/>
              </a:spcBef>
            </a:pPr>
            <a:r>
              <a:rPr sz="2133" b="1" spc="-7" dirty="0">
                <a:solidFill>
                  <a:srgbClr val="585858"/>
                </a:solidFill>
                <a:latin typeface="Arial Narrow"/>
                <a:cs typeface="Arial Narrow"/>
              </a:rPr>
              <a:t>Overall</a:t>
            </a:r>
            <a:r>
              <a:rPr sz="2133" b="1" spc="-80" dirty="0">
                <a:solidFill>
                  <a:srgbClr val="585858"/>
                </a:solidFill>
                <a:latin typeface="Arial Narrow"/>
                <a:cs typeface="Arial Narrow"/>
              </a:rPr>
              <a:t> </a:t>
            </a:r>
            <a:r>
              <a:rPr sz="2133" b="1" spc="-7" dirty="0">
                <a:solidFill>
                  <a:srgbClr val="585858"/>
                </a:solidFill>
                <a:latin typeface="Arial Narrow"/>
                <a:cs typeface="Arial Narrow"/>
              </a:rPr>
              <a:t>population</a:t>
            </a:r>
            <a:endParaRPr sz="2133">
              <a:latin typeface="Arial Narrow"/>
              <a:cs typeface="Arial Narrow"/>
            </a:endParaRPr>
          </a:p>
        </p:txBody>
      </p:sp>
      <p:sp>
        <p:nvSpPr>
          <p:cNvPr id="8" name="object 8"/>
          <p:cNvSpPr txBox="1"/>
          <p:nvPr/>
        </p:nvSpPr>
        <p:spPr>
          <a:xfrm>
            <a:off x="518296" y="1292014"/>
            <a:ext cx="7700433" cy="344475"/>
          </a:xfrm>
          <a:prstGeom prst="rect">
            <a:avLst/>
          </a:prstGeom>
        </p:spPr>
        <p:txBody>
          <a:bodyPr vert="horz" wrap="square" lIns="0" tIns="16087" rIns="0" bIns="0" rtlCol="0">
            <a:spAutoFit/>
          </a:bodyPr>
          <a:lstStyle/>
          <a:p>
            <a:pPr marL="333578" indent="-317492">
              <a:spcBef>
                <a:spcPts val="127"/>
              </a:spcBef>
              <a:buFont typeface="Arial"/>
              <a:buChar char="•"/>
              <a:tabLst>
                <a:tab pos="333578" algn="l"/>
                <a:tab pos="334425" algn="l"/>
              </a:tabLst>
            </a:pPr>
            <a:r>
              <a:rPr sz="2133" spc="-7" dirty="0">
                <a:solidFill>
                  <a:srgbClr val="585858"/>
                </a:solidFill>
                <a:latin typeface="Arial Narrow"/>
                <a:cs typeface="Arial Narrow"/>
              </a:rPr>
              <a:t>Overall, 45 patients </a:t>
            </a:r>
            <a:r>
              <a:rPr sz="2133" spc="-13" dirty="0">
                <a:solidFill>
                  <a:srgbClr val="585858"/>
                </a:solidFill>
                <a:latin typeface="Arial Narrow"/>
                <a:cs typeface="Arial Narrow"/>
              </a:rPr>
              <a:t>(osimertinib </a:t>
            </a:r>
            <a:r>
              <a:rPr sz="2133" spc="-7" dirty="0">
                <a:solidFill>
                  <a:srgbClr val="585858"/>
                </a:solidFill>
                <a:latin typeface="Arial Narrow"/>
                <a:cs typeface="Arial Narrow"/>
              </a:rPr>
              <a:t>n=6, placebo n=39) had CNS DFS</a:t>
            </a:r>
            <a:r>
              <a:rPr sz="2133" spc="-60" dirty="0">
                <a:solidFill>
                  <a:srgbClr val="585858"/>
                </a:solidFill>
                <a:latin typeface="Arial Narrow"/>
                <a:cs typeface="Arial Narrow"/>
              </a:rPr>
              <a:t> </a:t>
            </a:r>
            <a:r>
              <a:rPr sz="2133" spc="-7" dirty="0">
                <a:solidFill>
                  <a:srgbClr val="585858"/>
                </a:solidFill>
                <a:latin typeface="Arial Narrow"/>
                <a:cs typeface="Arial Narrow"/>
              </a:rPr>
              <a:t>events*</a:t>
            </a:r>
            <a:endParaRPr sz="2133">
              <a:latin typeface="Arial Narrow"/>
              <a:cs typeface="Arial Narrow"/>
            </a:endParaRPr>
          </a:p>
        </p:txBody>
      </p:sp>
      <p:sp>
        <p:nvSpPr>
          <p:cNvPr id="9" name="TextBox 8">
            <a:extLst>
              <a:ext uri="{FF2B5EF4-FFF2-40B4-BE49-F238E27FC236}">
                <a16:creationId xmlns:a16="http://schemas.microsoft.com/office/drawing/2014/main" id="{249318BB-5F46-448B-A9A4-0EEAE44F3F3C}"/>
              </a:ext>
            </a:extLst>
          </p:cNvPr>
          <p:cNvSpPr txBox="1"/>
          <p:nvPr/>
        </p:nvSpPr>
        <p:spPr>
          <a:xfrm>
            <a:off x="7596631" y="6250629"/>
            <a:ext cx="4500481"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10" name="TextBox 9">
            <a:extLst>
              <a:ext uri="{FF2B5EF4-FFF2-40B4-BE49-F238E27FC236}">
                <a16:creationId xmlns:a16="http://schemas.microsoft.com/office/drawing/2014/main" id="{EAA63F53-8D08-D041-A360-94F3913815A0}"/>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flipH="1">
            <a:off x="231932" y="284497"/>
            <a:ext cx="11320041" cy="570242"/>
          </a:xfrm>
          <a:prstGeom prst="rect">
            <a:avLst/>
          </a:prstGeom>
        </p:spPr>
        <p:txBody>
          <a:bodyPr vert="horz" wrap="square" lIns="0" tIns="16087" rIns="0" bIns="0" rtlCol="0">
            <a:spAutoFit/>
          </a:bodyPr>
          <a:lstStyle/>
          <a:p>
            <a:pPr marL="16933">
              <a:spcBef>
                <a:spcPts val="127"/>
              </a:spcBef>
            </a:pPr>
            <a:r>
              <a:rPr lang="en-US" sz="4000" dirty="0"/>
              <a:t>ADAURA :</a:t>
            </a:r>
            <a:r>
              <a:rPr sz="4000" spc="-7" dirty="0"/>
              <a:t>CNS DFS in the overall</a:t>
            </a:r>
            <a:r>
              <a:rPr sz="4000" spc="-20" dirty="0"/>
              <a:t> </a:t>
            </a:r>
            <a:r>
              <a:rPr sz="4000" spc="-7" dirty="0"/>
              <a:t>population</a:t>
            </a:r>
          </a:p>
        </p:txBody>
      </p:sp>
      <p:sp>
        <p:nvSpPr>
          <p:cNvPr id="3" name="object 3"/>
          <p:cNvSpPr txBox="1"/>
          <p:nvPr/>
        </p:nvSpPr>
        <p:spPr>
          <a:xfrm>
            <a:off x="9401682" y="5937930"/>
            <a:ext cx="2681393" cy="412956"/>
          </a:xfrm>
          <a:prstGeom prst="rect">
            <a:avLst/>
          </a:prstGeom>
        </p:spPr>
        <p:txBody>
          <a:bodyPr vert="horz" wrap="square" lIns="0" tIns="18627" rIns="0" bIns="0" rtlCol="0">
            <a:spAutoFit/>
          </a:bodyPr>
          <a:lstStyle/>
          <a:p>
            <a:pPr marL="16933">
              <a:spcBef>
                <a:spcPts val="147"/>
              </a:spcBef>
            </a:pPr>
            <a:r>
              <a:rPr sz="867" dirty="0">
                <a:solidFill>
                  <a:srgbClr val="585858"/>
                </a:solidFill>
                <a:latin typeface="Arial Narrow"/>
                <a:cs typeface="Arial Narrow"/>
              </a:rPr>
              <a:t>Median follow-up: osimertinib 22.1 months, placebo 16.6</a:t>
            </a:r>
            <a:r>
              <a:rPr sz="867" spc="27" dirty="0">
                <a:solidFill>
                  <a:srgbClr val="585858"/>
                </a:solidFill>
                <a:latin typeface="Arial Narrow"/>
                <a:cs typeface="Arial Narrow"/>
              </a:rPr>
              <a:t> </a:t>
            </a:r>
            <a:r>
              <a:rPr sz="867" dirty="0">
                <a:solidFill>
                  <a:srgbClr val="585858"/>
                </a:solidFill>
                <a:latin typeface="Arial Narrow"/>
                <a:cs typeface="Arial Narrow"/>
              </a:rPr>
              <a:t>months;</a:t>
            </a:r>
            <a:endParaRPr sz="867" dirty="0">
              <a:latin typeface="Arial Narrow"/>
              <a:cs typeface="Arial Narrow"/>
            </a:endParaRPr>
          </a:p>
          <a:p>
            <a:pPr marL="1043067" marR="6773" indent="-37252">
              <a:lnSpc>
                <a:spcPct val="101499"/>
              </a:lnSpc>
            </a:pPr>
            <a:r>
              <a:rPr sz="867" dirty="0">
                <a:solidFill>
                  <a:srgbClr val="585858"/>
                </a:solidFill>
                <a:latin typeface="Arial Narrow"/>
                <a:cs typeface="Arial Narrow"/>
              </a:rPr>
              <a:t>*A hazard ratio of &lt;1 favours osimertinib.  </a:t>
            </a:r>
            <a:r>
              <a:rPr sz="867" spc="7" dirty="0">
                <a:solidFill>
                  <a:srgbClr val="585858"/>
                </a:solidFill>
                <a:latin typeface="Arial Narrow"/>
                <a:cs typeface="Arial Narrow"/>
              </a:rPr>
              <a:t>ADAURA </a:t>
            </a:r>
            <a:r>
              <a:rPr sz="867" dirty="0">
                <a:solidFill>
                  <a:srgbClr val="585858"/>
                </a:solidFill>
                <a:latin typeface="Arial Narrow"/>
                <a:cs typeface="Arial Narrow"/>
              </a:rPr>
              <a:t>data cut-off: 17 January,</a:t>
            </a:r>
            <a:r>
              <a:rPr sz="867" spc="-113" dirty="0">
                <a:solidFill>
                  <a:srgbClr val="585858"/>
                </a:solidFill>
                <a:latin typeface="Arial Narrow"/>
                <a:cs typeface="Arial Narrow"/>
              </a:rPr>
              <a:t> </a:t>
            </a:r>
            <a:r>
              <a:rPr sz="867" dirty="0">
                <a:solidFill>
                  <a:srgbClr val="585858"/>
                </a:solidFill>
                <a:latin typeface="Arial Narrow"/>
                <a:cs typeface="Arial Narrow"/>
              </a:rPr>
              <a:t>2020</a:t>
            </a:r>
            <a:endParaRPr sz="867" dirty="0">
              <a:latin typeface="Arial Narrow"/>
              <a:cs typeface="Arial Narrow"/>
            </a:endParaRPr>
          </a:p>
        </p:txBody>
      </p:sp>
      <p:graphicFrame>
        <p:nvGraphicFramePr>
          <p:cNvPr id="4" name="object 4"/>
          <p:cNvGraphicFramePr>
            <a:graphicFrameLocks noGrp="1"/>
          </p:cNvGraphicFramePr>
          <p:nvPr>
            <p:extLst>
              <p:ext uri="{D42A27DB-BD31-4B8C-83A1-F6EECF244321}">
                <p14:modId xmlns:p14="http://schemas.microsoft.com/office/powerpoint/2010/main" val="1925624716"/>
              </p:ext>
            </p:extLst>
          </p:nvPr>
        </p:nvGraphicFramePr>
        <p:xfrm>
          <a:off x="9828445" y="1277737"/>
          <a:ext cx="2330874" cy="1942566"/>
        </p:xfrm>
        <a:graphic>
          <a:graphicData uri="http://schemas.openxmlformats.org/drawingml/2006/table">
            <a:tbl>
              <a:tblPr firstRow="1" bandRow="1">
                <a:tableStyleId>{2D5ABB26-0587-4C30-8999-92F81FD0307C}</a:tableStyleId>
              </a:tblPr>
              <a:tblGrid>
                <a:gridCol w="1032087">
                  <a:extLst>
                    <a:ext uri="{9D8B030D-6E8A-4147-A177-3AD203B41FA5}">
                      <a16:colId xmlns:a16="http://schemas.microsoft.com/office/drawing/2014/main" val="20000"/>
                    </a:ext>
                  </a:extLst>
                </a:gridCol>
                <a:gridCol w="1298787">
                  <a:extLst>
                    <a:ext uri="{9D8B030D-6E8A-4147-A177-3AD203B41FA5}">
                      <a16:colId xmlns:a16="http://schemas.microsoft.com/office/drawing/2014/main" val="20001"/>
                    </a:ext>
                  </a:extLst>
                </a:gridCol>
              </a:tblGrid>
              <a:tr h="453780">
                <a:tc gridSpan="2">
                  <a:txBody>
                    <a:bodyPr/>
                    <a:lstStyle/>
                    <a:p>
                      <a:pPr marL="438784">
                        <a:lnSpc>
                          <a:spcPts val="1130"/>
                        </a:lnSpc>
                      </a:pPr>
                      <a:r>
                        <a:rPr sz="1300" b="1" spc="-5" dirty="0">
                          <a:solidFill>
                            <a:srgbClr val="585858"/>
                          </a:solidFill>
                          <a:latin typeface="Arial Narrow"/>
                          <a:cs typeface="Arial Narrow"/>
                        </a:rPr>
                        <a:t>Median CNS</a:t>
                      </a:r>
                      <a:r>
                        <a:rPr sz="1300" b="1" spc="-20" dirty="0">
                          <a:solidFill>
                            <a:srgbClr val="585858"/>
                          </a:solidFill>
                          <a:latin typeface="Arial Narrow"/>
                          <a:cs typeface="Arial Narrow"/>
                        </a:rPr>
                        <a:t> </a:t>
                      </a:r>
                      <a:r>
                        <a:rPr sz="1300" b="1" spc="-5" dirty="0">
                          <a:solidFill>
                            <a:srgbClr val="585858"/>
                          </a:solidFill>
                          <a:latin typeface="Arial Narrow"/>
                          <a:cs typeface="Arial Narrow"/>
                        </a:rPr>
                        <a:t>DFS,</a:t>
                      </a:r>
                      <a:endParaRPr sz="1300">
                        <a:latin typeface="Arial Narrow"/>
                        <a:cs typeface="Arial Narrow"/>
                      </a:endParaRPr>
                    </a:p>
                    <a:p>
                      <a:pPr marL="467995">
                        <a:lnSpc>
                          <a:spcPct val="100000"/>
                        </a:lnSpc>
                      </a:pPr>
                      <a:r>
                        <a:rPr sz="1300" b="1" spc="-5" dirty="0">
                          <a:solidFill>
                            <a:srgbClr val="585858"/>
                          </a:solidFill>
                          <a:latin typeface="Arial Narrow"/>
                          <a:cs typeface="Arial Narrow"/>
                        </a:rPr>
                        <a:t>months (95%</a:t>
                      </a:r>
                      <a:r>
                        <a:rPr sz="1300" b="1" spc="-50" dirty="0">
                          <a:solidFill>
                            <a:srgbClr val="585858"/>
                          </a:solidFill>
                          <a:latin typeface="Arial Narrow"/>
                          <a:cs typeface="Arial Narrow"/>
                        </a:rPr>
                        <a:t> </a:t>
                      </a:r>
                      <a:r>
                        <a:rPr sz="1300" b="1" spc="-5" dirty="0">
                          <a:solidFill>
                            <a:srgbClr val="585858"/>
                          </a:solidFill>
                          <a:latin typeface="Arial Narrow"/>
                          <a:cs typeface="Arial Narrow"/>
                        </a:rPr>
                        <a:t>CI)</a:t>
                      </a:r>
                      <a:endParaRPr sz="1300">
                        <a:latin typeface="Arial Narrow"/>
                        <a:cs typeface="Arial Narrow"/>
                      </a:endParaRPr>
                    </a:p>
                  </a:txBody>
                  <a:tcPr marL="0" marR="0" marT="0" marB="0">
                    <a:lnB w="1270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279929">
                <a:tc>
                  <a:txBody>
                    <a:bodyPr/>
                    <a:lstStyle/>
                    <a:p>
                      <a:pPr marL="61594">
                        <a:lnSpc>
                          <a:spcPct val="100000"/>
                        </a:lnSpc>
                        <a:spcBef>
                          <a:spcPts val="175"/>
                        </a:spcBef>
                      </a:pPr>
                      <a:r>
                        <a:rPr sz="1300" b="1" spc="-5" dirty="0">
                          <a:solidFill>
                            <a:srgbClr val="418E96"/>
                          </a:solidFill>
                          <a:latin typeface="Arial Narrow"/>
                          <a:cs typeface="Arial Narrow"/>
                        </a:rPr>
                        <a:t>Osimertinib</a:t>
                      </a:r>
                      <a:endParaRPr sz="1300">
                        <a:latin typeface="Arial Narrow"/>
                        <a:cs typeface="Arial Narrow"/>
                      </a:endParaRPr>
                    </a:p>
                  </a:txBody>
                  <a:tcPr marL="0" marR="0" marT="29633" marB="0">
                    <a:lnT w="12700">
                      <a:solidFill>
                        <a:srgbClr val="000000"/>
                      </a:solidFill>
                      <a:prstDash val="solid"/>
                    </a:lnT>
                  </a:tcPr>
                </a:tc>
                <a:tc>
                  <a:txBody>
                    <a:bodyPr/>
                    <a:lstStyle/>
                    <a:p>
                      <a:pPr marR="1905" algn="ctr">
                        <a:lnSpc>
                          <a:spcPct val="100000"/>
                        </a:lnSpc>
                        <a:spcBef>
                          <a:spcPts val="160"/>
                        </a:spcBef>
                      </a:pPr>
                      <a:r>
                        <a:rPr sz="1300" spc="-5" dirty="0">
                          <a:solidFill>
                            <a:srgbClr val="585858"/>
                          </a:solidFill>
                          <a:latin typeface="Arial Narrow"/>
                          <a:cs typeface="Arial Narrow"/>
                        </a:rPr>
                        <a:t>NR (39,</a:t>
                      </a:r>
                      <a:r>
                        <a:rPr sz="1300" spc="-45" dirty="0">
                          <a:solidFill>
                            <a:srgbClr val="585858"/>
                          </a:solidFill>
                          <a:latin typeface="Arial Narrow"/>
                          <a:cs typeface="Arial Narrow"/>
                        </a:rPr>
                        <a:t> </a:t>
                      </a:r>
                      <a:r>
                        <a:rPr sz="1300" spc="-5" dirty="0">
                          <a:solidFill>
                            <a:srgbClr val="585858"/>
                          </a:solidFill>
                          <a:latin typeface="Arial Narrow"/>
                          <a:cs typeface="Arial Narrow"/>
                        </a:rPr>
                        <a:t>NC)</a:t>
                      </a:r>
                      <a:endParaRPr sz="1300">
                        <a:latin typeface="Arial Narrow"/>
                        <a:cs typeface="Arial Narrow"/>
                      </a:endParaRPr>
                    </a:p>
                  </a:txBody>
                  <a:tcPr marL="0" marR="0" marT="27093" marB="0">
                    <a:lnT w="12700">
                      <a:solidFill>
                        <a:srgbClr val="000000"/>
                      </a:solidFill>
                      <a:prstDash val="solid"/>
                    </a:lnT>
                  </a:tcPr>
                </a:tc>
                <a:extLst>
                  <a:ext uri="{0D108BD9-81ED-4DB2-BD59-A6C34878D82A}">
                    <a16:rowId xmlns:a16="http://schemas.microsoft.com/office/drawing/2014/main" val="10001"/>
                  </a:ext>
                </a:extLst>
              </a:tr>
              <a:tr h="291529">
                <a:tc>
                  <a:txBody>
                    <a:bodyPr/>
                    <a:lstStyle/>
                    <a:p>
                      <a:pPr marL="61594">
                        <a:lnSpc>
                          <a:spcPct val="100000"/>
                        </a:lnSpc>
                        <a:spcBef>
                          <a:spcPts val="265"/>
                        </a:spcBef>
                      </a:pPr>
                      <a:r>
                        <a:rPr sz="1300" b="1" spc="-5" dirty="0">
                          <a:solidFill>
                            <a:srgbClr val="D5AE52"/>
                          </a:solidFill>
                          <a:latin typeface="Arial Narrow"/>
                          <a:cs typeface="Arial Narrow"/>
                        </a:rPr>
                        <a:t>Placebo</a:t>
                      </a:r>
                      <a:endParaRPr sz="1300">
                        <a:latin typeface="Arial Narrow"/>
                        <a:cs typeface="Arial Narrow"/>
                      </a:endParaRPr>
                    </a:p>
                  </a:txBody>
                  <a:tcPr marL="0" marR="0" marT="44873" marB="0"/>
                </a:tc>
                <a:tc>
                  <a:txBody>
                    <a:bodyPr/>
                    <a:lstStyle/>
                    <a:p>
                      <a:pPr marL="154940">
                        <a:lnSpc>
                          <a:spcPct val="100000"/>
                        </a:lnSpc>
                        <a:spcBef>
                          <a:spcPts val="195"/>
                        </a:spcBef>
                      </a:pPr>
                      <a:r>
                        <a:rPr sz="1300" spc="-5" dirty="0">
                          <a:solidFill>
                            <a:srgbClr val="585858"/>
                          </a:solidFill>
                          <a:latin typeface="Arial Narrow"/>
                          <a:cs typeface="Arial Narrow"/>
                        </a:rPr>
                        <a:t>48.2 (NC,</a:t>
                      </a:r>
                      <a:r>
                        <a:rPr sz="1300" spc="-55" dirty="0">
                          <a:solidFill>
                            <a:srgbClr val="585858"/>
                          </a:solidFill>
                          <a:latin typeface="Arial Narrow"/>
                          <a:cs typeface="Arial Narrow"/>
                        </a:rPr>
                        <a:t> </a:t>
                      </a:r>
                      <a:r>
                        <a:rPr sz="1300" spc="-5" dirty="0">
                          <a:solidFill>
                            <a:srgbClr val="585858"/>
                          </a:solidFill>
                          <a:latin typeface="Arial Narrow"/>
                          <a:cs typeface="Arial Narrow"/>
                        </a:rPr>
                        <a:t>NC)</a:t>
                      </a:r>
                      <a:endParaRPr sz="1300">
                        <a:latin typeface="Arial Narrow"/>
                        <a:cs typeface="Arial Narrow"/>
                      </a:endParaRPr>
                    </a:p>
                  </a:txBody>
                  <a:tcPr marL="0" marR="0" marT="33020" marB="0"/>
                </a:tc>
                <a:extLst>
                  <a:ext uri="{0D108BD9-81ED-4DB2-BD59-A6C34878D82A}">
                    <a16:rowId xmlns:a16="http://schemas.microsoft.com/office/drawing/2014/main" val="10002"/>
                  </a:ext>
                </a:extLst>
              </a:tr>
              <a:tr h="479444">
                <a:tc>
                  <a:txBody>
                    <a:bodyPr/>
                    <a:lstStyle/>
                    <a:p>
                      <a:pPr marL="61594">
                        <a:lnSpc>
                          <a:spcPct val="100000"/>
                        </a:lnSpc>
                        <a:spcBef>
                          <a:spcPts val="175"/>
                        </a:spcBef>
                      </a:pPr>
                      <a:r>
                        <a:rPr sz="1300" b="1" spc="-5" dirty="0">
                          <a:solidFill>
                            <a:srgbClr val="585858"/>
                          </a:solidFill>
                          <a:latin typeface="Arial Narrow"/>
                          <a:cs typeface="Arial Narrow"/>
                        </a:rPr>
                        <a:t>HR* (95%</a:t>
                      </a:r>
                      <a:r>
                        <a:rPr sz="1300" b="1" spc="-50" dirty="0">
                          <a:solidFill>
                            <a:srgbClr val="585858"/>
                          </a:solidFill>
                          <a:latin typeface="Arial Narrow"/>
                          <a:cs typeface="Arial Narrow"/>
                        </a:rPr>
                        <a:t> </a:t>
                      </a:r>
                      <a:r>
                        <a:rPr sz="1300" b="1" spc="-5" dirty="0">
                          <a:solidFill>
                            <a:srgbClr val="585858"/>
                          </a:solidFill>
                          <a:latin typeface="Arial Narrow"/>
                          <a:cs typeface="Arial Narrow"/>
                        </a:rPr>
                        <a:t>CI)</a:t>
                      </a:r>
                      <a:endParaRPr sz="1300">
                        <a:latin typeface="Arial Narrow"/>
                        <a:cs typeface="Arial Narrow"/>
                      </a:endParaRPr>
                    </a:p>
                  </a:txBody>
                  <a:tcPr marL="0" marR="0" marT="29633" marB="0"/>
                </a:tc>
                <a:tc>
                  <a:txBody>
                    <a:bodyPr/>
                    <a:lstStyle/>
                    <a:p>
                      <a:pPr marR="2540" algn="ctr">
                        <a:lnSpc>
                          <a:spcPct val="100000"/>
                        </a:lnSpc>
                        <a:spcBef>
                          <a:spcPts val="175"/>
                        </a:spcBef>
                      </a:pPr>
                      <a:r>
                        <a:rPr sz="1300" b="1" spc="-5" dirty="0">
                          <a:solidFill>
                            <a:srgbClr val="585858"/>
                          </a:solidFill>
                          <a:latin typeface="Arial Narrow"/>
                          <a:cs typeface="Arial Narrow"/>
                        </a:rPr>
                        <a:t>0.18 (0.10,</a:t>
                      </a:r>
                      <a:r>
                        <a:rPr sz="1300" b="1" spc="-80" dirty="0">
                          <a:solidFill>
                            <a:srgbClr val="585858"/>
                          </a:solidFill>
                          <a:latin typeface="Arial Narrow"/>
                          <a:cs typeface="Arial Narrow"/>
                        </a:rPr>
                        <a:t> </a:t>
                      </a:r>
                      <a:r>
                        <a:rPr sz="1300" b="1" spc="-5" dirty="0">
                          <a:solidFill>
                            <a:srgbClr val="585858"/>
                          </a:solidFill>
                          <a:latin typeface="Arial Narrow"/>
                          <a:cs typeface="Arial Narrow"/>
                        </a:rPr>
                        <a:t>0.33);</a:t>
                      </a:r>
                      <a:endParaRPr sz="1300">
                        <a:latin typeface="Arial Narrow"/>
                        <a:cs typeface="Arial Narrow"/>
                      </a:endParaRPr>
                    </a:p>
                    <a:p>
                      <a:pPr marR="1905" algn="ctr">
                        <a:lnSpc>
                          <a:spcPct val="100000"/>
                        </a:lnSpc>
                        <a:spcBef>
                          <a:spcPts val="5"/>
                        </a:spcBef>
                      </a:pPr>
                      <a:r>
                        <a:rPr sz="1300" b="1" spc="-5" dirty="0">
                          <a:solidFill>
                            <a:srgbClr val="585858"/>
                          </a:solidFill>
                          <a:latin typeface="Arial Narrow"/>
                          <a:cs typeface="Arial Narrow"/>
                        </a:rPr>
                        <a:t>p&lt;0.0001</a:t>
                      </a:r>
                      <a:endParaRPr sz="1300">
                        <a:latin typeface="Arial Narrow"/>
                        <a:cs typeface="Arial Narrow"/>
                      </a:endParaRPr>
                    </a:p>
                  </a:txBody>
                  <a:tcPr marL="0" marR="0" marT="29633" marB="0"/>
                </a:tc>
                <a:extLst>
                  <a:ext uri="{0D108BD9-81ED-4DB2-BD59-A6C34878D82A}">
                    <a16:rowId xmlns:a16="http://schemas.microsoft.com/office/drawing/2014/main" val="10003"/>
                  </a:ext>
                </a:extLst>
              </a:tr>
              <a:tr h="437884">
                <a:tc gridSpan="2">
                  <a:txBody>
                    <a:bodyPr/>
                    <a:lstStyle/>
                    <a:p>
                      <a:pPr marL="1270" algn="ctr">
                        <a:lnSpc>
                          <a:spcPct val="100000"/>
                        </a:lnSpc>
                        <a:spcBef>
                          <a:spcPts val="170"/>
                        </a:spcBef>
                      </a:pPr>
                      <a:r>
                        <a:rPr sz="1300" spc="-5" dirty="0">
                          <a:solidFill>
                            <a:srgbClr val="585858"/>
                          </a:solidFill>
                          <a:latin typeface="Arial Narrow"/>
                          <a:cs typeface="Arial Narrow"/>
                        </a:rPr>
                        <a:t>Maturity</a:t>
                      </a:r>
                      <a:r>
                        <a:rPr sz="1300" spc="-20" dirty="0">
                          <a:solidFill>
                            <a:srgbClr val="585858"/>
                          </a:solidFill>
                          <a:latin typeface="Arial Narrow"/>
                          <a:cs typeface="Arial Narrow"/>
                        </a:rPr>
                        <a:t> </a:t>
                      </a:r>
                      <a:r>
                        <a:rPr sz="1300" spc="-15" dirty="0">
                          <a:solidFill>
                            <a:srgbClr val="585858"/>
                          </a:solidFill>
                          <a:latin typeface="Arial Narrow"/>
                          <a:cs typeface="Arial Narrow"/>
                        </a:rPr>
                        <a:t>7%:</a:t>
                      </a:r>
                      <a:endParaRPr sz="1300">
                        <a:latin typeface="Arial Narrow"/>
                        <a:cs typeface="Arial Narrow"/>
                      </a:endParaRPr>
                    </a:p>
                    <a:p>
                      <a:pPr marL="3810" algn="ctr">
                        <a:lnSpc>
                          <a:spcPts val="1110"/>
                        </a:lnSpc>
                        <a:spcBef>
                          <a:spcPts val="5"/>
                        </a:spcBef>
                      </a:pPr>
                      <a:r>
                        <a:rPr sz="1300" spc="-5" dirty="0">
                          <a:solidFill>
                            <a:srgbClr val="585858"/>
                          </a:solidFill>
                          <a:latin typeface="Arial Narrow"/>
                          <a:cs typeface="Arial Narrow"/>
                        </a:rPr>
                        <a:t>osimertinib </a:t>
                      </a:r>
                      <a:r>
                        <a:rPr sz="1300" spc="-15" dirty="0">
                          <a:solidFill>
                            <a:srgbClr val="585858"/>
                          </a:solidFill>
                          <a:latin typeface="Arial Narrow"/>
                          <a:cs typeface="Arial Narrow"/>
                        </a:rPr>
                        <a:t>2%, </a:t>
                      </a:r>
                      <a:r>
                        <a:rPr sz="1300" spc="-10" dirty="0">
                          <a:solidFill>
                            <a:srgbClr val="585858"/>
                          </a:solidFill>
                          <a:latin typeface="Arial Narrow"/>
                          <a:cs typeface="Arial Narrow"/>
                        </a:rPr>
                        <a:t>placebo</a:t>
                      </a:r>
                      <a:r>
                        <a:rPr sz="1300" spc="10" dirty="0">
                          <a:solidFill>
                            <a:srgbClr val="585858"/>
                          </a:solidFill>
                          <a:latin typeface="Arial Narrow"/>
                          <a:cs typeface="Arial Narrow"/>
                        </a:rPr>
                        <a:t> </a:t>
                      </a:r>
                      <a:r>
                        <a:rPr sz="1300" spc="-5" dirty="0">
                          <a:solidFill>
                            <a:srgbClr val="585858"/>
                          </a:solidFill>
                          <a:latin typeface="Arial Narrow"/>
                          <a:cs typeface="Arial Narrow"/>
                        </a:rPr>
                        <a:t>11%</a:t>
                      </a:r>
                      <a:endParaRPr sz="1300">
                        <a:latin typeface="Arial Narrow"/>
                        <a:cs typeface="Arial Narrow"/>
                      </a:endParaRPr>
                    </a:p>
                  </a:txBody>
                  <a:tcPr marL="0" marR="0" marT="28787" marB="0"/>
                </a:tc>
                <a:tc hMerge="1">
                  <a:txBody>
                    <a:bodyPr/>
                    <a:lstStyle/>
                    <a:p>
                      <a:endParaRPr/>
                    </a:p>
                  </a:txBody>
                  <a:tcPr marL="0" marR="0" marT="0" marB="0"/>
                </a:tc>
                <a:extLst>
                  <a:ext uri="{0D108BD9-81ED-4DB2-BD59-A6C34878D82A}">
                    <a16:rowId xmlns:a16="http://schemas.microsoft.com/office/drawing/2014/main" val="10004"/>
                  </a:ext>
                </a:extLst>
              </a:tr>
            </a:tbl>
          </a:graphicData>
        </a:graphic>
      </p:graphicFrame>
      <p:graphicFrame>
        <p:nvGraphicFramePr>
          <p:cNvPr id="5" name="object 5"/>
          <p:cNvGraphicFramePr>
            <a:graphicFrameLocks noGrp="1"/>
          </p:cNvGraphicFramePr>
          <p:nvPr>
            <p:extLst>
              <p:ext uri="{D42A27DB-BD31-4B8C-83A1-F6EECF244321}">
                <p14:modId xmlns:p14="http://schemas.microsoft.com/office/powerpoint/2010/main" val="181283115"/>
              </p:ext>
            </p:extLst>
          </p:nvPr>
        </p:nvGraphicFramePr>
        <p:xfrm>
          <a:off x="171028" y="5320876"/>
          <a:ext cx="9646075" cy="696996"/>
        </p:xfrm>
        <a:graphic>
          <a:graphicData uri="http://schemas.openxmlformats.org/drawingml/2006/table">
            <a:tbl>
              <a:tblPr firstRow="1" bandRow="1">
                <a:tableStyleId>{2D5ABB26-0587-4C30-8999-92F81FD0307C}</a:tableStyleId>
              </a:tblPr>
              <a:tblGrid>
                <a:gridCol w="1420707">
                  <a:extLst>
                    <a:ext uri="{9D8B030D-6E8A-4147-A177-3AD203B41FA5}">
                      <a16:colId xmlns:a16="http://schemas.microsoft.com/office/drawing/2014/main" val="20000"/>
                    </a:ext>
                  </a:extLst>
                </a:gridCol>
                <a:gridCol w="1087967">
                  <a:extLst>
                    <a:ext uri="{9D8B030D-6E8A-4147-A177-3AD203B41FA5}">
                      <a16:colId xmlns:a16="http://schemas.microsoft.com/office/drawing/2014/main" val="20001"/>
                    </a:ext>
                  </a:extLst>
                </a:gridCol>
                <a:gridCol w="1082887">
                  <a:extLst>
                    <a:ext uri="{9D8B030D-6E8A-4147-A177-3AD203B41FA5}">
                      <a16:colId xmlns:a16="http://schemas.microsoft.com/office/drawing/2014/main" val="20002"/>
                    </a:ext>
                  </a:extLst>
                </a:gridCol>
                <a:gridCol w="3279987">
                  <a:extLst>
                    <a:ext uri="{9D8B030D-6E8A-4147-A177-3AD203B41FA5}">
                      <a16:colId xmlns:a16="http://schemas.microsoft.com/office/drawing/2014/main" val="20003"/>
                    </a:ext>
                  </a:extLst>
                </a:gridCol>
                <a:gridCol w="1092200">
                  <a:extLst>
                    <a:ext uri="{9D8B030D-6E8A-4147-A177-3AD203B41FA5}">
                      <a16:colId xmlns:a16="http://schemas.microsoft.com/office/drawing/2014/main" val="20004"/>
                    </a:ext>
                  </a:extLst>
                </a:gridCol>
                <a:gridCol w="1056640">
                  <a:extLst>
                    <a:ext uri="{9D8B030D-6E8A-4147-A177-3AD203B41FA5}">
                      <a16:colId xmlns:a16="http://schemas.microsoft.com/office/drawing/2014/main" val="20005"/>
                    </a:ext>
                  </a:extLst>
                </a:gridCol>
                <a:gridCol w="625687">
                  <a:extLst>
                    <a:ext uri="{9D8B030D-6E8A-4147-A177-3AD203B41FA5}">
                      <a16:colId xmlns:a16="http://schemas.microsoft.com/office/drawing/2014/main" val="20006"/>
                    </a:ext>
                  </a:extLst>
                </a:gridCol>
              </a:tblGrid>
              <a:tr h="253500">
                <a:tc>
                  <a:txBody>
                    <a:bodyPr/>
                    <a:lstStyle/>
                    <a:p>
                      <a:pPr marL="54610">
                        <a:lnSpc>
                          <a:spcPct val="100000"/>
                        </a:lnSpc>
                        <a:spcBef>
                          <a:spcPts val="310"/>
                        </a:spcBef>
                      </a:pPr>
                      <a:r>
                        <a:rPr sz="1200" b="1" spc="-5" dirty="0">
                          <a:solidFill>
                            <a:srgbClr val="585858"/>
                          </a:solidFill>
                          <a:latin typeface="Arial Narrow"/>
                          <a:cs typeface="Arial Narrow"/>
                        </a:rPr>
                        <a:t>No at risk</a:t>
                      </a:r>
                      <a:endParaRPr sz="1200">
                        <a:latin typeface="Arial Narrow"/>
                        <a:cs typeface="Arial Narrow"/>
                      </a:endParaRPr>
                    </a:p>
                  </a:txBody>
                  <a:tcPr marL="0" marR="0" marT="52493" marB="0"/>
                </a:tc>
                <a:tc>
                  <a:txBody>
                    <a:bodyPr/>
                    <a:lstStyle/>
                    <a:p>
                      <a:pPr>
                        <a:lnSpc>
                          <a:spcPct val="100000"/>
                        </a:lnSpc>
                      </a:pPr>
                      <a:endParaRPr sz="1200">
                        <a:latin typeface="Times New Roman"/>
                        <a:cs typeface="Times New Roman"/>
                      </a:endParaRPr>
                    </a:p>
                  </a:txBody>
                  <a:tcPr marL="0" marR="0" marT="0" marB="0"/>
                </a:tc>
                <a:tc>
                  <a:txBody>
                    <a:bodyPr/>
                    <a:lstStyle/>
                    <a:p>
                      <a:pPr>
                        <a:lnSpc>
                          <a:spcPct val="100000"/>
                        </a:lnSpc>
                      </a:pPr>
                      <a:endParaRPr sz="1200">
                        <a:latin typeface="Times New Roman"/>
                        <a:cs typeface="Times New Roman"/>
                      </a:endParaRPr>
                    </a:p>
                  </a:txBody>
                  <a:tcPr marL="0" marR="0" marT="0" marB="0"/>
                </a:tc>
                <a:tc>
                  <a:txBody>
                    <a:bodyPr/>
                    <a:lstStyle/>
                    <a:p>
                      <a:pPr marR="353695" algn="r">
                        <a:lnSpc>
                          <a:spcPct val="100000"/>
                        </a:lnSpc>
                        <a:spcBef>
                          <a:spcPts val="180"/>
                        </a:spcBef>
                      </a:pPr>
                      <a:r>
                        <a:rPr sz="1300" b="1" spc="-5" dirty="0">
                          <a:solidFill>
                            <a:srgbClr val="585858"/>
                          </a:solidFill>
                          <a:latin typeface="Arial Narrow"/>
                          <a:cs typeface="Arial Narrow"/>
                        </a:rPr>
                        <a:t>Time from randomisation</a:t>
                      </a:r>
                      <a:r>
                        <a:rPr sz="1300" b="1" spc="-75" dirty="0">
                          <a:solidFill>
                            <a:srgbClr val="585858"/>
                          </a:solidFill>
                          <a:latin typeface="Arial Narrow"/>
                          <a:cs typeface="Arial Narrow"/>
                        </a:rPr>
                        <a:t> </a:t>
                      </a:r>
                      <a:r>
                        <a:rPr sz="1300" b="1" spc="-5" dirty="0">
                          <a:solidFill>
                            <a:srgbClr val="585858"/>
                          </a:solidFill>
                          <a:latin typeface="Arial Narrow"/>
                          <a:cs typeface="Arial Narrow"/>
                        </a:rPr>
                        <a:t>(months)</a:t>
                      </a:r>
                      <a:endParaRPr sz="1300">
                        <a:latin typeface="Arial Narrow"/>
                        <a:cs typeface="Arial Narrow"/>
                      </a:endParaRPr>
                    </a:p>
                  </a:txBody>
                  <a:tcPr marL="0" marR="0" marT="30480" marB="0"/>
                </a:tc>
                <a:tc gridSpan="3">
                  <a:txBody>
                    <a:bodyPr/>
                    <a:lstStyle/>
                    <a:p>
                      <a:pPr>
                        <a:lnSpc>
                          <a:spcPct val="100000"/>
                        </a:lnSpc>
                      </a:pPr>
                      <a:endParaRPr sz="1200" dirty="0">
                        <a:latin typeface="Times New Roman"/>
                        <a:cs typeface="Times New Roman"/>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209485">
                <a:tc>
                  <a:txBody>
                    <a:bodyPr/>
                    <a:lstStyle/>
                    <a:p>
                      <a:pPr marL="31750">
                        <a:lnSpc>
                          <a:spcPct val="100000"/>
                        </a:lnSpc>
                        <a:spcBef>
                          <a:spcPts val="45"/>
                        </a:spcBef>
                      </a:pPr>
                      <a:r>
                        <a:rPr sz="1200" b="1" spc="-5" dirty="0">
                          <a:solidFill>
                            <a:srgbClr val="585858"/>
                          </a:solidFill>
                          <a:latin typeface="Arial Narrow"/>
                          <a:cs typeface="Arial Narrow"/>
                        </a:rPr>
                        <a:t>Osimertinib</a:t>
                      </a:r>
                      <a:r>
                        <a:rPr sz="1200" b="1" spc="15" dirty="0">
                          <a:solidFill>
                            <a:srgbClr val="585858"/>
                          </a:solidFill>
                          <a:latin typeface="Arial Narrow"/>
                          <a:cs typeface="Arial Narrow"/>
                        </a:rPr>
                        <a:t> </a:t>
                      </a:r>
                      <a:r>
                        <a:rPr sz="1200" spc="-5" dirty="0">
                          <a:solidFill>
                            <a:srgbClr val="585858"/>
                          </a:solidFill>
                          <a:latin typeface="Arial Narrow"/>
                          <a:cs typeface="Arial Narrow"/>
                        </a:rPr>
                        <a:t>339</a:t>
                      </a:r>
                      <a:endParaRPr sz="1200">
                        <a:latin typeface="Arial Narrow"/>
                        <a:cs typeface="Arial Narrow"/>
                      </a:endParaRPr>
                    </a:p>
                  </a:txBody>
                  <a:tcPr marL="0" marR="0" marT="7620" marB="0"/>
                </a:tc>
                <a:tc>
                  <a:txBody>
                    <a:bodyPr/>
                    <a:lstStyle/>
                    <a:p>
                      <a:pPr marL="328295">
                        <a:lnSpc>
                          <a:spcPct val="100000"/>
                        </a:lnSpc>
                        <a:spcBef>
                          <a:spcPts val="45"/>
                        </a:spcBef>
                      </a:pPr>
                      <a:r>
                        <a:rPr sz="1200" spc="-5" dirty="0">
                          <a:solidFill>
                            <a:srgbClr val="585858"/>
                          </a:solidFill>
                          <a:latin typeface="Arial Narrow"/>
                          <a:cs typeface="Arial Narrow"/>
                        </a:rPr>
                        <a:t>313</a:t>
                      </a:r>
                      <a:endParaRPr sz="1200">
                        <a:latin typeface="Arial Narrow"/>
                        <a:cs typeface="Arial Narrow"/>
                      </a:endParaRPr>
                    </a:p>
                  </a:txBody>
                  <a:tcPr marL="0" marR="0" marT="7620" marB="0"/>
                </a:tc>
                <a:tc>
                  <a:txBody>
                    <a:bodyPr/>
                    <a:lstStyle/>
                    <a:p>
                      <a:pPr marL="332105">
                        <a:lnSpc>
                          <a:spcPct val="100000"/>
                        </a:lnSpc>
                        <a:spcBef>
                          <a:spcPts val="45"/>
                        </a:spcBef>
                      </a:pPr>
                      <a:r>
                        <a:rPr sz="1200" spc="-5" dirty="0">
                          <a:solidFill>
                            <a:srgbClr val="585858"/>
                          </a:solidFill>
                          <a:latin typeface="Arial Narrow"/>
                          <a:cs typeface="Arial Narrow"/>
                        </a:rPr>
                        <a:t>272</a:t>
                      </a:r>
                      <a:endParaRPr sz="1200">
                        <a:latin typeface="Arial Narrow"/>
                        <a:cs typeface="Arial Narrow"/>
                      </a:endParaRPr>
                    </a:p>
                  </a:txBody>
                  <a:tcPr marL="0" marR="0" marT="7620" marB="0"/>
                </a:tc>
                <a:tc>
                  <a:txBody>
                    <a:bodyPr/>
                    <a:lstStyle/>
                    <a:p>
                      <a:pPr marR="363220" algn="r">
                        <a:lnSpc>
                          <a:spcPct val="100000"/>
                        </a:lnSpc>
                        <a:spcBef>
                          <a:spcPts val="45"/>
                        </a:spcBef>
                        <a:tabLst>
                          <a:tab pos="825500" algn="l"/>
                          <a:tab pos="1660525" algn="l"/>
                        </a:tabLst>
                      </a:pPr>
                      <a:r>
                        <a:rPr sz="1200" spc="-5" dirty="0">
                          <a:solidFill>
                            <a:srgbClr val="585858"/>
                          </a:solidFill>
                          <a:latin typeface="Arial Narrow"/>
                          <a:cs typeface="Arial Narrow"/>
                        </a:rPr>
                        <a:t>20</a:t>
                      </a:r>
                      <a:r>
                        <a:rPr sz="1200" dirty="0">
                          <a:solidFill>
                            <a:srgbClr val="585858"/>
                          </a:solidFill>
                          <a:latin typeface="Arial Narrow"/>
                          <a:cs typeface="Arial Narrow"/>
                        </a:rPr>
                        <a:t>9	</a:t>
                      </a:r>
                      <a:r>
                        <a:rPr sz="1200" spc="-5" dirty="0">
                          <a:solidFill>
                            <a:srgbClr val="585858"/>
                          </a:solidFill>
                          <a:latin typeface="Arial Narrow"/>
                          <a:cs typeface="Arial Narrow"/>
                        </a:rPr>
                        <a:t>13</a:t>
                      </a:r>
                      <a:r>
                        <a:rPr sz="1200" dirty="0">
                          <a:solidFill>
                            <a:srgbClr val="585858"/>
                          </a:solidFill>
                          <a:latin typeface="Arial Narrow"/>
                          <a:cs typeface="Arial Narrow"/>
                        </a:rPr>
                        <a:t>8	</a:t>
                      </a:r>
                      <a:r>
                        <a:rPr sz="1200" spc="-5" dirty="0">
                          <a:solidFill>
                            <a:srgbClr val="585858"/>
                          </a:solidFill>
                          <a:latin typeface="Arial Narrow"/>
                          <a:cs typeface="Arial Narrow"/>
                        </a:rPr>
                        <a:t>74</a:t>
                      </a:r>
                      <a:endParaRPr sz="1200">
                        <a:latin typeface="Arial Narrow"/>
                        <a:cs typeface="Arial Narrow"/>
                      </a:endParaRPr>
                    </a:p>
                  </a:txBody>
                  <a:tcPr marL="0" marR="0" marT="7620" marB="0"/>
                </a:tc>
                <a:tc>
                  <a:txBody>
                    <a:bodyPr/>
                    <a:lstStyle/>
                    <a:p>
                      <a:pPr marL="6350" algn="ctr">
                        <a:lnSpc>
                          <a:spcPct val="100000"/>
                        </a:lnSpc>
                        <a:spcBef>
                          <a:spcPts val="45"/>
                        </a:spcBef>
                      </a:pPr>
                      <a:r>
                        <a:rPr sz="1200" spc="-5" dirty="0">
                          <a:solidFill>
                            <a:srgbClr val="585858"/>
                          </a:solidFill>
                          <a:latin typeface="Arial Narrow"/>
                          <a:cs typeface="Arial Narrow"/>
                        </a:rPr>
                        <a:t>28</a:t>
                      </a:r>
                      <a:endParaRPr sz="1200">
                        <a:latin typeface="Arial Narrow"/>
                        <a:cs typeface="Arial Narrow"/>
                      </a:endParaRPr>
                    </a:p>
                  </a:txBody>
                  <a:tcPr marL="0" marR="0" marT="7620" marB="0"/>
                </a:tc>
                <a:tc>
                  <a:txBody>
                    <a:bodyPr/>
                    <a:lstStyle/>
                    <a:p>
                      <a:pPr marL="354330">
                        <a:lnSpc>
                          <a:spcPct val="100000"/>
                        </a:lnSpc>
                        <a:spcBef>
                          <a:spcPts val="45"/>
                        </a:spcBef>
                      </a:pPr>
                      <a:r>
                        <a:rPr sz="1200" dirty="0">
                          <a:solidFill>
                            <a:srgbClr val="585858"/>
                          </a:solidFill>
                          <a:latin typeface="Arial Narrow"/>
                          <a:cs typeface="Arial Narrow"/>
                        </a:rPr>
                        <a:t>5</a:t>
                      </a:r>
                      <a:endParaRPr sz="1200">
                        <a:latin typeface="Arial Narrow"/>
                        <a:cs typeface="Arial Narrow"/>
                      </a:endParaRPr>
                    </a:p>
                  </a:txBody>
                  <a:tcPr marL="0" marR="0" marT="7620" marB="0"/>
                </a:tc>
                <a:tc>
                  <a:txBody>
                    <a:bodyPr/>
                    <a:lstStyle/>
                    <a:p>
                      <a:pPr marR="24130" algn="r">
                        <a:lnSpc>
                          <a:spcPct val="100000"/>
                        </a:lnSpc>
                        <a:spcBef>
                          <a:spcPts val="45"/>
                        </a:spcBef>
                      </a:pPr>
                      <a:r>
                        <a:rPr sz="1200" dirty="0">
                          <a:solidFill>
                            <a:srgbClr val="585858"/>
                          </a:solidFill>
                          <a:latin typeface="Arial Narrow"/>
                          <a:cs typeface="Arial Narrow"/>
                        </a:rPr>
                        <a:t>0</a:t>
                      </a:r>
                      <a:endParaRPr sz="1200">
                        <a:latin typeface="Arial Narrow"/>
                        <a:cs typeface="Arial Narrow"/>
                      </a:endParaRPr>
                    </a:p>
                  </a:txBody>
                  <a:tcPr marL="0" marR="0" marT="7620" marB="0"/>
                </a:tc>
                <a:extLst>
                  <a:ext uri="{0D108BD9-81ED-4DB2-BD59-A6C34878D82A}">
                    <a16:rowId xmlns:a16="http://schemas.microsoft.com/office/drawing/2014/main" val="10001"/>
                  </a:ext>
                </a:extLst>
              </a:tr>
              <a:tr h="234011">
                <a:tc>
                  <a:txBody>
                    <a:bodyPr/>
                    <a:lstStyle/>
                    <a:p>
                      <a:pPr marL="31750">
                        <a:lnSpc>
                          <a:spcPct val="100000"/>
                        </a:lnSpc>
                        <a:spcBef>
                          <a:spcPts val="40"/>
                        </a:spcBef>
                        <a:tabLst>
                          <a:tab pos="581025" algn="l"/>
                        </a:tabLst>
                      </a:pPr>
                      <a:r>
                        <a:rPr sz="1200" b="1" spc="-5" dirty="0">
                          <a:solidFill>
                            <a:srgbClr val="585858"/>
                          </a:solidFill>
                          <a:latin typeface="Arial Narrow"/>
                          <a:cs typeface="Arial Narrow"/>
                        </a:rPr>
                        <a:t>Placebo	</a:t>
                      </a:r>
                      <a:r>
                        <a:rPr sz="1200" spc="-5" dirty="0">
                          <a:solidFill>
                            <a:srgbClr val="585858"/>
                          </a:solidFill>
                          <a:latin typeface="Arial Narrow"/>
                          <a:cs typeface="Arial Narrow"/>
                        </a:rPr>
                        <a:t>343</a:t>
                      </a:r>
                      <a:endParaRPr sz="1200">
                        <a:latin typeface="Arial Narrow"/>
                        <a:cs typeface="Arial Narrow"/>
                      </a:endParaRPr>
                    </a:p>
                  </a:txBody>
                  <a:tcPr marL="0" marR="0" marT="6773" marB="0"/>
                </a:tc>
                <a:tc>
                  <a:txBody>
                    <a:bodyPr/>
                    <a:lstStyle/>
                    <a:p>
                      <a:pPr marL="328295">
                        <a:lnSpc>
                          <a:spcPct val="100000"/>
                        </a:lnSpc>
                        <a:spcBef>
                          <a:spcPts val="40"/>
                        </a:spcBef>
                      </a:pPr>
                      <a:r>
                        <a:rPr sz="1200" spc="-5" dirty="0">
                          <a:solidFill>
                            <a:srgbClr val="585858"/>
                          </a:solidFill>
                          <a:latin typeface="Arial Narrow"/>
                          <a:cs typeface="Arial Narrow"/>
                        </a:rPr>
                        <a:t>288</a:t>
                      </a:r>
                      <a:endParaRPr sz="1200">
                        <a:latin typeface="Arial Narrow"/>
                        <a:cs typeface="Arial Narrow"/>
                      </a:endParaRPr>
                    </a:p>
                  </a:txBody>
                  <a:tcPr marL="0" marR="0" marT="6773" marB="0"/>
                </a:tc>
                <a:tc>
                  <a:txBody>
                    <a:bodyPr/>
                    <a:lstStyle/>
                    <a:p>
                      <a:pPr marL="332105">
                        <a:lnSpc>
                          <a:spcPct val="100000"/>
                        </a:lnSpc>
                        <a:spcBef>
                          <a:spcPts val="40"/>
                        </a:spcBef>
                      </a:pPr>
                      <a:r>
                        <a:rPr sz="1200" spc="-5" dirty="0">
                          <a:solidFill>
                            <a:srgbClr val="585858"/>
                          </a:solidFill>
                          <a:latin typeface="Arial Narrow"/>
                          <a:cs typeface="Arial Narrow"/>
                        </a:rPr>
                        <a:t>208</a:t>
                      </a:r>
                      <a:endParaRPr sz="1200">
                        <a:latin typeface="Arial Narrow"/>
                        <a:cs typeface="Arial Narrow"/>
                      </a:endParaRPr>
                    </a:p>
                  </a:txBody>
                  <a:tcPr marL="0" marR="0" marT="6773" marB="0"/>
                </a:tc>
                <a:tc>
                  <a:txBody>
                    <a:bodyPr/>
                    <a:lstStyle/>
                    <a:p>
                      <a:pPr marR="363220" algn="r">
                        <a:lnSpc>
                          <a:spcPct val="100000"/>
                        </a:lnSpc>
                        <a:spcBef>
                          <a:spcPts val="40"/>
                        </a:spcBef>
                        <a:tabLst>
                          <a:tab pos="847725" algn="l"/>
                          <a:tab pos="1660525" algn="l"/>
                        </a:tabLst>
                      </a:pPr>
                      <a:r>
                        <a:rPr sz="1200" spc="-5" dirty="0">
                          <a:solidFill>
                            <a:srgbClr val="585858"/>
                          </a:solidFill>
                          <a:latin typeface="Arial Narrow"/>
                          <a:cs typeface="Arial Narrow"/>
                        </a:rPr>
                        <a:t>14</a:t>
                      </a:r>
                      <a:r>
                        <a:rPr sz="1200" dirty="0">
                          <a:solidFill>
                            <a:srgbClr val="585858"/>
                          </a:solidFill>
                          <a:latin typeface="Arial Narrow"/>
                          <a:cs typeface="Arial Narrow"/>
                        </a:rPr>
                        <a:t>9	</a:t>
                      </a:r>
                      <a:r>
                        <a:rPr sz="1200" spc="-5" dirty="0">
                          <a:solidFill>
                            <a:srgbClr val="585858"/>
                          </a:solidFill>
                          <a:latin typeface="Arial Narrow"/>
                          <a:cs typeface="Arial Narrow"/>
                        </a:rPr>
                        <a:t>8</a:t>
                      </a:r>
                      <a:r>
                        <a:rPr sz="1200" dirty="0">
                          <a:solidFill>
                            <a:srgbClr val="585858"/>
                          </a:solidFill>
                          <a:latin typeface="Arial Narrow"/>
                          <a:cs typeface="Arial Narrow"/>
                        </a:rPr>
                        <a:t>8	</a:t>
                      </a:r>
                      <a:r>
                        <a:rPr sz="1200" spc="-5" dirty="0">
                          <a:solidFill>
                            <a:srgbClr val="585858"/>
                          </a:solidFill>
                          <a:latin typeface="Arial Narrow"/>
                          <a:cs typeface="Arial Narrow"/>
                        </a:rPr>
                        <a:t>53</a:t>
                      </a:r>
                      <a:endParaRPr sz="1200">
                        <a:latin typeface="Arial Narrow"/>
                        <a:cs typeface="Arial Narrow"/>
                      </a:endParaRPr>
                    </a:p>
                  </a:txBody>
                  <a:tcPr marL="0" marR="0" marT="6773" marB="0"/>
                </a:tc>
                <a:tc>
                  <a:txBody>
                    <a:bodyPr/>
                    <a:lstStyle/>
                    <a:p>
                      <a:pPr marL="6350" algn="ctr">
                        <a:lnSpc>
                          <a:spcPct val="100000"/>
                        </a:lnSpc>
                        <a:spcBef>
                          <a:spcPts val="40"/>
                        </a:spcBef>
                      </a:pPr>
                      <a:r>
                        <a:rPr sz="1200" spc="-5" dirty="0">
                          <a:solidFill>
                            <a:srgbClr val="585858"/>
                          </a:solidFill>
                          <a:latin typeface="Arial Narrow"/>
                          <a:cs typeface="Arial Narrow"/>
                        </a:rPr>
                        <a:t>20</a:t>
                      </a:r>
                      <a:endParaRPr sz="1200">
                        <a:latin typeface="Arial Narrow"/>
                        <a:cs typeface="Arial Narrow"/>
                      </a:endParaRPr>
                    </a:p>
                  </a:txBody>
                  <a:tcPr marL="0" marR="0" marT="6773" marB="0"/>
                </a:tc>
                <a:tc>
                  <a:txBody>
                    <a:bodyPr/>
                    <a:lstStyle/>
                    <a:p>
                      <a:pPr marL="354330">
                        <a:lnSpc>
                          <a:spcPct val="100000"/>
                        </a:lnSpc>
                        <a:spcBef>
                          <a:spcPts val="40"/>
                        </a:spcBef>
                      </a:pPr>
                      <a:r>
                        <a:rPr sz="1200" dirty="0">
                          <a:solidFill>
                            <a:srgbClr val="585858"/>
                          </a:solidFill>
                          <a:latin typeface="Arial Narrow"/>
                          <a:cs typeface="Arial Narrow"/>
                        </a:rPr>
                        <a:t>3</a:t>
                      </a:r>
                      <a:endParaRPr sz="1200">
                        <a:latin typeface="Arial Narrow"/>
                        <a:cs typeface="Arial Narrow"/>
                      </a:endParaRPr>
                    </a:p>
                  </a:txBody>
                  <a:tcPr marL="0" marR="0" marT="6773" marB="0"/>
                </a:tc>
                <a:tc>
                  <a:txBody>
                    <a:bodyPr/>
                    <a:lstStyle/>
                    <a:p>
                      <a:pPr marR="24130" algn="r">
                        <a:lnSpc>
                          <a:spcPct val="100000"/>
                        </a:lnSpc>
                        <a:spcBef>
                          <a:spcPts val="40"/>
                        </a:spcBef>
                      </a:pPr>
                      <a:r>
                        <a:rPr sz="1200" dirty="0">
                          <a:solidFill>
                            <a:srgbClr val="585858"/>
                          </a:solidFill>
                          <a:latin typeface="Arial Narrow"/>
                          <a:cs typeface="Arial Narrow"/>
                        </a:rPr>
                        <a:t>1</a:t>
                      </a:r>
                      <a:endParaRPr sz="1200" dirty="0">
                        <a:latin typeface="Arial Narrow"/>
                        <a:cs typeface="Arial Narrow"/>
                      </a:endParaRPr>
                    </a:p>
                  </a:txBody>
                  <a:tcPr marL="0" marR="0" marT="6773" marB="0"/>
                </a:tc>
                <a:extLst>
                  <a:ext uri="{0D108BD9-81ED-4DB2-BD59-A6C34878D82A}">
                    <a16:rowId xmlns:a16="http://schemas.microsoft.com/office/drawing/2014/main" val="10002"/>
                  </a:ext>
                </a:extLst>
              </a:tr>
            </a:tbl>
          </a:graphicData>
        </a:graphic>
      </p:graphicFrame>
      <p:sp>
        <p:nvSpPr>
          <p:cNvPr id="6" name="object 6"/>
          <p:cNvSpPr/>
          <p:nvPr/>
        </p:nvSpPr>
        <p:spPr>
          <a:xfrm>
            <a:off x="3218688" y="1009141"/>
            <a:ext cx="4348480" cy="3973407"/>
          </a:xfrm>
          <a:custGeom>
            <a:avLst/>
            <a:gdLst/>
            <a:ahLst/>
            <a:cxnLst/>
            <a:rect l="l" t="t" r="r" b="b"/>
            <a:pathLst>
              <a:path w="3261360" h="2980054">
                <a:moveTo>
                  <a:pt x="0" y="2980055"/>
                </a:moveTo>
                <a:lnTo>
                  <a:pt x="0" y="0"/>
                </a:lnTo>
              </a:path>
              <a:path w="3261360" h="2980054">
                <a:moveTo>
                  <a:pt x="1636775" y="2980055"/>
                </a:moveTo>
                <a:lnTo>
                  <a:pt x="1636775" y="0"/>
                </a:lnTo>
              </a:path>
              <a:path w="3261360" h="2980054">
                <a:moveTo>
                  <a:pt x="3261359" y="2980055"/>
                </a:moveTo>
                <a:lnTo>
                  <a:pt x="3261359" y="0"/>
                </a:lnTo>
              </a:path>
            </a:pathLst>
          </a:custGeom>
          <a:ln w="12192">
            <a:solidFill>
              <a:srgbClr val="AEABAB"/>
            </a:solidFill>
            <a:prstDash val="sysDash"/>
          </a:ln>
        </p:spPr>
        <p:txBody>
          <a:bodyPr wrap="square" lIns="0" tIns="0" rIns="0" bIns="0" rtlCol="0"/>
          <a:lstStyle/>
          <a:p>
            <a:endParaRPr sz="2400"/>
          </a:p>
        </p:txBody>
      </p:sp>
      <p:sp>
        <p:nvSpPr>
          <p:cNvPr id="7" name="object 7"/>
          <p:cNvSpPr txBox="1"/>
          <p:nvPr/>
        </p:nvSpPr>
        <p:spPr>
          <a:xfrm>
            <a:off x="651594" y="2192275"/>
            <a:ext cx="207433" cy="3010034"/>
          </a:xfrm>
          <a:prstGeom prst="rect">
            <a:avLst/>
          </a:prstGeom>
        </p:spPr>
        <p:txBody>
          <a:bodyPr vert="horz" wrap="square" lIns="0" tIns="16933" rIns="0" bIns="0" rtlCol="0">
            <a:spAutoFit/>
          </a:bodyPr>
          <a:lstStyle/>
          <a:p>
            <a:pPr marL="16933">
              <a:spcBef>
                <a:spcPts val="133"/>
              </a:spcBef>
            </a:pPr>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7</a:t>
            </a:r>
            <a:endParaRPr sz="1200">
              <a:latin typeface="Arial Narrow"/>
              <a:cs typeface="Arial Narrow"/>
            </a:endParaRPr>
          </a:p>
          <a:p>
            <a:pPr>
              <a:spcBef>
                <a:spcPts val="73"/>
              </a:spcBef>
            </a:pPr>
            <a:endParaRPr sz="1333">
              <a:latin typeface="Arial Narrow"/>
              <a:cs typeface="Arial Narrow"/>
            </a:endParaRPr>
          </a:p>
          <a:p>
            <a:pPr marL="16933"/>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6</a:t>
            </a:r>
            <a:endParaRPr sz="1200">
              <a:latin typeface="Arial Narrow"/>
              <a:cs typeface="Arial Narrow"/>
            </a:endParaRPr>
          </a:p>
          <a:p>
            <a:pPr>
              <a:spcBef>
                <a:spcPts val="73"/>
              </a:spcBef>
            </a:pPr>
            <a:endParaRPr sz="1333">
              <a:latin typeface="Arial Narrow"/>
              <a:cs typeface="Arial Narrow"/>
            </a:endParaRPr>
          </a:p>
          <a:p>
            <a:pPr marL="16933"/>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5</a:t>
            </a:r>
            <a:endParaRPr sz="1200">
              <a:latin typeface="Arial Narrow"/>
              <a:cs typeface="Arial Narrow"/>
            </a:endParaRPr>
          </a:p>
          <a:p>
            <a:pPr>
              <a:lnSpc>
                <a:spcPct val="100000"/>
              </a:lnSpc>
            </a:pPr>
            <a:endParaRPr sz="1400">
              <a:latin typeface="Arial Narrow"/>
              <a:cs typeface="Arial Narrow"/>
            </a:endParaRPr>
          </a:p>
          <a:p>
            <a:pPr marL="16933"/>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4</a:t>
            </a:r>
            <a:endParaRPr sz="1200">
              <a:latin typeface="Arial Narrow"/>
              <a:cs typeface="Arial Narrow"/>
            </a:endParaRPr>
          </a:p>
          <a:p>
            <a:pPr>
              <a:lnSpc>
                <a:spcPct val="100000"/>
              </a:lnSpc>
            </a:pPr>
            <a:endParaRPr sz="1400">
              <a:latin typeface="Arial Narrow"/>
              <a:cs typeface="Arial Narrow"/>
            </a:endParaRPr>
          </a:p>
          <a:p>
            <a:pPr marL="16933"/>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3</a:t>
            </a:r>
            <a:endParaRPr sz="1200">
              <a:latin typeface="Arial Narrow"/>
              <a:cs typeface="Arial Narrow"/>
            </a:endParaRPr>
          </a:p>
          <a:p>
            <a:pPr>
              <a:spcBef>
                <a:spcPts val="73"/>
              </a:spcBef>
            </a:pPr>
            <a:endParaRPr sz="1333">
              <a:latin typeface="Arial Narrow"/>
              <a:cs typeface="Arial Narrow"/>
            </a:endParaRPr>
          </a:p>
          <a:p>
            <a:pPr marL="16933"/>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2</a:t>
            </a:r>
            <a:endParaRPr sz="1200">
              <a:latin typeface="Arial Narrow"/>
              <a:cs typeface="Arial Narrow"/>
            </a:endParaRPr>
          </a:p>
          <a:p>
            <a:pPr>
              <a:lnSpc>
                <a:spcPct val="100000"/>
              </a:lnSpc>
            </a:pPr>
            <a:endParaRPr sz="1400">
              <a:latin typeface="Arial Narrow"/>
              <a:cs typeface="Arial Narrow"/>
            </a:endParaRPr>
          </a:p>
          <a:p>
            <a:pPr marL="16933"/>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1</a:t>
            </a:r>
            <a:endParaRPr sz="1200">
              <a:latin typeface="Arial Narrow"/>
              <a:cs typeface="Arial Narrow"/>
            </a:endParaRPr>
          </a:p>
          <a:p>
            <a:pPr>
              <a:lnSpc>
                <a:spcPct val="100000"/>
              </a:lnSpc>
            </a:pPr>
            <a:endParaRPr sz="1400">
              <a:latin typeface="Arial Narrow"/>
              <a:cs typeface="Arial Narrow"/>
            </a:endParaRPr>
          </a:p>
          <a:p>
            <a:pPr marL="16933"/>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0</a:t>
            </a:r>
            <a:endParaRPr sz="1200">
              <a:latin typeface="Arial Narrow"/>
              <a:cs typeface="Arial Narrow"/>
            </a:endParaRPr>
          </a:p>
        </p:txBody>
      </p:sp>
      <p:sp>
        <p:nvSpPr>
          <p:cNvPr id="8" name="object 8"/>
          <p:cNvSpPr txBox="1"/>
          <p:nvPr/>
        </p:nvSpPr>
        <p:spPr>
          <a:xfrm>
            <a:off x="651594" y="1805346"/>
            <a:ext cx="207433" cy="201764"/>
          </a:xfrm>
          <a:prstGeom prst="rect">
            <a:avLst/>
          </a:prstGeom>
        </p:spPr>
        <p:txBody>
          <a:bodyPr vert="horz" wrap="square" lIns="0" tIns="16933" rIns="0" bIns="0" rtlCol="0">
            <a:spAutoFit/>
          </a:bodyPr>
          <a:lstStyle/>
          <a:p>
            <a:pPr marL="16933">
              <a:spcBef>
                <a:spcPts val="133"/>
              </a:spcBef>
            </a:pPr>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8</a:t>
            </a:r>
            <a:endParaRPr sz="1200">
              <a:latin typeface="Arial Narrow"/>
              <a:cs typeface="Arial Narrow"/>
            </a:endParaRPr>
          </a:p>
        </p:txBody>
      </p:sp>
      <p:sp>
        <p:nvSpPr>
          <p:cNvPr id="9" name="object 9"/>
          <p:cNvSpPr txBox="1"/>
          <p:nvPr/>
        </p:nvSpPr>
        <p:spPr>
          <a:xfrm>
            <a:off x="651594" y="1032003"/>
            <a:ext cx="207433" cy="604375"/>
          </a:xfrm>
          <a:prstGeom prst="rect">
            <a:avLst/>
          </a:prstGeom>
        </p:spPr>
        <p:txBody>
          <a:bodyPr vert="horz" wrap="square" lIns="0" tIns="16933" rIns="0" bIns="0" rtlCol="0">
            <a:spAutoFit/>
          </a:bodyPr>
          <a:lstStyle/>
          <a:p>
            <a:pPr marL="16933">
              <a:spcBef>
                <a:spcPts val="133"/>
              </a:spcBef>
            </a:pPr>
            <a:r>
              <a:rPr sz="1200" b="1" dirty="0">
                <a:solidFill>
                  <a:srgbClr val="585858"/>
                </a:solidFill>
                <a:latin typeface="Arial Narrow"/>
                <a:cs typeface="Arial Narrow"/>
              </a:rPr>
              <a:t>1</a:t>
            </a:r>
            <a:r>
              <a:rPr sz="1200" b="1" spc="-7" dirty="0">
                <a:solidFill>
                  <a:srgbClr val="585858"/>
                </a:solidFill>
                <a:latin typeface="Arial Narrow"/>
                <a:cs typeface="Arial Narrow"/>
              </a:rPr>
              <a:t>.</a:t>
            </a:r>
            <a:r>
              <a:rPr sz="1200" b="1" dirty="0">
                <a:solidFill>
                  <a:srgbClr val="585858"/>
                </a:solidFill>
                <a:latin typeface="Arial Narrow"/>
                <a:cs typeface="Arial Narrow"/>
              </a:rPr>
              <a:t>0</a:t>
            </a:r>
            <a:endParaRPr sz="1200">
              <a:latin typeface="Arial Narrow"/>
              <a:cs typeface="Arial Narrow"/>
            </a:endParaRPr>
          </a:p>
          <a:p>
            <a:pPr>
              <a:spcBef>
                <a:spcPts val="73"/>
              </a:spcBef>
            </a:pPr>
            <a:endParaRPr sz="1333">
              <a:latin typeface="Arial Narrow"/>
              <a:cs typeface="Arial Narrow"/>
            </a:endParaRPr>
          </a:p>
          <a:p>
            <a:pPr marL="16933"/>
            <a:r>
              <a:rPr sz="1200" b="1" dirty="0">
                <a:solidFill>
                  <a:srgbClr val="585858"/>
                </a:solidFill>
                <a:latin typeface="Arial Narrow"/>
                <a:cs typeface="Arial Narrow"/>
              </a:rPr>
              <a:t>0</a:t>
            </a:r>
            <a:r>
              <a:rPr sz="1200" b="1" spc="-7" dirty="0">
                <a:solidFill>
                  <a:srgbClr val="585858"/>
                </a:solidFill>
                <a:latin typeface="Arial Narrow"/>
                <a:cs typeface="Arial Narrow"/>
              </a:rPr>
              <a:t>.</a:t>
            </a:r>
            <a:r>
              <a:rPr sz="1200" b="1" dirty="0">
                <a:solidFill>
                  <a:srgbClr val="585858"/>
                </a:solidFill>
                <a:latin typeface="Arial Narrow"/>
                <a:cs typeface="Arial Narrow"/>
              </a:rPr>
              <a:t>9</a:t>
            </a:r>
            <a:endParaRPr sz="1200">
              <a:latin typeface="Arial Narrow"/>
              <a:cs typeface="Arial Narrow"/>
            </a:endParaRPr>
          </a:p>
        </p:txBody>
      </p:sp>
      <p:sp>
        <p:nvSpPr>
          <p:cNvPr id="10" name="object 10"/>
          <p:cNvSpPr txBox="1"/>
          <p:nvPr/>
        </p:nvSpPr>
        <p:spPr>
          <a:xfrm>
            <a:off x="310117" y="1778819"/>
            <a:ext cx="205121" cy="2652607"/>
          </a:xfrm>
          <a:prstGeom prst="rect">
            <a:avLst/>
          </a:prstGeom>
        </p:spPr>
        <p:txBody>
          <a:bodyPr vert="vert270" wrap="square" lIns="0" tIns="5080" rIns="0" bIns="0" rtlCol="0">
            <a:spAutoFit/>
          </a:bodyPr>
          <a:lstStyle/>
          <a:p>
            <a:pPr marL="16933">
              <a:spcBef>
                <a:spcPts val="40"/>
              </a:spcBef>
            </a:pPr>
            <a:r>
              <a:rPr sz="1333" b="1" spc="-7" dirty="0">
                <a:solidFill>
                  <a:srgbClr val="585858"/>
                </a:solidFill>
                <a:latin typeface="Arial Narrow"/>
                <a:cs typeface="Arial Narrow"/>
              </a:rPr>
              <a:t>Probability of CNS disease-free</a:t>
            </a:r>
            <a:r>
              <a:rPr sz="1333" b="1" spc="-53" dirty="0">
                <a:solidFill>
                  <a:srgbClr val="585858"/>
                </a:solidFill>
                <a:latin typeface="Arial Narrow"/>
                <a:cs typeface="Arial Narrow"/>
              </a:rPr>
              <a:t> </a:t>
            </a:r>
            <a:r>
              <a:rPr sz="1333" b="1" spc="-13" dirty="0">
                <a:solidFill>
                  <a:srgbClr val="585858"/>
                </a:solidFill>
                <a:latin typeface="Arial Narrow"/>
                <a:cs typeface="Arial Narrow"/>
              </a:rPr>
              <a:t>survival</a:t>
            </a:r>
            <a:endParaRPr sz="1333">
              <a:latin typeface="Arial Narrow"/>
              <a:cs typeface="Arial Narrow"/>
            </a:endParaRPr>
          </a:p>
        </p:txBody>
      </p:sp>
      <p:sp>
        <p:nvSpPr>
          <p:cNvPr id="11" name="object 11"/>
          <p:cNvSpPr txBox="1"/>
          <p:nvPr/>
        </p:nvSpPr>
        <p:spPr>
          <a:xfrm>
            <a:off x="3057821" y="799169"/>
            <a:ext cx="389467" cy="221365"/>
          </a:xfrm>
          <a:prstGeom prst="rect">
            <a:avLst/>
          </a:prstGeom>
        </p:spPr>
        <p:txBody>
          <a:bodyPr vert="horz" wrap="square" lIns="0" tIns="16087" rIns="0" bIns="0" rtlCol="0">
            <a:spAutoFit/>
          </a:bodyPr>
          <a:lstStyle/>
          <a:p>
            <a:pPr marL="16933">
              <a:spcBef>
                <a:spcPts val="127"/>
              </a:spcBef>
            </a:pPr>
            <a:r>
              <a:rPr sz="1333" b="1" spc="-7" dirty="0">
                <a:solidFill>
                  <a:srgbClr val="418E96"/>
                </a:solidFill>
                <a:latin typeface="Arial Narrow"/>
                <a:cs typeface="Arial Narrow"/>
              </a:rPr>
              <a:t>100%</a:t>
            </a:r>
            <a:endParaRPr sz="1333">
              <a:latin typeface="Arial Narrow"/>
              <a:cs typeface="Arial Narrow"/>
            </a:endParaRPr>
          </a:p>
        </p:txBody>
      </p:sp>
      <p:sp>
        <p:nvSpPr>
          <p:cNvPr id="12" name="object 12"/>
          <p:cNvSpPr txBox="1"/>
          <p:nvPr/>
        </p:nvSpPr>
        <p:spPr>
          <a:xfrm>
            <a:off x="5245607" y="821181"/>
            <a:ext cx="311572" cy="221365"/>
          </a:xfrm>
          <a:prstGeom prst="rect">
            <a:avLst/>
          </a:prstGeom>
        </p:spPr>
        <p:txBody>
          <a:bodyPr vert="horz" wrap="square" lIns="0" tIns="16087" rIns="0" bIns="0" rtlCol="0">
            <a:spAutoFit/>
          </a:bodyPr>
          <a:lstStyle/>
          <a:p>
            <a:pPr marL="16933">
              <a:spcBef>
                <a:spcPts val="127"/>
              </a:spcBef>
            </a:pPr>
            <a:r>
              <a:rPr sz="1333" b="1" spc="-7" dirty="0">
                <a:solidFill>
                  <a:srgbClr val="418E96"/>
                </a:solidFill>
                <a:latin typeface="Arial Narrow"/>
                <a:cs typeface="Arial Narrow"/>
              </a:rPr>
              <a:t>98%</a:t>
            </a:r>
            <a:endParaRPr sz="1333">
              <a:latin typeface="Arial Narrow"/>
              <a:cs typeface="Arial Narrow"/>
            </a:endParaRPr>
          </a:p>
        </p:txBody>
      </p:sp>
      <p:sp>
        <p:nvSpPr>
          <p:cNvPr id="13" name="object 13"/>
          <p:cNvSpPr txBox="1"/>
          <p:nvPr/>
        </p:nvSpPr>
        <p:spPr>
          <a:xfrm>
            <a:off x="7434749" y="815763"/>
            <a:ext cx="311572" cy="221365"/>
          </a:xfrm>
          <a:prstGeom prst="rect">
            <a:avLst/>
          </a:prstGeom>
        </p:spPr>
        <p:txBody>
          <a:bodyPr vert="horz" wrap="square" lIns="0" tIns="16087" rIns="0" bIns="0" rtlCol="0">
            <a:spAutoFit/>
          </a:bodyPr>
          <a:lstStyle/>
          <a:p>
            <a:pPr marL="16933">
              <a:spcBef>
                <a:spcPts val="127"/>
              </a:spcBef>
            </a:pPr>
            <a:r>
              <a:rPr sz="1333" b="1" spc="-7" dirty="0">
                <a:solidFill>
                  <a:srgbClr val="418E96"/>
                </a:solidFill>
                <a:latin typeface="Arial Narrow"/>
                <a:cs typeface="Arial Narrow"/>
              </a:rPr>
              <a:t>98%</a:t>
            </a:r>
            <a:endParaRPr sz="1333">
              <a:latin typeface="Arial Narrow"/>
              <a:cs typeface="Arial Narrow"/>
            </a:endParaRPr>
          </a:p>
        </p:txBody>
      </p:sp>
      <p:sp>
        <p:nvSpPr>
          <p:cNvPr id="14" name="object 14"/>
          <p:cNvSpPr/>
          <p:nvPr/>
        </p:nvSpPr>
        <p:spPr>
          <a:xfrm>
            <a:off x="949959" y="1146301"/>
            <a:ext cx="8790940" cy="3940387"/>
          </a:xfrm>
          <a:custGeom>
            <a:avLst/>
            <a:gdLst/>
            <a:ahLst/>
            <a:cxnLst/>
            <a:rect l="l" t="t" r="r" b="b"/>
            <a:pathLst>
              <a:path w="6593205" h="2955290">
                <a:moveTo>
                  <a:pt x="1702308" y="2900172"/>
                </a:moveTo>
                <a:lnTo>
                  <a:pt x="1702308" y="2955035"/>
                </a:lnTo>
              </a:path>
              <a:path w="6593205" h="2955290">
                <a:moveTo>
                  <a:pt x="3337559" y="2900172"/>
                </a:moveTo>
                <a:lnTo>
                  <a:pt x="3337559" y="2955035"/>
                </a:lnTo>
              </a:path>
              <a:path w="6593205" h="2955290">
                <a:moveTo>
                  <a:pt x="4965192" y="2900172"/>
                </a:moveTo>
                <a:lnTo>
                  <a:pt x="4965192" y="2955035"/>
                </a:lnTo>
              </a:path>
              <a:path w="6593205" h="2955290">
                <a:moveTo>
                  <a:pt x="6592824" y="2900172"/>
                </a:moveTo>
                <a:lnTo>
                  <a:pt x="6592824" y="2955035"/>
                </a:lnTo>
              </a:path>
              <a:path w="6593205" h="2955290">
                <a:moveTo>
                  <a:pt x="5780532" y="2900172"/>
                </a:moveTo>
                <a:lnTo>
                  <a:pt x="5780532" y="2955035"/>
                </a:lnTo>
              </a:path>
              <a:path w="6593205" h="2955290">
                <a:moveTo>
                  <a:pt x="4152900" y="2900172"/>
                </a:moveTo>
                <a:lnTo>
                  <a:pt x="4152900" y="2955035"/>
                </a:lnTo>
              </a:path>
              <a:path w="6593205" h="2955290">
                <a:moveTo>
                  <a:pt x="2519172" y="2900172"/>
                </a:moveTo>
                <a:lnTo>
                  <a:pt x="2519172" y="2955035"/>
                </a:lnTo>
              </a:path>
              <a:path w="6593205" h="2955290">
                <a:moveTo>
                  <a:pt x="886968" y="2900172"/>
                </a:moveTo>
                <a:lnTo>
                  <a:pt x="886968" y="2955035"/>
                </a:lnTo>
              </a:path>
              <a:path w="6593205" h="2955290">
                <a:moveTo>
                  <a:pt x="57911" y="2900172"/>
                </a:moveTo>
                <a:lnTo>
                  <a:pt x="57911" y="2955035"/>
                </a:lnTo>
              </a:path>
              <a:path w="6593205" h="2955290">
                <a:moveTo>
                  <a:pt x="54864" y="2895600"/>
                </a:moveTo>
                <a:lnTo>
                  <a:pt x="0" y="2895600"/>
                </a:lnTo>
              </a:path>
              <a:path w="6593205" h="2955290">
                <a:moveTo>
                  <a:pt x="54864" y="2308860"/>
                </a:moveTo>
                <a:lnTo>
                  <a:pt x="0" y="2308860"/>
                </a:lnTo>
              </a:path>
              <a:path w="6593205" h="2955290">
                <a:moveTo>
                  <a:pt x="54864" y="2019299"/>
                </a:moveTo>
                <a:lnTo>
                  <a:pt x="0" y="2019299"/>
                </a:lnTo>
              </a:path>
              <a:path w="6593205" h="2955290">
                <a:moveTo>
                  <a:pt x="54864" y="1729739"/>
                </a:moveTo>
                <a:lnTo>
                  <a:pt x="0" y="1729739"/>
                </a:lnTo>
              </a:path>
              <a:path w="6593205" h="2955290">
                <a:moveTo>
                  <a:pt x="54864" y="1438655"/>
                </a:moveTo>
                <a:lnTo>
                  <a:pt x="0" y="1438655"/>
                </a:lnTo>
              </a:path>
              <a:path w="6593205" h="2955290">
                <a:moveTo>
                  <a:pt x="54864" y="1162811"/>
                </a:moveTo>
                <a:lnTo>
                  <a:pt x="0" y="1162811"/>
                </a:lnTo>
              </a:path>
              <a:path w="6593205" h="2955290">
                <a:moveTo>
                  <a:pt x="54864" y="873251"/>
                </a:moveTo>
                <a:lnTo>
                  <a:pt x="0" y="873251"/>
                </a:lnTo>
              </a:path>
              <a:path w="6593205" h="2955290">
                <a:moveTo>
                  <a:pt x="54864" y="583691"/>
                </a:moveTo>
                <a:lnTo>
                  <a:pt x="0" y="583691"/>
                </a:lnTo>
              </a:path>
              <a:path w="6593205" h="2955290">
                <a:moveTo>
                  <a:pt x="54864" y="286512"/>
                </a:moveTo>
                <a:lnTo>
                  <a:pt x="0" y="286512"/>
                </a:lnTo>
              </a:path>
              <a:path w="6593205" h="2955290">
                <a:moveTo>
                  <a:pt x="54864" y="0"/>
                </a:moveTo>
                <a:lnTo>
                  <a:pt x="0" y="0"/>
                </a:lnTo>
              </a:path>
              <a:path w="6593205" h="2955290">
                <a:moveTo>
                  <a:pt x="54864" y="2590799"/>
                </a:moveTo>
                <a:lnTo>
                  <a:pt x="0" y="2590799"/>
                </a:lnTo>
              </a:path>
            </a:pathLst>
          </a:custGeom>
          <a:ln w="19812">
            <a:solidFill>
              <a:srgbClr val="000000"/>
            </a:solidFill>
          </a:ln>
        </p:spPr>
        <p:txBody>
          <a:bodyPr wrap="square" lIns="0" tIns="0" rIns="0" bIns="0" rtlCol="0"/>
          <a:lstStyle/>
          <a:p>
            <a:endParaRPr sz="2400"/>
          </a:p>
        </p:txBody>
      </p:sp>
      <p:sp>
        <p:nvSpPr>
          <p:cNvPr id="15" name="object 15"/>
          <p:cNvSpPr txBox="1"/>
          <p:nvPr/>
        </p:nvSpPr>
        <p:spPr>
          <a:xfrm>
            <a:off x="999067" y="5128954"/>
            <a:ext cx="104140" cy="201764"/>
          </a:xfrm>
          <a:prstGeom prst="rect">
            <a:avLst/>
          </a:prstGeom>
        </p:spPr>
        <p:txBody>
          <a:bodyPr vert="horz" wrap="square" lIns="0" tIns="16933" rIns="0" bIns="0" rtlCol="0">
            <a:spAutoFit/>
          </a:bodyPr>
          <a:lstStyle/>
          <a:p>
            <a:pPr marL="16933">
              <a:spcBef>
                <a:spcPts val="133"/>
              </a:spcBef>
            </a:pPr>
            <a:r>
              <a:rPr sz="1200" b="1" dirty="0">
                <a:solidFill>
                  <a:srgbClr val="585858"/>
                </a:solidFill>
                <a:latin typeface="Arial Narrow"/>
                <a:cs typeface="Arial Narrow"/>
              </a:rPr>
              <a:t>0</a:t>
            </a:r>
            <a:endParaRPr sz="1200">
              <a:latin typeface="Arial Narrow"/>
              <a:cs typeface="Arial Narrow"/>
            </a:endParaRPr>
          </a:p>
        </p:txBody>
      </p:sp>
      <p:sp>
        <p:nvSpPr>
          <p:cNvPr id="16" name="object 16"/>
          <p:cNvSpPr txBox="1"/>
          <p:nvPr/>
        </p:nvSpPr>
        <p:spPr>
          <a:xfrm>
            <a:off x="2087034" y="5128954"/>
            <a:ext cx="104140" cy="201764"/>
          </a:xfrm>
          <a:prstGeom prst="rect">
            <a:avLst/>
          </a:prstGeom>
        </p:spPr>
        <p:txBody>
          <a:bodyPr vert="horz" wrap="square" lIns="0" tIns="16933" rIns="0" bIns="0" rtlCol="0">
            <a:spAutoFit/>
          </a:bodyPr>
          <a:lstStyle/>
          <a:p>
            <a:pPr marL="16933">
              <a:spcBef>
                <a:spcPts val="133"/>
              </a:spcBef>
            </a:pPr>
            <a:r>
              <a:rPr sz="1200" b="1" dirty="0">
                <a:solidFill>
                  <a:srgbClr val="585858"/>
                </a:solidFill>
                <a:latin typeface="Arial Narrow"/>
                <a:cs typeface="Arial Narrow"/>
              </a:rPr>
              <a:t>6</a:t>
            </a:r>
            <a:endParaRPr sz="1200">
              <a:latin typeface="Arial Narrow"/>
              <a:cs typeface="Arial Narrow"/>
            </a:endParaRPr>
          </a:p>
        </p:txBody>
      </p:sp>
      <p:sp>
        <p:nvSpPr>
          <p:cNvPr id="17" name="object 17"/>
          <p:cNvSpPr txBox="1"/>
          <p:nvPr/>
        </p:nvSpPr>
        <p:spPr>
          <a:xfrm>
            <a:off x="3144859" y="5128954"/>
            <a:ext cx="172719" cy="201764"/>
          </a:xfrm>
          <a:prstGeom prst="rect">
            <a:avLst/>
          </a:prstGeom>
        </p:spPr>
        <p:txBody>
          <a:bodyPr vert="horz" wrap="square" lIns="0" tIns="16933" rIns="0" bIns="0" rtlCol="0">
            <a:spAutoFit/>
          </a:bodyPr>
          <a:lstStyle/>
          <a:p>
            <a:pPr marL="16933">
              <a:spcBef>
                <a:spcPts val="133"/>
              </a:spcBef>
            </a:pPr>
            <a:r>
              <a:rPr sz="1200" b="1" spc="-7" dirty="0">
                <a:solidFill>
                  <a:srgbClr val="585858"/>
                </a:solidFill>
                <a:latin typeface="Arial Narrow"/>
                <a:cs typeface="Arial Narrow"/>
              </a:rPr>
              <a:t>12</a:t>
            </a:r>
            <a:endParaRPr sz="1200">
              <a:latin typeface="Arial Narrow"/>
              <a:cs typeface="Arial Narrow"/>
            </a:endParaRPr>
          </a:p>
        </p:txBody>
      </p:sp>
      <p:sp>
        <p:nvSpPr>
          <p:cNvPr id="18" name="object 18"/>
          <p:cNvSpPr txBox="1"/>
          <p:nvPr/>
        </p:nvSpPr>
        <p:spPr>
          <a:xfrm>
            <a:off x="4224190" y="5128954"/>
            <a:ext cx="172719" cy="201764"/>
          </a:xfrm>
          <a:prstGeom prst="rect">
            <a:avLst/>
          </a:prstGeom>
        </p:spPr>
        <p:txBody>
          <a:bodyPr vert="horz" wrap="square" lIns="0" tIns="16933" rIns="0" bIns="0" rtlCol="0">
            <a:spAutoFit/>
          </a:bodyPr>
          <a:lstStyle/>
          <a:p>
            <a:pPr marL="16933">
              <a:spcBef>
                <a:spcPts val="133"/>
              </a:spcBef>
            </a:pPr>
            <a:r>
              <a:rPr sz="1200" b="1" spc="-7" dirty="0">
                <a:solidFill>
                  <a:srgbClr val="585858"/>
                </a:solidFill>
                <a:latin typeface="Arial Narrow"/>
                <a:cs typeface="Arial Narrow"/>
              </a:rPr>
              <a:t>18</a:t>
            </a:r>
            <a:endParaRPr sz="1200">
              <a:latin typeface="Arial Narrow"/>
              <a:cs typeface="Arial Narrow"/>
            </a:endParaRPr>
          </a:p>
        </p:txBody>
      </p:sp>
      <p:sp>
        <p:nvSpPr>
          <p:cNvPr id="19" name="object 19"/>
          <p:cNvSpPr txBox="1"/>
          <p:nvPr/>
        </p:nvSpPr>
        <p:spPr>
          <a:xfrm>
            <a:off x="5319946" y="5128954"/>
            <a:ext cx="172719" cy="201764"/>
          </a:xfrm>
          <a:prstGeom prst="rect">
            <a:avLst/>
          </a:prstGeom>
        </p:spPr>
        <p:txBody>
          <a:bodyPr vert="horz" wrap="square" lIns="0" tIns="16933" rIns="0" bIns="0" rtlCol="0">
            <a:spAutoFit/>
          </a:bodyPr>
          <a:lstStyle/>
          <a:p>
            <a:pPr marL="16933">
              <a:spcBef>
                <a:spcPts val="133"/>
              </a:spcBef>
            </a:pPr>
            <a:r>
              <a:rPr sz="1200" b="1" spc="-7" dirty="0">
                <a:solidFill>
                  <a:srgbClr val="585858"/>
                </a:solidFill>
                <a:latin typeface="Arial Narrow"/>
                <a:cs typeface="Arial Narrow"/>
              </a:rPr>
              <a:t>24</a:t>
            </a:r>
            <a:endParaRPr sz="1200">
              <a:latin typeface="Arial Narrow"/>
              <a:cs typeface="Arial Narrow"/>
            </a:endParaRPr>
          </a:p>
        </p:txBody>
      </p:sp>
      <p:sp>
        <p:nvSpPr>
          <p:cNvPr id="20" name="object 20"/>
          <p:cNvSpPr txBox="1"/>
          <p:nvPr/>
        </p:nvSpPr>
        <p:spPr>
          <a:xfrm>
            <a:off x="6416379" y="5128954"/>
            <a:ext cx="172719" cy="201764"/>
          </a:xfrm>
          <a:prstGeom prst="rect">
            <a:avLst/>
          </a:prstGeom>
        </p:spPr>
        <p:txBody>
          <a:bodyPr vert="horz" wrap="square" lIns="0" tIns="16933" rIns="0" bIns="0" rtlCol="0">
            <a:spAutoFit/>
          </a:bodyPr>
          <a:lstStyle/>
          <a:p>
            <a:pPr marL="16933">
              <a:spcBef>
                <a:spcPts val="133"/>
              </a:spcBef>
            </a:pPr>
            <a:r>
              <a:rPr sz="1200" b="1" spc="-7" dirty="0">
                <a:solidFill>
                  <a:srgbClr val="585858"/>
                </a:solidFill>
                <a:latin typeface="Arial Narrow"/>
                <a:cs typeface="Arial Narrow"/>
              </a:rPr>
              <a:t>30</a:t>
            </a:r>
            <a:endParaRPr sz="1200">
              <a:latin typeface="Arial Narrow"/>
              <a:cs typeface="Arial Narrow"/>
            </a:endParaRPr>
          </a:p>
        </p:txBody>
      </p:sp>
      <p:sp>
        <p:nvSpPr>
          <p:cNvPr id="21" name="object 21"/>
          <p:cNvSpPr txBox="1"/>
          <p:nvPr/>
        </p:nvSpPr>
        <p:spPr>
          <a:xfrm>
            <a:off x="7487581" y="5128954"/>
            <a:ext cx="172719" cy="201764"/>
          </a:xfrm>
          <a:prstGeom prst="rect">
            <a:avLst/>
          </a:prstGeom>
        </p:spPr>
        <p:txBody>
          <a:bodyPr vert="horz" wrap="square" lIns="0" tIns="16933" rIns="0" bIns="0" rtlCol="0">
            <a:spAutoFit/>
          </a:bodyPr>
          <a:lstStyle/>
          <a:p>
            <a:pPr marL="16933">
              <a:spcBef>
                <a:spcPts val="133"/>
              </a:spcBef>
            </a:pPr>
            <a:r>
              <a:rPr sz="1200" b="1" spc="-7" dirty="0">
                <a:solidFill>
                  <a:srgbClr val="585858"/>
                </a:solidFill>
                <a:latin typeface="Arial Narrow"/>
                <a:cs typeface="Arial Narrow"/>
              </a:rPr>
              <a:t>36</a:t>
            </a:r>
            <a:endParaRPr sz="1200">
              <a:latin typeface="Arial Narrow"/>
              <a:cs typeface="Arial Narrow"/>
            </a:endParaRPr>
          </a:p>
        </p:txBody>
      </p:sp>
      <p:sp>
        <p:nvSpPr>
          <p:cNvPr id="22" name="object 22"/>
          <p:cNvSpPr txBox="1"/>
          <p:nvPr/>
        </p:nvSpPr>
        <p:spPr>
          <a:xfrm>
            <a:off x="9671305" y="5128954"/>
            <a:ext cx="172719" cy="201764"/>
          </a:xfrm>
          <a:prstGeom prst="rect">
            <a:avLst/>
          </a:prstGeom>
        </p:spPr>
        <p:txBody>
          <a:bodyPr vert="horz" wrap="square" lIns="0" tIns="16933" rIns="0" bIns="0" rtlCol="0">
            <a:spAutoFit/>
          </a:bodyPr>
          <a:lstStyle/>
          <a:p>
            <a:pPr marL="16933">
              <a:spcBef>
                <a:spcPts val="133"/>
              </a:spcBef>
            </a:pPr>
            <a:r>
              <a:rPr sz="1200" b="1" spc="-7" dirty="0">
                <a:solidFill>
                  <a:srgbClr val="585858"/>
                </a:solidFill>
                <a:latin typeface="Arial Narrow"/>
                <a:cs typeface="Arial Narrow"/>
              </a:rPr>
              <a:t>48</a:t>
            </a:r>
            <a:endParaRPr sz="1200">
              <a:latin typeface="Arial Narrow"/>
              <a:cs typeface="Arial Narrow"/>
            </a:endParaRPr>
          </a:p>
        </p:txBody>
      </p:sp>
      <p:sp>
        <p:nvSpPr>
          <p:cNvPr id="23" name="object 23"/>
          <p:cNvSpPr txBox="1"/>
          <p:nvPr/>
        </p:nvSpPr>
        <p:spPr>
          <a:xfrm>
            <a:off x="8583338" y="5128954"/>
            <a:ext cx="172719" cy="201764"/>
          </a:xfrm>
          <a:prstGeom prst="rect">
            <a:avLst/>
          </a:prstGeom>
        </p:spPr>
        <p:txBody>
          <a:bodyPr vert="horz" wrap="square" lIns="0" tIns="16933" rIns="0" bIns="0" rtlCol="0">
            <a:spAutoFit/>
          </a:bodyPr>
          <a:lstStyle/>
          <a:p>
            <a:pPr marL="16933">
              <a:spcBef>
                <a:spcPts val="133"/>
              </a:spcBef>
            </a:pPr>
            <a:r>
              <a:rPr sz="1200" b="1" spc="-7" dirty="0">
                <a:solidFill>
                  <a:srgbClr val="585858"/>
                </a:solidFill>
                <a:latin typeface="Arial Narrow"/>
                <a:cs typeface="Arial Narrow"/>
              </a:rPr>
              <a:t>42</a:t>
            </a:r>
            <a:endParaRPr sz="1200">
              <a:latin typeface="Arial Narrow"/>
              <a:cs typeface="Arial Narrow"/>
            </a:endParaRPr>
          </a:p>
        </p:txBody>
      </p:sp>
      <p:sp>
        <p:nvSpPr>
          <p:cNvPr id="24" name="object 24"/>
          <p:cNvSpPr txBox="1"/>
          <p:nvPr/>
        </p:nvSpPr>
        <p:spPr>
          <a:xfrm>
            <a:off x="3264747" y="1692911"/>
            <a:ext cx="311572" cy="221365"/>
          </a:xfrm>
          <a:prstGeom prst="rect">
            <a:avLst/>
          </a:prstGeom>
        </p:spPr>
        <p:txBody>
          <a:bodyPr vert="horz" wrap="square" lIns="0" tIns="16087" rIns="0" bIns="0" rtlCol="0">
            <a:spAutoFit/>
          </a:bodyPr>
          <a:lstStyle/>
          <a:p>
            <a:pPr marL="16933">
              <a:spcBef>
                <a:spcPts val="127"/>
              </a:spcBef>
            </a:pPr>
            <a:r>
              <a:rPr sz="1333" b="1" spc="-7" dirty="0">
                <a:solidFill>
                  <a:srgbClr val="D5AE52"/>
                </a:solidFill>
                <a:latin typeface="Arial Narrow"/>
                <a:cs typeface="Arial Narrow"/>
              </a:rPr>
              <a:t>97%</a:t>
            </a:r>
            <a:endParaRPr sz="1333">
              <a:latin typeface="Arial Narrow"/>
              <a:cs typeface="Arial Narrow"/>
            </a:endParaRPr>
          </a:p>
        </p:txBody>
      </p:sp>
      <p:sp>
        <p:nvSpPr>
          <p:cNvPr id="25" name="object 25"/>
          <p:cNvSpPr txBox="1"/>
          <p:nvPr/>
        </p:nvSpPr>
        <p:spPr>
          <a:xfrm>
            <a:off x="5452026" y="1970447"/>
            <a:ext cx="311572" cy="221365"/>
          </a:xfrm>
          <a:prstGeom prst="rect">
            <a:avLst/>
          </a:prstGeom>
        </p:spPr>
        <p:txBody>
          <a:bodyPr vert="horz" wrap="square" lIns="0" tIns="16087" rIns="0" bIns="0" rtlCol="0">
            <a:spAutoFit/>
          </a:bodyPr>
          <a:lstStyle/>
          <a:p>
            <a:pPr marL="16933">
              <a:spcBef>
                <a:spcPts val="127"/>
              </a:spcBef>
            </a:pPr>
            <a:r>
              <a:rPr sz="1333" b="1" spc="-7" dirty="0">
                <a:solidFill>
                  <a:srgbClr val="D5AE52"/>
                </a:solidFill>
                <a:latin typeface="Arial Narrow"/>
                <a:cs typeface="Arial Narrow"/>
              </a:rPr>
              <a:t>85%</a:t>
            </a:r>
            <a:endParaRPr sz="1333">
              <a:latin typeface="Arial Narrow"/>
              <a:cs typeface="Arial Narrow"/>
            </a:endParaRPr>
          </a:p>
        </p:txBody>
      </p:sp>
      <p:sp>
        <p:nvSpPr>
          <p:cNvPr id="26" name="object 26"/>
          <p:cNvSpPr txBox="1"/>
          <p:nvPr/>
        </p:nvSpPr>
        <p:spPr>
          <a:xfrm>
            <a:off x="7644046" y="2035472"/>
            <a:ext cx="311572" cy="221365"/>
          </a:xfrm>
          <a:prstGeom prst="rect">
            <a:avLst/>
          </a:prstGeom>
        </p:spPr>
        <p:txBody>
          <a:bodyPr vert="horz" wrap="square" lIns="0" tIns="16087" rIns="0" bIns="0" rtlCol="0">
            <a:spAutoFit/>
          </a:bodyPr>
          <a:lstStyle/>
          <a:p>
            <a:pPr marL="16933">
              <a:spcBef>
                <a:spcPts val="127"/>
              </a:spcBef>
            </a:pPr>
            <a:r>
              <a:rPr sz="1333" b="1" spc="-7" dirty="0">
                <a:solidFill>
                  <a:srgbClr val="D5AE52"/>
                </a:solidFill>
                <a:latin typeface="Arial Narrow"/>
                <a:cs typeface="Arial Narrow"/>
              </a:rPr>
              <a:t>82%</a:t>
            </a:r>
            <a:endParaRPr sz="1333">
              <a:latin typeface="Arial Narrow"/>
              <a:cs typeface="Arial Narrow"/>
            </a:endParaRPr>
          </a:p>
        </p:txBody>
      </p:sp>
      <p:grpSp>
        <p:nvGrpSpPr>
          <p:cNvPr id="27" name="object 27"/>
          <p:cNvGrpSpPr/>
          <p:nvPr/>
        </p:nvGrpSpPr>
        <p:grpSpPr>
          <a:xfrm>
            <a:off x="970279" y="1097534"/>
            <a:ext cx="8848512" cy="3923453"/>
            <a:chOff x="727709" y="883158"/>
            <a:chExt cx="6636384" cy="2942590"/>
          </a:xfrm>
        </p:grpSpPr>
        <p:sp>
          <p:nvSpPr>
            <p:cNvPr id="28" name="object 28"/>
            <p:cNvSpPr/>
            <p:nvPr/>
          </p:nvSpPr>
          <p:spPr>
            <a:xfrm>
              <a:off x="765809" y="898398"/>
              <a:ext cx="6588759" cy="2917190"/>
            </a:xfrm>
            <a:custGeom>
              <a:avLst/>
              <a:gdLst/>
              <a:ahLst/>
              <a:cxnLst/>
              <a:rect l="l" t="t" r="r" b="b"/>
              <a:pathLst>
                <a:path w="6588759" h="2917190">
                  <a:moveTo>
                    <a:pt x="0" y="0"/>
                  </a:moveTo>
                  <a:lnTo>
                    <a:pt x="0" y="2916936"/>
                  </a:lnTo>
                  <a:lnTo>
                    <a:pt x="6588252" y="2916936"/>
                  </a:lnTo>
                </a:path>
              </a:pathLst>
            </a:custGeom>
            <a:ln w="19811">
              <a:solidFill>
                <a:srgbClr val="000000"/>
              </a:solidFill>
            </a:ln>
          </p:spPr>
          <p:txBody>
            <a:bodyPr wrap="square" lIns="0" tIns="0" rIns="0" bIns="0" rtlCol="0"/>
            <a:lstStyle/>
            <a:p>
              <a:endParaRPr sz="2400"/>
            </a:p>
          </p:txBody>
        </p:sp>
        <p:sp>
          <p:nvSpPr>
            <p:cNvPr id="29" name="object 29"/>
            <p:cNvSpPr/>
            <p:nvPr/>
          </p:nvSpPr>
          <p:spPr>
            <a:xfrm>
              <a:off x="778001" y="919734"/>
              <a:ext cx="6548755" cy="2893060"/>
            </a:xfrm>
            <a:custGeom>
              <a:avLst/>
              <a:gdLst/>
              <a:ahLst/>
              <a:cxnLst/>
              <a:rect l="l" t="t" r="r" b="b"/>
              <a:pathLst>
                <a:path w="6548755" h="2893060">
                  <a:moveTo>
                    <a:pt x="0" y="0"/>
                  </a:moveTo>
                  <a:lnTo>
                    <a:pt x="380707" y="0"/>
                  </a:lnTo>
                  <a:lnTo>
                    <a:pt x="380707" y="19050"/>
                  </a:lnTo>
                  <a:lnTo>
                    <a:pt x="512064" y="19050"/>
                  </a:lnTo>
                  <a:lnTo>
                    <a:pt x="512064" y="29844"/>
                  </a:lnTo>
                  <a:lnTo>
                    <a:pt x="728599" y="29844"/>
                  </a:lnTo>
                  <a:lnTo>
                    <a:pt x="728599" y="49021"/>
                  </a:lnTo>
                  <a:lnTo>
                    <a:pt x="760095" y="49021"/>
                  </a:lnTo>
                  <a:lnTo>
                    <a:pt x="760095" y="58674"/>
                  </a:lnTo>
                  <a:lnTo>
                    <a:pt x="790321" y="58674"/>
                  </a:lnTo>
                  <a:lnTo>
                    <a:pt x="790321" y="68199"/>
                  </a:lnTo>
                  <a:lnTo>
                    <a:pt x="834136" y="68199"/>
                  </a:lnTo>
                  <a:lnTo>
                    <a:pt x="834136" y="93852"/>
                  </a:lnTo>
                  <a:lnTo>
                    <a:pt x="867918" y="93852"/>
                  </a:lnTo>
                  <a:lnTo>
                    <a:pt x="867918" y="106679"/>
                  </a:lnTo>
                  <a:lnTo>
                    <a:pt x="1067562" y="106679"/>
                  </a:lnTo>
                  <a:lnTo>
                    <a:pt x="1067562" y="118237"/>
                  </a:lnTo>
                  <a:lnTo>
                    <a:pt x="1080008" y="118237"/>
                  </a:lnTo>
                  <a:lnTo>
                    <a:pt x="1080008" y="136525"/>
                  </a:lnTo>
                  <a:lnTo>
                    <a:pt x="1104773" y="136525"/>
                  </a:lnTo>
                  <a:lnTo>
                    <a:pt x="1104773" y="156590"/>
                  </a:lnTo>
                  <a:lnTo>
                    <a:pt x="1121537" y="156590"/>
                  </a:lnTo>
                  <a:lnTo>
                    <a:pt x="1121537" y="171576"/>
                  </a:lnTo>
                  <a:lnTo>
                    <a:pt x="1131697" y="171576"/>
                  </a:lnTo>
                  <a:lnTo>
                    <a:pt x="1131697" y="205739"/>
                  </a:lnTo>
                  <a:lnTo>
                    <a:pt x="1479677" y="205739"/>
                  </a:lnTo>
                  <a:lnTo>
                    <a:pt x="1479677" y="215264"/>
                  </a:lnTo>
                  <a:lnTo>
                    <a:pt x="1566164" y="215264"/>
                  </a:lnTo>
                  <a:lnTo>
                    <a:pt x="1566164" y="222757"/>
                  </a:lnTo>
                  <a:lnTo>
                    <a:pt x="1651381" y="222757"/>
                  </a:lnTo>
                  <a:lnTo>
                    <a:pt x="1651381" y="242569"/>
                  </a:lnTo>
                  <a:lnTo>
                    <a:pt x="1983613" y="242569"/>
                  </a:lnTo>
                  <a:lnTo>
                    <a:pt x="1983613" y="251205"/>
                  </a:lnTo>
                  <a:lnTo>
                    <a:pt x="2035810" y="251205"/>
                  </a:lnTo>
                  <a:lnTo>
                    <a:pt x="2035810" y="260095"/>
                  </a:lnTo>
                  <a:lnTo>
                    <a:pt x="2260600" y="260095"/>
                  </a:lnTo>
                  <a:lnTo>
                    <a:pt x="2260600" y="308355"/>
                  </a:lnTo>
                  <a:lnTo>
                    <a:pt x="2370963" y="308355"/>
                  </a:lnTo>
                  <a:lnTo>
                    <a:pt x="2370963" y="323341"/>
                  </a:lnTo>
                  <a:lnTo>
                    <a:pt x="2380742" y="323341"/>
                  </a:lnTo>
                  <a:lnTo>
                    <a:pt x="2380742" y="348233"/>
                  </a:lnTo>
                  <a:lnTo>
                    <a:pt x="2485517" y="348233"/>
                  </a:lnTo>
                  <a:lnTo>
                    <a:pt x="2485517" y="359282"/>
                  </a:lnTo>
                  <a:lnTo>
                    <a:pt x="2646172" y="359282"/>
                  </a:lnTo>
                  <a:lnTo>
                    <a:pt x="2646172" y="376681"/>
                  </a:lnTo>
                  <a:lnTo>
                    <a:pt x="2778887" y="376681"/>
                  </a:lnTo>
                  <a:lnTo>
                    <a:pt x="2778887" y="397001"/>
                  </a:lnTo>
                  <a:lnTo>
                    <a:pt x="2848610" y="397001"/>
                  </a:lnTo>
                  <a:lnTo>
                    <a:pt x="2848610" y="415036"/>
                  </a:lnTo>
                  <a:lnTo>
                    <a:pt x="2889758" y="415036"/>
                  </a:lnTo>
                  <a:lnTo>
                    <a:pt x="2889758" y="434339"/>
                  </a:lnTo>
                  <a:lnTo>
                    <a:pt x="3327146" y="434339"/>
                  </a:lnTo>
                  <a:lnTo>
                    <a:pt x="3327146" y="463041"/>
                  </a:lnTo>
                  <a:lnTo>
                    <a:pt x="4180332" y="463041"/>
                  </a:lnTo>
                  <a:lnTo>
                    <a:pt x="4180332" y="503174"/>
                  </a:lnTo>
                  <a:lnTo>
                    <a:pt x="6548628" y="503174"/>
                  </a:lnTo>
                  <a:lnTo>
                    <a:pt x="6548628" y="2892552"/>
                  </a:lnTo>
                </a:path>
                <a:path w="6548755" h="2893060">
                  <a:moveTo>
                    <a:pt x="6361176" y="470915"/>
                  </a:moveTo>
                  <a:lnTo>
                    <a:pt x="6361176" y="542543"/>
                  </a:lnTo>
                </a:path>
                <a:path w="6548755" h="2893060">
                  <a:moveTo>
                    <a:pt x="5899404" y="470915"/>
                  </a:moveTo>
                  <a:lnTo>
                    <a:pt x="5899404" y="542543"/>
                  </a:lnTo>
                </a:path>
              </a:pathLst>
            </a:custGeom>
            <a:ln w="19812">
              <a:solidFill>
                <a:srgbClr val="D5AE52"/>
              </a:solidFill>
            </a:ln>
          </p:spPr>
          <p:txBody>
            <a:bodyPr wrap="square" lIns="0" tIns="0" rIns="0" bIns="0" rtlCol="0"/>
            <a:lstStyle/>
            <a:p>
              <a:endParaRPr sz="2400"/>
            </a:p>
          </p:txBody>
        </p:sp>
        <p:sp>
          <p:nvSpPr>
            <p:cNvPr id="30" name="object 30"/>
            <p:cNvSpPr/>
            <p:nvPr/>
          </p:nvSpPr>
          <p:spPr>
            <a:xfrm>
              <a:off x="6417564" y="1390649"/>
              <a:ext cx="40005" cy="71755"/>
            </a:xfrm>
            <a:custGeom>
              <a:avLst/>
              <a:gdLst/>
              <a:ahLst/>
              <a:cxnLst/>
              <a:rect l="l" t="t" r="r" b="b"/>
              <a:pathLst>
                <a:path w="40004" h="71755">
                  <a:moveTo>
                    <a:pt x="39624" y="0"/>
                  </a:moveTo>
                  <a:lnTo>
                    <a:pt x="19812" y="0"/>
                  </a:lnTo>
                  <a:lnTo>
                    <a:pt x="0" y="0"/>
                  </a:lnTo>
                  <a:lnTo>
                    <a:pt x="0" y="71628"/>
                  </a:lnTo>
                  <a:lnTo>
                    <a:pt x="19812" y="71628"/>
                  </a:lnTo>
                  <a:lnTo>
                    <a:pt x="39624" y="71628"/>
                  </a:lnTo>
                  <a:lnTo>
                    <a:pt x="39624" y="0"/>
                  </a:lnTo>
                  <a:close/>
                </a:path>
              </a:pathLst>
            </a:custGeom>
            <a:solidFill>
              <a:srgbClr val="D5AE52"/>
            </a:solidFill>
          </p:spPr>
          <p:txBody>
            <a:bodyPr wrap="square" lIns="0" tIns="0" rIns="0" bIns="0" rtlCol="0"/>
            <a:lstStyle/>
            <a:p>
              <a:endParaRPr sz="2400"/>
            </a:p>
          </p:txBody>
        </p:sp>
        <p:sp>
          <p:nvSpPr>
            <p:cNvPr id="31" name="object 31"/>
            <p:cNvSpPr/>
            <p:nvPr/>
          </p:nvSpPr>
          <p:spPr>
            <a:xfrm>
              <a:off x="6099809" y="1390650"/>
              <a:ext cx="119380" cy="71755"/>
            </a:xfrm>
            <a:custGeom>
              <a:avLst/>
              <a:gdLst/>
              <a:ahLst/>
              <a:cxnLst/>
              <a:rect l="l" t="t" r="r" b="b"/>
              <a:pathLst>
                <a:path w="119379" h="71755">
                  <a:moveTo>
                    <a:pt x="118872" y="0"/>
                  </a:moveTo>
                  <a:lnTo>
                    <a:pt x="118872" y="71627"/>
                  </a:lnTo>
                </a:path>
                <a:path w="119379" h="71755">
                  <a:moveTo>
                    <a:pt x="0" y="0"/>
                  </a:moveTo>
                  <a:lnTo>
                    <a:pt x="0" y="71627"/>
                  </a:lnTo>
                </a:path>
              </a:pathLst>
            </a:custGeom>
            <a:ln w="19812">
              <a:solidFill>
                <a:srgbClr val="D5AE52"/>
              </a:solidFill>
            </a:ln>
          </p:spPr>
          <p:txBody>
            <a:bodyPr wrap="square" lIns="0" tIns="0" rIns="0" bIns="0" rtlCol="0"/>
            <a:lstStyle/>
            <a:p>
              <a:endParaRPr sz="2400"/>
            </a:p>
          </p:txBody>
        </p:sp>
        <p:sp>
          <p:nvSpPr>
            <p:cNvPr id="32" name="object 32"/>
            <p:cNvSpPr/>
            <p:nvPr/>
          </p:nvSpPr>
          <p:spPr>
            <a:xfrm>
              <a:off x="5256276" y="1390649"/>
              <a:ext cx="822960" cy="71755"/>
            </a:xfrm>
            <a:custGeom>
              <a:avLst/>
              <a:gdLst/>
              <a:ahLst/>
              <a:cxnLst/>
              <a:rect l="l" t="t" r="r" b="b"/>
              <a:pathLst>
                <a:path w="822960" h="71755">
                  <a:moveTo>
                    <a:pt x="50292" y="0"/>
                  </a:moveTo>
                  <a:lnTo>
                    <a:pt x="50292" y="0"/>
                  </a:lnTo>
                  <a:lnTo>
                    <a:pt x="0" y="0"/>
                  </a:lnTo>
                  <a:lnTo>
                    <a:pt x="0" y="71628"/>
                  </a:lnTo>
                  <a:lnTo>
                    <a:pt x="50292" y="71628"/>
                  </a:lnTo>
                  <a:lnTo>
                    <a:pt x="50292" y="0"/>
                  </a:lnTo>
                  <a:close/>
                </a:path>
                <a:path w="822960" h="71755">
                  <a:moveTo>
                    <a:pt x="89916" y="0"/>
                  </a:moveTo>
                  <a:lnTo>
                    <a:pt x="77724" y="0"/>
                  </a:lnTo>
                  <a:lnTo>
                    <a:pt x="70104" y="0"/>
                  </a:lnTo>
                  <a:lnTo>
                    <a:pt x="57912" y="0"/>
                  </a:lnTo>
                  <a:lnTo>
                    <a:pt x="57912" y="71628"/>
                  </a:lnTo>
                  <a:lnTo>
                    <a:pt x="70104" y="71628"/>
                  </a:lnTo>
                  <a:lnTo>
                    <a:pt x="77724" y="71628"/>
                  </a:lnTo>
                  <a:lnTo>
                    <a:pt x="89916" y="71628"/>
                  </a:lnTo>
                  <a:lnTo>
                    <a:pt x="89916" y="0"/>
                  </a:lnTo>
                  <a:close/>
                </a:path>
                <a:path w="822960" h="71755">
                  <a:moveTo>
                    <a:pt x="822947" y="0"/>
                  </a:moveTo>
                  <a:lnTo>
                    <a:pt x="822947" y="0"/>
                  </a:lnTo>
                  <a:lnTo>
                    <a:pt x="755904" y="0"/>
                  </a:lnTo>
                  <a:lnTo>
                    <a:pt x="755904" y="71628"/>
                  </a:lnTo>
                  <a:lnTo>
                    <a:pt x="822947" y="71628"/>
                  </a:lnTo>
                  <a:lnTo>
                    <a:pt x="822947" y="0"/>
                  </a:lnTo>
                  <a:close/>
                </a:path>
              </a:pathLst>
            </a:custGeom>
            <a:solidFill>
              <a:srgbClr val="D5AE52"/>
            </a:solidFill>
          </p:spPr>
          <p:txBody>
            <a:bodyPr wrap="square" lIns="0" tIns="0" rIns="0" bIns="0" rtlCol="0"/>
            <a:lstStyle/>
            <a:p>
              <a:endParaRPr sz="2400"/>
            </a:p>
          </p:txBody>
        </p:sp>
        <p:sp>
          <p:nvSpPr>
            <p:cNvPr id="33" name="object 33"/>
            <p:cNvSpPr/>
            <p:nvPr/>
          </p:nvSpPr>
          <p:spPr>
            <a:xfrm>
              <a:off x="4784598" y="1349502"/>
              <a:ext cx="398145" cy="113030"/>
            </a:xfrm>
            <a:custGeom>
              <a:avLst/>
              <a:gdLst/>
              <a:ahLst/>
              <a:cxnLst/>
              <a:rect l="l" t="t" r="r" b="b"/>
              <a:pathLst>
                <a:path w="398145" h="113030">
                  <a:moveTo>
                    <a:pt x="397763" y="41148"/>
                  </a:moveTo>
                  <a:lnTo>
                    <a:pt x="397763" y="112775"/>
                  </a:lnTo>
                </a:path>
                <a:path w="398145" h="113030">
                  <a:moveTo>
                    <a:pt x="141731" y="0"/>
                  </a:moveTo>
                  <a:lnTo>
                    <a:pt x="141731" y="73151"/>
                  </a:lnTo>
                </a:path>
                <a:path w="398145" h="113030">
                  <a:moveTo>
                    <a:pt x="112775" y="0"/>
                  </a:moveTo>
                  <a:lnTo>
                    <a:pt x="112775" y="73151"/>
                  </a:lnTo>
                </a:path>
                <a:path w="398145" h="113030">
                  <a:moveTo>
                    <a:pt x="0" y="0"/>
                  </a:moveTo>
                  <a:lnTo>
                    <a:pt x="0" y="73151"/>
                  </a:lnTo>
                </a:path>
              </a:pathLst>
            </a:custGeom>
            <a:ln w="19812">
              <a:solidFill>
                <a:srgbClr val="D5AE52"/>
              </a:solidFill>
            </a:ln>
          </p:spPr>
          <p:txBody>
            <a:bodyPr wrap="square" lIns="0" tIns="0" rIns="0" bIns="0" rtlCol="0"/>
            <a:lstStyle/>
            <a:p>
              <a:endParaRPr sz="2400"/>
            </a:p>
          </p:txBody>
        </p:sp>
        <p:sp>
          <p:nvSpPr>
            <p:cNvPr id="34" name="object 34"/>
            <p:cNvSpPr/>
            <p:nvPr/>
          </p:nvSpPr>
          <p:spPr>
            <a:xfrm>
              <a:off x="4622292" y="1349501"/>
              <a:ext cx="30480" cy="73660"/>
            </a:xfrm>
            <a:custGeom>
              <a:avLst/>
              <a:gdLst/>
              <a:ahLst/>
              <a:cxnLst/>
              <a:rect l="l" t="t" r="r" b="b"/>
              <a:pathLst>
                <a:path w="30479" h="73659">
                  <a:moveTo>
                    <a:pt x="30467" y="0"/>
                  </a:moveTo>
                  <a:lnTo>
                    <a:pt x="19812" y="0"/>
                  </a:lnTo>
                  <a:lnTo>
                    <a:pt x="10668" y="0"/>
                  </a:lnTo>
                  <a:lnTo>
                    <a:pt x="0" y="0"/>
                  </a:lnTo>
                  <a:lnTo>
                    <a:pt x="0" y="73152"/>
                  </a:lnTo>
                  <a:lnTo>
                    <a:pt x="10668" y="73152"/>
                  </a:lnTo>
                  <a:lnTo>
                    <a:pt x="19812" y="73152"/>
                  </a:lnTo>
                  <a:lnTo>
                    <a:pt x="30467" y="73152"/>
                  </a:lnTo>
                  <a:lnTo>
                    <a:pt x="30467" y="0"/>
                  </a:lnTo>
                  <a:close/>
                </a:path>
              </a:pathLst>
            </a:custGeom>
            <a:solidFill>
              <a:srgbClr val="D5AE52"/>
            </a:solidFill>
          </p:spPr>
          <p:txBody>
            <a:bodyPr wrap="square" lIns="0" tIns="0" rIns="0" bIns="0" rtlCol="0"/>
            <a:lstStyle/>
            <a:p>
              <a:endParaRPr sz="2400"/>
            </a:p>
          </p:txBody>
        </p:sp>
        <p:sp>
          <p:nvSpPr>
            <p:cNvPr id="35" name="object 35"/>
            <p:cNvSpPr/>
            <p:nvPr/>
          </p:nvSpPr>
          <p:spPr>
            <a:xfrm>
              <a:off x="4600194" y="1349502"/>
              <a:ext cx="0" cy="73660"/>
            </a:xfrm>
            <a:custGeom>
              <a:avLst/>
              <a:gdLst/>
              <a:ahLst/>
              <a:cxnLst/>
              <a:rect l="l" t="t" r="r" b="b"/>
              <a:pathLst>
                <a:path h="73659">
                  <a:moveTo>
                    <a:pt x="0" y="0"/>
                  </a:moveTo>
                  <a:lnTo>
                    <a:pt x="0" y="73151"/>
                  </a:lnTo>
                </a:path>
              </a:pathLst>
            </a:custGeom>
            <a:ln w="19812">
              <a:solidFill>
                <a:srgbClr val="D5AE52"/>
              </a:solidFill>
            </a:ln>
          </p:spPr>
          <p:txBody>
            <a:bodyPr wrap="square" lIns="0" tIns="0" rIns="0" bIns="0" rtlCol="0"/>
            <a:lstStyle/>
            <a:p>
              <a:endParaRPr sz="2400"/>
            </a:p>
          </p:txBody>
        </p:sp>
        <p:sp>
          <p:nvSpPr>
            <p:cNvPr id="36" name="object 36"/>
            <p:cNvSpPr/>
            <p:nvPr/>
          </p:nvSpPr>
          <p:spPr>
            <a:xfrm>
              <a:off x="3802380" y="1322069"/>
              <a:ext cx="775970" cy="100965"/>
            </a:xfrm>
            <a:custGeom>
              <a:avLst/>
              <a:gdLst/>
              <a:ahLst/>
              <a:cxnLst/>
              <a:rect l="l" t="t" r="r" b="b"/>
              <a:pathLst>
                <a:path w="775970" h="100965">
                  <a:moveTo>
                    <a:pt x="19812" y="0"/>
                  </a:moveTo>
                  <a:lnTo>
                    <a:pt x="0" y="0"/>
                  </a:lnTo>
                  <a:lnTo>
                    <a:pt x="0" y="71628"/>
                  </a:lnTo>
                  <a:lnTo>
                    <a:pt x="19812" y="71628"/>
                  </a:lnTo>
                  <a:lnTo>
                    <a:pt x="19812" y="0"/>
                  </a:lnTo>
                  <a:close/>
                </a:path>
                <a:path w="775970" h="100965">
                  <a:moveTo>
                    <a:pt x="775703" y="27432"/>
                  </a:moveTo>
                  <a:lnTo>
                    <a:pt x="775703" y="27432"/>
                  </a:lnTo>
                  <a:lnTo>
                    <a:pt x="697992" y="27432"/>
                  </a:lnTo>
                  <a:lnTo>
                    <a:pt x="697992" y="100584"/>
                  </a:lnTo>
                  <a:lnTo>
                    <a:pt x="775703" y="100584"/>
                  </a:lnTo>
                  <a:lnTo>
                    <a:pt x="775703" y="27432"/>
                  </a:lnTo>
                  <a:close/>
                </a:path>
              </a:pathLst>
            </a:custGeom>
            <a:solidFill>
              <a:srgbClr val="D5AE52"/>
            </a:solidFill>
          </p:spPr>
          <p:txBody>
            <a:bodyPr wrap="square" lIns="0" tIns="0" rIns="0" bIns="0" rtlCol="0"/>
            <a:lstStyle/>
            <a:p>
              <a:endParaRPr sz="2400"/>
            </a:p>
          </p:txBody>
        </p:sp>
        <p:sp>
          <p:nvSpPr>
            <p:cNvPr id="37" name="object 37"/>
            <p:cNvSpPr/>
            <p:nvPr/>
          </p:nvSpPr>
          <p:spPr>
            <a:xfrm>
              <a:off x="3723893" y="1322070"/>
              <a:ext cx="129539" cy="71755"/>
            </a:xfrm>
            <a:custGeom>
              <a:avLst/>
              <a:gdLst/>
              <a:ahLst/>
              <a:cxnLst/>
              <a:rect l="l" t="t" r="r" b="b"/>
              <a:pathLst>
                <a:path w="129539" h="71755">
                  <a:moveTo>
                    <a:pt x="129539" y="0"/>
                  </a:moveTo>
                  <a:lnTo>
                    <a:pt x="129539" y="71627"/>
                  </a:lnTo>
                </a:path>
                <a:path w="129539" h="71755">
                  <a:moveTo>
                    <a:pt x="0" y="0"/>
                  </a:moveTo>
                  <a:lnTo>
                    <a:pt x="0" y="71627"/>
                  </a:lnTo>
                </a:path>
              </a:pathLst>
            </a:custGeom>
            <a:ln w="19812">
              <a:solidFill>
                <a:srgbClr val="D5AE52"/>
              </a:solidFill>
            </a:ln>
          </p:spPr>
          <p:txBody>
            <a:bodyPr wrap="square" lIns="0" tIns="0" rIns="0" bIns="0" rtlCol="0"/>
            <a:lstStyle/>
            <a:p>
              <a:endParaRPr sz="2400"/>
            </a:p>
          </p:txBody>
        </p:sp>
        <p:sp>
          <p:nvSpPr>
            <p:cNvPr id="38" name="object 38"/>
            <p:cNvSpPr/>
            <p:nvPr/>
          </p:nvSpPr>
          <p:spPr>
            <a:xfrm>
              <a:off x="3662172" y="1322069"/>
              <a:ext cx="38100" cy="71755"/>
            </a:xfrm>
            <a:custGeom>
              <a:avLst/>
              <a:gdLst/>
              <a:ahLst/>
              <a:cxnLst/>
              <a:rect l="l" t="t" r="r" b="b"/>
              <a:pathLst>
                <a:path w="38100" h="71755">
                  <a:moveTo>
                    <a:pt x="38087" y="0"/>
                  </a:moveTo>
                  <a:lnTo>
                    <a:pt x="19799" y="0"/>
                  </a:lnTo>
                  <a:lnTo>
                    <a:pt x="18288" y="0"/>
                  </a:lnTo>
                  <a:lnTo>
                    <a:pt x="0" y="0"/>
                  </a:lnTo>
                  <a:lnTo>
                    <a:pt x="0" y="71628"/>
                  </a:lnTo>
                  <a:lnTo>
                    <a:pt x="18288" y="71628"/>
                  </a:lnTo>
                  <a:lnTo>
                    <a:pt x="19799" y="71628"/>
                  </a:lnTo>
                  <a:lnTo>
                    <a:pt x="38087" y="71628"/>
                  </a:lnTo>
                  <a:lnTo>
                    <a:pt x="38087" y="0"/>
                  </a:lnTo>
                  <a:close/>
                </a:path>
              </a:pathLst>
            </a:custGeom>
            <a:solidFill>
              <a:srgbClr val="D5AE52"/>
            </a:solidFill>
          </p:spPr>
          <p:txBody>
            <a:bodyPr wrap="square" lIns="0" tIns="0" rIns="0" bIns="0" rtlCol="0"/>
            <a:lstStyle/>
            <a:p>
              <a:endParaRPr sz="2400"/>
            </a:p>
          </p:txBody>
        </p:sp>
        <p:sp>
          <p:nvSpPr>
            <p:cNvPr id="39" name="object 39"/>
            <p:cNvSpPr/>
            <p:nvPr/>
          </p:nvSpPr>
          <p:spPr>
            <a:xfrm>
              <a:off x="3160014" y="1233678"/>
              <a:ext cx="287020" cy="102235"/>
            </a:xfrm>
            <a:custGeom>
              <a:avLst/>
              <a:gdLst/>
              <a:ahLst/>
              <a:cxnLst/>
              <a:rect l="l" t="t" r="r" b="b"/>
              <a:pathLst>
                <a:path w="287020" h="102234">
                  <a:moveTo>
                    <a:pt x="286512" y="30480"/>
                  </a:moveTo>
                  <a:lnTo>
                    <a:pt x="286512" y="102108"/>
                  </a:lnTo>
                </a:path>
                <a:path w="287020" h="102234">
                  <a:moveTo>
                    <a:pt x="225551" y="13716"/>
                  </a:moveTo>
                  <a:lnTo>
                    <a:pt x="225551" y="85344"/>
                  </a:lnTo>
                </a:path>
                <a:path w="287020" h="102234">
                  <a:moveTo>
                    <a:pt x="175260" y="13716"/>
                  </a:moveTo>
                  <a:lnTo>
                    <a:pt x="175260" y="85344"/>
                  </a:lnTo>
                </a:path>
                <a:path w="287020" h="102234">
                  <a:moveTo>
                    <a:pt x="0" y="0"/>
                  </a:moveTo>
                  <a:lnTo>
                    <a:pt x="0" y="73151"/>
                  </a:lnTo>
                </a:path>
              </a:pathLst>
            </a:custGeom>
            <a:ln w="19812">
              <a:solidFill>
                <a:srgbClr val="D5AE52"/>
              </a:solidFill>
            </a:ln>
          </p:spPr>
          <p:txBody>
            <a:bodyPr wrap="square" lIns="0" tIns="0" rIns="0" bIns="0" rtlCol="0"/>
            <a:lstStyle/>
            <a:p>
              <a:endParaRPr sz="2400"/>
            </a:p>
          </p:txBody>
        </p:sp>
        <p:sp>
          <p:nvSpPr>
            <p:cNvPr id="40" name="object 40"/>
            <p:cNvSpPr/>
            <p:nvPr/>
          </p:nvSpPr>
          <p:spPr>
            <a:xfrm>
              <a:off x="3006852" y="1165097"/>
              <a:ext cx="102235" cy="102235"/>
            </a:xfrm>
            <a:custGeom>
              <a:avLst/>
              <a:gdLst/>
              <a:ahLst/>
              <a:cxnLst/>
              <a:rect l="l" t="t" r="r" b="b"/>
              <a:pathLst>
                <a:path w="102235" h="102234">
                  <a:moveTo>
                    <a:pt x="60960" y="0"/>
                  </a:moveTo>
                  <a:lnTo>
                    <a:pt x="60960" y="0"/>
                  </a:lnTo>
                  <a:lnTo>
                    <a:pt x="0" y="0"/>
                  </a:lnTo>
                  <a:lnTo>
                    <a:pt x="0" y="73152"/>
                  </a:lnTo>
                  <a:lnTo>
                    <a:pt x="41148" y="73152"/>
                  </a:lnTo>
                  <a:lnTo>
                    <a:pt x="41148" y="102108"/>
                  </a:lnTo>
                  <a:lnTo>
                    <a:pt x="60960" y="102108"/>
                  </a:lnTo>
                  <a:lnTo>
                    <a:pt x="60960" y="73152"/>
                  </a:lnTo>
                  <a:lnTo>
                    <a:pt x="60960" y="30480"/>
                  </a:lnTo>
                  <a:lnTo>
                    <a:pt x="60960" y="0"/>
                  </a:lnTo>
                  <a:close/>
                </a:path>
                <a:path w="102235" h="102234">
                  <a:moveTo>
                    <a:pt x="102108" y="30480"/>
                  </a:moveTo>
                  <a:lnTo>
                    <a:pt x="82296" y="30480"/>
                  </a:lnTo>
                  <a:lnTo>
                    <a:pt x="62484" y="30480"/>
                  </a:lnTo>
                  <a:lnTo>
                    <a:pt x="62484" y="102108"/>
                  </a:lnTo>
                  <a:lnTo>
                    <a:pt x="82296" y="102108"/>
                  </a:lnTo>
                  <a:lnTo>
                    <a:pt x="102108" y="102108"/>
                  </a:lnTo>
                  <a:lnTo>
                    <a:pt x="102108" y="30480"/>
                  </a:lnTo>
                  <a:close/>
                </a:path>
              </a:pathLst>
            </a:custGeom>
            <a:solidFill>
              <a:srgbClr val="D5AE52"/>
            </a:solidFill>
          </p:spPr>
          <p:txBody>
            <a:bodyPr wrap="square" lIns="0" tIns="0" rIns="0" bIns="0" rtlCol="0"/>
            <a:lstStyle/>
            <a:p>
              <a:endParaRPr sz="2400"/>
            </a:p>
          </p:txBody>
        </p:sp>
        <p:sp>
          <p:nvSpPr>
            <p:cNvPr id="41" name="object 41"/>
            <p:cNvSpPr/>
            <p:nvPr/>
          </p:nvSpPr>
          <p:spPr>
            <a:xfrm>
              <a:off x="2567177" y="1130046"/>
              <a:ext cx="440690" cy="88900"/>
            </a:xfrm>
            <a:custGeom>
              <a:avLst/>
              <a:gdLst/>
              <a:ahLst/>
              <a:cxnLst/>
              <a:rect l="l" t="t" r="r" b="b"/>
              <a:pathLst>
                <a:path w="440689" h="88900">
                  <a:moveTo>
                    <a:pt x="440436" y="16763"/>
                  </a:moveTo>
                  <a:lnTo>
                    <a:pt x="440436" y="88391"/>
                  </a:lnTo>
                </a:path>
                <a:path w="440689" h="88900">
                  <a:moveTo>
                    <a:pt x="411480" y="16763"/>
                  </a:moveTo>
                  <a:lnTo>
                    <a:pt x="411480" y="88391"/>
                  </a:lnTo>
                </a:path>
                <a:path w="440689" h="88900">
                  <a:moveTo>
                    <a:pt x="114300" y="0"/>
                  </a:moveTo>
                  <a:lnTo>
                    <a:pt x="114300" y="73151"/>
                  </a:lnTo>
                </a:path>
                <a:path w="440689" h="88900">
                  <a:moveTo>
                    <a:pt x="73152" y="0"/>
                  </a:moveTo>
                  <a:lnTo>
                    <a:pt x="73152" y="73151"/>
                  </a:lnTo>
                </a:path>
                <a:path w="440689" h="88900">
                  <a:moveTo>
                    <a:pt x="0" y="0"/>
                  </a:moveTo>
                  <a:lnTo>
                    <a:pt x="0" y="73151"/>
                  </a:lnTo>
                </a:path>
              </a:pathLst>
            </a:custGeom>
            <a:ln w="19812">
              <a:solidFill>
                <a:srgbClr val="D5AE52"/>
              </a:solidFill>
            </a:ln>
          </p:spPr>
          <p:txBody>
            <a:bodyPr wrap="square" lIns="0" tIns="0" rIns="0" bIns="0" rtlCol="0"/>
            <a:lstStyle/>
            <a:p>
              <a:endParaRPr sz="2400"/>
            </a:p>
          </p:txBody>
        </p:sp>
        <p:sp>
          <p:nvSpPr>
            <p:cNvPr id="42" name="object 42"/>
            <p:cNvSpPr/>
            <p:nvPr/>
          </p:nvSpPr>
          <p:spPr>
            <a:xfrm>
              <a:off x="2497836" y="1130045"/>
              <a:ext cx="48895" cy="73660"/>
            </a:xfrm>
            <a:custGeom>
              <a:avLst/>
              <a:gdLst/>
              <a:ahLst/>
              <a:cxnLst/>
              <a:rect l="l" t="t" r="r" b="b"/>
              <a:pathLst>
                <a:path w="48894" h="73659">
                  <a:moveTo>
                    <a:pt x="19812" y="0"/>
                  </a:moveTo>
                  <a:lnTo>
                    <a:pt x="0" y="0"/>
                  </a:lnTo>
                  <a:lnTo>
                    <a:pt x="0" y="73152"/>
                  </a:lnTo>
                  <a:lnTo>
                    <a:pt x="19812" y="73152"/>
                  </a:lnTo>
                  <a:lnTo>
                    <a:pt x="19812" y="0"/>
                  </a:lnTo>
                  <a:close/>
                </a:path>
                <a:path w="48894" h="73659">
                  <a:moveTo>
                    <a:pt x="48768" y="0"/>
                  </a:moveTo>
                  <a:lnTo>
                    <a:pt x="41148" y="0"/>
                  </a:lnTo>
                  <a:lnTo>
                    <a:pt x="28956" y="0"/>
                  </a:lnTo>
                  <a:lnTo>
                    <a:pt x="21323" y="0"/>
                  </a:lnTo>
                  <a:lnTo>
                    <a:pt x="21323" y="73152"/>
                  </a:lnTo>
                  <a:lnTo>
                    <a:pt x="28956" y="73152"/>
                  </a:lnTo>
                  <a:lnTo>
                    <a:pt x="41148" y="73152"/>
                  </a:lnTo>
                  <a:lnTo>
                    <a:pt x="48768" y="73152"/>
                  </a:lnTo>
                  <a:lnTo>
                    <a:pt x="48768" y="0"/>
                  </a:lnTo>
                  <a:close/>
                </a:path>
              </a:pathLst>
            </a:custGeom>
            <a:solidFill>
              <a:srgbClr val="D5AE52"/>
            </a:solidFill>
          </p:spPr>
          <p:txBody>
            <a:bodyPr wrap="square" lIns="0" tIns="0" rIns="0" bIns="0" rtlCol="0"/>
            <a:lstStyle/>
            <a:p>
              <a:endParaRPr sz="2400"/>
            </a:p>
          </p:txBody>
        </p:sp>
        <p:sp>
          <p:nvSpPr>
            <p:cNvPr id="43" name="object 43"/>
            <p:cNvSpPr/>
            <p:nvPr/>
          </p:nvSpPr>
          <p:spPr>
            <a:xfrm>
              <a:off x="2097785" y="1091946"/>
              <a:ext cx="349250" cy="111760"/>
            </a:xfrm>
            <a:custGeom>
              <a:avLst/>
              <a:gdLst/>
              <a:ahLst/>
              <a:cxnLst/>
              <a:rect l="l" t="t" r="r" b="b"/>
              <a:pathLst>
                <a:path w="349250" h="111759">
                  <a:moveTo>
                    <a:pt x="348995" y="38100"/>
                  </a:moveTo>
                  <a:lnTo>
                    <a:pt x="348995" y="111251"/>
                  </a:lnTo>
                </a:path>
                <a:path w="349250" h="111759">
                  <a:moveTo>
                    <a:pt x="306324" y="18287"/>
                  </a:moveTo>
                  <a:lnTo>
                    <a:pt x="306324" y="89915"/>
                  </a:lnTo>
                </a:path>
                <a:path w="349250" h="111759">
                  <a:moveTo>
                    <a:pt x="275844" y="18287"/>
                  </a:moveTo>
                  <a:lnTo>
                    <a:pt x="275844" y="89915"/>
                  </a:lnTo>
                </a:path>
                <a:path w="349250" h="111759">
                  <a:moveTo>
                    <a:pt x="0" y="0"/>
                  </a:moveTo>
                  <a:lnTo>
                    <a:pt x="0" y="71627"/>
                  </a:lnTo>
                </a:path>
              </a:pathLst>
            </a:custGeom>
            <a:ln w="19812">
              <a:solidFill>
                <a:srgbClr val="D5AE52"/>
              </a:solidFill>
            </a:ln>
          </p:spPr>
          <p:txBody>
            <a:bodyPr wrap="square" lIns="0" tIns="0" rIns="0" bIns="0" rtlCol="0"/>
            <a:lstStyle/>
            <a:p>
              <a:endParaRPr sz="2400"/>
            </a:p>
          </p:txBody>
        </p:sp>
        <p:sp>
          <p:nvSpPr>
            <p:cNvPr id="44" name="object 44"/>
            <p:cNvSpPr/>
            <p:nvPr/>
          </p:nvSpPr>
          <p:spPr>
            <a:xfrm>
              <a:off x="1935479" y="1091946"/>
              <a:ext cx="20320" cy="71755"/>
            </a:xfrm>
            <a:custGeom>
              <a:avLst/>
              <a:gdLst/>
              <a:ahLst/>
              <a:cxnLst/>
              <a:rect l="l" t="t" r="r" b="b"/>
              <a:pathLst>
                <a:path w="20319" h="71755">
                  <a:moveTo>
                    <a:pt x="0" y="71627"/>
                  </a:moveTo>
                  <a:lnTo>
                    <a:pt x="19812" y="71627"/>
                  </a:lnTo>
                  <a:lnTo>
                    <a:pt x="19812" y="0"/>
                  </a:lnTo>
                  <a:lnTo>
                    <a:pt x="0" y="0"/>
                  </a:lnTo>
                  <a:lnTo>
                    <a:pt x="0" y="71627"/>
                  </a:lnTo>
                  <a:close/>
                </a:path>
              </a:pathLst>
            </a:custGeom>
            <a:solidFill>
              <a:srgbClr val="D5AE52"/>
            </a:solidFill>
          </p:spPr>
          <p:txBody>
            <a:bodyPr wrap="square" lIns="0" tIns="0" rIns="0" bIns="0" rtlCol="0"/>
            <a:lstStyle/>
            <a:p>
              <a:endParaRPr sz="2400"/>
            </a:p>
          </p:txBody>
        </p:sp>
        <p:sp>
          <p:nvSpPr>
            <p:cNvPr id="45" name="object 45"/>
            <p:cNvSpPr/>
            <p:nvPr/>
          </p:nvSpPr>
          <p:spPr>
            <a:xfrm>
              <a:off x="1834134" y="994410"/>
              <a:ext cx="0" cy="71755"/>
            </a:xfrm>
            <a:custGeom>
              <a:avLst/>
              <a:gdLst/>
              <a:ahLst/>
              <a:cxnLst/>
              <a:rect l="l" t="t" r="r" b="b"/>
              <a:pathLst>
                <a:path h="71755">
                  <a:moveTo>
                    <a:pt x="0" y="0"/>
                  </a:moveTo>
                  <a:lnTo>
                    <a:pt x="0" y="71627"/>
                  </a:lnTo>
                </a:path>
              </a:pathLst>
            </a:custGeom>
            <a:ln w="19812">
              <a:solidFill>
                <a:srgbClr val="D5AE52"/>
              </a:solidFill>
            </a:ln>
          </p:spPr>
          <p:txBody>
            <a:bodyPr wrap="square" lIns="0" tIns="0" rIns="0" bIns="0" rtlCol="0"/>
            <a:lstStyle/>
            <a:p>
              <a:endParaRPr sz="2400"/>
            </a:p>
          </p:txBody>
        </p:sp>
        <p:sp>
          <p:nvSpPr>
            <p:cNvPr id="46" name="object 46"/>
            <p:cNvSpPr/>
            <p:nvPr/>
          </p:nvSpPr>
          <p:spPr>
            <a:xfrm>
              <a:off x="1772412" y="994409"/>
              <a:ext cx="29209" cy="71755"/>
            </a:xfrm>
            <a:custGeom>
              <a:avLst/>
              <a:gdLst/>
              <a:ahLst/>
              <a:cxnLst/>
              <a:rect l="l" t="t" r="r" b="b"/>
              <a:pathLst>
                <a:path w="29210" h="71755">
                  <a:moveTo>
                    <a:pt x="28956" y="0"/>
                  </a:moveTo>
                  <a:lnTo>
                    <a:pt x="19812" y="0"/>
                  </a:lnTo>
                  <a:lnTo>
                    <a:pt x="9144" y="0"/>
                  </a:lnTo>
                  <a:lnTo>
                    <a:pt x="0" y="0"/>
                  </a:lnTo>
                  <a:lnTo>
                    <a:pt x="0" y="71628"/>
                  </a:lnTo>
                  <a:lnTo>
                    <a:pt x="9144" y="71628"/>
                  </a:lnTo>
                  <a:lnTo>
                    <a:pt x="19812" y="71628"/>
                  </a:lnTo>
                  <a:lnTo>
                    <a:pt x="28956" y="71628"/>
                  </a:lnTo>
                  <a:lnTo>
                    <a:pt x="28956" y="0"/>
                  </a:lnTo>
                  <a:close/>
                </a:path>
              </a:pathLst>
            </a:custGeom>
            <a:solidFill>
              <a:srgbClr val="D5AE52"/>
            </a:solidFill>
          </p:spPr>
          <p:txBody>
            <a:bodyPr wrap="square" lIns="0" tIns="0" rIns="0" bIns="0" rtlCol="0"/>
            <a:lstStyle/>
            <a:p>
              <a:endParaRPr sz="2400"/>
            </a:p>
          </p:txBody>
        </p:sp>
        <p:sp>
          <p:nvSpPr>
            <p:cNvPr id="47" name="object 47"/>
            <p:cNvSpPr/>
            <p:nvPr/>
          </p:nvSpPr>
          <p:spPr>
            <a:xfrm>
              <a:off x="1607057" y="963930"/>
              <a:ext cx="135890" cy="102235"/>
            </a:xfrm>
            <a:custGeom>
              <a:avLst/>
              <a:gdLst/>
              <a:ahLst/>
              <a:cxnLst/>
              <a:rect l="l" t="t" r="r" b="b"/>
              <a:pathLst>
                <a:path w="135889" h="102234">
                  <a:moveTo>
                    <a:pt x="135635" y="30480"/>
                  </a:moveTo>
                  <a:lnTo>
                    <a:pt x="135635" y="102108"/>
                  </a:lnTo>
                </a:path>
                <a:path w="135889" h="102234">
                  <a:moveTo>
                    <a:pt x="73152" y="30480"/>
                  </a:moveTo>
                  <a:lnTo>
                    <a:pt x="73152" y="102108"/>
                  </a:lnTo>
                </a:path>
                <a:path w="135889" h="102234">
                  <a:moveTo>
                    <a:pt x="0" y="0"/>
                  </a:moveTo>
                  <a:lnTo>
                    <a:pt x="0" y="71628"/>
                  </a:lnTo>
                </a:path>
              </a:pathLst>
            </a:custGeom>
            <a:ln w="19812">
              <a:solidFill>
                <a:srgbClr val="D5AE52"/>
              </a:solidFill>
            </a:ln>
          </p:spPr>
          <p:txBody>
            <a:bodyPr wrap="square" lIns="0" tIns="0" rIns="0" bIns="0" rtlCol="0"/>
            <a:lstStyle/>
            <a:p>
              <a:endParaRPr sz="2400"/>
            </a:p>
          </p:txBody>
        </p:sp>
        <p:sp>
          <p:nvSpPr>
            <p:cNvPr id="48" name="object 48"/>
            <p:cNvSpPr/>
            <p:nvPr/>
          </p:nvSpPr>
          <p:spPr>
            <a:xfrm>
              <a:off x="1487424" y="916685"/>
              <a:ext cx="90170" cy="106680"/>
            </a:xfrm>
            <a:custGeom>
              <a:avLst/>
              <a:gdLst/>
              <a:ahLst/>
              <a:cxnLst/>
              <a:rect l="l" t="t" r="r" b="b"/>
              <a:pathLst>
                <a:path w="90169" h="106680">
                  <a:moveTo>
                    <a:pt x="28956" y="6096"/>
                  </a:moveTo>
                  <a:lnTo>
                    <a:pt x="19812" y="6096"/>
                  </a:lnTo>
                  <a:lnTo>
                    <a:pt x="19812" y="0"/>
                  </a:lnTo>
                  <a:lnTo>
                    <a:pt x="0" y="0"/>
                  </a:lnTo>
                  <a:lnTo>
                    <a:pt x="0" y="71628"/>
                  </a:lnTo>
                  <a:lnTo>
                    <a:pt x="9144" y="71628"/>
                  </a:lnTo>
                  <a:lnTo>
                    <a:pt x="9144" y="77724"/>
                  </a:lnTo>
                  <a:lnTo>
                    <a:pt x="28956" y="77724"/>
                  </a:lnTo>
                  <a:lnTo>
                    <a:pt x="28956" y="6096"/>
                  </a:lnTo>
                  <a:close/>
                </a:path>
                <a:path w="90169" h="106680">
                  <a:moveTo>
                    <a:pt x="68580" y="27432"/>
                  </a:moveTo>
                  <a:lnTo>
                    <a:pt x="60960" y="27432"/>
                  </a:lnTo>
                  <a:lnTo>
                    <a:pt x="50292" y="27432"/>
                  </a:lnTo>
                  <a:lnTo>
                    <a:pt x="50292" y="18288"/>
                  </a:lnTo>
                  <a:lnTo>
                    <a:pt x="30480" y="18288"/>
                  </a:lnTo>
                  <a:lnTo>
                    <a:pt x="30480" y="89916"/>
                  </a:lnTo>
                  <a:lnTo>
                    <a:pt x="41148" y="89916"/>
                  </a:lnTo>
                  <a:lnTo>
                    <a:pt x="41148" y="99060"/>
                  </a:lnTo>
                  <a:lnTo>
                    <a:pt x="48768" y="99060"/>
                  </a:lnTo>
                  <a:lnTo>
                    <a:pt x="60960" y="99060"/>
                  </a:lnTo>
                  <a:lnTo>
                    <a:pt x="68580" y="99060"/>
                  </a:lnTo>
                  <a:lnTo>
                    <a:pt x="68580" y="27432"/>
                  </a:lnTo>
                  <a:close/>
                </a:path>
                <a:path w="90169" h="106680">
                  <a:moveTo>
                    <a:pt x="89916" y="35052"/>
                  </a:moveTo>
                  <a:lnTo>
                    <a:pt x="70104" y="35052"/>
                  </a:lnTo>
                  <a:lnTo>
                    <a:pt x="70104" y="106680"/>
                  </a:lnTo>
                  <a:lnTo>
                    <a:pt x="89916" y="106680"/>
                  </a:lnTo>
                  <a:lnTo>
                    <a:pt x="89916" y="35052"/>
                  </a:lnTo>
                  <a:close/>
                </a:path>
              </a:pathLst>
            </a:custGeom>
            <a:solidFill>
              <a:srgbClr val="D5AE52"/>
            </a:solidFill>
          </p:spPr>
          <p:txBody>
            <a:bodyPr wrap="square" lIns="0" tIns="0" rIns="0" bIns="0" rtlCol="0"/>
            <a:lstStyle/>
            <a:p>
              <a:endParaRPr sz="2400"/>
            </a:p>
          </p:txBody>
        </p:sp>
        <p:sp>
          <p:nvSpPr>
            <p:cNvPr id="49" name="object 49"/>
            <p:cNvSpPr/>
            <p:nvPr/>
          </p:nvSpPr>
          <p:spPr>
            <a:xfrm>
              <a:off x="1425701" y="915162"/>
              <a:ext cx="0" cy="71755"/>
            </a:xfrm>
            <a:custGeom>
              <a:avLst/>
              <a:gdLst/>
              <a:ahLst/>
              <a:cxnLst/>
              <a:rect l="l" t="t" r="r" b="b"/>
              <a:pathLst>
                <a:path h="71755">
                  <a:moveTo>
                    <a:pt x="0" y="0"/>
                  </a:moveTo>
                  <a:lnTo>
                    <a:pt x="0" y="71627"/>
                  </a:lnTo>
                </a:path>
              </a:pathLst>
            </a:custGeom>
            <a:ln w="19812">
              <a:solidFill>
                <a:srgbClr val="D5AE52"/>
              </a:solidFill>
            </a:ln>
          </p:spPr>
          <p:txBody>
            <a:bodyPr wrap="square" lIns="0" tIns="0" rIns="0" bIns="0" rtlCol="0"/>
            <a:lstStyle/>
            <a:p>
              <a:endParaRPr sz="2400"/>
            </a:p>
          </p:txBody>
        </p:sp>
        <p:sp>
          <p:nvSpPr>
            <p:cNvPr id="50" name="object 50"/>
            <p:cNvSpPr/>
            <p:nvPr/>
          </p:nvSpPr>
          <p:spPr>
            <a:xfrm>
              <a:off x="1313688" y="915161"/>
              <a:ext cx="48895" cy="71755"/>
            </a:xfrm>
            <a:custGeom>
              <a:avLst/>
              <a:gdLst/>
              <a:ahLst/>
              <a:cxnLst/>
              <a:rect l="l" t="t" r="r" b="b"/>
              <a:pathLst>
                <a:path w="48894" h="71755">
                  <a:moveTo>
                    <a:pt x="19812" y="0"/>
                  </a:moveTo>
                  <a:lnTo>
                    <a:pt x="0" y="0"/>
                  </a:lnTo>
                  <a:lnTo>
                    <a:pt x="0" y="71628"/>
                  </a:lnTo>
                  <a:lnTo>
                    <a:pt x="19812" y="71628"/>
                  </a:lnTo>
                  <a:lnTo>
                    <a:pt x="19812" y="0"/>
                  </a:lnTo>
                  <a:close/>
                </a:path>
                <a:path w="48894" h="71755">
                  <a:moveTo>
                    <a:pt x="48768" y="0"/>
                  </a:moveTo>
                  <a:lnTo>
                    <a:pt x="41148" y="0"/>
                  </a:lnTo>
                  <a:lnTo>
                    <a:pt x="28956" y="0"/>
                  </a:lnTo>
                  <a:lnTo>
                    <a:pt x="21336" y="0"/>
                  </a:lnTo>
                  <a:lnTo>
                    <a:pt x="21336" y="71628"/>
                  </a:lnTo>
                  <a:lnTo>
                    <a:pt x="28956" y="71628"/>
                  </a:lnTo>
                  <a:lnTo>
                    <a:pt x="41148" y="71628"/>
                  </a:lnTo>
                  <a:lnTo>
                    <a:pt x="48768" y="71628"/>
                  </a:lnTo>
                  <a:lnTo>
                    <a:pt x="48768" y="0"/>
                  </a:lnTo>
                  <a:close/>
                </a:path>
              </a:pathLst>
            </a:custGeom>
            <a:solidFill>
              <a:srgbClr val="D5AE52"/>
            </a:solidFill>
          </p:spPr>
          <p:txBody>
            <a:bodyPr wrap="square" lIns="0" tIns="0" rIns="0" bIns="0" rtlCol="0"/>
            <a:lstStyle/>
            <a:p>
              <a:endParaRPr sz="2400"/>
            </a:p>
          </p:txBody>
        </p:sp>
        <p:sp>
          <p:nvSpPr>
            <p:cNvPr id="51" name="object 51"/>
            <p:cNvSpPr/>
            <p:nvPr/>
          </p:nvSpPr>
          <p:spPr>
            <a:xfrm>
              <a:off x="1251965" y="904494"/>
              <a:ext cx="0" cy="73660"/>
            </a:xfrm>
            <a:custGeom>
              <a:avLst/>
              <a:gdLst/>
              <a:ahLst/>
              <a:cxnLst/>
              <a:rect l="l" t="t" r="r" b="b"/>
              <a:pathLst>
                <a:path h="73659">
                  <a:moveTo>
                    <a:pt x="0" y="0"/>
                  </a:moveTo>
                  <a:lnTo>
                    <a:pt x="0" y="73151"/>
                  </a:lnTo>
                </a:path>
              </a:pathLst>
            </a:custGeom>
            <a:ln w="19812">
              <a:solidFill>
                <a:srgbClr val="D5AE52"/>
              </a:solidFill>
            </a:ln>
          </p:spPr>
          <p:txBody>
            <a:bodyPr wrap="square" lIns="0" tIns="0" rIns="0" bIns="0" rtlCol="0"/>
            <a:lstStyle/>
            <a:p>
              <a:endParaRPr sz="2400"/>
            </a:p>
          </p:txBody>
        </p:sp>
        <p:sp>
          <p:nvSpPr>
            <p:cNvPr id="52" name="object 52"/>
            <p:cNvSpPr/>
            <p:nvPr/>
          </p:nvSpPr>
          <p:spPr>
            <a:xfrm>
              <a:off x="1057656" y="886205"/>
              <a:ext cx="132715" cy="91440"/>
            </a:xfrm>
            <a:custGeom>
              <a:avLst/>
              <a:gdLst/>
              <a:ahLst/>
              <a:cxnLst/>
              <a:rect l="l" t="t" r="r" b="b"/>
              <a:pathLst>
                <a:path w="132715" h="91440">
                  <a:moveTo>
                    <a:pt x="39624" y="0"/>
                  </a:moveTo>
                  <a:lnTo>
                    <a:pt x="19812" y="0"/>
                  </a:lnTo>
                  <a:lnTo>
                    <a:pt x="0" y="0"/>
                  </a:lnTo>
                  <a:lnTo>
                    <a:pt x="0" y="73152"/>
                  </a:lnTo>
                  <a:lnTo>
                    <a:pt x="19812" y="73152"/>
                  </a:lnTo>
                  <a:lnTo>
                    <a:pt x="39624" y="73152"/>
                  </a:lnTo>
                  <a:lnTo>
                    <a:pt x="39624" y="0"/>
                  </a:lnTo>
                  <a:close/>
                </a:path>
                <a:path w="132715" h="91440">
                  <a:moveTo>
                    <a:pt x="111252" y="18288"/>
                  </a:moveTo>
                  <a:lnTo>
                    <a:pt x="99060" y="18288"/>
                  </a:lnTo>
                  <a:lnTo>
                    <a:pt x="91440" y="18288"/>
                  </a:lnTo>
                  <a:lnTo>
                    <a:pt x="86868" y="18288"/>
                  </a:lnTo>
                  <a:lnTo>
                    <a:pt x="86868" y="0"/>
                  </a:lnTo>
                  <a:lnTo>
                    <a:pt x="50292" y="0"/>
                  </a:lnTo>
                  <a:lnTo>
                    <a:pt x="50292" y="73152"/>
                  </a:lnTo>
                  <a:lnTo>
                    <a:pt x="59436" y="73152"/>
                  </a:lnTo>
                  <a:lnTo>
                    <a:pt x="67056" y="73152"/>
                  </a:lnTo>
                  <a:lnTo>
                    <a:pt x="70104" y="73152"/>
                  </a:lnTo>
                  <a:lnTo>
                    <a:pt x="79248" y="73152"/>
                  </a:lnTo>
                  <a:lnTo>
                    <a:pt x="79248" y="91440"/>
                  </a:lnTo>
                  <a:lnTo>
                    <a:pt x="91440" y="91440"/>
                  </a:lnTo>
                  <a:lnTo>
                    <a:pt x="99060" y="91440"/>
                  </a:lnTo>
                  <a:lnTo>
                    <a:pt x="111252" y="91440"/>
                  </a:lnTo>
                  <a:lnTo>
                    <a:pt x="111252" y="18288"/>
                  </a:lnTo>
                  <a:close/>
                </a:path>
                <a:path w="132715" h="91440">
                  <a:moveTo>
                    <a:pt x="132588" y="18288"/>
                  </a:moveTo>
                  <a:lnTo>
                    <a:pt x="112776" y="18288"/>
                  </a:lnTo>
                  <a:lnTo>
                    <a:pt x="112776" y="91440"/>
                  </a:lnTo>
                  <a:lnTo>
                    <a:pt x="132588" y="91440"/>
                  </a:lnTo>
                  <a:lnTo>
                    <a:pt x="132588" y="18288"/>
                  </a:lnTo>
                  <a:close/>
                </a:path>
              </a:pathLst>
            </a:custGeom>
            <a:solidFill>
              <a:srgbClr val="D5AE52"/>
            </a:solidFill>
          </p:spPr>
          <p:txBody>
            <a:bodyPr wrap="square" lIns="0" tIns="0" rIns="0" bIns="0" rtlCol="0"/>
            <a:lstStyle/>
            <a:p>
              <a:endParaRPr sz="2400"/>
            </a:p>
          </p:txBody>
        </p:sp>
        <p:sp>
          <p:nvSpPr>
            <p:cNvPr id="53" name="object 53"/>
            <p:cNvSpPr/>
            <p:nvPr/>
          </p:nvSpPr>
          <p:spPr>
            <a:xfrm>
              <a:off x="771905" y="886206"/>
              <a:ext cx="1102360" cy="204470"/>
            </a:xfrm>
            <a:custGeom>
              <a:avLst/>
              <a:gdLst/>
              <a:ahLst/>
              <a:cxnLst/>
              <a:rect l="l" t="t" r="r" b="b"/>
              <a:pathLst>
                <a:path w="1102360" h="204469">
                  <a:moveTo>
                    <a:pt x="184403" y="0"/>
                  </a:moveTo>
                  <a:lnTo>
                    <a:pt x="184403" y="73152"/>
                  </a:lnTo>
                </a:path>
                <a:path w="1102360" h="204469">
                  <a:moveTo>
                    <a:pt x="132587" y="0"/>
                  </a:moveTo>
                  <a:lnTo>
                    <a:pt x="132587" y="73152"/>
                  </a:lnTo>
                </a:path>
                <a:path w="1102360" h="204469">
                  <a:moveTo>
                    <a:pt x="0" y="0"/>
                  </a:moveTo>
                  <a:lnTo>
                    <a:pt x="0" y="73152"/>
                  </a:lnTo>
                </a:path>
                <a:path w="1102360" h="204469">
                  <a:moveTo>
                    <a:pt x="1101852" y="132588"/>
                  </a:moveTo>
                  <a:lnTo>
                    <a:pt x="1101852" y="204216"/>
                  </a:lnTo>
                </a:path>
              </a:pathLst>
            </a:custGeom>
            <a:ln w="19812">
              <a:solidFill>
                <a:srgbClr val="D5AE52"/>
              </a:solidFill>
            </a:ln>
          </p:spPr>
          <p:txBody>
            <a:bodyPr wrap="square" lIns="0" tIns="0" rIns="0" bIns="0" rtlCol="0"/>
            <a:lstStyle/>
            <a:p>
              <a:endParaRPr sz="2400"/>
            </a:p>
          </p:txBody>
        </p:sp>
        <p:sp>
          <p:nvSpPr>
            <p:cNvPr id="54" name="object 54"/>
            <p:cNvSpPr/>
            <p:nvPr/>
          </p:nvSpPr>
          <p:spPr>
            <a:xfrm>
              <a:off x="1924812" y="1091946"/>
              <a:ext cx="20320" cy="71755"/>
            </a:xfrm>
            <a:custGeom>
              <a:avLst/>
              <a:gdLst/>
              <a:ahLst/>
              <a:cxnLst/>
              <a:rect l="l" t="t" r="r" b="b"/>
              <a:pathLst>
                <a:path w="20319" h="71755">
                  <a:moveTo>
                    <a:pt x="0" y="71627"/>
                  </a:moveTo>
                  <a:lnTo>
                    <a:pt x="19812" y="71627"/>
                  </a:lnTo>
                  <a:lnTo>
                    <a:pt x="19812" y="0"/>
                  </a:lnTo>
                  <a:lnTo>
                    <a:pt x="0" y="0"/>
                  </a:lnTo>
                  <a:lnTo>
                    <a:pt x="0" y="71627"/>
                  </a:lnTo>
                  <a:close/>
                </a:path>
              </a:pathLst>
            </a:custGeom>
            <a:solidFill>
              <a:srgbClr val="D5AE52"/>
            </a:solidFill>
          </p:spPr>
          <p:txBody>
            <a:bodyPr wrap="square" lIns="0" tIns="0" rIns="0" bIns="0" rtlCol="0"/>
            <a:lstStyle/>
            <a:p>
              <a:endParaRPr sz="2400"/>
            </a:p>
          </p:txBody>
        </p:sp>
        <p:sp>
          <p:nvSpPr>
            <p:cNvPr id="55" name="object 55"/>
            <p:cNvSpPr/>
            <p:nvPr/>
          </p:nvSpPr>
          <p:spPr>
            <a:xfrm>
              <a:off x="1905762" y="1058418"/>
              <a:ext cx="0" cy="73660"/>
            </a:xfrm>
            <a:custGeom>
              <a:avLst/>
              <a:gdLst/>
              <a:ahLst/>
              <a:cxnLst/>
              <a:rect l="l" t="t" r="r" b="b"/>
              <a:pathLst>
                <a:path h="73659">
                  <a:moveTo>
                    <a:pt x="0" y="0"/>
                  </a:moveTo>
                  <a:lnTo>
                    <a:pt x="0" y="73152"/>
                  </a:lnTo>
                </a:path>
              </a:pathLst>
            </a:custGeom>
            <a:ln w="19812">
              <a:solidFill>
                <a:srgbClr val="D5AE52"/>
              </a:solidFill>
            </a:ln>
          </p:spPr>
          <p:txBody>
            <a:bodyPr wrap="square" lIns="0" tIns="0" rIns="0" bIns="0" rtlCol="0"/>
            <a:lstStyle/>
            <a:p>
              <a:endParaRPr sz="2400"/>
            </a:p>
          </p:txBody>
        </p:sp>
        <p:sp>
          <p:nvSpPr>
            <p:cNvPr id="56" name="object 56"/>
            <p:cNvSpPr/>
            <p:nvPr/>
          </p:nvSpPr>
          <p:spPr>
            <a:xfrm>
              <a:off x="1877568" y="1040129"/>
              <a:ext cx="1934210" cy="353695"/>
            </a:xfrm>
            <a:custGeom>
              <a:avLst/>
              <a:gdLst/>
              <a:ahLst/>
              <a:cxnLst/>
              <a:rect l="l" t="t" r="r" b="b"/>
              <a:pathLst>
                <a:path w="1934210" h="353694">
                  <a:moveTo>
                    <a:pt x="19812" y="0"/>
                  </a:moveTo>
                  <a:lnTo>
                    <a:pt x="0" y="0"/>
                  </a:lnTo>
                  <a:lnTo>
                    <a:pt x="0" y="7620"/>
                  </a:lnTo>
                  <a:lnTo>
                    <a:pt x="0" y="71628"/>
                  </a:lnTo>
                  <a:lnTo>
                    <a:pt x="0" y="79248"/>
                  </a:lnTo>
                  <a:lnTo>
                    <a:pt x="19812" y="79248"/>
                  </a:lnTo>
                  <a:lnTo>
                    <a:pt x="19812" y="71628"/>
                  </a:lnTo>
                  <a:lnTo>
                    <a:pt x="19812" y="7620"/>
                  </a:lnTo>
                  <a:lnTo>
                    <a:pt x="19812" y="0"/>
                  </a:lnTo>
                  <a:close/>
                </a:path>
                <a:path w="1934210" h="353694">
                  <a:moveTo>
                    <a:pt x="109728" y="51816"/>
                  </a:moveTo>
                  <a:lnTo>
                    <a:pt x="100584" y="51816"/>
                  </a:lnTo>
                  <a:lnTo>
                    <a:pt x="89916" y="51816"/>
                  </a:lnTo>
                  <a:lnTo>
                    <a:pt x="80772" y="51816"/>
                  </a:lnTo>
                  <a:lnTo>
                    <a:pt x="80772" y="123444"/>
                  </a:lnTo>
                  <a:lnTo>
                    <a:pt x="89916" y="123444"/>
                  </a:lnTo>
                  <a:lnTo>
                    <a:pt x="100584" y="123444"/>
                  </a:lnTo>
                  <a:lnTo>
                    <a:pt x="109728" y="123444"/>
                  </a:lnTo>
                  <a:lnTo>
                    <a:pt x="109728" y="51816"/>
                  </a:lnTo>
                  <a:close/>
                </a:path>
                <a:path w="1934210" h="353694">
                  <a:moveTo>
                    <a:pt x="283464" y="51816"/>
                  </a:moveTo>
                  <a:lnTo>
                    <a:pt x="272796" y="51816"/>
                  </a:lnTo>
                  <a:lnTo>
                    <a:pt x="263652" y="51816"/>
                  </a:lnTo>
                  <a:lnTo>
                    <a:pt x="252984" y="51816"/>
                  </a:lnTo>
                  <a:lnTo>
                    <a:pt x="252984" y="123444"/>
                  </a:lnTo>
                  <a:lnTo>
                    <a:pt x="263652" y="123444"/>
                  </a:lnTo>
                  <a:lnTo>
                    <a:pt x="272796" y="123444"/>
                  </a:lnTo>
                  <a:lnTo>
                    <a:pt x="283464" y="123444"/>
                  </a:lnTo>
                  <a:lnTo>
                    <a:pt x="283464" y="51816"/>
                  </a:lnTo>
                  <a:close/>
                </a:path>
                <a:path w="1934210" h="353694">
                  <a:moveTo>
                    <a:pt x="333756" y="51816"/>
                  </a:moveTo>
                  <a:lnTo>
                    <a:pt x="313944" y="51816"/>
                  </a:lnTo>
                  <a:lnTo>
                    <a:pt x="294132" y="51816"/>
                  </a:lnTo>
                  <a:lnTo>
                    <a:pt x="294132" y="123444"/>
                  </a:lnTo>
                  <a:lnTo>
                    <a:pt x="313944" y="123444"/>
                  </a:lnTo>
                  <a:lnTo>
                    <a:pt x="333756" y="123444"/>
                  </a:lnTo>
                  <a:lnTo>
                    <a:pt x="333756" y="51816"/>
                  </a:lnTo>
                  <a:close/>
                </a:path>
                <a:path w="1934210" h="353694">
                  <a:moveTo>
                    <a:pt x="466344" y="64008"/>
                  </a:moveTo>
                  <a:lnTo>
                    <a:pt x="455676" y="64008"/>
                  </a:lnTo>
                  <a:lnTo>
                    <a:pt x="446532" y="64008"/>
                  </a:lnTo>
                  <a:lnTo>
                    <a:pt x="443484" y="64008"/>
                  </a:lnTo>
                  <a:lnTo>
                    <a:pt x="435864" y="64008"/>
                  </a:lnTo>
                  <a:lnTo>
                    <a:pt x="435864" y="60960"/>
                  </a:lnTo>
                  <a:lnTo>
                    <a:pt x="416052" y="60960"/>
                  </a:lnTo>
                  <a:lnTo>
                    <a:pt x="416052" y="56388"/>
                  </a:lnTo>
                  <a:lnTo>
                    <a:pt x="408432" y="56388"/>
                  </a:lnTo>
                  <a:lnTo>
                    <a:pt x="355092" y="56388"/>
                  </a:lnTo>
                  <a:lnTo>
                    <a:pt x="355092" y="129540"/>
                  </a:lnTo>
                  <a:lnTo>
                    <a:pt x="416052" y="129540"/>
                  </a:lnTo>
                  <a:lnTo>
                    <a:pt x="416052" y="132588"/>
                  </a:lnTo>
                  <a:lnTo>
                    <a:pt x="423672" y="132588"/>
                  </a:lnTo>
                  <a:lnTo>
                    <a:pt x="423672" y="135636"/>
                  </a:lnTo>
                  <a:lnTo>
                    <a:pt x="435864" y="135636"/>
                  </a:lnTo>
                  <a:lnTo>
                    <a:pt x="443484" y="135636"/>
                  </a:lnTo>
                  <a:lnTo>
                    <a:pt x="446532" y="135636"/>
                  </a:lnTo>
                  <a:lnTo>
                    <a:pt x="455676" y="135636"/>
                  </a:lnTo>
                  <a:lnTo>
                    <a:pt x="466344" y="135636"/>
                  </a:lnTo>
                  <a:lnTo>
                    <a:pt x="466344" y="64008"/>
                  </a:lnTo>
                  <a:close/>
                </a:path>
                <a:path w="1934210" h="353694">
                  <a:moveTo>
                    <a:pt x="1933943" y="281940"/>
                  </a:moveTo>
                  <a:lnTo>
                    <a:pt x="1933943" y="281940"/>
                  </a:lnTo>
                  <a:lnTo>
                    <a:pt x="1865376" y="281940"/>
                  </a:lnTo>
                  <a:lnTo>
                    <a:pt x="1865376" y="353568"/>
                  </a:lnTo>
                  <a:lnTo>
                    <a:pt x="1933943" y="353568"/>
                  </a:lnTo>
                  <a:lnTo>
                    <a:pt x="1933943" y="281940"/>
                  </a:lnTo>
                  <a:close/>
                </a:path>
              </a:pathLst>
            </a:custGeom>
            <a:solidFill>
              <a:srgbClr val="D5AE52"/>
            </a:solidFill>
          </p:spPr>
          <p:txBody>
            <a:bodyPr wrap="square" lIns="0" tIns="0" rIns="0" bIns="0" rtlCol="0"/>
            <a:lstStyle/>
            <a:p>
              <a:endParaRPr sz="2400"/>
            </a:p>
          </p:txBody>
        </p:sp>
        <p:sp>
          <p:nvSpPr>
            <p:cNvPr id="57" name="object 57"/>
            <p:cNvSpPr/>
            <p:nvPr/>
          </p:nvSpPr>
          <p:spPr>
            <a:xfrm>
              <a:off x="3885437" y="1322070"/>
              <a:ext cx="2105025" cy="140335"/>
            </a:xfrm>
            <a:custGeom>
              <a:avLst/>
              <a:gdLst/>
              <a:ahLst/>
              <a:cxnLst/>
              <a:rect l="l" t="t" r="r" b="b"/>
              <a:pathLst>
                <a:path w="2105025" h="140334">
                  <a:moveTo>
                    <a:pt x="284988" y="27431"/>
                  </a:moveTo>
                  <a:lnTo>
                    <a:pt x="284988" y="100583"/>
                  </a:lnTo>
                </a:path>
                <a:path w="2105025" h="140334">
                  <a:moveTo>
                    <a:pt x="0" y="0"/>
                  </a:moveTo>
                  <a:lnTo>
                    <a:pt x="0" y="71627"/>
                  </a:lnTo>
                </a:path>
                <a:path w="2105025" h="140334">
                  <a:moveTo>
                    <a:pt x="2104644" y="68579"/>
                  </a:moveTo>
                  <a:lnTo>
                    <a:pt x="2104644" y="140207"/>
                  </a:lnTo>
                </a:path>
              </a:pathLst>
            </a:custGeom>
            <a:ln w="19812">
              <a:solidFill>
                <a:srgbClr val="D5AE52"/>
              </a:solidFill>
            </a:ln>
          </p:spPr>
          <p:txBody>
            <a:bodyPr wrap="square" lIns="0" tIns="0" rIns="0" bIns="0" rtlCol="0"/>
            <a:lstStyle/>
            <a:p>
              <a:endParaRPr sz="2400"/>
            </a:p>
          </p:txBody>
        </p:sp>
        <p:sp>
          <p:nvSpPr>
            <p:cNvPr id="58" name="object 58"/>
            <p:cNvSpPr/>
            <p:nvPr/>
          </p:nvSpPr>
          <p:spPr>
            <a:xfrm>
              <a:off x="5632704" y="1390649"/>
              <a:ext cx="52069" cy="71755"/>
            </a:xfrm>
            <a:custGeom>
              <a:avLst/>
              <a:gdLst/>
              <a:ahLst/>
              <a:cxnLst/>
              <a:rect l="l" t="t" r="r" b="b"/>
              <a:pathLst>
                <a:path w="52070" h="71755">
                  <a:moveTo>
                    <a:pt x="31991" y="0"/>
                  </a:moveTo>
                  <a:lnTo>
                    <a:pt x="19812" y="0"/>
                  </a:lnTo>
                  <a:lnTo>
                    <a:pt x="12192" y="0"/>
                  </a:lnTo>
                  <a:lnTo>
                    <a:pt x="0" y="0"/>
                  </a:lnTo>
                  <a:lnTo>
                    <a:pt x="0" y="71628"/>
                  </a:lnTo>
                  <a:lnTo>
                    <a:pt x="12192" y="71628"/>
                  </a:lnTo>
                  <a:lnTo>
                    <a:pt x="19812" y="71628"/>
                  </a:lnTo>
                  <a:lnTo>
                    <a:pt x="31991" y="71628"/>
                  </a:lnTo>
                  <a:lnTo>
                    <a:pt x="31991" y="0"/>
                  </a:lnTo>
                  <a:close/>
                </a:path>
                <a:path w="52070" h="71755">
                  <a:moveTo>
                    <a:pt x="51803" y="0"/>
                  </a:moveTo>
                  <a:lnTo>
                    <a:pt x="32004" y="0"/>
                  </a:lnTo>
                  <a:lnTo>
                    <a:pt x="32004" y="71628"/>
                  </a:lnTo>
                  <a:lnTo>
                    <a:pt x="51803" y="71628"/>
                  </a:lnTo>
                  <a:lnTo>
                    <a:pt x="51803" y="0"/>
                  </a:lnTo>
                  <a:close/>
                </a:path>
              </a:pathLst>
            </a:custGeom>
            <a:solidFill>
              <a:srgbClr val="D5AE52"/>
            </a:solidFill>
          </p:spPr>
          <p:txBody>
            <a:bodyPr wrap="square" lIns="0" tIns="0" rIns="0" bIns="0" rtlCol="0"/>
            <a:lstStyle/>
            <a:p>
              <a:endParaRPr sz="2400"/>
            </a:p>
          </p:txBody>
        </p:sp>
        <p:sp>
          <p:nvSpPr>
            <p:cNvPr id="59" name="object 59"/>
            <p:cNvSpPr/>
            <p:nvPr/>
          </p:nvSpPr>
          <p:spPr>
            <a:xfrm>
              <a:off x="5551169" y="1390650"/>
              <a:ext cx="0" cy="71755"/>
            </a:xfrm>
            <a:custGeom>
              <a:avLst/>
              <a:gdLst/>
              <a:ahLst/>
              <a:cxnLst/>
              <a:rect l="l" t="t" r="r" b="b"/>
              <a:pathLst>
                <a:path h="71755">
                  <a:moveTo>
                    <a:pt x="0" y="0"/>
                  </a:moveTo>
                  <a:lnTo>
                    <a:pt x="0" y="71627"/>
                  </a:lnTo>
                </a:path>
              </a:pathLst>
            </a:custGeom>
            <a:ln w="19812">
              <a:solidFill>
                <a:srgbClr val="D5AE52"/>
              </a:solidFill>
            </a:ln>
          </p:spPr>
          <p:txBody>
            <a:bodyPr wrap="square" lIns="0" tIns="0" rIns="0" bIns="0" rtlCol="0"/>
            <a:lstStyle/>
            <a:p>
              <a:endParaRPr sz="2400"/>
            </a:p>
          </p:txBody>
        </p:sp>
        <p:sp>
          <p:nvSpPr>
            <p:cNvPr id="60" name="object 60"/>
            <p:cNvSpPr/>
            <p:nvPr/>
          </p:nvSpPr>
          <p:spPr>
            <a:xfrm>
              <a:off x="5305044" y="1390650"/>
              <a:ext cx="20320" cy="71755"/>
            </a:xfrm>
            <a:custGeom>
              <a:avLst/>
              <a:gdLst/>
              <a:ahLst/>
              <a:cxnLst/>
              <a:rect l="l" t="t" r="r" b="b"/>
              <a:pathLst>
                <a:path w="20320" h="71755">
                  <a:moveTo>
                    <a:pt x="0" y="71627"/>
                  </a:moveTo>
                  <a:lnTo>
                    <a:pt x="19811" y="71627"/>
                  </a:lnTo>
                  <a:lnTo>
                    <a:pt x="19811" y="0"/>
                  </a:lnTo>
                  <a:lnTo>
                    <a:pt x="0" y="0"/>
                  </a:lnTo>
                  <a:lnTo>
                    <a:pt x="0" y="71627"/>
                  </a:lnTo>
                  <a:close/>
                </a:path>
              </a:pathLst>
            </a:custGeom>
            <a:solidFill>
              <a:srgbClr val="D5AE52"/>
            </a:solidFill>
          </p:spPr>
          <p:txBody>
            <a:bodyPr wrap="square" lIns="0" tIns="0" rIns="0" bIns="0" rtlCol="0"/>
            <a:lstStyle/>
            <a:p>
              <a:endParaRPr sz="2400"/>
            </a:p>
          </p:txBody>
        </p:sp>
        <p:sp>
          <p:nvSpPr>
            <p:cNvPr id="61" name="object 61"/>
            <p:cNvSpPr/>
            <p:nvPr/>
          </p:nvSpPr>
          <p:spPr>
            <a:xfrm>
              <a:off x="3124961" y="1267206"/>
              <a:ext cx="71755" cy="0"/>
            </a:xfrm>
            <a:custGeom>
              <a:avLst/>
              <a:gdLst/>
              <a:ahLst/>
              <a:cxnLst/>
              <a:rect l="l" t="t" r="r" b="b"/>
              <a:pathLst>
                <a:path w="71755">
                  <a:moveTo>
                    <a:pt x="71627" y="0"/>
                  </a:moveTo>
                  <a:lnTo>
                    <a:pt x="0" y="0"/>
                  </a:lnTo>
                </a:path>
              </a:pathLst>
            </a:custGeom>
            <a:ln w="19812">
              <a:solidFill>
                <a:srgbClr val="D5AE52"/>
              </a:solidFill>
            </a:ln>
          </p:spPr>
          <p:txBody>
            <a:bodyPr wrap="square" lIns="0" tIns="0" rIns="0" bIns="0" rtlCol="0"/>
            <a:lstStyle/>
            <a:p>
              <a:endParaRPr sz="2400"/>
            </a:p>
          </p:txBody>
        </p:sp>
        <p:sp>
          <p:nvSpPr>
            <p:cNvPr id="62" name="object 62"/>
            <p:cNvSpPr/>
            <p:nvPr/>
          </p:nvSpPr>
          <p:spPr>
            <a:xfrm>
              <a:off x="1853945" y="1085850"/>
              <a:ext cx="71755" cy="0"/>
            </a:xfrm>
            <a:custGeom>
              <a:avLst/>
              <a:gdLst/>
              <a:ahLst/>
              <a:cxnLst/>
              <a:rect l="l" t="t" r="r" b="b"/>
              <a:pathLst>
                <a:path w="71755">
                  <a:moveTo>
                    <a:pt x="71628" y="0"/>
                  </a:moveTo>
                  <a:lnTo>
                    <a:pt x="0" y="0"/>
                  </a:lnTo>
                </a:path>
              </a:pathLst>
            </a:custGeom>
            <a:ln w="19812">
              <a:solidFill>
                <a:srgbClr val="D5AE52"/>
              </a:solidFill>
            </a:ln>
          </p:spPr>
          <p:txBody>
            <a:bodyPr wrap="square" lIns="0" tIns="0" rIns="0" bIns="0" rtlCol="0"/>
            <a:lstStyle/>
            <a:p>
              <a:endParaRPr sz="2400"/>
            </a:p>
          </p:txBody>
        </p:sp>
        <p:sp>
          <p:nvSpPr>
            <p:cNvPr id="63" name="object 63"/>
            <p:cNvSpPr/>
            <p:nvPr/>
          </p:nvSpPr>
          <p:spPr>
            <a:xfrm>
              <a:off x="727709" y="919734"/>
              <a:ext cx="1143000" cy="105410"/>
            </a:xfrm>
            <a:custGeom>
              <a:avLst/>
              <a:gdLst/>
              <a:ahLst/>
              <a:cxnLst/>
              <a:rect l="l" t="t" r="r" b="b"/>
              <a:pathLst>
                <a:path w="1143000" h="105409">
                  <a:moveTo>
                    <a:pt x="920496" y="79248"/>
                  </a:moveTo>
                  <a:lnTo>
                    <a:pt x="848868" y="79248"/>
                  </a:lnTo>
                </a:path>
                <a:path w="1143000" h="105409">
                  <a:moveTo>
                    <a:pt x="1143000" y="105155"/>
                  </a:moveTo>
                  <a:lnTo>
                    <a:pt x="1071372" y="105155"/>
                  </a:lnTo>
                </a:path>
                <a:path w="1143000" h="105409">
                  <a:moveTo>
                    <a:pt x="877824" y="67055"/>
                  </a:moveTo>
                  <a:lnTo>
                    <a:pt x="806196" y="67055"/>
                  </a:lnTo>
                </a:path>
                <a:path w="1143000" h="105409">
                  <a:moveTo>
                    <a:pt x="71628" y="0"/>
                  </a:moveTo>
                  <a:lnTo>
                    <a:pt x="0" y="0"/>
                  </a:lnTo>
                </a:path>
              </a:pathLst>
            </a:custGeom>
            <a:ln w="19812">
              <a:solidFill>
                <a:srgbClr val="D5AE52"/>
              </a:solidFill>
            </a:ln>
          </p:spPr>
          <p:txBody>
            <a:bodyPr wrap="square" lIns="0" tIns="0" rIns="0" bIns="0" rtlCol="0"/>
            <a:lstStyle/>
            <a:p>
              <a:endParaRPr sz="2400"/>
            </a:p>
          </p:txBody>
        </p:sp>
        <p:sp>
          <p:nvSpPr>
            <p:cNvPr id="64" name="object 64"/>
            <p:cNvSpPr/>
            <p:nvPr/>
          </p:nvSpPr>
          <p:spPr>
            <a:xfrm>
              <a:off x="6838950" y="1434845"/>
              <a:ext cx="0" cy="71755"/>
            </a:xfrm>
            <a:custGeom>
              <a:avLst/>
              <a:gdLst/>
              <a:ahLst/>
              <a:cxnLst/>
              <a:rect l="l" t="t" r="r" b="b"/>
              <a:pathLst>
                <a:path h="71755">
                  <a:moveTo>
                    <a:pt x="0" y="0"/>
                  </a:moveTo>
                  <a:lnTo>
                    <a:pt x="0" y="71627"/>
                  </a:lnTo>
                </a:path>
              </a:pathLst>
            </a:custGeom>
            <a:ln w="19812">
              <a:solidFill>
                <a:srgbClr val="418E96"/>
              </a:solidFill>
            </a:ln>
          </p:spPr>
          <p:txBody>
            <a:bodyPr wrap="square" lIns="0" tIns="0" rIns="0" bIns="0" rtlCol="0"/>
            <a:lstStyle/>
            <a:p>
              <a:endParaRPr sz="2400"/>
            </a:p>
          </p:txBody>
        </p:sp>
        <p:sp>
          <p:nvSpPr>
            <p:cNvPr id="65" name="object 65"/>
            <p:cNvSpPr/>
            <p:nvPr/>
          </p:nvSpPr>
          <p:spPr>
            <a:xfrm>
              <a:off x="6787896" y="1434845"/>
              <a:ext cx="30480" cy="71755"/>
            </a:xfrm>
            <a:custGeom>
              <a:avLst/>
              <a:gdLst/>
              <a:ahLst/>
              <a:cxnLst/>
              <a:rect l="l" t="t" r="r" b="b"/>
              <a:pathLst>
                <a:path w="30479" h="71755">
                  <a:moveTo>
                    <a:pt x="30480" y="0"/>
                  </a:moveTo>
                  <a:lnTo>
                    <a:pt x="19812" y="0"/>
                  </a:lnTo>
                  <a:lnTo>
                    <a:pt x="10668" y="0"/>
                  </a:lnTo>
                  <a:lnTo>
                    <a:pt x="0" y="0"/>
                  </a:lnTo>
                  <a:lnTo>
                    <a:pt x="0" y="71628"/>
                  </a:lnTo>
                  <a:lnTo>
                    <a:pt x="10668" y="71628"/>
                  </a:lnTo>
                  <a:lnTo>
                    <a:pt x="19812" y="71628"/>
                  </a:lnTo>
                  <a:lnTo>
                    <a:pt x="30480" y="71628"/>
                  </a:lnTo>
                  <a:lnTo>
                    <a:pt x="30480" y="0"/>
                  </a:lnTo>
                  <a:close/>
                </a:path>
              </a:pathLst>
            </a:custGeom>
            <a:solidFill>
              <a:srgbClr val="418E96"/>
            </a:solidFill>
          </p:spPr>
          <p:txBody>
            <a:bodyPr wrap="square" lIns="0" tIns="0" rIns="0" bIns="0" rtlCol="0"/>
            <a:lstStyle/>
            <a:p>
              <a:endParaRPr sz="2400"/>
            </a:p>
          </p:txBody>
        </p:sp>
        <p:sp>
          <p:nvSpPr>
            <p:cNvPr id="66" name="object 66"/>
            <p:cNvSpPr/>
            <p:nvPr/>
          </p:nvSpPr>
          <p:spPr>
            <a:xfrm>
              <a:off x="6500621" y="1434845"/>
              <a:ext cx="0" cy="71755"/>
            </a:xfrm>
            <a:custGeom>
              <a:avLst/>
              <a:gdLst/>
              <a:ahLst/>
              <a:cxnLst/>
              <a:rect l="l" t="t" r="r" b="b"/>
              <a:pathLst>
                <a:path h="71755">
                  <a:moveTo>
                    <a:pt x="0" y="0"/>
                  </a:moveTo>
                  <a:lnTo>
                    <a:pt x="0" y="71627"/>
                  </a:lnTo>
                </a:path>
              </a:pathLst>
            </a:custGeom>
            <a:ln w="19812">
              <a:solidFill>
                <a:srgbClr val="418E96"/>
              </a:solidFill>
            </a:ln>
          </p:spPr>
          <p:txBody>
            <a:bodyPr wrap="square" lIns="0" tIns="0" rIns="0" bIns="0" rtlCol="0"/>
            <a:lstStyle/>
            <a:p>
              <a:endParaRPr sz="2400"/>
            </a:p>
          </p:txBody>
        </p:sp>
        <p:sp>
          <p:nvSpPr>
            <p:cNvPr id="67" name="object 67"/>
            <p:cNvSpPr/>
            <p:nvPr/>
          </p:nvSpPr>
          <p:spPr>
            <a:xfrm>
              <a:off x="3012948" y="893825"/>
              <a:ext cx="3456940" cy="612775"/>
            </a:xfrm>
            <a:custGeom>
              <a:avLst/>
              <a:gdLst/>
              <a:ahLst/>
              <a:cxnLst/>
              <a:rect l="l" t="t" r="r" b="b"/>
              <a:pathLst>
                <a:path w="3456940" h="612775">
                  <a:moveTo>
                    <a:pt x="76200" y="0"/>
                  </a:moveTo>
                  <a:lnTo>
                    <a:pt x="76200" y="0"/>
                  </a:lnTo>
                  <a:lnTo>
                    <a:pt x="0" y="0"/>
                  </a:lnTo>
                  <a:lnTo>
                    <a:pt x="0" y="71628"/>
                  </a:lnTo>
                  <a:lnTo>
                    <a:pt x="76200" y="71628"/>
                  </a:lnTo>
                  <a:lnTo>
                    <a:pt x="76200" y="0"/>
                  </a:lnTo>
                  <a:close/>
                </a:path>
                <a:path w="3456940" h="612775">
                  <a:moveTo>
                    <a:pt x="821423" y="28956"/>
                  </a:moveTo>
                  <a:lnTo>
                    <a:pt x="821423" y="28956"/>
                  </a:lnTo>
                  <a:lnTo>
                    <a:pt x="733044" y="28956"/>
                  </a:lnTo>
                  <a:lnTo>
                    <a:pt x="733044" y="100584"/>
                  </a:lnTo>
                  <a:lnTo>
                    <a:pt x="821423" y="100584"/>
                  </a:lnTo>
                  <a:lnTo>
                    <a:pt x="821423" y="28956"/>
                  </a:lnTo>
                  <a:close/>
                </a:path>
                <a:path w="3456940" h="612775">
                  <a:moveTo>
                    <a:pt x="1467599" y="47244"/>
                  </a:moveTo>
                  <a:lnTo>
                    <a:pt x="1458468" y="47244"/>
                  </a:lnTo>
                  <a:lnTo>
                    <a:pt x="1447800" y="47244"/>
                  </a:lnTo>
                  <a:lnTo>
                    <a:pt x="1438656" y="47244"/>
                  </a:lnTo>
                  <a:lnTo>
                    <a:pt x="1438656" y="118872"/>
                  </a:lnTo>
                  <a:lnTo>
                    <a:pt x="1447800" y="118872"/>
                  </a:lnTo>
                  <a:lnTo>
                    <a:pt x="1458468" y="118872"/>
                  </a:lnTo>
                  <a:lnTo>
                    <a:pt x="1467599" y="118872"/>
                  </a:lnTo>
                  <a:lnTo>
                    <a:pt x="1467599" y="47244"/>
                  </a:lnTo>
                  <a:close/>
                </a:path>
                <a:path w="3456940" h="612775">
                  <a:moveTo>
                    <a:pt x="1487411" y="47244"/>
                  </a:moveTo>
                  <a:lnTo>
                    <a:pt x="1467612" y="47244"/>
                  </a:lnTo>
                  <a:lnTo>
                    <a:pt x="1467612" y="118872"/>
                  </a:lnTo>
                  <a:lnTo>
                    <a:pt x="1487411" y="118872"/>
                  </a:lnTo>
                  <a:lnTo>
                    <a:pt x="1487411" y="47244"/>
                  </a:lnTo>
                  <a:close/>
                </a:path>
                <a:path w="3456940" h="612775">
                  <a:moveTo>
                    <a:pt x="1589532" y="47244"/>
                  </a:moveTo>
                  <a:lnTo>
                    <a:pt x="1589532" y="47244"/>
                  </a:lnTo>
                  <a:lnTo>
                    <a:pt x="1501140" y="47244"/>
                  </a:lnTo>
                  <a:lnTo>
                    <a:pt x="1501140" y="118872"/>
                  </a:lnTo>
                  <a:lnTo>
                    <a:pt x="1589532" y="118872"/>
                  </a:lnTo>
                  <a:lnTo>
                    <a:pt x="1589532" y="47244"/>
                  </a:lnTo>
                  <a:close/>
                </a:path>
                <a:path w="3456940" h="612775">
                  <a:moveTo>
                    <a:pt x="2334768" y="47244"/>
                  </a:moveTo>
                  <a:lnTo>
                    <a:pt x="2334768" y="47244"/>
                  </a:lnTo>
                  <a:lnTo>
                    <a:pt x="2255520" y="47244"/>
                  </a:lnTo>
                  <a:lnTo>
                    <a:pt x="2255520" y="118872"/>
                  </a:lnTo>
                  <a:lnTo>
                    <a:pt x="2334768" y="118872"/>
                  </a:lnTo>
                  <a:lnTo>
                    <a:pt x="2334768" y="47244"/>
                  </a:lnTo>
                  <a:close/>
                </a:path>
                <a:path w="3456940" h="612775">
                  <a:moveTo>
                    <a:pt x="3064751" y="251460"/>
                  </a:moveTo>
                  <a:lnTo>
                    <a:pt x="3064751" y="251460"/>
                  </a:lnTo>
                  <a:lnTo>
                    <a:pt x="3028188" y="251460"/>
                  </a:lnTo>
                  <a:lnTo>
                    <a:pt x="3028188" y="323088"/>
                  </a:lnTo>
                  <a:lnTo>
                    <a:pt x="3064751" y="323088"/>
                  </a:lnTo>
                  <a:lnTo>
                    <a:pt x="3064751" y="251460"/>
                  </a:lnTo>
                  <a:close/>
                </a:path>
                <a:path w="3456940" h="612775">
                  <a:moveTo>
                    <a:pt x="3072371" y="47244"/>
                  </a:moveTo>
                  <a:lnTo>
                    <a:pt x="3072371" y="47244"/>
                  </a:lnTo>
                  <a:lnTo>
                    <a:pt x="3008376" y="47244"/>
                  </a:lnTo>
                  <a:lnTo>
                    <a:pt x="3008376" y="118872"/>
                  </a:lnTo>
                  <a:lnTo>
                    <a:pt x="3072371" y="118872"/>
                  </a:lnTo>
                  <a:lnTo>
                    <a:pt x="3072371" y="47244"/>
                  </a:lnTo>
                  <a:close/>
                </a:path>
                <a:path w="3456940" h="612775">
                  <a:moveTo>
                    <a:pt x="3456432" y="541020"/>
                  </a:moveTo>
                  <a:lnTo>
                    <a:pt x="3447275" y="541020"/>
                  </a:lnTo>
                  <a:lnTo>
                    <a:pt x="3436620" y="541020"/>
                  </a:lnTo>
                  <a:lnTo>
                    <a:pt x="3427476" y="541020"/>
                  </a:lnTo>
                  <a:lnTo>
                    <a:pt x="3427476" y="612648"/>
                  </a:lnTo>
                  <a:lnTo>
                    <a:pt x="3436620" y="612648"/>
                  </a:lnTo>
                  <a:lnTo>
                    <a:pt x="3447275" y="612648"/>
                  </a:lnTo>
                  <a:lnTo>
                    <a:pt x="3456432" y="612648"/>
                  </a:lnTo>
                  <a:lnTo>
                    <a:pt x="3456432" y="541020"/>
                  </a:lnTo>
                  <a:close/>
                </a:path>
              </a:pathLst>
            </a:custGeom>
            <a:solidFill>
              <a:srgbClr val="418E96"/>
            </a:solidFill>
          </p:spPr>
          <p:txBody>
            <a:bodyPr wrap="square" lIns="0" tIns="0" rIns="0" bIns="0" rtlCol="0"/>
            <a:lstStyle/>
            <a:p>
              <a:endParaRPr sz="2400"/>
            </a:p>
          </p:txBody>
        </p:sp>
        <p:sp>
          <p:nvSpPr>
            <p:cNvPr id="68" name="object 68"/>
            <p:cNvSpPr/>
            <p:nvPr/>
          </p:nvSpPr>
          <p:spPr>
            <a:xfrm>
              <a:off x="3630930" y="922782"/>
              <a:ext cx="788035" cy="90170"/>
            </a:xfrm>
            <a:custGeom>
              <a:avLst/>
              <a:gdLst/>
              <a:ahLst/>
              <a:cxnLst/>
              <a:rect l="l" t="t" r="r" b="b"/>
              <a:pathLst>
                <a:path w="788035" h="90169">
                  <a:moveTo>
                    <a:pt x="787908" y="18287"/>
                  </a:moveTo>
                  <a:lnTo>
                    <a:pt x="787908" y="89915"/>
                  </a:lnTo>
                </a:path>
                <a:path w="788035" h="90169">
                  <a:moveTo>
                    <a:pt x="470916" y="18287"/>
                  </a:moveTo>
                  <a:lnTo>
                    <a:pt x="470916" y="89915"/>
                  </a:lnTo>
                </a:path>
                <a:path w="788035" h="90169">
                  <a:moveTo>
                    <a:pt x="338328" y="18287"/>
                  </a:moveTo>
                  <a:lnTo>
                    <a:pt x="338328" y="89915"/>
                  </a:lnTo>
                </a:path>
                <a:path w="788035" h="90169">
                  <a:moveTo>
                    <a:pt x="0" y="0"/>
                  </a:moveTo>
                  <a:lnTo>
                    <a:pt x="0" y="71627"/>
                  </a:lnTo>
                </a:path>
              </a:pathLst>
            </a:custGeom>
            <a:ln w="19812">
              <a:solidFill>
                <a:srgbClr val="418E96"/>
              </a:solidFill>
            </a:ln>
          </p:spPr>
          <p:txBody>
            <a:bodyPr wrap="square" lIns="0" tIns="0" rIns="0" bIns="0" rtlCol="0"/>
            <a:lstStyle/>
            <a:p>
              <a:endParaRPr sz="2400"/>
            </a:p>
          </p:txBody>
        </p:sp>
        <p:sp>
          <p:nvSpPr>
            <p:cNvPr id="69" name="object 69"/>
            <p:cNvSpPr/>
            <p:nvPr/>
          </p:nvSpPr>
          <p:spPr>
            <a:xfrm>
              <a:off x="3110484" y="893825"/>
              <a:ext cx="326390" cy="100965"/>
            </a:xfrm>
            <a:custGeom>
              <a:avLst/>
              <a:gdLst/>
              <a:ahLst/>
              <a:cxnLst/>
              <a:rect l="l" t="t" r="r" b="b"/>
              <a:pathLst>
                <a:path w="326389" h="100965">
                  <a:moveTo>
                    <a:pt x="19812" y="0"/>
                  </a:moveTo>
                  <a:lnTo>
                    <a:pt x="0" y="0"/>
                  </a:lnTo>
                  <a:lnTo>
                    <a:pt x="0" y="71628"/>
                  </a:lnTo>
                  <a:lnTo>
                    <a:pt x="19812" y="71628"/>
                  </a:lnTo>
                  <a:lnTo>
                    <a:pt x="19812" y="0"/>
                  </a:lnTo>
                  <a:close/>
                </a:path>
                <a:path w="326389" h="100965">
                  <a:moveTo>
                    <a:pt x="71628" y="9144"/>
                  </a:moveTo>
                  <a:lnTo>
                    <a:pt x="59436" y="9144"/>
                  </a:lnTo>
                  <a:lnTo>
                    <a:pt x="51816" y="9144"/>
                  </a:lnTo>
                  <a:lnTo>
                    <a:pt x="39624" y="9144"/>
                  </a:lnTo>
                  <a:lnTo>
                    <a:pt x="39624" y="80772"/>
                  </a:lnTo>
                  <a:lnTo>
                    <a:pt x="51816" y="80772"/>
                  </a:lnTo>
                  <a:lnTo>
                    <a:pt x="59436" y="80772"/>
                  </a:lnTo>
                  <a:lnTo>
                    <a:pt x="71628" y="80772"/>
                  </a:lnTo>
                  <a:lnTo>
                    <a:pt x="71628" y="9144"/>
                  </a:lnTo>
                  <a:close/>
                </a:path>
                <a:path w="326389" h="100965">
                  <a:moveTo>
                    <a:pt x="326123" y="28956"/>
                  </a:moveTo>
                  <a:lnTo>
                    <a:pt x="306324" y="28956"/>
                  </a:lnTo>
                  <a:lnTo>
                    <a:pt x="306324" y="100584"/>
                  </a:lnTo>
                  <a:lnTo>
                    <a:pt x="326123" y="100584"/>
                  </a:lnTo>
                  <a:lnTo>
                    <a:pt x="326123" y="28956"/>
                  </a:lnTo>
                  <a:close/>
                </a:path>
              </a:pathLst>
            </a:custGeom>
            <a:solidFill>
              <a:srgbClr val="418E96"/>
            </a:solidFill>
          </p:spPr>
          <p:txBody>
            <a:bodyPr wrap="square" lIns="0" tIns="0" rIns="0" bIns="0" rtlCol="0"/>
            <a:lstStyle/>
            <a:p>
              <a:endParaRPr sz="2400"/>
            </a:p>
          </p:txBody>
        </p:sp>
        <p:sp>
          <p:nvSpPr>
            <p:cNvPr id="70" name="object 70"/>
            <p:cNvSpPr/>
            <p:nvPr/>
          </p:nvSpPr>
          <p:spPr>
            <a:xfrm>
              <a:off x="2846070" y="893826"/>
              <a:ext cx="0" cy="71755"/>
            </a:xfrm>
            <a:custGeom>
              <a:avLst/>
              <a:gdLst/>
              <a:ahLst/>
              <a:cxnLst/>
              <a:rect l="l" t="t" r="r" b="b"/>
              <a:pathLst>
                <a:path h="71755">
                  <a:moveTo>
                    <a:pt x="0" y="0"/>
                  </a:moveTo>
                  <a:lnTo>
                    <a:pt x="0" y="71627"/>
                  </a:lnTo>
                </a:path>
              </a:pathLst>
            </a:custGeom>
            <a:ln w="19812">
              <a:solidFill>
                <a:srgbClr val="418E96"/>
              </a:solidFill>
            </a:ln>
          </p:spPr>
          <p:txBody>
            <a:bodyPr wrap="square" lIns="0" tIns="0" rIns="0" bIns="0" rtlCol="0"/>
            <a:lstStyle/>
            <a:p>
              <a:endParaRPr sz="2400"/>
            </a:p>
          </p:txBody>
        </p:sp>
        <p:sp>
          <p:nvSpPr>
            <p:cNvPr id="71" name="object 71"/>
            <p:cNvSpPr/>
            <p:nvPr/>
          </p:nvSpPr>
          <p:spPr>
            <a:xfrm>
              <a:off x="2785859" y="893825"/>
              <a:ext cx="27940" cy="71755"/>
            </a:xfrm>
            <a:custGeom>
              <a:avLst/>
              <a:gdLst/>
              <a:ahLst/>
              <a:cxnLst/>
              <a:rect l="l" t="t" r="r" b="b"/>
              <a:pathLst>
                <a:path w="27939" h="71755">
                  <a:moveTo>
                    <a:pt x="27444" y="0"/>
                  </a:moveTo>
                  <a:lnTo>
                    <a:pt x="19824" y="0"/>
                  </a:lnTo>
                  <a:lnTo>
                    <a:pt x="7632" y="0"/>
                  </a:lnTo>
                  <a:lnTo>
                    <a:pt x="0" y="0"/>
                  </a:lnTo>
                  <a:lnTo>
                    <a:pt x="0" y="71628"/>
                  </a:lnTo>
                  <a:lnTo>
                    <a:pt x="7632" y="71628"/>
                  </a:lnTo>
                  <a:lnTo>
                    <a:pt x="19824" y="71628"/>
                  </a:lnTo>
                  <a:lnTo>
                    <a:pt x="27444" y="71628"/>
                  </a:lnTo>
                  <a:lnTo>
                    <a:pt x="27444" y="0"/>
                  </a:lnTo>
                  <a:close/>
                </a:path>
              </a:pathLst>
            </a:custGeom>
            <a:solidFill>
              <a:srgbClr val="418E96"/>
            </a:solidFill>
          </p:spPr>
          <p:txBody>
            <a:bodyPr wrap="square" lIns="0" tIns="0" rIns="0" bIns="0" rtlCol="0"/>
            <a:lstStyle/>
            <a:p>
              <a:endParaRPr sz="2400"/>
            </a:p>
          </p:txBody>
        </p:sp>
        <p:sp>
          <p:nvSpPr>
            <p:cNvPr id="72" name="object 72"/>
            <p:cNvSpPr/>
            <p:nvPr/>
          </p:nvSpPr>
          <p:spPr>
            <a:xfrm>
              <a:off x="2457449" y="893826"/>
              <a:ext cx="304800" cy="71755"/>
            </a:xfrm>
            <a:custGeom>
              <a:avLst/>
              <a:gdLst/>
              <a:ahLst/>
              <a:cxnLst/>
              <a:rect l="l" t="t" r="r" b="b"/>
              <a:pathLst>
                <a:path w="304800" h="71755">
                  <a:moveTo>
                    <a:pt x="304800" y="0"/>
                  </a:moveTo>
                  <a:lnTo>
                    <a:pt x="304800" y="71627"/>
                  </a:lnTo>
                </a:path>
                <a:path w="304800" h="71755">
                  <a:moveTo>
                    <a:pt x="0" y="0"/>
                  </a:moveTo>
                  <a:lnTo>
                    <a:pt x="0" y="71627"/>
                  </a:lnTo>
                </a:path>
              </a:pathLst>
            </a:custGeom>
            <a:ln w="19812">
              <a:solidFill>
                <a:srgbClr val="418E96"/>
              </a:solidFill>
            </a:ln>
          </p:spPr>
          <p:txBody>
            <a:bodyPr wrap="square" lIns="0" tIns="0" rIns="0" bIns="0" rtlCol="0"/>
            <a:lstStyle/>
            <a:p>
              <a:endParaRPr sz="2400"/>
            </a:p>
          </p:txBody>
        </p:sp>
        <p:sp>
          <p:nvSpPr>
            <p:cNvPr id="73" name="object 73"/>
            <p:cNvSpPr/>
            <p:nvPr/>
          </p:nvSpPr>
          <p:spPr>
            <a:xfrm>
              <a:off x="2243328" y="892301"/>
              <a:ext cx="131445" cy="71755"/>
            </a:xfrm>
            <a:custGeom>
              <a:avLst/>
              <a:gdLst/>
              <a:ahLst/>
              <a:cxnLst/>
              <a:rect l="l" t="t" r="r" b="b"/>
              <a:pathLst>
                <a:path w="131444" h="71755">
                  <a:moveTo>
                    <a:pt x="62484" y="0"/>
                  </a:moveTo>
                  <a:lnTo>
                    <a:pt x="62484" y="0"/>
                  </a:lnTo>
                  <a:lnTo>
                    <a:pt x="0" y="0"/>
                  </a:lnTo>
                  <a:lnTo>
                    <a:pt x="0" y="71628"/>
                  </a:lnTo>
                  <a:lnTo>
                    <a:pt x="62484" y="71628"/>
                  </a:lnTo>
                  <a:lnTo>
                    <a:pt x="62484" y="0"/>
                  </a:lnTo>
                  <a:close/>
                </a:path>
                <a:path w="131444" h="71755">
                  <a:moveTo>
                    <a:pt x="102108" y="0"/>
                  </a:moveTo>
                  <a:lnTo>
                    <a:pt x="92964" y="0"/>
                  </a:lnTo>
                  <a:lnTo>
                    <a:pt x="82296" y="0"/>
                  </a:lnTo>
                  <a:lnTo>
                    <a:pt x="73152" y="0"/>
                  </a:lnTo>
                  <a:lnTo>
                    <a:pt x="73152" y="71628"/>
                  </a:lnTo>
                  <a:lnTo>
                    <a:pt x="82296" y="71628"/>
                  </a:lnTo>
                  <a:lnTo>
                    <a:pt x="92964" y="71628"/>
                  </a:lnTo>
                  <a:lnTo>
                    <a:pt x="102108" y="71628"/>
                  </a:lnTo>
                  <a:lnTo>
                    <a:pt x="102108" y="0"/>
                  </a:lnTo>
                  <a:close/>
                </a:path>
                <a:path w="131444" h="71755">
                  <a:moveTo>
                    <a:pt x="131064" y="0"/>
                  </a:moveTo>
                  <a:lnTo>
                    <a:pt x="123444" y="0"/>
                  </a:lnTo>
                  <a:lnTo>
                    <a:pt x="111252" y="0"/>
                  </a:lnTo>
                  <a:lnTo>
                    <a:pt x="103632" y="0"/>
                  </a:lnTo>
                  <a:lnTo>
                    <a:pt x="103632" y="71628"/>
                  </a:lnTo>
                  <a:lnTo>
                    <a:pt x="111252" y="71628"/>
                  </a:lnTo>
                  <a:lnTo>
                    <a:pt x="123444" y="71628"/>
                  </a:lnTo>
                  <a:lnTo>
                    <a:pt x="131064" y="71628"/>
                  </a:lnTo>
                  <a:lnTo>
                    <a:pt x="131064" y="0"/>
                  </a:lnTo>
                  <a:close/>
                </a:path>
              </a:pathLst>
            </a:custGeom>
            <a:solidFill>
              <a:srgbClr val="418E96"/>
            </a:solidFill>
          </p:spPr>
          <p:txBody>
            <a:bodyPr wrap="square" lIns="0" tIns="0" rIns="0" bIns="0" rtlCol="0"/>
            <a:lstStyle/>
            <a:p>
              <a:endParaRPr sz="2400"/>
            </a:p>
          </p:txBody>
        </p:sp>
        <p:sp>
          <p:nvSpPr>
            <p:cNvPr id="74" name="object 74"/>
            <p:cNvSpPr/>
            <p:nvPr/>
          </p:nvSpPr>
          <p:spPr>
            <a:xfrm>
              <a:off x="1803654" y="883158"/>
              <a:ext cx="390525" cy="81280"/>
            </a:xfrm>
            <a:custGeom>
              <a:avLst/>
              <a:gdLst/>
              <a:ahLst/>
              <a:cxnLst/>
              <a:rect l="l" t="t" r="r" b="b"/>
              <a:pathLst>
                <a:path w="390525" h="81280">
                  <a:moveTo>
                    <a:pt x="390144" y="9143"/>
                  </a:moveTo>
                  <a:lnTo>
                    <a:pt x="390144" y="80771"/>
                  </a:lnTo>
                </a:path>
                <a:path w="390525" h="81280">
                  <a:moveTo>
                    <a:pt x="196595" y="0"/>
                  </a:moveTo>
                  <a:lnTo>
                    <a:pt x="196595" y="71627"/>
                  </a:lnTo>
                </a:path>
                <a:path w="390525" h="81280">
                  <a:moveTo>
                    <a:pt x="114300" y="0"/>
                  </a:moveTo>
                  <a:lnTo>
                    <a:pt x="114300" y="71627"/>
                  </a:lnTo>
                </a:path>
                <a:path w="390525" h="81280">
                  <a:moveTo>
                    <a:pt x="0" y="0"/>
                  </a:moveTo>
                  <a:lnTo>
                    <a:pt x="0" y="71627"/>
                  </a:lnTo>
                </a:path>
              </a:pathLst>
            </a:custGeom>
            <a:ln w="19812">
              <a:solidFill>
                <a:srgbClr val="418E96"/>
              </a:solidFill>
            </a:ln>
          </p:spPr>
          <p:txBody>
            <a:bodyPr wrap="square" lIns="0" tIns="0" rIns="0" bIns="0" rtlCol="0"/>
            <a:lstStyle/>
            <a:p>
              <a:endParaRPr sz="2400"/>
            </a:p>
          </p:txBody>
        </p:sp>
        <p:sp>
          <p:nvSpPr>
            <p:cNvPr id="75" name="object 75"/>
            <p:cNvSpPr/>
            <p:nvPr/>
          </p:nvSpPr>
          <p:spPr>
            <a:xfrm>
              <a:off x="1519428" y="883157"/>
              <a:ext cx="1896110" cy="111760"/>
            </a:xfrm>
            <a:custGeom>
              <a:avLst/>
              <a:gdLst/>
              <a:ahLst/>
              <a:cxnLst/>
              <a:rect l="l" t="t" r="r" b="b"/>
              <a:pathLst>
                <a:path w="1896110" h="111759">
                  <a:moveTo>
                    <a:pt x="48768" y="0"/>
                  </a:moveTo>
                  <a:lnTo>
                    <a:pt x="48768" y="0"/>
                  </a:lnTo>
                  <a:lnTo>
                    <a:pt x="0" y="0"/>
                  </a:lnTo>
                  <a:lnTo>
                    <a:pt x="0" y="71628"/>
                  </a:lnTo>
                  <a:lnTo>
                    <a:pt x="48768" y="71628"/>
                  </a:lnTo>
                  <a:lnTo>
                    <a:pt x="48768" y="0"/>
                  </a:lnTo>
                  <a:close/>
                </a:path>
                <a:path w="1896110" h="111759">
                  <a:moveTo>
                    <a:pt x="70104" y="0"/>
                  </a:moveTo>
                  <a:lnTo>
                    <a:pt x="50292" y="0"/>
                  </a:lnTo>
                  <a:lnTo>
                    <a:pt x="50292" y="71628"/>
                  </a:lnTo>
                  <a:lnTo>
                    <a:pt x="70104" y="71628"/>
                  </a:lnTo>
                  <a:lnTo>
                    <a:pt x="70104" y="0"/>
                  </a:lnTo>
                  <a:close/>
                </a:path>
                <a:path w="1896110" h="111759">
                  <a:moveTo>
                    <a:pt x="1594104" y="10668"/>
                  </a:moveTo>
                  <a:lnTo>
                    <a:pt x="1574292" y="10668"/>
                  </a:lnTo>
                  <a:lnTo>
                    <a:pt x="1574292" y="82296"/>
                  </a:lnTo>
                  <a:lnTo>
                    <a:pt x="1594104" y="82296"/>
                  </a:lnTo>
                  <a:lnTo>
                    <a:pt x="1594104" y="10668"/>
                  </a:lnTo>
                  <a:close/>
                </a:path>
                <a:path w="1896110" h="111759">
                  <a:moveTo>
                    <a:pt x="1895843" y="39624"/>
                  </a:moveTo>
                  <a:lnTo>
                    <a:pt x="1876044" y="39624"/>
                  </a:lnTo>
                  <a:lnTo>
                    <a:pt x="1876044" y="111252"/>
                  </a:lnTo>
                  <a:lnTo>
                    <a:pt x="1895843" y="111252"/>
                  </a:lnTo>
                  <a:lnTo>
                    <a:pt x="1895843" y="39624"/>
                  </a:lnTo>
                  <a:close/>
                </a:path>
              </a:pathLst>
            </a:custGeom>
            <a:solidFill>
              <a:srgbClr val="418E96"/>
            </a:solidFill>
          </p:spPr>
          <p:txBody>
            <a:bodyPr wrap="square" lIns="0" tIns="0" rIns="0" bIns="0" rtlCol="0"/>
            <a:lstStyle/>
            <a:p>
              <a:endParaRPr sz="2400"/>
            </a:p>
          </p:txBody>
        </p:sp>
        <p:sp>
          <p:nvSpPr>
            <p:cNvPr id="76" name="object 76"/>
            <p:cNvSpPr/>
            <p:nvPr/>
          </p:nvSpPr>
          <p:spPr>
            <a:xfrm>
              <a:off x="4795265" y="941070"/>
              <a:ext cx="440690" cy="71755"/>
            </a:xfrm>
            <a:custGeom>
              <a:avLst/>
              <a:gdLst/>
              <a:ahLst/>
              <a:cxnLst/>
              <a:rect l="l" t="t" r="r" b="b"/>
              <a:pathLst>
                <a:path w="440689" h="71755">
                  <a:moveTo>
                    <a:pt x="440436" y="0"/>
                  </a:moveTo>
                  <a:lnTo>
                    <a:pt x="440436" y="71627"/>
                  </a:lnTo>
                </a:path>
                <a:path w="440689" h="71755">
                  <a:moveTo>
                    <a:pt x="214884" y="0"/>
                  </a:moveTo>
                  <a:lnTo>
                    <a:pt x="214884" y="71627"/>
                  </a:lnTo>
                </a:path>
                <a:path w="440689" h="71755">
                  <a:moveTo>
                    <a:pt x="112775" y="0"/>
                  </a:moveTo>
                  <a:lnTo>
                    <a:pt x="112775" y="71627"/>
                  </a:lnTo>
                </a:path>
                <a:path w="440689" h="71755">
                  <a:moveTo>
                    <a:pt x="0" y="0"/>
                  </a:moveTo>
                  <a:lnTo>
                    <a:pt x="0" y="71627"/>
                  </a:lnTo>
                </a:path>
              </a:pathLst>
            </a:custGeom>
            <a:ln w="19812">
              <a:solidFill>
                <a:srgbClr val="418E96"/>
              </a:solidFill>
            </a:ln>
          </p:spPr>
          <p:txBody>
            <a:bodyPr wrap="square" lIns="0" tIns="0" rIns="0" bIns="0" rtlCol="0"/>
            <a:lstStyle/>
            <a:p>
              <a:endParaRPr sz="2400"/>
            </a:p>
          </p:txBody>
        </p:sp>
        <p:sp>
          <p:nvSpPr>
            <p:cNvPr id="77" name="object 77"/>
            <p:cNvSpPr/>
            <p:nvPr/>
          </p:nvSpPr>
          <p:spPr>
            <a:xfrm>
              <a:off x="4716780" y="941069"/>
              <a:ext cx="27940" cy="71755"/>
            </a:xfrm>
            <a:custGeom>
              <a:avLst/>
              <a:gdLst/>
              <a:ahLst/>
              <a:cxnLst/>
              <a:rect l="l" t="t" r="r" b="b"/>
              <a:pathLst>
                <a:path w="27939" h="71755">
                  <a:moveTo>
                    <a:pt x="27419" y="0"/>
                  </a:moveTo>
                  <a:lnTo>
                    <a:pt x="19812" y="0"/>
                  </a:lnTo>
                  <a:lnTo>
                    <a:pt x="7620" y="0"/>
                  </a:lnTo>
                  <a:lnTo>
                    <a:pt x="0" y="0"/>
                  </a:lnTo>
                  <a:lnTo>
                    <a:pt x="0" y="71628"/>
                  </a:lnTo>
                  <a:lnTo>
                    <a:pt x="7620" y="71628"/>
                  </a:lnTo>
                  <a:lnTo>
                    <a:pt x="19812" y="71628"/>
                  </a:lnTo>
                  <a:lnTo>
                    <a:pt x="27419" y="71628"/>
                  </a:lnTo>
                  <a:lnTo>
                    <a:pt x="27419" y="0"/>
                  </a:lnTo>
                  <a:close/>
                </a:path>
              </a:pathLst>
            </a:custGeom>
            <a:solidFill>
              <a:srgbClr val="418E96"/>
            </a:solidFill>
          </p:spPr>
          <p:txBody>
            <a:bodyPr wrap="square" lIns="0" tIns="0" rIns="0" bIns="0" rtlCol="0"/>
            <a:lstStyle/>
            <a:p>
              <a:endParaRPr sz="2400"/>
            </a:p>
          </p:txBody>
        </p:sp>
        <p:sp>
          <p:nvSpPr>
            <p:cNvPr id="78" name="object 78"/>
            <p:cNvSpPr/>
            <p:nvPr/>
          </p:nvSpPr>
          <p:spPr>
            <a:xfrm>
              <a:off x="4624577" y="941070"/>
              <a:ext cx="1377950" cy="71755"/>
            </a:xfrm>
            <a:custGeom>
              <a:avLst/>
              <a:gdLst/>
              <a:ahLst/>
              <a:cxnLst/>
              <a:rect l="l" t="t" r="r" b="b"/>
              <a:pathLst>
                <a:path w="1377950" h="71755">
                  <a:moveTo>
                    <a:pt x="30480" y="0"/>
                  </a:moveTo>
                  <a:lnTo>
                    <a:pt x="30480" y="71627"/>
                  </a:lnTo>
                </a:path>
                <a:path w="1377950" h="71755">
                  <a:moveTo>
                    <a:pt x="0" y="0"/>
                  </a:moveTo>
                  <a:lnTo>
                    <a:pt x="0" y="71627"/>
                  </a:lnTo>
                </a:path>
                <a:path w="1377950" h="71755">
                  <a:moveTo>
                    <a:pt x="1377696" y="0"/>
                  </a:moveTo>
                  <a:lnTo>
                    <a:pt x="1377696" y="71627"/>
                  </a:lnTo>
                </a:path>
              </a:pathLst>
            </a:custGeom>
            <a:ln w="19812">
              <a:solidFill>
                <a:srgbClr val="418E96"/>
              </a:solidFill>
            </a:ln>
          </p:spPr>
          <p:txBody>
            <a:bodyPr wrap="square" lIns="0" tIns="0" rIns="0" bIns="0" rtlCol="0"/>
            <a:lstStyle/>
            <a:p>
              <a:endParaRPr sz="2400"/>
            </a:p>
          </p:txBody>
        </p:sp>
        <p:sp>
          <p:nvSpPr>
            <p:cNvPr id="79" name="object 79"/>
            <p:cNvSpPr/>
            <p:nvPr/>
          </p:nvSpPr>
          <p:spPr>
            <a:xfrm>
              <a:off x="5664708" y="941069"/>
              <a:ext cx="29209" cy="71755"/>
            </a:xfrm>
            <a:custGeom>
              <a:avLst/>
              <a:gdLst/>
              <a:ahLst/>
              <a:cxnLst/>
              <a:rect l="l" t="t" r="r" b="b"/>
              <a:pathLst>
                <a:path w="29210" h="71755">
                  <a:moveTo>
                    <a:pt x="28956" y="0"/>
                  </a:moveTo>
                  <a:lnTo>
                    <a:pt x="19799" y="0"/>
                  </a:lnTo>
                  <a:lnTo>
                    <a:pt x="9144" y="0"/>
                  </a:lnTo>
                  <a:lnTo>
                    <a:pt x="0" y="0"/>
                  </a:lnTo>
                  <a:lnTo>
                    <a:pt x="0" y="71628"/>
                  </a:lnTo>
                  <a:lnTo>
                    <a:pt x="9144" y="71628"/>
                  </a:lnTo>
                  <a:lnTo>
                    <a:pt x="19799" y="71628"/>
                  </a:lnTo>
                  <a:lnTo>
                    <a:pt x="28956" y="71628"/>
                  </a:lnTo>
                  <a:lnTo>
                    <a:pt x="28956" y="0"/>
                  </a:lnTo>
                  <a:close/>
                </a:path>
              </a:pathLst>
            </a:custGeom>
            <a:solidFill>
              <a:srgbClr val="418E96"/>
            </a:solidFill>
          </p:spPr>
          <p:txBody>
            <a:bodyPr wrap="square" lIns="0" tIns="0" rIns="0" bIns="0" rtlCol="0"/>
            <a:lstStyle/>
            <a:p>
              <a:endParaRPr sz="2400"/>
            </a:p>
          </p:txBody>
        </p:sp>
        <p:sp>
          <p:nvSpPr>
            <p:cNvPr id="80" name="object 80"/>
            <p:cNvSpPr/>
            <p:nvPr/>
          </p:nvSpPr>
          <p:spPr>
            <a:xfrm>
              <a:off x="5395721" y="941070"/>
              <a:ext cx="247015" cy="71755"/>
            </a:xfrm>
            <a:custGeom>
              <a:avLst/>
              <a:gdLst/>
              <a:ahLst/>
              <a:cxnLst/>
              <a:rect l="l" t="t" r="r" b="b"/>
              <a:pathLst>
                <a:path w="247014" h="71755">
                  <a:moveTo>
                    <a:pt x="246887" y="0"/>
                  </a:moveTo>
                  <a:lnTo>
                    <a:pt x="246887" y="71627"/>
                  </a:lnTo>
                </a:path>
                <a:path w="247014" h="71755">
                  <a:moveTo>
                    <a:pt x="0" y="0"/>
                  </a:moveTo>
                  <a:lnTo>
                    <a:pt x="0" y="71627"/>
                  </a:lnTo>
                </a:path>
              </a:pathLst>
            </a:custGeom>
            <a:ln w="19812">
              <a:solidFill>
                <a:srgbClr val="418E96"/>
              </a:solidFill>
            </a:ln>
          </p:spPr>
          <p:txBody>
            <a:bodyPr wrap="square" lIns="0" tIns="0" rIns="0" bIns="0" rtlCol="0"/>
            <a:lstStyle/>
            <a:p>
              <a:endParaRPr sz="2400"/>
            </a:p>
          </p:txBody>
        </p:sp>
        <p:sp>
          <p:nvSpPr>
            <p:cNvPr id="81" name="object 81"/>
            <p:cNvSpPr/>
            <p:nvPr/>
          </p:nvSpPr>
          <p:spPr>
            <a:xfrm>
              <a:off x="5347715" y="941070"/>
              <a:ext cx="20320" cy="71755"/>
            </a:xfrm>
            <a:custGeom>
              <a:avLst/>
              <a:gdLst/>
              <a:ahLst/>
              <a:cxnLst/>
              <a:rect l="l" t="t" r="r" b="b"/>
              <a:pathLst>
                <a:path w="20320" h="71755">
                  <a:moveTo>
                    <a:pt x="0" y="71627"/>
                  </a:moveTo>
                  <a:lnTo>
                    <a:pt x="19811" y="71627"/>
                  </a:lnTo>
                  <a:lnTo>
                    <a:pt x="19811" y="0"/>
                  </a:lnTo>
                  <a:lnTo>
                    <a:pt x="0" y="0"/>
                  </a:lnTo>
                  <a:lnTo>
                    <a:pt x="0" y="71627"/>
                  </a:lnTo>
                  <a:close/>
                </a:path>
              </a:pathLst>
            </a:custGeom>
            <a:solidFill>
              <a:srgbClr val="418E96"/>
            </a:solidFill>
          </p:spPr>
          <p:txBody>
            <a:bodyPr wrap="square" lIns="0" tIns="0" rIns="0" bIns="0" rtlCol="0"/>
            <a:lstStyle/>
            <a:p>
              <a:endParaRPr sz="2400"/>
            </a:p>
          </p:txBody>
        </p:sp>
        <p:sp>
          <p:nvSpPr>
            <p:cNvPr id="82" name="object 82"/>
            <p:cNvSpPr/>
            <p:nvPr/>
          </p:nvSpPr>
          <p:spPr>
            <a:xfrm>
              <a:off x="6800850" y="1469898"/>
              <a:ext cx="71755" cy="0"/>
            </a:xfrm>
            <a:custGeom>
              <a:avLst/>
              <a:gdLst/>
              <a:ahLst/>
              <a:cxnLst/>
              <a:rect l="l" t="t" r="r" b="b"/>
              <a:pathLst>
                <a:path w="71754">
                  <a:moveTo>
                    <a:pt x="0" y="0"/>
                  </a:moveTo>
                  <a:lnTo>
                    <a:pt x="71627" y="0"/>
                  </a:lnTo>
                </a:path>
              </a:pathLst>
            </a:custGeom>
            <a:ln w="19812">
              <a:solidFill>
                <a:srgbClr val="418E96"/>
              </a:solidFill>
            </a:ln>
          </p:spPr>
          <p:txBody>
            <a:bodyPr wrap="square" lIns="0" tIns="0" rIns="0" bIns="0" rtlCol="0"/>
            <a:lstStyle/>
            <a:p>
              <a:endParaRPr sz="2400"/>
            </a:p>
          </p:txBody>
        </p:sp>
        <p:sp>
          <p:nvSpPr>
            <p:cNvPr id="83" name="object 83"/>
            <p:cNvSpPr/>
            <p:nvPr/>
          </p:nvSpPr>
          <p:spPr>
            <a:xfrm>
              <a:off x="6028182" y="969276"/>
              <a:ext cx="76200" cy="226060"/>
            </a:xfrm>
            <a:custGeom>
              <a:avLst/>
              <a:gdLst/>
              <a:ahLst/>
              <a:cxnLst/>
              <a:rect l="l" t="t" r="r" b="b"/>
              <a:pathLst>
                <a:path w="76200" h="226059">
                  <a:moveTo>
                    <a:pt x="71628" y="205740"/>
                  </a:moveTo>
                  <a:lnTo>
                    <a:pt x="0" y="205740"/>
                  </a:lnTo>
                  <a:lnTo>
                    <a:pt x="0" y="225539"/>
                  </a:lnTo>
                  <a:lnTo>
                    <a:pt x="71628" y="225539"/>
                  </a:lnTo>
                  <a:lnTo>
                    <a:pt x="71628" y="205740"/>
                  </a:lnTo>
                  <a:close/>
                </a:path>
                <a:path w="76200" h="226059">
                  <a:moveTo>
                    <a:pt x="76200" y="0"/>
                  </a:moveTo>
                  <a:lnTo>
                    <a:pt x="4572" y="0"/>
                  </a:lnTo>
                  <a:lnTo>
                    <a:pt x="4572" y="19799"/>
                  </a:lnTo>
                  <a:lnTo>
                    <a:pt x="76200" y="19799"/>
                  </a:lnTo>
                  <a:lnTo>
                    <a:pt x="76200" y="0"/>
                  </a:lnTo>
                  <a:close/>
                </a:path>
              </a:pathLst>
            </a:custGeom>
            <a:solidFill>
              <a:srgbClr val="418E96"/>
            </a:solidFill>
          </p:spPr>
          <p:txBody>
            <a:bodyPr wrap="square" lIns="0" tIns="0" rIns="0" bIns="0" rtlCol="0"/>
            <a:lstStyle/>
            <a:p>
              <a:endParaRPr sz="2400"/>
            </a:p>
          </p:txBody>
        </p:sp>
        <p:sp>
          <p:nvSpPr>
            <p:cNvPr id="84" name="object 84"/>
            <p:cNvSpPr/>
            <p:nvPr/>
          </p:nvSpPr>
          <p:spPr>
            <a:xfrm>
              <a:off x="796289" y="919734"/>
              <a:ext cx="6032500" cy="551815"/>
            </a:xfrm>
            <a:custGeom>
              <a:avLst/>
              <a:gdLst/>
              <a:ahLst/>
              <a:cxnLst/>
              <a:rect l="l" t="t" r="r" b="b"/>
              <a:pathLst>
                <a:path w="6032500" h="551815">
                  <a:moveTo>
                    <a:pt x="0" y="0"/>
                  </a:moveTo>
                  <a:lnTo>
                    <a:pt x="1313561" y="0"/>
                  </a:lnTo>
                  <a:lnTo>
                    <a:pt x="1313561" y="10413"/>
                  </a:lnTo>
                  <a:lnTo>
                    <a:pt x="2346452" y="10413"/>
                  </a:lnTo>
                  <a:lnTo>
                    <a:pt x="2346452" y="19176"/>
                  </a:lnTo>
                  <a:lnTo>
                    <a:pt x="2441829" y="19176"/>
                  </a:lnTo>
                  <a:lnTo>
                    <a:pt x="2441829" y="40512"/>
                  </a:lnTo>
                  <a:lnTo>
                    <a:pt x="3061589" y="40512"/>
                  </a:lnTo>
                  <a:lnTo>
                    <a:pt x="3061589" y="58674"/>
                  </a:lnTo>
                  <a:lnTo>
                    <a:pt x="5269738" y="58674"/>
                  </a:lnTo>
                  <a:lnTo>
                    <a:pt x="5269738" y="261365"/>
                  </a:lnTo>
                  <a:lnTo>
                    <a:pt x="5299075" y="261365"/>
                  </a:lnTo>
                  <a:lnTo>
                    <a:pt x="5299075" y="551688"/>
                  </a:lnTo>
                  <a:lnTo>
                    <a:pt x="6031992" y="551688"/>
                  </a:lnTo>
                </a:path>
              </a:pathLst>
            </a:custGeom>
            <a:ln w="19812">
              <a:solidFill>
                <a:srgbClr val="418E96"/>
              </a:solidFill>
            </a:ln>
          </p:spPr>
          <p:txBody>
            <a:bodyPr wrap="square" lIns="0" tIns="0" rIns="0" bIns="0" rtlCol="0"/>
            <a:lstStyle/>
            <a:p>
              <a:endParaRPr sz="2400"/>
            </a:p>
          </p:txBody>
        </p:sp>
      </p:grpSp>
      <p:sp>
        <p:nvSpPr>
          <p:cNvPr id="85" name="Frame 84">
            <a:extLst>
              <a:ext uri="{FF2B5EF4-FFF2-40B4-BE49-F238E27FC236}">
                <a16:creationId xmlns:a16="http://schemas.microsoft.com/office/drawing/2014/main" id="{01A87F38-B47E-491B-A0D7-5D2FFCA2F8E5}"/>
              </a:ext>
            </a:extLst>
          </p:cNvPr>
          <p:cNvSpPr/>
          <p:nvPr/>
        </p:nvSpPr>
        <p:spPr>
          <a:xfrm>
            <a:off x="9401682" y="1049109"/>
            <a:ext cx="2771776" cy="2371725"/>
          </a:xfrm>
          <a:prstGeom prst="frame">
            <a:avLst>
              <a:gd name="adj1" fmla="val 23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6" name="TextBox 85">
            <a:extLst>
              <a:ext uri="{FF2B5EF4-FFF2-40B4-BE49-F238E27FC236}">
                <a16:creationId xmlns:a16="http://schemas.microsoft.com/office/drawing/2014/main" id="{B00E6B6B-7E2A-44A7-BD19-F40C0965B41F}"/>
              </a:ext>
            </a:extLst>
          </p:cNvPr>
          <p:cNvSpPr txBox="1"/>
          <p:nvPr/>
        </p:nvSpPr>
        <p:spPr>
          <a:xfrm>
            <a:off x="7660300" y="6368974"/>
            <a:ext cx="4373028"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87" name="TextBox 86">
            <a:extLst>
              <a:ext uri="{FF2B5EF4-FFF2-40B4-BE49-F238E27FC236}">
                <a16:creationId xmlns:a16="http://schemas.microsoft.com/office/drawing/2014/main" id="{1C0F478F-C2BE-DD4D-ABA7-E90DFEEA38B7}"/>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5769AB-13FE-4D0C-94A9-EB8E167D9A02}"/>
              </a:ext>
            </a:extLst>
          </p:cNvPr>
          <p:cNvPicPr/>
          <p:nvPr/>
        </p:nvPicPr>
        <p:blipFill rotWithShape="1">
          <a:blip r:embed="rId2"/>
          <a:srcRect t="5149" b="11061"/>
          <a:stretch/>
        </p:blipFill>
        <p:spPr>
          <a:xfrm>
            <a:off x="0" y="474563"/>
            <a:ext cx="12192000" cy="5463250"/>
          </a:xfrm>
          <a:prstGeom prst="rect">
            <a:avLst/>
          </a:prstGeom>
        </p:spPr>
      </p:pic>
      <p:sp>
        <p:nvSpPr>
          <p:cNvPr id="5" name="TextBox 4">
            <a:extLst>
              <a:ext uri="{FF2B5EF4-FFF2-40B4-BE49-F238E27FC236}">
                <a16:creationId xmlns:a16="http://schemas.microsoft.com/office/drawing/2014/main" id="{823AFF46-47C6-4CA1-973C-2C1F464B6C21}"/>
              </a:ext>
            </a:extLst>
          </p:cNvPr>
          <p:cNvSpPr txBox="1"/>
          <p:nvPr/>
        </p:nvSpPr>
        <p:spPr>
          <a:xfrm>
            <a:off x="7596784" y="6252632"/>
            <a:ext cx="4463411"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4" name="TextBox 3">
            <a:extLst>
              <a:ext uri="{FF2B5EF4-FFF2-40B4-BE49-F238E27FC236}">
                <a16:creationId xmlns:a16="http://schemas.microsoft.com/office/drawing/2014/main" id="{4BCD3082-7133-4F47-8F07-8E52FF1707A4}"/>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3161443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4A97B6-67C0-4029-A2E3-34D8FB9D89AA}"/>
              </a:ext>
            </a:extLst>
          </p:cNvPr>
          <p:cNvPicPr/>
          <p:nvPr/>
        </p:nvPicPr>
        <p:blipFill rotWithShape="1">
          <a:blip r:embed="rId2"/>
          <a:srcRect t="4700" b="9667"/>
          <a:stretch/>
        </p:blipFill>
        <p:spPr>
          <a:xfrm>
            <a:off x="0" y="416691"/>
            <a:ext cx="12192000" cy="5694745"/>
          </a:xfrm>
          <a:prstGeom prst="rect">
            <a:avLst/>
          </a:prstGeom>
        </p:spPr>
      </p:pic>
      <p:sp>
        <p:nvSpPr>
          <p:cNvPr id="5" name="TextBox 4">
            <a:extLst>
              <a:ext uri="{FF2B5EF4-FFF2-40B4-BE49-F238E27FC236}">
                <a16:creationId xmlns:a16="http://schemas.microsoft.com/office/drawing/2014/main" id="{581C81FE-3553-42B5-92D0-79ED749848C6}"/>
              </a:ext>
            </a:extLst>
          </p:cNvPr>
          <p:cNvSpPr txBox="1"/>
          <p:nvPr/>
        </p:nvSpPr>
        <p:spPr>
          <a:xfrm>
            <a:off x="7802730" y="6310504"/>
            <a:ext cx="4389270" cy="261610"/>
          </a:xfrm>
          <a:prstGeom prst="rect">
            <a:avLst/>
          </a:prstGeom>
          <a:noFill/>
        </p:spPr>
        <p:txBody>
          <a:bodyPr wrap="square" rtlCol="0">
            <a:spAutoFit/>
          </a:bodyPr>
          <a:lstStyle/>
          <a:p>
            <a:r>
              <a:rPr lang="en-US" sz="1100" dirty="0"/>
              <a:t>Wu, </a:t>
            </a:r>
            <a:r>
              <a:rPr lang="en-US" sz="1100" dirty="0" err="1"/>
              <a:t>Herbst</a:t>
            </a:r>
            <a:r>
              <a:rPr lang="en-US" sz="1100" dirty="0"/>
              <a:t>, et al. NEJM Sept 2020 DOI: 10.1056/NEJMoa2027071</a:t>
            </a:r>
          </a:p>
        </p:txBody>
      </p:sp>
      <p:sp>
        <p:nvSpPr>
          <p:cNvPr id="4" name="TextBox 3">
            <a:extLst>
              <a:ext uri="{FF2B5EF4-FFF2-40B4-BE49-F238E27FC236}">
                <a16:creationId xmlns:a16="http://schemas.microsoft.com/office/drawing/2014/main" id="{400AAD5D-A14E-EB48-9BC6-29CB5A9A5D91}"/>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6292495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7EB34A8A-80F0-4E9F-B280-157FB293AD81}"/>
              </a:ext>
            </a:extLst>
          </p:cNvPr>
          <p:cNvSpPr>
            <a:spLocks noGrp="1"/>
          </p:cNvSpPr>
          <p:nvPr>
            <p:ph type="title" idx="4294967295"/>
          </p:nvPr>
        </p:nvSpPr>
        <p:spPr>
          <a:xfrm>
            <a:off x="0" y="0"/>
            <a:ext cx="0" cy="0"/>
          </a:xfrm>
        </p:spPr>
        <p:txBody>
          <a:bodyPr>
            <a:normAutofit fontScale="90000"/>
          </a:bodyPr>
          <a:lstStyle/>
          <a:p>
            <a:r>
              <a:rPr lang="en-US"/>
              <a:t>Adjuvant chemotherapy use</a:t>
            </a:r>
            <a:endParaRPr lang="en-IN" dirty="0"/>
          </a:p>
        </p:txBody>
      </p:sp>
      <p:pic>
        <p:nvPicPr>
          <p:cNvPr id="3" name="Picture 2">
            <a:extLst>
              <a:ext uri="{FF2B5EF4-FFF2-40B4-BE49-F238E27FC236}">
                <a16:creationId xmlns:a16="http://schemas.microsoft.com/office/drawing/2014/main" id="{FDAEDA33-4D36-4363-9EF9-0CD65520437B}"/>
              </a:ext>
            </a:extLst>
          </p:cNvPr>
          <p:cNvPicPr/>
          <p:nvPr/>
        </p:nvPicPr>
        <p:blipFill rotWithShape="1">
          <a:blip r:embed="rId2"/>
          <a:srcRect t="7427" b="6835"/>
          <a:stretch/>
        </p:blipFill>
        <p:spPr>
          <a:xfrm>
            <a:off x="0" y="396430"/>
            <a:ext cx="12192000" cy="5879939"/>
          </a:xfrm>
          <a:prstGeom prst="rect">
            <a:avLst/>
          </a:prstGeom>
        </p:spPr>
      </p:pic>
      <p:sp>
        <p:nvSpPr>
          <p:cNvPr id="4" name="TextBox 3">
            <a:extLst>
              <a:ext uri="{FF2B5EF4-FFF2-40B4-BE49-F238E27FC236}">
                <a16:creationId xmlns:a16="http://schemas.microsoft.com/office/drawing/2014/main" id="{24FF2956-CF87-D848-A2B9-B80F8C78C466}"/>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252563383"/>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207565C7-319C-43C8-9718-A23190A5A847}"/>
              </a:ext>
            </a:extLst>
          </p:cNvPr>
          <p:cNvSpPr>
            <a:spLocks noGrp="1"/>
          </p:cNvSpPr>
          <p:nvPr>
            <p:ph type="title" idx="4294967295"/>
          </p:nvPr>
        </p:nvSpPr>
        <p:spPr>
          <a:xfrm>
            <a:off x="0" y="0"/>
            <a:ext cx="0" cy="0"/>
          </a:xfrm>
        </p:spPr>
        <p:txBody>
          <a:bodyPr>
            <a:normAutofit fontScale="90000"/>
          </a:bodyPr>
          <a:lstStyle/>
          <a:p>
            <a:r>
              <a:rPr lang="en-US"/>
              <a:t>DFS in patients with and without adjuvant chemotherapy </a:t>
            </a:r>
            <a:br>
              <a:rPr lang="en-US"/>
            </a:br>
            <a:r>
              <a:rPr lang="en-US"/>
              <a:t>(overall population)</a:t>
            </a:r>
            <a:endParaRPr lang="en-US" dirty="0"/>
          </a:p>
        </p:txBody>
      </p:sp>
      <p:pic>
        <p:nvPicPr>
          <p:cNvPr id="3" name="Picture 2">
            <a:extLst>
              <a:ext uri="{FF2B5EF4-FFF2-40B4-BE49-F238E27FC236}">
                <a16:creationId xmlns:a16="http://schemas.microsoft.com/office/drawing/2014/main" id="{D6BAEE85-A7D4-4BAA-9D9B-EC0CAB56C1C7}"/>
              </a:ext>
            </a:extLst>
          </p:cNvPr>
          <p:cNvPicPr/>
          <p:nvPr/>
        </p:nvPicPr>
        <p:blipFill rotWithShape="1">
          <a:blip r:embed="rId2"/>
          <a:srcRect b="6666"/>
          <a:stretch/>
        </p:blipFill>
        <p:spPr>
          <a:xfrm>
            <a:off x="95912" y="243067"/>
            <a:ext cx="12072938" cy="5960025"/>
          </a:xfrm>
          <a:prstGeom prst="rect">
            <a:avLst/>
          </a:prstGeom>
        </p:spPr>
      </p:pic>
      <p:sp>
        <p:nvSpPr>
          <p:cNvPr id="4" name="Frame 3">
            <a:extLst>
              <a:ext uri="{FF2B5EF4-FFF2-40B4-BE49-F238E27FC236}">
                <a16:creationId xmlns:a16="http://schemas.microsoft.com/office/drawing/2014/main" id="{B67342B0-AE16-4FF1-9AF0-8D6DAB74BF3C}"/>
              </a:ext>
            </a:extLst>
          </p:cNvPr>
          <p:cNvSpPr/>
          <p:nvPr/>
        </p:nvSpPr>
        <p:spPr>
          <a:xfrm>
            <a:off x="142212" y="4985566"/>
            <a:ext cx="11953876" cy="1304024"/>
          </a:xfrm>
          <a:prstGeom prst="frame">
            <a:avLst>
              <a:gd name="adj1" fmla="val 23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TextBox 4">
            <a:extLst>
              <a:ext uri="{FF2B5EF4-FFF2-40B4-BE49-F238E27FC236}">
                <a16:creationId xmlns:a16="http://schemas.microsoft.com/office/drawing/2014/main" id="{253BDB59-1FE2-4E4F-8EAF-0E0C2286CA8E}"/>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813365399"/>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F576CB-BFE7-4AD1-8CB1-EF34C4CC5058}"/>
              </a:ext>
            </a:extLst>
          </p:cNvPr>
          <p:cNvPicPr/>
          <p:nvPr/>
        </p:nvPicPr>
        <p:blipFill rotWithShape="1">
          <a:blip r:embed="rId2"/>
          <a:srcRect b="6835"/>
          <a:stretch/>
        </p:blipFill>
        <p:spPr>
          <a:xfrm>
            <a:off x="0" y="370390"/>
            <a:ext cx="12192000" cy="5903088"/>
          </a:xfrm>
          <a:prstGeom prst="rect">
            <a:avLst/>
          </a:prstGeom>
        </p:spPr>
      </p:pic>
      <p:sp>
        <p:nvSpPr>
          <p:cNvPr id="4" name="TextBox 3">
            <a:extLst>
              <a:ext uri="{FF2B5EF4-FFF2-40B4-BE49-F238E27FC236}">
                <a16:creationId xmlns:a16="http://schemas.microsoft.com/office/drawing/2014/main" id="{FC1CD9BE-EC1E-A343-B8A7-3106F97C08EB}"/>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887930698"/>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67FA87F-A38E-45FF-B725-83805E5190C4}"/>
              </a:ext>
            </a:extLst>
          </p:cNvPr>
          <p:cNvSpPr>
            <a:spLocks noGrp="1"/>
          </p:cNvSpPr>
          <p:nvPr>
            <p:ph type="title"/>
          </p:nvPr>
        </p:nvSpPr>
        <p:spPr/>
        <p:txBody>
          <a:bodyPr/>
          <a:lstStyle/>
          <a:p>
            <a:pPr algn="ctr"/>
            <a:r>
              <a:rPr lang="en-GB"/>
              <a:t>Patient-reported outcomes from ADAURA: Osimertinib as adjuvant therapy in patients with resected EGFR mutated (EGFRm) NSCLC</a:t>
            </a:r>
            <a:endParaRPr lang="en-GB" dirty="0"/>
          </a:p>
        </p:txBody>
      </p:sp>
      <p:pic>
        <p:nvPicPr>
          <p:cNvPr id="3" name="Picture 2">
            <a:extLst>
              <a:ext uri="{FF2B5EF4-FFF2-40B4-BE49-F238E27FC236}">
                <a16:creationId xmlns:a16="http://schemas.microsoft.com/office/drawing/2014/main" id="{AEBD858B-ADA9-4F7E-8821-EB27ED3E8B3C}"/>
              </a:ext>
            </a:extLst>
          </p:cNvPr>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B4A34154-15CB-B04E-97B7-6CCFCEE7B68E}"/>
              </a:ext>
            </a:extLst>
          </p:cNvPr>
          <p:cNvSpPr txBox="1"/>
          <p:nvPr/>
        </p:nvSpPr>
        <p:spPr>
          <a:xfrm>
            <a:off x="9149179" y="614979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968674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390737-9942-4EB6-89F1-C1C33C0F1144}"/>
              </a:ext>
            </a:extLst>
          </p:cNvPr>
          <p:cNvSpPr>
            <a:spLocks noGrp="1"/>
          </p:cNvSpPr>
          <p:nvPr>
            <p:ph type="title" idx="4294967295"/>
          </p:nvPr>
        </p:nvSpPr>
        <p:spPr>
          <a:xfrm>
            <a:off x="0" y="0"/>
            <a:ext cx="0" cy="0"/>
          </a:xfrm>
        </p:spPr>
        <p:txBody>
          <a:bodyPr>
            <a:normAutofit fontScale="90000"/>
          </a:bodyPr>
          <a:lstStyle/>
          <a:p>
            <a:r>
              <a:rPr lang="en-GB" sz="2667">
                <a:latin typeface="+mn-lt"/>
              </a:rPr>
              <a:t>ADAURA: HRQoL methods</a:t>
            </a:r>
            <a:endParaRPr lang="en-GB" sz="2667" dirty="0">
              <a:latin typeface="+mn-lt"/>
            </a:endParaRPr>
          </a:p>
        </p:txBody>
      </p:sp>
      <p:pic>
        <p:nvPicPr>
          <p:cNvPr id="3" name="Picture 2">
            <a:extLst>
              <a:ext uri="{FF2B5EF4-FFF2-40B4-BE49-F238E27FC236}">
                <a16:creationId xmlns:a16="http://schemas.microsoft.com/office/drawing/2014/main" id="{F6153468-012B-4F4D-9A90-489C2D261BF7}"/>
              </a:ext>
            </a:extLst>
          </p:cNvPr>
          <p:cNvPicPr/>
          <p:nvPr/>
        </p:nvPicPr>
        <p:blipFill rotWithShape="1">
          <a:blip r:embed="rId2"/>
          <a:srcRect t="4212" b="7017"/>
          <a:stretch/>
        </p:blipFill>
        <p:spPr>
          <a:xfrm>
            <a:off x="192505" y="348916"/>
            <a:ext cx="11806989" cy="5859379"/>
          </a:xfrm>
          <a:prstGeom prst="rect">
            <a:avLst/>
          </a:prstGeom>
        </p:spPr>
      </p:pic>
      <p:sp>
        <p:nvSpPr>
          <p:cNvPr id="4" name="TextBox 3">
            <a:extLst>
              <a:ext uri="{FF2B5EF4-FFF2-40B4-BE49-F238E27FC236}">
                <a16:creationId xmlns:a16="http://schemas.microsoft.com/office/drawing/2014/main" id="{6016266C-C3B3-1847-914A-CD75F4C16CA3}"/>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811648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F10EAC2F-3A72-4E0C-9537-53F8187ECD76}"/>
              </a:ext>
            </a:extLst>
          </p:cNvPr>
          <p:cNvSpPr>
            <a:spLocks noGrp="1"/>
          </p:cNvSpPr>
          <p:nvPr>
            <p:ph type="title" idx="4294967295"/>
          </p:nvPr>
        </p:nvSpPr>
        <p:spPr>
          <a:xfrm>
            <a:off x="0" y="0"/>
            <a:ext cx="0" cy="0"/>
          </a:xfrm>
        </p:spPr>
        <p:txBody>
          <a:bodyPr>
            <a:normAutofit fontScale="90000"/>
          </a:bodyPr>
          <a:lstStyle/>
          <a:p>
            <a:r>
              <a:rPr lang="en-GB" sz="2667">
                <a:latin typeface="Arial" panose="020B0604020202020204" pitchFamily="34" charset="0"/>
                <a:cs typeface="Arial" panose="020B0604020202020204" pitchFamily="34" charset="0"/>
              </a:rPr>
              <a:t>Compliance with the SF-36 health survey over time</a:t>
            </a:r>
          </a:p>
        </p:txBody>
      </p:sp>
      <p:pic>
        <p:nvPicPr>
          <p:cNvPr id="3" name="Picture 2">
            <a:extLst>
              <a:ext uri="{FF2B5EF4-FFF2-40B4-BE49-F238E27FC236}">
                <a16:creationId xmlns:a16="http://schemas.microsoft.com/office/drawing/2014/main" id="{B4FBCFEA-49B6-49D9-A3F3-D51F4E07EE7B}"/>
              </a:ext>
            </a:extLst>
          </p:cNvPr>
          <p:cNvPicPr/>
          <p:nvPr/>
        </p:nvPicPr>
        <p:blipFill rotWithShape="1">
          <a:blip r:embed="rId2"/>
          <a:srcRect t="4210" b="6316"/>
          <a:stretch/>
        </p:blipFill>
        <p:spPr>
          <a:xfrm>
            <a:off x="264694" y="288758"/>
            <a:ext cx="11927305" cy="5979695"/>
          </a:xfrm>
          <a:prstGeom prst="rect">
            <a:avLst/>
          </a:prstGeom>
        </p:spPr>
      </p:pic>
      <p:sp>
        <p:nvSpPr>
          <p:cNvPr id="4" name="TextBox 3">
            <a:extLst>
              <a:ext uri="{FF2B5EF4-FFF2-40B4-BE49-F238E27FC236}">
                <a16:creationId xmlns:a16="http://schemas.microsoft.com/office/drawing/2014/main" id="{5A5171BD-31ED-3F45-B412-D1BE2026F5FE}"/>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84208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a:extLst>
              <a:ext uri="{FF2B5EF4-FFF2-40B4-BE49-F238E27FC236}">
                <a16:creationId xmlns:a16="http://schemas.microsoft.com/office/drawing/2014/main" id="{99CC402C-BCB0-1841-8666-B9A8A6ACFFAD}"/>
              </a:ext>
            </a:extLst>
          </p:cNvPr>
          <p:cNvSpPr>
            <a:spLocks noGrp="1" noChangeArrowheads="1"/>
          </p:cNvSpPr>
          <p:nvPr>
            <p:ph type="title" idx="4294967295"/>
          </p:nvPr>
        </p:nvSpPr>
        <p:spPr>
          <a:xfrm>
            <a:off x="866260" y="410368"/>
            <a:ext cx="9124950" cy="558800"/>
          </a:xfrm>
        </p:spPr>
        <p:txBody>
          <a:bodyPr>
            <a:noAutofit/>
          </a:bodyPr>
          <a:lstStyle/>
          <a:p>
            <a:pPr eaLnBrk="1" hangingPunct="1">
              <a:defRPr/>
            </a:pPr>
            <a:r>
              <a:rPr lang="en-US" sz="2800" b="1" dirty="0">
                <a:cs typeface="ＭＳ Ｐゴシック" charset="0"/>
              </a:rPr>
              <a:t>Adjuvant Chemotherapy:</a:t>
            </a:r>
            <a:br>
              <a:rPr lang="en-US" sz="2800" b="1" dirty="0">
                <a:cs typeface="ＭＳ Ｐゴシック" charset="0"/>
              </a:rPr>
            </a:br>
            <a:r>
              <a:rPr lang="en-US" sz="2400" b="1" dirty="0">
                <a:cs typeface="ＭＳ Ｐゴシック" charset="0"/>
              </a:rPr>
              <a:t>LACE and NSCLC Meta-analysis Collaborative Group</a:t>
            </a:r>
          </a:p>
        </p:txBody>
      </p:sp>
      <p:sp>
        <p:nvSpPr>
          <p:cNvPr id="38914" name="Rectangle 3">
            <a:extLst>
              <a:ext uri="{FF2B5EF4-FFF2-40B4-BE49-F238E27FC236}">
                <a16:creationId xmlns:a16="http://schemas.microsoft.com/office/drawing/2014/main" id="{E8BCC952-571B-A043-A9BA-8649EF120B90}"/>
              </a:ext>
            </a:extLst>
          </p:cNvPr>
          <p:cNvSpPr>
            <a:spLocks noGrp="1" noChangeArrowheads="1"/>
          </p:cNvSpPr>
          <p:nvPr>
            <p:ph type="body" idx="4294967295"/>
          </p:nvPr>
        </p:nvSpPr>
        <p:spPr>
          <a:xfrm>
            <a:off x="1900177" y="1215232"/>
            <a:ext cx="8229600" cy="4953000"/>
          </a:xfrm>
        </p:spPr>
        <p:txBody>
          <a:bodyPr>
            <a:normAutofit fontScale="92500" lnSpcReduction="20000"/>
          </a:bodyPr>
          <a:lstStyle/>
          <a:p>
            <a:pPr eaLnBrk="1" hangingPunct="1">
              <a:lnSpc>
                <a:spcPct val="90000"/>
              </a:lnSpc>
            </a:pPr>
            <a:r>
              <a:rPr lang="en-US" altLang="en-US" sz="2000" b="1" dirty="0">
                <a:ea typeface="ＭＳ Ｐゴシック" panose="020B0600070205080204" pitchFamily="34" charset="-128"/>
              </a:rPr>
              <a:t>LACE:  5 trials - 4,584 patients</a:t>
            </a:r>
          </a:p>
          <a:p>
            <a:pPr>
              <a:lnSpc>
                <a:spcPct val="90000"/>
              </a:lnSpc>
            </a:pPr>
            <a:r>
              <a:rPr lang="fr-FR" sz="2000" b="1" dirty="0">
                <a:solidFill>
                  <a:srgbClr val="990000"/>
                </a:solidFill>
              </a:rPr>
              <a:t>DFS HR 0.84 (95% CI: 0.78, 0.91); P&lt;.001</a:t>
            </a:r>
            <a:endParaRPr lang="en-US" altLang="en-US" sz="2000" b="1" dirty="0">
              <a:solidFill>
                <a:srgbClr val="990000"/>
              </a:solidFill>
              <a:ea typeface="ＭＳ Ｐゴシック" panose="020B0600070205080204" pitchFamily="34" charset="-128"/>
            </a:endParaRPr>
          </a:p>
          <a:p>
            <a:pPr algn="just" eaLnBrk="1" hangingPunct="1">
              <a:lnSpc>
                <a:spcPct val="90000"/>
              </a:lnSpc>
            </a:pPr>
            <a:r>
              <a:rPr lang="en-US" altLang="en-US" sz="2000" b="1" dirty="0">
                <a:solidFill>
                  <a:srgbClr val="990000"/>
                </a:solidFill>
                <a:ea typeface="ＭＳ Ｐゴシック" panose="020B0600070205080204" pitchFamily="34" charset="-128"/>
              </a:rPr>
              <a:t>OS HR 0.89 [0.82-0.96], p= .005</a:t>
            </a:r>
          </a:p>
          <a:p>
            <a:r>
              <a:rPr lang="en-US" altLang="en-US" sz="2000" b="1" dirty="0">
                <a:solidFill>
                  <a:srgbClr val="990000"/>
                </a:solidFill>
                <a:ea typeface="ＭＳ Ｐゴシック" panose="020B0600070205080204" pitchFamily="34" charset="-128"/>
              </a:rPr>
              <a:t>5% OS benefit at 5 </a:t>
            </a:r>
            <a:r>
              <a:rPr lang="en-US" altLang="en-US" sz="2000" b="1" dirty="0" err="1">
                <a:solidFill>
                  <a:srgbClr val="990000"/>
                </a:solidFill>
                <a:ea typeface="ＭＳ Ｐゴシック" panose="020B0600070205080204" pitchFamily="34" charset="-128"/>
              </a:rPr>
              <a:t>yrs</a:t>
            </a:r>
            <a:endParaRPr lang="en-US" altLang="en-US" sz="2000" b="1" dirty="0">
              <a:solidFill>
                <a:srgbClr val="990000"/>
              </a:solidFill>
              <a:ea typeface="ＭＳ Ｐゴシック" panose="020B0600070205080204" pitchFamily="34" charset="-128"/>
            </a:endParaRPr>
          </a:p>
          <a:p>
            <a:r>
              <a:rPr lang="en-US" i="1" dirty="0"/>
              <a:t>Grade 3/4 toxicity was 66%, 32% Gr4, 0.9% Grade 5 toxicity</a:t>
            </a:r>
            <a:endParaRPr lang="en-US" dirty="0"/>
          </a:p>
          <a:p>
            <a:pPr lvl="1" algn="just" eaLnBrk="1" hangingPunct="1">
              <a:lnSpc>
                <a:spcPct val="90000"/>
              </a:lnSpc>
            </a:pPr>
            <a:endParaRPr lang="en-US" altLang="en-US" sz="2000" b="1" dirty="0"/>
          </a:p>
          <a:p>
            <a:pPr eaLnBrk="1" hangingPunct="1">
              <a:lnSpc>
                <a:spcPct val="90000"/>
              </a:lnSpc>
            </a:pPr>
            <a:r>
              <a:rPr lang="en-US" altLang="en-US" sz="2000" b="1" dirty="0">
                <a:ea typeface="ＭＳ Ｐゴシック" panose="020B0600070205080204" pitchFamily="34" charset="-128"/>
              </a:rPr>
              <a:t>Updated individual patient data of adj chemo trials from 1965+</a:t>
            </a:r>
          </a:p>
          <a:p>
            <a:pPr eaLnBrk="1" hangingPunct="1">
              <a:lnSpc>
                <a:spcPct val="90000"/>
              </a:lnSpc>
            </a:pPr>
            <a:r>
              <a:rPr lang="en-US" altLang="en-US" sz="2000" b="1" dirty="0">
                <a:ea typeface="ＭＳ Ｐゴシック" panose="020B0600070205080204" pitchFamily="34" charset="-128"/>
              </a:rPr>
              <a:t>34 trials - 8,447 patients</a:t>
            </a:r>
          </a:p>
          <a:p>
            <a:pPr algn="just" eaLnBrk="1" hangingPunct="1">
              <a:lnSpc>
                <a:spcPct val="90000"/>
              </a:lnSpc>
            </a:pPr>
            <a:r>
              <a:rPr lang="en-US" altLang="en-US" sz="2000" b="1" dirty="0">
                <a:solidFill>
                  <a:srgbClr val="990000"/>
                </a:solidFill>
                <a:ea typeface="ＭＳ Ｐゴシック" panose="020B0600070205080204" pitchFamily="34" charset="-128"/>
              </a:rPr>
              <a:t>OS HR 0.86 [0.81-0.92], p= &lt;.0001</a:t>
            </a:r>
          </a:p>
          <a:p>
            <a:pPr algn="just" eaLnBrk="1" hangingPunct="1">
              <a:lnSpc>
                <a:spcPct val="90000"/>
              </a:lnSpc>
            </a:pPr>
            <a:r>
              <a:rPr lang="en-US" altLang="en-US" sz="2000" b="1" dirty="0">
                <a:solidFill>
                  <a:srgbClr val="990000"/>
                </a:solidFill>
                <a:ea typeface="ＭＳ Ｐゴシック" panose="020B0600070205080204" pitchFamily="34" charset="-128"/>
              </a:rPr>
              <a:t>4% absolute OS benefit at 5 </a:t>
            </a:r>
            <a:r>
              <a:rPr lang="en-US" altLang="en-US" sz="2000" b="1" dirty="0" err="1">
                <a:solidFill>
                  <a:srgbClr val="990000"/>
                </a:solidFill>
                <a:ea typeface="ＭＳ Ｐゴシック" panose="020B0600070205080204" pitchFamily="34" charset="-128"/>
              </a:rPr>
              <a:t>yrs</a:t>
            </a:r>
            <a:endParaRPr lang="en-US" altLang="en-US" sz="2000" b="1" dirty="0">
              <a:solidFill>
                <a:srgbClr val="990000"/>
              </a:solidFill>
              <a:ea typeface="ＭＳ Ｐゴシック" panose="020B0600070205080204" pitchFamily="34" charset="-128"/>
            </a:endParaRPr>
          </a:p>
          <a:p>
            <a:pPr algn="just" eaLnBrk="1" hangingPunct="1">
              <a:lnSpc>
                <a:spcPct val="90000"/>
              </a:lnSpc>
            </a:pPr>
            <a:endParaRPr lang="en-US" altLang="en-US" b="1" dirty="0">
              <a:ea typeface="ＭＳ Ｐゴシック" panose="020B0600070205080204" pitchFamily="34" charset="-128"/>
            </a:endParaRPr>
          </a:p>
          <a:p>
            <a:pPr algn="just" eaLnBrk="1" hangingPunct="1">
              <a:lnSpc>
                <a:spcPct val="90000"/>
              </a:lnSpc>
              <a:buFontTx/>
              <a:buNone/>
            </a:pPr>
            <a:r>
              <a:rPr lang="en-US" altLang="en-US" sz="2800" b="1" dirty="0">
                <a:ea typeface="ＭＳ Ｐゴシック" panose="020B0600070205080204" pitchFamily="34" charset="-128"/>
              </a:rPr>
              <a:t>NO Selection (despite years of trying)</a:t>
            </a:r>
          </a:p>
          <a:p>
            <a:pPr algn="just" eaLnBrk="1" hangingPunct="1">
              <a:lnSpc>
                <a:spcPct val="90000"/>
              </a:lnSpc>
              <a:buFontTx/>
              <a:buNone/>
            </a:pPr>
            <a:r>
              <a:rPr lang="en-US" altLang="en-US" sz="2800" b="1" dirty="0">
                <a:ea typeface="ＭＳ Ｐゴシック" panose="020B0600070205080204" pitchFamily="34" charset="-128"/>
              </a:rPr>
              <a:t>Became Standard of Care</a:t>
            </a:r>
          </a:p>
        </p:txBody>
      </p:sp>
      <p:sp>
        <p:nvSpPr>
          <p:cNvPr id="38915" name="Rectangle 4">
            <a:extLst>
              <a:ext uri="{FF2B5EF4-FFF2-40B4-BE49-F238E27FC236}">
                <a16:creationId xmlns:a16="http://schemas.microsoft.com/office/drawing/2014/main" id="{B0013299-DBA5-4140-BA75-E1815C3A6760}"/>
              </a:ext>
            </a:extLst>
          </p:cNvPr>
          <p:cNvSpPr>
            <a:spLocks noChangeArrowheads="1"/>
          </p:cNvSpPr>
          <p:nvPr/>
        </p:nvSpPr>
        <p:spPr bwMode="auto">
          <a:xfrm>
            <a:off x="7991475" y="6188852"/>
            <a:ext cx="4200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699">
                <a:solidFill>
                  <a:srgbClr val="000000"/>
                </a:solidFill>
                <a:miter lim="800000"/>
                <a:headEnd type="none" w="sm" len="sm"/>
                <a:tailEnd type="none" w="sm" len="sm"/>
              </a14:hiddenLine>
            </a:ext>
          </a:extLst>
        </p:spPr>
        <p:txBody>
          <a:bodyPr wrap="square">
            <a:spAutoFit/>
          </a:bodyPr>
          <a:lstStyle>
            <a:lvl1pPr>
              <a:buClr>
                <a:srgbClr val="FFFFFF"/>
              </a:buClr>
              <a:buSzPct val="100000"/>
              <a:buChar char="•"/>
              <a:defRPr sz="2800">
                <a:solidFill>
                  <a:srgbClr val="FFFFFF"/>
                </a:solidFill>
                <a:latin typeface="Arial" panose="020B0604020202020204" pitchFamily="34" charset="0"/>
                <a:ea typeface="ＭＳ Ｐゴシック" panose="020B0600070205080204" pitchFamily="34" charset="-128"/>
              </a:defRPr>
            </a:lvl1pPr>
            <a:lvl2pPr marL="742950" indent="-285750">
              <a:buSzPct val="100000"/>
              <a:buChar char="•"/>
              <a:defRPr sz="2400">
                <a:solidFill>
                  <a:srgbClr val="FFFFFF"/>
                </a:solidFill>
                <a:latin typeface="Arial" panose="020B0604020202020204" pitchFamily="34" charset="0"/>
                <a:ea typeface="ＭＳ Ｐゴシック" panose="020B0600070205080204" pitchFamily="34" charset="-128"/>
              </a:defRPr>
            </a:lvl2pPr>
            <a:lvl3pPr marL="1143000" indent="-228600">
              <a:lnSpc>
                <a:spcPct val="80000"/>
              </a:lnSpc>
              <a:spcBef>
                <a:spcPct val="20000"/>
              </a:spcBef>
              <a:buSzPct val="100000"/>
              <a:buChar char="•"/>
              <a:defRPr sz="2000">
                <a:solidFill>
                  <a:srgbClr val="FFFFFF"/>
                </a:solidFill>
                <a:latin typeface="Arial" panose="020B0604020202020204" pitchFamily="34" charset="0"/>
                <a:ea typeface="ＭＳ Ｐゴシック" panose="020B0600070205080204" pitchFamily="34" charset="-128"/>
              </a:defRPr>
            </a:lvl3pPr>
            <a:lvl4pPr marL="1600200" indent="-228600">
              <a:lnSpc>
                <a:spcPct val="80000"/>
              </a:lnSpc>
              <a:spcBef>
                <a:spcPct val="20000"/>
              </a:spcBef>
              <a:buSzPct val="100000"/>
              <a:buChar char="•"/>
              <a:defRPr>
                <a:solidFill>
                  <a:srgbClr val="FFFFFF"/>
                </a:solidFill>
                <a:latin typeface="Arial" panose="020B0604020202020204" pitchFamily="34" charset="0"/>
                <a:ea typeface="ＭＳ Ｐゴシック" panose="020B0600070205080204" pitchFamily="34" charset="-128"/>
              </a:defRPr>
            </a:lvl4pPr>
            <a:lvl5pPr marL="2057400" indent="-228600">
              <a:lnSpc>
                <a:spcPct val="80000"/>
              </a:lnSpc>
              <a:spcBef>
                <a:spcPct val="20000"/>
              </a:spcBef>
              <a:buSzPct val="100000"/>
              <a:buChar char="•"/>
              <a:defRPr sz="1600">
                <a:solidFill>
                  <a:srgbClr val="FFFFFF"/>
                </a:solidFill>
                <a:latin typeface="Arial" panose="020B0604020202020204" pitchFamily="34" charset="0"/>
                <a:ea typeface="ＭＳ Ｐゴシック" panose="020B0600070205080204" pitchFamily="34" charset="-128"/>
              </a:defRPr>
            </a:lvl5pPr>
            <a:lvl6pPr marL="2514600" indent="-228600" eaLnBrk="0" fontAlgn="base" hangingPunct="0">
              <a:lnSpc>
                <a:spcPct val="80000"/>
              </a:lnSpc>
              <a:spcBef>
                <a:spcPct val="20000"/>
              </a:spcBef>
              <a:spcAft>
                <a:spcPct val="0"/>
              </a:spcAft>
              <a:buSzPct val="100000"/>
              <a:buChar char="•"/>
              <a:defRPr sz="1600">
                <a:solidFill>
                  <a:srgbClr val="FFFFFF"/>
                </a:solidFill>
                <a:latin typeface="Arial" panose="020B0604020202020204" pitchFamily="34" charset="0"/>
                <a:ea typeface="ＭＳ Ｐゴシック" panose="020B0600070205080204" pitchFamily="34" charset="-128"/>
              </a:defRPr>
            </a:lvl6pPr>
            <a:lvl7pPr marL="2971800" indent="-228600" eaLnBrk="0" fontAlgn="base" hangingPunct="0">
              <a:lnSpc>
                <a:spcPct val="80000"/>
              </a:lnSpc>
              <a:spcBef>
                <a:spcPct val="20000"/>
              </a:spcBef>
              <a:spcAft>
                <a:spcPct val="0"/>
              </a:spcAft>
              <a:buSzPct val="100000"/>
              <a:buChar char="•"/>
              <a:defRPr sz="1600">
                <a:solidFill>
                  <a:srgbClr val="FFFFFF"/>
                </a:solidFill>
                <a:latin typeface="Arial" panose="020B0604020202020204" pitchFamily="34" charset="0"/>
                <a:ea typeface="ＭＳ Ｐゴシック" panose="020B0600070205080204" pitchFamily="34" charset="-128"/>
              </a:defRPr>
            </a:lvl7pPr>
            <a:lvl8pPr marL="3429000" indent="-228600" eaLnBrk="0" fontAlgn="base" hangingPunct="0">
              <a:lnSpc>
                <a:spcPct val="80000"/>
              </a:lnSpc>
              <a:spcBef>
                <a:spcPct val="20000"/>
              </a:spcBef>
              <a:spcAft>
                <a:spcPct val="0"/>
              </a:spcAft>
              <a:buSzPct val="100000"/>
              <a:buChar char="•"/>
              <a:defRPr sz="1600">
                <a:solidFill>
                  <a:srgbClr val="FFFFFF"/>
                </a:solidFill>
                <a:latin typeface="Arial" panose="020B0604020202020204" pitchFamily="34" charset="0"/>
                <a:ea typeface="ＭＳ Ｐゴシック" panose="020B0600070205080204" pitchFamily="34" charset="-128"/>
              </a:defRPr>
            </a:lvl8pPr>
            <a:lvl9pPr marL="3886200" indent="-228600" eaLnBrk="0" fontAlgn="base" hangingPunct="0">
              <a:lnSpc>
                <a:spcPct val="80000"/>
              </a:lnSpc>
              <a:spcBef>
                <a:spcPct val="20000"/>
              </a:spcBef>
              <a:spcAft>
                <a:spcPct val="0"/>
              </a:spcAft>
              <a:buSzPct val="100000"/>
              <a:buChar char="•"/>
              <a:defRPr sz="1600">
                <a:solidFill>
                  <a:srgbClr val="FFFFFF"/>
                </a:solidFill>
                <a:latin typeface="Arial" panose="020B0604020202020204" pitchFamily="34" charset="0"/>
                <a:ea typeface="ＭＳ Ｐゴシック" panose="020B0600070205080204" pitchFamily="34" charset="-128"/>
              </a:defRPr>
            </a:lvl9pPr>
          </a:lstStyle>
          <a:p>
            <a:pPr algn="ctr">
              <a:buClrTx/>
              <a:buSzTx/>
              <a:buFontTx/>
              <a:buNone/>
            </a:pPr>
            <a:r>
              <a:rPr lang="en-US" altLang="en-US" sz="1600" dirty="0" err="1">
                <a:solidFill>
                  <a:schemeClr val="tx1"/>
                </a:solidFill>
                <a:latin typeface="Garamond" panose="02020404030301010803" pitchFamily="18" charset="0"/>
              </a:rPr>
              <a:t>Pignon</a:t>
            </a:r>
            <a:r>
              <a:rPr lang="en-US" altLang="en-US" sz="1600" dirty="0">
                <a:solidFill>
                  <a:schemeClr val="tx1"/>
                </a:solidFill>
                <a:latin typeface="Garamond" panose="02020404030301010803" pitchFamily="18" charset="0"/>
              </a:rPr>
              <a:t> JCO 26:3552, 2008; Lancet 375:1267, 2010</a:t>
            </a:r>
          </a:p>
        </p:txBody>
      </p:sp>
      <p:sp>
        <p:nvSpPr>
          <p:cNvPr id="5" name="TextBox 4">
            <a:extLst>
              <a:ext uri="{FF2B5EF4-FFF2-40B4-BE49-F238E27FC236}">
                <a16:creationId xmlns:a16="http://schemas.microsoft.com/office/drawing/2014/main" id="{9E262E9C-83A9-C549-9363-14B70EE2A6B2}"/>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7406518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0FADB95-D12D-4F8D-BA7A-2C1BD0DFAEEA}"/>
              </a:ext>
            </a:extLst>
          </p:cNvPr>
          <p:cNvSpPr>
            <a:spLocks noGrp="1"/>
          </p:cNvSpPr>
          <p:nvPr>
            <p:ph type="title" idx="4294967295"/>
          </p:nvPr>
        </p:nvSpPr>
        <p:spPr>
          <a:xfrm>
            <a:off x="0" y="0"/>
            <a:ext cx="0" cy="0"/>
          </a:xfrm>
        </p:spPr>
        <p:txBody>
          <a:bodyPr>
            <a:normAutofit fontScale="90000"/>
          </a:bodyPr>
          <a:lstStyle/>
          <a:p>
            <a:r>
              <a:rPr lang="en-GB" sz="2667">
                <a:latin typeface="Arial" panose="020B0604020202020204" pitchFamily="34" charset="0"/>
                <a:cs typeface="Arial" panose="020B0604020202020204" pitchFamily="34" charset="0"/>
              </a:rPr>
              <a:t>Adjusted mean change in SF-36 physical (PCS) and mental (MCS) component summary T-scores</a:t>
            </a:r>
            <a:endParaRPr lang="en-GB" sz="2667"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1CA6D1CF-9DE7-4EDF-A757-A2F0282F7DC7}"/>
              </a:ext>
            </a:extLst>
          </p:cNvPr>
          <p:cNvPicPr/>
          <p:nvPr/>
        </p:nvPicPr>
        <p:blipFill rotWithShape="1">
          <a:blip r:embed="rId2"/>
          <a:srcRect t="5264" b="7193"/>
          <a:stretch/>
        </p:blipFill>
        <p:spPr>
          <a:xfrm>
            <a:off x="162426" y="360947"/>
            <a:ext cx="11867147" cy="5859380"/>
          </a:xfrm>
          <a:prstGeom prst="rect">
            <a:avLst/>
          </a:prstGeom>
        </p:spPr>
      </p:pic>
      <p:sp>
        <p:nvSpPr>
          <p:cNvPr id="4" name="TextBox 3">
            <a:extLst>
              <a:ext uri="{FF2B5EF4-FFF2-40B4-BE49-F238E27FC236}">
                <a16:creationId xmlns:a16="http://schemas.microsoft.com/office/drawing/2014/main" id="{90B8D632-A061-214F-9123-39F2E303532D}"/>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777320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FFFAB7BD-7A48-4144-80A5-7E1BDD8AF4BC}"/>
              </a:ext>
            </a:extLst>
          </p:cNvPr>
          <p:cNvSpPr>
            <a:spLocks noGrp="1"/>
          </p:cNvSpPr>
          <p:nvPr>
            <p:ph type="title" idx="4294967295"/>
          </p:nvPr>
        </p:nvSpPr>
        <p:spPr>
          <a:xfrm>
            <a:off x="0" y="0"/>
            <a:ext cx="0" cy="0"/>
          </a:xfrm>
        </p:spPr>
        <p:txBody>
          <a:bodyPr>
            <a:normAutofit fontScale="90000"/>
          </a:bodyPr>
          <a:lstStyle/>
          <a:p>
            <a:r>
              <a:rPr lang="en-GB" sz="2667">
                <a:latin typeface="Arial" panose="020B0604020202020204" pitchFamily="34" charset="0"/>
                <a:cs typeface="Arial" panose="020B0604020202020204" pitchFamily="34" charset="0"/>
              </a:rPr>
              <a:t>MMRM adjusted mean change in SF-36 health domain T-scores</a:t>
            </a:r>
            <a:br>
              <a:rPr lang="en-GB" sz="2667">
                <a:latin typeface="Arial" panose="020B0604020202020204" pitchFamily="34" charset="0"/>
                <a:cs typeface="Arial" panose="020B0604020202020204" pitchFamily="34" charset="0"/>
              </a:rPr>
            </a:br>
            <a:endParaRPr lang="en-GB" sz="2667"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55FD3C32-A836-4BCC-8724-8C9B0167BEED}"/>
              </a:ext>
            </a:extLst>
          </p:cNvPr>
          <p:cNvPicPr/>
          <p:nvPr/>
        </p:nvPicPr>
        <p:blipFill rotWithShape="1">
          <a:blip r:embed="rId2"/>
          <a:srcRect t="4562" b="7018"/>
          <a:stretch/>
        </p:blipFill>
        <p:spPr>
          <a:xfrm>
            <a:off x="0" y="300788"/>
            <a:ext cx="11963400" cy="5943601"/>
          </a:xfrm>
          <a:prstGeom prst="rect">
            <a:avLst/>
          </a:prstGeom>
        </p:spPr>
      </p:pic>
      <p:sp>
        <p:nvSpPr>
          <p:cNvPr id="4" name="TextBox 3">
            <a:extLst>
              <a:ext uri="{FF2B5EF4-FFF2-40B4-BE49-F238E27FC236}">
                <a16:creationId xmlns:a16="http://schemas.microsoft.com/office/drawing/2014/main" id="{919CF487-9190-624D-93C4-CDFF3901418B}"/>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910110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B83D8A19-E3B0-4EEE-A95E-A4B48901F92F}"/>
              </a:ext>
            </a:extLst>
          </p:cNvPr>
          <p:cNvSpPr>
            <a:spLocks noGrp="1"/>
          </p:cNvSpPr>
          <p:nvPr>
            <p:ph type="title" idx="4294967295"/>
          </p:nvPr>
        </p:nvSpPr>
        <p:spPr>
          <a:xfrm>
            <a:off x="0" y="0"/>
            <a:ext cx="0" cy="0"/>
          </a:xfrm>
        </p:spPr>
        <p:txBody>
          <a:bodyPr>
            <a:normAutofit fontScale="90000"/>
          </a:bodyPr>
          <a:lstStyle/>
          <a:p>
            <a:r>
              <a:rPr lang="en-GB" sz="2667">
                <a:latin typeface="Arial" panose="020B0604020202020204" pitchFamily="34" charset="0"/>
                <a:cs typeface="Arial" panose="020B0604020202020204" pitchFamily="34" charset="0"/>
              </a:rPr>
              <a:t>Time to deterioration of physical (PCS) and mental (MCS) component summary</a:t>
            </a:r>
            <a:endParaRPr lang="en-GB" sz="2667"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4B21A2A4-D6FA-4C39-B158-17C322A8E316}"/>
              </a:ext>
            </a:extLst>
          </p:cNvPr>
          <p:cNvPicPr/>
          <p:nvPr/>
        </p:nvPicPr>
        <p:blipFill rotWithShape="1">
          <a:blip r:embed="rId2"/>
          <a:srcRect t="4386" b="7017"/>
          <a:stretch/>
        </p:blipFill>
        <p:spPr>
          <a:xfrm>
            <a:off x="0" y="505326"/>
            <a:ext cx="11754853" cy="5654844"/>
          </a:xfrm>
          <a:prstGeom prst="rect">
            <a:avLst/>
          </a:prstGeom>
        </p:spPr>
      </p:pic>
      <p:sp>
        <p:nvSpPr>
          <p:cNvPr id="4" name="TextBox 3">
            <a:extLst>
              <a:ext uri="{FF2B5EF4-FFF2-40B4-BE49-F238E27FC236}">
                <a16:creationId xmlns:a16="http://schemas.microsoft.com/office/drawing/2014/main" id="{7DB80370-63A6-344D-834D-706AAE76305F}"/>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43354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D0CDA-5F1B-424D-BB76-1A6D9DFB8633}"/>
              </a:ext>
            </a:extLst>
          </p:cNvPr>
          <p:cNvSpPr>
            <a:spLocks noGrp="1"/>
          </p:cNvSpPr>
          <p:nvPr>
            <p:ph type="title" idx="4294967295"/>
          </p:nvPr>
        </p:nvSpPr>
        <p:spPr>
          <a:xfrm>
            <a:off x="451412" y="346660"/>
            <a:ext cx="9657787" cy="729472"/>
          </a:xfrm>
        </p:spPr>
        <p:txBody>
          <a:bodyPr/>
          <a:lstStyle/>
          <a:p>
            <a:r>
              <a:rPr lang="en-US" sz="3200" b="1" dirty="0"/>
              <a:t>ADAURA: Summary</a:t>
            </a:r>
          </a:p>
        </p:txBody>
      </p:sp>
      <p:sp>
        <p:nvSpPr>
          <p:cNvPr id="5" name="Content Placeholder 2">
            <a:extLst>
              <a:ext uri="{FF2B5EF4-FFF2-40B4-BE49-F238E27FC236}">
                <a16:creationId xmlns:a16="http://schemas.microsoft.com/office/drawing/2014/main" id="{D62DEA76-89A6-45A9-97C2-D87EAD7C527B}"/>
              </a:ext>
            </a:extLst>
          </p:cNvPr>
          <p:cNvSpPr txBox="1">
            <a:spLocks/>
          </p:cNvSpPr>
          <p:nvPr/>
        </p:nvSpPr>
        <p:spPr>
          <a:xfrm>
            <a:off x="451412" y="1145894"/>
            <a:ext cx="11191946" cy="5538303"/>
          </a:xfrm>
          <a:prstGeom prst="rect">
            <a:avLst/>
          </a:prstGeom>
        </p:spPr>
        <p:txBody>
          <a:bodyPr>
            <a:noAutofit/>
          </a:bodyPr>
          <a:lstStyle>
            <a:lvl1pPr marL="228600" indent="-228600" algn="l" defTabSz="914400" rtl="0" eaLnBrk="1" latinLnBrk="0" hangingPunct="1">
              <a:lnSpc>
                <a:spcPct val="90000"/>
              </a:lnSpc>
              <a:spcBef>
                <a:spcPts val="12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800"/>
              </a:spcBef>
              <a:buClr>
                <a:schemeClr val="tx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800"/>
              </a:spcBef>
              <a:buClr>
                <a:schemeClr val="tx1"/>
              </a:buClr>
              <a:buFont typeface="Arial" panose="020B0604020202020204" pitchFamily="34" charset="0"/>
              <a:buChar char="–"/>
              <a:defRPr sz="1600" kern="1200">
                <a:solidFill>
                  <a:schemeClr val="tx1"/>
                </a:solidFill>
                <a:latin typeface="+mn-lt"/>
                <a:ea typeface="+mn-ea"/>
                <a:cs typeface="+mn-cs"/>
              </a:defRPr>
            </a:lvl4pPr>
            <a:lvl5pPr marL="1143000" indent="-22860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pPr>
            <a:r>
              <a:rPr lang="en-GB" dirty="0"/>
              <a:t>Adjuvant osimertinib is the first targeted agent in a global trial to show a </a:t>
            </a:r>
            <a:r>
              <a:rPr lang="en-GB" b="1" dirty="0">
                <a:solidFill>
                  <a:srgbClr val="0070C0"/>
                </a:solidFill>
              </a:rPr>
              <a:t>statistically significant and clinically meaningful improvement in DFS in patients with stage IB / II / IIIA </a:t>
            </a:r>
            <a:r>
              <a:rPr lang="en-GB" b="1" i="1" dirty="0" err="1">
                <a:solidFill>
                  <a:srgbClr val="0070C0"/>
                </a:solidFill>
              </a:rPr>
              <a:t>EGFR</a:t>
            </a:r>
            <a:r>
              <a:rPr lang="en-GB" b="1" dirty="0" err="1">
                <a:solidFill>
                  <a:srgbClr val="0070C0"/>
                </a:solidFill>
              </a:rPr>
              <a:t>m</a:t>
            </a:r>
            <a:r>
              <a:rPr lang="en-GB" b="1" dirty="0">
                <a:solidFill>
                  <a:srgbClr val="0070C0"/>
                </a:solidFill>
              </a:rPr>
              <a:t> </a:t>
            </a:r>
            <a:r>
              <a:rPr lang="en-GB" dirty="0"/>
              <a:t>NSCLC</a:t>
            </a:r>
            <a:r>
              <a:rPr lang="en-GB" baseline="30000" dirty="0"/>
              <a:t>1,3</a:t>
            </a:r>
            <a:r>
              <a:rPr lang="en-GB" dirty="0"/>
              <a:t> </a:t>
            </a:r>
          </a:p>
          <a:p>
            <a:pPr marL="490538" lvl="1" indent="-266700">
              <a:lnSpc>
                <a:spcPct val="100000"/>
              </a:lnSpc>
              <a:spcBef>
                <a:spcPts val="600"/>
              </a:spcBef>
              <a:spcAft>
                <a:spcPts val="600"/>
              </a:spcAft>
            </a:pPr>
            <a:r>
              <a:rPr lang="en-GB" dirty="0"/>
              <a:t>Overall, there was </a:t>
            </a:r>
            <a:r>
              <a:rPr lang="en-GB" b="1" dirty="0"/>
              <a:t>a 80% reduction in the risk of disease recurrence or death with osimertinib </a:t>
            </a:r>
            <a:br>
              <a:rPr lang="en-GB" dirty="0"/>
            </a:br>
            <a:r>
              <a:rPr lang="en-GB" dirty="0"/>
              <a:t>(DFS HR 0.20 [99.12% CI 0.14, 0.30]; p&lt;0.001)</a:t>
            </a:r>
          </a:p>
          <a:p>
            <a:pPr marL="490538" lvl="1" indent="-266700">
              <a:lnSpc>
                <a:spcPct val="100000"/>
              </a:lnSpc>
              <a:spcBef>
                <a:spcPts val="600"/>
              </a:spcBef>
              <a:spcAft>
                <a:spcPts val="600"/>
              </a:spcAft>
            </a:pPr>
            <a:r>
              <a:rPr lang="en-GB" dirty="0"/>
              <a:t>Osimertinib vs placebo DFS rates at </a:t>
            </a:r>
            <a:r>
              <a:rPr lang="en-GB" b="1" dirty="0"/>
              <a:t>2 years were 89% </a:t>
            </a:r>
            <a:r>
              <a:rPr lang="en-GB" dirty="0"/>
              <a:t>vs 52%, respectively</a:t>
            </a:r>
          </a:p>
          <a:p>
            <a:pPr>
              <a:lnSpc>
                <a:spcPct val="100000"/>
              </a:lnSpc>
              <a:spcBef>
                <a:spcPts val="600"/>
              </a:spcBef>
              <a:spcAft>
                <a:spcPts val="600"/>
              </a:spcAft>
            </a:pPr>
            <a:r>
              <a:rPr lang="en-GB" dirty="0"/>
              <a:t>Adjuvant osimertinib demonstrated a </a:t>
            </a:r>
            <a:r>
              <a:rPr lang="en-GB" b="1" dirty="0">
                <a:solidFill>
                  <a:srgbClr val="0070C0"/>
                </a:solidFill>
              </a:rPr>
              <a:t>clinically meaningful improvement in CNS DFS </a:t>
            </a:r>
            <a:r>
              <a:rPr lang="en-GB" dirty="0"/>
              <a:t>compared with placebo</a:t>
            </a:r>
            <a:r>
              <a:rPr lang="en-GB" baseline="30000" dirty="0"/>
              <a:t>2</a:t>
            </a:r>
            <a:r>
              <a:rPr lang="en-GB" dirty="0"/>
              <a:t> </a:t>
            </a:r>
          </a:p>
          <a:p>
            <a:pPr>
              <a:lnSpc>
                <a:spcPct val="100000"/>
              </a:lnSpc>
              <a:spcBef>
                <a:spcPts val="600"/>
              </a:spcBef>
              <a:spcAft>
                <a:spcPts val="600"/>
              </a:spcAft>
            </a:pPr>
            <a:endParaRPr lang="en-GB" dirty="0"/>
          </a:p>
          <a:p>
            <a:pPr>
              <a:lnSpc>
                <a:spcPct val="100000"/>
              </a:lnSpc>
              <a:spcBef>
                <a:spcPts val="600"/>
              </a:spcBef>
              <a:spcAft>
                <a:spcPts val="600"/>
              </a:spcAft>
            </a:pPr>
            <a:r>
              <a:rPr lang="en-GB" dirty="0"/>
              <a:t>The safety profile was consistent with the established safety profile of osimertinib, with mild EGFR-TKI class effects reported; median duration of exposure to osimertinib was 22 months</a:t>
            </a:r>
            <a:r>
              <a:rPr lang="en-GB" baseline="30000" dirty="0"/>
              <a:t>1</a:t>
            </a:r>
            <a:endParaRPr lang="en-GB" dirty="0"/>
          </a:p>
        </p:txBody>
      </p:sp>
      <p:sp>
        <p:nvSpPr>
          <p:cNvPr id="4" name="TextBox 3">
            <a:extLst>
              <a:ext uri="{FF2B5EF4-FFF2-40B4-BE49-F238E27FC236}">
                <a16:creationId xmlns:a16="http://schemas.microsoft.com/office/drawing/2014/main" id="{99E3F1DB-167D-2748-BFAB-01A98C6A1FED}"/>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65464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758D403A-BB80-4BF2-8166-F6AEA88602AF}"/>
              </a:ext>
            </a:extLst>
          </p:cNvPr>
          <p:cNvSpPr>
            <a:spLocks noGrp="1"/>
          </p:cNvSpPr>
          <p:nvPr>
            <p:ph idx="4294967295"/>
          </p:nvPr>
        </p:nvSpPr>
        <p:spPr>
          <a:xfrm>
            <a:off x="426575" y="1167316"/>
            <a:ext cx="11753850" cy="5272088"/>
          </a:xfrm>
        </p:spPr>
        <p:txBody>
          <a:bodyPr/>
          <a:lstStyle/>
          <a:p>
            <a:r>
              <a:rPr lang="en-US" sz="2000" dirty="0">
                <a:latin typeface="+mn-lt"/>
              </a:rPr>
              <a:t>A clinically meaningful DFS benefit with </a:t>
            </a:r>
            <a:r>
              <a:rPr lang="en-US" sz="2000" dirty="0" err="1">
                <a:latin typeface="+mn-lt"/>
              </a:rPr>
              <a:t>osimertinib</a:t>
            </a:r>
            <a:r>
              <a:rPr lang="en-US" sz="2000" dirty="0">
                <a:latin typeface="+mn-lt"/>
              </a:rPr>
              <a:t> was observed in patients </a:t>
            </a:r>
            <a:r>
              <a:rPr lang="en-US" sz="2000" b="1" dirty="0">
                <a:solidFill>
                  <a:srgbClr val="0070C0"/>
                </a:solidFill>
                <a:latin typeface="+mn-lt"/>
              </a:rPr>
              <a:t>with or without adjuvant chemotherapy  (DFS HR of 0.16 and 0.23 respectively) </a:t>
            </a:r>
            <a:r>
              <a:rPr lang="en-US" sz="2000" dirty="0">
                <a:latin typeface="+mn-lt"/>
              </a:rPr>
              <a:t>regardless of disease state.</a:t>
            </a:r>
          </a:p>
          <a:p>
            <a:endParaRPr lang="en-US" sz="2000" dirty="0">
              <a:latin typeface="+mn-lt"/>
            </a:endParaRPr>
          </a:p>
          <a:p>
            <a:r>
              <a:rPr lang="en-US" sz="2000" dirty="0">
                <a:latin typeface="+mn-lt"/>
              </a:rPr>
              <a:t>Higher disease recurrence rates observed among patients in placebo arm who received adjuvant chemotherapy compared to those who didn’t were likely driven by the large proportion of patients with stage II/IIIA, as disease stage is a prognostic factor for disease outcome.</a:t>
            </a:r>
          </a:p>
          <a:p>
            <a:endParaRPr lang="en-US" sz="2000" dirty="0">
              <a:latin typeface="+mn-lt"/>
            </a:endParaRPr>
          </a:p>
          <a:p>
            <a:endParaRPr lang="en-US" sz="2000" dirty="0">
              <a:latin typeface="+mn-lt"/>
            </a:endParaRPr>
          </a:p>
          <a:p>
            <a:r>
              <a:rPr lang="en-US" sz="2000" b="1" dirty="0">
                <a:solidFill>
                  <a:srgbClr val="0070C0"/>
                </a:solidFill>
                <a:latin typeface="+mn-lt"/>
              </a:rPr>
              <a:t>Overall </a:t>
            </a:r>
            <a:r>
              <a:rPr lang="en-US" sz="2000" b="1" dirty="0" err="1">
                <a:solidFill>
                  <a:srgbClr val="0070C0"/>
                </a:solidFill>
                <a:latin typeface="+mn-lt"/>
              </a:rPr>
              <a:t>HRQoL</a:t>
            </a:r>
            <a:r>
              <a:rPr lang="en-US" sz="2000" b="1" dirty="0">
                <a:solidFill>
                  <a:srgbClr val="0070C0"/>
                </a:solidFill>
                <a:latin typeface="+mn-lt"/>
              </a:rPr>
              <a:t> was maintained</a:t>
            </a:r>
            <a:r>
              <a:rPr lang="en-US" sz="2000" dirty="0">
                <a:latin typeface="+mn-lt"/>
              </a:rPr>
              <a:t> with adjuvant </a:t>
            </a:r>
            <a:r>
              <a:rPr lang="en-US" sz="2000" dirty="0" err="1">
                <a:latin typeface="+mn-lt"/>
              </a:rPr>
              <a:t>osimertinib</a:t>
            </a:r>
            <a:r>
              <a:rPr lang="en-US" sz="2000" dirty="0">
                <a:latin typeface="+mn-lt"/>
              </a:rPr>
              <a:t> treatment with no  clinically meaningful differences vs placebo despite prolonged treatment.</a:t>
            </a:r>
            <a:endParaRPr lang="en-GB" sz="2000" dirty="0">
              <a:latin typeface="+mn-lt"/>
            </a:endParaRPr>
          </a:p>
        </p:txBody>
      </p:sp>
      <p:sp>
        <p:nvSpPr>
          <p:cNvPr id="2" name="Title 1">
            <a:extLst>
              <a:ext uri="{FF2B5EF4-FFF2-40B4-BE49-F238E27FC236}">
                <a16:creationId xmlns:a16="http://schemas.microsoft.com/office/drawing/2014/main" id="{D8AD0CDA-5F1B-424D-BB76-1A6D9DFB8633}"/>
              </a:ext>
            </a:extLst>
          </p:cNvPr>
          <p:cNvSpPr>
            <a:spLocks noGrp="1"/>
          </p:cNvSpPr>
          <p:nvPr>
            <p:ph type="title" idx="4294967295"/>
          </p:nvPr>
        </p:nvSpPr>
        <p:spPr>
          <a:xfrm>
            <a:off x="514048" y="425460"/>
            <a:ext cx="9699323" cy="622300"/>
          </a:xfrm>
        </p:spPr>
        <p:txBody>
          <a:bodyPr/>
          <a:lstStyle/>
          <a:p>
            <a:r>
              <a:rPr lang="en-US" sz="3200" b="1" dirty="0"/>
              <a:t>ADAURA: Summary</a:t>
            </a:r>
          </a:p>
        </p:txBody>
      </p:sp>
      <p:sp>
        <p:nvSpPr>
          <p:cNvPr id="6" name="TextBox 5">
            <a:extLst>
              <a:ext uri="{FF2B5EF4-FFF2-40B4-BE49-F238E27FC236}">
                <a16:creationId xmlns:a16="http://schemas.microsoft.com/office/drawing/2014/main" id="{C3273614-70E6-4381-9249-8778F0CDAB7E}"/>
              </a:ext>
            </a:extLst>
          </p:cNvPr>
          <p:cNvSpPr txBox="1"/>
          <p:nvPr/>
        </p:nvSpPr>
        <p:spPr>
          <a:xfrm>
            <a:off x="409877" y="4921602"/>
            <a:ext cx="11438769" cy="1200329"/>
          </a:xfrm>
          <a:prstGeom prst="rect">
            <a:avLst/>
          </a:prstGeom>
          <a:solidFill>
            <a:schemeClr val="accent1"/>
          </a:solidFill>
          <a:ln w="57150">
            <a:solidFill>
              <a:schemeClr val="accent1"/>
            </a:solidFill>
          </a:ln>
        </p:spPr>
        <p:txBody>
          <a:bodyPr wrap="square" rtlCol="0">
            <a:spAutoFit/>
          </a:bodyPr>
          <a:lstStyle/>
          <a:p>
            <a:pPr lvl="0" algn="ctr"/>
            <a:r>
              <a:rPr lang="en-GB" sz="2400" b="1" dirty="0">
                <a:solidFill>
                  <a:schemeClr val="bg1"/>
                </a:solidFill>
              </a:rPr>
              <a:t>Adjuvant osimertinib will provide a highly effective, </a:t>
            </a:r>
            <a:br>
              <a:rPr lang="en-GB" sz="2400" b="1" dirty="0">
                <a:solidFill>
                  <a:schemeClr val="bg1"/>
                </a:solidFill>
              </a:rPr>
            </a:br>
            <a:r>
              <a:rPr lang="en-GB" sz="2400" b="1" dirty="0">
                <a:solidFill>
                  <a:schemeClr val="bg1"/>
                </a:solidFill>
              </a:rPr>
              <a:t>practice changing treatment for patients with stage IB / II / IIIA </a:t>
            </a:r>
            <a:r>
              <a:rPr lang="en-GB" sz="2400" b="1" i="1" dirty="0">
                <a:solidFill>
                  <a:schemeClr val="bg1"/>
                </a:solidFill>
              </a:rPr>
              <a:t>EGFR</a:t>
            </a:r>
            <a:r>
              <a:rPr lang="en-GB" sz="2400" b="1" dirty="0">
                <a:solidFill>
                  <a:schemeClr val="bg1"/>
                </a:solidFill>
              </a:rPr>
              <a:t>m NSCLC after complete </a:t>
            </a:r>
            <a:r>
              <a:rPr lang="en-GB" sz="2400" b="1" dirty="0" err="1">
                <a:solidFill>
                  <a:schemeClr val="bg1"/>
                </a:solidFill>
              </a:rPr>
              <a:t>tumor</a:t>
            </a:r>
            <a:r>
              <a:rPr lang="en-GB" sz="2400" b="1" dirty="0">
                <a:solidFill>
                  <a:schemeClr val="bg1"/>
                </a:solidFill>
              </a:rPr>
              <a:t> resection.</a:t>
            </a:r>
          </a:p>
        </p:txBody>
      </p:sp>
      <p:sp>
        <p:nvSpPr>
          <p:cNvPr id="5" name="TextBox 4">
            <a:extLst>
              <a:ext uri="{FF2B5EF4-FFF2-40B4-BE49-F238E27FC236}">
                <a16:creationId xmlns:a16="http://schemas.microsoft.com/office/drawing/2014/main" id="{B1463DC5-1C93-B240-9998-EAF749A538E5}"/>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4270753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92E420-9C02-234D-9DA3-CAEBDE2900C2}"/>
              </a:ext>
            </a:extLst>
          </p:cNvPr>
          <p:cNvSpPr>
            <a:spLocks noGrp="1"/>
          </p:cNvSpPr>
          <p:nvPr>
            <p:ph type="body" sz="quarter" idx="4294967295"/>
          </p:nvPr>
        </p:nvSpPr>
        <p:spPr>
          <a:xfrm>
            <a:off x="419790" y="458788"/>
            <a:ext cx="10851460" cy="509587"/>
          </a:xfrm>
        </p:spPr>
        <p:txBody>
          <a:bodyPr>
            <a:normAutofit lnSpcReduction="10000"/>
          </a:bodyPr>
          <a:lstStyle/>
          <a:p>
            <a:pPr marL="0" indent="0">
              <a:buNone/>
            </a:pPr>
            <a:r>
              <a:rPr lang="en-US" sz="3200" b="1" dirty="0"/>
              <a:t>Next Steps</a:t>
            </a:r>
          </a:p>
        </p:txBody>
      </p:sp>
      <p:sp>
        <p:nvSpPr>
          <p:cNvPr id="7" name="TextBox 6">
            <a:extLst>
              <a:ext uri="{FF2B5EF4-FFF2-40B4-BE49-F238E27FC236}">
                <a16:creationId xmlns:a16="http://schemas.microsoft.com/office/drawing/2014/main" id="{B5507612-6D36-3E41-8271-1968C99F8AE6}"/>
              </a:ext>
            </a:extLst>
          </p:cNvPr>
          <p:cNvSpPr txBox="1"/>
          <p:nvPr/>
        </p:nvSpPr>
        <p:spPr>
          <a:xfrm>
            <a:off x="1303447" y="6117786"/>
            <a:ext cx="10889252" cy="363433"/>
          </a:xfrm>
          <a:prstGeom prst="rect">
            <a:avLst/>
          </a:prstGeom>
          <a:noFill/>
        </p:spPr>
        <p:txBody>
          <a:bodyPr wrap="square" rtlCol="0" anchor="b" anchorCtr="0">
            <a:spAutoFit/>
          </a:bodyPr>
          <a:lstStyle/>
          <a:p>
            <a:pPr lvl="0" algn="r">
              <a:defRPr/>
            </a:pPr>
            <a:r>
              <a:rPr lang="en-GB" sz="881" dirty="0">
                <a:solidFill>
                  <a:schemeClr val="tx1">
                    <a:lumMod val="65000"/>
                    <a:lumOff val="35000"/>
                  </a:schemeClr>
                </a:solidFill>
                <a:latin typeface="Arial Narrow"/>
                <a:cs typeface="Arial Narrow"/>
              </a:rPr>
              <a:t>1. Herbst et al. J Clin Oncol.2020;38:18_suppl.LBA5.</a:t>
            </a:r>
            <a:br>
              <a:rPr lang="en-GB" sz="881" dirty="0">
                <a:solidFill>
                  <a:schemeClr val="tx1">
                    <a:lumMod val="65000"/>
                    <a:lumOff val="35000"/>
                  </a:schemeClr>
                </a:solidFill>
                <a:latin typeface="Arial Narrow"/>
                <a:cs typeface="Arial Narrow"/>
              </a:rPr>
            </a:br>
            <a:r>
              <a:rPr lang="en-GB" sz="881" dirty="0">
                <a:solidFill>
                  <a:prstClr val="black">
                    <a:lumMod val="65000"/>
                    <a:lumOff val="35000"/>
                  </a:prstClr>
                </a:solidFill>
                <a:latin typeface="Arial Narrow" panose="020B0606020202030204" pitchFamily="34" charset="0"/>
                <a:cs typeface="Arial Narrow"/>
              </a:rPr>
              <a:t>ADAURA data cut-off: 17 January, 2020</a:t>
            </a:r>
          </a:p>
        </p:txBody>
      </p:sp>
      <p:sp>
        <p:nvSpPr>
          <p:cNvPr id="4" name="TextBox 3">
            <a:extLst>
              <a:ext uri="{FF2B5EF4-FFF2-40B4-BE49-F238E27FC236}">
                <a16:creationId xmlns:a16="http://schemas.microsoft.com/office/drawing/2014/main" id="{D49A406B-0CE1-476F-953B-0EFB507A2DD6}"/>
              </a:ext>
            </a:extLst>
          </p:cNvPr>
          <p:cNvSpPr txBox="1"/>
          <p:nvPr/>
        </p:nvSpPr>
        <p:spPr>
          <a:xfrm>
            <a:off x="1123950" y="1233346"/>
            <a:ext cx="8562975" cy="4401205"/>
          </a:xfrm>
          <a:prstGeom prst="rect">
            <a:avLst/>
          </a:prstGeom>
          <a:noFill/>
        </p:spPr>
        <p:txBody>
          <a:bodyPr wrap="square" rtlCol="0">
            <a:spAutoFit/>
          </a:bodyPr>
          <a:lstStyle/>
          <a:p>
            <a:pPr marL="285750" indent="-285750">
              <a:buFont typeface="Arial" panose="020B0604020202020204" pitchFamily="34" charset="0"/>
              <a:buChar char="•"/>
            </a:pPr>
            <a:r>
              <a:rPr lang="en-US" sz="2800" dirty="0" err="1"/>
              <a:t>NeoAdaura</a:t>
            </a:r>
            <a:r>
              <a:rPr lang="en-US" sz="2800" dirty="0"/>
              <a:t>  (Neoadjuvant)</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Laura    (Stage III)</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Combo studies</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Other Agents </a:t>
            </a:r>
          </a:p>
        </p:txBody>
      </p:sp>
      <p:sp>
        <p:nvSpPr>
          <p:cNvPr id="5" name="TextBox 4">
            <a:extLst>
              <a:ext uri="{FF2B5EF4-FFF2-40B4-BE49-F238E27FC236}">
                <a16:creationId xmlns:a16="http://schemas.microsoft.com/office/drawing/2014/main" id="{EC6A3212-60D6-0741-A368-D9944C8E0DBD}"/>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4996722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621D0F5-B376-42EB-AF36-796C68E7AF6F}"/>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116356D-7786-4D05-99B5-5081CEF87BAF}"/>
              </a:ext>
            </a:extLst>
          </p:cNvPr>
          <p:cNvPicPr>
            <a:picLocks noChangeAspect="1"/>
          </p:cNvPicPr>
          <p:nvPr/>
        </p:nvPicPr>
        <p:blipFill rotWithShape="1">
          <a:blip r:embed="rId3"/>
          <a:srcRect l="63799" t="30736" r="3279" b="30303"/>
          <a:stretch/>
        </p:blipFill>
        <p:spPr>
          <a:xfrm>
            <a:off x="431633" y="1318161"/>
            <a:ext cx="11714521" cy="4678878"/>
          </a:xfrm>
          <a:prstGeom prst="rect">
            <a:avLst/>
          </a:prstGeom>
        </p:spPr>
      </p:pic>
      <p:sp>
        <p:nvSpPr>
          <p:cNvPr id="5" name="TextBox 4">
            <a:extLst>
              <a:ext uri="{FF2B5EF4-FFF2-40B4-BE49-F238E27FC236}">
                <a16:creationId xmlns:a16="http://schemas.microsoft.com/office/drawing/2014/main" id="{AA1D7DE0-2B77-4565-9A4F-8C4559B45B76}"/>
              </a:ext>
            </a:extLst>
          </p:cNvPr>
          <p:cNvSpPr txBox="1"/>
          <p:nvPr/>
        </p:nvSpPr>
        <p:spPr>
          <a:xfrm>
            <a:off x="8331198" y="6042759"/>
            <a:ext cx="3471334" cy="372533"/>
          </a:xfrm>
          <a:prstGeom prst="rect">
            <a:avLst/>
          </a:prstGeom>
          <a:noFill/>
        </p:spPr>
        <p:txBody>
          <a:bodyPr wrap="square" rtlCol="0">
            <a:spAutoFit/>
          </a:bodyPr>
          <a:lstStyle/>
          <a:p>
            <a:r>
              <a:rPr lang="en-US" dirty="0">
                <a:solidFill>
                  <a:schemeClr val="bg1"/>
                </a:solidFill>
              </a:rPr>
              <a:t>Leonetti A, et al. BJC 2019</a:t>
            </a:r>
          </a:p>
        </p:txBody>
      </p:sp>
      <p:sp>
        <p:nvSpPr>
          <p:cNvPr id="6" name="Title 1">
            <a:extLst>
              <a:ext uri="{FF2B5EF4-FFF2-40B4-BE49-F238E27FC236}">
                <a16:creationId xmlns:a16="http://schemas.microsoft.com/office/drawing/2014/main" id="{A13580F1-9094-4E6B-A71F-F77C8CEA9C39}"/>
              </a:ext>
            </a:extLst>
          </p:cNvPr>
          <p:cNvSpPr txBox="1">
            <a:spLocks/>
          </p:cNvSpPr>
          <p:nvPr/>
        </p:nvSpPr>
        <p:spPr bwMode="auto">
          <a:xfrm>
            <a:off x="914400" y="218821"/>
            <a:ext cx="103632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3600">
                <a:solidFill>
                  <a:schemeClr val="bg1"/>
                </a:solidFill>
                <a:latin typeface="+mj-lt"/>
                <a:ea typeface="+mj-ea"/>
                <a:cs typeface="+mj-cs"/>
              </a:defRPr>
            </a:lvl1pPr>
            <a:lvl2pPr algn="ctr" rtl="0" eaLnBrk="0" fontAlgn="base" hangingPunct="0">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2pPr>
            <a:lvl3pPr algn="ctr" rtl="0" eaLnBrk="0" fontAlgn="base" hangingPunct="0">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3pPr>
            <a:lvl4pPr algn="ctr" rtl="0" eaLnBrk="0" fontAlgn="base" hangingPunct="0">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4pPr>
            <a:lvl5pPr algn="ctr" rtl="0" eaLnBrk="0" fontAlgn="base" hangingPunct="0">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5pPr>
            <a:lvl6pPr marL="457200" algn="ctr" rtl="0" fontAlgn="base">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6pPr>
            <a:lvl7pPr marL="914400" algn="ctr" rtl="0" fontAlgn="base">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7pPr>
            <a:lvl8pPr marL="1371600" algn="ctr" rtl="0" fontAlgn="base">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8pPr>
            <a:lvl9pPr marL="1828800" algn="ctr" rtl="0" fontAlgn="base">
              <a:spcBef>
                <a:spcPct val="0"/>
              </a:spcBef>
              <a:spcAft>
                <a:spcPct val="0"/>
              </a:spcAft>
              <a:defRPr sz="3600">
                <a:solidFill>
                  <a:schemeClr val="bg1"/>
                </a:solidFill>
                <a:latin typeface="Arial Bold" pitchFamily="-107" charset="0"/>
                <a:ea typeface="ヒラギノ角ゴ Pro W3" pitchFamily="-107" charset="-128"/>
                <a:cs typeface="ヒラギノ角ゴ Pro W3" pitchFamily="-107" charset="-128"/>
              </a:defRPr>
            </a:lvl9pPr>
          </a:lstStyle>
          <a:p>
            <a:r>
              <a:rPr lang="en-US" kern="0" dirty="0"/>
              <a:t>Resistance mechanisms to osimertinib</a:t>
            </a:r>
          </a:p>
        </p:txBody>
      </p:sp>
      <p:sp>
        <p:nvSpPr>
          <p:cNvPr id="7" name="TextBox 6">
            <a:extLst>
              <a:ext uri="{FF2B5EF4-FFF2-40B4-BE49-F238E27FC236}">
                <a16:creationId xmlns:a16="http://schemas.microsoft.com/office/drawing/2014/main" id="{6CF3B5AE-B8FA-CA49-A3C7-22A80B983F47}"/>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solidFill>
                  <a:srgbClr val="000000"/>
                </a:solidFill>
              </a:rPr>
              <a:t>Courtesy of Roy S Herbst, MD, PhD</a:t>
            </a:r>
          </a:p>
        </p:txBody>
      </p:sp>
    </p:spTree>
    <p:extLst>
      <p:ext uri="{BB962C8B-B14F-4D97-AF65-F5344CB8AC3E}">
        <p14:creationId xmlns:p14="http://schemas.microsoft.com/office/powerpoint/2010/main" val="8705050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3FAEF-9BFE-4952-A53C-6889B7C2CDCA}"/>
              </a:ext>
            </a:extLst>
          </p:cNvPr>
          <p:cNvSpPr>
            <a:spLocks noGrp="1"/>
          </p:cNvSpPr>
          <p:nvPr>
            <p:ph type="title"/>
          </p:nvPr>
        </p:nvSpPr>
        <p:spPr/>
        <p:txBody>
          <a:bodyPr/>
          <a:lstStyle/>
          <a:p>
            <a:pPr algn="ctr"/>
            <a:r>
              <a:rPr lang="en-US" dirty="0"/>
              <a:t>Potential for Other Drivers</a:t>
            </a:r>
          </a:p>
        </p:txBody>
      </p:sp>
      <p:pic>
        <p:nvPicPr>
          <p:cNvPr id="4" name="Picture 3" descr="Chart, sunburst chart&#10;&#10;Description automatically generated">
            <a:extLst>
              <a:ext uri="{FF2B5EF4-FFF2-40B4-BE49-F238E27FC236}">
                <a16:creationId xmlns:a16="http://schemas.microsoft.com/office/drawing/2014/main" id="{223DCCBF-D1A7-4E36-B0CE-AC32B67D65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0594" y="1581382"/>
            <a:ext cx="6190812" cy="3913558"/>
          </a:xfrm>
          <a:prstGeom prst="rect">
            <a:avLst/>
          </a:prstGeom>
        </p:spPr>
      </p:pic>
      <p:sp>
        <p:nvSpPr>
          <p:cNvPr id="5" name="TextBox 4">
            <a:extLst>
              <a:ext uri="{FF2B5EF4-FFF2-40B4-BE49-F238E27FC236}">
                <a16:creationId xmlns:a16="http://schemas.microsoft.com/office/drawing/2014/main" id="{8F7662D1-6CA0-414C-BA9D-4DCBF666702E}"/>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8176941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758" y="1007494"/>
            <a:ext cx="10515600" cy="1325563"/>
          </a:xfrm>
        </p:spPr>
        <p:txBody>
          <a:bodyPr>
            <a:noAutofit/>
          </a:bodyPr>
          <a:lstStyle/>
          <a:p>
            <a:pPr algn="ctr"/>
            <a:r>
              <a:rPr lang="en-US" sz="2400" dirty="0"/>
              <a:t>Can We Bring Our Best Agents from The Metastatic Setting Earlier?</a:t>
            </a:r>
            <a:br>
              <a:rPr lang="en-US" sz="3600" dirty="0"/>
            </a:br>
            <a:br>
              <a:rPr lang="en-US" sz="3600" dirty="0"/>
            </a:br>
            <a:endParaRPr lang="en-US" sz="3600" dirty="0"/>
          </a:p>
        </p:txBody>
      </p:sp>
      <p:sp>
        <p:nvSpPr>
          <p:cNvPr id="6" name="Content Placeholder 2">
            <a:extLst>
              <a:ext uri="{FF2B5EF4-FFF2-40B4-BE49-F238E27FC236}">
                <a16:creationId xmlns:a16="http://schemas.microsoft.com/office/drawing/2014/main" id="{873951E4-2CC8-4F65-A0A4-EC8D132D23CC}"/>
              </a:ext>
            </a:extLst>
          </p:cNvPr>
          <p:cNvSpPr txBox="1">
            <a:spLocks/>
          </p:cNvSpPr>
          <p:nvPr/>
        </p:nvSpPr>
        <p:spPr>
          <a:xfrm>
            <a:off x="700705" y="2025748"/>
            <a:ext cx="10827707" cy="40956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endParaRPr lang="en-US" dirty="0"/>
          </a:p>
          <a:p>
            <a:pPr marL="0" indent="0">
              <a:buNone/>
            </a:pPr>
            <a:r>
              <a:rPr lang="en-US" dirty="0"/>
              <a:t> Immunotherapy</a:t>
            </a:r>
          </a:p>
          <a:p>
            <a:pPr marL="342900" indent="-342900">
              <a:buAutoNum type="arabicPeriod" startAt="3"/>
            </a:pPr>
            <a:endParaRPr lang="en-US" dirty="0"/>
          </a:p>
          <a:p>
            <a:pPr marL="0" indent="0">
              <a:buNone/>
            </a:pPr>
            <a:endParaRPr lang="en-US" dirty="0"/>
          </a:p>
          <a:p>
            <a:pPr marL="613818" indent="-613818">
              <a:buFont typeface="Arial" panose="020B0604020202020204" pitchFamily="34" charset="0"/>
              <a:buAutoNum type="arabicPeriod"/>
            </a:pPr>
            <a:endParaRPr lang="en-US" dirty="0"/>
          </a:p>
          <a:p>
            <a:pPr marL="613818" indent="-613818">
              <a:buFont typeface="Arial" panose="020B0604020202020204" pitchFamily="34" charset="0"/>
              <a:buAutoNum type="arabicPeriod"/>
            </a:pPr>
            <a:endParaRPr lang="en-US" dirty="0"/>
          </a:p>
        </p:txBody>
      </p:sp>
      <p:pic>
        <p:nvPicPr>
          <p:cNvPr id="4" name="Picture 3">
            <a:extLst>
              <a:ext uri="{FF2B5EF4-FFF2-40B4-BE49-F238E27FC236}">
                <a16:creationId xmlns:a16="http://schemas.microsoft.com/office/drawing/2014/main" id="{75040F0D-0D0E-AB40-9436-DE7EEBF2F6AF}"/>
              </a:ext>
            </a:extLst>
          </p:cNvPr>
          <p:cNvPicPr>
            <a:picLocks noChangeAspect="1"/>
          </p:cNvPicPr>
          <p:nvPr/>
        </p:nvPicPr>
        <p:blipFill>
          <a:blip r:embed="rId2"/>
          <a:stretch>
            <a:fillRect/>
          </a:stretch>
        </p:blipFill>
        <p:spPr>
          <a:xfrm>
            <a:off x="5579079" y="2025748"/>
            <a:ext cx="5295247" cy="3974550"/>
          </a:xfrm>
          <a:prstGeom prst="rect">
            <a:avLst/>
          </a:prstGeom>
        </p:spPr>
      </p:pic>
      <p:sp>
        <p:nvSpPr>
          <p:cNvPr id="5" name="TextBox 4">
            <a:extLst>
              <a:ext uri="{FF2B5EF4-FFF2-40B4-BE49-F238E27FC236}">
                <a16:creationId xmlns:a16="http://schemas.microsoft.com/office/drawing/2014/main" id="{13C8548F-DFCE-324E-9C71-E834F72FE01E}"/>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3269721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3" cstate="print">
            <a:extLst>
              <a:ext uri="{28A0092B-C50C-407E-A947-70E740481C1C}">
                <a14:useLocalDpi xmlns:a14="http://schemas.microsoft.com/office/drawing/2010/main"/>
              </a:ext>
            </a:extLst>
          </a:blip>
          <a:srcRect l="4907" t="30160" r="10115" b="15518"/>
          <a:stretch/>
        </p:blipFill>
        <p:spPr>
          <a:xfrm>
            <a:off x="606249" y="590363"/>
            <a:ext cx="1859533" cy="1188720"/>
          </a:xfrm>
          <a:prstGeom prst="rect">
            <a:avLst/>
          </a:prstGeom>
        </p:spPr>
      </p:pic>
      <p:pic>
        <p:nvPicPr>
          <p:cNvPr id="28" name="Picture 27"/>
          <p:cNvPicPr>
            <a:picLocks noChangeAspect="1"/>
          </p:cNvPicPr>
          <p:nvPr/>
        </p:nvPicPr>
        <p:blipFill rotWithShape="1">
          <a:blip r:embed="rId4" cstate="print">
            <a:extLst>
              <a:ext uri="{28A0092B-C50C-407E-A947-70E740481C1C}">
                <a14:useLocalDpi xmlns:a14="http://schemas.microsoft.com/office/drawing/2010/main"/>
              </a:ext>
            </a:extLst>
          </a:blip>
          <a:srcRect l="4822" t="31370" r="11688" b="15304"/>
          <a:stretch/>
        </p:blipFill>
        <p:spPr>
          <a:xfrm>
            <a:off x="2524265" y="590780"/>
            <a:ext cx="1861132" cy="1188720"/>
          </a:xfrm>
          <a:prstGeom prst="rect">
            <a:avLst/>
          </a:prstGeom>
        </p:spPr>
      </p:pic>
      <p:pic>
        <p:nvPicPr>
          <p:cNvPr id="30" name="Picture 29"/>
          <p:cNvPicPr>
            <a:picLocks noChangeAspect="1"/>
          </p:cNvPicPr>
          <p:nvPr/>
        </p:nvPicPr>
        <p:blipFill rotWithShape="1">
          <a:blip r:embed="rId5" cstate="print">
            <a:extLst>
              <a:ext uri="{28A0092B-C50C-407E-A947-70E740481C1C}">
                <a14:useLocalDpi xmlns:a14="http://schemas.microsoft.com/office/drawing/2010/main"/>
              </a:ext>
            </a:extLst>
          </a:blip>
          <a:srcRect l="4716" t="24196" r="4804" b="15246"/>
          <a:stretch/>
        </p:blipFill>
        <p:spPr>
          <a:xfrm>
            <a:off x="606249" y="1842887"/>
            <a:ext cx="1859972" cy="1233131"/>
          </a:xfrm>
          <a:prstGeom prst="rect">
            <a:avLst/>
          </a:prstGeom>
        </p:spPr>
      </p:pic>
      <p:pic>
        <p:nvPicPr>
          <p:cNvPr id="31" name="Picture 30"/>
          <p:cNvPicPr>
            <a:picLocks noChangeAspect="1"/>
          </p:cNvPicPr>
          <p:nvPr/>
        </p:nvPicPr>
        <p:blipFill rotWithShape="1">
          <a:blip r:embed="rId6" cstate="print">
            <a:extLst>
              <a:ext uri="{28A0092B-C50C-407E-A947-70E740481C1C}">
                <a14:useLocalDpi xmlns:a14="http://schemas.microsoft.com/office/drawing/2010/main"/>
              </a:ext>
            </a:extLst>
          </a:blip>
          <a:srcRect l="4954" t="22043" r="6162" b="19213"/>
          <a:stretch/>
        </p:blipFill>
        <p:spPr>
          <a:xfrm>
            <a:off x="2524265" y="1842887"/>
            <a:ext cx="1842197" cy="1217506"/>
          </a:xfrm>
          <a:prstGeom prst="rect">
            <a:avLst/>
          </a:prstGeom>
        </p:spPr>
      </p:pic>
      <p:pic>
        <p:nvPicPr>
          <p:cNvPr id="33" name="Picture 32"/>
          <p:cNvPicPr>
            <a:picLocks noChangeAspect="1"/>
          </p:cNvPicPr>
          <p:nvPr/>
        </p:nvPicPr>
        <p:blipFill rotWithShape="1">
          <a:blip r:embed="rId7" cstate="print">
            <a:extLst>
              <a:ext uri="{28A0092B-C50C-407E-A947-70E740481C1C}">
                <a14:useLocalDpi xmlns:a14="http://schemas.microsoft.com/office/drawing/2010/main"/>
              </a:ext>
            </a:extLst>
          </a:blip>
          <a:srcRect l="4293" t="22483" r="4350" b="14103"/>
          <a:stretch/>
        </p:blipFill>
        <p:spPr>
          <a:xfrm>
            <a:off x="606248" y="3142246"/>
            <a:ext cx="1859533" cy="1290770"/>
          </a:xfrm>
          <a:prstGeom prst="rect">
            <a:avLst/>
          </a:prstGeom>
        </p:spPr>
      </p:pic>
      <p:pic>
        <p:nvPicPr>
          <p:cNvPr id="34" name="Picture 33"/>
          <p:cNvPicPr>
            <a:picLocks noChangeAspect="1"/>
          </p:cNvPicPr>
          <p:nvPr/>
        </p:nvPicPr>
        <p:blipFill rotWithShape="1">
          <a:blip r:embed="rId8" cstate="print">
            <a:extLst>
              <a:ext uri="{28A0092B-C50C-407E-A947-70E740481C1C}">
                <a14:useLocalDpi xmlns:a14="http://schemas.microsoft.com/office/drawing/2010/main"/>
              </a:ext>
            </a:extLst>
          </a:blip>
          <a:srcRect l="4848" t="22272" r="6394" b="16273"/>
          <a:stretch/>
        </p:blipFill>
        <p:spPr>
          <a:xfrm>
            <a:off x="2538778" y="3138519"/>
            <a:ext cx="1842197" cy="1275541"/>
          </a:xfrm>
          <a:prstGeom prst="rect">
            <a:avLst/>
          </a:prstGeom>
        </p:spPr>
      </p:pic>
      <p:pic>
        <p:nvPicPr>
          <p:cNvPr id="38" name="Picture 37"/>
          <p:cNvPicPr>
            <a:picLocks noChangeAspect="1"/>
          </p:cNvPicPr>
          <p:nvPr/>
        </p:nvPicPr>
        <p:blipFill rotWithShape="1">
          <a:blip r:embed="rId9" cstate="print">
            <a:extLst>
              <a:ext uri="{28A0092B-C50C-407E-A947-70E740481C1C}">
                <a14:useLocalDpi xmlns:a14="http://schemas.microsoft.com/office/drawing/2010/main"/>
              </a:ext>
            </a:extLst>
          </a:blip>
          <a:srcRect l="1953" t="19604" r="7441" b="12067"/>
          <a:stretch/>
        </p:blipFill>
        <p:spPr>
          <a:xfrm>
            <a:off x="606248" y="4499244"/>
            <a:ext cx="1859532" cy="1298696"/>
          </a:xfrm>
          <a:prstGeom prst="rect">
            <a:avLst/>
          </a:prstGeom>
        </p:spPr>
      </p:pic>
      <p:pic>
        <p:nvPicPr>
          <p:cNvPr id="39" name="Picture 38"/>
          <p:cNvPicPr>
            <a:picLocks noChangeAspect="1"/>
          </p:cNvPicPr>
          <p:nvPr/>
        </p:nvPicPr>
        <p:blipFill rotWithShape="1">
          <a:blip r:embed="rId10" cstate="print">
            <a:extLst>
              <a:ext uri="{28A0092B-C50C-407E-A947-70E740481C1C}">
                <a14:useLocalDpi xmlns:a14="http://schemas.microsoft.com/office/drawing/2010/main"/>
              </a:ext>
            </a:extLst>
          </a:blip>
          <a:srcRect l="-1181" t="20964" r="6589" b="14047"/>
          <a:stretch/>
        </p:blipFill>
        <p:spPr>
          <a:xfrm>
            <a:off x="2512835" y="4494342"/>
            <a:ext cx="1902813" cy="1307345"/>
          </a:xfrm>
          <a:prstGeom prst="rect">
            <a:avLst/>
          </a:prstGeom>
        </p:spPr>
      </p:pic>
      <p:sp>
        <p:nvSpPr>
          <p:cNvPr id="42" name="TextBox 41"/>
          <p:cNvSpPr txBox="1"/>
          <p:nvPr/>
        </p:nvSpPr>
        <p:spPr>
          <a:xfrm>
            <a:off x="886481" y="5797940"/>
            <a:ext cx="1298557" cy="222240"/>
          </a:xfrm>
          <a:prstGeom prst="rect">
            <a:avLst/>
          </a:prstGeom>
          <a:noFill/>
        </p:spPr>
        <p:txBody>
          <a:bodyPr wrap="square" rtlCol="0">
            <a:spAutoFit/>
          </a:bodyPr>
          <a:lstStyle/>
          <a:p>
            <a:pPr algn="ctr" defTabSz="514350" eaLnBrk="0" fontAlgn="base" hangingPunct="0">
              <a:spcBef>
                <a:spcPct val="0"/>
              </a:spcBef>
              <a:spcAft>
                <a:spcPct val="0"/>
              </a:spcAft>
              <a:defRPr/>
            </a:pPr>
            <a:r>
              <a:rPr lang="en-US" sz="844" b="1" kern="0" dirty="0">
                <a:latin typeface="Arial" charset="0"/>
              </a:rPr>
              <a:t>Pre- Nivolumab</a:t>
            </a:r>
          </a:p>
        </p:txBody>
      </p:sp>
      <p:sp>
        <p:nvSpPr>
          <p:cNvPr id="43" name="TextBox 42"/>
          <p:cNvSpPr txBox="1"/>
          <p:nvPr/>
        </p:nvSpPr>
        <p:spPr>
          <a:xfrm>
            <a:off x="2899177" y="5773079"/>
            <a:ext cx="1307180" cy="222240"/>
          </a:xfrm>
          <a:prstGeom prst="rect">
            <a:avLst/>
          </a:prstGeom>
          <a:noFill/>
        </p:spPr>
        <p:txBody>
          <a:bodyPr wrap="square" rtlCol="0">
            <a:spAutoFit/>
          </a:bodyPr>
          <a:lstStyle/>
          <a:p>
            <a:pPr algn="ctr" defTabSz="514350" eaLnBrk="0" fontAlgn="base" hangingPunct="0">
              <a:spcBef>
                <a:spcPct val="0"/>
              </a:spcBef>
              <a:spcAft>
                <a:spcPct val="0"/>
              </a:spcAft>
              <a:defRPr/>
            </a:pPr>
            <a:r>
              <a:rPr lang="en-US" sz="844" b="1" kern="0" dirty="0">
                <a:latin typeface="Arial" charset="0"/>
              </a:rPr>
              <a:t>2 Years on Nivolumab</a:t>
            </a:r>
          </a:p>
        </p:txBody>
      </p:sp>
      <p:cxnSp>
        <p:nvCxnSpPr>
          <p:cNvPr id="45" name="Straight Arrow Connector 44"/>
          <p:cNvCxnSpPr>
            <a:cxnSpLocks/>
          </p:cNvCxnSpPr>
          <p:nvPr/>
        </p:nvCxnSpPr>
        <p:spPr>
          <a:xfrm flipV="1">
            <a:off x="1226409" y="1379169"/>
            <a:ext cx="0" cy="264929"/>
          </a:xfrm>
          <a:prstGeom prst="straightConnector1">
            <a:avLst/>
          </a:prstGeom>
          <a:noFill/>
          <a:ln w="28575" cap="flat" cmpd="sng" algn="ctr">
            <a:solidFill>
              <a:srgbClr val="C00000"/>
            </a:solidFill>
            <a:prstDash val="solid"/>
            <a:tailEnd type="arrow"/>
          </a:ln>
          <a:effectLst/>
        </p:spPr>
      </p:cxnSp>
      <p:cxnSp>
        <p:nvCxnSpPr>
          <p:cNvPr id="46" name="Straight Arrow Connector 45"/>
          <p:cNvCxnSpPr/>
          <p:nvPr/>
        </p:nvCxnSpPr>
        <p:spPr>
          <a:xfrm flipH="1" flipV="1">
            <a:off x="1443495" y="1158085"/>
            <a:ext cx="84262" cy="53275"/>
          </a:xfrm>
          <a:prstGeom prst="straightConnector1">
            <a:avLst/>
          </a:prstGeom>
          <a:noFill/>
          <a:ln w="28575" cap="flat" cmpd="sng" algn="ctr">
            <a:solidFill>
              <a:srgbClr val="C00000"/>
            </a:solidFill>
            <a:prstDash val="solid"/>
            <a:tailEnd type="arrow"/>
          </a:ln>
          <a:effectLst/>
        </p:spPr>
      </p:cxnSp>
      <p:cxnSp>
        <p:nvCxnSpPr>
          <p:cNvPr id="47" name="Straight Arrow Connector 46"/>
          <p:cNvCxnSpPr>
            <a:cxnSpLocks/>
          </p:cNvCxnSpPr>
          <p:nvPr/>
        </p:nvCxnSpPr>
        <p:spPr>
          <a:xfrm flipV="1">
            <a:off x="1789182" y="2693968"/>
            <a:ext cx="1" cy="226038"/>
          </a:xfrm>
          <a:prstGeom prst="straightConnector1">
            <a:avLst/>
          </a:prstGeom>
          <a:noFill/>
          <a:ln w="28575" cap="flat" cmpd="sng" algn="ctr">
            <a:solidFill>
              <a:srgbClr val="C00000"/>
            </a:solidFill>
            <a:prstDash val="solid"/>
            <a:tailEnd type="arrow"/>
          </a:ln>
          <a:effectLst/>
        </p:spPr>
      </p:cxnSp>
      <p:cxnSp>
        <p:nvCxnSpPr>
          <p:cNvPr id="48" name="Straight Arrow Connector 47"/>
          <p:cNvCxnSpPr>
            <a:cxnSpLocks/>
          </p:cNvCxnSpPr>
          <p:nvPr/>
        </p:nvCxnSpPr>
        <p:spPr>
          <a:xfrm>
            <a:off x="906026" y="3187274"/>
            <a:ext cx="88384" cy="178408"/>
          </a:xfrm>
          <a:prstGeom prst="straightConnector1">
            <a:avLst/>
          </a:prstGeom>
          <a:noFill/>
          <a:ln w="28575" cap="flat" cmpd="sng" algn="ctr">
            <a:solidFill>
              <a:srgbClr val="C00000"/>
            </a:solidFill>
            <a:prstDash val="solid"/>
            <a:tailEnd type="arrow"/>
          </a:ln>
          <a:effectLst/>
        </p:spPr>
      </p:cxnSp>
      <p:cxnSp>
        <p:nvCxnSpPr>
          <p:cNvPr id="49" name="Straight Arrow Connector 48"/>
          <p:cNvCxnSpPr>
            <a:cxnSpLocks/>
          </p:cNvCxnSpPr>
          <p:nvPr/>
        </p:nvCxnSpPr>
        <p:spPr>
          <a:xfrm flipH="1" flipV="1">
            <a:off x="1879977" y="5173478"/>
            <a:ext cx="156856" cy="175760"/>
          </a:xfrm>
          <a:prstGeom prst="straightConnector1">
            <a:avLst/>
          </a:prstGeom>
          <a:noFill/>
          <a:ln w="28575" cap="flat" cmpd="sng" algn="ctr">
            <a:solidFill>
              <a:srgbClr val="C00000"/>
            </a:solidFill>
            <a:prstDash val="solid"/>
            <a:tailEnd type="arrow"/>
          </a:ln>
          <a:effectLst/>
        </p:spPr>
      </p:cxnSp>
      <p:sp>
        <p:nvSpPr>
          <p:cNvPr id="62" name="TextBox 61"/>
          <p:cNvSpPr txBox="1"/>
          <p:nvPr/>
        </p:nvSpPr>
        <p:spPr>
          <a:xfrm>
            <a:off x="4458797" y="5783188"/>
            <a:ext cx="2522432" cy="222240"/>
          </a:xfrm>
          <a:prstGeom prst="rect">
            <a:avLst/>
          </a:prstGeom>
          <a:noFill/>
        </p:spPr>
        <p:txBody>
          <a:bodyPr wrap="square" rtlCol="0">
            <a:spAutoFit/>
          </a:bodyPr>
          <a:lstStyle/>
          <a:p>
            <a:pPr defTabSz="514350" eaLnBrk="0" fontAlgn="base" hangingPunct="0">
              <a:spcBef>
                <a:spcPct val="0"/>
              </a:spcBef>
              <a:spcAft>
                <a:spcPct val="0"/>
              </a:spcAft>
              <a:defRPr/>
            </a:pPr>
            <a:r>
              <a:rPr lang="en-US" sz="844" b="1" kern="0" dirty="0">
                <a:latin typeface="Arial" charset="0"/>
              </a:rPr>
              <a:t> year 8:  &gt; 6 Years off Nivolumab</a:t>
            </a:r>
          </a:p>
        </p:txBody>
      </p:sp>
      <p:pic>
        <p:nvPicPr>
          <p:cNvPr id="8" name="Picture 7"/>
          <p:cNvPicPr>
            <a:picLocks noChangeAspect="1"/>
          </p:cNvPicPr>
          <p:nvPr/>
        </p:nvPicPr>
        <p:blipFill rotWithShape="1">
          <a:blip r:embed="rId11" cstate="print">
            <a:extLst>
              <a:ext uri="{28A0092B-C50C-407E-A947-70E740481C1C}">
                <a14:useLocalDpi xmlns:a14="http://schemas.microsoft.com/office/drawing/2010/main"/>
              </a:ext>
            </a:extLst>
          </a:blip>
          <a:srcRect l="12378" t="31208" r="6075" b="16754"/>
          <a:stretch/>
        </p:blipFill>
        <p:spPr>
          <a:xfrm>
            <a:off x="4458798" y="588854"/>
            <a:ext cx="1862783" cy="1188720"/>
          </a:xfrm>
          <a:prstGeom prst="rect">
            <a:avLst/>
          </a:prstGeom>
        </p:spPr>
      </p:pic>
      <p:pic>
        <p:nvPicPr>
          <p:cNvPr id="11" name="Picture 10"/>
          <p:cNvPicPr>
            <a:picLocks noChangeAspect="1"/>
          </p:cNvPicPr>
          <p:nvPr/>
        </p:nvPicPr>
        <p:blipFill rotWithShape="1">
          <a:blip r:embed="rId12" cstate="print">
            <a:extLst>
              <a:ext uri="{28A0092B-C50C-407E-A947-70E740481C1C}">
                <a14:useLocalDpi xmlns:a14="http://schemas.microsoft.com/office/drawing/2010/main"/>
              </a:ext>
            </a:extLst>
          </a:blip>
          <a:srcRect l="4311" t="21400" r="4004" b="17557"/>
          <a:stretch/>
        </p:blipFill>
        <p:spPr>
          <a:xfrm>
            <a:off x="4458798" y="1842887"/>
            <a:ext cx="1862783" cy="1240192"/>
          </a:xfrm>
          <a:prstGeom prst="rect">
            <a:avLst/>
          </a:prstGeom>
        </p:spPr>
      </p:pic>
      <p:pic>
        <p:nvPicPr>
          <p:cNvPr id="15" name="Picture 14"/>
          <p:cNvPicPr>
            <a:picLocks noChangeAspect="1"/>
          </p:cNvPicPr>
          <p:nvPr/>
        </p:nvPicPr>
        <p:blipFill rotWithShape="1">
          <a:blip r:embed="rId13" cstate="print">
            <a:extLst>
              <a:ext uri="{28A0092B-C50C-407E-A947-70E740481C1C}">
                <a14:useLocalDpi xmlns:a14="http://schemas.microsoft.com/office/drawing/2010/main"/>
              </a:ext>
            </a:extLst>
          </a:blip>
          <a:srcRect l="3920" t="20633" r="3718" b="15473"/>
          <a:stretch/>
        </p:blipFill>
        <p:spPr>
          <a:xfrm>
            <a:off x="4458797" y="3142246"/>
            <a:ext cx="1862783" cy="1288604"/>
          </a:xfrm>
          <a:prstGeom prst="rect">
            <a:avLst/>
          </a:prstGeom>
        </p:spPr>
      </p:pic>
      <p:pic>
        <p:nvPicPr>
          <p:cNvPr id="17" name="Picture 16"/>
          <p:cNvPicPr>
            <a:picLocks noChangeAspect="1"/>
          </p:cNvPicPr>
          <p:nvPr/>
        </p:nvPicPr>
        <p:blipFill rotWithShape="1">
          <a:blip r:embed="rId14" cstate="print">
            <a:extLst>
              <a:ext uri="{28A0092B-C50C-407E-A947-70E740481C1C}">
                <a14:useLocalDpi xmlns:a14="http://schemas.microsoft.com/office/drawing/2010/main"/>
              </a:ext>
            </a:extLst>
          </a:blip>
          <a:srcRect l="1890" t="19665" r="4798" b="14746"/>
          <a:stretch/>
        </p:blipFill>
        <p:spPr>
          <a:xfrm>
            <a:off x="4458797" y="4478877"/>
            <a:ext cx="1862783" cy="1309347"/>
          </a:xfrm>
          <a:prstGeom prst="rect">
            <a:avLst/>
          </a:prstGeom>
        </p:spPr>
      </p:pic>
      <p:sp>
        <p:nvSpPr>
          <p:cNvPr id="2" name="TextBox 1"/>
          <p:cNvSpPr txBox="1"/>
          <p:nvPr/>
        </p:nvSpPr>
        <p:spPr>
          <a:xfrm>
            <a:off x="6751563" y="2756976"/>
            <a:ext cx="4767210" cy="1938992"/>
          </a:xfrm>
          <a:prstGeom prst="rect">
            <a:avLst/>
          </a:prstGeom>
          <a:noFill/>
        </p:spPr>
        <p:txBody>
          <a:bodyPr wrap="square" rtlCol="0">
            <a:spAutoFit/>
          </a:bodyPr>
          <a:lstStyle/>
          <a:p>
            <a:pPr algn="ctr" defTabSz="685800">
              <a:defRPr/>
            </a:pPr>
            <a:r>
              <a:rPr lang="en-US" sz="2400" kern="0" dirty="0"/>
              <a:t>One of the very first lung patients on MDX-1106 (Nivolumab)</a:t>
            </a:r>
          </a:p>
          <a:p>
            <a:pPr algn="ctr" defTabSz="685800">
              <a:defRPr/>
            </a:pPr>
            <a:r>
              <a:rPr lang="en-US" sz="2400" kern="0" dirty="0"/>
              <a:t>3X Chemo-Refractory </a:t>
            </a:r>
          </a:p>
          <a:p>
            <a:pPr algn="ctr" defTabSz="685800">
              <a:defRPr/>
            </a:pPr>
            <a:r>
              <a:rPr lang="en-US" sz="2400" kern="0" dirty="0"/>
              <a:t>Squamous Cell NSCLC</a:t>
            </a:r>
          </a:p>
          <a:p>
            <a:pPr algn="ctr" defTabSz="685800">
              <a:defRPr/>
            </a:pPr>
            <a:r>
              <a:rPr lang="en-US" sz="2400" kern="0" dirty="0"/>
              <a:t>June 2010</a:t>
            </a:r>
          </a:p>
        </p:txBody>
      </p:sp>
      <p:pic>
        <p:nvPicPr>
          <p:cNvPr id="25" name="Picture 24">
            <a:extLst>
              <a:ext uri="{FF2B5EF4-FFF2-40B4-BE49-F238E27FC236}">
                <a16:creationId xmlns:a16="http://schemas.microsoft.com/office/drawing/2014/main" id="{E3B3897C-6434-44D5-9836-56DD8DC94CB4}"/>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7605990" y="971698"/>
            <a:ext cx="3284442" cy="1611751"/>
          </a:xfrm>
          <a:prstGeom prst="rect">
            <a:avLst/>
          </a:prstGeom>
        </p:spPr>
      </p:pic>
      <p:sp>
        <p:nvSpPr>
          <p:cNvPr id="4" name="TextBox 3">
            <a:extLst>
              <a:ext uri="{FF2B5EF4-FFF2-40B4-BE49-F238E27FC236}">
                <a16:creationId xmlns:a16="http://schemas.microsoft.com/office/drawing/2014/main" id="{8D26D7FA-BC33-49E8-8ECB-3E9496DE8214}"/>
              </a:ext>
            </a:extLst>
          </p:cNvPr>
          <p:cNvSpPr txBox="1"/>
          <p:nvPr/>
        </p:nvSpPr>
        <p:spPr>
          <a:xfrm>
            <a:off x="7800975" y="6020180"/>
            <a:ext cx="4171950" cy="276999"/>
          </a:xfrm>
          <a:prstGeom prst="rect">
            <a:avLst/>
          </a:prstGeom>
          <a:noFill/>
        </p:spPr>
        <p:txBody>
          <a:bodyPr wrap="square" rtlCol="0">
            <a:spAutoFit/>
          </a:bodyPr>
          <a:lstStyle/>
          <a:p>
            <a:r>
              <a:rPr lang="en-US" sz="1200" dirty="0"/>
              <a:t>Courtesy of Scott Gettinger, Yale </a:t>
            </a:r>
            <a:r>
              <a:rPr lang="en-US" sz="1200" dirty="0" err="1"/>
              <a:t>Centerpoint</a:t>
            </a:r>
            <a:r>
              <a:rPr lang="en-US" sz="1200" dirty="0"/>
              <a:t> </a:t>
            </a:r>
          </a:p>
        </p:txBody>
      </p:sp>
      <p:sp>
        <p:nvSpPr>
          <p:cNvPr id="26" name="TextBox 25">
            <a:extLst>
              <a:ext uri="{FF2B5EF4-FFF2-40B4-BE49-F238E27FC236}">
                <a16:creationId xmlns:a16="http://schemas.microsoft.com/office/drawing/2014/main" id="{2818127F-678F-814C-9874-6F1731968403}"/>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842117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a:extLst>
              <a:ext uri="{FF2B5EF4-FFF2-40B4-BE49-F238E27FC236}">
                <a16:creationId xmlns:a16="http://schemas.microsoft.com/office/drawing/2014/main" id="{391FBC47-DB7F-794F-BDFF-99426C8D1E52}"/>
              </a:ext>
            </a:extLst>
          </p:cNvPr>
          <p:cNvSpPr>
            <a:spLocks noGrp="1" noChangeArrowheads="1"/>
          </p:cNvSpPr>
          <p:nvPr>
            <p:ph type="title" idx="4294967295"/>
          </p:nvPr>
        </p:nvSpPr>
        <p:spPr>
          <a:xfrm>
            <a:off x="1941228" y="580058"/>
            <a:ext cx="8001000" cy="558800"/>
          </a:xfrm>
        </p:spPr>
        <p:txBody>
          <a:bodyPr>
            <a:normAutofit fontScale="90000"/>
          </a:bodyPr>
          <a:lstStyle/>
          <a:p>
            <a:r>
              <a:rPr lang="en-US" altLang="en-US" b="1" dirty="0">
                <a:ea typeface="ＭＳ Ｐゴシック" panose="020B0600070205080204" pitchFamily="34" charset="-128"/>
              </a:rPr>
              <a:t>Pre vs Post-op chemo </a:t>
            </a:r>
            <a:br>
              <a:rPr lang="en-US" altLang="en-US" b="1" dirty="0">
                <a:ea typeface="ＭＳ Ｐゴシック" panose="020B0600070205080204" pitchFamily="34" charset="-128"/>
              </a:rPr>
            </a:br>
            <a:r>
              <a:rPr lang="en-US" altLang="en-US" b="1" dirty="0">
                <a:ea typeface="ＭＳ Ｐゴシック" panose="020B0600070205080204" pitchFamily="34" charset="-128"/>
              </a:rPr>
              <a:t>Meta-analysis 2008</a:t>
            </a:r>
          </a:p>
        </p:txBody>
      </p:sp>
      <p:sp>
        <p:nvSpPr>
          <p:cNvPr id="40962" name="Rectangle 3">
            <a:extLst>
              <a:ext uri="{FF2B5EF4-FFF2-40B4-BE49-F238E27FC236}">
                <a16:creationId xmlns:a16="http://schemas.microsoft.com/office/drawing/2014/main" id="{86FC089A-2E47-5F48-8A5C-3C0D6B2ACE58}"/>
              </a:ext>
            </a:extLst>
          </p:cNvPr>
          <p:cNvSpPr>
            <a:spLocks noGrp="1" noChangeArrowheads="1"/>
          </p:cNvSpPr>
          <p:nvPr>
            <p:ph type="body" idx="4294967295"/>
          </p:nvPr>
        </p:nvSpPr>
        <p:spPr>
          <a:xfrm>
            <a:off x="2005013" y="1563686"/>
            <a:ext cx="8181975" cy="3352800"/>
          </a:xfrm>
        </p:spPr>
        <p:txBody>
          <a:bodyPr>
            <a:noAutofit/>
          </a:bodyPr>
          <a:lstStyle/>
          <a:p>
            <a:r>
              <a:rPr lang="en-US" altLang="en-US" sz="2400" dirty="0">
                <a:latin typeface="Century Gothic" panose="020B0502020202020204" pitchFamily="34" charset="0"/>
                <a:ea typeface="ＭＳ Ｐゴシック" panose="020B0600070205080204" pitchFamily="34" charset="-128"/>
              </a:rPr>
              <a:t>31 trials</a:t>
            </a:r>
          </a:p>
          <a:p>
            <a:pPr lvl="1"/>
            <a:r>
              <a:rPr lang="en-US" altLang="en-US" sz="2400" dirty="0">
                <a:latin typeface="Century Gothic" panose="020B0502020202020204" pitchFamily="34" charset="0"/>
              </a:rPr>
              <a:t>21 post-op/ 10 pre-op chemotherapy</a:t>
            </a:r>
          </a:p>
          <a:p>
            <a:r>
              <a:rPr lang="en-US" altLang="en-US" sz="2400" dirty="0">
                <a:latin typeface="Century Gothic" panose="020B0502020202020204" pitchFamily="34" charset="0"/>
                <a:ea typeface="ＭＳ Ｐゴシック" panose="020B0600070205080204" pitchFamily="34" charset="-128"/>
              </a:rPr>
              <a:t>Used indirect comparison meta-analysis</a:t>
            </a:r>
          </a:p>
          <a:p>
            <a:endParaRPr lang="en-US" altLang="en-US" sz="2400" dirty="0">
              <a:latin typeface="Century Gothic" panose="020B0502020202020204" pitchFamily="34" charset="0"/>
              <a:ea typeface="ＭＳ Ｐゴシック" panose="020B0600070205080204" pitchFamily="34" charset="-128"/>
            </a:endParaRPr>
          </a:p>
          <a:p>
            <a:r>
              <a:rPr lang="en-US" altLang="en-US" sz="2400" dirty="0">
                <a:solidFill>
                  <a:schemeClr val="tx2"/>
                </a:solidFill>
                <a:latin typeface="Century Gothic" panose="020B0502020202020204" pitchFamily="34" charset="0"/>
                <a:ea typeface="ＭＳ Ｐゴシック" panose="020B0600070205080204" pitchFamily="34" charset="-128"/>
              </a:rPr>
              <a:t>OS HR</a:t>
            </a:r>
            <a:r>
              <a:rPr lang="en-US" altLang="en-US" sz="2400" dirty="0">
                <a:latin typeface="Century Gothic" panose="020B0502020202020204" pitchFamily="34" charset="0"/>
                <a:ea typeface="ＭＳ Ｐゴシック" panose="020B0600070205080204" pitchFamily="34" charset="-128"/>
              </a:rPr>
              <a:t> of post- vs pre-operative chemo  </a:t>
            </a:r>
          </a:p>
          <a:p>
            <a:r>
              <a:rPr lang="en-US" altLang="en-US" sz="2400" dirty="0">
                <a:solidFill>
                  <a:schemeClr val="tx2"/>
                </a:solidFill>
                <a:latin typeface="Century Gothic" panose="020B0502020202020204" pitchFamily="34" charset="0"/>
                <a:ea typeface="ＭＳ Ｐゴシック" panose="020B0600070205080204" pitchFamily="34" charset="-128"/>
              </a:rPr>
              <a:t>	0.99</a:t>
            </a:r>
            <a:r>
              <a:rPr lang="en-US" altLang="en-US" sz="2400" dirty="0">
                <a:latin typeface="Century Gothic" panose="020B0502020202020204" pitchFamily="34" charset="0"/>
                <a:ea typeface="ＭＳ Ｐゴシック" panose="020B0600070205080204" pitchFamily="34" charset="-128"/>
              </a:rPr>
              <a:t> [0.81-1.21, </a:t>
            </a:r>
            <a:r>
              <a:rPr lang="en-US" altLang="en-US" sz="2400" i="1" dirty="0">
                <a:latin typeface="Century Gothic" panose="020B0502020202020204" pitchFamily="34" charset="0"/>
                <a:ea typeface="ＭＳ Ｐゴシック" panose="020B0600070205080204" pitchFamily="34" charset="-128"/>
              </a:rPr>
              <a:t>P</a:t>
            </a:r>
            <a:r>
              <a:rPr lang="en-US" altLang="en-US" sz="2400" dirty="0">
                <a:latin typeface="Century Gothic" panose="020B0502020202020204" pitchFamily="34" charset="0"/>
                <a:ea typeface="ＭＳ Ｐゴシック" panose="020B0600070205080204" pitchFamily="34" charset="-128"/>
              </a:rPr>
              <a:t> = 0.9]</a:t>
            </a:r>
          </a:p>
          <a:p>
            <a:r>
              <a:rPr lang="en-US" altLang="en-US" sz="2400" dirty="0">
                <a:solidFill>
                  <a:schemeClr val="tx2"/>
                </a:solidFill>
                <a:latin typeface="Century Gothic" panose="020B0502020202020204" pitchFamily="34" charset="0"/>
                <a:ea typeface="ＭＳ Ｐゴシック" panose="020B0600070205080204" pitchFamily="34" charset="-128"/>
              </a:rPr>
              <a:t>DFS HR</a:t>
            </a:r>
            <a:r>
              <a:rPr lang="en-US" altLang="en-US" sz="2400" dirty="0">
                <a:latin typeface="Century Gothic" panose="020B0502020202020204" pitchFamily="34" charset="0"/>
                <a:ea typeface="ＭＳ Ｐゴシック" panose="020B0600070205080204" pitchFamily="34" charset="-128"/>
              </a:rPr>
              <a:t> of post- vs pre-operative chemo	</a:t>
            </a:r>
          </a:p>
          <a:p>
            <a:r>
              <a:rPr lang="en-US" altLang="en-US" sz="2400" dirty="0">
                <a:solidFill>
                  <a:schemeClr val="tx2"/>
                </a:solidFill>
                <a:latin typeface="Century Gothic" panose="020B0502020202020204" pitchFamily="34" charset="0"/>
                <a:ea typeface="ＭＳ Ｐゴシック" panose="020B0600070205080204" pitchFamily="34" charset="-128"/>
              </a:rPr>
              <a:t>	0.96</a:t>
            </a:r>
            <a:r>
              <a:rPr lang="en-US" altLang="en-US" sz="2400" dirty="0">
                <a:latin typeface="Century Gothic" panose="020B0502020202020204" pitchFamily="34" charset="0"/>
                <a:ea typeface="ＭＳ Ｐゴシック" panose="020B0600070205080204" pitchFamily="34" charset="-128"/>
              </a:rPr>
              <a:t> [0.74-1.26, </a:t>
            </a:r>
            <a:r>
              <a:rPr lang="en-US" altLang="en-US" sz="2400" i="1" dirty="0">
                <a:latin typeface="Century Gothic" panose="020B0502020202020204" pitchFamily="34" charset="0"/>
                <a:ea typeface="ＭＳ Ｐゴシック" panose="020B0600070205080204" pitchFamily="34" charset="-128"/>
              </a:rPr>
              <a:t>P</a:t>
            </a:r>
            <a:r>
              <a:rPr lang="en-US" altLang="en-US" sz="2400" dirty="0">
                <a:latin typeface="Century Gothic" panose="020B0502020202020204" pitchFamily="34" charset="0"/>
                <a:ea typeface="ＭＳ Ｐゴシック" panose="020B0600070205080204" pitchFamily="34" charset="-128"/>
              </a:rPr>
              <a:t> = 0.77]</a:t>
            </a:r>
          </a:p>
        </p:txBody>
      </p:sp>
      <p:sp>
        <p:nvSpPr>
          <p:cNvPr id="40963" name="Rectangle 4">
            <a:extLst>
              <a:ext uri="{FF2B5EF4-FFF2-40B4-BE49-F238E27FC236}">
                <a16:creationId xmlns:a16="http://schemas.microsoft.com/office/drawing/2014/main" id="{23C11609-BD70-F14C-9CE8-6B66384F9D7F}"/>
              </a:ext>
            </a:extLst>
          </p:cNvPr>
          <p:cNvSpPr>
            <a:spLocks noChangeArrowheads="1"/>
          </p:cNvSpPr>
          <p:nvPr/>
        </p:nvSpPr>
        <p:spPr bwMode="auto">
          <a:xfrm>
            <a:off x="10984618" y="5990081"/>
            <a:ext cx="12073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Clr>
                <a:srgbClr val="FFFFFF"/>
              </a:buClr>
              <a:buSzPct val="100000"/>
              <a:buChar char="•"/>
              <a:defRPr sz="2800">
                <a:solidFill>
                  <a:srgbClr val="FFFFFF"/>
                </a:solidFill>
                <a:latin typeface="Arial" panose="020B0604020202020204" pitchFamily="34" charset="0"/>
                <a:ea typeface="ＭＳ Ｐゴシック" panose="020B0600070205080204" pitchFamily="34" charset="-128"/>
              </a:defRPr>
            </a:lvl1pPr>
            <a:lvl2pPr marL="742950" indent="-285750">
              <a:buSzPct val="100000"/>
              <a:buChar char="•"/>
              <a:defRPr sz="2400">
                <a:solidFill>
                  <a:srgbClr val="FFFFFF"/>
                </a:solidFill>
                <a:latin typeface="Arial" panose="020B0604020202020204" pitchFamily="34" charset="0"/>
                <a:ea typeface="ＭＳ Ｐゴシック" panose="020B0600070205080204" pitchFamily="34" charset="-128"/>
              </a:defRPr>
            </a:lvl2pPr>
            <a:lvl3pPr marL="1143000" indent="-228600">
              <a:lnSpc>
                <a:spcPct val="80000"/>
              </a:lnSpc>
              <a:spcBef>
                <a:spcPct val="20000"/>
              </a:spcBef>
              <a:buSzPct val="100000"/>
              <a:buChar char="•"/>
              <a:defRPr sz="2000">
                <a:solidFill>
                  <a:srgbClr val="FFFFFF"/>
                </a:solidFill>
                <a:latin typeface="Arial" panose="020B0604020202020204" pitchFamily="34" charset="0"/>
                <a:ea typeface="ＭＳ Ｐゴシック" panose="020B0600070205080204" pitchFamily="34" charset="-128"/>
              </a:defRPr>
            </a:lvl3pPr>
            <a:lvl4pPr marL="1600200" indent="-228600">
              <a:lnSpc>
                <a:spcPct val="80000"/>
              </a:lnSpc>
              <a:spcBef>
                <a:spcPct val="20000"/>
              </a:spcBef>
              <a:buSzPct val="100000"/>
              <a:buChar char="•"/>
              <a:defRPr>
                <a:solidFill>
                  <a:srgbClr val="FFFFFF"/>
                </a:solidFill>
                <a:latin typeface="Arial" panose="020B0604020202020204" pitchFamily="34" charset="0"/>
                <a:ea typeface="ＭＳ Ｐゴシック" panose="020B0600070205080204" pitchFamily="34" charset="-128"/>
              </a:defRPr>
            </a:lvl4pPr>
            <a:lvl5pPr marL="2057400" indent="-228600">
              <a:lnSpc>
                <a:spcPct val="80000"/>
              </a:lnSpc>
              <a:spcBef>
                <a:spcPct val="20000"/>
              </a:spcBef>
              <a:buSzPct val="100000"/>
              <a:buChar char="•"/>
              <a:defRPr sz="1600">
                <a:solidFill>
                  <a:srgbClr val="FFFFFF"/>
                </a:solidFill>
                <a:latin typeface="Arial" panose="020B0604020202020204" pitchFamily="34" charset="0"/>
                <a:ea typeface="ＭＳ Ｐゴシック" panose="020B0600070205080204" pitchFamily="34" charset="-128"/>
              </a:defRPr>
            </a:lvl5pPr>
            <a:lvl6pPr marL="2514600" indent="-228600" eaLnBrk="0" fontAlgn="base" hangingPunct="0">
              <a:lnSpc>
                <a:spcPct val="80000"/>
              </a:lnSpc>
              <a:spcBef>
                <a:spcPct val="20000"/>
              </a:spcBef>
              <a:spcAft>
                <a:spcPct val="0"/>
              </a:spcAft>
              <a:buSzPct val="100000"/>
              <a:buChar char="•"/>
              <a:defRPr sz="1600">
                <a:solidFill>
                  <a:srgbClr val="FFFFFF"/>
                </a:solidFill>
                <a:latin typeface="Arial" panose="020B0604020202020204" pitchFamily="34" charset="0"/>
                <a:ea typeface="ＭＳ Ｐゴシック" panose="020B0600070205080204" pitchFamily="34" charset="-128"/>
              </a:defRPr>
            </a:lvl6pPr>
            <a:lvl7pPr marL="2971800" indent="-228600" eaLnBrk="0" fontAlgn="base" hangingPunct="0">
              <a:lnSpc>
                <a:spcPct val="80000"/>
              </a:lnSpc>
              <a:spcBef>
                <a:spcPct val="20000"/>
              </a:spcBef>
              <a:spcAft>
                <a:spcPct val="0"/>
              </a:spcAft>
              <a:buSzPct val="100000"/>
              <a:buChar char="•"/>
              <a:defRPr sz="1600">
                <a:solidFill>
                  <a:srgbClr val="FFFFFF"/>
                </a:solidFill>
                <a:latin typeface="Arial" panose="020B0604020202020204" pitchFamily="34" charset="0"/>
                <a:ea typeface="ＭＳ Ｐゴシック" panose="020B0600070205080204" pitchFamily="34" charset="-128"/>
              </a:defRPr>
            </a:lvl7pPr>
            <a:lvl8pPr marL="3429000" indent="-228600" eaLnBrk="0" fontAlgn="base" hangingPunct="0">
              <a:lnSpc>
                <a:spcPct val="80000"/>
              </a:lnSpc>
              <a:spcBef>
                <a:spcPct val="20000"/>
              </a:spcBef>
              <a:spcAft>
                <a:spcPct val="0"/>
              </a:spcAft>
              <a:buSzPct val="100000"/>
              <a:buChar char="•"/>
              <a:defRPr sz="1600">
                <a:solidFill>
                  <a:srgbClr val="FFFFFF"/>
                </a:solidFill>
                <a:latin typeface="Arial" panose="020B0604020202020204" pitchFamily="34" charset="0"/>
                <a:ea typeface="ＭＳ Ｐゴシック" panose="020B0600070205080204" pitchFamily="34" charset="-128"/>
              </a:defRPr>
            </a:lvl8pPr>
            <a:lvl9pPr marL="3886200" indent="-228600" eaLnBrk="0" fontAlgn="base" hangingPunct="0">
              <a:lnSpc>
                <a:spcPct val="80000"/>
              </a:lnSpc>
              <a:spcBef>
                <a:spcPct val="20000"/>
              </a:spcBef>
              <a:spcAft>
                <a:spcPct val="0"/>
              </a:spcAft>
              <a:buSzPct val="100000"/>
              <a:buChar char="•"/>
              <a:defRPr sz="1600">
                <a:solidFill>
                  <a:srgbClr val="FFFFFF"/>
                </a:solidFill>
                <a:latin typeface="Arial" panose="020B0604020202020204" pitchFamily="34" charset="0"/>
                <a:ea typeface="ＭＳ Ｐゴシック" panose="020B0600070205080204" pitchFamily="34" charset="-128"/>
              </a:defRPr>
            </a:lvl9pPr>
          </a:lstStyle>
          <a:p>
            <a:pPr>
              <a:buClrTx/>
              <a:buSzTx/>
              <a:buFontTx/>
              <a:buNone/>
            </a:pPr>
            <a:r>
              <a:rPr lang="en-US" altLang="en-US" sz="1400" dirty="0">
                <a:solidFill>
                  <a:schemeClr val="tx1"/>
                </a:solidFill>
                <a:latin typeface="Garamond" panose="02020404030301010803" pitchFamily="18" charset="0"/>
              </a:rPr>
              <a:t>Lim JTO 2009</a:t>
            </a:r>
          </a:p>
        </p:txBody>
      </p:sp>
      <p:sp>
        <p:nvSpPr>
          <p:cNvPr id="2" name="TextBox 1">
            <a:extLst>
              <a:ext uri="{FF2B5EF4-FFF2-40B4-BE49-F238E27FC236}">
                <a16:creationId xmlns:a16="http://schemas.microsoft.com/office/drawing/2014/main" id="{0411FE85-5E30-FB42-B7F3-279D853302E8}"/>
              </a:ext>
            </a:extLst>
          </p:cNvPr>
          <p:cNvSpPr txBox="1"/>
          <p:nvPr/>
        </p:nvSpPr>
        <p:spPr>
          <a:xfrm>
            <a:off x="2349431" y="5341314"/>
            <a:ext cx="7324441" cy="802656"/>
          </a:xfrm>
          <a:prstGeom prst="rect">
            <a:avLst/>
          </a:prstGeom>
          <a:noFill/>
          <a:ln>
            <a:solidFill>
              <a:schemeClr val="tx1"/>
            </a:solidFill>
          </a:ln>
        </p:spPr>
        <p:txBody>
          <a:bodyPr wrap="square">
            <a:spAutoFit/>
          </a:bodyPr>
          <a:lstStyle/>
          <a:p>
            <a:pPr>
              <a:defRPr/>
            </a:pPr>
            <a:r>
              <a:rPr lang="en-US" sz="2308" dirty="0">
                <a:latin typeface="Century Gothic" panose="020B0502020202020204" pitchFamily="34" charset="0"/>
                <a:ea typeface="ＭＳ Ｐゴシック" charset="0"/>
                <a:cs typeface="ＭＳ Ｐゴシック" charset="0"/>
              </a:rPr>
              <a:t>Either Neo-Adjuvant or Adjuvant Seem equivalent</a:t>
            </a:r>
          </a:p>
          <a:p>
            <a:pPr>
              <a:defRPr/>
            </a:pPr>
            <a:r>
              <a:rPr lang="en-US" sz="2308" dirty="0">
                <a:latin typeface="Century Gothic" panose="020B0502020202020204" pitchFamily="34" charset="0"/>
                <a:ea typeface="ＭＳ Ｐゴシック" charset="0"/>
                <a:cs typeface="ＭＳ Ｐゴシック" charset="0"/>
              </a:rPr>
              <a:t>Adjuvant remains the Standard</a:t>
            </a:r>
          </a:p>
        </p:txBody>
      </p:sp>
      <p:sp>
        <p:nvSpPr>
          <p:cNvPr id="6" name="TextBox 5">
            <a:extLst>
              <a:ext uri="{FF2B5EF4-FFF2-40B4-BE49-F238E27FC236}">
                <a16:creationId xmlns:a16="http://schemas.microsoft.com/office/drawing/2014/main" id="{70C58AB7-E5E9-3442-9F07-C039149ADD81}"/>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7256230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ext Placeholder 72">
            <a:extLst>
              <a:ext uri="{FF2B5EF4-FFF2-40B4-BE49-F238E27FC236}">
                <a16:creationId xmlns:a16="http://schemas.microsoft.com/office/drawing/2014/main" id="{040944BB-B11E-463F-80D3-822664CB2D7E}"/>
              </a:ext>
            </a:extLst>
          </p:cNvPr>
          <p:cNvSpPr>
            <a:spLocks noGrp="1"/>
          </p:cNvSpPr>
          <p:nvPr>
            <p:ph type="body" sz="quarter" idx="13"/>
          </p:nvPr>
        </p:nvSpPr>
        <p:spPr>
          <a:xfrm>
            <a:off x="1707924" y="4803298"/>
            <a:ext cx="8056800" cy="719246"/>
          </a:xfrm>
        </p:spPr>
        <p:txBody>
          <a:bodyPr/>
          <a:lstStyle/>
          <a:p>
            <a:r>
              <a:rPr lang="en-US" sz="1400" dirty="0"/>
              <a:t>Primary endpoint: OS in WT population</a:t>
            </a:r>
            <a:r>
              <a:rPr lang="en-US" sz="1400" baseline="30000" dirty="0"/>
              <a:t>f</a:t>
            </a:r>
          </a:p>
          <a:p>
            <a:r>
              <a:rPr lang="en-US" sz="1400" dirty="0"/>
              <a:t>Key secondary endpoints: investigator-assessed PFS, ORR and DOR (per RECIST version 1.1)</a:t>
            </a:r>
          </a:p>
        </p:txBody>
      </p:sp>
      <p:sp>
        <p:nvSpPr>
          <p:cNvPr id="2" name="Title 1">
            <a:extLst>
              <a:ext uri="{FF2B5EF4-FFF2-40B4-BE49-F238E27FC236}">
                <a16:creationId xmlns:a16="http://schemas.microsoft.com/office/drawing/2014/main" id="{333E322C-03DC-40AF-848F-60C350D08DA4}"/>
              </a:ext>
            </a:extLst>
          </p:cNvPr>
          <p:cNvSpPr>
            <a:spLocks noGrp="1"/>
          </p:cNvSpPr>
          <p:nvPr>
            <p:ph type="title"/>
          </p:nvPr>
        </p:nvSpPr>
        <p:spPr>
          <a:xfrm>
            <a:off x="1721073" y="510558"/>
            <a:ext cx="8559585" cy="415499"/>
          </a:xfrm>
        </p:spPr>
        <p:txBody>
          <a:bodyPr/>
          <a:lstStyle/>
          <a:p>
            <a:pPr algn="ctr"/>
            <a:r>
              <a:rPr lang="en-GB" sz="3600" b="1" dirty="0"/>
              <a:t>IMpower110 Study Design </a:t>
            </a:r>
          </a:p>
        </p:txBody>
      </p:sp>
      <p:sp>
        <p:nvSpPr>
          <p:cNvPr id="30" name="Text Placeholder 4">
            <a:extLst>
              <a:ext uri="{FF2B5EF4-FFF2-40B4-BE49-F238E27FC236}">
                <a16:creationId xmlns:a16="http://schemas.microsoft.com/office/drawing/2014/main" id="{8D79871C-6494-4B7C-8F5A-611315957D49}"/>
              </a:ext>
            </a:extLst>
          </p:cNvPr>
          <p:cNvSpPr txBox="1">
            <a:spLocks/>
          </p:cNvSpPr>
          <p:nvPr/>
        </p:nvSpPr>
        <p:spPr bwMode="auto">
          <a:xfrm>
            <a:off x="1575813" y="5769634"/>
            <a:ext cx="8801102" cy="45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marL="0" indent="0" algn="l" defTabSz="457200" rtl="0" eaLnBrk="1" fontAlgn="base" hangingPunct="1">
              <a:spcBef>
                <a:spcPts val="600"/>
              </a:spcBef>
              <a:spcAft>
                <a:spcPct val="0"/>
              </a:spcAft>
              <a:buClr>
                <a:schemeClr val="accent1"/>
              </a:buClr>
              <a:buSzPct val="100000"/>
              <a:buFont typeface="Wingdings" panose="05000000000000000000" pitchFamily="2" charset="2"/>
              <a:buNone/>
              <a:defRPr sz="900" kern="1200">
                <a:solidFill>
                  <a:schemeClr val="tx1"/>
                </a:solidFill>
                <a:latin typeface="+mj-lt"/>
                <a:ea typeface="MS PGothic" pitchFamily="34" charset="-128"/>
                <a:cs typeface="Arial Narrow"/>
              </a:defRPr>
            </a:lvl1pPr>
            <a:lvl2pPr marL="457200" indent="-228600" algn="l" defTabSz="457200" rtl="0" eaLnBrk="1" fontAlgn="base" hangingPunct="1">
              <a:spcBef>
                <a:spcPts val="600"/>
              </a:spcBef>
              <a:spcAft>
                <a:spcPct val="0"/>
              </a:spcAft>
              <a:buClr>
                <a:schemeClr val="accent1"/>
              </a:buClr>
              <a:buSzPct val="100000"/>
              <a:buFont typeface="Calibri" panose="020F0502020204030204" pitchFamily="34" charset="0"/>
              <a:buChar char="−"/>
              <a:defRPr sz="1400" kern="1200">
                <a:solidFill>
                  <a:schemeClr val="tx1"/>
                </a:solidFill>
                <a:latin typeface="+mj-lt"/>
                <a:ea typeface="MS PGothic" pitchFamily="34" charset="-128"/>
                <a:cs typeface="Arial Narrow"/>
              </a:defRPr>
            </a:lvl2pPr>
            <a:lvl3pPr marL="685800" indent="-228600" algn="l" defTabSz="457200" rtl="0" eaLnBrk="1" fontAlgn="base" hangingPunct="1">
              <a:spcBef>
                <a:spcPts val="600"/>
              </a:spcBef>
              <a:spcAft>
                <a:spcPct val="0"/>
              </a:spcAft>
              <a:buClr>
                <a:schemeClr val="accent1"/>
              </a:buClr>
              <a:buSzPct val="100000"/>
              <a:buFont typeface="Arial" panose="020B0604020202020204" pitchFamily="34" charset="0"/>
              <a:buChar char="•"/>
              <a:defRPr sz="1400" kern="1200">
                <a:solidFill>
                  <a:schemeClr val="tx1"/>
                </a:solidFill>
                <a:latin typeface="+mj-lt"/>
                <a:ea typeface="MS PGothic" pitchFamily="34" charset="-128"/>
                <a:cs typeface="Arial Narrow"/>
              </a:defRPr>
            </a:lvl3pPr>
            <a:lvl4pPr marL="914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800" dirty="0">
                <a:latin typeface="Arial" panose="020B0604020202020204" pitchFamily="34" charset="0"/>
                <a:cs typeface="Arial" panose="020B0604020202020204" pitchFamily="34" charset="0"/>
              </a:rPr>
              <a:t>IC, tumour-infiltrating immune cells; IHC, immunohistochemistry; nsq, non-squamous; PD, progressive disease; q3w, every </a:t>
            </a:r>
            <a:br>
              <a:rPr lang="en-US" sz="800" dirty="0">
                <a:latin typeface="Arial" panose="020B0604020202020204" pitchFamily="34" charset="0"/>
                <a:cs typeface="Arial" panose="020B0604020202020204" pitchFamily="34" charset="0"/>
              </a:rPr>
            </a:br>
            <a:r>
              <a:rPr lang="en-US" sz="800" dirty="0">
                <a:latin typeface="Arial" panose="020B0604020202020204" pitchFamily="34" charset="0"/>
                <a:cs typeface="Arial" panose="020B0604020202020204" pitchFamily="34" charset="0"/>
              </a:rPr>
              <a:t>3 weeks; R, randomised; sq, squamous; TC, tumour cells; WT, wild-type. </a:t>
            </a:r>
            <a:r>
              <a:rPr lang="en-US" sz="800" baseline="30000" dirty="0">
                <a:latin typeface="Arial" panose="020B0604020202020204" pitchFamily="34" charset="0"/>
                <a:cs typeface="Arial" panose="020B0604020202020204" pitchFamily="34" charset="0"/>
              </a:rPr>
              <a:t>a </a:t>
            </a:r>
            <a:r>
              <a:rPr lang="en-US" sz="800" dirty="0">
                <a:latin typeface="Arial" panose="020B0604020202020204" pitchFamily="34" charset="0"/>
                <a:cs typeface="Arial" panose="020B0604020202020204" pitchFamily="34" charset="0"/>
              </a:rPr>
              <a:t>PD-L1 expression (VENTANA SP142 IHC assay) </a:t>
            </a:r>
            <a:br>
              <a:rPr lang="en-US" sz="800" dirty="0">
                <a:latin typeface="Arial" panose="020B0604020202020204" pitchFamily="34" charset="0"/>
                <a:cs typeface="Arial" panose="020B0604020202020204" pitchFamily="34" charset="0"/>
              </a:rPr>
            </a:br>
            <a:r>
              <a:rPr lang="en-US" sz="800" dirty="0">
                <a:latin typeface="Arial" panose="020B0604020202020204" pitchFamily="34" charset="0"/>
                <a:cs typeface="Arial" panose="020B0604020202020204" pitchFamily="34" charset="0"/>
              </a:rPr>
              <a:t>≥ 1% on TC or IC. </a:t>
            </a:r>
            <a:r>
              <a:rPr lang="en-US" sz="800" baseline="30000" dirty="0">
                <a:latin typeface="Arial" panose="020B0604020202020204" pitchFamily="34" charset="0"/>
                <a:cs typeface="Arial" panose="020B0604020202020204" pitchFamily="34" charset="0"/>
              </a:rPr>
              <a:t>b</a:t>
            </a:r>
            <a:r>
              <a:rPr lang="en-US" sz="800" dirty="0">
                <a:latin typeface="Arial" panose="020B0604020202020204" pitchFamily="34" charset="0"/>
                <a:cs typeface="Arial" panose="020B0604020202020204" pitchFamily="34" charset="0"/>
              </a:rPr>
              <a:t> TC1/2/3 and any IC vs TC0 and IC1/2/3. </a:t>
            </a:r>
            <a:r>
              <a:rPr lang="en-US" sz="800" baseline="30000" dirty="0">
                <a:latin typeface="Arial" panose="020B0604020202020204" pitchFamily="34" charset="0"/>
                <a:cs typeface="Arial" panose="020B0604020202020204" pitchFamily="34" charset="0"/>
              </a:rPr>
              <a:t>c</a:t>
            </a:r>
            <a:r>
              <a:rPr lang="en-US" sz="800" dirty="0">
                <a:latin typeface="Arial" panose="020B0604020202020204" pitchFamily="34" charset="0"/>
                <a:cs typeface="Arial" panose="020B0604020202020204" pitchFamily="34" charset="0"/>
              </a:rPr>
              <a:t> 554 patients in the WT population. </a:t>
            </a:r>
            <a:r>
              <a:rPr lang="en-US" sz="800" baseline="30000" dirty="0">
                <a:latin typeface="Arial" panose="020B0604020202020204" pitchFamily="34" charset="0"/>
                <a:cs typeface="Arial" panose="020B0604020202020204" pitchFamily="34" charset="0"/>
              </a:rPr>
              <a:t>d </a:t>
            </a:r>
            <a:r>
              <a:rPr lang="en-US" sz="800" dirty="0">
                <a:latin typeface="Arial" panose="020B0604020202020204" pitchFamily="34" charset="0"/>
                <a:cs typeface="Arial" panose="020B0604020202020204" pitchFamily="34" charset="0"/>
              </a:rPr>
              <a:t>Cisplatin 75 mg/m</a:t>
            </a:r>
            <a:r>
              <a:rPr lang="en-US" sz="800" baseline="30000" dirty="0">
                <a:latin typeface="Arial" panose="020B0604020202020204" pitchFamily="34" charset="0"/>
                <a:cs typeface="Arial" panose="020B0604020202020204" pitchFamily="34" charset="0"/>
              </a:rPr>
              <a:t>2</a:t>
            </a:r>
            <a:r>
              <a:rPr lang="en-US" sz="800" dirty="0">
                <a:latin typeface="Arial" panose="020B0604020202020204" pitchFamily="34" charset="0"/>
                <a:cs typeface="Arial" panose="020B0604020202020204" pitchFamily="34" charset="0"/>
              </a:rPr>
              <a:t> or carboplatin area under the curve (AUC) 6 + pemetrexed 500 mg/m</a:t>
            </a:r>
            <a:r>
              <a:rPr lang="en-US" sz="800" baseline="30000" dirty="0">
                <a:latin typeface="Arial" panose="020B0604020202020204" pitchFamily="34" charset="0"/>
                <a:cs typeface="Arial" panose="020B0604020202020204" pitchFamily="34" charset="0"/>
              </a:rPr>
              <a:t>2</a:t>
            </a:r>
            <a:r>
              <a:rPr lang="en-US" sz="800" dirty="0">
                <a:latin typeface="Arial" panose="020B0604020202020204" pitchFamily="34" charset="0"/>
                <a:cs typeface="Arial" panose="020B0604020202020204" pitchFamily="34" charset="0"/>
              </a:rPr>
              <a:t> IV q3w. </a:t>
            </a:r>
            <a:r>
              <a:rPr lang="en-US" sz="800" baseline="30000" dirty="0">
                <a:latin typeface="Arial" panose="020B0604020202020204" pitchFamily="34" charset="0"/>
                <a:cs typeface="Arial" panose="020B0604020202020204" pitchFamily="34" charset="0"/>
              </a:rPr>
              <a:t>e</a:t>
            </a:r>
            <a:r>
              <a:rPr lang="en-US" sz="800" dirty="0">
                <a:latin typeface="Arial" panose="020B0604020202020204" pitchFamily="34" charset="0"/>
                <a:cs typeface="Arial" panose="020B0604020202020204" pitchFamily="34" charset="0"/>
              </a:rPr>
              <a:t> Cisplatin 75 mg/m</a:t>
            </a:r>
            <a:r>
              <a:rPr lang="en-US" sz="800" baseline="30000" dirty="0">
                <a:latin typeface="Arial" panose="020B0604020202020204" pitchFamily="34" charset="0"/>
                <a:cs typeface="Arial" panose="020B0604020202020204" pitchFamily="34" charset="0"/>
              </a:rPr>
              <a:t>2</a:t>
            </a:r>
            <a:r>
              <a:rPr lang="en-US" sz="800" dirty="0">
                <a:latin typeface="Arial" panose="020B0604020202020204" pitchFamily="34" charset="0"/>
                <a:cs typeface="Arial" panose="020B0604020202020204" pitchFamily="34" charset="0"/>
              </a:rPr>
              <a:t> + gemcitabine 1250 mg/m</a:t>
            </a:r>
            <a:r>
              <a:rPr lang="en-US" sz="800" baseline="30000" dirty="0">
                <a:latin typeface="Arial" panose="020B0604020202020204" pitchFamily="34" charset="0"/>
                <a:cs typeface="Arial" panose="020B0604020202020204" pitchFamily="34" charset="0"/>
              </a:rPr>
              <a:t>2</a:t>
            </a:r>
            <a:r>
              <a:rPr lang="en-US" sz="800" dirty="0">
                <a:latin typeface="Arial" panose="020B0604020202020204" pitchFamily="34" charset="0"/>
                <a:cs typeface="Arial" panose="020B0604020202020204" pitchFamily="34" charset="0"/>
              </a:rPr>
              <a:t> </a:t>
            </a:r>
            <a:br>
              <a:rPr lang="en-US" sz="800" dirty="0">
                <a:latin typeface="Arial" panose="020B0604020202020204" pitchFamily="34" charset="0"/>
                <a:cs typeface="Arial" panose="020B0604020202020204" pitchFamily="34" charset="0"/>
              </a:rPr>
            </a:br>
            <a:r>
              <a:rPr lang="en-US" sz="800" dirty="0">
                <a:latin typeface="Arial" panose="020B0604020202020204" pitchFamily="34" charset="0"/>
                <a:cs typeface="Arial" panose="020B0604020202020204" pitchFamily="34" charset="0"/>
              </a:rPr>
              <a:t>or carboplatin AUC 5 + gemcitabine 1000 mg/m</a:t>
            </a:r>
            <a:r>
              <a:rPr lang="en-US" sz="800" baseline="30000" dirty="0">
                <a:latin typeface="Arial" panose="020B0604020202020204" pitchFamily="34" charset="0"/>
                <a:cs typeface="Arial" panose="020B0604020202020204" pitchFamily="34" charset="0"/>
              </a:rPr>
              <a:t>2</a:t>
            </a:r>
            <a:r>
              <a:rPr lang="en-US" sz="800" dirty="0">
                <a:latin typeface="Arial" panose="020B0604020202020204" pitchFamily="34" charset="0"/>
                <a:cs typeface="Arial" panose="020B0604020202020204" pitchFamily="34" charset="0"/>
              </a:rPr>
              <a:t> IV q3w. </a:t>
            </a:r>
            <a:r>
              <a:rPr lang="en-US" sz="800" baseline="30000" dirty="0">
                <a:latin typeface="Arial" panose="020B0604020202020204" pitchFamily="34" charset="0"/>
                <a:cs typeface="Arial" panose="020B0604020202020204" pitchFamily="34" charset="0"/>
              </a:rPr>
              <a:t>f</a:t>
            </a:r>
            <a:r>
              <a:rPr lang="en-US" sz="800" dirty="0">
                <a:latin typeface="Arial" panose="020B0604020202020204" pitchFamily="34" charset="0"/>
                <a:cs typeface="Arial" panose="020B0604020202020204" pitchFamily="34" charset="0"/>
              </a:rPr>
              <a:t> WT population excludes patients with </a:t>
            </a:r>
            <a:r>
              <a:rPr lang="en-US" sz="800" i="1" dirty="0">
                <a:latin typeface="Arial" panose="020B0604020202020204" pitchFamily="34" charset="0"/>
                <a:cs typeface="Arial" panose="020B0604020202020204" pitchFamily="34" charset="0"/>
              </a:rPr>
              <a:t>EGFR+ </a:t>
            </a:r>
            <a:r>
              <a:rPr lang="en-US" sz="800" dirty="0">
                <a:latin typeface="Arial" panose="020B0604020202020204" pitchFamily="34" charset="0"/>
                <a:cs typeface="Arial" panose="020B0604020202020204" pitchFamily="34" charset="0"/>
              </a:rPr>
              <a:t>and/or </a:t>
            </a:r>
            <a:r>
              <a:rPr lang="en-US" sz="800" i="1" dirty="0">
                <a:latin typeface="Arial" panose="020B0604020202020204" pitchFamily="34" charset="0"/>
                <a:cs typeface="Arial" panose="020B0604020202020204" pitchFamily="34" charset="0"/>
              </a:rPr>
              <a:t>ALK+ </a:t>
            </a:r>
            <a:r>
              <a:rPr lang="en-US" sz="800" dirty="0">
                <a:latin typeface="Arial" panose="020B0604020202020204" pitchFamily="34" charset="0"/>
                <a:cs typeface="Arial" panose="020B0604020202020204" pitchFamily="34" charset="0"/>
              </a:rPr>
              <a:t>NSCLC.</a:t>
            </a:r>
          </a:p>
        </p:txBody>
      </p:sp>
      <p:grpSp>
        <p:nvGrpSpPr>
          <p:cNvPr id="72" name="Group 71">
            <a:extLst>
              <a:ext uri="{FF2B5EF4-FFF2-40B4-BE49-F238E27FC236}">
                <a16:creationId xmlns:a16="http://schemas.microsoft.com/office/drawing/2014/main" id="{B1141178-1329-4E7C-BE9F-B922B53077BB}"/>
              </a:ext>
            </a:extLst>
          </p:cNvPr>
          <p:cNvGrpSpPr/>
          <p:nvPr/>
        </p:nvGrpSpPr>
        <p:grpSpPr>
          <a:xfrm>
            <a:off x="1721073" y="1318979"/>
            <a:ext cx="8735217" cy="3044068"/>
            <a:chOff x="146564" y="900611"/>
            <a:chExt cx="8735217" cy="3044068"/>
          </a:xfrm>
        </p:grpSpPr>
        <p:sp>
          <p:nvSpPr>
            <p:cNvPr id="16" name="TextBox 15">
              <a:extLst>
                <a:ext uri="{FF2B5EF4-FFF2-40B4-BE49-F238E27FC236}">
                  <a16:creationId xmlns:a16="http://schemas.microsoft.com/office/drawing/2014/main" id="{AF3F6118-2D16-47F1-86A9-E8456AD4F815}"/>
                </a:ext>
              </a:extLst>
            </p:cNvPr>
            <p:cNvSpPr txBox="1"/>
            <p:nvPr/>
          </p:nvSpPr>
          <p:spPr>
            <a:xfrm>
              <a:off x="5505345" y="900611"/>
              <a:ext cx="2614001" cy="461665"/>
            </a:xfrm>
            <a:prstGeom prst="rect">
              <a:avLst/>
            </a:prstGeom>
            <a:solidFill>
              <a:schemeClr val="tx1">
                <a:lumMod val="65000"/>
                <a:lumOff val="35000"/>
              </a:schemeClr>
            </a:solidFill>
          </p:spPr>
          <p:txBody>
            <a:bodyPr wrap="square" rtlCol="0">
              <a:spAutoFit/>
            </a:bodyPr>
            <a:lstStyle/>
            <a:p>
              <a:pPr algn="ctr"/>
              <a:r>
                <a:rPr lang="en-US" sz="1200" b="1" i="1" dirty="0">
                  <a:solidFill>
                    <a:schemeClr val="bg1"/>
                  </a:solidFill>
                  <a:latin typeface="Arial" panose="020B0604020202020204" pitchFamily="34" charset="0"/>
                  <a:cs typeface="Arial" panose="020B0604020202020204" pitchFamily="34" charset="0"/>
                </a:rPr>
                <a:t>Maintenance therapy</a:t>
              </a:r>
            </a:p>
            <a:p>
              <a:pPr algn="ctr"/>
              <a:r>
                <a:rPr lang="en-US" sz="1200" i="1" dirty="0">
                  <a:solidFill>
                    <a:schemeClr val="bg1"/>
                  </a:solidFill>
                  <a:latin typeface="Arial" panose="020B0604020202020204" pitchFamily="34" charset="0"/>
                  <a:cs typeface="Arial" panose="020B0604020202020204" pitchFamily="34" charset="0"/>
                </a:rPr>
                <a:t>(no crossover permitted)</a:t>
              </a:r>
            </a:p>
          </p:txBody>
        </p:sp>
        <p:grpSp>
          <p:nvGrpSpPr>
            <p:cNvPr id="18" name="Group 17">
              <a:extLst>
                <a:ext uri="{FF2B5EF4-FFF2-40B4-BE49-F238E27FC236}">
                  <a16:creationId xmlns:a16="http://schemas.microsoft.com/office/drawing/2014/main" id="{73023311-3AF7-4F9F-A452-D8EEF07657DE}"/>
                </a:ext>
              </a:extLst>
            </p:cNvPr>
            <p:cNvGrpSpPr/>
            <p:nvPr/>
          </p:nvGrpSpPr>
          <p:grpSpPr>
            <a:xfrm>
              <a:off x="146564" y="1325263"/>
              <a:ext cx="8735217" cy="2619416"/>
              <a:chOff x="145868" y="1051411"/>
              <a:chExt cx="8735217" cy="2379709"/>
            </a:xfrm>
          </p:grpSpPr>
          <p:cxnSp>
            <p:nvCxnSpPr>
              <p:cNvPr id="19" name="Elbow Connector 16">
                <a:extLst>
                  <a:ext uri="{FF2B5EF4-FFF2-40B4-BE49-F238E27FC236}">
                    <a16:creationId xmlns:a16="http://schemas.microsoft.com/office/drawing/2014/main" id="{CC29BBA0-FB49-450E-B762-479001AD789D}"/>
                  </a:ext>
                </a:extLst>
              </p:cNvPr>
              <p:cNvCxnSpPr>
                <a:cxnSpLocks/>
                <a:stCxn id="33" idx="4"/>
                <a:endCxn id="21" idx="1"/>
              </p:cNvCxnSpPr>
              <p:nvPr/>
            </p:nvCxnSpPr>
            <p:spPr>
              <a:xfrm rot="16200000" flipH="1">
                <a:off x="2867837" y="2524702"/>
                <a:ext cx="363334" cy="282104"/>
              </a:xfrm>
              <a:prstGeom prst="bentConnector2">
                <a:avLst/>
              </a:prstGeom>
              <a:noFill/>
              <a:ln w="31750" cap="flat" cmpd="sng" algn="ctr">
                <a:solidFill>
                  <a:sysClr val="windowText" lastClr="000000"/>
                </a:solidFill>
                <a:prstDash val="solid"/>
                <a:miter lim="800000"/>
                <a:tailEnd type="stealth"/>
              </a:ln>
              <a:effectLst/>
            </p:spPr>
          </p:cxnSp>
          <p:cxnSp>
            <p:nvCxnSpPr>
              <p:cNvPr id="20" name="Straight Arrow Connector 19">
                <a:extLst>
                  <a:ext uri="{FF2B5EF4-FFF2-40B4-BE49-F238E27FC236}">
                    <a16:creationId xmlns:a16="http://schemas.microsoft.com/office/drawing/2014/main" id="{4C3B6816-3D43-4809-905C-659338D300E9}"/>
                  </a:ext>
                </a:extLst>
              </p:cNvPr>
              <p:cNvCxnSpPr>
                <a:cxnSpLocks/>
                <a:stCxn id="23" idx="3"/>
                <a:endCxn id="62" idx="1"/>
              </p:cNvCxnSpPr>
              <p:nvPr/>
            </p:nvCxnSpPr>
            <p:spPr>
              <a:xfrm flipV="1">
                <a:off x="6852980" y="2845247"/>
                <a:ext cx="236214" cy="1"/>
              </a:xfrm>
              <a:prstGeom prst="straightConnector1">
                <a:avLst/>
              </a:prstGeom>
              <a:noFill/>
              <a:ln w="31750" cap="flat" cmpd="sng" algn="ctr">
                <a:solidFill>
                  <a:sysClr val="windowText" lastClr="000000"/>
                </a:solidFill>
                <a:prstDash val="solid"/>
                <a:miter lim="800000"/>
                <a:tailEnd type="stealth"/>
              </a:ln>
              <a:effectLst/>
            </p:spPr>
          </p:cxnSp>
          <p:sp>
            <p:nvSpPr>
              <p:cNvPr id="21" name="Rounded Rectangle 6">
                <a:extLst>
                  <a:ext uri="{FF2B5EF4-FFF2-40B4-BE49-F238E27FC236}">
                    <a16:creationId xmlns:a16="http://schemas.microsoft.com/office/drawing/2014/main" id="{672332E7-5EE7-48D7-BB95-D8B15764156E}"/>
                  </a:ext>
                </a:extLst>
              </p:cNvPr>
              <p:cNvSpPr/>
              <p:nvPr/>
            </p:nvSpPr>
            <p:spPr>
              <a:xfrm>
                <a:off x="3190556" y="2263720"/>
                <a:ext cx="2075496" cy="1167400"/>
              </a:xfrm>
              <a:prstGeom prst="roundRect">
                <a:avLst/>
              </a:prstGeom>
              <a:solidFill>
                <a:srgbClr val="FF0000"/>
              </a:solidFill>
              <a:ln w="12700" cap="flat" cmpd="sng" algn="ctr">
                <a:noFill/>
                <a:prstDash val="solid"/>
                <a:miter lim="800000"/>
              </a:ln>
              <a:effectLst/>
            </p:spPr>
            <p:txBody>
              <a:bodyPr rtlCol="0" anchor="ctr"/>
              <a:lstStyle/>
              <a:p>
                <a:pPr algn="ctr">
                  <a:defRPr/>
                </a:pPr>
                <a:r>
                  <a:rPr lang="en-GB" sz="1200" b="1" u="sng" kern="0" dirty="0">
                    <a:solidFill>
                      <a:prstClr val="white"/>
                    </a:solidFill>
                    <a:latin typeface="Arial" panose="020B0604020202020204" pitchFamily="34" charset="0"/>
                    <a:ea typeface="ＭＳ Ｐゴシック"/>
                    <a:cs typeface="Arial" panose="020B0604020202020204" pitchFamily="34" charset="0"/>
                  </a:rPr>
                  <a:t>Arm B</a:t>
                </a:r>
                <a:endParaRPr lang="en-GB" sz="1200" b="1" i="1" kern="0" baseline="30000" dirty="0">
                  <a:solidFill>
                    <a:prstClr val="white"/>
                  </a:solidFill>
                  <a:latin typeface="Arial" panose="020B0604020202020204" pitchFamily="34" charset="0"/>
                  <a:ea typeface="ＭＳ Ｐゴシック"/>
                  <a:cs typeface="Arial" panose="020B0604020202020204" pitchFamily="34" charset="0"/>
                </a:endParaRPr>
              </a:p>
              <a:p>
                <a:pPr algn="ctr">
                  <a:spcBef>
                    <a:spcPts val="200"/>
                  </a:spcBef>
                  <a:defRPr/>
                </a:pPr>
                <a:r>
                  <a:rPr lang="en-GB" sz="1200" b="1" kern="0" dirty="0">
                    <a:solidFill>
                      <a:prstClr val="white"/>
                    </a:solidFill>
                    <a:latin typeface="Arial" panose="020B0604020202020204" pitchFamily="34" charset="0"/>
                    <a:ea typeface="ＭＳ Ｐゴシック"/>
                    <a:cs typeface="Arial" panose="020B0604020202020204" pitchFamily="34" charset="0"/>
                  </a:rPr>
                  <a:t>Nsq: </a:t>
                </a:r>
                <a:r>
                  <a:rPr lang="en-GB" sz="1200" kern="0" dirty="0">
                    <a:solidFill>
                      <a:prstClr val="white"/>
                    </a:solidFill>
                    <a:latin typeface="Arial" panose="020B0604020202020204" pitchFamily="34" charset="0"/>
                    <a:ea typeface="ＭＳ Ｐゴシック"/>
                    <a:cs typeface="Arial" panose="020B0604020202020204" pitchFamily="34" charset="0"/>
                  </a:rPr>
                  <a:t>cisplatin/carboplatin + pemetrexed</a:t>
                </a:r>
                <a:r>
                  <a:rPr lang="en-GB" sz="1200" kern="0" baseline="30000" dirty="0">
                    <a:solidFill>
                      <a:prstClr val="white"/>
                    </a:solidFill>
                    <a:latin typeface="Arial" panose="020B0604020202020204" pitchFamily="34" charset="0"/>
                    <a:ea typeface="ＭＳ Ｐゴシック"/>
                    <a:cs typeface="Arial" panose="020B0604020202020204" pitchFamily="34" charset="0"/>
                  </a:rPr>
                  <a:t>d</a:t>
                </a:r>
              </a:p>
              <a:p>
                <a:pPr algn="ctr">
                  <a:spcBef>
                    <a:spcPts val="200"/>
                  </a:spcBef>
                  <a:defRPr/>
                </a:pPr>
                <a:r>
                  <a:rPr lang="en-GB" sz="1200" b="1" kern="0" dirty="0">
                    <a:solidFill>
                      <a:prstClr val="white"/>
                    </a:solidFill>
                    <a:latin typeface="Arial" panose="020B0604020202020204" pitchFamily="34" charset="0"/>
                    <a:ea typeface="ＭＳ Ｐゴシック"/>
                    <a:cs typeface="Arial" panose="020B0604020202020204" pitchFamily="34" charset="0"/>
                  </a:rPr>
                  <a:t>Sq: </a:t>
                </a:r>
                <a:r>
                  <a:rPr lang="en-GB" sz="1200" kern="0" dirty="0">
                    <a:solidFill>
                      <a:prstClr val="white"/>
                    </a:solidFill>
                    <a:latin typeface="Arial" panose="020B0604020202020204" pitchFamily="34" charset="0"/>
                    <a:ea typeface="ＭＳ Ｐゴシック"/>
                    <a:cs typeface="Arial" panose="020B0604020202020204" pitchFamily="34" charset="0"/>
                  </a:rPr>
                  <a:t>cisplatin/carboplatin + gemcitabine</a:t>
                </a:r>
                <a:r>
                  <a:rPr lang="en-GB" sz="1200" kern="0" baseline="30000" dirty="0">
                    <a:solidFill>
                      <a:prstClr val="white"/>
                    </a:solidFill>
                    <a:latin typeface="Arial" panose="020B0604020202020204" pitchFamily="34" charset="0"/>
                    <a:ea typeface="ＭＳ Ｐゴシック"/>
                    <a:cs typeface="Arial" panose="020B0604020202020204" pitchFamily="34" charset="0"/>
                  </a:rPr>
                  <a:t>e</a:t>
                </a:r>
              </a:p>
              <a:p>
                <a:pPr algn="ctr">
                  <a:spcBef>
                    <a:spcPts val="200"/>
                  </a:spcBef>
                  <a:defRPr/>
                </a:pPr>
                <a:r>
                  <a:rPr lang="en-GB" sz="1200" kern="0" dirty="0">
                    <a:solidFill>
                      <a:prstClr val="white"/>
                    </a:solidFill>
                    <a:latin typeface="Arial" panose="020B0604020202020204" pitchFamily="34" charset="0"/>
                    <a:ea typeface="ＭＳ Ｐゴシック"/>
                    <a:cs typeface="Arial" panose="020B0604020202020204" pitchFamily="34" charset="0"/>
                  </a:rPr>
                  <a:t>4 or 6 cycles</a:t>
                </a:r>
                <a:endParaRPr lang="en-SG" sz="1200" kern="0" dirty="0">
                  <a:solidFill>
                    <a:prstClr val="white"/>
                  </a:solidFill>
                  <a:latin typeface="Arial" panose="020B0604020202020204" pitchFamily="34" charset="0"/>
                  <a:ea typeface="ＭＳ Ｐゴシック"/>
                  <a:cs typeface="Arial" panose="020B0604020202020204" pitchFamily="34" charset="0"/>
                </a:endParaRPr>
              </a:p>
            </p:txBody>
          </p:sp>
          <p:sp>
            <p:nvSpPr>
              <p:cNvPr id="23" name="Rounded Rectangle 10">
                <a:extLst>
                  <a:ext uri="{FF2B5EF4-FFF2-40B4-BE49-F238E27FC236}">
                    <a16:creationId xmlns:a16="http://schemas.microsoft.com/office/drawing/2014/main" id="{B9850CF6-B319-4669-A71D-7D7E566DB868}"/>
                  </a:ext>
                </a:extLst>
              </p:cNvPr>
              <p:cNvSpPr/>
              <p:nvPr/>
            </p:nvSpPr>
            <p:spPr>
              <a:xfrm>
                <a:off x="5502266" y="2342327"/>
                <a:ext cx="1350714" cy="1005840"/>
              </a:xfrm>
              <a:prstGeom prst="roundRect">
                <a:avLst/>
              </a:prstGeom>
              <a:solidFill>
                <a:srgbClr val="FF0000"/>
              </a:solidFill>
              <a:ln w="12700" cap="flat" cmpd="sng" algn="ctr">
                <a:noFill/>
                <a:prstDash val="solid"/>
                <a:miter lim="800000"/>
              </a:ln>
              <a:effectLst/>
            </p:spPr>
            <p:txBody>
              <a:bodyPr rtlCol="0" anchor="ctr"/>
              <a:lstStyle/>
              <a:p>
                <a:pPr algn="ctr">
                  <a:defRPr/>
                </a:pPr>
                <a:r>
                  <a:rPr lang="en-GB" sz="1200" b="1" kern="0" dirty="0">
                    <a:solidFill>
                      <a:prstClr val="white"/>
                    </a:solidFill>
                    <a:latin typeface="Arial" panose="020B0604020202020204" pitchFamily="34" charset="0"/>
                    <a:ea typeface="ＭＳ Ｐゴシック"/>
                    <a:cs typeface="Arial" panose="020B0604020202020204" pitchFamily="34" charset="0"/>
                  </a:rPr>
                  <a:t>Nsq: </a:t>
                </a:r>
                <a:r>
                  <a:rPr lang="en-GB" sz="1200" kern="0" dirty="0">
                    <a:solidFill>
                      <a:prstClr val="white"/>
                    </a:solidFill>
                    <a:latin typeface="Arial" panose="020B0604020202020204" pitchFamily="34" charset="0"/>
                    <a:ea typeface="ＭＳ Ｐゴシック"/>
                    <a:cs typeface="Arial" panose="020B0604020202020204" pitchFamily="34" charset="0"/>
                  </a:rPr>
                  <a:t>pemetrexed </a:t>
                </a:r>
                <a:r>
                  <a:rPr lang="en-GB" sz="1200" b="1" kern="0" dirty="0">
                    <a:solidFill>
                      <a:prstClr val="white"/>
                    </a:solidFill>
                    <a:latin typeface="Arial" panose="020B0604020202020204" pitchFamily="34" charset="0"/>
                    <a:ea typeface="ＭＳ Ｐゴシック"/>
                    <a:cs typeface="Arial" panose="020B0604020202020204" pitchFamily="34" charset="0"/>
                  </a:rPr>
                  <a:t>Sq: </a:t>
                </a:r>
                <a:r>
                  <a:rPr lang="en-GB" sz="1200" kern="0" dirty="0">
                    <a:solidFill>
                      <a:prstClr val="white"/>
                    </a:solidFill>
                    <a:latin typeface="Arial" panose="020B0604020202020204" pitchFamily="34" charset="0"/>
                    <a:ea typeface="ＭＳ Ｐゴシック"/>
                    <a:cs typeface="Arial" panose="020B0604020202020204" pitchFamily="34" charset="0"/>
                  </a:rPr>
                  <a:t>best supportive care</a:t>
                </a:r>
              </a:p>
            </p:txBody>
          </p:sp>
          <p:cxnSp>
            <p:nvCxnSpPr>
              <p:cNvPr id="24" name="Straight Arrow Connector 23">
                <a:extLst>
                  <a:ext uri="{FF2B5EF4-FFF2-40B4-BE49-F238E27FC236}">
                    <a16:creationId xmlns:a16="http://schemas.microsoft.com/office/drawing/2014/main" id="{1FA7F511-5D0A-47B5-B33F-EB57360F3A9D}"/>
                  </a:ext>
                </a:extLst>
              </p:cNvPr>
              <p:cNvCxnSpPr>
                <a:cxnSpLocks/>
                <a:stCxn id="21" idx="3"/>
                <a:endCxn id="23" idx="1"/>
              </p:cNvCxnSpPr>
              <p:nvPr/>
            </p:nvCxnSpPr>
            <p:spPr>
              <a:xfrm flipV="1">
                <a:off x="5266052" y="2845247"/>
                <a:ext cx="236214" cy="2173"/>
              </a:xfrm>
              <a:prstGeom prst="straightConnector1">
                <a:avLst/>
              </a:prstGeom>
              <a:noFill/>
              <a:ln w="31750" cap="flat" cmpd="sng" algn="ctr">
                <a:solidFill>
                  <a:sysClr val="windowText" lastClr="000000"/>
                </a:solidFill>
                <a:prstDash val="solid"/>
                <a:miter lim="800000"/>
                <a:tailEnd type="stealth"/>
              </a:ln>
              <a:effectLst/>
            </p:spPr>
          </p:cxnSp>
          <p:sp>
            <p:nvSpPr>
              <p:cNvPr id="25" name="Isosceles Triangle 24">
                <a:extLst>
                  <a:ext uri="{FF2B5EF4-FFF2-40B4-BE49-F238E27FC236}">
                    <a16:creationId xmlns:a16="http://schemas.microsoft.com/office/drawing/2014/main" id="{F2F8E7EB-EE39-4BDA-9586-D43313246962}"/>
                  </a:ext>
                </a:extLst>
              </p:cNvPr>
              <p:cNvSpPr/>
              <p:nvPr/>
            </p:nvSpPr>
            <p:spPr>
              <a:xfrm rot="5400000">
                <a:off x="7359774" y="2069408"/>
                <a:ext cx="1968296" cy="308806"/>
              </a:xfrm>
              <a:prstGeom prst="triangle">
                <a:avLst/>
              </a:prstGeom>
              <a:solidFill>
                <a:srgbClr val="D4DDEC"/>
              </a:solidFill>
              <a:effectLst/>
            </p:spPr>
            <p:txBody>
              <a:bodyPr lIns="47999" tIns="23999" rIns="47999" bIns="23999" anchor="ctr"/>
              <a:lstStyle/>
              <a:p>
                <a:pPr algn="ctr" defTabSz="685715" eaLnBrk="0" fontAlgn="base" hangingPunct="0">
                  <a:spcBef>
                    <a:spcPct val="0"/>
                  </a:spcBef>
                  <a:spcAft>
                    <a:spcPct val="0"/>
                  </a:spcAft>
                  <a:defRPr/>
                </a:pPr>
                <a:endParaRPr lang="en-US" sz="4400" b="1" kern="0" dirty="0">
                  <a:ln w="12700">
                    <a:solidFill>
                      <a:srgbClr val="1F497D">
                        <a:satMod val="155000"/>
                      </a:srgbClr>
                    </a:solidFill>
                    <a:prstDash val="solid"/>
                  </a:ln>
                  <a:solidFill>
                    <a:prstClr val="black">
                      <a:lumMod val="65000"/>
                      <a:lumOff val="35000"/>
                    </a:prstClr>
                  </a:solidFill>
                  <a:effectLst>
                    <a:outerShdw blurRad="41275" dist="20320" dir="1800000" algn="tl" rotWithShape="0">
                      <a:srgbClr val="000000">
                        <a:alpha val="40000"/>
                      </a:srgbClr>
                    </a:outerShdw>
                  </a:effectLst>
                  <a:latin typeface="Arial" panose="020B0604020202020204" pitchFamily="34" charset="0"/>
                  <a:ea typeface="ＭＳ Ｐゴシック" pitchFamily="-107" charset="-128"/>
                  <a:cs typeface="Arial" panose="020B0604020202020204" pitchFamily="34" charset="0"/>
                </a:endParaRPr>
              </a:p>
            </p:txBody>
          </p:sp>
          <p:sp>
            <p:nvSpPr>
              <p:cNvPr id="26" name="Rounded Rectangle 9">
                <a:extLst>
                  <a:ext uri="{FF2B5EF4-FFF2-40B4-BE49-F238E27FC236}">
                    <a16:creationId xmlns:a16="http://schemas.microsoft.com/office/drawing/2014/main" id="{2F3D677F-068A-46C7-97CA-4F6B61F11AB8}"/>
                  </a:ext>
                </a:extLst>
              </p:cNvPr>
              <p:cNvSpPr/>
              <p:nvPr/>
            </p:nvSpPr>
            <p:spPr>
              <a:xfrm>
                <a:off x="8526664" y="1159703"/>
                <a:ext cx="354421" cy="2048256"/>
              </a:xfrm>
              <a:prstGeom prst="roundRect">
                <a:avLst/>
              </a:prstGeom>
              <a:solidFill>
                <a:srgbClr val="283A72"/>
              </a:solidFill>
              <a:ln w="12700" cap="flat" cmpd="sng" algn="ctr">
                <a:noFill/>
                <a:prstDash val="solid"/>
                <a:miter lim="800000"/>
              </a:ln>
              <a:effectLst/>
            </p:spPr>
            <p:txBody>
              <a:bodyPr vert="vert270" rtlCol="0" anchor="ctr"/>
              <a:lstStyle/>
              <a:p>
                <a:pPr algn="ctr">
                  <a:defRPr/>
                </a:pPr>
                <a:r>
                  <a:rPr lang="en-GB" sz="1400" b="1" kern="0" dirty="0">
                    <a:solidFill>
                      <a:prstClr val="white"/>
                    </a:solidFill>
                    <a:latin typeface="Arial" panose="020B0604020202020204" pitchFamily="34" charset="0"/>
                    <a:ea typeface="ＭＳ Ｐゴシック"/>
                    <a:cs typeface="Arial" panose="020B0604020202020204" pitchFamily="34" charset="0"/>
                  </a:rPr>
                  <a:t>Survival follow-up</a:t>
                </a:r>
                <a:endParaRPr lang="en-SG" sz="1400" b="1" kern="0" dirty="0">
                  <a:solidFill>
                    <a:prstClr val="white"/>
                  </a:solidFill>
                  <a:latin typeface="Arial" panose="020B0604020202020204" pitchFamily="34" charset="0"/>
                  <a:ea typeface="ＭＳ Ｐゴシック"/>
                  <a:cs typeface="Arial" panose="020B0604020202020204" pitchFamily="34" charset="0"/>
                </a:endParaRPr>
              </a:p>
            </p:txBody>
          </p:sp>
          <p:cxnSp>
            <p:nvCxnSpPr>
              <p:cNvPr id="27" name="Straight Connector 26">
                <a:extLst>
                  <a:ext uri="{FF2B5EF4-FFF2-40B4-BE49-F238E27FC236}">
                    <a16:creationId xmlns:a16="http://schemas.microsoft.com/office/drawing/2014/main" id="{4D585425-114C-43BD-8F0A-814AC836AE55}"/>
                  </a:ext>
                </a:extLst>
              </p:cNvPr>
              <p:cNvCxnSpPr>
                <a:cxnSpLocks/>
                <a:stCxn id="28" idx="3"/>
                <a:endCxn id="33" idx="2"/>
              </p:cNvCxnSpPr>
              <p:nvPr/>
            </p:nvCxnSpPr>
            <p:spPr>
              <a:xfrm>
                <a:off x="2487678" y="2217001"/>
                <a:ext cx="141052" cy="0"/>
              </a:xfrm>
              <a:prstGeom prst="line">
                <a:avLst/>
              </a:prstGeom>
              <a:noFill/>
              <a:ln w="31750" cap="flat" cmpd="sng" algn="ctr">
                <a:solidFill>
                  <a:sysClr val="windowText" lastClr="000000"/>
                </a:solidFill>
                <a:prstDash val="solid"/>
                <a:miter lim="800000"/>
              </a:ln>
              <a:effectLst/>
            </p:spPr>
          </p:cxnSp>
          <p:sp>
            <p:nvSpPr>
              <p:cNvPr id="28" name="Rounded Rectangle 3">
                <a:extLst>
                  <a:ext uri="{FF2B5EF4-FFF2-40B4-BE49-F238E27FC236}">
                    <a16:creationId xmlns:a16="http://schemas.microsoft.com/office/drawing/2014/main" id="{B31C8144-D679-4705-865F-3FC1054F280A}"/>
                  </a:ext>
                </a:extLst>
              </p:cNvPr>
              <p:cNvSpPr/>
              <p:nvPr/>
            </p:nvSpPr>
            <p:spPr>
              <a:xfrm>
                <a:off x="145868" y="1051411"/>
                <a:ext cx="2341810" cy="2331179"/>
              </a:xfrm>
              <a:prstGeom prst="roundRect">
                <a:avLst/>
              </a:prstGeom>
              <a:solidFill>
                <a:srgbClr val="FFFFFF"/>
              </a:solidFill>
              <a:ln w="28575" cap="flat" cmpd="sng" algn="ctr">
                <a:solidFill>
                  <a:schemeClr val="accent1"/>
                </a:solidFill>
                <a:prstDash val="solid"/>
                <a:miter lim="800000"/>
              </a:ln>
              <a:effectLst/>
            </p:spPr>
            <p:txBody>
              <a:bodyPr lIns="45720" rIns="45720" rtlCol="0" anchor="ctr"/>
              <a:lstStyle/>
              <a:p>
                <a:pPr lvl="0" algn="ctr" hangingPunct="1">
                  <a:defRPr/>
                </a:pPr>
                <a:r>
                  <a:rPr lang="en-GB" sz="1400" b="1" dirty="0">
                    <a:latin typeface="Arial" panose="020B0604020202020204" pitchFamily="34" charset="0"/>
                    <a:ea typeface="ＭＳ Ｐゴシック"/>
                    <a:cs typeface="Arial" panose="020B0604020202020204" pitchFamily="34" charset="0"/>
                  </a:rPr>
                  <a:t>Chemotherapy-naive, PD-L1–selected</a:t>
                </a:r>
                <a:r>
                  <a:rPr lang="en-GB" sz="1400" b="1" baseline="30000" dirty="0">
                    <a:latin typeface="Arial" panose="020B0604020202020204" pitchFamily="34" charset="0"/>
                    <a:ea typeface="ＭＳ Ｐゴシック"/>
                    <a:cs typeface="Arial" panose="020B0604020202020204" pitchFamily="34" charset="0"/>
                  </a:rPr>
                  <a:t>a</a:t>
                </a:r>
                <a:r>
                  <a:rPr lang="en-GB" sz="1400" b="1" dirty="0">
                    <a:latin typeface="Arial" panose="020B0604020202020204" pitchFamily="34" charset="0"/>
                    <a:ea typeface="ＭＳ Ｐゴシック"/>
                    <a:cs typeface="Arial" panose="020B0604020202020204" pitchFamily="34" charset="0"/>
                  </a:rPr>
                  <a:t> patients with stage </a:t>
                </a:r>
                <a:r>
                  <a:rPr lang="en-GB" sz="1400" b="1" kern="0" dirty="0">
                    <a:latin typeface="Arial" panose="020B0604020202020204" pitchFamily="34" charset="0"/>
                    <a:ea typeface="ＭＳ Ｐゴシック"/>
                    <a:cs typeface="Arial" panose="020B0604020202020204" pitchFamily="34" charset="0"/>
                  </a:rPr>
                  <a:t>IV nsq or sq NSCLC </a:t>
                </a:r>
              </a:p>
              <a:p>
                <a:pPr lvl="0" algn="ctr" hangingPunct="1">
                  <a:defRPr/>
                </a:pPr>
                <a:endParaRPr lang="en-GB" sz="1100" b="1" kern="0" dirty="0">
                  <a:latin typeface="Arial" panose="020B0604020202020204" pitchFamily="34" charset="0"/>
                  <a:ea typeface="ＭＳ Ｐゴシック"/>
                  <a:cs typeface="Arial" panose="020B0604020202020204" pitchFamily="34" charset="0"/>
                </a:endParaRPr>
              </a:p>
              <a:p>
                <a:pPr lvl="0" hangingPunct="1">
                  <a:defRPr/>
                </a:pPr>
                <a:r>
                  <a:rPr lang="en-GB" sz="1400" b="1" kern="0" dirty="0">
                    <a:latin typeface="Arial" panose="020B0604020202020204" pitchFamily="34" charset="0"/>
                    <a:ea typeface="ＭＳ Ｐゴシック"/>
                    <a:cs typeface="Arial" panose="020B0604020202020204" pitchFamily="34" charset="0"/>
                  </a:rPr>
                  <a:t>Stratification factors</a:t>
                </a:r>
              </a:p>
              <a:p>
                <a:pPr marL="171446" indent="-171446" defTabSz="914378">
                  <a:buFont typeface="Arial" panose="020B0604020202020204" pitchFamily="34" charset="0"/>
                  <a:buChar char="•"/>
                  <a:defRPr/>
                </a:pPr>
                <a:r>
                  <a:rPr lang="en-GB" sz="1400" kern="0" dirty="0">
                    <a:latin typeface="Arial" panose="020B0604020202020204" pitchFamily="34" charset="0"/>
                    <a:ea typeface="ＭＳ Ｐゴシック"/>
                    <a:cs typeface="Arial" panose="020B0604020202020204" pitchFamily="34" charset="0"/>
                  </a:rPr>
                  <a:t>Sex</a:t>
                </a:r>
              </a:p>
              <a:p>
                <a:pPr marL="171446" indent="-171446" defTabSz="914378">
                  <a:buFont typeface="Arial" panose="020B0604020202020204" pitchFamily="34" charset="0"/>
                  <a:buChar char="•"/>
                  <a:defRPr/>
                </a:pPr>
                <a:r>
                  <a:rPr lang="en-GB" sz="1400" kern="0" dirty="0">
                    <a:latin typeface="Arial" panose="020B0604020202020204" pitchFamily="34" charset="0"/>
                    <a:ea typeface="ＭＳ Ｐゴシック"/>
                    <a:cs typeface="Arial" panose="020B0604020202020204" pitchFamily="34" charset="0"/>
                  </a:rPr>
                  <a:t>ECOG PS</a:t>
                </a:r>
              </a:p>
              <a:p>
                <a:pPr marL="171446" indent="-171446" defTabSz="914378">
                  <a:buFont typeface="Arial" panose="020B0604020202020204" pitchFamily="34" charset="0"/>
                  <a:buChar char="•"/>
                  <a:defRPr/>
                </a:pPr>
                <a:r>
                  <a:rPr lang="en-GB" sz="1400" kern="0" dirty="0">
                    <a:latin typeface="Arial" panose="020B0604020202020204" pitchFamily="34" charset="0"/>
                    <a:ea typeface="ＭＳ Ｐゴシック"/>
                    <a:cs typeface="Arial" panose="020B0604020202020204" pitchFamily="34" charset="0"/>
                  </a:rPr>
                  <a:t>PD-L1 IHC expression</a:t>
                </a:r>
                <a:r>
                  <a:rPr lang="en-GB" sz="1400" kern="0" baseline="30000" dirty="0">
                    <a:latin typeface="Arial" panose="020B0604020202020204" pitchFamily="34" charset="0"/>
                    <a:ea typeface="ＭＳ Ｐゴシック"/>
                    <a:cs typeface="Arial" panose="020B0604020202020204" pitchFamily="34" charset="0"/>
                  </a:rPr>
                  <a:t>b</a:t>
                </a:r>
                <a:endParaRPr lang="en-GB" sz="1400" kern="0" dirty="0">
                  <a:latin typeface="Arial" panose="020B0604020202020204" pitchFamily="34" charset="0"/>
                  <a:ea typeface="ＭＳ Ｐゴシック"/>
                  <a:cs typeface="Arial" panose="020B0604020202020204" pitchFamily="34" charset="0"/>
                </a:endParaRPr>
              </a:p>
              <a:p>
                <a:pPr marL="171446" indent="-171446" defTabSz="914378">
                  <a:buFont typeface="Arial" panose="020B0604020202020204" pitchFamily="34" charset="0"/>
                  <a:buChar char="•"/>
                  <a:defRPr/>
                </a:pPr>
                <a:r>
                  <a:rPr lang="en-GB" sz="1400" kern="0" dirty="0">
                    <a:solidFill>
                      <a:srgbClr val="000000"/>
                    </a:solidFill>
                    <a:latin typeface="Arial" panose="020B0604020202020204" pitchFamily="34" charset="0"/>
                    <a:ea typeface="ＭＳ Ｐゴシック"/>
                    <a:cs typeface="Arial" panose="020B0604020202020204" pitchFamily="34" charset="0"/>
                  </a:rPr>
                  <a:t>Histology</a:t>
                </a:r>
              </a:p>
              <a:p>
                <a:pPr algn="ctr" defTabSz="914378">
                  <a:defRPr/>
                </a:pPr>
                <a:endParaRPr lang="en-GB" sz="1050" b="1" kern="0" dirty="0">
                  <a:solidFill>
                    <a:srgbClr val="000000"/>
                  </a:solidFill>
                  <a:latin typeface="Arial" panose="020B0604020202020204" pitchFamily="34" charset="0"/>
                  <a:ea typeface="ＭＳ Ｐゴシック"/>
                  <a:cs typeface="Arial" panose="020B0604020202020204" pitchFamily="34" charset="0"/>
                </a:endParaRPr>
              </a:p>
              <a:p>
                <a:pPr algn="ctr" defTabSz="914378">
                  <a:defRPr/>
                </a:pPr>
                <a:r>
                  <a:rPr lang="en-GB" sz="1400" b="1" kern="0" dirty="0">
                    <a:solidFill>
                      <a:srgbClr val="000000"/>
                    </a:solidFill>
                    <a:latin typeface="Arial" panose="020B0604020202020204" pitchFamily="34" charset="0"/>
                    <a:ea typeface="ＭＳ Ｐゴシック"/>
                    <a:cs typeface="Arial" panose="020B0604020202020204" pitchFamily="34" charset="0"/>
                  </a:rPr>
                  <a:t>N = 572</a:t>
                </a:r>
                <a:r>
                  <a:rPr lang="en-GB" sz="1400" b="1" kern="0" baseline="30000" dirty="0">
                    <a:solidFill>
                      <a:srgbClr val="000000"/>
                    </a:solidFill>
                    <a:latin typeface="Arial" panose="020B0604020202020204" pitchFamily="34" charset="0"/>
                    <a:ea typeface="ＭＳ Ｐゴシック"/>
                    <a:cs typeface="Arial" panose="020B0604020202020204" pitchFamily="34" charset="0"/>
                  </a:rPr>
                  <a:t>c</a:t>
                </a:r>
              </a:p>
            </p:txBody>
          </p:sp>
          <p:cxnSp>
            <p:nvCxnSpPr>
              <p:cNvPr id="32" name="Straight Arrow Connector 31">
                <a:extLst>
                  <a:ext uri="{FF2B5EF4-FFF2-40B4-BE49-F238E27FC236}">
                    <a16:creationId xmlns:a16="http://schemas.microsoft.com/office/drawing/2014/main" id="{50889602-D0B5-45F4-ABD0-F82B973C42C8}"/>
                  </a:ext>
                </a:extLst>
              </p:cNvPr>
              <p:cNvCxnSpPr>
                <a:cxnSpLocks/>
                <a:stCxn id="36" idx="3"/>
                <a:endCxn id="38" idx="1"/>
              </p:cNvCxnSpPr>
              <p:nvPr/>
            </p:nvCxnSpPr>
            <p:spPr>
              <a:xfrm>
                <a:off x="6804725" y="1624480"/>
                <a:ext cx="220646" cy="1"/>
              </a:xfrm>
              <a:prstGeom prst="straightConnector1">
                <a:avLst/>
              </a:prstGeom>
              <a:noFill/>
              <a:ln w="31750" cap="flat" cmpd="sng" algn="ctr">
                <a:solidFill>
                  <a:sysClr val="windowText" lastClr="000000"/>
                </a:solidFill>
                <a:prstDash val="solid"/>
                <a:miter lim="800000"/>
                <a:tailEnd type="stealth"/>
              </a:ln>
              <a:effectLst/>
            </p:spPr>
          </p:cxnSp>
          <p:sp>
            <p:nvSpPr>
              <p:cNvPr id="33" name="Oval 32">
                <a:extLst>
                  <a:ext uri="{FF2B5EF4-FFF2-40B4-BE49-F238E27FC236}">
                    <a16:creationId xmlns:a16="http://schemas.microsoft.com/office/drawing/2014/main" id="{B706B1F3-F6D9-4D29-BAF9-8D6E2C6F695D}"/>
                  </a:ext>
                </a:extLst>
              </p:cNvPr>
              <p:cNvSpPr/>
              <p:nvPr/>
            </p:nvSpPr>
            <p:spPr>
              <a:xfrm>
                <a:off x="2628730" y="1949914"/>
                <a:ext cx="559443" cy="534173"/>
              </a:xfrm>
              <a:prstGeom prst="ellipse">
                <a:avLst/>
              </a:prstGeom>
              <a:solidFill>
                <a:srgbClr val="D4DDEC"/>
              </a:solidFill>
              <a:ln w="12700" cap="flat" cmpd="sng" algn="ctr">
                <a:noFill/>
                <a:prstDash val="solid"/>
                <a:miter lim="800000"/>
              </a:ln>
              <a:effectLst/>
            </p:spPr>
            <p:txBody>
              <a:bodyPr lIns="0" rIns="0" rtlCol="0" anchor="ctr"/>
              <a:lstStyle/>
              <a:p>
                <a:pPr algn="ctr">
                  <a:defRPr/>
                </a:pPr>
                <a:r>
                  <a:rPr lang="en-US" sz="1200" b="1" kern="0" dirty="0">
                    <a:latin typeface="Arial" panose="020B0604020202020204" pitchFamily="34" charset="0"/>
                    <a:ea typeface="ＭＳ Ｐゴシック"/>
                    <a:cs typeface="Arial" panose="020B0604020202020204" pitchFamily="34" charset="0"/>
                  </a:rPr>
                  <a:t>R</a:t>
                </a:r>
                <a:br>
                  <a:rPr lang="en-US" sz="1200" b="1" kern="0" dirty="0">
                    <a:latin typeface="Arial" panose="020B0604020202020204" pitchFamily="34" charset="0"/>
                    <a:ea typeface="ＭＳ Ｐゴシック"/>
                    <a:cs typeface="Arial" panose="020B0604020202020204" pitchFamily="34" charset="0"/>
                  </a:rPr>
                </a:br>
                <a:r>
                  <a:rPr lang="en-US" sz="1200" b="1" kern="0" dirty="0">
                    <a:latin typeface="Arial" panose="020B0604020202020204" pitchFamily="34" charset="0"/>
                    <a:ea typeface="ＭＳ Ｐゴシック"/>
                    <a:cs typeface="Arial" panose="020B0604020202020204" pitchFamily="34" charset="0"/>
                  </a:rPr>
                  <a:t>1:1</a:t>
                </a:r>
                <a:endParaRPr lang="en-GB" sz="1200" b="1" kern="0" dirty="0">
                  <a:latin typeface="Arial" panose="020B0604020202020204" pitchFamily="34" charset="0"/>
                  <a:ea typeface="ＭＳ Ｐゴシック"/>
                  <a:cs typeface="Arial" panose="020B0604020202020204" pitchFamily="34" charset="0"/>
                </a:endParaRPr>
              </a:p>
            </p:txBody>
          </p:sp>
          <p:sp>
            <p:nvSpPr>
              <p:cNvPr id="34" name="Rounded Rectangle 24">
                <a:extLst>
                  <a:ext uri="{FF2B5EF4-FFF2-40B4-BE49-F238E27FC236}">
                    <a16:creationId xmlns:a16="http://schemas.microsoft.com/office/drawing/2014/main" id="{4A6B81BD-F2C3-451B-8DD8-5ECE6836B494}"/>
                  </a:ext>
                </a:extLst>
              </p:cNvPr>
              <p:cNvSpPr/>
              <p:nvPr/>
            </p:nvSpPr>
            <p:spPr>
              <a:xfrm>
                <a:off x="3188173" y="1121561"/>
                <a:ext cx="2103120" cy="1005840"/>
              </a:xfrm>
              <a:prstGeom prst="roundRect">
                <a:avLst/>
              </a:prstGeom>
              <a:solidFill>
                <a:srgbClr val="3A52A4"/>
              </a:solidFill>
              <a:ln w="12700" cap="flat" cmpd="sng" algn="ctr">
                <a:noFill/>
                <a:prstDash val="solid"/>
                <a:miter lim="800000"/>
              </a:ln>
              <a:effectLst/>
            </p:spPr>
            <p:txBody>
              <a:bodyPr rtlCol="0" anchor="ctr"/>
              <a:lstStyle/>
              <a:p>
                <a:pPr algn="ctr">
                  <a:defRPr/>
                </a:pPr>
                <a:r>
                  <a:rPr lang="en-GB" sz="1200" b="1" u="sng" kern="0" dirty="0">
                    <a:solidFill>
                      <a:prstClr val="white"/>
                    </a:solidFill>
                    <a:latin typeface="Arial" panose="020B0604020202020204" pitchFamily="34" charset="0"/>
                    <a:ea typeface="ＭＳ Ｐゴシック"/>
                    <a:cs typeface="Arial" panose="020B0604020202020204" pitchFamily="34" charset="0"/>
                  </a:rPr>
                  <a:t>Arm A</a:t>
                </a:r>
                <a:endParaRPr lang="en-GB" sz="1200" b="1" kern="0" baseline="30000" dirty="0">
                  <a:solidFill>
                    <a:prstClr val="white"/>
                  </a:solidFill>
                  <a:latin typeface="Arial" panose="020B0604020202020204" pitchFamily="34" charset="0"/>
                  <a:ea typeface="ＭＳ Ｐゴシック"/>
                  <a:cs typeface="Arial" panose="020B0604020202020204" pitchFamily="34" charset="0"/>
                </a:endParaRPr>
              </a:p>
              <a:p>
                <a:pPr algn="ctr">
                  <a:spcBef>
                    <a:spcPts val="200"/>
                  </a:spcBef>
                  <a:defRPr/>
                </a:pPr>
                <a:r>
                  <a:rPr lang="en-GB" sz="1200" kern="0" dirty="0">
                    <a:solidFill>
                      <a:prstClr val="white"/>
                    </a:solidFill>
                    <a:latin typeface="Arial" panose="020B0604020202020204" pitchFamily="34" charset="0"/>
                    <a:ea typeface="ＭＳ Ｐゴシック"/>
                    <a:cs typeface="Arial" panose="020B0604020202020204" pitchFamily="34" charset="0"/>
                  </a:rPr>
                  <a:t>Atezolizumab</a:t>
                </a:r>
                <a:br>
                  <a:rPr lang="en-GB" sz="1200" dirty="0">
                    <a:solidFill>
                      <a:prstClr val="white"/>
                    </a:solidFill>
                    <a:latin typeface="Arial" panose="020B0604020202020204" pitchFamily="34" charset="0"/>
                    <a:ea typeface="ＭＳ Ｐゴシック"/>
                    <a:cs typeface="Arial" panose="020B0604020202020204" pitchFamily="34" charset="0"/>
                  </a:rPr>
                </a:br>
                <a:r>
                  <a:rPr lang="en-US" sz="1200" dirty="0">
                    <a:solidFill>
                      <a:prstClr val="white"/>
                    </a:solidFill>
                    <a:latin typeface="Arial" panose="020B0604020202020204" pitchFamily="34" charset="0"/>
                    <a:ea typeface="ＭＳ Ｐゴシック"/>
                    <a:cs typeface="Arial" panose="020B0604020202020204" pitchFamily="34" charset="0"/>
                  </a:rPr>
                  <a:t>1200 mg q3w</a:t>
                </a:r>
                <a:endParaRPr lang="en-SG" sz="1200" kern="0" dirty="0">
                  <a:solidFill>
                    <a:prstClr val="white"/>
                  </a:solidFill>
                  <a:latin typeface="Arial" panose="020B0604020202020204" pitchFamily="34" charset="0"/>
                  <a:ea typeface="ＭＳ Ｐゴシック"/>
                  <a:cs typeface="Arial" panose="020B0604020202020204" pitchFamily="34" charset="0"/>
                </a:endParaRPr>
              </a:p>
            </p:txBody>
          </p:sp>
          <p:sp>
            <p:nvSpPr>
              <p:cNvPr id="36" name="Rounded Rectangle 25">
                <a:extLst>
                  <a:ext uri="{FF2B5EF4-FFF2-40B4-BE49-F238E27FC236}">
                    <a16:creationId xmlns:a16="http://schemas.microsoft.com/office/drawing/2014/main" id="{7415AED3-B27C-4543-8EAE-5D36AF2206BC}"/>
                  </a:ext>
                </a:extLst>
              </p:cNvPr>
              <p:cNvSpPr/>
              <p:nvPr/>
            </p:nvSpPr>
            <p:spPr>
              <a:xfrm>
                <a:off x="5502266" y="1121560"/>
                <a:ext cx="1302459" cy="1005840"/>
              </a:xfrm>
              <a:prstGeom prst="roundRect">
                <a:avLst/>
              </a:prstGeom>
              <a:solidFill>
                <a:srgbClr val="3A52A4"/>
              </a:solidFill>
              <a:ln w="12700" cap="flat" cmpd="sng" algn="ctr">
                <a:noFill/>
                <a:prstDash val="solid"/>
                <a:miter lim="800000"/>
              </a:ln>
              <a:effectLst/>
            </p:spPr>
            <p:txBody>
              <a:bodyPr rtlCol="0" anchor="ctr"/>
              <a:lstStyle/>
              <a:p>
                <a:pPr algn="ctr">
                  <a:defRPr/>
                </a:pPr>
                <a:r>
                  <a:rPr lang="en-GB" sz="1200" kern="0" dirty="0">
                    <a:solidFill>
                      <a:prstClr val="white"/>
                    </a:solidFill>
                    <a:latin typeface="Arial" panose="020B0604020202020204" pitchFamily="34" charset="0"/>
                    <a:ea typeface="ＭＳ Ｐゴシック"/>
                    <a:cs typeface="Arial" panose="020B0604020202020204" pitchFamily="34" charset="0"/>
                  </a:rPr>
                  <a:t>Atezolizumab</a:t>
                </a:r>
                <a:endParaRPr lang="en-GB" sz="1200" kern="0" baseline="30000" dirty="0">
                  <a:solidFill>
                    <a:prstClr val="white"/>
                  </a:solidFill>
                  <a:latin typeface="Arial" panose="020B0604020202020204" pitchFamily="34" charset="0"/>
                  <a:ea typeface="ＭＳ Ｐゴシック"/>
                  <a:cs typeface="Arial" panose="020B0604020202020204" pitchFamily="34" charset="0"/>
                </a:endParaRPr>
              </a:p>
              <a:p>
                <a:pPr algn="ctr">
                  <a:defRPr/>
                </a:pPr>
                <a:r>
                  <a:rPr lang="en-GB" sz="1200" kern="0" dirty="0">
                    <a:solidFill>
                      <a:prstClr val="white"/>
                    </a:solidFill>
                    <a:latin typeface="Arial" panose="020B0604020202020204" pitchFamily="34" charset="0"/>
                    <a:ea typeface="ＭＳ Ｐゴシック"/>
                    <a:cs typeface="Arial" panose="020B0604020202020204" pitchFamily="34" charset="0"/>
                  </a:rPr>
                  <a:t>1200 mg q3w </a:t>
                </a:r>
              </a:p>
            </p:txBody>
          </p:sp>
          <p:cxnSp>
            <p:nvCxnSpPr>
              <p:cNvPr id="37" name="Straight Arrow Connector 36">
                <a:extLst>
                  <a:ext uri="{FF2B5EF4-FFF2-40B4-BE49-F238E27FC236}">
                    <a16:creationId xmlns:a16="http://schemas.microsoft.com/office/drawing/2014/main" id="{7A433DAD-1FA4-4D25-BE6B-BDCAAD5A843D}"/>
                  </a:ext>
                </a:extLst>
              </p:cNvPr>
              <p:cNvCxnSpPr>
                <a:cxnSpLocks/>
                <a:stCxn id="34" idx="3"/>
                <a:endCxn id="36" idx="1"/>
              </p:cNvCxnSpPr>
              <p:nvPr/>
            </p:nvCxnSpPr>
            <p:spPr>
              <a:xfrm flipV="1">
                <a:off x="5291293" y="1624480"/>
                <a:ext cx="210973" cy="1"/>
              </a:xfrm>
              <a:prstGeom prst="straightConnector1">
                <a:avLst/>
              </a:prstGeom>
              <a:noFill/>
              <a:ln w="31750" cap="flat" cmpd="sng" algn="ctr">
                <a:solidFill>
                  <a:sysClr val="windowText" lastClr="000000"/>
                </a:solidFill>
                <a:prstDash val="solid"/>
                <a:miter lim="800000"/>
                <a:tailEnd type="stealth"/>
              </a:ln>
              <a:effectLst/>
            </p:spPr>
          </p:cxnSp>
          <p:sp>
            <p:nvSpPr>
              <p:cNvPr id="38" name="Rounded Rectangle 3">
                <a:extLst>
                  <a:ext uri="{FF2B5EF4-FFF2-40B4-BE49-F238E27FC236}">
                    <a16:creationId xmlns:a16="http://schemas.microsoft.com/office/drawing/2014/main" id="{45BE1B5A-6087-49CE-B965-60268EA66E69}"/>
                  </a:ext>
                </a:extLst>
              </p:cNvPr>
              <p:cNvSpPr/>
              <p:nvPr/>
            </p:nvSpPr>
            <p:spPr>
              <a:xfrm>
                <a:off x="7025371" y="1140489"/>
                <a:ext cx="1090896" cy="967983"/>
              </a:xfrm>
              <a:prstGeom prst="roundRect">
                <a:avLst/>
              </a:prstGeom>
              <a:solidFill>
                <a:srgbClr val="FFFFFF"/>
              </a:solidFill>
              <a:ln w="28575" cap="flat" cmpd="sng" algn="ctr">
                <a:solidFill>
                  <a:srgbClr val="002060"/>
                </a:solidFill>
                <a:prstDash val="solid"/>
                <a:miter lim="800000"/>
              </a:ln>
              <a:effectLst/>
            </p:spPr>
            <p:txBody>
              <a:bodyPr rtlCol="0" anchor="ctr"/>
              <a:lstStyle/>
              <a:p>
                <a:pPr algn="ctr" defTabSz="914378">
                  <a:defRPr/>
                </a:pPr>
                <a:r>
                  <a:rPr lang="en-US" sz="1200" b="1" kern="0" dirty="0">
                    <a:latin typeface="Arial" panose="020B0604020202020204" pitchFamily="34" charset="0"/>
                    <a:ea typeface="ＭＳ Ｐゴシック"/>
                    <a:cs typeface="Arial" panose="020B0604020202020204" pitchFamily="34" charset="0"/>
                  </a:rPr>
                  <a:t>PD or loss of clinical benefit</a:t>
                </a:r>
                <a:endParaRPr lang="en-US" sz="1200" b="1" kern="0" dirty="0">
                  <a:solidFill>
                    <a:srgbClr val="000000"/>
                  </a:solidFill>
                  <a:latin typeface="Arial" panose="020B0604020202020204" pitchFamily="34" charset="0"/>
                  <a:ea typeface="ＭＳ Ｐゴシック"/>
                  <a:cs typeface="Arial" panose="020B0604020202020204" pitchFamily="34" charset="0"/>
                </a:endParaRPr>
              </a:p>
            </p:txBody>
          </p:sp>
          <p:cxnSp>
            <p:nvCxnSpPr>
              <p:cNvPr id="39" name="Connector: Elbow 38">
                <a:extLst>
                  <a:ext uri="{FF2B5EF4-FFF2-40B4-BE49-F238E27FC236}">
                    <a16:creationId xmlns:a16="http://schemas.microsoft.com/office/drawing/2014/main" id="{DBBC0222-7162-494C-AA5E-C71CDADF6D06}"/>
                  </a:ext>
                </a:extLst>
              </p:cNvPr>
              <p:cNvCxnSpPr>
                <a:cxnSpLocks/>
                <a:stCxn id="33" idx="0"/>
                <a:endCxn id="34" idx="1"/>
              </p:cNvCxnSpPr>
              <p:nvPr/>
            </p:nvCxnSpPr>
            <p:spPr>
              <a:xfrm rot="5400000" flipH="1" flipV="1">
                <a:off x="2885596" y="1647338"/>
                <a:ext cx="325432" cy="279721"/>
              </a:xfrm>
              <a:prstGeom prst="bentConnector2">
                <a:avLst/>
              </a:prstGeom>
              <a:noFill/>
              <a:ln w="25400" cap="flat">
                <a:solidFill>
                  <a:schemeClr val="tx1"/>
                </a:solidFill>
                <a:prstDash val="solid"/>
                <a:round/>
                <a:tailEnd type="triangle"/>
              </a:ln>
              <a:effectLst/>
              <a:sp3d/>
            </p:spPr>
            <p:style>
              <a:lnRef idx="0">
                <a:scrgbClr r="0" g="0" b="0"/>
              </a:lnRef>
              <a:fillRef idx="0">
                <a:scrgbClr r="0" g="0" b="0"/>
              </a:fillRef>
              <a:effectRef idx="0">
                <a:scrgbClr r="0" g="0" b="0"/>
              </a:effectRef>
              <a:fontRef idx="none"/>
            </p:style>
          </p:cxnSp>
        </p:grpSp>
        <p:sp>
          <p:nvSpPr>
            <p:cNvPr id="62" name="Rounded Rectangle 3">
              <a:extLst>
                <a:ext uri="{FF2B5EF4-FFF2-40B4-BE49-F238E27FC236}">
                  <a16:creationId xmlns:a16="http://schemas.microsoft.com/office/drawing/2014/main" id="{967F3791-EC0F-48DD-996C-0AA7AD6369AA}"/>
                </a:ext>
              </a:extLst>
            </p:cNvPr>
            <p:cNvSpPr/>
            <p:nvPr/>
          </p:nvSpPr>
          <p:spPr>
            <a:xfrm>
              <a:off x="7089890" y="2746211"/>
              <a:ext cx="1029456" cy="1107158"/>
            </a:xfrm>
            <a:prstGeom prst="roundRect">
              <a:avLst/>
            </a:prstGeom>
            <a:solidFill>
              <a:srgbClr val="FFFFFF"/>
            </a:solidFill>
            <a:ln w="28575" cap="flat" cmpd="sng" algn="ctr">
              <a:solidFill>
                <a:srgbClr val="002060"/>
              </a:solidFill>
              <a:prstDash val="solid"/>
              <a:miter lim="800000"/>
            </a:ln>
            <a:effectLst/>
          </p:spPr>
          <p:txBody>
            <a:bodyPr rtlCol="0" anchor="ctr"/>
            <a:lstStyle/>
            <a:p>
              <a:pPr algn="ctr" defTabSz="914378">
                <a:defRPr/>
              </a:pPr>
              <a:r>
                <a:rPr lang="en-US" sz="1200" b="1" kern="0" dirty="0">
                  <a:latin typeface="Arial" panose="020B0604020202020204" pitchFamily="34" charset="0"/>
                  <a:ea typeface="ＭＳ Ｐゴシック"/>
                  <a:cs typeface="Arial" panose="020B0604020202020204" pitchFamily="34" charset="0"/>
                </a:rPr>
                <a:t>PD</a:t>
              </a:r>
              <a:endParaRPr lang="en-US" sz="1200" b="1" kern="0" dirty="0">
                <a:solidFill>
                  <a:srgbClr val="000000"/>
                </a:solidFill>
                <a:latin typeface="Arial" panose="020B0604020202020204" pitchFamily="34" charset="0"/>
                <a:ea typeface="ＭＳ Ｐゴシック"/>
                <a:cs typeface="Arial" panose="020B0604020202020204" pitchFamily="34" charset="0"/>
              </a:endParaRPr>
            </a:p>
          </p:txBody>
        </p:sp>
      </p:grpSp>
      <p:sp>
        <p:nvSpPr>
          <p:cNvPr id="3" name="TextBox 2">
            <a:extLst>
              <a:ext uri="{FF2B5EF4-FFF2-40B4-BE49-F238E27FC236}">
                <a16:creationId xmlns:a16="http://schemas.microsoft.com/office/drawing/2014/main" id="{C4F42F39-085E-4C6F-AF1C-AECC8DF1D961}"/>
              </a:ext>
            </a:extLst>
          </p:cNvPr>
          <p:cNvSpPr txBox="1"/>
          <p:nvPr/>
        </p:nvSpPr>
        <p:spPr>
          <a:xfrm>
            <a:off x="7647994" y="6251667"/>
            <a:ext cx="2996060" cy="253916"/>
          </a:xfrm>
          <a:prstGeom prst="rect">
            <a:avLst/>
          </a:prstGeom>
          <a:noFill/>
        </p:spPr>
        <p:txBody>
          <a:bodyPr wrap="square" rtlCol="0">
            <a:spAutoFit/>
          </a:bodyPr>
          <a:lstStyle/>
          <a:p>
            <a:r>
              <a:rPr lang="en-US" sz="1050" dirty="0" err="1"/>
              <a:t>Herbst</a:t>
            </a:r>
            <a:r>
              <a:rPr lang="en-US" sz="1050" dirty="0"/>
              <a:t>  et al.  ESMO IO 2020 (In Press NEJM)</a:t>
            </a:r>
          </a:p>
        </p:txBody>
      </p:sp>
      <p:sp>
        <p:nvSpPr>
          <p:cNvPr id="29" name="TextBox 28">
            <a:extLst>
              <a:ext uri="{FF2B5EF4-FFF2-40B4-BE49-F238E27FC236}">
                <a16:creationId xmlns:a16="http://schemas.microsoft.com/office/drawing/2014/main" id="{9652A228-1D13-1D4C-93CA-63507501F123}"/>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6130308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BBD0A4-A46E-4437-9F2B-7BF434C6EC6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5272" y="1334530"/>
            <a:ext cx="10162089" cy="4337221"/>
          </a:xfrm>
          <a:prstGeom prst="rect">
            <a:avLst/>
          </a:prstGeom>
        </p:spPr>
      </p:pic>
      <p:graphicFrame>
        <p:nvGraphicFramePr>
          <p:cNvPr id="4" name="Table 3">
            <a:extLst>
              <a:ext uri="{FF2B5EF4-FFF2-40B4-BE49-F238E27FC236}">
                <a16:creationId xmlns:a16="http://schemas.microsoft.com/office/drawing/2014/main" id="{BD1AC3F3-7866-420D-A797-C3E672EACEAF}"/>
              </a:ext>
            </a:extLst>
          </p:cNvPr>
          <p:cNvGraphicFramePr>
            <a:graphicFrameLocks noGrp="1"/>
          </p:cNvGraphicFramePr>
          <p:nvPr>
            <p:extLst>
              <p:ext uri="{D42A27DB-BD31-4B8C-83A1-F6EECF244321}">
                <p14:modId xmlns:p14="http://schemas.microsoft.com/office/powerpoint/2010/main" val="567848533"/>
              </p:ext>
            </p:extLst>
          </p:nvPr>
        </p:nvGraphicFramePr>
        <p:xfrm>
          <a:off x="7403302" y="1334530"/>
          <a:ext cx="3485443" cy="1541148"/>
        </p:xfrm>
        <a:graphic>
          <a:graphicData uri="http://schemas.openxmlformats.org/drawingml/2006/table">
            <a:tbl>
              <a:tblPr bandRow="1">
                <a:tableStyleId>{2D5ABB26-0587-4C30-8999-92F81FD0307C}</a:tableStyleId>
              </a:tblPr>
              <a:tblGrid>
                <a:gridCol w="1088593">
                  <a:extLst>
                    <a:ext uri="{9D8B030D-6E8A-4147-A177-3AD203B41FA5}">
                      <a16:colId xmlns:a16="http://schemas.microsoft.com/office/drawing/2014/main" val="2990263898"/>
                    </a:ext>
                  </a:extLst>
                </a:gridCol>
                <a:gridCol w="1198425">
                  <a:extLst>
                    <a:ext uri="{9D8B030D-6E8A-4147-A177-3AD203B41FA5}">
                      <a16:colId xmlns:a16="http://schemas.microsoft.com/office/drawing/2014/main" val="211121745"/>
                    </a:ext>
                  </a:extLst>
                </a:gridCol>
                <a:gridCol w="1198425">
                  <a:extLst>
                    <a:ext uri="{9D8B030D-6E8A-4147-A177-3AD203B41FA5}">
                      <a16:colId xmlns:a16="http://schemas.microsoft.com/office/drawing/2014/main" val="3145224501"/>
                    </a:ext>
                  </a:extLst>
                </a:gridCol>
              </a:tblGrid>
              <a:tr h="348615">
                <a:tc>
                  <a:txBody>
                    <a:bodyPr/>
                    <a:lstStyle/>
                    <a:p>
                      <a:r>
                        <a:rPr lang="en-US" sz="1300" b="1" dirty="0">
                          <a:latin typeface="Arial" panose="020B0604020202020204" pitchFamily="34" charset="0"/>
                          <a:cs typeface="Arial" panose="020B0604020202020204" pitchFamily="34" charset="0"/>
                        </a:rPr>
                        <a:t>Landmark</a:t>
                      </a:r>
                    </a:p>
                  </a:txBody>
                  <a:tcPr marL="51435" marR="51435" marT="25718" marB="2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b="1" dirty="0">
                          <a:solidFill>
                            <a:srgbClr val="3A52A4"/>
                          </a:solidFill>
                          <a:latin typeface="Arial" panose="020B0604020202020204" pitchFamily="34" charset="0"/>
                          <a:cs typeface="Arial" panose="020B0604020202020204" pitchFamily="34" charset="0"/>
                        </a:rPr>
                        <a:t>Arm A (atezo)</a:t>
                      </a:r>
                    </a:p>
                    <a:p>
                      <a:pPr algn="ctr"/>
                      <a:r>
                        <a:rPr lang="en-US" sz="1300" b="1" dirty="0">
                          <a:solidFill>
                            <a:srgbClr val="3A52A4"/>
                          </a:solidFill>
                          <a:latin typeface="Arial" panose="020B0604020202020204" pitchFamily="34" charset="0"/>
                          <a:cs typeface="Arial" panose="020B0604020202020204" pitchFamily="34" charset="0"/>
                        </a:rPr>
                        <a:t>n = 107</a:t>
                      </a:r>
                    </a:p>
                  </a:txBody>
                  <a:tcPr marL="51435" marR="51435" marT="25718" marB="2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b="1" dirty="0">
                          <a:solidFill>
                            <a:srgbClr val="FF0000"/>
                          </a:solidFill>
                          <a:latin typeface="Arial" panose="020B0604020202020204" pitchFamily="34" charset="0"/>
                          <a:cs typeface="Arial" panose="020B0604020202020204" pitchFamily="34" charset="0"/>
                        </a:rPr>
                        <a:t>Arm B (chemo)</a:t>
                      </a:r>
                    </a:p>
                    <a:p>
                      <a:pPr algn="ctr"/>
                      <a:r>
                        <a:rPr lang="en-US" sz="1300" b="1" dirty="0">
                          <a:solidFill>
                            <a:srgbClr val="FF0000"/>
                          </a:solidFill>
                          <a:latin typeface="Arial" panose="020B0604020202020204" pitchFamily="34" charset="0"/>
                          <a:cs typeface="Arial" panose="020B0604020202020204" pitchFamily="34" charset="0"/>
                        </a:rPr>
                        <a:t>n = 98</a:t>
                      </a:r>
                    </a:p>
                  </a:txBody>
                  <a:tcPr marL="51435" marR="51435" marT="25718" marB="2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86526106"/>
                  </a:ext>
                </a:extLst>
              </a:tr>
              <a:tr h="348615">
                <a:tc>
                  <a:txBody>
                    <a:bodyPr/>
                    <a:lstStyle/>
                    <a:p>
                      <a:pPr algn="l"/>
                      <a:r>
                        <a:rPr lang="en-US" sz="1300" dirty="0">
                          <a:solidFill>
                            <a:srgbClr val="000000"/>
                          </a:solidFill>
                          <a:latin typeface="Arial" panose="020B0604020202020204" pitchFamily="34" charset="0"/>
                          <a:cs typeface="Arial" panose="020B0604020202020204" pitchFamily="34" charset="0"/>
                        </a:rPr>
                        <a:t>6-mo OS</a:t>
                      </a:r>
                      <a:br>
                        <a:rPr lang="en-US" sz="1300" dirty="0">
                          <a:solidFill>
                            <a:srgbClr val="000000"/>
                          </a:solidFill>
                          <a:latin typeface="Arial" panose="020B0604020202020204" pitchFamily="34" charset="0"/>
                          <a:cs typeface="Arial" panose="020B0604020202020204" pitchFamily="34" charset="0"/>
                        </a:rPr>
                      </a:br>
                      <a:r>
                        <a:rPr lang="en-US" sz="1300" dirty="0">
                          <a:solidFill>
                            <a:srgbClr val="000000"/>
                          </a:solidFill>
                          <a:latin typeface="Arial" panose="020B0604020202020204" pitchFamily="34" charset="0"/>
                          <a:cs typeface="Arial" panose="020B0604020202020204" pitchFamily="34" charset="0"/>
                        </a:rPr>
                        <a:t>(95% CI), % </a:t>
                      </a:r>
                    </a:p>
                  </a:txBody>
                  <a:tcPr marL="51435" marR="51435" marT="25718" marB="2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dirty="0">
                          <a:solidFill>
                            <a:srgbClr val="000000"/>
                          </a:solidFill>
                          <a:latin typeface="Arial" panose="020B0604020202020204" pitchFamily="34" charset="0"/>
                          <a:cs typeface="Arial" panose="020B0604020202020204" pitchFamily="34" charset="0"/>
                        </a:rPr>
                        <a:t>76.3 </a:t>
                      </a:r>
                      <a:br>
                        <a:rPr lang="en-US" sz="1300" dirty="0">
                          <a:solidFill>
                            <a:srgbClr val="000000"/>
                          </a:solidFill>
                          <a:latin typeface="Arial" panose="020B0604020202020204" pitchFamily="34" charset="0"/>
                          <a:cs typeface="Arial" panose="020B0604020202020204" pitchFamily="34" charset="0"/>
                        </a:rPr>
                      </a:br>
                      <a:r>
                        <a:rPr lang="en-US" sz="1300" dirty="0">
                          <a:solidFill>
                            <a:srgbClr val="000000"/>
                          </a:solidFill>
                          <a:latin typeface="Arial" panose="020B0604020202020204" pitchFamily="34" charset="0"/>
                          <a:cs typeface="Arial" panose="020B0604020202020204" pitchFamily="34" charset="0"/>
                        </a:rPr>
                        <a:t>(68.2, 84.4)</a:t>
                      </a:r>
                    </a:p>
                  </a:txBody>
                  <a:tcPr marL="51435" marR="51435" marT="25718" marB="2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300" dirty="0">
                          <a:solidFill>
                            <a:srgbClr val="000000"/>
                          </a:solidFill>
                          <a:latin typeface="Arial" panose="020B0604020202020204" pitchFamily="34" charset="0"/>
                          <a:cs typeface="Arial" panose="020B0604020202020204" pitchFamily="34" charset="0"/>
                        </a:rPr>
                        <a:t>70.1</a:t>
                      </a:r>
                    </a:p>
                    <a:p>
                      <a:pPr algn="ctr"/>
                      <a:r>
                        <a:rPr lang="en-US" sz="1300" dirty="0">
                          <a:solidFill>
                            <a:srgbClr val="000000"/>
                          </a:solidFill>
                          <a:latin typeface="Arial" panose="020B0604020202020204" pitchFamily="34" charset="0"/>
                          <a:cs typeface="Arial" panose="020B0604020202020204" pitchFamily="34" charset="0"/>
                        </a:rPr>
                        <a:t>(60.8, 79.4)</a:t>
                      </a:r>
                    </a:p>
                  </a:txBody>
                  <a:tcPr marL="51435" marR="51435" marT="25718" marB="2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723211"/>
                  </a:ext>
                </a:extLst>
              </a:tr>
              <a:tr h="348615">
                <a:tc>
                  <a:txBody>
                    <a:bodyPr/>
                    <a:lstStyle/>
                    <a:p>
                      <a:pPr algn="l"/>
                      <a:r>
                        <a:rPr lang="en-US" sz="1300" dirty="0">
                          <a:solidFill>
                            <a:srgbClr val="000000"/>
                          </a:solidFill>
                          <a:latin typeface="Arial" panose="020B0604020202020204" pitchFamily="34" charset="0"/>
                          <a:cs typeface="Arial" panose="020B0604020202020204" pitchFamily="34" charset="0"/>
                        </a:rPr>
                        <a:t>12-mo OS (95% CI), % </a:t>
                      </a:r>
                    </a:p>
                  </a:txBody>
                  <a:tcPr marL="51435" marR="51435" marT="25718" marB="2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it-IT" sz="1300" dirty="0">
                          <a:solidFill>
                            <a:srgbClr val="000000"/>
                          </a:solidFill>
                          <a:latin typeface="Arial" panose="020B0604020202020204" pitchFamily="34" charset="0"/>
                          <a:cs typeface="Arial" panose="020B0604020202020204" pitchFamily="34" charset="0"/>
                        </a:rPr>
                        <a:t>64.9</a:t>
                      </a:r>
                    </a:p>
                    <a:p>
                      <a:pPr algn="ctr"/>
                      <a:r>
                        <a:rPr lang="it-IT" sz="1300" dirty="0">
                          <a:solidFill>
                            <a:srgbClr val="000000"/>
                          </a:solidFill>
                          <a:latin typeface="Arial" panose="020B0604020202020204" pitchFamily="34" charset="0"/>
                          <a:cs typeface="Arial" panose="020B0604020202020204" pitchFamily="34" charset="0"/>
                        </a:rPr>
                        <a:t>(55.4, 74.4)</a:t>
                      </a:r>
                    </a:p>
                  </a:txBody>
                  <a:tcPr marL="51435" marR="51435" marT="25718" marB="2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it-IT" sz="1300" dirty="0">
                          <a:solidFill>
                            <a:srgbClr val="000000"/>
                          </a:solidFill>
                          <a:latin typeface="Arial" panose="020B0604020202020204" pitchFamily="34" charset="0"/>
                          <a:cs typeface="Arial" panose="020B0604020202020204" pitchFamily="34" charset="0"/>
                        </a:rPr>
                        <a:t>50.6</a:t>
                      </a:r>
                    </a:p>
                    <a:p>
                      <a:pPr algn="ctr"/>
                      <a:r>
                        <a:rPr lang="it-IT" sz="1300" dirty="0">
                          <a:solidFill>
                            <a:srgbClr val="000000"/>
                          </a:solidFill>
                          <a:latin typeface="Arial" panose="020B0604020202020204" pitchFamily="34" charset="0"/>
                          <a:cs typeface="Arial" panose="020B0604020202020204" pitchFamily="34" charset="0"/>
                        </a:rPr>
                        <a:t>(40.0, 61.3)</a:t>
                      </a:r>
                    </a:p>
                  </a:txBody>
                  <a:tcPr marL="51435" marR="51435" marT="25718" marB="2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584513"/>
                  </a:ext>
                </a:extLst>
              </a:tr>
            </a:tbl>
          </a:graphicData>
        </a:graphic>
      </p:graphicFrame>
      <p:sp>
        <p:nvSpPr>
          <p:cNvPr id="5" name="Title 1">
            <a:extLst>
              <a:ext uri="{FF2B5EF4-FFF2-40B4-BE49-F238E27FC236}">
                <a16:creationId xmlns:a16="http://schemas.microsoft.com/office/drawing/2014/main" id="{0F4A958A-509D-4616-B4C1-750F64568729}"/>
              </a:ext>
            </a:extLst>
          </p:cNvPr>
          <p:cNvSpPr txBox="1">
            <a:spLocks/>
          </p:cNvSpPr>
          <p:nvPr/>
        </p:nvSpPr>
        <p:spPr>
          <a:xfrm>
            <a:off x="2226384" y="639900"/>
            <a:ext cx="6466184" cy="3116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600" dirty="0"/>
              <a:t>OS: TC3 or IC3 WT </a:t>
            </a:r>
          </a:p>
        </p:txBody>
      </p:sp>
      <p:sp>
        <p:nvSpPr>
          <p:cNvPr id="7" name="TextBox 6">
            <a:extLst>
              <a:ext uri="{FF2B5EF4-FFF2-40B4-BE49-F238E27FC236}">
                <a16:creationId xmlns:a16="http://schemas.microsoft.com/office/drawing/2014/main" id="{4DE7D3AD-F155-CF4E-BF93-1CC94874957C}"/>
              </a:ext>
            </a:extLst>
          </p:cNvPr>
          <p:cNvSpPr txBox="1"/>
          <p:nvPr/>
        </p:nvSpPr>
        <p:spPr>
          <a:xfrm>
            <a:off x="7647994" y="6218100"/>
            <a:ext cx="2996060" cy="253916"/>
          </a:xfrm>
          <a:prstGeom prst="rect">
            <a:avLst/>
          </a:prstGeom>
          <a:noFill/>
        </p:spPr>
        <p:txBody>
          <a:bodyPr wrap="square" rtlCol="0">
            <a:spAutoFit/>
          </a:bodyPr>
          <a:lstStyle/>
          <a:p>
            <a:r>
              <a:rPr lang="en-US" sz="1050" dirty="0" err="1"/>
              <a:t>Herbst</a:t>
            </a:r>
            <a:r>
              <a:rPr lang="en-US" sz="1050" dirty="0"/>
              <a:t>  et al.  ESMO IO 2020 (NEJM 2021)</a:t>
            </a:r>
          </a:p>
        </p:txBody>
      </p:sp>
      <p:sp>
        <p:nvSpPr>
          <p:cNvPr id="6" name="TextBox 5">
            <a:extLst>
              <a:ext uri="{FF2B5EF4-FFF2-40B4-BE49-F238E27FC236}">
                <a16:creationId xmlns:a16="http://schemas.microsoft.com/office/drawing/2014/main" id="{D5FDC4CA-54FF-1A48-964B-E96FBFA8C429}"/>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8316972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21" name="Title 20">
            <a:extLst>
              <a:ext uri="{FF2B5EF4-FFF2-40B4-BE49-F238E27FC236}">
                <a16:creationId xmlns:a16="http://schemas.microsoft.com/office/drawing/2014/main" id="{3BD443FE-7465-4557-A752-371663DEF4CB}"/>
              </a:ext>
            </a:extLst>
          </p:cNvPr>
          <p:cNvSpPr>
            <a:spLocks noGrp="1"/>
          </p:cNvSpPr>
          <p:nvPr>
            <p:ph type="title" idx="4294967295"/>
          </p:nvPr>
        </p:nvSpPr>
        <p:spPr>
          <a:xfrm>
            <a:off x="1524000" y="392113"/>
            <a:ext cx="7594600" cy="569912"/>
          </a:xfrm>
        </p:spPr>
        <p:txBody>
          <a:bodyPr>
            <a:normAutofit/>
          </a:bodyPr>
          <a:lstStyle/>
          <a:p>
            <a:r>
              <a:rPr lang="en-US" sz="2800" b="1" dirty="0"/>
              <a:t>IMpower010: study design</a:t>
            </a:r>
          </a:p>
        </p:txBody>
      </p:sp>
      <p:sp>
        <p:nvSpPr>
          <p:cNvPr id="27" name="Slide Number Placeholder 1">
            <a:extLst>
              <a:ext uri="{FF2B5EF4-FFF2-40B4-BE49-F238E27FC236}">
                <a16:creationId xmlns:a16="http://schemas.microsoft.com/office/drawing/2014/main" id="{F2B41350-F1B3-4F6B-8903-B1366971CD0A}"/>
              </a:ext>
            </a:extLst>
          </p:cNvPr>
          <p:cNvSpPr>
            <a:spLocks noGrp="1"/>
          </p:cNvSpPr>
          <p:nvPr>
            <p:ph type="sldNum" sz="quarter" idx="4294967295"/>
          </p:nvPr>
        </p:nvSpPr>
        <p:spPr>
          <a:xfrm>
            <a:off x="8610600" y="5343525"/>
            <a:ext cx="2057400" cy="273050"/>
          </a:xfrm>
        </p:spPr>
        <p:txBody>
          <a:bodyPr/>
          <a:lstStyle/>
          <a:p>
            <a:r>
              <a:rPr lang="en-US" dirty="0"/>
              <a:t> </a:t>
            </a:r>
          </a:p>
        </p:txBody>
      </p:sp>
      <p:sp>
        <p:nvSpPr>
          <p:cNvPr id="29" name="Footer Placeholder 2">
            <a:extLst>
              <a:ext uri="{FF2B5EF4-FFF2-40B4-BE49-F238E27FC236}">
                <a16:creationId xmlns:a16="http://schemas.microsoft.com/office/drawing/2014/main" id="{54A3B44C-10B5-4892-ADDA-F48256E117D7}"/>
              </a:ext>
            </a:extLst>
          </p:cNvPr>
          <p:cNvSpPr>
            <a:spLocks noGrp="1"/>
          </p:cNvSpPr>
          <p:nvPr>
            <p:ph type="ftr" sz="quarter" idx="4294967295"/>
          </p:nvPr>
        </p:nvSpPr>
        <p:spPr>
          <a:xfrm>
            <a:off x="7417954" y="5879027"/>
            <a:ext cx="3401292" cy="323165"/>
          </a:xfrm>
        </p:spPr>
        <p:txBody>
          <a:bodyPr/>
          <a:lstStyle/>
          <a:p>
            <a:r>
              <a:rPr lang="en-US" sz="1200" dirty="0"/>
              <a:t>Dr. Heather A. </a:t>
            </a:r>
            <a:r>
              <a:rPr lang="en-US" sz="1200" dirty="0" err="1"/>
              <a:t>Wakelee</a:t>
            </a:r>
            <a:r>
              <a:rPr lang="en-US" sz="1200" dirty="0"/>
              <a:t> ASCO 2021</a:t>
            </a:r>
          </a:p>
          <a:p>
            <a:r>
              <a:rPr lang="en-US" sz="1200" dirty="0"/>
              <a:t>IMpower010 Interim Analysis</a:t>
            </a:r>
          </a:p>
          <a:p>
            <a:r>
              <a:rPr lang="en-US" sz="1200" dirty="0"/>
              <a:t>https://</a:t>
            </a:r>
            <a:r>
              <a:rPr lang="en-US" sz="1200" dirty="0" err="1"/>
              <a:t>bit.ly</a:t>
            </a:r>
            <a:r>
              <a:rPr lang="en-US" sz="1200" dirty="0"/>
              <a:t>/33t6JJP </a:t>
            </a:r>
          </a:p>
        </p:txBody>
      </p:sp>
      <p:sp>
        <p:nvSpPr>
          <p:cNvPr id="32" name="Google Shape;155;p5">
            <a:extLst>
              <a:ext uri="{FF2B5EF4-FFF2-40B4-BE49-F238E27FC236}">
                <a16:creationId xmlns:a16="http://schemas.microsoft.com/office/drawing/2014/main" id="{9919A863-C62A-4EDB-ACD2-28FA360EA4A8}"/>
              </a:ext>
            </a:extLst>
          </p:cNvPr>
          <p:cNvSpPr txBox="1"/>
          <p:nvPr/>
        </p:nvSpPr>
        <p:spPr>
          <a:xfrm>
            <a:off x="1838880" y="3543286"/>
            <a:ext cx="2677462" cy="1733914"/>
          </a:xfrm>
          <a:prstGeom prst="rect">
            <a:avLst/>
          </a:prstGeom>
          <a:noFill/>
          <a:ln w="19050" cap="flat" cmpd="sng">
            <a:noFill/>
            <a:prstDash val="solid"/>
            <a:miter lim="800000"/>
            <a:headEnd type="none" w="sm" len="sm"/>
            <a:tailEnd type="none" w="sm" len="sm"/>
          </a:ln>
        </p:spPr>
        <p:txBody>
          <a:bodyPr spcFirstLastPara="1" wrap="square" lIns="68541" tIns="34271" rIns="68541" bIns="34271" anchor="t" anchorCtr="0">
            <a:noAutofit/>
          </a:bodyPr>
          <a:lstStyle>
            <a:defPPr>
              <a:defRPr lang="en-US"/>
            </a:defPPr>
            <a:lvl1pPr>
              <a:buClr>
                <a:srgbClr val="000000"/>
              </a:buClr>
              <a:buSzPts val="900"/>
              <a:defRPr b="1" u="sng">
                <a:solidFill>
                  <a:srgbClr val="113468"/>
                </a:solidFill>
                <a:latin typeface="Arial"/>
                <a:ea typeface="Arial"/>
                <a:cs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defRPr>
            </a:lvl1pPr>
          </a:lstStyle>
          <a:p>
            <a:r>
              <a:rPr lang="en" sz="1200" u="none" dirty="0">
                <a:latin typeface="+mn-lt"/>
                <a:sym typeface="Arial"/>
              </a:rPr>
              <a:t>Stratification factors</a:t>
            </a:r>
            <a:endParaRPr sz="1200" u="none" dirty="0">
              <a:latin typeface="+mn-lt"/>
              <a:sym typeface="Arial"/>
            </a:endParaRPr>
          </a:p>
          <a:p>
            <a:pPr marL="171450" indent="-171450">
              <a:lnSpc>
                <a:spcPct val="110000"/>
              </a:lnSpc>
              <a:buClr>
                <a:schemeClr val="dk1"/>
              </a:buClr>
              <a:buSzPct val="87000"/>
              <a:buFont typeface="Arial" panose="020B0604020202020204" pitchFamily="34" charset="0"/>
              <a:buChar char="•"/>
            </a:pPr>
            <a:r>
              <a:rPr lang="en" sz="1200" b="0" u="none" dirty="0">
                <a:latin typeface="+mn-lt"/>
                <a:sym typeface="Arial"/>
              </a:rPr>
              <a:t>Male/female</a:t>
            </a:r>
            <a:endParaRPr sz="1200" b="0" u="none" dirty="0">
              <a:latin typeface="+mn-lt"/>
              <a:sym typeface="Arial"/>
            </a:endParaRPr>
          </a:p>
          <a:p>
            <a:pPr marL="171450" indent="-171450">
              <a:lnSpc>
                <a:spcPct val="110000"/>
              </a:lnSpc>
              <a:buClr>
                <a:schemeClr val="dk1"/>
              </a:buClr>
              <a:buSzPct val="87000"/>
              <a:buFont typeface="Arial" panose="020B0604020202020204" pitchFamily="34" charset="0"/>
              <a:buChar char="•"/>
            </a:pPr>
            <a:r>
              <a:rPr lang="en" sz="1200" b="0" u="none" dirty="0">
                <a:latin typeface="+mn-lt"/>
                <a:sym typeface="Arial"/>
              </a:rPr>
              <a:t>Stage (IB vs II vs IIIA)</a:t>
            </a:r>
            <a:endParaRPr sz="1200" b="0" u="none" dirty="0">
              <a:latin typeface="+mn-lt"/>
              <a:sym typeface="Arial"/>
            </a:endParaRPr>
          </a:p>
          <a:p>
            <a:pPr marL="171450" indent="-171450">
              <a:lnSpc>
                <a:spcPct val="110000"/>
              </a:lnSpc>
              <a:buClr>
                <a:schemeClr val="dk1"/>
              </a:buClr>
              <a:buSzPct val="87000"/>
              <a:buFont typeface="Arial" panose="020B0604020202020204" pitchFamily="34" charset="0"/>
              <a:buChar char="•"/>
            </a:pPr>
            <a:r>
              <a:rPr lang="en" sz="1200" b="0" u="none" dirty="0">
                <a:latin typeface="+mn-lt"/>
                <a:sym typeface="Arial"/>
              </a:rPr>
              <a:t>Histology</a:t>
            </a:r>
            <a:endParaRPr sz="1200" b="0" u="none" dirty="0">
              <a:latin typeface="+mn-lt"/>
              <a:sym typeface="Arial"/>
            </a:endParaRPr>
          </a:p>
          <a:p>
            <a:pPr marL="171450" indent="-171450">
              <a:lnSpc>
                <a:spcPct val="110000"/>
              </a:lnSpc>
              <a:buClr>
                <a:schemeClr val="dk1"/>
              </a:buClr>
              <a:buSzPct val="87000"/>
              <a:buFont typeface="Arial" panose="020B0604020202020204" pitchFamily="34" charset="0"/>
              <a:buChar char="•"/>
            </a:pPr>
            <a:r>
              <a:rPr lang="en" sz="1200" b="0" u="none" dirty="0">
                <a:latin typeface="+mn-lt"/>
                <a:sym typeface="Arial"/>
              </a:rPr>
              <a:t>PD-L1 tumor </a:t>
            </a:r>
            <a:r>
              <a:rPr lang="en" sz="1200" b="0" u="none">
                <a:latin typeface="+mn-lt"/>
                <a:sym typeface="Arial"/>
              </a:rPr>
              <a:t>expression status</a:t>
            </a:r>
            <a:r>
              <a:rPr lang="en" sz="1200" b="0" u="none" baseline="30000">
                <a:latin typeface="+mn-lt"/>
                <a:sym typeface="Arial"/>
              </a:rPr>
              <a:t>a</a:t>
            </a:r>
            <a:r>
              <a:rPr lang="en" sz="1200" b="0" u="none">
                <a:latin typeface="+mn-lt"/>
                <a:sym typeface="Arial"/>
              </a:rPr>
              <a:t>: </a:t>
            </a:r>
            <a:r>
              <a:rPr lang="en" sz="1200" b="0" u="none" dirty="0">
                <a:latin typeface="+mn-lt"/>
                <a:sym typeface="Arial"/>
              </a:rPr>
              <a:t>TC2/3 and any IC vs TC0/1 and IC2/3 vs TC0/1 and IC0/1</a:t>
            </a:r>
            <a:endParaRPr sz="1200" b="0" u="none" dirty="0">
              <a:latin typeface="+mn-lt"/>
              <a:sym typeface="Arial"/>
            </a:endParaRPr>
          </a:p>
        </p:txBody>
      </p:sp>
      <p:sp>
        <p:nvSpPr>
          <p:cNvPr id="154" name="Google Shape;154;p5"/>
          <p:cNvSpPr txBox="1"/>
          <p:nvPr/>
        </p:nvSpPr>
        <p:spPr>
          <a:xfrm>
            <a:off x="1824919" y="1231760"/>
            <a:ext cx="8575189" cy="2128806"/>
          </a:xfrm>
          <a:prstGeom prst="rect">
            <a:avLst/>
          </a:prstGeom>
          <a:noFill/>
          <a:ln>
            <a:noFill/>
          </a:ln>
        </p:spPr>
        <p:txBody>
          <a:bodyPr spcFirstLastPara="1" wrap="square" lIns="91413" tIns="91413" rIns="91413" bIns="91413" anchor="t" anchorCtr="0">
            <a:noAutofit/>
          </a:bodyPr>
          <a:lstStyle/>
          <a:p>
            <a:pPr>
              <a:lnSpc>
                <a:spcPct val="90000"/>
              </a:lnSpc>
              <a:buClr>
                <a:srgbClr val="000000"/>
              </a:buClr>
              <a:buSzPts val="1400"/>
            </a:pPr>
            <a:r>
              <a:rPr lang="en" sz="1200" b="1">
                <a:solidFill>
                  <a:srgbClr val="000000"/>
                </a:solidFill>
                <a:latin typeface="Arial"/>
                <a:ea typeface="Arial"/>
                <a:cs typeface="Arial"/>
                <a:sym typeface="Arial"/>
              </a:rPr>
              <a:t> </a:t>
            </a:r>
            <a:endParaRPr sz="675">
              <a:solidFill>
                <a:srgbClr val="000000"/>
              </a:solidFill>
              <a:latin typeface="Arial"/>
              <a:ea typeface="Arial"/>
              <a:cs typeface="Arial"/>
              <a:sym typeface="Arial"/>
            </a:endParaRPr>
          </a:p>
        </p:txBody>
      </p:sp>
      <p:grpSp>
        <p:nvGrpSpPr>
          <p:cNvPr id="10" name="Group 9">
            <a:extLst>
              <a:ext uri="{FF2B5EF4-FFF2-40B4-BE49-F238E27FC236}">
                <a16:creationId xmlns:a16="http://schemas.microsoft.com/office/drawing/2014/main" id="{C47BF903-EA0C-4C2E-AA22-00068AA19A24}"/>
              </a:ext>
            </a:extLst>
          </p:cNvPr>
          <p:cNvGrpSpPr/>
          <p:nvPr/>
        </p:nvGrpSpPr>
        <p:grpSpPr>
          <a:xfrm>
            <a:off x="1742070" y="1343297"/>
            <a:ext cx="7681626" cy="1945540"/>
            <a:chOff x="581594" y="1059619"/>
            <a:chExt cx="20487004" cy="5798381"/>
          </a:xfrm>
        </p:grpSpPr>
        <p:sp>
          <p:nvSpPr>
            <p:cNvPr id="157" name="Google Shape;157;p5"/>
            <p:cNvSpPr/>
            <p:nvPr/>
          </p:nvSpPr>
          <p:spPr>
            <a:xfrm>
              <a:off x="7405789" y="2244611"/>
              <a:ext cx="3087864" cy="3909861"/>
            </a:xfrm>
            <a:prstGeom prst="roundRect">
              <a:avLst>
                <a:gd name="adj" fmla="val 16667"/>
              </a:avLst>
            </a:prstGeom>
            <a:solidFill>
              <a:schemeClr val="bg1"/>
            </a:solidFill>
            <a:ln>
              <a:solidFill>
                <a:schemeClr val="tx1"/>
              </a:solidFill>
            </a:ln>
          </p:spPr>
          <p:txBody>
            <a:bodyPr spcFirstLastPara="1" wrap="square" lIns="26996" tIns="26996" rIns="26996" bIns="26996" anchor="ctr" anchorCtr="0">
              <a:noAutofit/>
            </a:bodyPr>
            <a:lstStyle/>
            <a:p>
              <a:pPr algn="ctr">
                <a:buClr>
                  <a:srgbClr val="000000"/>
                </a:buClr>
                <a:buSzPts val="1200"/>
              </a:pPr>
              <a:r>
                <a:rPr lang="en" sz="1050" b="1" dirty="0">
                  <a:latin typeface="Arial"/>
                  <a:ea typeface="Arial"/>
                  <a:cs typeface="Arial"/>
                  <a:sym typeface="Arial"/>
                </a:rPr>
                <a:t>Cisplatin + pemetrexed, gemcitabine, docetaxel or vinorelbine</a:t>
              </a:r>
              <a:endParaRPr sz="1050" b="1" dirty="0">
                <a:latin typeface="Arial"/>
                <a:ea typeface="Arial"/>
                <a:cs typeface="Arial"/>
                <a:sym typeface="Arial"/>
              </a:endParaRPr>
            </a:p>
            <a:p>
              <a:pPr algn="ctr">
                <a:buClr>
                  <a:srgbClr val="000000"/>
                </a:buClr>
                <a:buSzPts val="1200"/>
              </a:pPr>
              <a:endParaRPr sz="1050" b="1" dirty="0">
                <a:latin typeface="Arial"/>
                <a:ea typeface="Arial"/>
                <a:cs typeface="Arial"/>
                <a:sym typeface="Arial"/>
              </a:endParaRPr>
            </a:p>
            <a:p>
              <a:pPr algn="ctr">
                <a:buClr>
                  <a:srgbClr val="000000"/>
                </a:buClr>
                <a:buSzPts val="1200"/>
              </a:pPr>
              <a:r>
                <a:rPr lang="en" sz="1050" b="1" dirty="0">
                  <a:latin typeface="Arial"/>
                  <a:ea typeface="Arial"/>
                  <a:cs typeface="Arial"/>
                  <a:sym typeface="Arial"/>
                </a:rPr>
                <a:t>1-4 cycles</a:t>
              </a:r>
              <a:endParaRPr sz="865" dirty="0">
                <a:latin typeface="Arial"/>
                <a:ea typeface="Arial"/>
                <a:cs typeface="Arial"/>
                <a:sym typeface="Arial"/>
              </a:endParaRPr>
            </a:p>
          </p:txBody>
        </p:sp>
        <p:sp>
          <p:nvSpPr>
            <p:cNvPr id="158" name="Google Shape;158;p5"/>
            <p:cNvSpPr/>
            <p:nvPr/>
          </p:nvSpPr>
          <p:spPr>
            <a:xfrm>
              <a:off x="12628633" y="1059619"/>
              <a:ext cx="5065269" cy="997781"/>
            </a:xfrm>
            <a:prstGeom prst="roundRect">
              <a:avLst>
                <a:gd name="adj" fmla="val 6829"/>
              </a:avLst>
            </a:prstGeom>
            <a:noFill/>
            <a:ln w="9525" cap="flat" cmpd="sng">
              <a:noFill/>
              <a:prstDash val="solid"/>
              <a:round/>
              <a:headEnd type="none" w="sm" len="sm"/>
              <a:tailEnd type="none" w="sm" len="sm"/>
            </a:ln>
          </p:spPr>
          <p:txBody>
            <a:bodyPr spcFirstLastPara="1" wrap="square" lIns="13498" tIns="13498" rIns="13498" bIns="13498" anchor="ctr" anchorCtr="0">
              <a:noAutofit/>
            </a:bodyPr>
            <a:lstStyle/>
            <a:p>
              <a:pPr algn="ctr">
                <a:buClr>
                  <a:srgbClr val="000000"/>
                </a:buClr>
                <a:buSzPts val="750"/>
              </a:pPr>
              <a:r>
                <a:rPr lang="en" sz="1050" b="1" i="1" dirty="0">
                  <a:latin typeface="Arial"/>
                  <a:ea typeface="Arial"/>
                  <a:cs typeface="Arial"/>
                  <a:sym typeface="Arial"/>
                </a:rPr>
                <a:t>No crossover</a:t>
              </a:r>
              <a:endParaRPr sz="1650" i="1" dirty="0">
                <a:latin typeface="Arial"/>
                <a:ea typeface="Arial"/>
                <a:cs typeface="Arial"/>
                <a:sym typeface="Arial"/>
              </a:endParaRPr>
            </a:p>
          </p:txBody>
        </p:sp>
        <p:sp>
          <p:nvSpPr>
            <p:cNvPr id="159" name="Google Shape;159;p5"/>
            <p:cNvSpPr/>
            <p:nvPr/>
          </p:nvSpPr>
          <p:spPr>
            <a:xfrm>
              <a:off x="10824994" y="3713604"/>
              <a:ext cx="1331779" cy="103612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13" tIns="71991" rIns="91413" bIns="45694" anchor="ctr" anchorCtr="0">
              <a:noAutofit/>
            </a:bodyPr>
            <a:lstStyle/>
            <a:p>
              <a:pPr algn="ctr">
                <a:buClr>
                  <a:srgbClr val="000000"/>
                </a:buClr>
                <a:buSzPts val="900"/>
              </a:pPr>
              <a:r>
                <a:rPr lang="en" sz="900" b="1" dirty="0">
                  <a:solidFill>
                    <a:schemeClr val="tx1"/>
                  </a:solidFill>
                  <a:latin typeface="Arial"/>
                  <a:ea typeface="Arial"/>
                  <a:cs typeface="Arial"/>
                  <a:sym typeface="Arial"/>
                </a:rPr>
                <a:t>R 1:1</a:t>
              </a:r>
              <a:endParaRPr sz="900" dirty="0">
                <a:solidFill>
                  <a:schemeClr val="tx1"/>
                </a:solidFill>
                <a:latin typeface="Arial"/>
                <a:ea typeface="Arial"/>
                <a:cs typeface="Arial"/>
                <a:sym typeface="Arial"/>
              </a:endParaRPr>
            </a:p>
          </p:txBody>
        </p:sp>
        <p:sp>
          <p:nvSpPr>
            <p:cNvPr id="161" name="Google Shape;161;p5"/>
            <p:cNvSpPr/>
            <p:nvPr/>
          </p:nvSpPr>
          <p:spPr>
            <a:xfrm>
              <a:off x="12628633" y="1855394"/>
              <a:ext cx="5084800" cy="1681040"/>
            </a:xfrm>
            <a:prstGeom prst="roundRect">
              <a:avLst/>
            </a:prstGeom>
            <a:solidFill>
              <a:srgbClr val="3953A4"/>
            </a:solidFill>
            <a:ln>
              <a:noFill/>
            </a:ln>
            <a:effectLst>
              <a:outerShdw blurRad="50800" dist="38100" dir="5400000" algn="t" rotWithShape="0">
                <a:srgbClr val="6C6C6C">
                  <a:alpha val="40000"/>
                </a:srgbClr>
              </a:outerShdw>
            </a:effectLst>
          </p:spPr>
          <p:txBody>
            <a:bodyPr spcFirstLastPara="1" wrap="square" lIns="107986" tIns="35995" rIns="107986" bIns="35995" anchor="ctr" anchorCtr="0">
              <a:noAutofit/>
            </a:bodyPr>
            <a:lstStyle/>
            <a:p>
              <a:pPr algn="ctr">
                <a:lnSpc>
                  <a:spcPct val="95000"/>
                </a:lnSpc>
                <a:buClr>
                  <a:srgbClr val="000000"/>
                </a:buClr>
                <a:buSzPts val="1400"/>
              </a:pPr>
              <a:r>
                <a:rPr lang="en" sz="1200" b="1" dirty="0">
                  <a:solidFill>
                    <a:srgbClr val="FFFFFF"/>
                  </a:solidFill>
                  <a:latin typeface="Arial"/>
                  <a:ea typeface="Arial"/>
                  <a:cs typeface="Arial"/>
                  <a:sym typeface="Arial"/>
                </a:rPr>
                <a:t>Atezolizumab</a:t>
              </a:r>
              <a:endParaRPr sz="1200" baseline="30000" dirty="0">
                <a:solidFill>
                  <a:srgbClr val="000000"/>
                </a:solidFill>
                <a:latin typeface="Arial"/>
                <a:ea typeface="Arial"/>
                <a:cs typeface="Arial"/>
                <a:sym typeface="Arial"/>
              </a:endParaRPr>
            </a:p>
            <a:p>
              <a:pPr algn="ctr">
                <a:lnSpc>
                  <a:spcPct val="95000"/>
                </a:lnSpc>
                <a:buClr>
                  <a:srgbClr val="000000"/>
                </a:buClr>
                <a:buSzPts val="1400"/>
              </a:pPr>
              <a:r>
                <a:rPr lang="en" sz="1200" b="1" dirty="0">
                  <a:solidFill>
                    <a:srgbClr val="FFFFFF"/>
                  </a:solidFill>
                  <a:latin typeface="Arial"/>
                  <a:ea typeface="Arial"/>
                  <a:cs typeface="Arial"/>
                  <a:sym typeface="Arial"/>
                </a:rPr>
                <a:t>1200 mg q21d</a:t>
              </a:r>
              <a:br>
                <a:rPr lang="en" sz="1200" b="1" dirty="0">
                  <a:solidFill>
                    <a:srgbClr val="FFFFFF"/>
                  </a:solidFill>
                  <a:latin typeface="Arial"/>
                  <a:ea typeface="Arial"/>
                  <a:cs typeface="Arial"/>
                  <a:sym typeface="Arial"/>
                </a:rPr>
              </a:br>
              <a:r>
                <a:rPr lang="en" sz="1200" b="1" dirty="0">
                  <a:solidFill>
                    <a:srgbClr val="FFFFFF"/>
                  </a:solidFill>
                  <a:latin typeface="Arial"/>
                  <a:ea typeface="Arial"/>
                  <a:cs typeface="Arial"/>
                  <a:sym typeface="Arial"/>
                </a:rPr>
                <a:t>16 cycles</a:t>
              </a:r>
              <a:endParaRPr sz="1200" b="1" dirty="0">
                <a:solidFill>
                  <a:srgbClr val="FFFFFF"/>
                </a:solidFill>
                <a:latin typeface="Arial"/>
                <a:ea typeface="Arial"/>
                <a:cs typeface="Arial"/>
                <a:sym typeface="Arial"/>
              </a:endParaRPr>
            </a:p>
          </p:txBody>
        </p:sp>
        <p:sp>
          <p:nvSpPr>
            <p:cNvPr id="162" name="Google Shape;162;p5"/>
            <p:cNvSpPr/>
            <p:nvPr/>
          </p:nvSpPr>
          <p:spPr>
            <a:xfrm>
              <a:off x="12587308" y="5084439"/>
              <a:ext cx="5084800" cy="1351504"/>
            </a:xfrm>
            <a:prstGeom prst="roundRect">
              <a:avLst/>
            </a:prstGeom>
            <a:solidFill>
              <a:srgbClr val="ED1A22"/>
            </a:solidFill>
            <a:ln>
              <a:noFill/>
            </a:ln>
            <a:effectLst>
              <a:outerShdw blurRad="50800" dist="38100" dir="5400000" algn="t" rotWithShape="0">
                <a:srgbClr val="6C6C6C">
                  <a:alpha val="40000"/>
                </a:srgbClr>
              </a:outerShdw>
            </a:effectLst>
          </p:spPr>
          <p:txBody>
            <a:bodyPr spcFirstLastPara="1" wrap="square" lIns="107986" tIns="35995" rIns="107986" bIns="35995" anchor="ctr" anchorCtr="0">
              <a:noAutofit/>
            </a:bodyPr>
            <a:lstStyle/>
            <a:p>
              <a:pPr algn="ctr">
                <a:lnSpc>
                  <a:spcPct val="95000"/>
                </a:lnSpc>
                <a:buClr>
                  <a:srgbClr val="000000"/>
                </a:buClr>
                <a:buSzPts val="1300"/>
              </a:pPr>
              <a:r>
                <a:rPr lang="en" sz="1300" b="1" dirty="0">
                  <a:solidFill>
                    <a:schemeClr val="bg1"/>
                  </a:solidFill>
                  <a:latin typeface="Arial"/>
                  <a:ea typeface="Arial"/>
                  <a:cs typeface="Arial"/>
                  <a:sym typeface="Arial"/>
                </a:rPr>
                <a:t>BSC</a:t>
              </a:r>
              <a:endParaRPr lang="en" sz="1300" b="1" baseline="30000" dirty="0">
                <a:solidFill>
                  <a:schemeClr val="bg1"/>
                </a:solidFill>
                <a:latin typeface="Arial"/>
                <a:ea typeface="Arial"/>
                <a:cs typeface="Arial"/>
                <a:sym typeface="Arial"/>
              </a:endParaRPr>
            </a:p>
          </p:txBody>
        </p:sp>
        <p:cxnSp>
          <p:nvCxnSpPr>
            <p:cNvPr id="164" name="Google Shape;164;p5"/>
            <p:cNvCxnSpPr>
              <a:cxnSpLocks/>
              <a:stCxn id="159" idx="0"/>
              <a:endCxn id="161" idx="1"/>
            </p:cNvCxnSpPr>
            <p:nvPr/>
          </p:nvCxnSpPr>
          <p:spPr>
            <a:xfrm rot="5400000" flipH="1" flipV="1">
              <a:off x="11550913" y="2635885"/>
              <a:ext cx="1017690" cy="1137749"/>
            </a:xfrm>
            <a:prstGeom prst="bentConnector2">
              <a:avLst/>
            </a:prstGeom>
            <a:noFill/>
            <a:ln w="28575" cap="flat" cmpd="sng">
              <a:solidFill>
                <a:schemeClr val="accent6"/>
              </a:solidFill>
              <a:prstDash val="solid"/>
              <a:round/>
              <a:headEnd type="none" w="sm" len="sm"/>
              <a:tailEnd type="triangle" w="lg" len="lg"/>
            </a:ln>
          </p:spPr>
        </p:cxnSp>
        <p:cxnSp>
          <p:nvCxnSpPr>
            <p:cNvPr id="165" name="Google Shape;165;p5"/>
            <p:cNvCxnSpPr>
              <a:cxnSpLocks/>
              <a:stCxn id="159" idx="4"/>
              <a:endCxn id="162" idx="1"/>
            </p:cNvCxnSpPr>
            <p:nvPr/>
          </p:nvCxnSpPr>
          <p:spPr>
            <a:xfrm rot="16200000" flipH="1">
              <a:off x="11533864" y="4706747"/>
              <a:ext cx="1010464" cy="1096424"/>
            </a:xfrm>
            <a:prstGeom prst="bentConnector2">
              <a:avLst/>
            </a:prstGeom>
            <a:noFill/>
            <a:ln w="28575" cap="flat" cmpd="sng">
              <a:solidFill>
                <a:schemeClr val="accent6"/>
              </a:solidFill>
              <a:prstDash val="solid"/>
              <a:round/>
              <a:headEnd type="none" w="sm" len="sm"/>
              <a:tailEnd type="triangle" w="lg" len="lg"/>
            </a:ln>
          </p:spPr>
        </p:cxnSp>
        <p:cxnSp>
          <p:nvCxnSpPr>
            <p:cNvPr id="166" name="Google Shape;166;p5"/>
            <p:cNvCxnSpPr>
              <a:cxnSpLocks/>
            </p:cNvCxnSpPr>
            <p:nvPr/>
          </p:nvCxnSpPr>
          <p:spPr>
            <a:xfrm flipH="1" flipV="1">
              <a:off x="6133797" y="4197954"/>
              <a:ext cx="1271993" cy="3174"/>
            </a:xfrm>
            <a:prstGeom prst="straightConnector1">
              <a:avLst/>
            </a:prstGeom>
            <a:noFill/>
            <a:ln w="28575" cap="flat" cmpd="sng">
              <a:solidFill>
                <a:schemeClr val="accent6"/>
              </a:solidFill>
              <a:prstDash val="solid"/>
              <a:round/>
              <a:headEnd type="none" w="sm" len="sm"/>
              <a:tailEnd type="none" w="sm" len="sm"/>
            </a:ln>
          </p:spPr>
        </p:cxnSp>
        <p:cxnSp>
          <p:nvCxnSpPr>
            <p:cNvPr id="167" name="Google Shape;167;p5"/>
            <p:cNvCxnSpPr>
              <a:cxnSpLocks/>
            </p:cNvCxnSpPr>
            <p:nvPr/>
          </p:nvCxnSpPr>
          <p:spPr>
            <a:xfrm flipH="1">
              <a:off x="10493654" y="4187585"/>
              <a:ext cx="331341" cy="0"/>
            </a:xfrm>
            <a:prstGeom prst="straightConnector1">
              <a:avLst/>
            </a:prstGeom>
            <a:noFill/>
            <a:ln w="28575" cap="flat" cmpd="sng">
              <a:solidFill>
                <a:schemeClr val="accent6"/>
              </a:solidFill>
              <a:prstDash val="solid"/>
              <a:round/>
              <a:headEnd type="none" w="sm" len="sm"/>
              <a:tailEnd type="none" w="sm" len="sm"/>
            </a:ln>
          </p:spPr>
        </p:cxnSp>
        <p:cxnSp>
          <p:nvCxnSpPr>
            <p:cNvPr id="168" name="Google Shape;168;p5"/>
            <p:cNvCxnSpPr>
              <a:cxnSpLocks/>
              <a:stCxn id="161" idx="3"/>
            </p:cNvCxnSpPr>
            <p:nvPr/>
          </p:nvCxnSpPr>
          <p:spPr>
            <a:xfrm>
              <a:off x="17713433" y="2695914"/>
              <a:ext cx="1166069" cy="0"/>
            </a:xfrm>
            <a:prstGeom prst="straightConnector1">
              <a:avLst/>
            </a:prstGeom>
            <a:noFill/>
            <a:ln w="28575" cap="flat" cmpd="sng">
              <a:solidFill>
                <a:schemeClr val="accent6"/>
              </a:solidFill>
              <a:prstDash val="solid"/>
              <a:round/>
              <a:headEnd type="none" w="sm" len="sm"/>
              <a:tailEnd type="triangle" w="lg" len="lg"/>
            </a:ln>
          </p:spPr>
        </p:cxnSp>
        <p:cxnSp>
          <p:nvCxnSpPr>
            <p:cNvPr id="169" name="Google Shape;169;p5"/>
            <p:cNvCxnSpPr>
              <a:cxnSpLocks/>
              <a:stCxn id="162" idx="3"/>
            </p:cNvCxnSpPr>
            <p:nvPr/>
          </p:nvCxnSpPr>
          <p:spPr>
            <a:xfrm>
              <a:off x="17672108" y="5760191"/>
              <a:ext cx="1207394" cy="0"/>
            </a:xfrm>
            <a:prstGeom prst="straightConnector1">
              <a:avLst/>
            </a:prstGeom>
            <a:noFill/>
            <a:ln w="28575" cap="flat" cmpd="sng">
              <a:solidFill>
                <a:schemeClr val="accent6"/>
              </a:solidFill>
              <a:prstDash val="solid"/>
              <a:round/>
              <a:headEnd type="none" w="sm" len="sm"/>
              <a:tailEnd type="triangle" w="lg" len="lg"/>
            </a:ln>
          </p:spPr>
        </p:cxnSp>
        <p:sp>
          <p:nvSpPr>
            <p:cNvPr id="170" name="Google Shape;170;p5"/>
            <p:cNvSpPr/>
            <p:nvPr/>
          </p:nvSpPr>
          <p:spPr>
            <a:xfrm>
              <a:off x="7773987" y="6248400"/>
              <a:ext cx="2438400" cy="609600"/>
            </a:xfrm>
            <a:prstGeom prst="rect">
              <a:avLst/>
            </a:prstGeom>
            <a:noFill/>
            <a:ln w="12700" cap="flat" cmpd="sng">
              <a:noFill/>
              <a:prstDash val="solid"/>
              <a:round/>
              <a:headEnd type="none" w="sm" len="sm"/>
              <a:tailEnd type="none" w="sm" len="sm"/>
            </a:ln>
          </p:spPr>
          <p:txBody>
            <a:bodyPr spcFirstLastPara="1" wrap="square" lIns="91413" tIns="45694" rIns="91413" bIns="45694" anchor="ctr" anchorCtr="0">
              <a:normAutofit fontScale="92500" lnSpcReduction="10000"/>
            </a:bodyPr>
            <a:lstStyle/>
            <a:p>
              <a:pPr algn="ctr">
                <a:lnSpc>
                  <a:spcPct val="80000"/>
                </a:lnSpc>
                <a:buClr>
                  <a:srgbClr val="000000"/>
                </a:buClr>
                <a:buSzPts val="1125"/>
              </a:pPr>
              <a:r>
                <a:rPr lang="en" sz="1125">
                  <a:latin typeface="Arial"/>
                  <a:ea typeface="Arial"/>
                  <a:cs typeface="Arial"/>
                  <a:sym typeface="Arial"/>
                </a:rPr>
                <a:t>N=1280</a:t>
              </a:r>
              <a:endParaRPr sz="1400" dirty="0">
                <a:latin typeface="Arial"/>
                <a:ea typeface="Arial"/>
                <a:cs typeface="Arial"/>
                <a:sym typeface="Arial"/>
              </a:endParaRPr>
            </a:p>
          </p:txBody>
        </p:sp>
        <p:sp>
          <p:nvSpPr>
            <p:cNvPr id="171" name="Google Shape;171;p5"/>
            <p:cNvSpPr/>
            <p:nvPr/>
          </p:nvSpPr>
          <p:spPr>
            <a:xfrm>
              <a:off x="13951833" y="4095154"/>
              <a:ext cx="2438400" cy="609600"/>
            </a:xfrm>
            <a:prstGeom prst="rect">
              <a:avLst/>
            </a:prstGeom>
            <a:noFill/>
            <a:ln w="12700" cap="flat" cmpd="sng">
              <a:noFill/>
              <a:prstDash val="solid"/>
              <a:round/>
              <a:headEnd type="none" w="sm" len="sm"/>
              <a:tailEnd type="none" w="sm" len="sm"/>
            </a:ln>
          </p:spPr>
          <p:txBody>
            <a:bodyPr spcFirstLastPara="1" wrap="square" lIns="91413" tIns="45694" rIns="91413" bIns="45694" anchor="ctr" anchorCtr="0">
              <a:normAutofit fontScale="92500" lnSpcReduction="10000"/>
            </a:bodyPr>
            <a:lstStyle/>
            <a:p>
              <a:pPr algn="ctr">
                <a:lnSpc>
                  <a:spcPct val="80000"/>
                </a:lnSpc>
                <a:buClr>
                  <a:srgbClr val="000000"/>
                </a:buClr>
                <a:buSzPts val="1125"/>
              </a:pPr>
              <a:r>
                <a:rPr lang="en" sz="1125">
                  <a:latin typeface="Arial"/>
                  <a:ea typeface="Arial"/>
                  <a:cs typeface="Arial"/>
                  <a:sym typeface="Arial"/>
                </a:rPr>
                <a:t>N=1005</a:t>
              </a:r>
              <a:endParaRPr sz="1400" dirty="0">
                <a:latin typeface="Arial"/>
                <a:ea typeface="Arial"/>
                <a:cs typeface="Arial"/>
                <a:sym typeface="Arial"/>
              </a:endParaRPr>
            </a:p>
          </p:txBody>
        </p:sp>
        <p:sp>
          <p:nvSpPr>
            <p:cNvPr id="172" name="Google Shape;172;p5"/>
            <p:cNvSpPr/>
            <p:nvPr/>
          </p:nvSpPr>
          <p:spPr>
            <a:xfrm>
              <a:off x="18879185" y="1855394"/>
              <a:ext cx="2189413" cy="4580549"/>
            </a:xfrm>
            <a:prstGeom prst="roundRect">
              <a:avLst>
                <a:gd name="adj" fmla="val 9583"/>
              </a:avLst>
            </a:prstGeom>
            <a:solidFill>
              <a:schemeClr val="bg1">
                <a:lumMod val="95000"/>
              </a:schemeClr>
            </a:solidFill>
            <a:ln>
              <a:noFill/>
            </a:ln>
          </p:spPr>
          <p:txBody>
            <a:bodyPr spcFirstLastPara="1" wrap="square" lIns="26996" tIns="26996" rIns="13498" bIns="26996" anchor="ctr" anchorCtr="0">
              <a:noAutofit/>
            </a:bodyPr>
            <a:lstStyle/>
            <a:p>
              <a:pPr algn="ctr">
                <a:buClr>
                  <a:srgbClr val="000000"/>
                </a:buClr>
                <a:buSzPts val="1050"/>
              </a:pPr>
              <a:r>
                <a:rPr lang="en" sz="1200" b="1" dirty="0">
                  <a:latin typeface="Arial"/>
                  <a:ea typeface="Arial"/>
                  <a:cs typeface="Arial"/>
                  <a:sym typeface="Arial"/>
                </a:rPr>
                <a:t>Survival </a:t>
              </a:r>
              <a:br>
                <a:rPr lang="en" sz="1200" b="1" dirty="0">
                  <a:latin typeface="Arial"/>
                  <a:ea typeface="Arial"/>
                  <a:cs typeface="Arial"/>
                  <a:sym typeface="Arial"/>
                </a:rPr>
              </a:br>
              <a:r>
                <a:rPr lang="en" sz="1200" b="1" dirty="0">
                  <a:latin typeface="Arial"/>
                  <a:ea typeface="Arial"/>
                  <a:cs typeface="Arial"/>
                  <a:sym typeface="Arial"/>
                </a:rPr>
                <a:t>follow-up</a:t>
              </a:r>
              <a:endParaRPr sz="1200" dirty="0">
                <a:latin typeface="Arial"/>
                <a:ea typeface="Arial"/>
                <a:cs typeface="Arial"/>
                <a:sym typeface="Arial"/>
              </a:endParaRPr>
            </a:p>
          </p:txBody>
        </p:sp>
        <p:sp>
          <p:nvSpPr>
            <p:cNvPr id="156" name="Google Shape;156;p5"/>
            <p:cNvSpPr/>
            <p:nvPr/>
          </p:nvSpPr>
          <p:spPr>
            <a:xfrm>
              <a:off x="589377" y="1802897"/>
              <a:ext cx="5934067" cy="4876774"/>
            </a:xfrm>
            <a:prstGeom prst="roundRect">
              <a:avLst>
                <a:gd name="adj" fmla="val 9583"/>
              </a:avLst>
            </a:prstGeom>
            <a:solidFill>
              <a:schemeClr val="accent1">
                <a:lumMod val="20000"/>
                <a:lumOff val="80000"/>
              </a:schemeClr>
            </a:solidFill>
            <a:ln>
              <a:noFill/>
            </a:ln>
          </p:spPr>
          <p:txBody>
            <a:bodyPr spcFirstLastPara="1" wrap="square" lIns="26996" tIns="26996" rIns="13498" bIns="26996" anchor="t" anchorCtr="0">
              <a:noAutofit/>
            </a:bodyPr>
            <a:lstStyle/>
            <a:p>
              <a:pPr algn="ctr">
                <a:buClr>
                  <a:srgbClr val="000000"/>
                </a:buClr>
                <a:buSzPts val="1050"/>
              </a:pPr>
              <a:endParaRPr sz="865" dirty="0">
                <a:solidFill>
                  <a:schemeClr val="accent6"/>
                </a:solidFill>
                <a:latin typeface="Arial"/>
                <a:ea typeface="Arial"/>
                <a:cs typeface="Arial"/>
                <a:sym typeface="Arial"/>
              </a:endParaRPr>
            </a:p>
          </p:txBody>
        </p:sp>
        <p:sp>
          <p:nvSpPr>
            <p:cNvPr id="155" name="Google Shape;155;p5"/>
            <p:cNvSpPr txBox="1"/>
            <p:nvPr/>
          </p:nvSpPr>
          <p:spPr>
            <a:xfrm>
              <a:off x="581594" y="2157014"/>
              <a:ext cx="5934067" cy="4267200"/>
            </a:xfrm>
            <a:prstGeom prst="rect">
              <a:avLst/>
            </a:prstGeom>
            <a:noFill/>
            <a:ln w="19050" cap="flat" cmpd="sng">
              <a:noFill/>
              <a:prstDash val="solid"/>
              <a:miter lim="800000"/>
              <a:headEnd type="none" w="sm" len="sm"/>
              <a:tailEnd type="none" w="sm" len="sm"/>
            </a:ln>
          </p:spPr>
          <p:txBody>
            <a:bodyPr spcFirstLastPara="1" wrap="square" lIns="68541" tIns="34271" rIns="68541" bIns="34271" anchor="t" anchorCtr="0">
              <a:noAutofit/>
            </a:bodyPr>
            <a:lstStyle/>
            <a:p>
              <a:pPr algn="ctr">
                <a:buClr>
                  <a:srgbClr val="000000"/>
                </a:buClr>
                <a:buSzPts val="1050"/>
              </a:pPr>
              <a:r>
                <a:rPr lang="en-US" sz="865" b="1" dirty="0">
                  <a:solidFill>
                    <a:schemeClr val="tx1"/>
                  </a:solidFill>
                  <a:latin typeface="Arial"/>
                  <a:ea typeface="Arial"/>
                  <a:cs typeface="Arial"/>
                  <a:sym typeface="Arial"/>
                </a:rPr>
                <a:t>Completely resected </a:t>
              </a:r>
              <a:endParaRPr lang="en-US" sz="865" dirty="0">
                <a:solidFill>
                  <a:schemeClr val="tx1"/>
                </a:solidFill>
                <a:latin typeface="Arial"/>
                <a:ea typeface="Arial"/>
                <a:cs typeface="Arial"/>
                <a:sym typeface="Arial"/>
              </a:endParaRPr>
            </a:p>
            <a:p>
              <a:pPr algn="ctr">
                <a:buClr>
                  <a:srgbClr val="000000"/>
                </a:buClr>
                <a:buSzPts val="1050"/>
              </a:pPr>
              <a:r>
                <a:rPr lang="en-US" sz="865" b="1" dirty="0">
                  <a:solidFill>
                    <a:schemeClr val="tx1"/>
                  </a:solidFill>
                  <a:latin typeface="Arial"/>
                  <a:ea typeface="Arial"/>
                  <a:cs typeface="Arial"/>
                  <a:sym typeface="Arial"/>
                  <a:extLst>
                    <a:ext uri="http://customooxmlschemas.google.com/">
                      <go:slidesCustomData xmlns:lc="http://schemas.openxmlformats.org/drawingml/2006/lockedCanvas"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5"/>
                    </a:ext>
                  </a:extLst>
                </a:rPr>
                <a:t>stage IB-IIIA</a:t>
              </a:r>
              <a:r>
                <a:rPr lang="en-US" sz="865" b="1" dirty="0">
                  <a:solidFill>
                    <a:schemeClr val="tx1"/>
                  </a:solidFill>
                  <a:latin typeface="Arial"/>
                  <a:ea typeface="Arial"/>
                  <a:cs typeface="Arial"/>
                  <a:sym typeface="Arial"/>
                  <a:extLst>
                    <a:ext uri="http://customooxmlschemas.google.com/">
                      <go:slidesCustomData xmlns:lc="http://schemas.openxmlformats.org/drawingml/2006/lockedCanvas"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5"/>
                    </a:ext>
                  </a:extLst>
                </a:rPr>
                <a:t> </a:t>
              </a:r>
              <a:r>
                <a:rPr lang="en-US" sz="865" b="1" dirty="0">
                  <a:solidFill>
                    <a:schemeClr val="tx1"/>
                  </a:solidFill>
                  <a:latin typeface="Arial"/>
                  <a:ea typeface="Arial"/>
                  <a:cs typeface="Arial"/>
                  <a:sym typeface="Arial"/>
                </a:rPr>
                <a:t>NSCLC </a:t>
              </a:r>
              <a:br>
                <a:rPr lang="en-US" sz="865" b="1" dirty="0">
                  <a:solidFill>
                    <a:schemeClr val="tx1"/>
                  </a:solidFill>
                  <a:latin typeface="Arial"/>
                  <a:ea typeface="Arial"/>
                  <a:cs typeface="Arial"/>
                  <a:sym typeface="Arial"/>
                </a:rPr>
              </a:br>
              <a:r>
                <a:rPr lang="en-US" sz="865" b="1" dirty="0">
                  <a:solidFill>
                    <a:schemeClr val="tx1"/>
                  </a:solidFill>
                  <a:latin typeface="Arial"/>
                  <a:ea typeface="Arial"/>
                  <a:cs typeface="Arial"/>
                  <a:sym typeface="Arial"/>
                </a:rPr>
                <a:t>per UICC/AJCC v7</a:t>
              </a:r>
              <a:endParaRPr lang="en" sz="865" dirty="0">
                <a:solidFill>
                  <a:schemeClr val="tx1"/>
                </a:solidFill>
                <a:latin typeface="Arial"/>
                <a:ea typeface="Arial"/>
                <a:cs typeface="Arial"/>
                <a:sym typeface="Arial"/>
              </a:endParaRPr>
            </a:p>
            <a:p>
              <a:pPr>
                <a:lnSpc>
                  <a:spcPct val="110000"/>
                </a:lnSpc>
                <a:buClr>
                  <a:schemeClr val="dk1"/>
                </a:buClr>
                <a:buSzPct val="87000"/>
              </a:pPr>
              <a:endParaRPr lang="en" sz="413" dirty="0">
                <a:solidFill>
                  <a:srgbClr val="113468"/>
                </a:solidFill>
                <a:latin typeface="Arial"/>
                <a:ea typeface="Arial"/>
                <a:cs typeface="Arial"/>
                <a:sym typeface="Arial"/>
              </a:endParaRPr>
            </a:p>
            <a:p>
              <a:pPr marL="171450" indent="-171450">
                <a:lnSpc>
                  <a:spcPct val="110000"/>
                </a:lnSpc>
                <a:buClr>
                  <a:schemeClr val="dk1"/>
                </a:buClr>
                <a:buSzPct val="87000"/>
                <a:buFont typeface="Arial" panose="020B0604020202020204" pitchFamily="34" charset="0"/>
                <a:buChar char="•"/>
              </a:pPr>
              <a:r>
                <a:rPr lang="en" sz="1050" dirty="0">
                  <a:solidFill>
                    <a:srgbClr val="113468"/>
                  </a:solidFill>
                  <a:latin typeface="Arial"/>
                  <a:ea typeface="Arial"/>
                  <a:cs typeface="Arial"/>
                  <a:sym typeface="Arial"/>
                </a:rPr>
                <a:t>Stage IB tumors ≥4 cm</a:t>
              </a:r>
            </a:p>
            <a:p>
              <a:pPr marL="171450" indent="-171450">
                <a:lnSpc>
                  <a:spcPct val="110000"/>
                </a:lnSpc>
                <a:buClr>
                  <a:schemeClr val="dk1"/>
                </a:buClr>
                <a:buSzPct val="87000"/>
                <a:buFont typeface="Arial" panose="020B0604020202020204" pitchFamily="34" charset="0"/>
                <a:buChar char="•"/>
              </a:pPr>
              <a:r>
                <a:rPr lang="en" sz="1050" dirty="0">
                  <a:solidFill>
                    <a:srgbClr val="113468"/>
                  </a:solidFill>
                  <a:latin typeface="Arial"/>
                  <a:ea typeface="Arial"/>
                  <a:cs typeface="Arial"/>
                  <a:sym typeface="Arial"/>
                </a:rPr>
                <a:t>ECOG 0-1</a:t>
              </a:r>
              <a:endParaRPr sz="1050" dirty="0">
                <a:solidFill>
                  <a:srgbClr val="113468"/>
                </a:solidFill>
                <a:latin typeface="Arial"/>
                <a:ea typeface="Arial"/>
                <a:cs typeface="Arial"/>
                <a:sym typeface="Arial"/>
              </a:endParaRPr>
            </a:p>
            <a:p>
              <a:pPr marL="171450" indent="-171450">
                <a:lnSpc>
                  <a:spcPct val="110000"/>
                </a:lnSpc>
                <a:buClr>
                  <a:schemeClr val="dk1"/>
                </a:buClr>
                <a:buSzPct val="87000"/>
                <a:buFont typeface="Arial" panose="020B0604020202020204" pitchFamily="34" charset="0"/>
                <a:buChar char="•"/>
              </a:pPr>
              <a:r>
                <a:rPr lang="en" sz="1050" dirty="0">
                  <a:solidFill>
                    <a:srgbClr val="113468"/>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1"/>
                    </a:ext>
                  </a:extLst>
                </a:rPr>
                <a:t>Lobectomy/</a:t>
              </a:r>
              <a:r>
                <a:rPr lang="en" sz="1050" dirty="0">
                  <a:solidFill>
                    <a:srgbClr val="113468"/>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1"/>
                    </a:ext>
                  </a:extLst>
                </a:rPr>
                <a:t>pneumonectomy</a:t>
              </a:r>
              <a:endParaRPr sz="1050" dirty="0">
                <a:solidFill>
                  <a:srgbClr val="113468"/>
                </a:solidFill>
                <a:latin typeface="Arial"/>
                <a:ea typeface="Arial"/>
                <a:cs typeface="Arial"/>
                <a:sym typeface="Arial"/>
              </a:endParaRPr>
            </a:p>
            <a:p>
              <a:pPr marL="171450" indent="-171450">
                <a:lnSpc>
                  <a:spcPct val="110000"/>
                </a:lnSpc>
                <a:buClr>
                  <a:schemeClr val="dk1"/>
                </a:buClr>
                <a:buSzPct val="87000"/>
                <a:buFont typeface="Arial" panose="020B0604020202020204" pitchFamily="34" charset="0"/>
                <a:buChar char="•"/>
              </a:pPr>
              <a:r>
                <a:rPr lang="en" sz="1050" dirty="0">
                  <a:solidFill>
                    <a:srgbClr val="113468"/>
                  </a:solidFill>
                  <a:latin typeface="Arial"/>
                  <a:ea typeface="Arial"/>
                  <a:cs typeface="Arial"/>
                  <a:sym typeface="Arial"/>
                </a:rPr>
                <a:t>Tumor tissue for PD-L1 analysis</a:t>
              </a:r>
              <a:endParaRPr sz="1050" dirty="0">
                <a:solidFill>
                  <a:srgbClr val="113468"/>
                </a:solidFill>
                <a:latin typeface="Arial"/>
                <a:ea typeface="Arial"/>
                <a:cs typeface="Arial"/>
                <a:sym typeface="Arial"/>
              </a:endParaRPr>
            </a:p>
          </p:txBody>
        </p:sp>
      </p:grpSp>
      <p:sp>
        <p:nvSpPr>
          <p:cNvPr id="26" name="Google Shape;155;p5">
            <a:extLst>
              <a:ext uri="{FF2B5EF4-FFF2-40B4-BE49-F238E27FC236}">
                <a16:creationId xmlns:a16="http://schemas.microsoft.com/office/drawing/2014/main" id="{3E8E03FB-6B87-49C2-BD83-5F1833253F65}"/>
              </a:ext>
            </a:extLst>
          </p:cNvPr>
          <p:cNvSpPr txBox="1"/>
          <p:nvPr/>
        </p:nvSpPr>
        <p:spPr>
          <a:xfrm>
            <a:off x="4353153" y="3545054"/>
            <a:ext cx="3265365" cy="1733915"/>
          </a:xfrm>
          <a:prstGeom prst="rect">
            <a:avLst/>
          </a:prstGeom>
          <a:noFill/>
          <a:ln w="19050" cap="flat" cmpd="sng">
            <a:noFill/>
            <a:prstDash val="solid"/>
            <a:miter lim="800000"/>
            <a:headEnd type="none" w="sm" len="sm"/>
            <a:tailEnd type="none" w="sm" len="sm"/>
          </a:ln>
        </p:spPr>
        <p:txBody>
          <a:bodyPr spcFirstLastPara="1" wrap="square" lIns="68541" tIns="34271" rIns="68541" bIns="34271" anchor="t" anchorCtr="0">
            <a:noAutofit/>
          </a:bodyPr>
          <a:lstStyle>
            <a:defPPr>
              <a:defRPr lang="en-US"/>
            </a:defPPr>
            <a:lvl1pPr>
              <a:buClr>
                <a:srgbClr val="000000"/>
              </a:buClr>
              <a:buSzPts val="900"/>
              <a:defRPr b="1" u="sng">
                <a:solidFill>
                  <a:srgbClr val="113468"/>
                </a:solidFill>
                <a:latin typeface="Arial"/>
                <a:ea typeface="Arial"/>
                <a:cs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defRPr>
            </a:lvl1pPr>
          </a:lstStyle>
          <a:p>
            <a:r>
              <a:rPr lang="en-SG" sz="1200" u="none" dirty="0">
                <a:latin typeface="+mn-lt"/>
                <a:sym typeface="Arial"/>
              </a:rPr>
              <a:t>Primary endpoints</a:t>
            </a:r>
            <a:endParaRPr lang="en-US" sz="1200" u="none" strike="sngStrike" dirty="0">
              <a:highlight>
                <a:srgbClr val="FFFF00"/>
              </a:highlight>
              <a:latin typeface="+mn-lt"/>
              <a:sym typeface="Arial"/>
            </a:endParaRPr>
          </a:p>
          <a:p>
            <a:pPr marL="171450" indent="-171450">
              <a:lnSpc>
                <a:spcPct val="110000"/>
              </a:lnSpc>
              <a:buClr>
                <a:schemeClr val="dk1"/>
              </a:buClr>
              <a:buSzPct val="87000"/>
              <a:buFont typeface="Arial" panose="020B0604020202020204" pitchFamily="34" charset="0"/>
              <a:buChar char="•"/>
            </a:pPr>
            <a:r>
              <a:rPr lang="en-US" sz="1200" b="0" u="none" dirty="0">
                <a:latin typeface="+mn-lt"/>
                <a:sym typeface="Arial"/>
              </a:rPr>
              <a:t>Investigator-assessed DFS tested hierarchically:</a:t>
            </a:r>
          </a:p>
          <a:p>
            <a:pPr marL="535730" lvl="1" indent="-192881">
              <a:lnSpc>
                <a:spcPct val="110000"/>
              </a:lnSpc>
              <a:buClr>
                <a:schemeClr val="tx1"/>
              </a:buClr>
              <a:buSzPct val="87000"/>
              <a:buFont typeface="Arial" panose="020B0604020202020204" pitchFamily="34" charset="0"/>
              <a:buChar char="•"/>
            </a:pPr>
            <a:r>
              <a:rPr lang="en-US" sz="1200" dirty="0">
                <a:sym typeface="Arial"/>
              </a:rPr>
              <a:t>PD-L1 TC ≥1% (per SP263) </a:t>
            </a:r>
            <a:br>
              <a:rPr lang="en-US" sz="1200" dirty="0">
                <a:sym typeface="Arial"/>
              </a:rPr>
            </a:br>
            <a:r>
              <a:rPr lang="en-US" sz="1200" dirty="0">
                <a:sym typeface="Arial"/>
              </a:rPr>
              <a:t>stage II-IIIA population</a:t>
            </a:r>
          </a:p>
          <a:p>
            <a:pPr marL="535730" lvl="1" indent="-192881">
              <a:lnSpc>
                <a:spcPct val="110000"/>
              </a:lnSpc>
              <a:buClr>
                <a:schemeClr val="tx1"/>
              </a:buClr>
              <a:buSzPct val="87000"/>
              <a:buFont typeface="Arial" panose="020B0604020202020204" pitchFamily="34" charset="0"/>
              <a:buChar char="•"/>
            </a:pPr>
            <a:r>
              <a:rPr lang="en-US" sz="1200" dirty="0">
                <a:latin typeface="+mn-lt"/>
                <a:sym typeface="Arial"/>
              </a:rPr>
              <a:t>All-randomized stage II-IIIA population</a:t>
            </a:r>
          </a:p>
          <a:p>
            <a:pPr marL="535730" lvl="1" indent="-192881">
              <a:lnSpc>
                <a:spcPct val="110000"/>
              </a:lnSpc>
              <a:buClr>
                <a:schemeClr val="tx1"/>
              </a:buClr>
              <a:buSzPct val="87000"/>
              <a:buFont typeface="Arial" panose="020B0604020202020204" pitchFamily="34" charset="0"/>
              <a:buChar char="•"/>
            </a:pPr>
            <a:r>
              <a:rPr lang="en-US" sz="1200" dirty="0">
                <a:latin typeface="+mn-lt"/>
                <a:sym typeface="Arial"/>
              </a:rPr>
              <a:t>ITT population (stage IB-IIIA)</a:t>
            </a:r>
          </a:p>
          <a:p>
            <a:pPr marL="192881" indent="-192881">
              <a:lnSpc>
                <a:spcPct val="110000"/>
              </a:lnSpc>
              <a:buClr>
                <a:schemeClr val="tx1"/>
              </a:buClr>
              <a:buSzPct val="87000"/>
              <a:buFont typeface="Arial" panose="020B0604020202020204" pitchFamily="34" charset="0"/>
              <a:buChar char="•"/>
            </a:pPr>
            <a:endParaRPr lang="en-US" sz="1200" b="0" u="none" dirty="0">
              <a:latin typeface="+mn-lt"/>
              <a:sym typeface="Arial"/>
            </a:endParaRPr>
          </a:p>
          <a:p>
            <a:pPr marL="535730" lvl="1" indent="-192881">
              <a:lnSpc>
                <a:spcPct val="110000"/>
              </a:lnSpc>
              <a:buClr>
                <a:schemeClr val="tx1"/>
              </a:buClr>
              <a:buSzPct val="87000"/>
              <a:buFont typeface="Arial" panose="020B0604020202020204" pitchFamily="34" charset="0"/>
              <a:buChar char="•"/>
            </a:pPr>
            <a:endParaRPr lang="en-US" sz="1200" dirty="0">
              <a:latin typeface="+mn-lt"/>
              <a:sym typeface="Arial"/>
            </a:endParaRPr>
          </a:p>
        </p:txBody>
      </p:sp>
      <p:sp>
        <p:nvSpPr>
          <p:cNvPr id="31" name="Google Shape;155;p5">
            <a:extLst>
              <a:ext uri="{FF2B5EF4-FFF2-40B4-BE49-F238E27FC236}">
                <a16:creationId xmlns:a16="http://schemas.microsoft.com/office/drawing/2014/main" id="{F509B9C2-38DE-4EEA-BE72-3E645E356B7D}"/>
              </a:ext>
            </a:extLst>
          </p:cNvPr>
          <p:cNvSpPr txBox="1"/>
          <p:nvPr/>
        </p:nvSpPr>
        <p:spPr>
          <a:xfrm>
            <a:off x="7581707" y="3543286"/>
            <a:ext cx="2818400" cy="1735682"/>
          </a:xfrm>
          <a:prstGeom prst="rect">
            <a:avLst/>
          </a:prstGeom>
          <a:noFill/>
          <a:ln w="19050" cap="flat" cmpd="sng">
            <a:noFill/>
            <a:prstDash val="solid"/>
            <a:miter lim="800000"/>
            <a:headEnd type="none" w="sm" len="sm"/>
            <a:tailEnd type="none" w="sm" len="sm"/>
          </a:ln>
        </p:spPr>
        <p:txBody>
          <a:bodyPr spcFirstLastPara="1" wrap="square" lIns="68541" tIns="34271" rIns="68541" bIns="34271" anchor="t" anchorCtr="0">
            <a:noAutofit/>
          </a:bodyPr>
          <a:lstStyle>
            <a:defPPr>
              <a:defRPr lang="en-US"/>
            </a:defPPr>
            <a:lvl1pPr>
              <a:buClr>
                <a:srgbClr val="000000"/>
              </a:buClr>
              <a:buSzPts val="900"/>
              <a:defRPr b="1" u="sng">
                <a:solidFill>
                  <a:srgbClr val="113468"/>
                </a:solidFill>
                <a:latin typeface="Arial"/>
                <a:ea typeface="Arial"/>
                <a:cs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defRPr>
            </a:lvl1pPr>
          </a:lstStyle>
          <a:p>
            <a:pPr>
              <a:lnSpc>
                <a:spcPct val="110000"/>
              </a:lnSpc>
              <a:buClr>
                <a:schemeClr val="tx1"/>
              </a:buClr>
              <a:buSzPct val="87000"/>
            </a:pPr>
            <a:r>
              <a:rPr lang="en-US" sz="1200" u="none" dirty="0">
                <a:latin typeface="+mn-lt"/>
                <a:sym typeface="Arial"/>
              </a:rPr>
              <a:t>Key secondary endpoints</a:t>
            </a:r>
          </a:p>
          <a:p>
            <a:pPr marL="192881" indent="-192881">
              <a:lnSpc>
                <a:spcPct val="110000"/>
              </a:lnSpc>
              <a:buClr>
                <a:schemeClr val="tx1"/>
              </a:buClr>
              <a:buSzPct val="87000"/>
              <a:buFont typeface="Arial" panose="020B0604020202020204" pitchFamily="34" charset="0"/>
              <a:buChar char="•"/>
            </a:pPr>
            <a:r>
              <a:rPr lang="en-US" sz="1200" b="0" u="none" dirty="0">
                <a:latin typeface="+mn-lt"/>
                <a:sym typeface="Arial"/>
              </a:rPr>
              <a:t>OS in ITT population</a:t>
            </a:r>
          </a:p>
          <a:p>
            <a:pPr marL="192881" indent="-192881">
              <a:lnSpc>
                <a:spcPct val="110000"/>
              </a:lnSpc>
              <a:buClr>
                <a:schemeClr val="tx1"/>
              </a:buClr>
              <a:buSzPct val="87000"/>
              <a:buFont typeface="Arial" panose="020B0604020202020204" pitchFamily="34" charset="0"/>
              <a:buChar char="•"/>
            </a:pPr>
            <a:r>
              <a:rPr lang="en-US" sz="1200" b="0" u="none" dirty="0">
                <a:latin typeface="+mn-lt"/>
                <a:sym typeface="Arial"/>
              </a:rPr>
              <a:t>DFS in PD-L1 TC ≥50% (per SP263) stage II-IIIA population</a:t>
            </a:r>
          </a:p>
          <a:p>
            <a:pPr marL="192881" indent="-192881">
              <a:lnSpc>
                <a:spcPct val="110000"/>
              </a:lnSpc>
              <a:buClr>
                <a:schemeClr val="tx1"/>
              </a:buClr>
              <a:buSzPct val="87000"/>
              <a:buFont typeface="Arial" panose="020B0604020202020204" pitchFamily="34" charset="0"/>
              <a:buChar char="•"/>
            </a:pPr>
            <a:r>
              <a:rPr lang="en-US" sz="1200" b="0" u="none" dirty="0">
                <a:latin typeface="+mn-lt"/>
                <a:sym typeface="Arial"/>
              </a:rPr>
              <a:t>3-y and 5-y DFS in all 3 populations</a:t>
            </a:r>
          </a:p>
          <a:p>
            <a:pPr marL="192881" indent="-192881">
              <a:lnSpc>
                <a:spcPct val="110000"/>
              </a:lnSpc>
              <a:buClr>
                <a:schemeClr val="tx1"/>
              </a:buClr>
              <a:buSzPct val="87000"/>
              <a:buFont typeface="Arial" panose="020B0604020202020204" pitchFamily="34" charset="0"/>
              <a:buChar char="•"/>
            </a:pPr>
            <a:endParaRPr lang="en-US" sz="1200" b="0" u="none" dirty="0">
              <a:latin typeface="+mn-lt"/>
              <a:sym typeface="Arial"/>
            </a:endParaRPr>
          </a:p>
          <a:p>
            <a:pPr marL="535730" lvl="1" indent="-192881">
              <a:lnSpc>
                <a:spcPct val="110000"/>
              </a:lnSpc>
              <a:buClr>
                <a:schemeClr val="tx1"/>
              </a:buClr>
              <a:buSzPct val="87000"/>
              <a:buFont typeface="Arial" panose="020B0604020202020204" pitchFamily="34" charset="0"/>
              <a:buChar char="•"/>
            </a:pPr>
            <a:endParaRPr lang="en-US" sz="1200" dirty="0">
              <a:latin typeface="+mn-lt"/>
              <a:sym typeface="Arial"/>
            </a:endParaRPr>
          </a:p>
        </p:txBody>
      </p:sp>
      <p:sp>
        <p:nvSpPr>
          <p:cNvPr id="33" name="TextBox 32">
            <a:extLst>
              <a:ext uri="{FF2B5EF4-FFF2-40B4-BE49-F238E27FC236}">
                <a16:creationId xmlns:a16="http://schemas.microsoft.com/office/drawing/2014/main" id="{4750485E-556E-4EDF-926F-E74198050104}"/>
              </a:ext>
            </a:extLst>
          </p:cNvPr>
          <p:cNvSpPr txBox="1"/>
          <p:nvPr/>
        </p:nvSpPr>
        <p:spPr>
          <a:xfrm>
            <a:off x="1695080" y="5162968"/>
            <a:ext cx="8743755" cy="323165"/>
          </a:xfrm>
          <a:prstGeom prst="rect">
            <a:avLst/>
          </a:prstGeom>
          <a:noFill/>
        </p:spPr>
        <p:txBody>
          <a:bodyPr wrap="square" rtlCol="0" anchor="b">
            <a:spAutoFit/>
          </a:bodyPr>
          <a:lstStyle/>
          <a:p>
            <a:pPr>
              <a:spcAft>
                <a:spcPts val="225"/>
              </a:spcAft>
            </a:pPr>
            <a:r>
              <a:rPr lang="en-US" sz="750" dirty="0">
                <a:ea typeface="Calibri" panose="020F0502020204030204" pitchFamily="34" charset="0"/>
              </a:rPr>
              <a:t>Both arms included observation and regular scans for disease recurrence on the same schedule. </a:t>
            </a:r>
            <a:br>
              <a:rPr lang="en-US" sz="750" dirty="0">
                <a:ea typeface="Calibri" panose="020F0502020204030204" pitchFamily="34" charset="0"/>
              </a:rPr>
            </a:br>
            <a:r>
              <a:rPr lang="en-US" sz="750" dirty="0">
                <a:ea typeface="Calibri" panose="020F0502020204030204" pitchFamily="34" charset="0"/>
              </a:rPr>
              <a:t>ECOG, Eastern Cooperative Oncology Group; IC, tumor-infiltrating immune cells; ITT, intent to treat; TC, tumor cells. </a:t>
            </a:r>
            <a:r>
              <a:rPr lang="en-US" sz="750" baseline="30000" dirty="0">
                <a:ea typeface="Calibri" panose="020F0502020204030204" pitchFamily="34" charset="0"/>
              </a:rPr>
              <a:t>a </a:t>
            </a:r>
            <a:r>
              <a:rPr lang="en-US" sz="750" dirty="0">
                <a:ea typeface="Calibri" panose="020F0502020204030204" pitchFamily="34" charset="0"/>
              </a:rPr>
              <a:t>Per SP142 assay. </a:t>
            </a:r>
          </a:p>
        </p:txBody>
      </p:sp>
      <p:sp>
        <p:nvSpPr>
          <p:cNvPr id="28" name="TextBox 27">
            <a:extLst>
              <a:ext uri="{FF2B5EF4-FFF2-40B4-BE49-F238E27FC236}">
                <a16:creationId xmlns:a16="http://schemas.microsoft.com/office/drawing/2014/main" id="{363DF770-A0AF-2343-8213-3F79EAB6F071}"/>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7153912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E199B3E-FF54-3845-95A1-D5EC8C9FF067}"/>
              </a:ext>
            </a:extLst>
          </p:cNvPr>
          <p:cNvSpPr>
            <a:spLocks noGrp="1"/>
          </p:cNvSpPr>
          <p:nvPr>
            <p:ph type="title" idx="4294967295"/>
          </p:nvPr>
        </p:nvSpPr>
        <p:spPr>
          <a:xfrm>
            <a:off x="1752823" y="405284"/>
            <a:ext cx="9963689" cy="588963"/>
          </a:xfrm>
        </p:spPr>
        <p:txBody>
          <a:bodyPr>
            <a:normAutofit fontScale="90000"/>
          </a:bodyPr>
          <a:lstStyle/>
          <a:p>
            <a:r>
              <a:rPr lang="en-US" b="1" dirty="0"/>
              <a:t>IMpower010: baseline characteristics</a:t>
            </a:r>
          </a:p>
        </p:txBody>
      </p:sp>
      <p:sp>
        <p:nvSpPr>
          <p:cNvPr id="10" name="Slide Number Placeholder 1">
            <a:extLst>
              <a:ext uri="{FF2B5EF4-FFF2-40B4-BE49-F238E27FC236}">
                <a16:creationId xmlns:a16="http://schemas.microsoft.com/office/drawing/2014/main" id="{74616BF9-4ECB-4966-A3DE-3479EC0BEC28}"/>
              </a:ext>
            </a:extLst>
          </p:cNvPr>
          <p:cNvSpPr>
            <a:spLocks noGrp="1"/>
          </p:cNvSpPr>
          <p:nvPr>
            <p:ph type="sldNum" sz="quarter" idx="4294967295"/>
          </p:nvPr>
        </p:nvSpPr>
        <p:spPr>
          <a:xfrm>
            <a:off x="8610600" y="5343525"/>
            <a:ext cx="2057400" cy="273050"/>
          </a:xfrm>
        </p:spPr>
        <p:txBody>
          <a:bodyPr/>
          <a:lstStyle/>
          <a:p>
            <a:r>
              <a:rPr lang="en-US" dirty="0"/>
              <a:t> </a:t>
            </a:r>
          </a:p>
        </p:txBody>
      </p:sp>
      <p:sp>
        <p:nvSpPr>
          <p:cNvPr id="12" name="Footer Placeholder 2">
            <a:extLst>
              <a:ext uri="{FF2B5EF4-FFF2-40B4-BE49-F238E27FC236}">
                <a16:creationId xmlns:a16="http://schemas.microsoft.com/office/drawing/2014/main" id="{EAC47941-832E-4145-B524-B6C87DE2B0AF}"/>
              </a:ext>
            </a:extLst>
          </p:cNvPr>
          <p:cNvSpPr>
            <a:spLocks noGrp="1"/>
          </p:cNvSpPr>
          <p:nvPr>
            <p:ph type="ftr" sz="quarter" idx="4294967295"/>
          </p:nvPr>
        </p:nvSpPr>
        <p:spPr>
          <a:xfrm>
            <a:off x="7696200" y="5915924"/>
            <a:ext cx="3886200" cy="438582"/>
          </a:xfrm>
        </p:spPr>
        <p:txBody>
          <a:bodyPr/>
          <a:lstStyle/>
          <a:p>
            <a:r>
              <a:rPr lang="en-US" sz="1200" dirty="0"/>
              <a:t>Dr. Heather A. </a:t>
            </a:r>
            <a:r>
              <a:rPr lang="en-US" sz="1200" dirty="0" err="1"/>
              <a:t>Wakelee</a:t>
            </a:r>
            <a:r>
              <a:rPr lang="en-US" sz="1200" dirty="0"/>
              <a:t> ASCO 2021, </a:t>
            </a:r>
            <a:r>
              <a:rPr lang="en-US" sz="1200" dirty="0" err="1"/>
              <a:t>abstr</a:t>
            </a:r>
            <a:r>
              <a:rPr lang="en-US" sz="1200" dirty="0"/>
              <a:t> 8500</a:t>
            </a:r>
          </a:p>
          <a:p>
            <a:r>
              <a:rPr lang="en-US" sz="1200" dirty="0"/>
              <a:t>IMpower010 Interim Analysis</a:t>
            </a:r>
          </a:p>
          <a:p>
            <a:r>
              <a:rPr lang="en-US" sz="1200" dirty="0"/>
              <a:t>https://</a:t>
            </a:r>
            <a:r>
              <a:rPr lang="en-US" sz="1200" dirty="0" err="1"/>
              <a:t>bit.ly</a:t>
            </a:r>
            <a:r>
              <a:rPr lang="en-US" sz="1200" dirty="0"/>
              <a:t>/33t6JJP </a:t>
            </a:r>
          </a:p>
        </p:txBody>
      </p:sp>
      <p:graphicFrame>
        <p:nvGraphicFramePr>
          <p:cNvPr id="4" name="Table 3">
            <a:extLst>
              <a:ext uri="{FF2B5EF4-FFF2-40B4-BE49-F238E27FC236}">
                <a16:creationId xmlns:a16="http://schemas.microsoft.com/office/drawing/2014/main" id="{43E2F9FF-1E6F-4ADB-9734-49C6F348FA12}"/>
              </a:ext>
            </a:extLst>
          </p:cNvPr>
          <p:cNvGraphicFramePr>
            <a:graphicFrameLocks noGrp="1"/>
          </p:cNvGraphicFramePr>
          <p:nvPr>
            <p:extLst>
              <p:ext uri="{D42A27DB-BD31-4B8C-83A1-F6EECF244321}">
                <p14:modId xmlns:p14="http://schemas.microsoft.com/office/powerpoint/2010/main" val="3436587240"/>
              </p:ext>
            </p:extLst>
          </p:nvPr>
        </p:nvGraphicFramePr>
        <p:xfrm>
          <a:off x="1792447" y="1488523"/>
          <a:ext cx="7670558" cy="3792694"/>
        </p:xfrm>
        <a:graphic>
          <a:graphicData uri="http://schemas.openxmlformats.org/drawingml/2006/table">
            <a:tbl>
              <a:tblPr firstRow="1" bandRow="1">
                <a:tableStyleId>{2D5ABB26-0587-4C30-8999-92F81FD0307C}</a:tableStyleId>
              </a:tblPr>
              <a:tblGrid>
                <a:gridCol w="1557175">
                  <a:extLst>
                    <a:ext uri="{9D8B030D-6E8A-4147-A177-3AD203B41FA5}">
                      <a16:colId xmlns:a16="http://schemas.microsoft.com/office/drawing/2014/main" val="3893366914"/>
                    </a:ext>
                  </a:extLst>
                </a:gridCol>
                <a:gridCol w="986013">
                  <a:extLst>
                    <a:ext uri="{9D8B030D-6E8A-4147-A177-3AD203B41FA5}">
                      <a16:colId xmlns:a16="http://schemas.microsoft.com/office/drawing/2014/main" val="3952659225"/>
                    </a:ext>
                  </a:extLst>
                </a:gridCol>
                <a:gridCol w="914281">
                  <a:extLst>
                    <a:ext uri="{9D8B030D-6E8A-4147-A177-3AD203B41FA5}">
                      <a16:colId xmlns:a16="http://schemas.microsoft.com/office/drawing/2014/main" val="514094853"/>
                    </a:ext>
                  </a:extLst>
                </a:gridCol>
                <a:gridCol w="914281">
                  <a:extLst>
                    <a:ext uri="{9D8B030D-6E8A-4147-A177-3AD203B41FA5}">
                      <a16:colId xmlns:a16="http://schemas.microsoft.com/office/drawing/2014/main" val="3139796276"/>
                    </a:ext>
                  </a:extLst>
                </a:gridCol>
                <a:gridCol w="824702">
                  <a:extLst>
                    <a:ext uri="{9D8B030D-6E8A-4147-A177-3AD203B41FA5}">
                      <a16:colId xmlns:a16="http://schemas.microsoft.com/office/drawing/2014/main" val="422416946"/>
                    </a:ext>
                  </a:extLst>
                </a:gridCol>
                <a:gridCol w="824702">
                  <a:extLst>
                    <a:ext uri="{9D8B030D-6E8A-4147-A177-3AD203B41FA5}">
                      <a16:colId xmlns:a16="http://schemas.microsoft.com/office/drawing/2014/main" val="3026471171"/>
                    </a:ext>
                  </a:extLst>
                </a:gridCol>
                <a:gridCol w="824702">
                  <a:extLst>
                    <a:ext uri="{9D8B030D-6E8A-4147-A177-3AD203B41FA5}">
                      <a16:colId xmlns:a16="http://schemas.microsoft.com/office/drawing/2014/main" val="1106355871"/>
                    </a:ext>
                  </a:extLst>
                </a:gridCol>
                <a:gridCol w="824702">
                  <a:extLst>
                    <a:ext uri="{9D8B030D-6E8A-4147-A177-3AD203B41FA5}">
                      <a16:colId xmlns:a16="http://schemas.microsoft.com/office/drawing/2014/main" val="158592128"/>
                    </a:ext>
                  </a:extLst>
                </a:gridCol>
              </a:tblGrid>
              <a:tr h="122345">
                <a:tc rowSpan="2">
                  <a:txBody>
                    <a:bodyPr/>
                    <a:lstStyle/>
                    <a:p>
                      <a:pPr marL="0" marR="0">
                        <a:lnSpc>
                          <a:spcPct val="100000"/>
                        </a:lnSpc>
                        <a:spcBef>
                          <a:spcPts val="0"/>
                        </a:spcBef>
                        <a:spcAft>
                          <a:spcPts val="0"/>
                        </a:spcAft>
                      </a:pPr>
                      <a:r>
                        <a:rPr lang="en-US" sz="800" b="1" dirty="0">
                          <a:effectLst/>
                        </a:rPr>
                        <a:t>Characteristic</a:t>
                      </a: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algn="ctr">
                        <a:lnSpc>
                          <a:spcPct val="100000"/>
                        </a:lnSpc>
                        <a:spcBef>
                          <a:spcPts val="0"/>
                        </a:spcBef>
                        <a:spcAft>
                          <a:spcPts val="0"/>
                        </a:spcAft>
                      </a:pPr>
                      <a:r>
                        <a:rPr lang="en-US" sz="800" b="1">
                          <a:effectLst/>
                        </a:rPr>
                        <a:t>All patients</a:t>
                      </a:r>
                      <a:endParaRPr lang="en-US" sz="800" b="1" dirty="0">
                        <a:effectLst/>
                      </a:endParaRPr>
                    </a:p>
                    <a:p>
                      <a:pPr marL="0" marR="0" algn="ctr">
                        <a:lnSpc>
                          <a:spcPct val="100000"/>
                        </a:lnSpc>
                        <a:spcBef>
                          <a:spcPts val="0"/>
                        </a:spcBef>
                        <a:spcAft>
                          <a:spcPts val="0"/>
                        </a:spcAft>
                      </a:pPr>
                      <a:r>
                        <a:rPr lang="en-US" sz="800" b="1" dirty="0">
                          <a:effectLst/>
                        </a:rPr>
                        <a:t>(N=1005)</a:t>
                      </a: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algn="ctr">
                        <a:lnSpc>
                          <a:spcPct val="100000"/>
                        </a:lnSpc>
                        <a:spcBef>
                          <a:spcPts val="0"/>
                        </a:spcBef>
                        <a:spcAft>
                          <a:spcPts val="0"/>
                        </a:spcAft>
                      </a:pPr>
                      <a:r>
                        <a:rPr lang="en-US" sz="800" b="1" dirty="0">
                          <a:effectLst/>
                        </a:rPr>
                        <a:t>PD-L1 TC ≥1% (SP263) (stage II-IIIA)</a:t>
                      </a:r>
                      <a:endParaRPr lang="en-US" sz="800" b="1" dirty="0">
                        <a:effectLst/>
                        <a:latin typeface="+mn-lt"/>
                        <a:ea typeface="Calibri" panose="020F0502020204030204" pitchFamily="34" charset="0"/>
                        <a:cs typeface="Times New Roman" panose="02020603050405020304" pitchFamily="18" charset="0"/>
                      </a:endParaRPr>
                    </a:p>
                  </a:txBody>
                  <a:tcPr marL="841" marR="8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marL="0" marR="0" indent="82550" algn="ctr">
                        <a:lnSpc>
                          <a:spcPct val="100000"/>
                        </a:lnSpc>
                        <a:spcBef>
                          <a:spcPts val="0"/>
                        </a:spcBef>
                        <a:spcAft>
                          <a:spcPts val="0"/>
                        </a:spcAft>
                      </a:pPr>
                      <a:r>
                        <a:rPr lang="en-US" sz="800" b="1" dirty="0">
                          <a:effectLst/>
                        </a:rPr>
                        <a:t>All randomized (stage II-IIIA)</a:t>
                      </a:r>
                      <a:endParaRPr lang="en-US" sz="800" b="1" dirty="0">
                        <a:effectLst/>
                        <a:latin typeface="+mn-lt"/>
                        <a:ea typeface="Calibri" panose="020F0502020204030204" pitchFamily="34" charset="0"/>
                        <a:cs typeface="Times New Roman" panose="02020603050405020304" pitchFamily="18" charset="0"/>
                      </a:endParaRPr>
                    </a:p>
                  </a:txBody>
                  <a:tcPr marL="841" marR="8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marL="0" marR="0" algn="ctr">
                        <a:lnSpc>
                          <a:spcPct val="100000"/>
                        </a:lnSpc>
                        <a:spcBef>
                          <a:spcPts val="0"/>
                        </a:spcBef>
                        <a:spcAft>
                          <a:spcPts val="0"/>
                        </a:spcAft>
                      </a:pPr>
                      <a:r>
                        <a:rPr lang="en-US" sz="800" b="1">
                          <a:effectLst/>
                        </a:rPr>
                        <a:t>ITT (stage </a:t>
                      </a:r>
                      <a:r>
                        <a:rPr lang="en-US" sz="800" b="1" dirty="0">
                          <a:effectLst/>
                        </a:rPr>
                        <a:t>IB-IIIA)</a:t>
                      </a:r>
                      <a:endParaRPr lang="en-US" sz="800" b="1" dirty="0">
                        <a:effectLst/>
                        <a:latin typeface="+mn-lt"/>
                        <a:ea typeface="Calibri" panose="020F0502020204030204" pitchFamily="34" charset="0"/>
                        <a:cs typeface="Times New Roman" panose="02020603050405020304" pitchFamily="18" charset="0"/>
                      </a:endParaRPr>
                    </a:p>
                  </a:txBody>
                  <a:tcPr marL="841" marR="8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548985138"/>
                  </a:ext>
                </a:extLst>
              </a:tr>
              <a:tr h="244689">
                <a:tc vMerge="1">
                  <a:txBody>
                    <a:bodyPr/>
                    <a:lstStyle/>
                    <a:p>
                      <a:pPr marL="0" marR="0">
                        <a:lnSpc>
                          <a:spcPct val="100000"/>
                        </a:lnSpc>
                        <a:spcBef>
                          <a:spcPts val="0"/>
                        </a:spcBef>
                        <a:spcAft>
                          <a:spcPts val="0"/>
                        </a:spcAft>
                      </a:pPr>
                      <a:r>
                        <a:rPr lang="en-US" sz="1900" dirty="0">
                          <a:solidFill>
                            <a:schemeClr val="bg1"/>
                          </a:solidFill>
                          <a:effectLst/>
                        </a:rPr>
                        <a:t> </a:t>
                      </a:r>
                      <a:endParaRPr lang="en-US" sz="1900" dirty="0">
                        <a:solidFill>
                          <a:schemeClr val="bg1"/>
                        </a:solidFill>
                        <a:effectLst/>
                        <a:latin typeface="+mn-lt"/>
                        <a:ea typeface="Calibri" panose="020F0502020204030204" pitchFamily="34" charset="0"/>
                        <a:cs typeface="Times New Roman" panose="02020603050405020304" pitchFamily="18" charset="0"/>
                      </a:endParaRPr>
                    </a:p>
                  </a:txBody>
                  <a:tcPr marL="2243" marR="2243" marT="0" marB="0" anchor="b">
                    <a:solidFill>
                      <a:srgbClr val="59AADE"/>
                    </a:solidFill>
                  </a:tcPr>
                </a:tc>
                <a:tc vMerge="1">
                  <a:txBody>
                    <a:bodyPr/>
                    <a:lstStyle/>
                    <a:p>
                      <a:endParaRPr lang="en-GB"/>
                    </a:p>
                  </a:txBody>
                  <a:tcPr/>
                </a:tc>
                <a:tc>
                  <a:txBody>
                    <a:bodyPr/>
                    <a:lstStyle/>
                    <a:p>
                      <a:pPr marL="0" marR="0" algn="ctr">
                        <a:lnSpc>
                          <a:spcPct val="100000"/>
                        </a:lnSpc>
                        <a:spcBef>
                          <a:spcPts val="600"/>
                        </a:spcBef>
                        <a:spcAft>
                          <a:spcPts val="0"/>
                        </a:spcAft>
                      </a:pPr>
                      <a:r>
                        <a:rPr lang="en-US" sz="800" b="1" dirty="0">
                          <a:solidFill>
                            <a:srgbClr val="2A469D"/>
                          </a:solidFill>
                          <a:effectLst/>
                        </a:rPr>
                        <a:t>Atezolizumab </a:t>
                      </a:r>
                      <a:br>
                        <a:rPr lang="en-US" sz="800" b="1" dirty="0">
                          <a:solidFill>
                            <a:srgbClr val="2A469D"/>
                          </a:solidFill>
                          <a:effectLst/>
                        </a:rPr>
                      </a:br>
                      <a:r>
                        <a:rPr lang="en-US" sz="800" b="1" dirty="0">
                          <a:solidFill>
                            <a:srgbClr val="2A469D"/>
                          </a:solidFill>
                          <a:effectLst/>
                        </a:rPr>
                        <a:t>(n=248)</a:t>
                      </a:r>
                      <a:endParaRPr lang="en-US" sz="800" b="1" dirty="0">
                        <a:solidFill>
                          <a:srgbClr val="2A469D"/>
                        </a:solidFill>
                        <a:effectLst/>
                        <a:latin typeface="+mn-lt"/>
                        <a:ea typeface="Calibri" panose="020F0502020204030204" pitchFamily="34" charset="0"/>
                        <a:cs typeface="Times New Roman" panose="02020603050405020304" pitchFamily="18" charset="0"/>
                      </a:endParaRPr>
                    </a:p>
                  </a:txBody>
                  <a:tcPr marL="841" marR="8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600"/>
                        </a:spcBef>
                        <a:spcAft>
                          <a:spcPts val="0"/>
                        </a:spcAft>
                      </a:pPr>
                      <a:r>
                        <a:rPr lang="en-US" sz="800" b="1" dirty="0">
                          <a:solidFill>
                            <a:srgbClr val="FF0000"/>
                          </a:solidFill>
                          <a:effectLst/>
                        </a:rPr>
                        <a:t>BSC </a:t>
                      </a:r>
                      <a:br>
                        <a:rPr lang="en-US" sz="800" b="1" dirty="0">
                          <a:solidFill>
                            <a:srgbClr val="FF0000"/>
                          </a:solidFill>
                          <a:effectLst/>
                        </a:rPr>
                      </a:br>
                      <a:r>
                        <a:rPr lang="en-US" sz="800" b="1" dirty="0">
                          <a:solidFill>
                            <a:srgbClr val="FF0000"/>
                          </a:solidFill>
                          <a:effectLst/>
                        </a:rPr>
                        <a:t>(n=228)</a:t>
                      </a:r>
                      <a:endParaRPr lang="en-US" sz="800" b="1" dirty="0">
                        <a:solidFill>
                          <a:srgbClr val="FF0000"/>
                        </a:solidFill>
                        <a:effectLst/>
                        <a:latin typeface="+mn-lt"/>
                        <a:ea typeface="Calibri" panose="020F0502020204030204" pitchFamily="34" charset="0"/>
                        <a:cs typeface="Times New Roman" panose="02020603050405020304" pitchFamily="18" charset="0"/>
                      </a:endParaRPr>
                    </a:p>
                  </a:txBody>
                  <a:tcPr marL="841" marR="8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600"/>
                        </a:spcBef>
                        <a:spcAft>
                          <a:spcPts val="0"/>
                        </a:spcAft>
                      </a:pPr>
                      <a:r>
                        <a:rPr lang="en-US" sz="800" b="1" dirty="0">
                          <a:solidFill>
                            <a:srgbClr val="2A469D"/>
                          </a:solidFill>
                          <a:effectLst/>
                        </a:rPr>
                        <a:t>Atezolizumab (n=442)</a:t>
                      </a:r>
                      <a:endParaRPr lang="en-US" sz="800" b="1" dirty="0">
                        <a:solidFill>
                          <a:srgbClr val="2A469D"/>
                        </a:solidFill>
                        <a:effectLst/>
                        <a:latin typeface="+mn-lt"/>
                        <a:ea typeface="Calibri" panose="020F0502020204030204" pitchFamily="34" charset="0"/>
                        <a:cs typeface="Times New Roman" panose="02020603050405020304" pitchFamily="18" charset="0"/>
                      </a:endParaRPr>
                    </a:p>
                  </a:txBody>
                  <a:tcPr marL="841" marR="8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600"/>
                        </a:spcBef>
                        <a:spcAft>
                          <a:spcPts val="0"/>
                        </a:spcAft>
                      </a:pPr>
                      <a:r>
                        <a:rPr lang="en-US" sz="800" b="1" dirty="0">
                          <a:solidFill>
                            <a:srgbClr val="FF0000"/>
                          </a:solidFill>
                          <a:effectLst/>
                        </a:rPr>
                        <a:t>BSC </a:t>
                      </a:r>
                      <a:br>
                        <a:rPr lang="en-US" sz="800" b="1" dirty="0">
                          <a:solidFill>
                            <a:srgbClr val="FF0000"/>
                          </a:solidFill>
                          <a:effectLst/>
                        </a:rPr>
                      </a:br>
                      <a:r>
                        <a:rPr lang="en-US" sz="800" b="1" dirty="0">
                          <a:solidFill>
                            <a:srgbClr val="FF0000"/>
                          </a:solidFill>
                          <a:effectLst/>
                        </a:rPr>
                        <a:t>(n=440)</a:t>
                      </a:r>
                      <a:endParaRPr lang="en-US" sz="800" b="1" dirty="0">
                        <a:solidFill>
                          <a:srgbClr val="FF0000"/>
                        </a:solidFill>
                        <a:effectLst/>
                        <a:latin typeface="+mn-lt"/>
                        <a:ea typeface="Calibri" panose="020F0502020204030204" pitchFamily="34" charset="0"/>
                        <a:cs typeface="Times New Roman" panose="02020603050405020304" pitchFamily="18" charset="0"/>
                      </a:endParaRPr>
                    </a:p>
                  </a:txBody>
                  <a:tcPr marL="841" marR="8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600"/>
                        </a:spcBef>
                        <a:spcAft>
                          <a:spcPts val="0"/>
                        </a:spcAft>
                      </a:pPr>
                      <a:r>
                        <a:rPr lang="en-US" sz="800" b="1" dirty="0">
                          <a:solidFill>
                            <a:srgbClr val="2A469D"/>
                          </a:solidFill>
                          <a:effectLst/>
                        </a:rPr>
                        <a:t>Atezolizumab (n=507)</a:t>
                      </a:r>
                      <a:endParaRPr lang="en-US" sz="800" b="1" dirty="0">
                        <a:solidFill>
                          <a:srgbClr val="2A469D"/>
                        </a:solidFill>
                        <a:effectLst/>
                        <a:latin typeface="+mn-lt"/>
                        <a:ea typeface="Calibri" panose="020F0502020204030204" pitchFamily="34" charset="0"/>
                        <a:cs typeface="Times New Roman" panose="02020603050405020304" pitchFamily="18" charset="0"/>
                      </a:endParaRPr>
                    </a:p>
                  </a:txBody>
                  <a:tcPr marL="841" marR="8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600"/>
                        </a:spcBef>
                        <a:spcAft>
                          <a:spcPts val="0"/>
                        </a:spcAft>
                      </a:pPr>
                      <a:r>
                        <a:rPr lang="en-US" sz="800" b="1" dirty="0">
                          <a:solidFill>
                            <a:srgbClr val="FF0000"/>
                          </a:solidFill>
                          <a:effectLst/>
                        </a:rPr>
                        <a:t>BSC </a:t>
                      </a:r>
                      <a:br>
                        <a:rPr lang="en-US" sz="800" b="1" dirty="0">
                          <a:solidFill>
                            <a:srgbClr val="FF0000"/>
                          </a:solidFill>
                          <a:effectLst/>
                        </a:rPr>
                      </a:br>
                      <a:r>
                        <a:rPr lang="en-US" sz="800" b="1" dirty="0">
                          <a:solidFill>
                            <a:srgbClr val="FF0000"/>
                          </a:solidFill>
                          <a:effectLst/>
                        </a:rPr>
                        <a:t>(n=498)</a:t>
                      </a:r>
                      <a:endParaRPr lang="en-US" sz="800" b="1" dirty="0">
                        <a:solidFill>
                          <a:srgbClr val="FF0000"/>
                        </a:solidFill>
                        <a:effectLst/>
                        <a:latin typeface="+mn-lt"/>
                        <a:ea typeface="Calibri" panose="020F0502020204030204" pitchFamily="34" charset="0"/>
                        <a:cs typeface="Times New Roman" panose="02020603050405020304" pitchFamily="18" charset="0"/>
                      </a:endParaRPr>
                    </a:p>
                  </a:txBody>
                  <a:tcPr marL="841" marR="8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0157765"/>
                  </a:ext>
                </a:extLst>
              </a:tr>
              <a:tr h="122345">
                <a:tc>
                  <a:txBody>
                    <a:bodyPr/>
                    <a:lstStyle/>
                    <a:p>
                      <a:pPr marL="209550" marR="0" indent="-209550">
                        <a:lnSpc>
                          <a:spcPct val="100000"/>
                        </a:lnSpc>
                        <a:spcBef>
                          <a:spcPts val="0"/>
                        </a:spcBef>
                        <a:spcAft>
                          <a:spcPts val="0"/>
                        </a:spcAft>
                      </a:pPr>
                      <a:r>
                        <a:rPr lang="en-US" sz="800" b="0" dirty="0">
                          <a:effectLst/>
                        </a:rPr>
                        <a:t>Median (range) age, y</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209550" marR="0" indent="-20955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62 (26-84)</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61 (34–82)</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62 (26–84)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62 (33–82)</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62 (26–84)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62 (33–83)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62 (26–84)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3221458525"/>
                  </a:ext>
                </a:extLst>
              </a:tr>
              <a:tr h="122345">
                <a:tc>
                  <a:txBody>
                    <a:bodyPr/>
                    <a:lstStyle/>
                    <a:p>
                      <a:pPr marL="209550" marR="0" indent="-209550">
                        <a:lnSpc>
                          <a:spcPct val="100000"/>
                        </a:lnSpc>
                        <a:spcBef>
                          <a:spcPts val="0"/>
                        </a:spcBef>
                        <a:spcAft>
                          <a:spcPts val="0"/>
                        </a:spcAft>
                      </a:pPr>
                      <a:r>
                        <a:rPr lang="en-US" sz="800" b="0" dirty="0">
                          <a:effectLst/>
                        </a:rPr>
                        <a:t>Age ≥65 y, n (%)</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9550" marR="0" indent="-20955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382 (38.0)</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92 (37.1)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97 (42.5)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161 (36.4)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177 (40.2)</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184 (36.3)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198 (39.8)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7562175"/>
                  </a:ext>
                </a:extLst>
              </a:tr>
              <a:tr h="122345">
                <a:tc>
                  <a:txBody>
                    <a:bodyPr/>
                    <a:lstStyle/>
                    <a:p>
                      <a:pPr marL="0" marR="0">
                        <a:lnSpc>
                          <a:spcPct val="100000"/>
                        </a:lnSpc>
                        <a:spcBef>
                          <a:spcPts val="0"/>
                        </a:spcBef>
                        <a:spcAft>
                          <a:spcPts val="0"/>
                        </a:spcAft>
                      </a:pPr>
                      <a:r>
                        <a:rPr lang="en-US" sz="800" b="0" dirty="0">
                          <a:effectLst/>
                        </a:rPr>
                        <a:t>Sex, male, n (%)</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672 (66.9)</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171 (69.0)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147 (64.5)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295 (66.7)</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294 (66.8)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337 (66.5)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335 (67.3)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715771830"/>
                  </a:ext>
                </a:extLst>
              </a:tr>
              <a:tr h="122345">
                <a:tc>
                  <a:txBody>
                    <a:bodyPr/>
                    <a:lstStyle/>
                    <a:p>
                      <a:pPr marL="0" marR="0" indent="0">
                        <a:lnSpc>
                          <a:spcPct val="100000"/>
                        </a:lnSpc>
                        <a:spcBef>
                          <a:spcPts val="0"/>
                        </a:spcBef>
                        <a:spcAft>
                          <a:spcPts val="0"/>
                        </a:spcAft>
                      </a:pPr>
                      <a:r>
                        <a:rPr lang="en-US" sz="800" b="0" dirty="0">
                          <a:effectLst/>
                          <a:latin typeface="+mn-lt"/>
                          <a:ea typeface="Calibri" panose="020F0502020204030204" pitchFamily="34" charset="0"/>
                          <a:cs typeface="Times New Roman" panose="02020603050405020304" pitchFamily="18" charset="0"/>
                        </a:rPr>
                        <a:t>Race, n (%)</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a:lnSpc>
                          <a:spcPct val="100000"/>
                        </a:lnSpc>
                        <a:spcBef>
                          <a:spcPts val="0"/>
                        </a:spcBef>
                        <a:spcAft>
                          <a:spcPts val="0"/>
                        </a:spcAft>
                      </a:pPr>
                      <a:endParaRPr lang="en-US" sz="800" b="1"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8951305"/>
                  </a:ext>
                </a:extLst>
              </a:tr>
              <a:tr h="122345">
                <a:tc>
                  <a:txBody>
                    <a:bodyPr/>
                    <a:lstStyle/>
                    <a:p>
                      <a:pPr marL="0" marR="0" indent="0">
                        <a:lnSpc>
                          <a:spcPct val="100000"/>
                        </a:lnSpc>
                        <a:spcBef>
                          <a:spcPts val="0"/>
                        </a:spcBef>
                        <a:spcAft>
                          <a:spcPts val="0"/>
                        </a:spcAft>
                      </a:pPr>
                      <a:r>
                        <a:rPr lang="en-US" sz="800" b="0" dirty="0">
                          <a:effectLst/>
                        </a:rPr>
                        <a:t>   White</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indent="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738 (73.4)</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162 (65.3)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166 (72.8)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307 (69.5)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324 (73.6)</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362 (71.4)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376 (75.5)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494115816"/>
                  </a:ext>
                </a:extLst>
              </a:tr>
              <a:tr h="122345">
                <a:tc>
                  <a:txBody>
                    <a:bodyPr/>
                    <a:lstStyle/>
                    <a:p>
                      <a:pPr marL="0" marR="0" indent="0">
                        <a:lnSpc>
                          <a:spcPct val="100000"/>
                        </a:lnSpc>
                        <a:spcBef>
                          <a:spcPts val="0"/>
                        </a:spcBef>
                        <a:spcAft>
                          <a:spcPts val="0"/>
                        </a:spcAft>
                      </a:pPr>
                      <a:r>
                        <a:rPr lang="en-US" sz="800" b="0" dirty="0">
                          <a:effectLst/>
                        </a:rPr>
                        <a:t>   Asian</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242 (24.1)</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78 (31.5)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56 (24.6)</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121 (27.4)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106 (24.1)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130 (25.6)</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112 (22.5)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46710616"/>
                  </a:ext>
                </a:extLst>
              </a:tr>
              <a:tr h="122345">
                <a:tc>
                  <a:txBody>
                    <a:bodyPr/>
                    <a:lstStyle/>
                    <a:p>
                      <a:pPr marL="0" marR="0" indent="0">
                        <a:lnSpc>
                          <a:spcPct val="100000"/>
                        </a:lnSpc>
                        <a:spcBef>
                          <a:spcPts val="0"/>
                        </a:spcBef>
                        <a:spcAft>
                          <a:spcPts val="0"/>
                        </a:spcAft>
                      </a:pPr>
                      <a:r>
                        <a:rPr lang="en-US" sz="800" b="0" dirty="0">
                          <a:effectLst/>
                        </a:rPr>
                        <a:t>   Other</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indent="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25 (2.5)</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solidFill>
                            <a:srgbClr val="113468"/>
                          </a:solidFill>
                          <a:effectLst/>
                        </a:rPr>
                        <a:t>8 (3.2)</a:t>
                      </a:r>
                      <a:endParaRPr lang="en-US" sz="800" dirty="0">
                        <a:solidFill>
                          <a:srgbClr val="113468"/>
                        </a:solidFill>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SG" sz="800" dirty="0">
                          <a:solidFill>
                            <a:srgbClr val="113468"/>
                          </a:solidFill>
                          <a:effectLst/>
                        </a:rPr>
                        <a:t>6 (2.6)</a:t>
                      </a:r>
                      <a:endParaRPr lang="en-US" sz="800" dirty="0">
                        <a:solidFill>
                          <a:srgbClr val="113468"/>
                        </a:solidFill>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SG" sz="800" dirty="0">
                          <a:solidFill>
                            <a:srgbClr val="113468"/>
                          </a:solidFill>
                          <a:effectLst/>
                        </a:rPr>
                        <a:t>14 (3.2)</a:t>
                      </a:r>
                      <a:endParaRPr lang="en-US" sz="800" dirty="0">
                        <a:solidFill>
                          <a:srgbClr val="113468"/>
                        </a:solidFill>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SG" sz="800" dirty="0">
                          <a:solidFill>
                            <a:srgbClr val="113468"/>
                          </a:solidFill>
                          <a:effectLst/>
                        </a:rPr>
                        <a:t>10 (2.3)</a:t>
                      </a:r>
                      <a:endParaRPr lang="en-US" sz="800" dirty="0">
                        <a:solidFill>
                          <a:srgbClr val="113468"/>
                        </a:solidFill>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SG" sz="800" dirty="0">
                          <a:solidFill>
                            <a:srgbClr val="113468"/>
                          </a:solidFill>
                          <a:effectLst/>
                        </a:rPr>
                        <a:t>15 (3.0)</a:t>
                      </a:r>
                      <a:endParaRPr lang="en-US" sz="800" dirty="0">
                        <a:solidFill>
                          <a:srgbClr val="113468"/>
                        </a:solidFill>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SG" sz="800" dirty="0">
                          <a:solidFill>
                            <a:srgbClr val="113468"/>
                          </a:solidFill>
                          <a:effectLst/>
                        </a:rPr>
                        <a:t>10 (2.0)</a:t>
                      </a:r>
                      <a:endParaRPr lang="en-US" sz="800" dirty="0">
                        <a:solidFill>
                          <a:srgbClr val="113468"/>
                        </a:solidFill>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3189074489"/>
                  </a:ext>
                </a:extLst>
              </a:tr>
              <a:tr h="122345">
                <a:tc>
                  <a:txBody>
                    <a:bodyPr/>
                    <a:lstStyle/>
                    <a:p>
                      <a:pPr marL="0" marR="0" indent="0">
                        <a:lnSpc>
                          <a:spcPct val="100000"/>
                        </a:lnSpc>
                        <a:spcBef>
                          <a:spcPts val="0"/>
                        </a:spcBef>
                        <a:spcAft>
                          <a:spcPts val="0"/>
                        </a:spcAft>
                      </a:pPr>
                      <a:r>
                        <a:rPr lang="en-US" sz="800" b="0" dirty="0">
                          <a:effectLst/>
                          <a:latin typeface="+mn-lt"/>
                          <a:ea typeface="Calibri" panose="020F0502020204030204" pitchFamily="34" charset="0"/>
                          <a:cs typeface="Times New Roman" panose="02020603050405020304" pitchFamily="18" charset="0"/>
                        </a:rPr>
                        <a:t>ECOG PS, n (%)</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a:lnSpc>
                          <a:spcPct val="100000"/>
                        </a:lnSpc>
                        <a:spcBef>
                          <a:spcPts val="0"/>
                        </a:spcBef>
                        <a:spcAft>
                          <a:spcPts val="0"/>
                        </a:spcAft>
                      </a:pPr>
                      <a:endParaRPr lang="en-US" sz="800" b="1"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0885941"/>
                  </a:ext>
                </a:extLst>
              </a:tr>
              <a:tr h="122345">
                <a:tc>
                  <a:txBody>
                    <a:bodyPr/>
                    <a:lstStyle/>
                    <a:p>
                      <a:pPr marL="0" marR="0" indent="0">
                        <a:lnSpc>
                          <a:spcPct val="100000"/>
                        </a:lnSpc>
                        <a:spcBef>
                          <a:spcPts val="0"/>
                        </a:spcBef>
                        <a:spcAft>
                          <a:spcPts val="0"/>
                        </a:spcAft>
                      </a:pPr>
                      <a:r>
                        <a:rPr lang="en-US" sz="800" b="0" dirty="0">
                          <a:effectLst/>
                        </a:rPr>
                        <a:t>   0</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indent="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556 (55.3)</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140 (56.5)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125 (54.8)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239 (54.1)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252 (57.3)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273 (53.8)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283 (56.8)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159020808"/>
                  </a:ext>
                </a:extLst>
              </a:tr>
              <a:tr h="122345">
                <a:tc>
                  <a:txBody>
                    <a:bodyPr/>
                    <a:lstStyle/>
                    <a:p>
                      <a:pPr marL="0" marR="0" indent="0">
                        <a:lnSpc>
                          <a:spcPct val="100000"/>
                        </a:lnSpc>
                        <a:spcBef>
                          <a:spcPts val="0"/>
                        </a:spcBef>
                        <a:spcAft>
                          <a:spcPts val="0"/>
                        </a:spcAft>
                      </a:pPr>
                      <a:r>
                        <a:rPr lang="en-US" sz="800" b="0" dirty="0">
                          <a:effectLst/>
                        </a:rPr>
                        <a:t>   1</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indent="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446 (44.4)</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107 (43.1)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102 (44.7)</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201 (45.5)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187 (42.5)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232 (45.8)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214 (43.0)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extLst>
                  <a:ext uri="{0D108BD9-81ED-4DB2-BD59-A6C34878D82A}">
                    <a16:rowId xmlns:a16="http://schemas.microsoft.com/office/drawing/2014/main" val="2932562787"/>
                  </a:ext>
                </a:extLst>
              </a:tr>
              <a:tr h="122345">
                <a:tc>
                  <a:txBody>
                    <a:bodyPr/>
                    <a:lstStyle/>
                    <a:p>
                      <a:pPr marL="0" marR="0" indent="0">
                        <a:lnSpc>
                          <a:spcPct val="100000"/>
                        </a:lnSpc>
                        <a:spcBef>
                          <a:spcPts val="0"/>
                        </a:spcBef>
                        <a:spcAft>
                          <a:spcPts val="0"/>
                        </a:spcAft>
                      </a:pPr>
                      <a:r>
                        <a:rPr lang="en-US" sz="800" b="0" dirty="0">
                          <a:effectLst/>
                        </a:rPr>
                        <a:t>Histology, non-squamous, n (%)</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indent="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659 (65.6)</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152 (61.3)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143 (62.7)</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292 (66.1)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296 (67.3)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328 (64.7)</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331 (66.5)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extLst>
                  <a:ext uri="{0D108BD9-81ED-4DB2-BD59-A6C34878D82A}">
                    <a16:rowId xmlns:a16="http://schemas.microsoft.com/office/drawing/2014/main" val="326482947"/>
                  </a:ext>
                </a:extLst>
              </a:tr>
              <a:tr h="122345">
                <a:tc>
                  <a:txBody>
                    <a:bodyPr/>
                    <a:lstStyle/>
                    <a:p>
                      <a:pPr marL="0" marR="0" indent="0">
                        <a:lnSpc>
                          <a:spcPct val="100000"/>
                        </a:lnSpc>
                        <a:spcBef>
                          <a:spcPts val="0"/>
                        </a:spcBef>
                        <a:spcAft>
                          <a:spcPts val="0"/>
                        </a:spcAft>
                      </a:pPr>
                      <a:r>
                        <a:rPr lang="en-US" sz="800" b="0" dirty="0">
                          <a:effectLst/>
                          <a:latin typeface="+mn-lt"/>
                          <a:ea typeface="Calibri" panose="020F0502020204030204" pitchFamily="34" charset="0"/>
                          <a:cs typeface="Times New Roman" panose="02020603050405020304" pitchFamily="18" charset="0"/>
                        </a:rPr>
                        <a:t>Stage, n (%)</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indent="0" algn="ctr">
                        <a:lnSpc>
                          <a:spcPct val="100000"/>
                        </a:lnSpc>
                        <a:spcBef>
                          <a:spcPts val="0"/>
                        </a:spcBef>
                        <a:spcAft>
                          <a:spcPts val="0"/>
                        </a:spcAft>
                      </a:pPr>
                      <a:endParaRPr lang="en-US" sz="800" b="1"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extLst>
                  <a:ext uri="{0D108BD9-81ED-4DB2-BD59-A6C34878D82A}">
                    <a16:rowId xmlns:a16="http://schemas.microsoft.com/office/drawing/2014/main" val="2251933383"/>
                  </a:ext>
                </a:extLst>
              </a:tr>
              <a:tr h="122345">
                <a:tc>
                  <a:txBody>
                    <a:bodyPr/>
                    <a:lstStyle/>
                    <a:p>
                      <a:pPr marL="0" marR="0" indent="0">
                        <a:lnSpc>
                          <a:spcPct val="100000"/>
                        </a:lnSpc>
                        <a:spcBef>
                          <a:spcPts val="0"/>
                        </a:spcBef>
                        <a:spcAft>
                          <a:spcPts val="0"/>
                        </a:spcAft>
                      </a:pPr>
                      <a:r>
                        <a:rPr lang="en-US" sz="800" b="0" dirty="0">
                          <a:effectLst/>
                        </a:rPr>
                        <a:t>   IB</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indent="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123 (12.2)</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65 (12.8)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58 (11.6)</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extLst>
                  <a:ext uri="{0D108BD9-81ED-4DB2-BD59-A6C34878D82A}">
                    <a16:rowId xmlns:a16="http://schemas.microsoft.com/office/drawing/2014/main" val="4085373048"/>
                  </a:ext>
                </a:extLst>
              </a:tr>
              <a:tr h="122345">
                <a:tc>
                  <a:txBody>
                    <a:bodyPr/>
                    <a:lstStyle/>
                    <a:p>
                      <a:pPr marL="0" marR="0" indent="0">
                        <a:lnSpc>
                          <a:spcPct val="100000"/>
                        </a:lnSpc>
                        <a:spcBef>
                          <a:spcPts val="0"/>
                        </a:spcBef>
                        <a:spcAft>
                          <a:spcPts val="0"/>
                        </a:spcAft>
                      </a:pPr>
                      <a:r>
                        <a:rPr lang="en-US" sz="800" b="0" dirty="0">
                          <a:effectLst/>
                        </a:rPr>
                        <a:t>   IIA</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295 (29.4)</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85 (34.3)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76 (33.3)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147 (33.3)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148 (33.6)</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147 (29.0)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148 (29.7)</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9125074"/>
                  </a:ext>
                </a:extLst>
              </a:tr>
              <a:tr h="122345">
                <a:tc>
                  <a:txBody>
                    <a:bodyPr/>
                    <a:lstStyle/>
                    <a:p>
                      <a:pPr marL="0" marR="0" indent="0">
                        <a:lnSpc>
                          <a:spcPct val="100000"/>
                        </a:lnSpc>
                        <a:spcBef>
                          <a:spcPts val="0"/>
                        </a:spcBef>
                        <a:spcAft>
                          <a:spcPts val="0"/>
                        </a:spcAft>
                      </a:pPr>
                      <a:r>
                        <a:rPr lang="en-US" sz="800" b="0" dirty="0">
                          <a:effectLst/>
                        </a:rPr>
                        <a:t>   IIB</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indent="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174 (17.3)</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46 (18.5)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37 (16.2)</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90 (20.4)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84 (19.1)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90 (17.8)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84 (16.9)</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1840952162"/>
                  </a:ext>
                </a:extLst>
              </a:tr>
              <a:tr h="122345">
                <a:tc>
                  <a:txBody>
                    <a:bodyPr/>
                    <a:lstStyle/>
                    <a:p>
                      <a:pPr marL="0" marR="0" indent="0">
                        <a:lnSpc>
                          <a:spcPct val="100000"/>
                        </a:lnSpc>
                        <a:spcBef>
                          <a:spcPts val="0"/>
                        </a:spcBef>
                        <a:spcAft>
                          <a:spcPts val="0"/>
                        </a:spcAft>
                        <a:tabLst/>
                      </a:pPr>
                      <a:r>
                        <a:rPr lang="en-US" sz="800" b="0" dirty="0">
                          <a:effectLst/>
                        </a:rPr>
                        <a:t>   IIIA</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a:lnSpc>
                          <a:spcPct val="100000"/>
                        </a:lnSpc>
                        <a:spcBef>
                          <a:spcPts val="0"/>
                        </a:spcBef>
                        <a:spcAft>
                          <a:spcPts val="0"/>
                        </a:spcAft>
                        <a:tabLst/>
                      </a:pPr>
                      <a:r>
                        <a:rPr lang="en-US" sz="800" b="1" dirty="0">
                          <a:effectLst/>
                          <a:latin typeface="+mn-lt"/>
                          <a:ea typeface="Calibri" panose="020F0502020204030204" pitchFamily="34" charset="0"/>
                          <a:cs typeface="Times New Roman" panose="02020603050405020304" pitchFamily="18" charset="0"/>
                        </a:rPr>
                        <a:t>413 (41.1)</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a:effectLst/>
                        </a:rPr>
                        <a:t>117 (47.2)</a:t>
                      </a:r>
                      <a:endParaRPr lang="en-US" sz="80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115 (50.4)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205 (46.4)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208 (47.3)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205 (40.4)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208 (41.8)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744616"/>
                  </a:ext>
                </a:extLst>
              </a:tr>
              <a:tr h="122345">
                <a:tc>
                  <a:txBody>
                    <a:bodyPr/>
                    <a:lstStyle/>
                    <a:p>
                      <a:pPr marL="0" marR="0" lvl="0" indent="0" algn="l" defTabSz="1828800" rtl="0" eaLnBrk="1" fontAlgn="auto" latinLnBrk="0" hangingPunct="1">
                        <a:lnSpc>
                          <a:spcPct val="100000"/>
                        </a:lnSpc>
                        <a:spcBef>
                          <a:spcPts val="0"/>
                        </a:spcBef>
                        <a:spcAft>
                          <a:spcPts val="0"/>
                        </a:spcAft>
                        <a:buClrTx/>
                        <a:buSzTx/>
                        <a:buFontTx/>
                        <a:buNone/>
                        <a:tabLst>
                          <a:tab pos="1313815" algn="r"/>
                        </a:tabLst>
                        <a:defRPr/>
                      </a:pPr>
                      <a:r>
                        <a:rPr lang="en-US" sz="800" b="0" baseline="0" dirty="0">
                          <a:effectLst/>
                          <a:latin typeface="+mn-lt"/>
                          <a:ea typeface="Calibri" panose="020F0502020204030204" pitchFamily="34" charset="0"/>
                          <a:cs typeface="Times New Roman" panose="02020603050405020304" pitchFamily="18" charset="0"/>
                        </a:rPr>
                        <a:t>Tobacco use history, n (%)</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lvl="0" indent="0" algn="ctr" defTabSz="1828800" rtl="0" eaLnBrk="1" fontAlgn="auto" latinLnBrk="0" hangingPunct="1">
                        <a:lnSpc>
                          <a:spcPct val="100000"/>
                        </a:lnSpc>
                        <a:spcBef>
                          <a:spcPts val="0"/>
                        </a:spcBef>
                        <a:spcAft>
                          <a:spcPts val="0"/>
                        </a:spcAft>
                        <a:buClrTx/>
                        <a:buSzTx/>
                        <a:buFontTx/>
                        <a:buNone/>
                        <a:tabLst>
                          <a:tab pos="1313815" algn="r"/>
                        </a:tabLst>
                        <a:defRPr/>
                      </a:pPr>
                      <a:endParaRPr lang="en-US" sz="800" b="1" baseline="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205372202"/>
                  </a:ext>
                </a:extLst>
              </a:tr>
              <a:tr h="122345">
                <a:tc>
                  <a:txBody>
                    <a:bodyPr/>
                    <a:lstStyle/>
                    <a:p>
                      <a:pPr marL="0" marR="0" lvl="0" indent="0" algn="l" defTabSz="1828800" rtl="0" eaLnBrk="1" fontAlgn="auto" latinLnBrk="0" hangingPunct="1">
                        <a:lnSpc>
                          <a:spcPct val="100000"/>
                        </a:lnSpc>
                        <a:spcBef>
                          <a:spcPts val="0"/>
                        </a:spcBef>
                        <a:spcAft>
                          <a:spcPts val="0"/>
                        </a:spcAft>
                        <a:buClrTx/>
                        <a:buSzTx/>
                        <a:buFontTx/>
                        <a:buNone/>
                        <a:tabLst>
                          <a:tab pos="1313815" algn="r"/>
                        </a:tabLst>
                        <a:defRPr/>
                      </a:pPr>
                      <a:r>
                        <a:rPr lang="en-US" sz="800" b="0" baseline="0" dirty="0">
                          <a:effectLst/>
                          <a:latin typeface="+mn-lt"/>
                          <a:ea typeface="Calibri" panose="020F0502020204030204" pitchFamily="34" charset="0"/>
                          <a:cs typeface="Times New Roman" panose="02020603050405020304" pitchFamily="18" charset="0"/>
                        </a:rPr>
                        <a:t>   Never</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828800" rtl="0" eaLnBrk="1" fontAlgn="auto" latinLnBrk="0" hangingPunct="1">
                        <a:lnSpc>
                          <a:spcPct val="100000"/>
                        </a:lnSpc>
                        <a:spcBef>
                          <a:spcPts val="0"/>
                        </a:spcBef>
                        <a:spcAft>
                          <a:spcPts val="0"/>
                        </a:spcAft>
                        <a:buClrTx/>
                        <a:buSzTx/>
                        <a:buFontTx/>
                        <a:buNone/>
                        <a:tabLst>
                          <a:tab pos="1313815" algn="r"/>
                        </a:tabLst>
                        <a:defRPr/>
                      </a:pPr>
                      <a:r>
                        <a:rPr lang="en-US" sz="800" b="1" baseline="0" dirty="0">
                          <a:effectLst/>
                          <a:latin typeface="+mn-lt"/>
                          <a:ea typeface="Calibri" panose="020F0502020204030204" pitchFamily="34" charset="0"/>
                          <a:cs typeface="Times New Roman" panose="02020603050405020304" pitchFamily="18" charset="0"/>
                        </a:rPr>
                        <a:t>222 (22.1)</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51 (20.6)</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41 (18.0)</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100 (22.6)</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96 (21.8)</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lang="en-US" sz="800" dirty="0">
                          <a:effectLst/>
                          <a:latin typeface="+mn-lt"/>
                          <a:ea typeface="Calibri" panose="020F0502020204030204" pitchFamily="34" charset="0"/>
                          <a:cs typeface="Times New Roman" panose="02020603050405020304" pitchFamily="18" charset="0"/>
                        </a:rPr>
                        <a:t>114 (22.5)</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108 (21.7)</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2740701"/>
                  </a:ext>
                </a:extLst>
              </a:tr>
              <a:tr h="122345">
                <a:tc>
                  <a:txBody>
                    <a:bodyPr/>
                    <a:lstStyle/>
                    <a:p>
                      <a:pPr marL="0" marR="0" lvl="0" indent="0" algn="l" defTabSz="1828800" rtl="0" eaLnBrk="1" fontAlgn="auto" latinLnBrk="0" hangingPunct="1">
                        <a:lnSpc>
                          <a:spcPct val="100000"/>
                        </a:lnSpc>
                        <a:spcBef>
                          <a:spcPts val="0"/>
                        </a:spcBef>
                        <a:spcAft>
                          <a:spcPts val="0"/>
                        </a:spcAft>
                        <a:buClrTx/>
                        <a:buSzTx/>
                        <a:buFontTx/>
                        <a:buNone/>
                        <a:tabLst>
                          <a:tab pos="1313815" algn="r"/>
                        </a:tabLst>
                        <a:defRPr/>
                      </a:pPr>
                      <a:r>
                        <a:rPr lang="en-US" sz="800" b="0" baseline="0" dirty="0">
                          <a:effectLst/>
                          <a:latin typeface="+mn-lt"/>
                          <a:ea typeface="Calibri" panose="020F0502020204030204" pitchFamily="34" charset="0"/>
                          <a:cs typeface="Times New Roman" panose="02020603050405020304" pitchFamily="18" charset="0"/>
                        </a:rPr>
                        <a:t>   Current/previous</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lvl="0" indent="0" algn="ctr" defTabSz="1828800" rtl="0" eaLnBrk="1" fontAlgn="auto" latinLnBrk="0" hangingPunct="1">
                        <a:lnSpc>
                          <a:spcPct val="100000"/>
                        </a:lnSpc>
                        <a:spcBef>
                          <a:spcPts val="0"/>
                        </a:spcBef>
                        <a:spcAft>
                          <a:spcPts val="0"/>
                        </a:spcAft>
                        <a:buClrTx/>
                        <a:buSzTx/>
                        <a:buFontTx/>
                        <a:buNone/>
                        <a:tabLst>
                          <a:tab pos="1313815" algn="r"/>
                        </a:tabLst>
                        <a:defRPr/>
                      </a:pPr>
                      <a:r>
                        <a:rPr lang="en-US" sz="800" b="1" baseline="0" dirty="0">
                          <a:effectLst/>
                          <a:latin typeface="+mn-lt"/>
                          <a:ea typeface="Calibri" panose="020F0502020204030204" pitchFamily="34" charset="0"/>
                          <a:cs typeface="Times New Roman" panose="02020603050405020304" pitchFamily="18" charset="0"/>
                        </a:rPr>
                        <a:t>783 (77.9)</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197 (79.4)</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187 (82.0)</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342 (77.4)</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344 (78.2)</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lang="en-US" sz="800" dirty="0">
                          <a:effectLst/>
                          <a:latin typeface="+mn-lt"/>
                          <a:ea typeface="Calibri" panose="020F0502020204030204" pitchFamily="34" charset="0"/>
                          <a:cs typeface="Times New Roman" panose="02020603050405020304" pitchFamily="18" charset="0"/>
                        </a:rPr>
                        <a:t>393 (77.5)</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latin typeface="+mn-lt"/>
                          <a:ea typeface="Calibri" panose="020F0502020204030204" pitchFamily="34" charset="0"/>
                          <a:cs typeface="Times New Roman" panose="02020603050405020304" pitchFamily="18" charset="0"/>
                        </a:rPr>
                        <a:t>390 (78.3)</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EAF1F9"/>
                    </a:solidFill>
                  </a:tcPr>
                </a:tc>
                <a:extLst>
                  <a:ext uri="{0D108BD9-81ED-4DB2-BD59-A6C34878D82A}">
                    <a16:rowId xmlns:a16="http://schemas.microsoft.com/office/drawing/2014/main" val="2378038145"/>
                  </a:ext>
                </a:extLst>
              </a:tr>
              <a:tr h="122345">
                <a:tc>
                  <a:txBody>
                    <a:bodyPr/>
                    <a:lstStyle/>
                    <a:p>
                      <a:pPr marL="0" marR="0" lvl="0" indent="0" algn="l" defTabSz="1828800" rtl="0" eaLnBrk="1" fontAlgn="auto" latinLnBrk="0" hangingPunct="1">
                        <a:lnSpc>
                          <a:spcPct val="100000"/>
                        </a:lnSpc>
                        <a:spcBef>
                          <a:spcPts val="0"/>
                        </a:spcBef>
                        <a:spcAft>
                          <a:spcPts val="0"/>
                        </a:spcAft>
                        <a:buClrTx/>
                        <a:buSzTx/>
                        <a:buFontTx/>
                        <a:buNone/>
                        <a:tabLst>
                          <a:tab pos="1313815" algn="r"/>
                        </a:tabLst>
                        <a:defRPr/>
                      </a:pPr>
                      <a:r>
                        <a:rPr lang="en-US" sz="800" b="0" dirty="0">
                          <a:effectLst/>
                        </a:rPr>
                        <a:t>PD-L1 by SP263, TC≥1%, n (%)</a:t>
                      </a:r>
                      <a:r>
                        <a:rPr lang="en-US" sz="900" b="0" baseline="30000" dirty="0">
                          <a:effectLst/>
                        </a:rPr>
                        <a:t>a</a:t>
                      </a:r>
                      <a:endParaRPr lang="en-US" sz="1000" b="0" baseline="30000" dirty="0">
                        <a:effectLst/>
                        <a:latin typeface="+mn-lt"/>
                        <a:ea typeface="Calibri" panose="020F0502020204030204" pitchFamily="34" charset="0"/>
                        <a:cs typeface="Times New Roman" panose="02020603050405020304" pitchFamily="18" charset="0"/>
                      </a:endParaRPr>
                    </a:p>
                  </a:txBody>
                  <a:tcPr marL="841" marR="841" marT="0" marB="0">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marL="0" marR="0" lvl="0" indent="0" algn="ctr" defTabSz="1828800" rtl="0" eaLnBrk="1" fontAlgn="auto" latinLnBrk="0" hangingPunct="1">
                        <a:lnSpc>
                          <a:spcPct val="100000"/>
                        </a:lnSpc>
                        <a:spcBef>
                          <a:spcPts val="0"/>
                        </a:spcBef>
                        <a:spcAft>
                          <a:spcPts val="0"/>
                        </a:spcAft>
                        <a:buClrTx/>
                        <a:buSzTx/>
                        <a:buFontTx/>
                        <a:buNone/>
                        <a:tabLst>
                          <a:tab pos="1313815" algn="r"/>
                        </a:tabLst>
                        <a:defRPr/>
                      </a:pPr>
                      <a:r>
                        <a:rPr lang="en-US" sz="800" b="1" baseline="0" dirty="0">
                          <a:effectLst/>
                          <a:latin typeface="+mn-lt"/>
                          <a:ea typeface="Calibri" panose="020F0502020204030204" pitchFamily="34" charset="0"/>
                          <a:cs typeface="Times New Roman" panose="02020603050405020304" pitchFamily="18" charset="0"/>
                        </a:rPr>
                        <a:t>535 (54.6)</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rPr>
                        <a:t>248 (100)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rPr>
                        <a:t>228 (100)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rPr>
                        <a:t>248 (57.8)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rPr>
                        <a:t>228 (53.0)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rPr>
                        <a:t>283 (57.4)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800" dirty="0">
                          <a:effectLst/>
                        </a:rPr>
                        <a:t>252 (51.9)</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extLst>
                  <a:ext uri="{0D108BD9-81ED-4DB2-BD59-A6C34878D82A}">
                    <a16:rowId xmlns:a16="http://schemas.microsoft.com/office/drawing/2014/main" val="3797003983"/>
                  </a:ext>
                </a:extLst>
              </a:tr>
              <a:tr h="122345">
                <a:tc>
                  <a:txBody>
                    <a:bodyPr/>
                    <a:lstStyle/>
                    <a:p>
                      <a:pPr marL="0" marR="0">
                        <a:lnSpc>
                          <a:spcPct val="100000"/>
                        </a:lnSpc>
                        <a:spcBef>
                          <a:spcPts val="0"/>
                        </a:spcBef>
                        <a:spcAft>
                          <a:spcPts val="0"/>
                        </a:spcAft>
                      </a:pPr>
                      <a:r>
                        <a:rPr lang="en-US" sz="800" b="0" i="1" dirty="0">
                          <a:effectLst/>
                          <a:latin typeface="+mn-lt"/>
                          <a:ea typeface="Calibri" panose="020F0502020204030204" pitchFamily="34" charset="0"/>
                          <a:cs typeface="Times New Roman" panose="02020603050405020304" pitchFamily="18" charset="0"/>
                        </a:rPr>
                        <a:t>EGFR</a:t>
                      </a:r>
                      <a:r>
                        <a:rPr lang="en-US" sz="800" b="0" dirty="0">
                          <a:effectLst/>
                          <a:latin typeface="+mn-lt"/>
                          <a:ea typeface="Calibri" panose="020F0502020204030204" pitchFamily="34" charset="0"/>
                          <a:cs typeface="Times New Roman" panose="02020603050405020304" pitchFamily="18" charset="0"/>
                        </a:rPr>
                        <a:t> mutation status, n (%)</a:t>
                      </a:r>
                      <a:r>
                        <a:rPr lang="en-US" sz="900" b="0" baseline="30000" dirty="0">
                          <a:effectLst/>
                          <a:latin typeface="+mn-lt"/>
                          <a:ea typeface="Calibri" panose="020F0502020204030204" pitchFamily="34" charset="0"/>
                          <a:cs typeface="Times New Roman" panose="02020603050405020304" pitchFamily="18" charset="0"/>
                        </a:rPr>
                        <a:t>b</a:t>
                      </a:r>
                      <a:endParaRPr lang="en-US" sz="1000" b="0" baseline="300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b="1" baseline="300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2577130401"/>
                  </a:ext>
                </a:extLst>
              </a:tr>
              <a:tr h="122345">
                <a:tc>
                  <a:txBody>
                    <a:bodyPr/>
                    <a:lstStyle/>
                    <a:p>
                      <a:pPr marL="0" marR="0">
                        <a:lnSpc>
                          <a:spcPct val="100000"/>
                        </a:lnSpc>
                        <a:spcBef>
                          <a:spcPts val="0"/>
                        </a:spcBef>
                        <a:spcAft>
                          <a:spcPts val="0"/>
                        </a:spcAft>
                      </a:pPr>
                      <a:r>
                        <a:rPr lang="en-US" sz="800" b="0" dirty="0">
                          <a:effectLst/>
                        </a:rPr>
                        <a:t>   Positive</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117 (11.6)</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23 (9.3)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20 (8.8)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49 (11.1)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60 (13.6)</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53 (10.5)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64 (12.9)</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3608962"/>
                  </a:ext>
                </a:extLst>
              </a:tr>
              <a:tr h="122345">
                <a:tc>
                  <a:txBody>
                    <a:bodyPr/>
                    <a:lstStyle/>
                    <a:p>
                      <a:pPr marL="0" marR="0">
                        <a:lnSpc>
                          <a:spcPct val="100000"/>
                        </a:lnSpc>
                        <a:spcBef>
                          <a:spcPts val="0"/>
                        </a:spcBef>
                        <a:spcAft>
                          <a:spcPts val="0"/>
                        </a:spcAft>
                      </a:pPr>
                      <a:r>
                        <a:rPr lang="en-US" sz="800" b="0" dirty="0">
                          <a:effectLst/>
                        </a:rPr>
                        <a:t>   Negative</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527 (52.4)</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123 (49.6)</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125 (54.8)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229 (51.8)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234 (53.2)</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261 (51.5)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266 (53.4)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1155456776"/>
                  </a:ext>
                </a:extLst>
              </a:tr>
              <a:tr h="122345">
                <a:tc>
                  <a:txBody>
                    <a:bodyPr/>
                    <a:lstStyle/>
                    <a:p>
                      <a:pPr marL="0" marR="0">
                        <a:lnSpc>
                          <a:spcPct val="100000"/>
                        </a:lnSpc>
                        <a:spcBef>
                          <a:spcPts val="0"/>
                        </a:spcBef>
                        <a:spcAft>
                          <a:spcPts val="0"/>
                        </a:spcAft>
                      </a:pPr>
                      <a:r>
                        <a:rPr lang="en-US" sz="800" b="0" dirty="0">
                          <a:effectLst/>
                        </a:rPr>
                        <a:t>   </a:t>
                      </a:r>
                      <a:r>
                        <a:rPr lang="en-US" sz="800" b="0" dirty="0" err="1">
                          <a:effectLst/>
                        </a:rPr>
                        <a:t>Unknown</a:t>
                      </a:r>
                      <a:r>
                        <a:rPr lang="en-US" sz="900" b="0" baseline="30000" dirty="0" err="1">
                          <a:effectLst/>
                        </a:rPr>
                        <a:t>c</a:t>
                      </a:r>
                      <a:endParaRPr lang="en-US" sz="1000" b="0" baseline="300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b="1" baseline="0" dirty="0">
                          <a:effectLst/>
                          <a:latin typeface="+mn-lt"/>
                          <a:ea typeface="Calibri" panose="020F0502020204030204" pitchFamily="34" charset="0"/>
                          <a:cs typeface="Times New Roman" panose="02020603050405020304" pitchFamily="18" charset="0"/>
                        </a:rPr>
                        <a:t>361 (35.9)</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102 (41.1)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83 (36.4)</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164 (37.1)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146 (33.2)</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193 (38.1)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168 (33.7)</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1439325"/>
                  </a:ext>
                </a:extLst>
              </a:tr>
              <a:tr h="122345">
                <a:tc>
                  <a:txBody>
                    <a:bodyPr/>
                    <a:lstStyle/>
                    <a:p>
                      <a:pPr marL="0" marR="0">
                        <a:lnSpc>
                          <a:spcPct val="100000"/>
                        </a:lnSpc>
                        <a:spcBef>
                          <a:spcPts val="0"/>
                        </a:spcBef>
                        <a:spcAft>
                          <a:spcPts val="0"/>
                        </a:spcAft>
                      </a:pPr>
                      <a:r>
                        <a:rPr lang="en-US" sz="800" b="0" i="1" baseline="0" dirty="0">
                          <a:effectLst/>
                          <a:latin typeface="+mn-lt"/>
                          <a:ea typeface="Calibri" panose="020F0502020204030204" pitchFamily="34" charset="0"/>
                          <a:cs typeface="Times New Roman" panose="02020603050405020304" pitchFamily="18" charset="0"/>
                        </a:rPr>
                        <a:t>ALK</a:t>
                      </a:r>
                      <a:r>
                        <a:rPr lang="en-US" sz="800" b="0" baseline="0" dirty="0">
                          <a:effectLst/>
                          <a:latin typeface="+mn-lt"/>
                          <a:ea typeface="Calibri" panose="020F0502020204030204" pitchFamily="34" charset="0"/>
                          <a:cs typeface="Times New Roman" panose="02020603050405020304" pitchFamily="18" charset="0"/>
                        </a:rPr>
                        <a:t> rearrangement status, n (%)</a:t>
                      </a:r>
                      <a:r>
                        <a:rPr lang="en-US" sz="900" b="0" baseline="30000" dirty="0">
                          <a:effectLst/>
                          <a:latin typeface="+mn-lt"/>
                          <a:ea typeface="Calibri" panose="020F0502020204030204" pitchFamily="34" charset="0"/>
                          <a:cs typeface="Times New Roman" panose="02020603050405020304" pitchFamily="18" charset="0"/>
                        </a:rPr>
                        <a:t>b</a:t>
                      </a:r>
                      <a:endParaRPr lang="en-US" sz="1000" b="0" baseline="300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b="1" baseline="300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3082271842"/>
                  </a:ext>
                </a:extLst>
              </a:tr>
              <a:tr h="122345">
                <a:tc>
                  <a:txBody>
                    <a:bodyPr/>
                    <a:lstStyle/>
                    <a:p>
                      <a:pPr marL="0" marR="0">
                        <a:lnSpc>
                          <a:spcPct val="100000"/>
                        </a:lnSpc>
                        <a:spcBef>
                          <a:spcPts val="0"/>
                        </a:spcBef>
                        <a:spcAft>
                          <a:spcPts val="0"/>
                        </a:spcAft>
                      </a:pPr>
                      <a:r>
                        <a:rPr lang="en-US" sz="800" b="0" dirty="0">
                          <a:effectLst/>
                        </a:rPr>
                        <a:t>   Positive</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33 (3.3)</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12 (4.8)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11 (4.8)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14 (3.2)</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17 (3.9)</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15 (3.0)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18 (3.6)</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31232574"/>
                  </a:ext>
                </a:extLst>
              </a:tr>
              <a:tr h="122345">
                <a:tc>
                  <a:txBody>
                    <a:bodyPr/>
                    <a:lstStyle/>
                    <a:p>
                      <a:pPr marL="0" marR="0">
                        <a:lnSpc>
                          <a:spcPct val="100000"/>
                        </a:lnSpc>
                        <a:spcBef>
                          <a:spcPts val="0"/>
                        </a:spcBef>
                        <a:spcAft>
                          <a:spcPts val="0"/>
                        </a:spcAft>
                      </a:pPr>
                      <a:r>
                        <a:rPr lang="en-US" sz="800" b="0" dirty="0">
                          <a:effectLst/>
                        </a:rPr>
                        <a:t>   Negative</a:t>
                      </a:r>
                      <a:endParaRPr lang="en-US" sz="800" b="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b="1" dirty="0">
                          <a:effectLst/>
                          <a:latin typeface="+mn-lt"/>
                          <a:ea typeface="Calibri" panose="020F0502020204030204" pitchFamily="34" charset="0"/>
                          <a:cs typeface="Times New Roman" panose="02020603050405020304" pitchFamily="18" charset="0"/>
                        </a:rPr>
                        <a:t>574 (57.1)</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133 (53.6)</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121 (53.1)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251 (56.8)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256 (58.2)</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280 (55.2)</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800" dirty="0">
                          <a:effectLst/>
                        </a:rPr>
                        <a:t>294 (59.0)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2866933037"/>
                  </a:ext>
                </a:extLst>
              </a:tr>
              <a:tr h="122345">
                <a:tc>
                  <a:txBody>
                    <a:bodyPr/>
                    <a:lstStyle/>
                    <a:p>
                      <a:pPr marL="0" marR="0">
                        <a:lnSpc>
                          <a:spcPct val="100000"/>
                        </a:lnSpc>
                        <a:spcBef>
                          <a:spcPts val="0"/>
                        </a:spcBef>
                        <a:spcAft>
                          <a:spcPts val="0"/>
                        </a:spcAft>
                      </a:pPr>
                      <a:r>
                        <a:rPr lang="en-US" sz="800" b="0" dirty="0">
                          <a:effectLst/>
                        </a:rPr>
                        <a:t>   </a:t>
                      </a:r>
                      <a:r>
                        <a:rPr lang="en-US" sz="800" b="0" dirty="0" err="1">
                          <a:effectLst/>
                        </a:rPr>
                        <a:t>Unknown</a:t>
                      </a:r>
                      <a:r>
                        <a:rPr lang="en-US" sz="900" b="0" baseline="30000" dirty="0" err="1">
                          <a:effectLst/>
                        </a:rPr>
                        <a:t>c</a:t>
                      </a:r>
                      <a:endParaRPr lang="en-US" sz="1000" b="0" baseline="300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b="1" baseline="0" dirty="0">
                          <a:effectLst/>
                          <a:latin typeface="+mn-lt"/>
                          <a:ea typeface="Calibri" panose="020F0502020204030204" pitchFamily="34" charset="0"/>
                          <a:cs typeface="Times New Roman" panose="02020603050405020304" pitchFamily="18" charset="0"/>
                        </a:rPr>
                        <a:t>398 (39.6)</a:t>
                      </a: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103 (41.5)</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96 (42.1)</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177 (40.0)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167 (38.0)</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212 (41.8)</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800" dirty="0">
                          <a:effectLst/>
                        </a:rPr>
                        <a:t>186 (37.3)</a:t>
                      </a:r>
                      <a:endParaRPr lang="en-US" sz="800" dirty="0">
                        <a:effectLst/>
                        <a:latin typeface="+mn-lt"/>
                        <a:ea typeface="Calibri" panose="020F0502020204030204" pitchFamily="34" charset="0"/>
                        <a:cs typeface="Times New Roman" panose="02020603050405020304" pitchFamily="18" charset="0"/>
                      </a:endParaRPr>
                    </a:p>
                  </a:txBody>
                  <a:tcPr marL="841" marR="8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2254531"/>
                  </a:ext>
                </a:extLst>
              </a:tr>
            </a:tbl>
          </a:graphicData>
        </a:graphic>
      </p:graphicFrame>
      <p:sp>
        <p:nvSpPr>
          <p:cNvPr id="11" name="TextBox 10">
            <a:extLst>
              <a:ext uri="{FF2B5EF4-FFF2-40B4-BE49-F238E27FC236}">
                <a16:creationId xmlns:a16="http://schemas.microsoft.com/office/drawing/2014/main" id="{0DBAA124-0669-4BEC-A2BD-A0995782B347}"/>
              </a:ext>
            </a:extLst>
          </p:cNvPr>
          <p:cNvSpPr txBox="1"/>
          <p:nvPr/>
        </p:nvSpPr>
        <p:spPr>
          <a:xfrm>
            <a:off x="1681132" y="5468142"/>
            <a:ext cx="8829737" cy="323165"/>
          </a:xfrm>
          <a:prstGeom prst="rect">
            <a:avLst/>
          </a:prstGeom>
          <a:noFill/>
        </p:spPr>
        <p:txBody>
          <a:bodyPr wrap="square" rtlCol="0" anchor="b">
            <a:spAutoFit/>
          </a:bodyPr>
          <a:lstStyle/>
          <a:p>
            <a:pPr>
              <a:spcAft>
                <a:spcPts val="225"/>
              </a:spcAft>
            </a:pPr>
            <a:r>
              <a:rPr lang="en-US" sz="750" dirty="0">
                <a:ea typeface="Calibri" panose="020F0502020204030204" pitchFamily="34" charset="0"/>
              </a:rPr>
              <a:t>Clinical cutoff: January 21, 2021. </a:t>
            </a:r>
            <a:r>
              <a:rPr lang="en-US" sz="750" baseline="30000" dirty="0">
                <a:ea typeface="Calibri" panose="020F0502020204030204" pitchFamily="34" charset="0"/>
              </a:rPr>
              <a:t>a</a:t>
            </a:r>
            <a:r>
              <a:rPr lang="en-US" sz="750" dirty="0">
                <a:ea typeface="Calibri" panose="020F0502020204030204" pitchFamily="34" charset="0"/>
              </a:rPr>
              <a:t> 26 patients in the ITT population had unknown PD-L1 status as assessed by SP263. </a:t>
            </a:r>
            <a:r>
              <a:rPr lang="en-US" sz="750" baseline="30000" dirty="0">
                <a:ea typeface="Calibri" panose="020F0502020204030204" pitchFamily="34" charset="0"/>
              </a:rPr>
              <a:t>b</a:t>
            </a:r>
            <a:r>
              <a:rPr lang="en-US" sz="750" dirty="0">
                <a:ea typeface="Calibri" panose="020F0502020204030204" pitchFamily="34" charset="0"/>
              </a:rPr>
              <a:t> For patients with non-squamous NSCLC, </a:t>
            </a:r>
            <a:r>
              <a:rPr lang="en-US" sz="750" i="1" dirty="0">
                <a:ea typeface="Calibri" panose="020F0502020204030204" pitchFamily="34" charset="0"/>
              </a:rPr>
              <a:t>EGFR/ALK </a:t>
            </a:r>
            <a:r>
              <a:rPr lang="en-US" sz="750" dirty="0">
                <a:ea typeface="Calibri" panose="020F0502020204030204" pitchFamily="34" charset="0"/>
              </a:rPr>
              <a:t>status was assessed locally or centrally. </a:t>
            </a:r>
            <a:r>
              <a:rPr lang="en-US" sz="750" baseline="30000" dirty="0">
                <a:ea typeface="Calibri" panose="020F0502020204030204" pitchFamily="34" charset="0"/>
              </a:rPr>
              <a:t>c</a:t>
            </a:r>
            <a:r>
              <a:rPr lang="en-US" sz="750" dirty="0">
                <a:ea typeface="Calibri" panose="020F0502020204030204" pitchFamily="34" charset="0"/>
              </a:rPr>
              <a:t> 89.2% of patients with unknown </a:t>
            </a:r>
            <a:r>
              <a:rPr lang="en-US" sz="750" i="1" dirty="0">
                <a:ea typeface="Calibri" panose="020F0502020204030204" pitchFamily="34" charset="0"/>
              </a:rPr>
              <a:t>EGFR</a:t>
            </a:r>
            <a:r>
              <a:rPr lang="en-US" sz="750" dirty="0">
                <a:ea typeface="Calibri" panose="020F0502020204030204" pitchFamily="34" charset="0"/>
              </a:rPr>
              <a:t> status and 80.7% of patients with unknown </a:t>
            </a:r>
            <a:r>
              <a:rPr lang="en-US" sz="750" i="1" dirty="0">
                <a:ea typeface="Calibri" panose="020F0502020204030204" pitchFamily="34" charset="0"/>
              </a:rPr>
              <a:t>ALK</a:t>
            </a:r>
            <a:r>
              <a:rPr lang="en-US" sz="750" dirty="0">
                <a:ea typeface="Calibri" panose="020F0502020204030204" pitchFamily="34" charset="0"/>
              </a:rPr>
              <a:t> status in the ITT population had squamous NSCLC and were not required to undergo local or central testing. </a:t>
            </a:r>
          </a:p>
        </p:txBody>
      </p:sp>
      <p:sp>
        <p:nvSpPr>
          <p:cNvPr id="7" name="TextBox 6">
            <a:extLst>
              <a:ext uri="{FF2B5EF4-FFF2-40B4-BE49-F238E27FC236}">
                <a16:creationId xmlns:a16="http://schemas.microsoft.com/office/drawing/2014/main" id="{EEA64DC4-B1DC-4943-AABA-1A84E84DAA53}"/>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7530926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21" name="Title 20">
            <a:extLst>
              <a:ext uri="{FF2B5EF4-FFF2-40B4-BE49-F238E27FC236}">
                <a16:creationId xmlns:a16="http://schemas.microsoft.com/office/drawing/2014/main" id="{3BD443FE-7465-4557-A752-371663DEF4CB}"/>
              </a:ext>
            </a:extLst>
          </p:cNvPr>
          <p:cNvSpPr>
            <a:spLocks noGrp="1"/>
          </p:cNvSpPr>
          <p:nvPr>
            <p:ph type="title" idx="4294967295"/>
          </p:nvPr>
        </p:nvSpPr>
        <p:spPr>
          <a:xfrm>
            <a:off x="1921565" y="428588"/>
            <a:ext cx="7594600" cy="569913"/>
          </a:xfrm>
        </p:spPr>
        <p:txBody>
          <a:bodyPr>
            <a:normAutofit/>
          </a:bodyPr>
          <a:lstStyle/>
          <a:p>
            <a:r>
              <a:rPr lang="en-US" sz="2700" b="1" dirty="0"/>
              <a:t>IMpower010: statistical analysis plan </a:t>
            </a:r>
          </a:p>
        </p:txBody>
      </p:sp>
      <p:sp>
        <p:nvSpPr>
          <p:cNvPr id="27" name="Slide Number Placeholder 1">
            <a:extLst>
              <a:ext uri="{FF2B5EF4-FFF2-40B4-BE49-F238E27FC236}">
                <a16:creationId xmlns:a16="http://schemas.microsoft.com/office/drawing/2014/main" id="{F2B41350-F1B3-4F6B-8903-B1366971CD0A}"/>
              </a:ext>
            </a:extLst>
          </p:cNvPr>
          <p:cNvSpPr>
            <a:spLocks noGrp="1"/>
          </p:cNvSpPr>
          <p:nvPr>
            <p:ph type="sldNum" sz="quarter" idx="4294967295"/>
          </p:nvPr>
        </p:nvSpPr>
        <p:spPr>
          <a:xfrm>
            <a:off x="8610600" y="5343525"/>
            <a:ext cx="2057400" cy="273050"/>
          </a:xfrm>
        </p:spPr>
        <p:txBody>
          <a:bodyPr/>
          <a:lstStyle/>
          <a:p>
            <a:r>
              <a:rPr lang="en-US" dirty="0"/>
              <a:t> </a:t>
            </a:r>
          </a:p>
        </p:txBody>
      </p:sp>
      <p:sp>
        <p:nvSpPr>
          <p:cNvPr id="29" name="Footer Placeholder 2">
            <a:extLst>
              <a:ext uri="{FF2B5EF4-FFF2-40B4-BE49-F238E27FC236}">
                <a16:creationId xmlns:a16="http://schemas.microsoft.com/office/drawing/2014/main" id="{54A3B44C-10B5-4892-ADDA-F48256E117D7}"/>
              </a:ext>
            </a:extLst>
          </p:cNvPr>
          <p:cNvSpPr>
            <a:spLocks noGrp="1"/>
          </p:cNvSpPr>
          <p:nvPr>
            <p:ph type="ftr" sz="quarter" idx="4294967295"/>
          </p:nvPr>
        </p:nvSpPr>
        <p:spPr>
          <a:xfrm>
            <a:off x="1524001" y="6210903"/>
            <a:ext cx="3530629" cy="274638"/>
          </a:xfrm>
        </p:spPr>
        <p:txBody>
          <a:bodyPr/>
          <a:lstStyle/>
          <a:p>
            <a:endParaRPr lang="en-US" sz="1200" dirty="0"/>
          </a:p>
        </p:txBody>
      </p:sp>
      <p:sp>
        <p:nvSpPr>
          <p:cNvPr id="17" name="Text Placeholder 4">
            <a:extLst>
              <a:ext uri="{FF2B5EF4-FFF2-40B4-BE49-F238E27FC236}">
                <a16:creationId xmlns:a16="http://schemas.microsoft.com/office/drawing/2014/main" id="{DDEB63AB-5742-4135-8B16-FE208DE42FB5}"/>
              </a:ext>
            </a:extLst>
          </p:cNvPr>
          <p:cNvSpPr>
            <a:spLocks noGrp="1"/>
          </p:cNvSpPr>
          <p:nvPr>
            <p:ph type="body" sz="quarter" idx="4294967295"/>
          </p:nvPr>
        </p:nvSpPr>
        <p:spPr>
          <a:xfrm>
            <a:off x="6924676" y="1828801"/>
            <a:ext cx="3743325" cy="3476625"/>
          </a:xfrm>
        </p:spPr>
        <p:txBody>
          <a:bodyPr>
            <a:noAutofit/>
          </a:bodyPr>
          <a:lstStyle/>
          <a:p>
            <a:r>
              <a:rPr lang="en-US" sz="1650" dirty="0"/>
              <a:t>The significance boundary was not crossed at this DFS interim analysis in the ITT population (stage IB-IIIA) and testing will continue to the final DFS analysis in this population</a:t>
            </a:r>
          </a:p>
          <a:p>
            <a:endParaRPr lang="en-US" sz="1650" dirty="0"/>
          </a:p>
          <a:p>
            <a:endParaRPr lang="en-US" sz="1650" strike="sngStrike" dirty="0"/>
          </a:p>
          <a:p>
            <a:endParaRPr lang="en-US" sz="1650" dirty="0"/>
          </a:p>
        </p:txBody>
      </p:sp>
      <p:grpSp>
        <p:nvGrpSpPr>
          <p:cNvPr id="22" name="Group 21">
            <a:extLst>
              <a:ext uri="{FF2B5EF4-FFF2-40B4-BE49-F238E27FC236}">
                <a16:creationId xmlns:a16="http://schemas.microsoft.com/office/drawing/2014/main" id="{8893C148-BE1D-4BFC-B5DA-CE146C80A7E7}"/>
              </a:ext>
            </a:extLst>
          </p:cNvPr>
          <p:cNvGrpSpPr/>
          <p:nvPr/>
        </p:nvGrpSpPr>
        <p:grpSpPr>
          <a:xfrm>
            <a:off x="2096021" y="1678361"/>
            <a:ext cx="3799980" cy="3636345"/>
            <a:chOff x="1144588" y="2209800"/>
            <a:chExt cx="10134599" cy="9698182"/>
          </a:xfrm>
        </p:grpSpPr>
        <p:grpSp>
          <p:nvGrpSpPr>
            <p:cNvPr id="23" name="Group 22">
              <a:extLst>
                <a:ext uri="{FF2B5EF4-FFF2-40B4-BE49-F238E27FC236}">
                  <a16:creationId xmlns:a16="http://schemas.microsoft.com/office/drawing/2014/main" id="{000014E1-EA97-44FE-B0CA-8355C7519645}"/>
                </a:ext>
              </a:extLst>
            </p:cNvPr>
            <p:cNvGrpSpPr/>
            <p:nvPr/>
          </p:nvGrpSpPr>
          <p:grpSpPr>
            <a:xfrm>
              <a:off x="1144588" y="2209800"/>
              <a:ext cx="10134599" cy="9698182"/>
              <a:chOff x="2600328" y="955395"/>
              <a:chExt cx="4286237" cy="4010082"/>
            </a:xfrm>
          </p:grpSpPr>
          <p:cxnSp>
            <p:nvCxnSpPr>
              <p:cNvPr id="32" name="Google Shape;214;gb97d9a18c5_0_9">
                <a:extLst>
                  <a:ext uri="{FF2B5EF4-FFF2-40B4-BE49-F238E27FC236}">
                    <a16:creationId xmlns:a16="http://schemas.microsoft.com/office/drawing/2014/main" id="{1F0DE367-1915-41A6-8437-C6FAE5F959EA}"/>
                  </a:ext>
                </a:extLst>
              </p:cNvPr>
              <p:cNvCxnSpPr>
                <a:cxnSpLocks/>
                <a:stCxn id="38" idx="2"/>
              </p:cNvCxnSpPr>
              <p:nvPr/>
            </p:nvCxnSpPr>
            <p:spPr>
              <a:xfrm>
                <a:off x="4743447" y="1609995"/>
                <a:ext cx="0" cy="457200"/>
              </a:xfrm>
              <a:prstGeom prst="straightConnector1">
                <a:avLst/>
              </a:prstGeom>
              <a:noFill/>
              <a:ln w="57150" cap="flat" cmpd="sng">
                <a:solidFill>
                  <a:schemeClr val="tx1"/>
                </a:solidFill>
                <a:prstDash val="solid"/>
                <a:round/>
                <a:headEnd type="none" w="med" len="med"/>
                <a:tailEnd type="arrow" w="med" len="med"/>
              </a:ln>
            </p:spPr>
          </p:cxnSp>
          <p:sp>
            <p:nvSpPr>
              <p:cNvPr id="38" name="Google Shape;215;gb97d9a18c5_0_9">
                <a:extLst>
                  <a:ext uri="{FF2B5EF4-FFF2-40B4-BE49-F238E27FC236}">
                    <a16:creationId xmlns:a16="http://schemas.microsoft.com/office/drawing/2014/main" id="{691646E3-C8EA-4672-889F-9D53E27CAF74}"/>
                  </a:ext>
                </a:extLst>
              </p:cNvPr>
              <p:cNvSpPr/>
              <p:nvPr/>
            </p:nvSpPr>
            <p:spPr>
              <a:xfrm>
                <a:off x="2600328" y="955395"/>
                <a:ext cx="4286237" cy="654600"/>
              </a:xfrm>
              <a:prstGeom prst="rect">
                <a:avLst/>
              </a:prstGeom>
              <a:solidFill>
                <a:srgbClr val="DEF1CA"/>
              </a:solidFill>
              <a:ln w="6350" cap="flat" cmpd="sng">
                <a:solidFill>
                  <a:srgbClr val="030102"/>
                </a:solidFill>
                <a:prstDash val="solid"/>
                <a:round/>
                <a:headEnd type="none" w="sm" len="sm"/>
                <a:tailEnd type="none" w="sm" len="sm"/>
              </a:ln>
            </p:spPr>
            <p:txBody>
              <a:bodyPr spcFirstLastPara="1" wrap="square" lIns="34280" tIns="17135" rIns="34280" bIns="17135" anchor="ctr" anchorCtr="0">
                <a:noAutofit/>
              </a:bodyPr>
              <a:lstStyle/>
              <a:p>
                <a:pPr marL="42863" indent="-42863" algn="ctr">
                  <a:buClr>
                    <a:srgbClr val="000000"/>
                  </a:buClr>
                  <a:buSzPts val="800"/>
                </a:pPr>
                <a:r>
                  <a:rPr lang="en" sz="1200" b="1" dirty="0">
                    <a:ea typeface="Arial"/>
                    <a:cs typeface="Times New Roman" panose="02020603050405020304" pitchFamily="18" charset="0"/>
                    <a:sym typeface="Arial"/>
                  </a:rPr>
                  <a:t>DFS in PD-L1 TC ≥1% stage II−IIIA population </a:t>
                </a:r>
                <a:br>
                  <a:rPr lang="en" sz="1200" dirty="0">
                    <a:ea typeface="Arial"/>
                    <a:cs typeface="Times New Roman" panose="02020603050405020304" pitchFamily="18" charset="0"/>
                    <a:sym typeface="Arial"/>
                  </a:rPr>
                </a:br>
                <a:r>
                  <a:rPr lang="en" sz="1200" dirty="0">
                    <a:ea typeface="Times New Roman"/>
                    <a:cs typeface="Times New Roman" panose="02020603050405020304" pitchFamily="18" charset="0"/>
                    <a:sym typeface="Arial"/>
                  </a:rPr>
                  <a:t>2-sided α=0.05</a:t>
                </a:r>
                <a:endParaRPr sz="1200" dirty="0">
                  <a:ea typeface="Times New Roman"/>
                  <a:cs typeface="Times New Roman" panose="02020603050405020304" pitchFamily="18" charset="0"/>
                  <a:sym typeface="Times New Roman"/>
                </a:endParaRPr>
              </a:p>
            </p:txBody>
          </p:sp>
          <p:sp>
            <p:nvSpPr>
              <p:cNvPr id="39" name="Google Shape;215;gb97d9a18c5_0_9">
                <a:extLst>
                  <a:ext uri="{FF2B5EF4-FFF2-40B4-BE49-F238E27FC236}">
                    <a16:creationId xmlns:a16="http://schemas.microsoft.com/office/drawing/2014/main" id="{1587808F-2C20-46CF-8A72-1546AED5174A}"/>
                  </a:ext>
                </a:extLst>
              </p:cNvPr>
              <p:cNvSpPr/>
              <p:nvPr/>
            </p:nvSpPr>
            <p:spPr>
              <a:xfrm>
                <a:off x="2600328" y="2063311"/>
                <a:ext cx="4286237" cy="654600"/>
              </a:xfrm>
              <a:prstGeom prst="rect">
                <a:avLst/>
              </a:prstGeom>
              <a:solidFill>
                <a:srgbClr val="DEF1CA"/>
              </a:solidFill>
              <a:ln w="6350" cap="flat" cmpd="sng">
                <a:solidFill>
                  <a:srgbClr val="030102"/>
                </a:solidFill>
                <a:prstDash val="solid"/>
                <a:round/>
                <a:headEnd type="none" w="sm" len="sm"/>
                <a:tailEnd type="none" w="sm" len="sm"/>
              </a:ln>
            </p:spPr>
            <p:txBody>
              <a:bodyPr spcFirstLastPara="1" wrap="square" lIns="34280" tIns="17135" rIns="34280" bIns="17135" anchor="ctr" anchorCtr="0">
                <a:noAutofit/>
              </a:bodyPr>
              <a:lstStyle/>
              <a:p>
                <a:pPr marL="42863" indent="-42863" algn="ctr">
                  <a:buClr>
                    <a:srgbClr val="000000"/>
                  </a:buClr>
                  <a:buSzPts val="800"/>
                </a:pPr>
                <a:r>
                  <a:rPr lang="en-US" sz="1200" b="1" dirty="0">
                    <a:ea typeface="Arial"/>
                    <a:cs typeface="Times New Roman" panose="02020603050405020304" pitchFamily="18" charset="0"/>
                    <a:sym typeface="Arial"/>
                  </a:rPr>
                  <a:t>DFS in all-randomized stage II−IIIA population</a:t>
                </a:r>
              </a:p>
              <a:p>
                <a:pPr marL="42863" indent="-42863" algn="ctr">
                  <a:buClr>
                    <a:srgbClr val="000000"/>
                  </a:buClr>
                  <a:buSzPts val="800"/>
                </a:pPr>
                <a:r>
                  <a:rPr lang="en-US" sz="1200" dirty="0">
                    <a:ea typeface="Times New Roman"/>
                    <a:cs typeface="Times New Roman" panose="02020603050405020304" pitchFamily="18" charset="0"/>
                    <a:sym typeface="Arial"/>
                  </a:rPr>
                  <a:t>2-sided </a:t>
                </a:r>
                <a:r>
                  <a:rPr lang="el-GR" sz="1200" dirty="0">
                    <a:ea typeface="Times New Roman"/>
                    <a:cs typeface="Times New Roman" panose="02020603050405020304" pitchFamily="18" charset="0"/>
                    <a:sym typeface="Arial"/>
                  </a:rPr>
                  <a:t>α=0.05</a:t>
                </a:r>
                <a:endParaRPr lang="el-GR" sz="1200" dirty="0">
                  <a:ea typeface="Times New Roman"/>
                  <a:cs typeface="Times New Roman" panose="02020603050405020304" pitchFamily="18" charset="0"/>
                  <a:sym typeface="Times New Roman"/>
                </a:endParaRPr>
              </a:p>
            </p:txBody>
          </p:sp>
          <p:cxnSp>
            <p:nvCxnSpPr>
              <p:cNvPr id="40" name="Google Shape;214;gb97d9a18c5_0_9">
                <a:extLst>
                  <a:ext uri="{FF2B5EF4-FFF2-40B4-BE49-F238E27FC236}">
                    <a16:creationId xmlns:a16="http://schemas.microsoft.com/office/drawing/2014/main" id="{90671E1A-8329-4EDC-AA8A-02B1CFD71ACB}"/>
                  </a:ext>
                </a:extLst>
              </p:cNvPr>
              <p:cNvCxnSpPr>
                <a:cxnSpLocks/>
                <a:stCxn id="39" idx="2"/>
                <a:endCxn id="42" idx="0"/>
              </p:cNvCxnSpPr>
              <p:nvPr/>
            </p:nvCxnSpPr>
            <p:spPr>
              <a:xfrm>
                <a:off x="4743447" y="2717911"/>
                <a:ext cx="0" cy="466000"/>
              </a:xfrm>
              <a:prstGeom prst="straightConnector1">
                <a:avLst/>
              </a:prstGeom>
              <a:noFill/>
              <a:ln w="57150" cap="flat" cmpd="sng">
                <a:solidFill>
                  <a:schemeClr val="tx1"/>
                </a:solidFill>
                <a:prstDash val="solid"/>
                <a:round/>
                <a:headEnd type="none" w="med" len="med"/>
                <a:tailEnd type="arrow" w="med" len="med"/>
              </a:ln>
            </p:spPr>
          </p:cxnSp>
          <p:cxnSp>
            <p:nvCxnSpPr>
              <p:cNvPr id="41" name="Google Shape;214;gb97d9a18c5_0_9">
                <a:extLst>
                  <a:ext uri="{FF2B5EF4-FFF2-40B4-BE49-F238E27FC236}">
                    <a16:creationId xmlns:a16="http://schemas.microsoft.com/office/drawing/2014/main" id="{BD4B8E29-A97C-43C7-A740-155E1B451F44}"/>
                  </a:ext>
                </a:extLst>
              </p:cNvPr>
              <p:cNvCxnSpPr>
                <a:cxnSpLocks/>
                <a:stCxn id="42" idx="2"/>
                <a:endCxn id="43" idx="0"/>
              </p:cNvCxnSpPr>
              <p:nvPr/>
            </p:nvCxnSpPr>
            <p:spPr>
              <a:xfrm>
                <a:off x="4743447" y="3838511"/>
                <a:ext cx="0" cy="472366"/>
              </a:xfrm>
              <a:prstGeom prst="straightConnector1">
                <a:avLst/>
              </a:prstGeom>
              <a:noFill/>
              <a:ln w="57150" cap="flat" cmpd="sng">
                <a:solidFill>
                  <a:schemeClr val="tx1"/>
                </a:solidFill>
                <a:prstDash val="solid"/>
                <a:round/>
                <a:headEnd type="none" w="med" len="med"/>
                <a:tailEnd type="arrow" w="med" len="med"/>
              </a:ln>
            </p:spPr>
          </p:cxnSp>
          <p:sp>
            <p:nvSpPr>
              <p:cNvPr id="42" name="Google Shape;215;gb97d9a18c5_0_9">
                <a:extLst>
                  <a:ext uri="{FF2B5EF4-FFF2-40B4-BE49-F238E27FC236}">
                    <a16:creationId xmlns:a16="http://schemas.microsoft.com/office/drawing/2014/main" id="{29D217FA-3E80-42AF-B77F-797B64BD65F6}"/>
                  </a:ext>
                </a:extLst>
              </p:cNvPr>
              <p:cNvSpPr/>
              <p:nvPr/>
            </p:nvSpPr>
            <p:spPr>
              <a:xfrm>
                <a:off x="2600328" y="3183911"/>
                <a:ext cx="4286237" cy="654600"/>
              </a:xfrm>
              <a:prstGeom prst="rect">
                <a:avLst/>
              </a:prstGeom>
              <a:solidFill>
                <a:schemeClr val="accent3">
                  <a:lumMod val="40000"/>
                  <a:lumOff val="60000"/>
                </a:schemeClr>
              </a:solidFill>
              <a:ln w="6350" cap="flat" cmpd="sng">
                <a:solidFill>
                  <a:srgbClr val="030102"/>
                </a:solidFill>
                <a:prstDash val="solid"/>
                <a:round/>
                <a:headEnd type="none" w="sm" len="sm"/>
                <a:tailEnd type="none" w="sm" len="sm"/>
              </a:ln>
            </p:spPr>
            <p:txBody>
              <a:bodyPr spcFirstLastPara="1" wrap="square" lIns="34280" tIns="17135" rIns="34280" bIns="17135" anchor="ctr" anchorCtr="0">
                <a:noAutofit/>
              </a:bodyPr>
              <a:lstStyle/>
              <a:p>
                <a:pPr marL="42863" indent="-42863" algn="ctr">
                  <a:buClr>
                    <a:srgbClr val="000000"/>
                  </a:buClr>
                  <a:buSzPts val="800"/>
                </a:pPr>
                <a:r>
                  <a:rPr lang="en" sz="1200" b="1" dirty="0">
                    <a:ea typeface="Arial"/>
                    <a:cs typeface="Times New Roman" panose="02020603050405020304" pitchFamily="18" charset="0"/>
                    <a:sym typeface="Arial"/>
                  </a:rPr>
                  <a:t>DFS in ITT population (stage IB-IIIA)</a:t>
                </a:r>
              </a:p>
              <a:p>
                <a:pPr marL="42863" indent="-42863" algn="ctr">
                  <a:buClr>
                    <a:srgbClr val="000000"/>
                  </a:buClr>
                  <a:buSzPts val="800"/>
                </a:pPr>
                <a:r>
                  <a:rPr lang="en-US" sz="1200" dirty="0">
                    <a:ea typeface="Times New Roman"/>
                    <a:cs typeface="Times New Roman" panose="02020603050405020304" pitchFamily="18" charset="0"/>
                    <a:sym typeface="Arial"/>
                  </a:rPr>
                  <a:t>2-sided </a:t>
                </a:r>
                <a:r>
                  <a:rPr lang="el-GR" sz="1200" dirty="0">
                    <a:ea typeface="Times New Roman"/>
                    <a:cs typeface="Times New Roman" panose="02020603050405020304" pitchFamily="18" charset="0"/>
                    <a:sym typeface="Arial"/>
                  </a:rPr>
                  <a:t>α=0.05</a:t>
                </a:r>
                <a:endParaRPr lang="el-GR" sz="1200" dirty="0">
                  <a:ea typeface="Times New Roman"/>
                  <a:cs typeface="Times New Roman" panose="02020603050405020304" pitchFamily="18" charset="0"/>
                  <a:sym typeface="Times New Roman"/>
                </a:endParaRPr>
              </a:p>
            </p:txBody>
          </p:sp>
          <p:sp>
            <p:nvSpPr>
              <p:cNvPr id="43" name="Google Shape;215;gb97d9a18c5_0_9">
                <a:extLst>
                  <a:ext uri="{FF2B5EF4-FFF2-40B4-BE49-F238E27FC236}">
                    <a16:creationId xmlns:a16="http://schemas.microsoft.com/office/drawing/2014/main" id="{687DE370-C5A2-4E98-B658-828C79B501B3}"/>
                  </a:ext>
                </a:extLst>
              </p:cNvPr>
              <p:cNvSpPr/>
              <p:nvPr/>
            </p:nvSpPr>
            <p:spPr>
              <a:xfrm>
                <a:off x="2600328" y="4310877"/>
                <a:ext cx="4286237" cy="654600"/>
              </a:xfrm>
              <a:prstGeom prst="rect">
                <a:avLst/>
              </a:prstGeom>
              <a:solidFill>
                <a:schemeClr val="lt1"/>
              </a:solidFill>
              <a:ln w="6350" cap="flat" cmpd="sng">
                <a:solidFill>
                  <a:srgbClr val="030102"/>
                </a:solidFill>
                <a:prstDash val="solid"/>
                <a:round/>
                <a:headEnd type="none" w="sm" len="sm"/>
                <a:tailEnd type="none" w="sm" len="sm"/>
              </a:ln>
            </p:spPr>
            <p:txBody>
              <a:bodyPr spcFirstLastPara="1" wrap="square" lIns="34280" tIns="17135" rIns="34280" bIns="17135" anchor="ctr" anchorCtr="0">
                <a:noAutofit/>
              </a:bodyPr>
              <a:lstStyle/>
              <a:p>
                <a:pPr marL="42863" indent="-42863" algn="ctr">
                  <a:buClr>
                    <a:srgbClr val="000000"/>
                  </a:buClr>
                  <a:buSzPts val="800"/>
                </a:pPr>
                <a:r>
                  <a:rPr lang="en-US" sz="865" b="1" dirty="0">
                    <a:ea typeface="Arial"/>
                    <a:cs typeface="Times New Roman" panose="02020603050405020304" pitchFamily="18" charset="0"/>
                    <a:sym typeface="Arial"/>
                  </a:rPr>
                  <a:t>OS in ITT population</a:t>
                </a:r>
              </a:p>
              <a:p>
                <a:pPr marL="42863" indent="-42863" algn="ctr">
                  <a:buClr>
                    <a:srgbClr val="000000"/>
                  </a:buClr>
                  <a:buSzPts val="800"/>
                </a:pPr>
                <a:r>
                  <a:rPr lang="en-US" sz="1200">
                    <a:ea typeface="Times New Roman"/>
                    <a:cs typeface="Times New Roman" panose="02020603050405020304" pitchFamily="18" charset="0"/>
                    <a:sym typeface="Arial"/>
                  </a:rPr>
                  <a:t>2-sided </a:t>
                </a:r>
                <a:r>
                  <a:rPr lang="el-GR" sz="1200" dirty="0">
                    <a:ea typeface="Times New Roman"/>
                    <a:cs typeface="Times New Roman" panose="02020603050405020304" pitchFamily="18" charset="0"/>
                    <a:sym typeface="Arial"/>
                  </a:rPr>
                  <a:t>α=0.05</a:t>
                </a:r>
                <a:endParaRPr lang="el-GR" sz="1200" dirty="0">
                  <a:ea typeface="Times New Roman"/>
                  <a:cs typeface="Times New Roman" panose="02020603050405020304" pitchFamily="18" charset="0"/>
                  <a:sym typeface="Times New Roman"/>
                </a:endParaRPr>
              </a:p>
            </p:txBody>
          </p:sp>
        </p:grpSp>
        <p:sp>
          <p:nvSpPr>
            <p:cNvPr id="24" name="TextBox 23">
              <a:extLst>
                <a:ext uri="{FF2B5EF4-FFF2-40B4-BE49-F238E27FC236}">
                  <a16:creationId xmlns:a16="http://schemas.microsoft.com/office/drawing/2014/main" id="{518806A6-8D63-4B2D-9CFF-4278C873013B}"/>
                </a:ext>
              </a:extLst>
            </p:cNvPr>
            <p:cNvSpPr txBox="1"/>
            <p:nvPr/>
          </p:nvSpPr>
          <p:spPr>
            <a:xfrm>
              <a:off x="3279647" y="4022609"/>
              <a:ext cx="1924709" cy="601268"/>
            </a:xfrm>
            <a:prstGeom prst="rect">
              <a:avLst/>
            </a:prstGeom>
            <a:noFill/>
          </p:spPr>
          <p:txBody>
            <a:bodyPr wrap="none" rtlCol="0">
              <a:spAutoFit/>
            </a:bodyPr>
            <a:lstStyle/>
            <a:p>
              <a:r>
                <a:rPr lang="en-US" sz="865" dirty="0"/>
                <a:t>If positive: </a:t>
              </a:r>
              <a:endParaRPr lang="en-GB" sz="865" dirty="0"/>
            </a:p>
          </p:txBody>
        </p:sp>
        <p:sp>
          <p:nvSpPr>
            <p:cNvPr id="25" name="TextBox 24">
              <a:extLst>
                <a:ext uri="{FF2B5EF4-FFF2-40B4-BE49-F238E27FC236}">
                  <a16:creationId xmlns:a16="http://schemas.microsoft.com/office/drawing/2014/main" id="{44C38017-F7E4-4448-BE8F-9EBB90AB942D}"/>
                </a:ext>
              </a:extLst>
            </p:cNvPr>
            <p:cNvSpPr txBox="1"/>
            <p:nvPr/>
          </p:nvSpPr>
          <p:spPr>
            <a:xfrm>
              <a:off x="3278186" y="6750583"/>
              <a:ext cx="1924709" cy="601268"/>
            </a:xfrm>
            <a:prstGeom prst="rect">
              <a:avLst/>
            </a:prstGeom>
            <a:noFill/>
          </p:spPr>
          <p:txBody>
            <a:bodyPr wrap="none" rtlCol="0">
              <a:spAutoFit/>
            </a:bodyPr>
            <a:lstStyle/>
            <a:p>
              <a:r>
                <a:rPr lang="en-US" sz="865" dirty="0"/>
                <a:t>If positive: </a:t>
              </a:r>
              <a:endParaRPr lang="en-GB" sz="865" dirty="0"/>
            </a:p>
          </p:txBody>
        </p:sp>
        <p:sp>
          <p:nvSpPr>
            <p:cNvPr id="26" name="TextBox 25">
              <a:extLst>
                <a:ext uri="{FF2B5EF4-FFF2-40B4-BE49-F238E27FC236}">
                  <a16:creationId xmlns:a16="http://schemas.microsoft.com/office/drawing/2014/main" id="{A4767669-9F68-43A5-91DA-18C598B0FD96}"/>
                </a:ext>
              </a:extLst>
            </p:cNvPr>
            <p:cNvSpPr txBox="1"/>
            <p:nvPr/>
          </p:nvSpPr>
          <p:spPr>
            <a:xfrm>
              <a:off x="3278186" y="9448790"/>
              <a:ext cx="1924709" cy="601268"/>
            </a:xfrm>
            <a:prstGeom prst="rect">
              <a:avLst/>
            </a:prstGeom>
            <a:noFill/>
          </p:spPr>
          <p:txBody>
            <a:bodyPr wrap="none" rtlCol="0">
              <a:spAutoFit/>
            </a:bodyPr>
            <a:lstStyle/>
            <a:p>
              <a:r>
                <a:rPr lang="en-US" sz="865" dirty="0"/>
                <a:t>If positive: </a:t>
              </a:r>
              <a:endParaRPr lang="en-GB" sz="865" dirty="0"/>
            </a:p>
          </p:txBody>
        </p:sp>
      </p:grpSp>
      <p:sp>
        <p:nvSpPr>
          <p:cNvPr id="18" name="Footer Placeholder 2">
            <a:extLst>
              <a:ext uri="{FF2B5EF4-FFF2-40B4-BE49-F238E27FC236}">
                <a16:creationId xmlns:a16="http://schemas.microsoft.com/office/drawing/2014/main" id="{47CB5DF0-9339-474E-83B1-E157047A9E91}"/>
              </a:ext>
            </a:extLst>
          </p:cNvPr>
          <p:cNvSpPr txBox="1">
            <a:spLocks/>
          </p:cNvSpPr>
          <p:nvPr/>
        </p:nvSpPr>
        <p:spPr>
          <a:xfrm>
            <a:off x="7696200" y="5909640"/>
            <a:ext cx="3886200" cy="438582"/>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Dr. Heather A. </a:t>
            </a:r>
            <a:r>
              <a:rPr lang="en-US" sz="1200" dirty="0" err="1"/>
              <a:t>Wakelee</a:t>
            </a:r>
            <a:r>
              <a:rPr lang="en-US" sz="1200" dirty="0"/>
              <a:t> ASCO 2021, </a:t>
            </a:r>
            <a:r>
              <a:rPr lang="en-US" sz="1200" dirty="0" err="1"/>
              <a:t>abstr</a:t>
            </a:r>
            <a:r>
              <a:rPr lang="en-US" sz="1200" dirty="0"/>
              <a:t> 8500</a:t>
            </a:r>
          </a:p>
          <a:p>
            <a:r>
              <a:rPr lang="en-US" sz="1200" dirty="0"/>
              <a:t>IMpower010 Interim Analysis</a:t>
            </a:r>
          </a:p>
          <a:p>
            <a:r>
              <a:rPr lang="en-US" sz="1200" dirty="0"/>
              <a:t>https://</a:t>
            </a:r>
            <a:r>
              <a:rPr lang="en-US" sz="1200" dirty="0" err="1"/>
              <a:t>bit.ly</a:t>
            </a:r>
            <a:r>
              <a:rPr lang="en-US" sz="1200" dirty="0"/>
              <a:t>/33t6JJP </a:t>
            </a:r>
          </a:p>
        </p:txBody>
      </p:sp>
      <p:sp>
        <p:nvSpPr>
          <p:cNvPr id="19" name="TextBox 18">
            <a:extLst>
              <a:ext uri="{FF2B5EF4-FFF2-40B4-BE49-F238E27FC236}">
                <a16:creationId xmlns:a16="http://schemas.microsoft.com/office/drawing/2014/main" id="{D297FED4-00E4-8740-922F-0246212B1667}"/>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2203904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line chart&#10;&#10;Description automatically generated">
            <a:extLst>
              <a:ext uri="{FF2B5EF4-FFF2-40B4-BE49-F238E27FC236}">
                <a16:creationId xmlns:a16="http://schemas.microsoft.com/office/drawing/2014/main" id="{93092EE3-9F90-45D4-B36E-191D5DA098C0}"/>
              </a:ext>
            </a:extLst>
          </p:cNvPr>
          <p:cNvPicPr>
            <a:picLocks noChangeAspect="1"/>
          </p:cNvPicPr>
          <p:nvPr/>
        </p:nvPicPr>
        <p:blipFill>
          <a:blip r:embed="rId3"/>
          <a:stretch>
            <a:fillRect/>
          </a:stretch>
        </p:blipFill>
        <p:spPr>
          <a:xfrm>
            <a:off x="2644513" y="1708556"/>
            <a:ext cx="5165765" cy="3608552"/>
          </a:xfrm>
          <a:prstGeom prst="rect">
            <a:avLst/>
          </a:prstGeom>
        </p:spPr>
      </p:pic>
      <p:sp>
        <p:nvSpPr>
          <p:cNvPr id="12" name="TextBox 11">
            <a:extLst>
              <a:ext uri="{FF2B5EF4-FFF2-40B4-BE49-F238E27FC236}">
                <a16:creationId xmlns:a16="http://schemas.microsoft.com/office/drawing/2014/main" id="{737D89D8-1320-490B-934F-9578AD227B56}"/>
              </a:ext>
            </a:extLst>
          </p:cNvPr>
          <p:cNvSpPr txBox="1"/>
          <p:nvPr/>
        </p:nvSpPr>
        <p:spPr>
          <a:xfrm>
            <a:off x="1695428" y="5336111"/>
            <a:ext cx="8486386" cy="207749"/>
          </a:xfrm>
          <a:prstGeom prst="rect">
            <a:avLst/>
          </a:prstGeom>
          <a:noFill/>
        </p:spPr>
        <p:txBody>
          <a:bodyPr wrap="square">
            <a:spAutoFit/>
          </a:bodyPr>
          <a:lstStyle/>
          <a:p>
            <a:r>
              <a:rPr lang="en-US" sz="750">
                <a:ea typeface="Calibri" panose="020F0502020204030204" pitchFamily="34" charset="0"/>
              </a:rPr>
              <a:t>Clinical cutoff: January 21, 2021. CI</a:t>
            </a:r>
            <a:r>
              <a:rPr lang="en-US" sz="750" dirty="0">
                <a:ea typeface="Calibri" panose="020F0502020204030204" pitchFamily="34" charset="0"/>
              </a:rPr>
              <a:t>, confidence interval; HR, hazard ratio; NE, not evaluable. </a:t>
            </a:r>
            <a:r>
              <a:rPr lang="en-US" sz="750" baseline="30000" dirty="0">
                <a:ea typeface="Calibri" panose="020F0502020204030204" pitchFamily="34" charset="0"/>
              </a:rPr>
              <a:t>a</a:t>
            </a:r>
            <a:r>
              <a:rPr lang="en-US" sz="750" dirty="0">
                <a:ea typeface="Calibri" panose="020F0502020204030204" pitchFamily="34" charset="0"/>
              </a:rPr>
              <a:t> Per SP263 assay. </a:t>
            </a:r>
            <a:r>
              <a:rPr lang="en-US" sz="750" baseline="30000" dirty="0">
                <a:ea typeface="Calibri" panose="020F0502020204030204" pitchFamily="34" charset="0"/>
              </a:rPr>
              <a:t>b</a:t>
            </a:r>
            <a:r>
              <a:rPr lang="en-US" sz="750" dirty="0">
                <a:ea typeface="Calibri" panose="020F0502020204030204" pitchFamily="34" charset="0"/>
              </a:rPr>
              <a:t> Stratified log-rank. </a:t>
            </a:r>
            <a:r>
              <a:rPr lang="en-US" sz="750" baseline="30000" dirty="0">
                <a:ea typeface="Calibri" panose="020F0502020204030204" pitchFamily="34" charset="0"/>
              </a:rPr>
              <a:t>c</a:t>
            </a:r>
            <a:r>
              <a:rPr lang="en-US" sz="750" dirty="0">
                <a:ea typeface="Calibri" panose="020F0502020204030204" pitchFamily="34" charset="0"/>
              </a:rPr>
              <a:t> Crossed the significance boundary for DFS</a:t>
            </a:r>
            <a:r>
              <a:rPr lang="en-US" sz="750">
                <a:ea typeface="Calibri" panose="020F0502020204030204" pitchFamily="34" charset="0"/>
              </a:rPr>
              <a:t>. </a:t>
            </a:r>
            <a:endParaRPr lang="en-US" sz="750" dirty="0"/>
          </a:p>
        </p:txBody>
      </p:sp>
      <p:sp>
        <p:nvSpPr>
          <p:cNvPr id="10" name="Title 20">
            <a:extLst>
              <a:ext uri="{FF2B5EF4-FFF2-40B4-BE49-F238E27FC236}">
                <a16:creationId xmlns:a16="http://schemas.microsoft.com/office/drawing/2014/main" id="{0AC9703A-C4E3-4AD4-85C9-27A8AFFFC886}"/>
              </a:ext>
            </a:extLst>
          </p:cNvPr>
          <p:cNvSpPr txBox="1">
            <a:spLocks/>
          </p:cNvSpPr>
          <p:nvPr/>
        </p:nvSpPr>
        <p:spPr>
          <a:xfrm>
            <a:off x="1717914" y="429416"/>
            <a:ext cx="7921387" cy="846426"/>
          </a:xfrm>
          <a:prstGeom prst="rect">
            <a:avLst/>
          </a:prstGeom>
          <a:noFill/>
        </p:spPr>
        <p:txBody>
          <a:bodyPr vert="horz" lIns="0" tIns="0" rIns="0" bIns="0" rtlCol="0" anchor="ctr">
            <a:normAutofit/>
          </a:bodyPr>
          <a:lstStyle>
            <a:lvl1pPr algn="l" defTabSz="1828800" rtl="0" eaLnBrk="1" latinLnBrk="0" hangingPunct="1">
              <a:lnSpc>
                <a:spcPct val="90000"/>
              </a:lnSpc>
              <a:spcBef>
                <a:spcPct val="0"/>
              </a:spcBef>
              <a:buNone/>
              <a:defRPr sz="7200" b="1" i="0" kern="1200" baseline="0">
                <a:solidFill>
                  <a:schemeClr val="tx1"/>
                </a:solidFill>
                <a:latin typeface="+mj-lt"/>
                <a:ea typeface="+mj-ea"/>
                <a:cs typeface="+mj-cs"/>
              </a:defRPr>
            </a:lvl1pPr>
          </a:lstStyle>
          <a:p>
            <a:r>
              <a:rPr lang="en-US" sz="2800" dirty="0">
                <a:solidFill>
                  <a:srgbClr val="990000"/>
                </a:solidFill>
                <a:latin typeface="Century Gothic" panose="020B0502020202020204" pitchFamily="34" charset="0"/>
              </a:rPr>
              <a:t>IMpower010: DFS in the PD-L1 TC ≥1%</a:t>
            </a:r>
            <a:r>
              <a:rPr lang="en-US" sz="2800" baseline="30000" dirty="0">
                <a:solidFill>
                  <a:srgbClr val="990000"/>
                </a:solidFill>
                <a:latin typeface="Century Gothic" panose="020B0502020202020204" pitchFamily="34" charset="0"/>
              </a:rPr>
              <a:t>a</a:t>
            </a:r>
            <a:r>
              <a:rPr lang="en-US" sz="2800" dirty="0">
                <a:solidFill>
                  <a:srgbClr val="990000"/>
                </a:solidFill>
                <a:latin typeface="Century Gothic" panose="020B0502020202020204" pitchFamily="34" charset="0"/>
              </a:rPr>
              <a:t> </a:t>
            </a:r>
            <a:br>
              <a:rPr lang="en-US" sz="2800" dirty="0">
                <a:solidFill>
                  <a:srgbClr val="990000"/>
                </a:solidFill>
                <a:latin typeface="Century Gothic" panose="020B0502020202020204" pitchFamily="34" charset="0"/>
              </a:rPr>
            </a:br>
            <a:r>
              <a:rPr lang="en-US" sz="2800" dirty="0">
                <a:solidFill>
                  <a:srgbClr val="990000"/>
                </a:solidFill>
                <a:latin typeface="Century Gothic" panose="020B0502020202020204" pitchFamily="34" charset="0"/>
              </a:rPr>
              <a:t>stage II-IIIA population (primary endpoint)</a:t>
            </a:r>
          </a:p>
        </p:txBody>
      </p:sp>
      <p:sp>
        <p:nvSpPr>
          <p:cNvPr id="13" name="Slide Number Placeholder 1">
            <a:extLst>
              <a:ext uri="{FF2B5EF4-FFF2-40B4-BE49-F238E27FC236}">
                <a16:creationId xmlns:a16="http://schemas.microsoft.com/office/drawing/2014/main" id="{BBDBBC08-C3DF-45D1-A7F5-09A49CBF0F7E}"/>
              </a:ext>
            </a:extLst>
          </p:cNvPr>
          <p:cNvSpPr>
            <a:spLocks noGrp="1"/>
          </p:cNvSpPr>
          <p:nvPr>
            <p:ph type="sldNum" sz="quarter" idx="4294967295"/>
          </p:nvPr>
        </p:nvSpPr>
        <p:spPr>
          <a:xfrm>
            <a:off x="10134600" y="5343525"/>
            <a:ext cx="2057400" cy="273050"/>
          </a:xfrm>
        </p:spPr>
        <p:txBody>
          <a:bodyPr/>
          <a:lstStyle/>
          <a:p>
            <a:r>
              <a:rPr lang="en-US" dirty="0"/>
              <a:t> </a:t>
            </a:r>
          </a:p>
        </p:txBody>
      </p:sp>
      <p:graphicFrame>
        <p:nvGraphicFramePr>
          <p:cNvPr id="6" name="Table 6">
            <a:extLst>
              <a:ext uri="{FF2B5EF4-FFF2-40B4-BE49-F238E27FC236}">
                <a16:creationId xmlns:a16="http://schemas.microsoft.com/office/drawing/2014/main" id="{CEEC7E5C-427E-4216-A4F9-A80C89E4A1BF}"/>
              </a:ext>
            </a:extLst>
          </p:cNvPr>
          <p:cNvGraphicFramePr>
            <a:graphicFrameLocks noGrp="1"/>
          </p:cNvGraphicFramePr>
          <p:nvPr/>
        </p:nvGraphicFramePr>
        <p:xfrm>
          <a:off x="6939567" y="1929291"/>
          <a:ext cx="3282269" cy="822944"/>
        </p:xfrm>
        <a:graphic>
          <a:graphicData uri="http://schemas.openxmlformats.org/drawingml/2006/table">
            <a:tbl>
              <a:tblPr firstRow="1" bandRow="1">
                <a:tableStyleId>{2D5ABB26-0587-4C30-8999-92F81FD0307C}</a:tableStyleId>
              </a:tblPr>
              <a:tblGrid>
                <a:gridCol w="1453707">
                  <a:extLst>
                    <a:ext uri="{9D8B030D-6E8A-4147-A177-3AD203B41FA5}">
                      <a16:colId xmlns:a16="http://schemas.microsoft.com/office/drawing/2014/main" val="3510386329"/>
                    </a:ext>
                  </a:extLst>
                </a:gridCol>
                <a:gridCol w="914281">
                  <a:extLst>
                    <a:ext uri="{9D8B030D-6E8A-4147-A177-3AD203B41FA5}">
                      <a16:colId xmlns:a16="http://schemas.microsoft.com/office/drawing/2014/main" val="2706841105"/>
                    </a:ext>
                  </a:extLst>
                </a:gridCol>
                <a:gridCol w="914281">
                  <a:extLst>
                    <a:ext uri="{9D8B030D-6E8A-4147-A177-3AD203B41FA5}">
                      <a16:colId xmlns:a16="http://schemas.microsoft.com/office/drawing/2014/main" val="2041846291"/>
                    </a:ext>
                  </a:extLst>
                </a:gridCol>
              </a:tblGrid>
              <a:tr h="308570">
                <a:tc>
                  <a:txBody>
                    <a:bodyPr/>
                    <a:lstStyle/>
                    <a:p>
                      <a:endParaRPr lang="en-US" sz="9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b="1" dirty="0">
                          <a:solidFill>
                            <a:srgbClr val="3953A4"/>
                          </a:solidFill>
                        </a:rPr>
                        <a:t>Atezolizumab (n=248)</a:t>
                      </a:r>
                      <a:endParaRPr lang="en-US" sz="900" b="1" dirty="0">
                        <a:solidFill>
                          <a:srgbClr val="3953A4"/>
                        </a:solidFill>
                      </a:endParaRPr>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b="1" dirty="0">
                          <a:solidFill>
                            <a:srgbClr val="ED1A22"/>
                          </a:solidFill>
                        </a:rPr>
                        <a:t>BSC </a:t>
                      </a:r>
                      <a:br>
                        <a:rPr lang="en-SG" sz="900" b="1" dirty="0">
                          <a:solidFill>
                            <a:srgbClr val="ED1A22"/>
                          </a:solidFill>
                        </a:rPr>
                      </a:br>
                      <a:r>
                        <a:rPr lang="en-SG" sz="900" b="1" dirty="0">
                          <a:solidFill>
                            <a:srgbClr val="ED1A22"/>
                          </a:solidFill>
                        </a:rPr>
                        <a:t>(n=228)</a:t>
                      </a:r>
                      <a:endParaRPr lang="en-US" sz="900" b="1" dirty="0">
                        <a:solidFill>
                          <a:srgbClr val="ED1A22"/>
                        </a:solidFill>
                      </a:endParaRPr>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2568419"/>
                  </a:ext>
                </a:extLst>
              </a:tr>
              <a:tr h="171428">
                <a:tc>
                  <a:txBody>
                    <a:bodyPr/>
                    <a:lstStyle/>
                    <a:p>
                      <a:r>
                        <a:rPr lang="en-SG" sz="900" dirty="0"/>
                        <a:t>Median DFS (95% CI), </a:t>
                      </a:r>
                      <a:r>
                        <a:rPr lang="en-SG" sz="900" dirty="0" err="1"/>
                        <a:t>mo</a:t>
                      </a:r>
                      <a:endParaRPr lang="en-US" sz="9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dirty="0"/>
                        <a:t>NE (36.1, NE)</a:t>
                      </a:r>
                      <a:endParaRPr lang="en-US" sz="9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dirty="0"/>
                        <a:t>35.3 (29.0, NE)</a:t>
                      </a:r>
                      <a:endParaRPr lang="en-US" sz="9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2491523"/>
                  </a:ext>
                </a:extLst>
              </a:tr>
              <a:tr h="171428">
                <a:tc>
                  <a:txBody>
                    <a:bodyPr/>
                    <a:lstStyle/>
                    <a:p>
                      <a:r>
                        <a:rPr lang="en-SG" sz="900" dirty="0"/>
                        <a:t>Stratified HR (95% CI)</a:t>
                      </a:r>
                      <a:endParaRPr lang="en-US" sz="9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SG" sz="900" dirty="0"/>
                        <a:t>0.66 (0.50, 0.88)</a:t>
                      </a:r>
                      <a:endParaRPr lang="en-US" sz="9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dirty="0"/>
                    </a:p>
                  </a:txBody>
                  <a:tcPr anchor="ctr"/>
                </a:tc>
                <a:extLst>
                  <a:ext uri="{0D108BD9-81ED-4DB2-BD59-A6C34878D82A}">
                    <a16:rowId xmlns:a16="http://schemas.microsoft.com/office/drawing/2014/main" val="483795032"/>
                  </a:ext>
                </a:extLst>
              </a:tr>
              <a:tr h="171428">
                <a:tc>
                  <a:txBody>
                    <a:bodyPr/>
                    <a:lstStyle/>
                    <a:p>
                      <a:r>
                        <a:rPr lang="en-SG" sz="900" i="1" dirty="0"/>
                        <a:t>P</a:t>
                      </a:r>
                      <a:r>
                        <a:rPr lang="en-SG" sz="900" dirty="0"/>
                        <a:t> </a:t>
                      </a:r>
                      <a:r>
                        <a:rPr lang="en-SG" sz="900" dirty="0" err="1"/>
                        <a:t>value</a:t>
                      </a:r>
                      <a:r>
                        <a:rPr lang="en-SG" sz="900" baseline="30000" dirty="0" err="1"/>
                        <a:t>b</a:t>
                      </a:r>
                      <a:endParaRPr lang="en-US" sz="900" baseline="300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SG" sz="900" dirty="0"/>
                        <a:t>0.004</a:t>
                      </a:r>
                      <a:r>
                        <a:rPr lang="en-SG" sz="900" baseline="30000" dirty="0"/>
                        <a:t>c</a:t>
                      </a:r>
                      <a:endParaRPr lang="en-US" sz="900" baseline="300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dirty="0"/>
                    </a:p>
                  </a:txBody>
                  <a:tcPr anchor="ctr"/>
                </a:tc>
                <a:extLst>
                  <a:ext uri="{0D108BD9-81ED-4DB2-BD59-A6C34878D82A}">
                    <a16:rowId xmlns:a16="http://schemas.microsoft.com/office/drawing/2014/main" val="1713821180"/>
                  </a:ext>
                </a:extLst>
              </a:tr>
            </a:tbl>
          </a:graphicData>
        </a:graphic>
      </p:graphicFrame>
      <p:sp>
        <p:nvSpPr>
          <p:cNvPr id="4" name="TextBox 3">
            <a:extLst>
              <a:ext uri="{FF2B5EF4-FFF2-40B4-BE49-F238E27FC236}">
                <a16:creationId xmlns:a16="http://schemas.microsoft.com/office/drawing/2014/main" id="{8256FC35-CD0B-4637-BD97-AA7AC0D9E0F1}"/>
              </a:ext>
            </a:extLst>
          </p:cNvPr>
          <p:cNvSpPr txBox="1"/>
          <p:nvPr/>
        </p:nvSpPr>
        <p:spPr>
          <a:xfrm>
            <a:off x="7705823" y="2781475"/>
            <a:ext cx="2505579" cy="230832"/>
          </a:xfrm>
          <a:prstGeom prst="rect">
            <a:avLst/>
          </a:prstGeom>
          <a:noFill/>
        </p:spPr>
        <p:txBody>
          <a:bodyPr wrap="square" rtlCol="0">
            <a:spAutoFit/>
          </a:bodyPr>
          <a:lstStyle/>
          <a:p>
            <a:pPr algn="ctr"/>
            <a:r>
              <a:rPr lang="en-US" sz="900" i="1" dirty="0"/>
              <a:t>Median follow-up: 32.8 </a:t>
            </a:r>
            <a:r>
              <a:rPr lang="en-US" sz="900" i="1" dirty="0" err="1"/>
              <a:t>mo</a:t>
            </a:r>
            <a:r>
              <a:rPr lang="en-US" sz="900" i="1" dirty="0"/>
              <a:t> (range, 0.1-57.5)  </a:t>
            </a:r>
            <a:endParaRPr lang="en-GB" sz="900" i="1" dirty="0"/>
          </a:p>
        </p:txBody>
      </p:sp>
      <p:sp>
        <p:nvSpPr>
          <p:cNvPr id="9" name="Footer Placeholder 2">
            <a:extLst>
              <a:ext uri="{FF2B5EF4-FFF2-40B4-BE49-F238E27FC236}">
                <a16:creationId xmlns:a16="http://schemas.microsoft.com/office/drawing/2014/main" id="{A81D3424-C0C4-A545-9F5A-677A62418CC6}"/>
              </a:ext>
            </a:extLst>
          </p:cNvPr>
          <p:cNvSpPr txBox="1">
            <a:spLocks/>
          </p:cNvSpPr>
          <p:nvPr/>
        </p:nvSpPr>
        <p:spPr>
          <a:xfrm>
            <a:off x="7696200" y="5941671"/>
            <a:ext cx="3886200" cy="438582"/>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Dr. Heather A. </a:t>
            </a:r>
            <a:r>
              <a:rPr lang="en-US" sz="1200" dirty="0" err="1"/>
              <a:t>Wakelee</a:t>
            </a:r>
            <a:r>
              <a:rPr lang="en-US" sz="1200" dirty="0"/>
              <a:t> ASCO 2021, </a:t>
            </a:r>
            <a:r>
              <a:rPr lang="en-US" sz="1200" dirty="0" err="1"/>
              <a:t>abstr</a:t>
            </a:r>
            <a:r>
              <a:rPr lang="en-US" sz="1200" dirty="0"/>
              <a:t> 8500</a:t>
            </a:r>
          </a:p>
          <a:p>
            <a:r>
              <a:rPr lang="en-US" sz="1200" dirty="0"/>
              <a:t>IMpower010 Interim Analysis</a:t>
            </a:r>
          </a:p>
          <a:p>
            <a:r>
              <a:rPr lang="en-US" sz="1200" dirty="0"/>
              <a:t>https://</a:t>
            </a:r>
            <a:r>
              <a:rPr lang="en-US" sz="1200" dirty="0" err="1"/>
              <a:t>bit.ly</a:t>
            </a:r>
            <a:r>
              <a:rPr lang="en-US" sz="1200" dirty="0"/>
              <a:t>/33t6JJP </a:t>
            </a:r>
          </a:p>
        </p:txBody>
      </p:sp>
      <p:sp>
        <p:nvSpPr>
          <p:cNvPr id="11" name="TextBox 10">
            <a:extLst>
              <a:ext uri="{FF2B5EF4-FFF2-40B4-BE49-F238E27FC236}">
                <a16:creationId xmlns:a16="http://schemas.microsoft.com/office/drawing/2014/main" id="{AE76F996-4AB7-F64A-8B24-212CAF1DD15C}"/>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3336822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line chart&#10;&#10;Description automatically generated">
            <a:extLst>
              <a:ext uri="{FF2B5EF4-FFF2-40B4-BE49-F238E27FC236}">
                <a16:creationId xmlns:a16="http://schemas.microsoft.com/office/drawing/2014/main" id="{C62E5991-F44A-473E-B99F-53B2E6218A7F}"/>
              </a:ext>
            </a:extLst>
          </p:cNvPr>
          <p:cNvPicPr>
            <a:picLocks noChangeAspect="1"/>
          </p:cNvPicPr>
          <p:nvPr/>
        </p:nvPicPr>
        <p:blipFill>
          <a:blip r:embed="rId3"/>
          <a:stretch>
            <a:fillRect/>
          </a:stretch>
        </p:blipFill>
        <p:spPr>
          <a:xfrm>
            <a:off x="2638875" y="1708002"/>
            <a:ext cx="5173154" cy="3613355"/>
          </a:xfrm>
          <a:prstGeom prst="rect">
            <a:avLst/>
          </a:prstGeom>
        </p:spPr>
      </p:pic>
      <p:sp>
        <p:nvSpPr>
          <p:cNvPr id="11" name="TextBox 10">
            <a:extLst>
              <a:ext uri="{FF2B5EF4-FFF2-40B4-BE49-F238E27FC236}">
                <a16:creationId xmlns:a16="http://schemas.microsoft.com/office/drawing/2014/main" id="{8D34B316-79E8-4D52-834B-9B984D21D27D}"/>
              </a:ext>
            </a:extLst>
          </p:cNvPr>
          <p:cNvSpPr txBox="1"/>
          <p:nvPr/>
        </p:nvSpPr>
        <p:spPr>
          <a:xfrm>
            <a:off x="1695428" y="5336111"/>
            <a:ext cx="4714856" cy="207749"/>
          </a:xfrm>
          <a:prstGeom prst="rect">
            <a:avLst/>
          </a:prstGeom>
          <a:noFill/>
        </p:spPr>
        <p:txBody>
          <a:bodyPr wrap="square">
            <a:spAutoFit/>
          </a:bodyPr>
          <a:lstStyle/>
          <a:p>
            <a:r>
              <a:rPr lang="en-US" sz="750">
                <a:ea typeface="Calibri" panose="020F0502020204030204" pitchFamily="34" charset="0"/>
              </a:rPr>
              <a:t>Clinical cutoff: January 21, 2021. </a:t>
            </a:r>
            <a:r>
              <a:rPr lang="en-US" sz="750" baseline="30000">
                <a:ea typeface="Calibri" panose="020F0502020204030204" pitchFamily="34" charset="0"/>
              </a:rPr>
              <a:t>a</a:t>
            </a:r>
            <a:r>
              <a:rPr lang="en-US" sz="750">
                <a:ea typeface="Calibri" panose="020F0502020204030204" pitchFamily="34" charset="0"/>
              </a:rPr>
              <a:t> </a:t>
            </a:r>
            <a:r>
              <a:rPr lang="en-US" sz="750" dirty="0">
                <a:ea typeface="Calibri" panose="020F0502020204030204" pitchFamily="34" charset="0"/>
              </a:rPr>
              <a:t>Stratified log-rank. </a:t>
            </a:r>
            <a:r>
              <a:rPr lang="en-US" sz="750" baseline="30000" dirty="0">
                <a:ea typeface="Calibri" panose="020F0502020204030204" pitchFamily="34" charset="0"/>
              </a:rPr>
              <a:t>b</a:t>
            </a:r>
            <a:r>
              <a:rPr lang="en-US" sz="750" dirty="0">
                <a:ea typeface="Calibri" panose="020F0502020204030204" pitchFamily="34" charset="0"/>
              </a:rPr>
              <a:t> Crossed the significance boundary for DFS</a:t>
            </a:r>
            <a:r>
              <a:rPr lang="en-US" sz="750">
                <a:ea typeface="Calibri" panose="020F0502020204030204" pitchFamily="34" charset="0"/>
              </a:rPr>
              <a:t>. </a:t>
            </a:r>
            <a:endParaRPr lang="en-US" sz="750" dirty="0"/>
          </a:p>
        </p:txBody>
      </p:sp>
      <p:sp>
        <p:nvSpPr>
          <p:cNvPr id="16" name="Slide Number Placeholder 1">
            <a:extLst>
              <a:ext uri="{FF2B5EF4-FFF2-40B4-BE49-F238E27FC236}">
                <a16:creationId xmlns:a16="http://schemas.microsoft.com/office/drawing/2014/main" id="{044C1D2E-5545-4CEC-B0FE-A762B235686F}"/>
              </a:ext>
            </a:extLst>
          </p:cNvPr>
          <p:cNvSpPr>
            <a:spLocks noGrp="1"/>
          </p:cNvSpPr>
          <p:nvPr>
            <p:ph type="sldNum" sz="quarter" idx="4294967295"/>
          </p:nvPr>
        </p:nvSpPr>
        <p:spPr>
          <a:xfrm>
            <a:off x="10134600" y="5343525"/>
            <a:ext cx="2057400" cy="273050"/>
          </a:xfrm>
        </p:spPr>
        <p:txBody>
          <a:bodyPr/>
          <a:lstStyle/>
          <a:p>
            <a:r>
              <a:rPr lang="en-US" dirty="0"/>
              <a:t> </a:t>
            </a:r>
          </a:p>
        </p:txBody>
      </p:sp>
      <p:sp>
        <p:nvSpPr>
          <p:cNvPr id="13" name="Title 20">
            <a:extLst>
              <a:ext uri="{FF2B5EF4-FFF2-40B4-BE49-F238E27FC236}">
                <a16:creationId xmlns:a16="http://schemas.microsoft.com/office/drawing/2014/main" id="{67D00976-DDBF-4D42-9962-02FBDE4A6F12}"/>
              </a:ext>
            </a:extLst>
          </p:cNvPr>
          <p:cNvSpPr txBox="1">
            <a:spLocks/>
          </p:cNvSpPr>
          <p:nvPr/>
        </p:nvSpPr>
        <p:spPr>
          <a:xfrm>
            <a:off x="1826318" y="328533"/>
            <a:ext cx="7514242" cy="846426"/>
          </a:xfrm>
          <a:prstGeom prst="rect">
            <a:avLst/>
          </a:prstGeom>
          <a:noFill/>
        </p:spPr>
        <p:txBody>
          <a:bodyPr vert="horz" lIns="0" tIns="0" rIns="0" bIns="0" rtlCol="0" anchor="ctr">
            <a:noAutofit/>
          </a:bodyPr>
          <a:lstStyle>
            <a:lvl1pPr algn="l" defTabSz="1828800" rtl="0" eaLnBrk="1" latinLnBrk="0" hangingPunct="1">
              <a:lnSpc>
                <a:spcPct val="90000"/>
              </a:lnSpc>
              <a:spcBef>
                <a:spcPct val="0"/>
              </a:spcBef>
              <a:buNone/>
              <a:defRPr sz="7200" b="1" i="0" kern="1200" baseline="0">
                <a:solidFill>
                  <a:schemeClr val="tx1"/>
                </a:solidFill>
                <a:latin typeface="+mj-lt"/>
                <a:ea typeface="+mj-ea"/>
                <a:cs typeface="+mj-cs"/>
              </a:defRPr>
            </a:lvl1pPr>
          </a:lstStyle>
          <a:p>
            <a:r>
              <a:rPr lang="en-US" sz="2700" dirty="0">
                <a:solidFill>
                  <a:srgbClr val="990000"/>
                </a:solidFill>
                <a:latin typeface="Century Gothic" panose="020B0502020202020204" pitchFamily="34" charset="0"/>
              </a:rPr>
              <a:t>IMpower010: DFS in the all-randomized</a:t>
            </a:r>
            <a:br>
              <a:rPr lang="en-US" sz="2700" dirty="0">
                <a:solidFill>
                  <a:srgbClr val="990000"/>
                </a:solidFill>
                <a:latin typeface="Century Gothic" panose="020B0502020202020204" pitchFamily="34" charset="0"/>
              </a:rPr>
            </a:br>
            <a:r>
              <a:rPr lang="en-US" sz="2700" dirty="0">
                <a:solidFill>
                  <a:srgbClr val="990000"/>
                </a:solidFill>
                <a:latin typeface="Century Gothic" panose="020B0502020202020204" pitchFamily="34" charset="0"/>
              </a:rPr>
              <a:t>stage II-IIIA population (primary endpoint)</a:t>
            </a:r>
          </a:p>
        </p:txBody>
      </p:sp>
      <p:sp>
        <p:nvSpPr>
          <p:cNvPr id="12" name="TextBox 11">
            <a:extLst>
              <a:ext uri="{FF2B5EF4-FFF2-40B4-BE49-F238E27FC236}">
                <a16:creationId xmlns:a16="http://schemas.microsoft.com/office/drawing/2014/main" id="{65B6888A-7108-44E4-9924-7F1A96499970}"/>
              </a:ext>
            </a:extLst>
          </p:cNvPr>
          <p:cNvSpPr txBox="1"/>
          <p:nvPr/>
        </p:nvSpPr>
        <p:spPr>
          <a:xfrm>
            <a:off x="7807583" y="2778233"/>
            <a:ext cx="2221169" cy="230832"/>
          </a:xfrm>
          <a:prstGeom prst="rect">
            <a:avLst/>
          </a:prstGeom>
          <a:noFill/>
        </p:spPr>
        <p:txBody>
          <a:bodyPr wrap="square" rtlCol="0">
            <a:spAutoFit/>
          </a:bodyPr>
          <a:lstStyle/>
          <a:p>
            <a:r>
              <a:rPr lang="en-US" sz="900" i="1" dirty="0"/>
              <a:t>Median follow-up: 32.2 </a:t>
            </a:r>
            <a:r>
              <a:rPr lang="en-US" sz="900" i="1" dirty="0" err="1"/>
              <a:t>mo</a:t>
            </a:r>
            <a:r>
              <a:rPr lang="en-US" sz="900" i="1" dirty="0"/>
              <a:t> (range, 0-57.5)  </a:t>
            </a:r>
            <a:endParaRPr lang="en-GB" sz="900" i="1" dirty="0"/>
          </a:p>
        </p:txBody>
      </p:sp>
      <p:graphicFrame>
        <p:nvGraphicFramePr>
          <p:cNvPr id="9" name="Table 6">
            <a:extLst>
              <a:ext uri="{FF2B5EF4-FFF2-40B4-BE49-F238E27FC236}">
                <a16:creationId xmlns:a16="http://schemas.microsoft.com/office/drawing/2014/main" id="{F4B8EDF8-28D7-41D5-AA2D-78974ACDE002}"/>
              </a:ext>
            </a:extLst>
          </p:cNvPr>
          <p:cNvGraphicFramePr>
            <a:graphicFrameLocks noGrp="1"/>
          </p:cNvGraphicFramePr>
          <p:nvPr/>
        </p:nvGraphicFramePr>
        <p:xfrm>
          <a:off x="6938970" y="1927660"/>
          <a:ext cx="3284233" cy="822944"/>
        </p:xfrm>
        <a:graphic>
          <a:graphicData uri="http://schemas.openxmlformats.org/drawingml/2006/table">
            <a:tbl>
              <a:tblPr firstRow="1" bandRow="1">
                <a:tableStyleId>{2D5ABB26-0587-4C30-8999-92F81FD0307C}</a:tableStyleId>
              </a:tblPr>
              <a:tblGrid>
                <a:gridCol w="1452373">
                  <a:extLst>
                    <a:ext uri="{9D8B030D-6E8A-4147-A177-3AD203B41FA5}">
                      <a16:colId xmlns:a16="http://schemas.microsoft.com/office/drawing/2014/main" val="3510386329"/>
                    </a:ext>
                  </a:extLst>
                </a:gridCol>
                <a:gridCol w="915930">
                  <a:extLst>
                    <a:ext uri="{9D8B030D-6E8A-4147-A177-3AD203B41FA5}">
                      <a16:colId xmlns:a16="http://schemas.microsoft.com/office/drawing/2014/main" val="2706841105"/>
                    </a:ext>
                  </a:extLst>
                </a:gridCol>
                <a:gridCol w="915930">
                  <a:extLst>
                    <a:ext uri="{9D8B030D-6E8A-4147-A177-3AD203B41FA5}">
                      <a16:colId xmlns:a16="http://schemas.microsoft.com/office/drawing/2014/main" val="2041846291"/>
                    </a:ext>
                  </a:extLst>
                </a:gridCol>
              </a:tblGrid>
              <a:tr h="308570">
                <a:tc>
                  <a:txBody>
                    <a:bodyPr/>
                    <a:lstStyle/>
                    <a:p>
                      <a:endParaRPr lang="en-US" sz="9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b="1" dirty="0">
                          <a:solidFill>
                            <a:srgbClr val="3953A4"/>
                          </a:solidFill>
                        </a:rPr>
                        <a:t>Atezolizumab (n=442)</a:t>
                      </a:r>
                      <a:endParaRPr lang="en-US" sz="900" b="1" dirty="0">
                        <a:solidFill>
                          <a:srgbClr val="3953A4"/>
                        </a:solidFill>
                      </a:endParaRPr>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b="1" dirty="0">
                          <a:solidFill>
                            <a:srgbClr val="ED1A22"/>
                          </a:solidFill>
                        </a:rPr>
                        <a:t>BSC </a:t>
                      </a:r>
                      <a:br>
                        <a:rPr lang="en-SG" sz="900" b="1" dirty="0">
                          <a:solidFill>
                            <a:srgbClr val="ED1A22"/>
                          </a:solidFill>
                        </a:rPr>
                      </a:br>
                      <a:r>
                        <a:rPr lang="en-SG" sz="900" b="1" dirty="0">
                          <a:solidFill>
                            <a:srgbClr val="ED1A22"/>
                          </a:solidFill>
                        </a:rPr>
                        <a:t>(n=440)</a:t>
                      </a:r>
                      <a:endParaRPr lang="en-US" sz="900" b="1" dirty="0">
                        <a:solidFill>
                          <a:srgbClr val="ED1A22"/>
                        </a:solidFill>
                      </a:endParaRPr>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2568419"/>
                  </a:ext>
                </a:extLst>
              </a:tr>
              <a:tr h="171428">
                <a:tc>
                  <a:txBody>
                    <a:bodyPr/>
                    <a:lstStyle/>
                    <a:p>
                      <a:r>
                        <a:rPr lang="en-SG" sz="900" dirty="0"/>
                        <a:t>Median DFS (95% CI), </a:t>
                      </a:r>
                      <a:r>
                        <a:rPr lang="en-SG" sz="900" dirty="0" err="1"/>
                        <a:t>mo</a:t>
                      </a:r>
                      <a:endParaRPr lang="en-US" sz="9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dirty="0"/>
                        <a:t>42.3 (36.0, NE)</a:t>
                      </a:r>
                      <a:endParaRPr lang="en-US" sz="9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dirty="0"/>
                        <a:t>35.3 (30.4, 46.4)</a:t>
                      </a:r>
                      <a:endParaRPr lang="en-US" sz="9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2491523"/>
                  </a:ext>
                </a:extLst>
              </a:tr>
              <a:tr h="171428">
                <a:tc>
                  <a:txBody>
                    <a:bodyPr/>
                    <a:lstStyle/>
                    <a:p>
                      <a:r>
                        <a:rPr lang="en-SG" sz="900" dirty="0"/>
                        <a:t>Stratified HR (95% CI)</a:t>
                      </a:r>
                      <a:endParaRPr lang="en-US" sz="9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SG" sz="900" dirty="0"/>
                        <a:t>0.79 (0.64, 0.96)</a:t>
                      </a:r>
                      <a:endParaRPr lang="en-US" sz="9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dirty="0"/>
                    </a:p>
                  </a:txBody>
                  <a:tcPr anchor="ctr"/>
                </a:tc>
                <a:extLst>
                  <a:ext uri="{0D108BD9-81ED-4DB2-BD59-A6C34878D82A}">
                    <a16:rowId xmlns:a16="http://schemas.microsoft.com/office/drawing/2014/main" val="483795032"/>
                  </a:ext>
                </a:extLst>
              </a:tr>
              <a:tr h="171428">
                <a:tc>
                  <a:txBody>
                    <a:bodyPr/>
                    <a:lstStyle/>
                    <a:p>
                      <a:r>
                        <a:rPr lang="en-SG" sz="900" i="1" dirty="0"/>
                        <a:t>P</a:t>
                      </a:r>
                      <a:r>
                        <a:rPr lang="en-SG" sz="900" dirty="0"/>
                        <a:t> </a:t>
                      </a:r>
                      <a:r>
                        <a:rPr lang="en-SG" sz="900" dirty="0" err="1"/>
                        <a:t>value</a:t>
                      </a:r>
                      <a:r>
                        <a:rPr lang="en-SG" sz="900" baseline="30000" dirty="0" err="1"/>
                        <a:t>a</a:t>
                      </a:r>
                      <a:endParaRPr lang="en-US" sz="900" baseline="300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SG" sz="900" dirty="0"/>
                        <a:t>0.02</a:t>
                      </a:r>
                      <a:r>
                        <a:rPr lang="en-SG" sz="900" baseline="30000" dirty="0"/>
                        <a:t>b</a:t>
                      </a:r>
                      <a:endParaRPr lang="en-US" sz="900" baseline="300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dirty="0"/>
                    </a:p>
                  </a:txBody>
                  <a:tcPr anchor="ctr"/>
                </a:tc>
                <a:extLst>
                  <a:ext uri="{0D108BD9-81ED-4DB2-BD59-A6C34878D82A}">
                    <a16:rowId xmlns:a16="http://schemas.microsoft.com/office/drawing/2014/main" val="1713821180"/>
                  </a:ext>
                </a:extLst>
              </a:tr>
            </a:tbl>
          </a:graphicData>
        </a:graphic>
      </p:graphicFrame>
      <p:sp>
        <p:nvSpPr>
          <p:cNvPr id="10" name="Footer Placeholder 2">
            <a:extLst>
              <a:ext uri="{FF2B5EF4-FFF2-40B4-BE49-F238E27FC236}">
                <a16:creationId xmlns:a16="http://schemas.microsoft.com/office/drawing/2014/main" id="{3FAA8EB9-F28C-B34F-91BD-5D56A73DF321}"/>
              </a:ext>
            </a:extLst>
          </p:cNvPr>
          <p:cNvSpPr txBox="1">
            <a:spLocks/>
          </p:cNvSpPr>
          <p:nvPr/>
        </p:nvSpPr>
        <p:spPr>
          <a:xfrm>
            <a:off x="7696200" y="5948860"/>
            <a:ext cx="3886200" cy="438582"/>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Dr. Heather A. </a:t>
            </a:r>
            <a:r>
              <a:rPr lang="en-US" sz="1200" dirty="0" err="1"/>
              <a:t>Wakelee</a:t>
            </a:r>
            <a:r>
              <a:rPr lang="en-US" sz="1200" dirty="0"/>
              <a:t> ASCO 2021, </a:t>
            </a:r>
            <a:r>
              <a:rPr lang="en-US" sz="1200" dirty="0" err="1"/>
              <a:t>abstr</a:t>
            </a:r>
            <a:r>
              <a:rPr lang="en-US" sz="1200" dirty="0"/>
              <a:t> 8500</a:t>
            </a:r>
          </a:p>
          <a:p>
            <a:r>
              <a:rPr lang="en-US" sz="1200" dirty="0"/>
              <a:t>IMpower010 Interim Analysis</a:t>
            </a:r>
          </a:p>
          <a:p>
            <a:r>
              <a:rPr lang="en-US" sz="1200" dirty="0"/>
              <a:t>https://</a:t>
            </a:r>
            <a:r>
              <a:rPr lang="en-US" sz="1200" dirty="0" err="1"/>
              <a:t>bit.ly</a:t>
            </a:r>
            <a:r>
              <a:rPr lang="en-US" sz="1200" dirty="0"/>
              <a:t>/33t6JJP </a:t>
            </a:r>
          </a:p>
        </p:txBody>
      </p:sp>
      <p:sp>
        <p:nvSpPr>
          <p:cNvPr id="14" name="TextBox 13">
            <a:extLst>
              <a:ext uri="{FF2B5EF4-FFF2-40B4-BE49-F238E27FC236}">
                <a16:creationId xmlns:a16="http://schemas.microsoft.com/office/drawing/2014/main" id="{3EA34F23-1D3E-3247-9812-5F71C6515933}"/>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2311390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8F232EE3-7630-4308-9742-3EFF27568DA6}"/>
              </a:ext>
            </a:extLst>
          </p:cNvPr>
          <p:cNvGraphicFramePr>
            <a:graphicFrameLocks noGrp="1"/>
          </p:cNvGraphicFramePr>
          <p:nvPr/>
        </p:nvGraphicFramePr>
        <p:xfrm>
          <a:off x="6211446" y="1743296"/>
          <a:ext cx="4313368" cy="3252549"/>
        </p:xfrm>
        <a:graphic>
          <a:graphicData uri="http://schemas.openxmlformats.org/drawingml/2006/table">
            <a:tbl>
              <a:tblPr firstRow="1" bandRow="1">
                <a:tableStyleId>{5940675A-B579-460E-94D1-54222C63F5DA}</a:tableStyleId>
              </a:tblPr>
              <a:tblGrid>
                <a:gridCol w="1570260">
                  <a:extLst>
                    <a:ext uri="{9D8B030D-6E8A-4147-A177-3AD203B41FA5}">
                      <a16:colId xmlns:a16="http://schemas.microsoft.com/office/drawing/2014/main" val="324329839"/>
                    </a:ext>
                  </a:extLst>
                </a:gridCol>
                <a:gridCol w="314284">
                  <a:extLst>
                    <a:ext uri="{9D8B030D-6E8A-4147-A177-3AD203B41FA5}">
                      <a16:colId xmlns:a16="http://schemas.microsoft.com/office/drawing/2014/main" val="922684603"/>
                    </a:ext>
                  </a:extLst>
                </a:gridCol>
                <a:gridCol w="1611840">
                  <a:extLst>
                    <a:ext uri="{9D8B030D-6E8A-4147-A177-3AD203B41FA5}">
                      <a16:colId xmlns:a16="http://schemas.microsoft.com/office/drawing/2014/main" val="3015568688"/>
                    </a:ext>
                  </a:extLst>
                </a:gridCol>
                <a:gridCol w="816984">
                  <a:extLst>
                    <a:ext uri="{9D8B030D-6E8A-4147-A177-3AD203B41FA5}">
                      <a16:colId xmlns:a16="http://schemas.microsoft.com/office/drawing/2014/main" val="2427774495"/>
                    </a:ext>
                  </a:extLst>
                </a:gridCol>
              </a:tblGrid>
              <a:tr h="228570">
                <a:tc>
                  <a:txBody>
                    <a:bodyPr/>
                    <a:lstStyle/>
                    <a:p>
                      <a:pPr>
                        <a:lnSpc>
                          <a:spcPct val="90000"/>
                        </a:lnSpc>
                        <a:spcAft>
                          <a:spcPts val="600"/>
                        </a:spcAft>
                      </a:pPr>
                      <a:r>
                        <a:rPr lang="en-US" sz="700" b="1" u="sng" dirty="0">
                          <a:latin typeface="+mn-lt"/>
                        </a:rPr>
                        <a:t>Subgroup</a:t>
                      </a:r>
                      <a:endParaRPr lang="en-US" sz="700" b="1" u="sng"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1" u="sng" dirty="0">
                          <a:latin typeface="+mn-lt"/>
                        </a:rPr>
                        <a:t>N</a:t>
                      </a:r>
                      <a:endParaRPr lang="en-US" sz="700" b="1" u="sng" baseline="3000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1" u="sng"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1" u="sng" dirty="0">
                          <a:latin typeface="+mn-lt"/>
                        </a:rPr>
                        <a:t>HR (95% CI)</a:t>
                      </a:r>
                      <a:r>
                        <a:rPr lang="en-US" sz="700" b="1" u="sng" baseline="30000" dirty="0">
                          <a:latin typeface="+mn-lt"/>
                        </a:rPr>
                        <a:t>a</a:t>
                      </a:r>
                      <a:endParaRPr lang="en-US" sz="700" b="1" u="sng" baseline="3000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21633628"/>
                  </a:ext>
                </a:extLst>
              </a:tr>
              <a:tr h="143999">
                <a:tc>
                  <a:txBody>
                    <a:bodyPr/>
                    <a:lstStyle/>
                    <a:p>
                      <a:pPr marL="0" indent="0">
                        <a:lnSpc>
                          <a:spcPct val="100000"/>
                        </a:lnSpc>
                        <a:spcAft>
                          <a:spcPts val="0"/>
                        </a:spcAft>
                      </a:pPr>
                      <a:r>
                        <a:rPr lang="en-US" sz="700" b="1" dirty="0">
                          <a:solidFill>
                            <a:schemeClr val="tx1"/>
                          </a:solidFill>
                          <a:latin typeface="+mn-lt"/>
                        </a:rPr>
                        <a:t>All patients</a:t>
                      </a:r>
                      <a:endParaRPr lang="en-US" sz="700" b="1"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0" dirty="0">
                          <a:solidFill>
                            <a:schemeClr val="tx1"/>
                          </a:solidFill>
                          <a:latin typeface="+mn-lt"/>
                        </a:rPr>
                        <a:t>882</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SG" sz="700" dirty="0"/>
                        <a:t>0.79 (0.64, 0.96)</a:t>
                      </a:r>
                      <a:endParaRPr lang="en-US" sz="700"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7813633"/>
                  </a:ext>
                </a:extLst>
              </a:tr>
              <a:tr h="143999">
                <a:tc>
                  <a:txBody>
                    <a:bodyPr/>
                    <a:lstStyle/>
                    <a:p>
                      <a:pPr marL="58738" marR="0" lvl="0" indent="0" algn="l" defTabSz="914400" rtl="0" eaLnBrk="1" fontAlgn="auto" latinLnBrk="0" hangingPunct="1">
                        <a:lnSpc>
                          <a:spcPct val="100000"/>
                        </a:lnSpc>
                        <a:spcBef>
                          <a:spcPts val="0"/>
                        </a:spcBef>
                        <a:spcAft>
                          <a:spcPts val="0"/>
                        </a:spcAft>
                        <a:buClrTx/>
                        <a:buSzTx/>
                        <a:buFontTx/>
                        <a:buNone/>
                        <a:tabLst/>
                        <a:defRPr/>
                      </a:pPr>
                      <a:r>
                        <a:rPr lang="en-US" sz="700" b="1" dirty="0">
                          <a:solidFill>
                            <a:schemeClr val="tx1"/>
                          </a:solidFill>
                          <a:latin typeface="+mn-lt"/>
                        </a:rPr>
                        <a:t>Stage</a:t>
                      </a:r>
                      <a:endParaRPr lang="en-US" sz="700" b="1"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8079526"/>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IIA</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cs typeface="Arial" panose="020B0604020202020204" pitchFamily="34" charset="0"/>
                        </a:rPr>
                        <a:t>295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rPr>
                        <a:t>0.68 (0.46, 1.00)</a:t>
                      </a: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7360884"/>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IIB</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rPr>
                        <a:t>174</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rPr>
                        <a:t>0.88 (0.54, 1.42)</a:t>
                      </a: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99467079"/>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IIIA</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rPr>
                        <a:t>413</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rPr>
                        <a:t>0.81 (0.61, 1.06)</a:t>
                      </a: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69707657"/>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1" strike="noStrike" dirty="0">
                          <a:solidFill>
                            <a:schemeClr val="tx1"/>
                          </a:solidFill>
                          <a:latin typeface="+mn-lt"/>
                          <a:cs typeface="Arial" panose="020B0604020202020204" pitchFamily="34" charset="0"/>
                        </a:rPr>
                        <a:t>Regional lymph node stage (</a:t>
                      </a:r>
                      <a:r>
                        <a:rPr lang="en-US" sz="700" b="1" strike="noStrike" dirty="0" err="1">
                          <a:solidFill>
                            <a:schemeClr val="tx1"/>
                          </a:solidFill>
                          <a:latin typeface="+mn-lt"/>
                          <a:cs typeface="Arial" panose="020B0604020202020204" pitchFamily="34" charset="0"/>
                        </a:rPr>
                        <a:t>pN</a:t>
                      </a:r>
                      <a:r>
                        <a:rPr lang="en-US" sz="700" b="1" strike="noStrike" dirty="0">
                          <a:solidFill>
                            <a:schemeClr val="tx1"/>
                          </a:solidFill>
                          <a:latin typeface="+mn-lt"/>
                          <a:cs typeface="Arial" panose="020B060402020202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u="none"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36212928"/>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strike="noStrike" dirty="0">
                          <a:solidFill>
                            <a:schemeClr val="tx1"/>
                          </a:solidFill>
                          <a:latin typeface="+mn-lt"/>
                          <a:cs typeface="Arial" panose="020B0604020202020204" pitchFamily="34" charset="0"/>
                        </a:rPr>
                        <a:t>N0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strike="noStrike" dirty="0">
                          <a:solidFill>
                            <a:schemeClr val="tx1"/>
                          </a:solidFill>
                          <a:latin typeface="+mn-lt"/>
                          <a:cs typeface="Arial" panose="020B0604020202020204" pitchFamily="34" charset="0"/>
                        </a:rPr>
                        <a:t>229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strike="noStrike" dirty="0">
                          <a:solidFill>
                            <a:schemeClr val="tx1"/>
                          </a:solidFill>
                          <a:latin typeface="+mn-lt"/>
                          <a:cs typeface="Arial" panose="020B0604020202020204" pitchFamily="34" charset="0"/>
                        </a:rPr>
                        <a:t>0.88 (0.57, 1.35)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41000808"/>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strike="noStrike" dirty="0">
                          <a:solidFill>
                            <a:schemeClr val="tx1"/>
                          </a:solidFill>
                          <a:latin typeface="+mn-lt"/>
                          <a:cs typeface="Arial" panose="020B0604020202020204" pitchFamily="34" charset="0"/>
                        </a:rPr>
                        <a:t>N1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strike="noStrike" dirty="0">
                          <a:solidFill>
                            <a:schemeClr val="tx1"/>
                          </a:solidFill>
                          <a:latin typeface="+mn-lt"/>
                          <a:cs typeface="Arial" panose="020B0604020202020204" pitchFamily="34" charset="0"/>
                        </a:rPr>
                        <a:t>348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strike="noStrike" dirty="0">
                          <a:solidFill>
                            <a:schemeClr val="tx1"/>
                          </a:solidFill>
                          <a:latin typeface="+mn-lt"/>
                          <a:cs typeface="Arial" panose="020B0604020202020204" pitchFamily="34" charset="0"/>
                        </a:rPr>
                        <a:t>0.67 (0.47, 0.95)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9497528"/>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strike="noStrike" kern="1200" dirty="0">
                          <a:solidFill>
                            <a:schemeClr val="tx1"/>
                          </a:solidFill>
                          <a:latin typeface="+mn-lt"/>
                          <a:ea typeface="+mn-ea"/>
                          <a:cs typeface="Arial" panose="020B0604020202020204" pitchFamily="34" charset="0"/>
                        </a:rPr>
                        <a:t>N2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strike="noStrike" dirty="0">
                          <a:solidFill>
                            <a:schemeClr val="tx1"/>
                          </a:solidFill>
                          <a:latin typeface="+mn-lt"/>
                          <a:cs typeface="Arial" panose="020B0604020202020204" pitchFamily="34" charset="0"/>
                        </a:rPr>
                        <a:t>305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strike="noStrike" dirty="0">
                          <a:solidFill>
                            <a:schemeClr val="tx1"/>
                          </a:solidFill>
                          <a:latin typeface="+mn-lt"/>
                          <a:cs typeface="Arial" panose="020B0604020202020204" pitchFamily="34" charset="0"/>
                        </a:rPr>
                        <a:t>0.83 (0.61, 1.13)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7620227"/>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1" strike="noStrike" kern="1200" dirty="0">
                          <a:solidFill>
                            <a:schemeClr val="tx1"/>
                          </a:solidFill>
                          <a:latin typeface="+mn-lt"/>
                          <a:ea typeface="+mn-ea"/>
                          <a:cs typeface="Arial" panose="020B0604020202020204" pitchFamily="34" charset="0"/>
                        </a:rPr>
                        <a:t>SP263 PD-L1 status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u="none"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88575005"/>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strike="noStrike" kern="1200" dirty="0">
                          <a:solidFill>
                            <a:schemeClr val="tx1"/>
                          </a:solidFill>
                          <a:latin typeface="+mn-lt"/>
                          <a:ea typeface="+mn-ea"/>
                          <a:cs typeface="Arial" panose="020B0604020202020204" pitchFamily="34" charset="0"/>
                        </a:rPr>
                        <a:t>TC≥50%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strike="noStrike" dirty="0">
                          <a:solidFill>
                            <a:schemeClr val="tx1"/>
                          </a:solidFill>
                          <a:latin typeface="+mn-lt"/>
                          <a:cs typeface="Arial" panose="020B0604020202020204" pitchFamily="34" charset="0"/>
                        </a:rPr>
                        <a:t>229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strike="noStrike" dirty="0">
                          <a:solidFill>
                            <a:schemeClr val="tx1"/>
                          </a:solidFill>
                          <a:latin typeface="+mn-lt"/>
                          <a:cs typeface="Arial" panose="020B0604020202020204" pitchFamily="34" charset="0"/>
                        </a:rPr>
                        <a:t>0.43 (0.27, 0.68)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8088353"/>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strike="noStrike" kern="1200" dirty="0">
                          <a:solidFill>
                            <a:schemeClr val="tx1"/>
                          </a:solidFill>
                          <a:latin typeface="+mn-lt"/>
                          <a:ea typeface="+mn-ea"/>
                          <a:cs typeface="Arial" panose="020B0604020202020204" pitchFamily="34" charset="0"/>
                        </a:rPr>
                        <a:t>TC≥1%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strike="noStrike" dirty="0">
                          <a:solidFill>
                            <a:schemeClr val="tx1"/>
                          </a:solidFill>
                          <a:latin typeface="+mn-lt"/>
                          <a:cs typeface="Arial" panose="020B0604020202020204" pitchFamily="34" charset="0"/>
                        </a:rPr>
                        <a:t>476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strike="noStrike" dirty="0">
                          <a:solidFill>
                            <a:schemeClr val="tx1"/>
                          </a:solidFill>
                          <a:latin typeface="+mn-lt"/>
                          <a:cs typeface="Arial" panose="020B0604020202020204" pitchFamily="34" charset="0"/>
                        </a:rPr>
                        <a:t>0.66 (0.49, 0.87)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0843585"/>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strike="noStrike" kern="1200" dirty="0">
                          <a:solidFill>
                            <a:schemeClr val="tx1"/>
                          </a:solidFill>
                          <a:latin typeface="+mn-lt"/>
                          <a:ea typeface="+mn-ea"/>
                          <a:cs typeface="Arial" panose="020B0604020202020204" pitchFamily="34" charset="0"/>
                        </a:rPr>
                        <a:t>TC&lt;1%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strike="noStrike" dirty="0">
                          <a:solidFill>
                            <a:schemeClr val="tx1"/>
                          </a:solidFill>
                          <a:latin typeface="+mn-lt"/>
                          <a:cs typeface="Arial" panose="020B0604020202020204" pitchFamily="34" charset="0"/>
                        </a:rPr>
                        <a:t>383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strike="noStrik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strike="noStrike" dirty="0">
                          <a:solidFill>
                            <a:schemeClr val="tx1"/>
                          </a:solidFill>
                          <a:latin typeface="+mn-lt"/>
                          <a:cs typeface="Arial" panose="020B0604020202020204" pitchFamily="34" charset="0"/>
                        </a:rPr>
                        <a:t>0.97 (0.72, 1.31)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43849200"/>
                  </a:ext>
                </a:extLst>
              </a:tr>
              <a:tr h="143999">
                <a:tc>
                  <a:txBody>
                    <a:bodyPr/>
                    <a:lstStyle/>
                    <a:p>
                      <a:pPr marL="58738" marR="0" lvl="0" indent="0" algn="l" defTabSz="914400" rtl="0" eaLnBrk="1" fontAlgn="auto" latinLnBrk="0" hangingPunct="1">
                        <a:lnSpc>
                          <a:spcPct val="100000"/>
                        </a:lnSpc>
                        <a:spcBef>
                          <a:spcPts val="0"/>
                        </a:spcBef>
                        <a:spcAft>
                          <a:spcPts val="0"/>
                        </a:spcAft>
                        <a:buClrTx/>
                        <a:buSzTx/>
                        <a:buFontTx/>
                        <a:buNone/>
                        <a:tabLst/>
                        <a:defRPr/>
                      </a:pPr>
                      <a:r>
                        <a:rPr lang="en-US" sz="700" b="1" i="1" dirty="0">
                          <a:solidFill>
                            <a:schemeClr val="tx1"/>
                          </a:solidFill>
                          <a:latin typeface="+mn-lt"/>
                        </a:rPr>
                        <a:t>EGFR</a:t>
                      </a:r>
                      <a:r>
                        <a:rPr lang="en-US" sz="700" b="1" dirty="0">
                          <a:solidFill>
                            <a:schemeClr val="tx1"/>
                          </a:solidFill>
                          <a:latin typeface="+mn-lt"/>
                        </a:rPr>
                        <a:t> mutation status</a:t>
                      </a:r>
                      <a:endParaRPr lang="en-US" sz="700" b="1"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2342321"/>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Yes</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rPr>
                        <a:t>109</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rPr>
                        <a:t>0.99 (0.60, 1.62)</a:t>
                      </a: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11315946"/>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No</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cs typeface="Arial" panose="020B0604020202020204" pitchFamily="34" charset="0"/>
                        </a:rPr>
                        <a:t>463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rPr>
                        <a:t>0.79 (0.59, 1.05)</a:t>
                      </a: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8480093"/>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Unknown</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rPr>
                        <a:t>310</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rPr>
                        <a:t>0.70 (0.49, 1.01)</a:t>
                      </a: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48056027"/>
                  </a:ext>
                </a:extLst>
              </a:tr>
              <a:tr h="143999">
                <a:tc>
                  <a:txBody>
                    <a:bodyPr/>
                    <a:lstStyle/>
                    <a:p>
                      <a:pPr marL="58738" marR="0" lvl="0" indent="0" algn="l" defTabSz="914400" rtl="0" eaLnBrk="1" fontAlgn="auto" latinLnBrk="0" hangingPunct="1">
                        <a:lnSpc>
                          <a:spcPct val="100000"/>
                        </a:lnSpc>
                        <a:spcBef>
                          <a:spcPts val="0"/>
                        </a:spcBef>
                        <a:spcAft>
                          <a:spcPts val="600"/>
                        </a:spcAft>
                        <a:buClrTx/>
                        <a:buSzTx/>
                        <a:buFontTx/>
                        <a:buNone/>
                        <a:tabLst/>
                        <a:defRPr/>
                      </a:pPr>
                      <a:r>
                        <a:rPr lang="en-US" sz="700" b="1" i="1" dirty="0">
                          <a:solidFill>
                            <a:schemeClr val="tx1"/>
                          </a:solidFill>
                          <a:latin typeface="+mn-lt"/>
                        </a:rPr>
                        <a:t>ALK </a:t>
                      </a:r>
                      <a:r>
                        <a:rPr lang="en-US" sz="700" b="1" dirty="0">
                          <a:solidFill>
                            <a:schemeClr val="tx1"/>
                          </a:solidFill>
                          <a:latin typeface="+mn-lt"/>
                        </a:rPr>
                        <a:t>rearrangement status</a:t>
                      </a:r>
                      <a:endParaRPr lang="en-US" sz="700" b="1"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99088269"/>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Yes </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rPr>
                        <a:t>31</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rPr>
                        <a:t>1.04 (0.38, 2.90)</a:t>
                      </a: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18918304"/>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No</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rPr>
                        <a:t>507</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rPr>
                        <a:t>0.85 (0.66, 1.10)</a:t>
                      </a: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7938576"/>
                  </a:ext>
                </a:extLst>
              </a:tr>
              <a:tr h="143999">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Unknown</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rPr>
                        <a:t>344</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rPr>
                        <a:t>0.66 (0.46, 0.93)</a:t>
                      </a: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70365257"/>
                  </a:ext>
                </a:extLst>
              </a:tr>
            </a:tbl>
          </a:graphicData>
        </a:graphic>
      </p:graphicFrame>
      <p:sp>
        <p:nvSpPr>
          <p:cNvPr id="3" name="Footer Placeholder 2"/>
          <p:cNvSpPr>
            <a:spLocks noGrp="1"/>
          </p:cNvSpPr>
          <p:nvPr>
            <p:ph type="ftr" sz="quarter" idx="13"/>
          </p:nvPr>
        </p:nvSpPr>
        <p:spPr/>
        <p:txBody>
          <a:bodyPr/>
          <a:lstStyle/>
          <a:p>
            <a:r>
              <a:rPr lang="en-US" dirty="0"/>
              <a:t> </a:t>
            </a:r>
          </a:p>
        </p:txBody>
      </p:sp>
      <p:sp>
        <p:nvSpPr>
          <p:cNvPr id="6" name="Slide Number Placeholder 1">
            <a:extLst>
              <a:ext uri="{FF2B5EF4-FFF2-40B4-BE49-F238E27FC236}">
                <a16:creationId xmlns:a16="http://schemas.microsoft.com/office/drawing/2014/main" id="{C5570061-18D1-4760-9AD1-C8281B24140A}"/>
              </a:ext>
            </a:extLst>
          </p:cNvPr>
          <p:cNvSpPr>
            <a:spLocks noGrp="1"/>
          </p:cNvSpPr>
          <p:nvPr>
            <p:ph type="sldNum" sz="quarter" idx="12"/>
          </p:nvPr>
        </p:nvSpPr>
        <p:spPr>
          <a:xfrm>
            <a:off x="8467416" y="5343276"/>
            <a:ext cx="2057400" cy="273808"/>
          </a:xfrm>
        </p:spPr>
        <p:txBody>
          <a:bodyPr/>
          <a:lstStyle/>
          <a:p>
            <a:fld id="{2FFBAD49-1F68-914B-9DFB-5D552C1A2BEB}" type="slidenum">
              <a:rPr lang="en-US" smtClean="0"/>
              <a:pPr/>
              <a:t>57</a:t>
            </a:fld>
            <a:endParaRPr lang="en-US" dirty="0"/>
          </a:p>
        </p:txBody>
      </p:sp>
      <p:graphicFrame>
        <p:nvGraphicFramePr>
          <p:cNvPr id="7" name="Table 6">
            <a:extLst>
              <a:ext uri="{FF2B5EF4-FFF2-40B4-BE49-F238E27FC236}">
                <a16:creationId xmlns:a16="http://schemas.microsoft.com/office/drawing/2014/main" id="{0E4B1E15-9BBB-4C3D-BE6D-CB44167F0058}"/>
              </a:ext>
            </a:extLst>
          </p:cNvPr>
          <p:cNvGraphicFramePr>
            <a:graphicFrameLocks noGrp="1"/>
          </p:cNvGraphicFramePr>
          <p:nvPr/>
        </p:nvGraphicFramePr>
        <p:xfrm>
          <a:off x="1666295" y="1686801"/>
          <a:ext cx="4315420" cy="3229320"/>
        </p:xfrm>
        <a:graphic>
          <a:graphicData uri="http://schemas.openxmlformats.org/drawingml/2006/table">
            <a:tbl>
              <a:tblPr firstRow="1" bandRow="1">
                <a:tableStyleId>{5940675A-B579-460E-94D1-54222C63F5DA}</a:tableStyleId>
              </a:tblPr>
              <a:tblGrid>
                <a:gridCol w="1144002">
                  <a:extLst>
                    <a:ext uri="{9D8B030D-6E8A-4147-A177-3AD203B41FA5}">
                      <a16:colId xmlns:a16="http://schemas.microsoft.com/office/drawing/2014/main" val="324329839"/>
                    </a:ext>
                  </a:extLst>
                </a:gridCol>
                <a:gridCol w="627356">
                  <a:extLst>
                    <a:ext uri="{9D8B030D-6E8A-4147-A177-3AD203B41FA5}">
                      <a16:colId xmlns:a16="http://schemas.microsoft.com/office/drawing/2014/main" val="922684603"/>
                    </a:ext>
                  </a:extLst>
                </a:gridCol>
                <a:gridCol w="1671563">
                  <a:extLst>
                    <a:ext uri="{9D8B030D-6E8A-4147-A177-3AD203B41FA5}">
                      <a16:colId xmlns:a16="http://schemas.microsoft.com/office/drawing/2014/main" val="3015568688"/>
                    </a:ext>
                  </a:extLst>
                </a:gridCol>
                <a:gridCol w="872499">
                  <a:extLst>
                    <a:ext uri="{9D8B030D-6E8A-4147-A177-3AD203B41FA5}">
                      <a16:colId xmlns:a16="http://schemas.microsoft.com/office/drawing/2014/main" val="2427774495"/>
                    </a:ext>
                  </a:extLst>
                </a:gridCol>
              </a:tblGrid>
              <a:tr h="229334">
                <a:tc rowSpan="2">
                  <a:txBody>
                    <a:bodyPr/>
                    <a:lstStyle/>
                    <a:p>
                      <a:pPr>
                        <a:lnSpc>
                          <a:spcPct val="90000"/>
                        </a:lnSpc>
                        <a:spcAft>
                          <a:spcPts val="600"/>
                        </a:spcAft>
                      </a:pPr>
                      <a:r>
                        <a:rPr lang="en-US" sz="700" b="1" u="sng" dirty="0">
                          <a:latin typeface="+mn-lt"/>
                        </a:rPr>
                        <a:t>Subgroup</a:t>
                      </a:r>
                      <a:endParaRPr lang="en-US" sz="700" b="1" u="sng"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algn="ctr">
                        <a:lnSpc>
                          <a:spcPct val="90000"/>
                        </a:lnSpc>
                        <a:spcAft>
                          <a:spcPts val="600"/>
                        </a:spcAft>
                      </a:pPr>
                      <a:r>
                        <a:rPr lang="en-US" sz="700" b="1" u="sng" dirty="0">
                          <a:latin typeface="+mn-lt"/>
                        </a:rPr>
                        <a:t>N</a:t>
                      </a:r>
                      <a:endParaRPr lang="en-US" sz="700" b="1" u="sng" baseline="3000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1" u="sng"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algn="ctr">
                        <a:lnSpc>
                          <a:spcPct val="90000"/>
                        </a:lnSpc>
                        <a:spcAft>
                          <a:spcPts val="600"/>
                        </a:spcAft>
                      </a:pPr>
                      <a:r>
                        <a:rPr lang="en-US" sz="700" b="1" u="sng" dirty="0">
                          <a:latin typeface="+mn-lt"/>
                        </a:rPr>
                        <a:t>HR (95% CI)</a:t>
                      </a:r>
                      <a:r>
                        <a:rPr lang="en-US" sz="700" b="1" u="sng" baseline="30000" dirty="0">
                          <a:latin typeface="+mn-lt"/>
                        </a:rPr>
                        <a:t>a</a:t>
                      </a:r>
                      <a:endParaRPr lang="en-US" sz="700" b="1" u="sng" baseline="3000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21633628"/>
                  </a:ext>
                </a:extLst>
              </a:tr>
              <a:tr h="118526">
                <a:tc vMerge="1">
                  <a:txBody>
                    <a:bodyPr/>
                    <a:lstStyle/>
                    <a:p>
                      <a:pPr>
                        <a:lnSpc>
                          <a:spcPct val="90000"/>
                        </a:lnSpc>
                        <a:spcAft>
                          <a:spcPts val="600"/>
                        </a:spcAft>
                      </a:pPr>
                      <a:endParaRPr lang="en-US" sz="1600" b="0" u="none" dirty="0">
                        <a:solidFill>
                          <a:schemeClr val="tx1"/>
                        </a:solidFill>
                        <a:latin typeface="Arial" panose="020B0604020202020204" pitchFamily="34" charset="0"/>
                        <a:cs typeface="Arial" panose="020B0604020202020204" pitchFamily="34" charset="0"/>
                      </a:endParaRPr>
                    </a:p>
                  </a:txBody>
                  <a:tcPr marL="0" marR="0" marT="0" marB="11573"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113468"/>
                      </a:solidFill>
                      <a:prstDash val="solid"/>
                      <a:round/>
                      <a:headEnd type="none" w="med" len="med"/>
                      <a:tailEnd type="none" w="med" len="med"/>
                    </a:lnB>
                  </a:tcPr>
                </a:tc>
                <a:tc vMerge="1">
                  <a:txBody>
                    <a:bodyPr/>
                    <a:lstStyle/>
                    <a:p>
                      <a:pPr algn="ctr">
                        <a:lnSpc>
                          <a:spcPct val="90000"/>
                        </a:lnSpc>
                      </a:pPr>
                      <a:endParaRPr lang="en-US" sz="1600" dirty="0">
                        <a:latin typeface="Arial" panose="020B0604020202020204" pitchFamily="34" charset="0"/>
                        <a:cs typeface="Arial" panose="020B0604020202020204" pitchFamily="34" charset="0"/>
                      </a:endParaRPr>
                    </a:p>
                  </a:txBody>
                  <a:tcPr marL="0" marR="0" marT="0" marB="11573"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113468"/>
                      </a:solidFill>
                      <a:prstDash val="solid"/>
                      <a:round/>
                      <a:headEnd type="none" w="med" len="med"/>
                      <a:tailEnd type="none" w="med" len="med"/>
                    </a:lnB>
                  </a:tcPr>
                </a:tc>
                <a:tc>
                  <a:txBody>
                    <a:bodyPr/>
                    <a:lstStyle/>
                    <a:p>
                      <a:pPr>
                        <a:lnSpc>
                          <a:spcPct val="90000"/>
                        </a:lnSpc>
                        <a:spcAft>
                          <a:spcPts val="600"/>
                        </a:spcAft>
                      </a:pPr>
                      <a:endParaRPr lang="en-US" sz="700" b="1" u="sng"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vMerge="1">
                  <a:txBody>
                    <a:bodyPr/>
                    <a:lstStyle/>
                    <a:p>
                      <a:pPr algn="ctr">
                        <a:lnSpc>
                          <a:spcPct val="90000"/>
                        </a:lnSpc>
                        <a:spcAft>
                          <a:spcPts val="600"/>
                        </a:spcAft>
                      </a:pPr>
                      <a:endParaRPr lang="en-US" sz="1600" b="0" u="none" dirty="0">
                        <a:solidFill>
                          <a:schemeClr val="tx1"/>
                        </a:solidFill>
                        <a:latin typeface="Arial" panose="020B0604020202020204" pitchFamily="34" charset="0"/>
                        <a:cs typeface="Arial" panose="020B0604020202020204" pitchFamily="34" charset="0"/>
                      </a:endParaRPr>
                    </a:p>
                  </a:txBody>
                  <a:tcPr marL="0" marR="0" marT="0" marB="11573"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113468"/>
                      </a:solidFill>
                      <a:prstDash val="solid"/>
                      <a:round/>
                      <a:headEnd type="none" w="med" len="med"/>
                      <a:tailEnd type="none" w="med" len="med"/>
                    </a:lnB>
                  </a:tcPr>
                </a:tc>
                <a:extLst>
                  <a:ext uri="{0D108BD9-81ED-4DB2-BD59-A6C34878D82A}">
                    <a16:rowId xmlns:a16="http://schemas.microsoft.com/office/drawing/2014/main" val="1246389083"/>
                  </a:ext>
                </a:extLst>
              </a:tr>
              <a:tr h="144073">
                <a:tc>
                  <a:txBody>
                    <a:bodyPr/>
                    <a:lstStyle/>
                    <a:p>
                      <a:pPr marL="0" indent="0">
                        <a:lnSpc>
                          <a:spcPct val="100000"/>
                        </a:lnSpc>
                        <a:spcAft>
                          <a:spcPts val="0"/>
                        </a:spcAft>
                      </a:pPr>
                      <a:r>
                        <a:rPr lang="en-US" sz="700" b="1" dirty="0">
                          <a:solidFill>
                            <a:schemeClr val="tx1"/>
                          </a:solidFill>
                          <a:latin typeface="+mn-lt"/>
                        </a:rPr>
                        <a:t>All patients</a:t>
                      </a:r>
                      <a:endParaRPr lang="en-US" sz="700" b="1"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0" dirty="0">
                          <a:solidFill>
                            <a:schemeClr val="tx1"/>
                          </a:solidFill>
                          <a:latin typeface="+mn-lt"/>
                          <a:cs typeface="Arial" panose="020B0604020202020204" pitchFamily="34" charset="0"/>
                        </a:rPr>
                        <a:t>882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SG" sz="700" dirty="0"/>
                        <a:t>0.79 (0.64, 0.96)</a:t>
                      </a:r>
                      <a:endParaRPr lang="en-US" sz="700"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85275891"/>
                  </a:ext>
                </a:extLst>
              </a:tr>
              <a:tr h="144073">
                <a:tc>
                  <a:txBody>
                    <a:bodyPr/>
                    <a:lstStyle/>
                    <a:p>
                      <a:pPr marL="0">
                        <a:lnSpc>
                          <a:spcPct val="100000"/>
                        </a:lnSpc>
                        <a:spcAft>
                          <a:spcPts val="0"/>
                        </a:spcAft>
                      </a:pPr>
                      <a:r>
                        <a:rPr lang="en-US" sz="700" b="1" dirty="0">
                          <a:solidFill>
                            <a:schemeClr val="tx1"/>
                          </a:solidFill>
                          <a:latin typeface="+mn-lt"/>
                        </a:rPr>
                        <a:t>Age</a:t>
                      </a:r>
                      <a:endParaRPr lang="en-US" sz="700" b="1"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82786714"/>
                  </a:ext>
                </a:extLst>
              </a:tr>
              <a:tr h="144073">
                <a:tc>
                  <a:txBody>
                    <a:bodyPr/>
                    <a:lstStyle/>
                    <a:p>
                      <a:pPr marL="91440">
                        <a:lnSpc>
                          <a:spcPct val="100000"/>
                        </a:lnSpc>
                        <a:spcBef>
                          <a:spcPts val="0"/>
                        </a:spcBef>
                        <a:spcAft>
                          <a:spcPts val="0"/>
                        </a:spcAft>
                      </a:pPr>
                      <a:r>
                        <a:rPr lang="en-US" sz="700" b="0" dirty="0">
                          <a:solidFill>
                            <a:schemeClr val="tx1"/>
                          </a:solidFill>
                          <a:latin typeface="+mn-lt"/>
                        </a:rPr>
                        <a:t>&lt;65 y</a:t>
                      </a:r>
                      <a:endParaRPr lang="en-US" sz="700" b="0"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Bef>
                          <a:spcPts val="600"/>
                        </a:spcBef>
                        <a:spcAft>
                          <a:spcPts val="600"/>
                        </a:spcAft>
                      </a:pPr>
                      <a:r>
                        <a:rPr lang="en-US" sz="700" b="0" dirty="0">
                          <a:solidFill>
                            <a:schemeClr val="tx1"/>
                          </a:solidFill>
                          <a:latin typeface="+mn-lt"/>
                          <a:cs typeface="Arial" panose="020B0604020202020204" pitchFamily="34" charset="0"/>
                        </a:rPr>
                        <a:t>544</a:t>
                      </a: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Bef>
                          <a:spcPts val="600"/>
                        </a:spcBef>
                        <a:spcAft>
                          <a:spcPts val="600"/>
                        </a:spcAft>
                      </a:pPr>
                      <a:endParaRPr lang="en-US" sz="700" b="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lang="en-US" sz="700" b="0" u="none" dirty="0">
                          <a:solidFill>
                            <a:schemeClr val="tx1"/>
                          </a:solidFill>
                          <a:latin typeface="+mn-lt"/>
                          <a:cs typeface="Arial" panose="020B0604020202020204" pitchFamily="34" charset="0"/>
                        </a:rPr>
                        <a:t>0.79 (0.61, 1.03)</a:t>
                      </a: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74684557"/>
                  </a:ext>
                </a:extLst>
              </a:tr>
              <a:tr h="144073">
                <a:tc>
                  <a:txBody>
                    <a:bodyPr/>
                    <a:lstStyle/>
                    <a:p>
                      <a:pPr marL="91440">
                        <a:lnSpc>
                          <a:spcPct val="100000"/>
                        </a:lnSpc>
                        <a:spcBef>
                          <a:spcPts val="0"/>
                        </a:spcBef>
                        <a:spcAft>
                          <a:spcPts val="0"/>
                        </a:spcAft>
                      </a:pPr>
                      <a:r>
                        <a:rPr lang="en-US" sz="700" b="0" dirty="0">
                          <a:solidFill>
                            <a:schemeClr val="tx1"/>
                          </a:solidFill>
                          <a:latin typeface="+mn-lt"/>
                        </a:rPr>
                        <a:t>≥65 y</a:t>
                      </a:r>
                      <a:endParaRPr lang="en-US" sz="700" b="0"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Bef>
                          <a:spcPts val="600"/>
                        </a:spcBef>
                        <a:spcAft>
                          <a:spcPts val="600"/>
                        </a:spcAft>
                      </a:pPr>
                      <a:r>
                        <a:rPr lang="en-US" sz="700" b="0" dirty="0">
                          <a:solidFill>
                            <a:schemeClr val="tx1"/>
                          </a:solidFill>
                          <a:latin typeface="+mn-lt"/>
                          <a:cs typeface="Arial" panose="020B0604020202020204" pitchFamily="34" charset="0"/>
                        </a:rPr>
                        <a:t>338</a:t>
                      </a: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Bef>
                          <a:spcPts val="600"/>
                        </a:spcBef>
                        <a:spcAft>
                          <a:spcPts val="600"/>
                        </a:spcAft>
                      </a:pPr>
                      <a:endParaRPr lang="en-US" sz="700" b="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600"/>
                        </a:spcBef>
                        <a:spcAft>
                          <a:spcPts val="600"/>
                        </a:spcAft>
                        <a:buClrTx/>
                        <a:buSzTx/>
                        <a:buFontTx/>
                        <a:buNone/>
                        <a:tabLst/>
                        <a:defRPr/>
                      </a:pPr>
                      <a:r>
                        <a:rPr lang="en-US" sz="700" b="0" u="none" dirty="0">
                          <a:solidFill>
                            <a:schemeClr val="tx1"/>
                          </a:solidFill>
                          <a:latin typeface="+mn-lt"/>
                          <a:cs typeface="Arial" panose="020B0604020202020204" pitchFamily="34" charset="0"/>
                        </a:rPr>
                        <a:t>0.76 (0.54, 1.05)</a:t>
                      </a: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31140423"/>
                  </a:ext>
                </a:extLst>
              </a:tr>
              <a:tr h="144073">
                <a:tc>
                  <a:txBody>
                    <a:bodyPr/>
                    <a:lstStyle/>
                    <a:p>
                      <a:pPr marL="0">
                        <a:lnSpc>
                          <a:spcPct val="100000"/>
                        </a:lnSpc>
                        <a:spcAft>
                          <a:spcPts val="0"/>
                        </a:spcAft>
                      </a:pPr>
                      <a:r>
                        <a:rPr lang="en-US" sz="700" b="1" dirty="0">
                          <a:solidFill>
                            <a:schemeClr val="tx1"/>
                          </a:solidFill>
                          <a:latin typeface="+mn-lt"/>
                        </a:rPr>
                        <a:t>Sex</a:t>
                      </a:r>
                      <a:endParaRPr lang="en-US" sz="700" b="1"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4255577"/>
                  </a:ext>
                </a:extLst>
              </a:tr>
              <a:tr h="144073">
                <a:tc>
                  <a:txBody>
                    <a:bodyPr/>
                    <a:lstStyle/>
                    <a:p>
                      <a:pPr marL="91440">
                        <a:lnSpc>
                          <a:spcPct val="100000"/>
                        </a:lnSpc>
                        <a:spcAft>
                          <a:spcPts val="0"/>
                        </a:spcAft>
                      </a:pPr>
                      <a:r>
                        <a:rPr lang="en-US" sz="700" b="0" dirty="0">
                          <a:solidFill>
                            <a:schemeClr val="tx1"/>
                          </a:solidFill>
                          <a:latin typeface="+mn-lt"/>
                        </a:rPr>
                        <a:t>Male</a:t>
                      </a:r>
                      <a:endParaRPr lang="en-US" sz="700" b="0"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0" dirty="0">
                          <a:solidFill>
                            <a:schemeClr val="tx1"/>
                          </a:solidFill>
                          <a:latin typeface="+mn-lt"/>
                          <a:cs typeface="Arial" panose="020B0604020202020204" pitchFamily="34" charset="0"/>
                        </a:rPr>
                        <a:t>589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0.76 (0.59, 0.99)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52012876"/>
                  </a:ext>
                </a:extLst>
              </a:tr>
              <a:tr h="144073">
                <a:tc>
                  <a:txBody>
                    <a:bodyPr/>
                    <a:lstStyle/>
                    <a:p>
                      <a:pPr marL="91440">
                        <a:lnSpc>
                          <a:spcPct val="100000"/>
                        </a:lnSpc>
                        <a:spcAft>
                          <a:spcPts val="0"/>
                        </a:spcAft>
                      </a:pPr>
                      <a:r>
                        <a:rPr lang="en-US" sz="700" b="0" dirty="0">
                          <a:solidFill>
                            <a:schemeClr val="tx1"/>
                          </a:solidFill>
                          <a:latin typeface="+mn-lt"/>
                        </a:rPr>
                        <a:t>Female</a:t>
                      </a:r>
                      <a:endParaRPr lang="en-US" sz="700" b="0"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0" dirty="0">
                          <a:solidFill>
                            <a:schemeClr val="tx1"/>
                          </a:solidFill>
                          <a:latin typeface="+mn-lt"/>
                          <a:cs typeface="Arial" panose="020B0604020202020204" pitchFamily="34" charset="0"/>
                        </a:rPr>
                        <a:t>293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0.80 (0.57, 1.13)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30344876"/>
                  </a:ext>
                </a:extLst>
              </a:tr>
              <a:tr h="144073">
                <a:tc>
                  <a:txBody>
                    <a:bodyPr/>
                    <a:lstStyle/>
                    <a:p>
                      <a:pPr marL="0">
                        <a:lnSpc>
                          <a:spcPct val="100000"/>
                        </a:lnSpc>
                        <a:spcAft>
                          <a:spcPts val="0"/>
                        </a:spcAft>
                      </a:pPr>
                      <a:r>
                        <a:rPr lang="en-US" sz="700" b="1" dirty="0">
                          <a:solidFill>
                            <a:schemeClr val="tx1"/>
                          </a:solidFill>
                          <a:latin typeface="+mn-lt"/>
                        </a:rPr>
                        <a:t>Race</a:t>
                      </a:r>
                      <a:endParaRPr lang="en-US" sz="700" b="1"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67694776"/>
                  </a:ext>
                </a:extLst>
              </a:tr>
              <a:tr h="144073">
                <a:tc>
                  <a:txBody>
                    <a:bodyPr/>
                    <a:lstStyle/>
                    <a:p>
                      <a:pPr marL="91440">
                        <a:lnSpc>
                          <a:spcPct val="100000"/>
                        </a:lnSpc>
                        <a:spcAft>
                          <a:spcPts val="0"/>
                        </a:spcAft>
                      </a:pPr>
                      <a:r>
                        <a:rPr lang="en-US" sz="700" b="0" dirty="0">
                          <a:solidFill>
                            <a:schemeClr val="tx1"/>
                          </a:solidFill>
                          <a:latin typeface="+mn-lt"/>
                        </a:rPr>
                        <a:t>White</a:t>
                      </a:r>
                      <a:endParaRPr lang="en-US" sz="700" b="0"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0" dirty="0">
                          <a:solidFill>
                            <a:schemeClr val="tx1"/>
                          </a:solidFill>
                          <a:latin typeface="+mn-lt"/>
                          <a:cs typeface="Arial" panose="020B0604020202020204" pitchFamily="34" charset="0"/>
                        </a:rPr>
                        <a:t>631</a:t>
                      </a: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0.78 (0.61, 1.00)</a:t>
                      </a:r>
                    </a:p>
                  </a:txBody>
                  <a:tcPr marL="0" marR="0" marT="0" marB="433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06792207"/>
                  </a:ext>
                </a:extLst>
              </a:tr>
              <a:tr h="144073">
                <a:tc>
                  <a:txBody>
                    <a:bodyPr/>
                    <a:lstStyle/>
                    <a:p>
                      <a:pPr marL="91440">
                        <a:lnSpc>
                          <a:spcPct val="100000"/>
                        </a:lnSpc>
                        <a:spcAft>
                          <a:spcPts val="0"/>
                        </a:spcAft>
                      </a:pPr>
                      <a:r>
                        <a:rPr lang="en-US" sz="700" b="0" dirty="0">
                          <a:solidFill>
                            <a:schemeClr val="tx1"/>
                          </a:solidFill>
                          <a:latin typeface="+mn-lt"/>
                        </a:rPr>
                        <a:t>Asian</a:t>
                      </a:r>
                      <a:endParaRPr lang="en-US" sz="700" b="0"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0" dirty="0">
                          <a:solidFill>
                            <a:schemeClr val="tx1"/>
                          </a:solidFill>
                          <a:latin typeface="+mn-lt"/>
                          <a:cs typeface="Arial" panose="020B0604020202020204" pitchFamily="34" charset="0"/>
                        </a:rPr>
                        <a:t>227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0.82 (0.55, 1.22)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1077465"/>
                  </a:ext>
                </a:extLst>
              </a:tr>
              <a:tr h="144073">
                <a:tc>
                  <a:txBody>
                    <a:bodyPr/>
                    <a:lstStyle/>
                    <a:p>
                      <a:pPr marL="0" marR="0" lvl="0" indent="0" algn="l" defTabSz="914427" rtl="0" eaLnBrk="1" fontAlgn="auto" latinLnBrk="0" hangingPunct="1">
                        <a:lnSpc>
                          <a:spcPct val="100000"/>
                        </a:lnSpc>
                        <a:spcBef>
                          <a:spcPts val="0"/>
                        </a:spcBef>
                        <a:spcAft>
                          <a:spcPts val="0"/>
                        </a:spcAft>
                        <a:buClrTx/>
                        <a:buSzTx/>
                        <a:buFontTx/>
                        <a:buNone/>
                        <a:tabLst/>
                        <a:defRPr/>
                      </a:pPr>
                      <a:r>
                        <a:rPr lang="en-US" sz="700" b="1" dirty="0">
                          <a:solidFill>
                            <a:schemeClr val="tx1"/>
                          </a:solidFill>
                          <a:latin typeface="+mn-lt"/>
                        </a:rPr>
                        <a:t>ECOG PS</a:t>
                      </a:r>
                      <a:endParaRPr lang="en-US" sz="700" b="1"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7480855"/>
                  </a:ext>
                </a:extLst>
              </a:tr>
              <a:tr h="144073">
                <a:tc>
                  <a:txBody>
                    <a:bodyPr/>
                    <a:lstStyle/>
                    <a:p>
                      <a:pPr marL="91440">
                        <a:lnSpc>
                          <a:spcPct val="100000"/>
                        </a:lnSpc>
                        <a:spcAft>
                          <a:spcPts val="0"/>
                        </a:spcAft>
                      </a:pPr>
                      <a:r>
                        <a:rPr lang="en-US" sz="700" b="0" dirty="0">
                          <a:solidFill>
                            <a:schemeClr val="tx1"/>
                          </a:solidFill>
                          <a:latin typeface="+mn-lt"/>
                        </a:rPr>
                        <a:t>0</a:t>
                      </a:r>
                      <a:endParaRPr lang="en-US" sz="700" b="0"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0" dirty="0">
                          <a:solidFill>
                            <a:schemeClr val="tx1"/>
                          </a:solidFill>
                          <a:latin typeface="+mn-lt"/>
                          <a:cs typeface="Arial" panose="020B0604020202020204" pitchFamily="34" charset="0"/>
                        </a:rPr>
                        <a:t>491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0.72 (0.55, 0.95)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5565566"/>
                  </a:ext>
                </a:extLst>
              </a:tr>
              <a:tr h="144073">
                <a:tc>
                  <a:txBody>
                    <a:bodyPr/>
                    <a:lstStyle/>
                    <a:p>
                      <a:pPr marL="91440">
                        <a:lnSpc>
                          <a:spcPct val="100000"/>
                        </a:lnSpc>
                        <a:spcAft>
                          <a:spcPts val="0"/>
                        </a:spcAft>
                      </a:pPr>
                      <a:r>
                        <a:rPr lang="en-US" sz="700" b="0" dirty="0">
                          <a:solidFill>
                            <a:schemeClr val="tx1"/>
                          </a:solidFill>
                          <a:latin typeface="+mn-lt"/>
                        </a:rPr>
                        <a:t>1</a:t>
                      </a:r>
                      <a:endParaRPr lang="en-US" sz="700" b="0" dirty="0">
                        <a:solidFill>
                          <a:schemeClr val="tx1"/>
                        </a:solidFill>
                        <a:latin typeface="+mn-lt"/>
                        <a:cs typeface="Arial" panose="020B0604020202020204" pitchFamily="34" charset="0"/>
                      </a:endParaRPr>
                    </a:p>
                  </a:txBody>
                  <a:tcPr marL="1928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spcAft>
                          <a:spcPts val="600"/>
                        </a:spcAft>
                      </a:pPr>
                      <a:r>
                        <a:rPr lang="en-US" sz="700" b="0" dirty="0">
                          <a:solidFill>
                            <a:schemeClr val="tx1"/>
                          </a:solidFill>
                          <a:latin typeface="+mn-lt"/>
                          <a:cs typeface="Arial" panose="020B0604020202020204" pitchFamily="34" charset="0"/>
                        </a:rPr>
                        <a:t>388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90000"/>
                        </a:lnSpc>
                        <a:spcAft>
                          <a:spcPts val="600"/>
                        </a:spcAft>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0.87 (0.64, 1.18)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3360171"/>
                  </a:ext>
                </a:extLst>
              </a:tr>
              <a:tr h="144073">
                <a:tc>
                  <a:txBody>
                    <a:bodyPr/>
                    <a:lstStyle/>
                    <a:p>
                      <a:pPr marL="58738" marR="0" lvl="0" indent="0" algn="l" defTabSz="914400" rtl="0" eaLnBrk="1" fontAlgn="auto" latinLnBrk="0" hangingPunct="1">
                        <a:lnSpc>
                          <a:spcPct val="100000"/>
                        </a:lnSpc>
                        <a:spcBef>
                          <a:spcPts val="0"/>
                        </a:spcBef>
                        <a:spcAft>
                          <a:spcPts val="0"/>
                        </a:spcAft>
                        <a:buClrTx/>
                        <a:buSzTx/>
                        <a:buFontTx/>
                        <a:buNone/>
                        <a:tabLst/>
                        <a:defRPr/>
                      </a:pPr>
                      <a:r>
                        <a:rPr lang="en-US" sz="700" b="1" dirty="0">
                          <a:solidFill>
                            <a:schemeClr val="tx1"/>
                          </a:solidFill>
                          <a:latin typeface="+mn-lt"/>
                        </a:rPr>
                        <a:t>Tobacco use history</a:t>
                      </a:r>
                      <a:endParaRPr lang="en-US" sz="700" b="1"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94440408"/>
                  </a:ext>
                </a:extLst>
              </a:tr>
              <a:tr h="144073">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Never</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cs typeface="Arial" panose="020B0604020202020204" pitchFamily="34" charset="0"/>
                        </a:rPr>
                        <a:t>196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1.13 (0.77, 1.67)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37797681"/>
                  </a:ext>
                </a:extLst>
              </a:tr>
              <a:tr h="144073">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Previous</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cs typeface="Arial" panose="020B0604020202020204" pitchFamily="34" charset="0"/>
                        </a:rPr>
                        <a:t>547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0.62 (0.47, 0.81)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6047932"/>
                  </a:ext>
                </a:extLst>
              </a:tr>
              <a:tr h="144073">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Current</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cs typeface="Arial" panose="020B0604020202020204" pitchFamily="34" charset="0"/>
                        </a:rPr>
                        <a:t>139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1.01 (0.58, 1.75)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34675393"/>
                  </a:ext>
                </a:extLst>
              </a:tr>
              <a:tr h="144073">
                <a:tc>
                  <a:txBody>
                    <a:bodyPr/>
                    <a:lstStyle/>
                    <a:p>
                      <a:pPr marL="58738" marR="0" lvl="0" indent="0" algn="l" defTabSz="914400" rtl="0" eaLnBrk="1" fontAlgn="auto" latinLnBrk="0" hangingPunct="1">
                        <a:lnSpc>
                          <a:spcPct val="100000"/>
                        </a:lnSpc>
                        <a:spcBef>
                          <a:spcPts val="0"/>
                        </a:spcBef>
                        <a:spcAft>
                          <a:spcPts val="0"/>
                        </a:spcAft>
                        <a:buClrTx/>
                        <a:buSzTx/>
                        <a:buFontTx/>
                        <a:buNone/>
                        <a:tabLst/>
                        <a:defRPr/>
                      </a:pPr>
                      <a:r>
                        <a:rPr lang="en-US" sz="700" b="1" dirty="0">
                          <a:solidFill>
                            <a:schemeClr val="tx1"/>
                          </a:solidFill>
                          <a:latin typeface="+mn-lt"/>
                        </a:rPr>
                        <a:t>Histology</a:t>
                      </a:r>
                      <a:endParaRPr lang="en-US" sz="700" b="1"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lang="en-US" sz="700" b="0" u="none"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6853830"/>
                  </a:ext>
                </a:extLst>
              </a:tr>
              <a:tr h="144073">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Squamous</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cs typeface="Arial" panose="020B0604020202020204" pitchFamily="34" charset="0"/>
                        </a:rPr>
                        <a:t>294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0.80 (0.54, 1.18)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34450647"/>
                  </a:ext>
                </a:extLst>
              </a:tr>
              <a:tr h="144073">
                <a:tc>
                  <a:txBody>
                    <a:bodyPr/>
                    <a:lstStyle/>
                    <a:p>
                      <a:pPr marL="114300" marR="0" lvl="0" indent="0" algn="l" defTabSz="914400" rtl="0" eaLnBrk="1" fontAlgn="auto" latinLnBrk="0" hangingPunct="1">
                        <a:lnSpc>
                          <a:spcPct val="100000"/>
                        </a:lnSpc>
                        <a:spcBef>
                          <a:spcPts val="0"/>
                        </a:spcBef>
                        <a:spcAft>
                          <a:spcPts val="0"/>
                        </a:spcAft>
                        <a:buClrTx/>
                        <a:buSzTx/>
                        <a:buFontTx/>
                        <a:buNone/>
                        <a:tabLst/>
                        <a:defRPr/>
                      </a:pPr>
                      <a:r>
                        <a:rPr lang="en-US" sz="700" b="0" dirty="0">
                          <a:solidFill>
                            <a:schemeClr val="tx1"/>
                          </a:solidFill>
                          <a:latin typeface="+mn-lt"/>
                        </a:rPr>
                        <a:t>Non-squamous</a:t>
                      </a: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dirty="0">
                          <a:solidFill>
                            <a:schemeClr val="tx1"/>
                          </a:solidFill>
                          <a:latin typeface="+mn-lt"/>
                          <a:cs typeface="Arial" panose="020B0604020202020204" pitchFamily="34" charset="0"/>
                        </a:rPr>
                        <a:t>588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lang="en-US" sz="700" b="0" dirty="0">
                        <a:solidFill>
                          <a:schemeClr val="tx1"/>
                        </a:solidFill>
                        <a:latin typeface="+mn-lt"/>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700" b="0" u="none" dirty="0">
                          <a:solidFill>
                            <a:schemeClr val="tx1"/>
                          </a:solidFill>
                          <a:latin typeface="+mn-lt"/>
                          <a:cs typeface="Arial" panose="020B0604020202020204" pitchFamily="34" charset="0"/>
                        </a:rPr>
                        <a:t>0.78 (0.61, 0.99)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49360454"/>
                  </a:ext>
                </a:extLst>
              </a:tr>
            </a:tbl>
          </a:graphicData>
        </a:graphic>
      </p:graphicFrame>
      <p:cxnSp>
        <p:nvCxnSpPr>
          <p:cNvPr id="8" name="Straight Connector 7">
            <a:extLst>
              <a:ext uri="{FF2B5EF4-FFF2-40B4-BE49-F238E27FC236}">
                <a16:creationId xmlns:a16="http://schemas.microsoft.com/office/drawing/2014/main" id="{C6551596-631A-4737-8EFA-950948ECA1A1}"/>
              </a:ext>
            </a:extLst>
          </p:cNvPr>
          <p:cNvCxnSpPr>
            <a:cxnSpLocks/>
          </p:cNvCxnSpPr>
          <p:nvPr/>
        </p:nvCxnSpPr>
        <p:spPr>
          <a:xfrm>
            <a:off x="4107791" y="2004560"/>
            <a:ext cx="0" cy="2948556"/>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1" name="Content Placeholder 8">
            <a:extLst>
              <a:ext uri="{FF2B5EF4-FFF2-40B4-BE49-F238E27FC236}">
                <a16:creationId xmlns:a16="http://schemas.microsoft.com/office/drawing/2014/main" id="{6545E3E3-AB26-4D3E-BEEF-E32F59507E39}"/>
              </a:ext>
            </a:extLst>
          </p:cNvPr>
          <p:cNvGraphicFramePr>
            <a:graphicFrameLocks/>
          </p:cNvGraphicFramePr>
          <p:nvPr/>
        </p:nvGraphicFramePr>
        <p:xfrm>
          <a:off x="7978010" y="1970544"/>
          <a:ext cx="2003685" cy="3201304"/>
        </p:xfrm>
        <a:graphic>
          <a:graphicData uri="http://schemas.openxmlformats.org/drawingml/2006/chart">
            <c:chart xmlns:c="http://schemas.openxmlformats.org/drawingml/2006/chart" xmlns:r="http://schemas.openxmlformats.org/officeDocument/2006/relationships" r:id="rId2"/>
          </a:graphicData>
        </a:graphic>
      </p:graphicFrame>
      <p:cxnSp>
        <p:nvCxnSpPr>
          <p:cNvPr id="12" name="Straight Connector 11">
            <a:extLst>
              <a:ext uri="{FF2B5EF4-FFF2-40B4-BE49-F238E27FC236}">
                <a16:creationId xmlns:a16="http://schemas.microsoft.com/office/drawing/2014/main" id="{A5BC8BBA-9D2D-4FAE-B5E6-A5A3980D2F84}"/>
              </a:ext>
            </a:extLst>
          </p:cNvPr>
          <p:cNvCxnSpPr>
            <a:cxnSpLocks/>
          </p:cNvCxnSpPr>
          <p:nvPr/>
        </p:nvCxnSpPr>
        <p:spPr>
          <a:xfrm>
            <a:off x="8873883" y="1971866"/>
            <a:ext cx="0" cy="3051413"/>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3" name="Content Placeholder 8">
            <a:extLst>
              <a:ext uri="{FF2B5EF4-FFF2-40B4-BE49-F238E27FC236}">
                <a16:creationId xmlns:a16="http://schemas.microsoft.com/office/drawing/2014/main" id="{A59DD89C-BEA9-4F1B-9505-76E7E09A9442}"/>
              </a:ext>
            </a:extLst>
          </p:cNvPr>
          <p:cNvGraphicFramePr>
            <a:graphicFrameLocks/>
          </p:cNvGraphicFramePr>
          <p:nvPr/>
        </p:nvGraphicFramePr>
        <p:xfrm>
          <a:off x="3212150" y="1894187"/>
          <a:ext cx="2003685" cy="3284805"/>
        </p:xfrm>
        <a:graphic>
          <a:graphicData uri="http://schemas.openxmlformats.org/drawingml/2006/chart">
            <c:chart xmlns:c="http://schemas.openxmlformats.org/drawingml/2006/chart" xmlns:r="http://schemas.openxmlformats.org/officeDocument/2006/relationships" r:id="rId3"/>
          </a:graphicData>
        </a:graphic>
      </p:graphicFrame>
      <p:cxnSp>
        <p:nvCxnSpPr>
          <p:cNvPr id="25" name="Straight Connector 24">
            <a:extLst>
              <a:ext uri="{FF2B5EF4-FFF2-40B4-BE49-F238E27FC236}">
                <a16:creationId xmlns:a16="http://schemas.microsoft.com/office/drawing/2014/main" id="{4F60047B-5476-4A24-9E6D-F6050B8716C1}"/>
              </a:ext>
            </a:extLst>
          </p:cNvPr>
          <p:cNvCxnSpPr>
            <a:cxnSpLocks/>
          </p:cNvCxnSpPr>
          <p:nvPr/>
        </p:nvCxnSpPr>
        <p:spPr>
          <a:xfrm>
            <a:off x="6096000" y="1757581"/>
            <a:ext cx="0" cy="359998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55829460-E8E2-4476-8744-4711EB520AB4}"/>
              </a:ext>
            </a:extLst>
          </p:cNvPr>
          <p:cNvGrpSpPr/>
          <p:nvPr/>
        </p:nvGrpSpPr>
        <p:grpSpPr>
          <a:xfrm>
            <a:off x="8120252" y="5171849"/>
            <a:ext cx="1496155" cy="287131"/>
            <a:chOff x="17456076" y="11312714"/>
            <a:chExt cx="3990267" cy="765783"/>
          </a:xfrm>
        </p:grpSpPr>
        <p:cxnSp>
          <p:nvCxnSpPr>
            <p:cNvPr id="27" name="Straight Connector 26">
              <a:extLst>
                <a:ext uri="{FF2B5EF4-FFF2-40B4-BE49-F238E27FC236}">
                  <a16:creationId xmlns:a16="http://schemas.microsoft.com/office/drawing/2014/main" id="{EFF3ECB4-FE21-4184-A07E-478CC4FBA44C}"/>
                </a:ext>
              </a:extLst>
            </p:cNvPr>
            <p:cNvCxnSpPr/>
            <p:nvPr/>
          </p:nvCxnSpPr>
          <p:spPr>
            <a:xfrm>
              <a:off x="17456076" y="11991435"/>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EB7ED763-05E0-425E-B925-51317568EFB0}"/>
                </a:ext>
              </a:extLst>
            </p:cNvPr>
            <p:cNvSpPr/>
            <p:nvPr/>
          </p:nvSpPr>
          <p:spPr>
            <a:xfrm>
              <a:off x="19585306" y="11312714"/>
              <a:ext cx="333467" cy="277036"/>
            </a:xfrm>
            <a:prstGeom prst="rect">
              <a:avLst/>
            </a:prstGeom>
          </p:spPr>
          <p:txBody>
            <a:bodyPr wrap="none" lIns="0" tIns="0" rIns="0" bIns="0">
              <a:spAutoFit/>
            </a:bodyPr>
            <a:lstStyle/>
            <a:p>
              <a:pPr algn="ctr" defTabSz="192882">
                <a:defRPr/>
              </a:pPr>
              <a:r>
                <a:rPr lang="en-US" sz="675" b="1" dirty="0">
                  <a:latin typeface="Arial" pitchFamily="34" charset="0"/>
                  <a:cs typeface="Arial" pitchFamily="34" charset="0"/>
                </a:rPr>
                <a:t>HR</a:t>
              </a:r>
              <a:endParaRPr lang="en-US" sz="675" b="1" baseline="30000" dirty="0">
                <a:latin typeface="Arial" pitchFamily="34" charset="0"/>
                <a:cs typeface="Arial" pitchFamily="34" charset="0"/>
              </a:endParaRPr>
            </a:p>
          </p:txBody>
        </p:sp>
        <p:sp>
          <p:nvSpPr>
            <p:cNvPr id="29" name="TextBox 28">
              <a:extLst>
                <a:ext uri="{FF2B5EF4-FFF2-40B4-BE49-F238E27FC236}">
                  <a16:creationId xmlns:a16="http://schemas.microsoft.com/office/drawing/2014/main" id="{AE4F3A21-0CEE-4C71-9BD8-2CA3EAFA65E9}"/>
                </a:ext>
              </a:extLst>
            </p:cNvPr>
            <p:cNvSpPr txBox="1"/>
            <p:nvPr/>
          </p:nvSpPr>
          <p:spPr>
            <a:xfrm>
              <a:off x="19905110" y="11678335"/>
              <a:ext cx="1192790" cy="400162"/>
            </a:xfrm>
            <a:prstGeom prst="rect">
              <a:avLst/>
            </a:prstGeom>
            <a:noFill/>
          </p:spPr>
          <p:txBody>
            <a:bodyPr wrap="none" lIns="0" tIns="0" rIns="0" rtlCol="0">
              <a:spAutoFit/>
            </a:bodyPr>
            <a:lstStyle/>
            <a:p>
              <a:pPr defTabSz="192882">
                <a:defRPr/>
              </a:pPr>
              <a:r>
                <a:rPr lang="en-US" sz="675" b="1" dirty="0">
                  <a:solidFill>
                    <a:srgbClr val="ED1A22"/>
                  </a:solidFill>
                  <a:latin typeface="Arial" pitchFamily="34" charset="0"/>
                  <a:cs typeface="Arial" pitchFamily="34" charset="0"/>
                </a:rPr>
                <a:t>BSC better</a:t>
              </a:r>
            </a:p>
          </p:txBody>
        </p:sp>
        <p:cxnSp>
          <p:nvCxnSpPr>
            <p:cNvPr id="30" name="Straight Connector 29">
              <a:extLst>
                <a:ext uri="{FF2B5EF4-FFF2-40B4-BE49-F238E27FC236}">
                  <a16:creationId xmlns:a16="http://schemas.microsoft.com/office/drawing/2014/main" id="{8290D032-9776-46C4-9C7C-A08E22F6BF2D}"/>
                </a:ext>
              </a:extLst>
            </p:cNvPr>
            <p:cNvCxnSpPr>
              <a:cxnSpLocks/>
            </p:cNvCxnSpPr>
            <p:nvPr/>
          </p:nvCxnSpPr>
          <p:spPr>
            <a:xfrm flipH="1">
              <a:off x="18017342" y="11632747"/>
              <a:ext cx="1637240" cy="0"/>
            </a:xfrm>
            <a:prstGeom prst="line">
              <a:avLst/>
            </a:prstGeom>
            <a:noFill/>
            <a:ln w="19050" cap="flat" cmpd="sng" algn="ctr">
              <a:solidFill>
                <a:sysClr val="windowText" lastClr="000000"/>
              </a:solidFill>
              <a:prstDash val="solid"/>
              <a:tailEnd type="triangle"/>
            </a:ln>
            <a:effectLst/>
          </p:spPr>
        </p:cxnSp>
        <p:cxnSp>
          <p:nvCxnSpPr>
            <p:cNvPr id="31" name="Straight Connector 30">
              <a:extLst>
                <a:ext uri="{FF2B5EF4-FFF2-40B4-BE49-F238E27FC236}">
                  <a16:creationId xmlns:a16="http://schemas.microsoft.com/office/drawing/2014/main" id="{00E8F7A0-4634-4948-817F-73C31C10C5BD}"/>
                </a:ext>
              </a:extLst>
            </p:cNvPr>
            <p:cNvCxnSpPr/>
            <p:nvPr/>
          </p:nvCxnSpPr>
          <p:spPr>
            <a:xfrm>
              <a:off x="19862306" y="11613697"/>
              <a:ext cx="1584037" cy="0"/>
            </a:xfrm>
            <a:prstGeom prst="line">
              <a:avLst/>
            </a:prstGeom>
            <a:noFill/>
            <a:ln w="19050" cap="flat" cmpd="sng" algn="ctr">
              <a:solidFill>
                <a:sysClr val="windowText" lastClr="000000"/>
              </a:solidFill>
              <a:prstDash val="solid"/>
              <a:tailEnd type="triangle"/>
            </a:ln>
            <a:effectLst/>
          </p:spPr>
        </p:cxnSp>
        <p:sp>
          <p:nvSpPr>
            <p:cNvPr id="32" name="TextBox 31">
              <a:extLst>
                <a:ext uri="{FF2B5EF4-FFF2-40B4-BE49-F238E27FC236}">
                  <a16:creationId xmlns:a16="http://schemas.microsoft.com/office/drawing/2014/main" id="{12798831-0570-4A4C-84BC-2BBAC6B21F12}"/>
                </a:ext>
              </a:extLst>
            </p:cNvPr>
            <p:cNvSpPr txBox="1"/>
            <p:nvPr/>
          </p:nvSpPr>
          <p:spPr>
            <a:xfrm>
              <a:off x="17489200" y="11678335"/>
              <a:ext cx="2193195" cy="400162"/>
            </a:xfrm>
            <a:prstGeom prst="rect">
              <a:avLst/>
            </a:prstGeom>
            <a:noFill/>
          </p:spPr>
          <p:txBody>
            <a:bodyPr wrap="none" lIns="0" tIns="0" rIns="0" rtlCol="0">
              <a:spAutoFit/>
            </a:bodyPr>
            <a:lstStyle/>
            <a:p>
              <a:pPr algn="r" defTabSz="192882">
                <a:defRPr/>
              </a:pPr>
              <a:r>
                <a:rPr lang="en-US" sz="675" b="1" dirty="0">
                  <a:solidFill>
                    <a:srgbClr val="2A469D"/>
                  </a:solidFill>
                  <a:latin typeface="Arial" pitchFamily="34" charset="0"/>
                  <a:cs typeface="Arial" pitchFamily="34" charset="0"/>
                </a:rPr>
                <a:t>Atezolizumab better</a:t>
              </a:r>
            </a:p>
          </p:txBody>
        </p:sp>
      </p:grpSp>
      <p:grpSp>
        <p:nvGrpSpPr>
          <p:cNvPr id="33" name="Group 32">
            <a:extLst>
              <a:ext uri="{FF2B5EF4-FFF2-40B4-BE49-F238E27FC236}">
                <a16:creationId xmlns:a16="http://schemas.microsoft.com/office/drawing/2014/main" id="{7ECC30A7-E7D0-4A1E-9A59-DDE0CDDEEF28}"/>
              </a:ext>
            </a:extLst>
          </p:cNvPr>
          <p:cNvGrpSpPr/>
          <p:nvPr/>
        </p:nvGrpSpPr>
        <p:grpSpPr>
          <a:xfrm>
            <a:off x="3353158" y="5100418"/>
            <a:ext cx="1496155" cy="279988"/>
            <a:chOff x="17456076" y="11312714"/>
            <a:chExt cx="3990267" cy="746733"/>
          </a:xfrm>
        </p:grpSpPr>
        <p:cxnSp>
          <p:nvCxnSpPr>
            <p:cNvPr id="34" name="Straight Connector 33">
              <a:extLst>
                <a:ext uri="{FF2B5EF4-FFF2-40B4-BE49-F238E27FC236}">
                  <a16:creationId xmlns:a16="http://schemas.microsoft.com/office/drawing/2014/main" id="{D5BE90C6-50FC-4A78-A6F9-7CF981F7A5DF}"/>
                </a:ext>
              </a:extLst>
            </p:cNvPr>
            <p:cNvCxnSpPr/>
            <p:nvPr/>
          </p:nvCxnSpPr>
          <p:spPr>
            <a:xfrm>
              <a:off x="17456076" y="11991435"/>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64A3043E-FE7C-42B3-95BA-1D020866DF3F}"/>
                </a:ext>
              </a:extLst>
            </p:cNvPr>
            <p:cNvSpPr/>
            <p:nvPr/>
          </p:nvSpPr>
          <p:spPr>
            <a:xfrm>
              <a:off x="19585306" y="11312714"/>
              <a:ext cx="333467" cy="277036"/>
            </a:xfrm>
            <a:prstGeom prst="rect">
              <a:avLst/>
            </a:prstGeom>
          </p:spPr>
          <p:txBody>
            <a:bodyPr wrap="none" lIns="0" tIns="0" rIns="0" bIns="0">
              <a:spAutoFit/>
            </a:bodyPr>
            <a:lstStyle/>
            <a:p>
              <a:pPr algn="ctr" defTabSz="192882">
                <a:defRPr/>
              </a:pPr>
              <a:r>
                <a:rPr lang="en-US" sz="675" b="1" dirty="0">
                  <a:latin typeface="Arial" pitchFamily="34" charset="0"/>
                  <a:cs typeface="Arial" pitchFamily="34" charset="0"/>
                </a:rPr>
                <a:t>HR</a:t>
              </a:r>
              <a:endParaRPr lang="en-US" sz="675" b="1" baseline="30000" dirty="0">
                <a:latin typeface="Arial" pitchFamily="34" charset="0"/>
                <a:cs typeface="Arial" pitchFamily="34" charset="0"/>
              </a:endParaRPr>
            </a:p>
          </p:txBody>
        </p:sp>
        <p:sp>
          <p:nvSpPr>
            <p:cNvPr id="36" name="TextBox 35">
              <a:extLst>
                <a:ext uri="{FF2B5EF4-FFF2-40B4-BE49-F238E27FC236}">
                  <a16:creationId xmlns:a16="http://schemas.microsoft.com/office/drawing/2014/main" id="{52C597B9-ABDD-4889-B577-295139476FE5}"/>
                </a:ext>
              </a:extLst>
            </p:cNvPr>
            <p:cNvSpPr txBox="1"/>
            <p:nvPr/>
          </p:nvSpPr>
          <p:spPr>
            <a:xfrm>
              <a:off x="19905110" y="11659285"/>
              <a:ext cx="1192790" cy="400162"/>
            </a:xfrm>
            <a:prstGeom prst="rect">
              <a:avLst/>
            </a:prstGeom>
            <a:noFill/>
          </p:spPr>
          <p:txBody>
            <a:bodyPr wrap="none" lIns="0" tIns="0" rIns="0" rtlCol="0">
              <a:spAutoFit/>
            </a:bodyPr>
            <a:lstStyle/>
            <a:p>
              <a:pPr defTabSz="192882">
                <a:defRPr/>
              </a:pPr>
              <a:r>
                <a:rPr lang="en-US" sz="675" b="1" dirty="0">
                  <a:solidFill>
                    <a:srgbClr val="ED1A22"/>
                  </a:solidFill>
                  <a:latin typeface="Arial" pitchFamily="34" charset="0"/>
                  <a:cs typeface="Arial" pitchFamily="34" charset="0"/>
                </a:rPr>
                <a:t>BSC better</a:t>
              </a:r>
            </a:p>
          </p:txBody>
        </p:sp>
        <p:cxnSp>
          <p:nvCxnSpPr>
            <p:cNvPr id="37" name="Straight Connector 36">
              <a:extLst>
                <a:ext uri="{FF2B5EF4-FFF2-40B4-BE49-F238E27FC236}">
                  <a16:creationId xmlns:a16="http://schemas.microsoft.com/office/drawing/2014/main" id="{E701FC23-572C-4174-B69D-45275B228DAF}"/>
                </a:ext>
              </a:extLst>
            </p:cNvPr>
            <p:cNvCxnSpPr>
              <a:cxnSpLocks/>
            </p:cNvCxnSpPr>
            <p:nvPr/>
          </p:nvCxnSpPr>
          <p:spPr>
            <a:xfrm flipH="1">
              <a:off x="18017342" y="11613697"/>
              <a:ext cx="1637240" cy="0"/>
            </a:xfrm>
            <a:prstGeom prst="line">
              <a:avLst/>
            </a:prstGeom>
            <a:noFill/>
            <a:ln w="19050" cap="flat" cmpd="sng" algn="ctr">
              <a:solidFill>
                <a:sysClr val="windowText" lastClr="000000"/>
              </a:solidFill>
              <a:prstDash val="solid"/>
              <a:tailEnd type="triangle"/>
            </a:ln>
            <a:effectLst/>
          </p:spPr>
        </p:cxnSp>
        <p:cxnSp>
          <p:nvCxnSpPr>
            <p:cNvPr id="38" name="Straight Connector 37">
              <a:extLst>
                <a:ext uri="{FF2B5EF4-FFF2-40B4-BE49-F238E27FC236}">
                  <a16:creationId xmlns:a16="http://schemas.microsoft.com/office/drawing/2014/main" id="{38D33A41-CCB2-4B98-89CB-7335FFA576B1}"/>
                </a:ext>
              </a:extLst>
            </p:cNvPr>
            <p:cNvCxnSpPr/>
            <p:nvPr/>
          </p:nvCxnSpPr>
          <p:spPr>
            <a:xfrm>
              <a:off x="19862306" y="11594647"/>
              <a:ext cx="1584037" cy="0"/>
            </a:xfrm>
            <a:prstGeom prst="line">
              <a:avLst/>
            </a:prstGeom>
            <a:noFill/>
            <a:ln w="19050" cap="flat" cmpd="sng" algn="ctr">
              <a:solidFill>
                <a:sysClr val="windowText" lastClr="000000"/>
              </a:solidFill>
              <a:prstDash val="solid"/>
              <a:tailEnd type="triangle"/>
            </a:ln>
            <a:effectLst/>
          </p:spPr>
        </p:cxnSp>
        <p:sp>
          <p:nvSpPr>
            <p:cNvPr id="39" name="TextBox 38">
              <a:extLst>
                <a:ext uri="{FF2B5EF4-FFF2-40B4-BE49-F238E27FC236}">
                  <a16:creationId xmlns:a16="http://schemas.microsoft.com/office/drawing/2014/main" id="{6554AFCF-3861-4E8F-A0DE-A361A8FF5EC5}"/>
                </a:ext>
              </a:extLst>
            </p:cNvPr>
            <p:cNvSpPr txBox="1"/>
            <p:nvPr/>
          </p:nvSpPr>
          <p:spPr>
            <a:xfrm>
              <a:off x="17489200" y="11659285"/>
              <a:ext cx="2193195" cy="400162"/>
            </a:xfrm>
            <a:prstGeom prst="rect">
              <a:avLst/>
            </a:prstGeom>
            <a:noFill/>
          </p:spPr>
          <p:txBody>
            <a:bodyPr wrap="none" lIns="0" tIns="0" rIns="0" rtlCol="0">
              <a:spAutoFit/>
            </a:bodyPr>
            <a:lstStyle/>
            <a:p>
              <a:pPr algn="r" defTabSz="192882">
                <a:defRPr/>
              </a:pPr>
              <a:r>
                <a:rPr lang="en-US" sz="675" b="1" dirty="0">
                  <a:solidFill>
                    <a:srgbClr val="2A469D"/>
                  </a:solidFill>
                  <a:latin typeface="Arial" pitchFamily="34" charset="0"/>
                  <a:cs typeface="Arial" pitchFamily="34" charset="0"/>
                </a:rPr>
                <a:t>Atezolizumab better</a:t>
              </a:r>
            </a:p>
          </p:txBody>
        </p:sp>
      </p:grpSp>
      <p:sp>
        <p:nvSpPr>
          <p:cNvPr id="40" name="TextBox 39">
            <a:extLst>
              <a:ext uri="{FF2B5EF4-FFF2-40B4-BE49-F238E27FC236}">
                <a16:creationId xmlns:a16="http://schemas.microsoft.com/office/drawing/2014/main" id="{F23BF37C-17CB-4A8D-A75D-91FBB6082B1D}"/>
              </a:ext>
            </a:extLst>
          </p:cNvPr>
          <p:cNvSpPr txBox="1"/>
          <p:nvPr/>
        </p:nvSpPr>
        <p:spPr>
          <a:xfrm>
            <a:off x="1696023" y="5278384"/>
            <a:ext cx="4251406" cy="207749"/>
          </a:xfrm>
          <a:prstGeom prst="rect">
            <a:avLst/>
          </a:prstGeom>
          <a:noFill/>
        </p:spPr>
        <p:txBody>
          <a:bodyPr wrap="square" anchor="b">
            <a:spAutoFit/>
          </a:bodyPr>
          <a:lstStyle/>
          <a:p>
            <a:r>
              <a:rPr lang="en-US" sz="750">
                <a:ea typeface="Calibri" panose="020F0502020204030204" pitchFamily="34" charset="0"/>
              </a:rPr>
              <a:t>Clinical cutoff: January 21, 2021. </a:t>
            </a:r>
            <a:r>
              <a:rPr lang="en-US" sz="750" baseline="30000">
                <a:ea typeface="Calibri" panose="020F0502020204030204" pitchFamily="34" charset="0"/>
              </a:rPr>
              <a:t>a</a:t>
            </a:r>
            <a:r>
              <a:rPr lang="en-US" sz="750">
                <a:ea typeface="Calibri" panose="020F0502020204030204" pitchFamily="34" charset="0"/>
              </a:rPr>
              <a:t> </a:t>
            </a:r>
            <a:r>
              <a:rPr lang="en-US" sz="750" dirty="0">
                <a:ea typeface="Calibri" panose="020F0502020204030204" pitchFamily="34" charset="0"/>
              </a:rPr>
              <a:t>Stratified </a:t>
            </a:r>
            <a:r>
              <a:rPr lang="en-US" sz="750">
                <a:ea typeface="Calibri" panose="020F0502020204030204" pitchFamily="34" charset="0"/>
              </a:rPr>
              <a:t>for all patients</a:t>
            </a:r>
            <a:r>
              <a:rPr lang="en-US" sz="750" dirty="0">
                <a:ea typeface="Calibri" panose="020F0502020204030204" pitchFamily="34" charset="0"/>
              </a:rPr>
              <a:t>; unstratified for all other subgroups</a:t>
            </a:r>
            <a:r>
              <a:rPr lang="en-US" sz="750">
                <a:ea typeface="Calibri" panose="020F0502020204030204" pitchFamily="34" charset="0"/>
              </a:rPr>
              <a:t>. </a:t>
            </a:r>
            <a:endParaRPr lang="en-US" sz="750" dirty="0"/>
          </a:p>
        </p:txBody>
      </p:sp>
      <p:sp>
        <p:nvSpPr>
          <p:cNvPr id="43" name="Rectangle 42">
            <a:extLst>
              <a:ext uri="{FF2B5EF4-FFF2-40B4-BE49-F238E27FC236}">
                <a16:creationId xmlns:a16="http://schemas.microsoft.com/office/drawing/2014/main" id="{5370DC9F-7B14-40CE-9614-0E4D3FBD32CE}"/>
              </a:ext>
            </a:extLst>
          </p:cNvPr>
          <p:cNvSpPr/>
          <p:nvPr/>
        </p:nvSpPr>
        <p:spPr>
          <a:xfrm>
            <a:off x="6208648" y="3264294"/>
            <a:ext cx="4316169" cy="58285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65"/>
          </a:p>
        </p:txBody>
      </p:sp>
      <p:sp>
        <p:nvSpPr>
          <p:cNvPr id="41" name="Title 20">
            <a:extLst>
              <a:ext uri="{FF2B5EF4-FFF2-40B4-BE49-F238E27FC236}">
                <a16:creationId xmlns:a16="http://schemas.microsoft.com/office/drawing/2014/main" id="{48E2F36D-0890-4B7E-A0C8-EFE04A05FB16}"/>
              </a:ext>
            </a:extLst>
          </p:cNvPr>
          <p:cNvSpPr txBox="1">
            <a:spLocks/>
          </p:cNvSpPr>
          <p:nvPr/>
        </p:nvSpPr>
        <p:spPr>
          <a:xfrm>
            <a:off x="1753549" y="385680"/>
            <a:ext cx="7514242" cy="846426"/>
          </a:xfrm>
          <a:prstGeom prst="rect">
            <a:avLst/>
          </a:prstGeom>
          <a:noFill/>
        </p:spPr>
        <p:txBody>
          <a:bodyPr vert="horz" lIns="0" tIns="0" rIns="0" bIns="0" rtlCol="0" anchor="ctr">
            <a:noAutofit/>
          </a:bodyPr>
          <a:lstStyle>
            <a:lvl1pPr algn="l" defTabSz="1828800" rtl="0" eaLnBrk="1" latinLnBrk="0" hangingPunct="1">
              <a:lnSpc>
                <a:spcPct val="90000"/>
              </a:lnSpc>
              <a:spcBef>
                <a:spcPct val="0"/>
              </a:spcBef>
              <a:buNone/>
              <a:defRPr sz="7200" b="1" i="0" kern="1200" baseline="0">
                <a:solidFill>
                  <a:schemeClr val="tx1"/>
                </a:solidFill>
                <a:latin typeface="+mj-lt"/>
                <a:ea typeface="+mj-ea"/>
                <a:cs typeface="+mj-cs"/>
              </a:defRPr>
            </a:lvl1pPr>
          </a:lstStyle>
          <a:p>
            <a:r>
              <a:rPr lang="en-US" sz="2800" dirty="0">
                <a:solidFill>
                  <a:srgbClr val="990000"/>
                </a:solidFill>
                <a:latin typeface="Century Gothic" panose="020B0502020202020204" pitchFamily="34" charset="0"/>
              </a:rPr>
              <a:t>IMpower010: DFS in key subgroups of the </a:t>
            </a:r>
          </a:p>
          <a:p>
            <a:r>
              <a:rPr lang="en-US" sz="2800" dirty="0">
                <a:solidFill>
                  <a:srgbClr val="990000"/>
                </a:solidFill>
                <a:latin typeface="Century Gothic" panose="020B0502020202020204" pitchFamily="34" charset="0"/>
              </a:rPr>
              <a:t>all-randomized stage II-IIIA population</a:t>
            </a:r>
          </a:p>
        </p:txBody>
      </p:sp>
      <p:sp>
        <p:nvSpPr>
          <p:cNvPr id="2" name="Rectangle 1">
            <a:extLst>
              <a:ext uri="{FF2B5EF4-FFF2-40B4-BE49-F238E27FC236}">
                <a16:creationId xmlns:a16="http://schemas.microsoft.com/office/drawing/2014/main" id="{BA79A198-05D2-AE49-ACA5-CDCCC8CE6D3D}"/>
              </a:ext>
            </a:extLst>
          </p:cNvPr>
          <p:cNvSpPr/>
          <p:nvPr/>
        </p:nvSpPr>
        <p:spPr>
          <a:xfrm>
            <a:off x="781964" y="6149154"/>
            <a:ext cx="4572000" cy="646331"/>
          </a:xfrm>
          <a:prstGeom prst="rect">
            <a:avLst/>
          </a:prstGeom>
        </p:spPr>
        <p:txBody>
          <a:bodyPr wrap="square">
            <a:spAutoFit/>
          </a:bodyPr>
          <a:lstStyle/>
          <a:p>
            <a:r>
              <a:rPr lang="en-US" sz="1200" dirty="0"/>
              <a:t>Dr. Heather A. </a:t>
            </a:r>
            <a:r>
              <a:rPr lang="en-US" sz="1200" dirty="0" err="1"/>
              <a:t>Wakelee</a:t>
            </a:r>
            <a:r>
              <a:rPr lang="en-US" sz="1200" dirty="0"/>
              <a:t> ASCO 2021, </a:t>
            </a:r>
            <a:r>
              <a:rPr lang="en-US" sz="1200" dirty="0" err="1"/>
              <a:t>abstr</a:t>
            </a:r>
            <a:r>
              <a:rPr lang="en-US" sz="1200" dirty="0"/>
              <a:t> 8500</a:t>
            </a:r>
          </a:p>
          <a:p>
            <a:r>
              <a:rPr lang="en-US" sz="1200" dirty="0"/>
              <a:t>IMpower010 Interim Analysis</a:t>
            </a:r>
          </a:p>
          <a:p>
            <a:r>
              <a:rPr lang="en-US" sz="1200" dirty="0"/>
              <a:t>https://</a:t>
            </a:r>
            <a:r>
              <a:rPr lang="en-US" sz="1200" dirty="0" err="1"/>
              <a:t>bit.ly</a:t>
            </a:r>
            <a:r>
              <a:rPr lang="en-US" sz="1200" dirty="0"/>
              <a:t>/33t6JJP </a:t>
            </a:r>
          </a:p>
        </p:txBody>
      </p:sp>
      <p:sp>
        <p:nvSpPr>
          <p:cNvPr id="42" name="TextBox 41">
            <a:extLst>
              <a:ext uri="{FF2B5EF4-FFF2-40B4-BE49-F238E27FC236}">
                <a16:creationId xmlns:a16="http://schemas.microsoft.com/office/drawing/2014/main" id="{37C839D6-1A5E-874E-9370-5BA68966C8D8}"/>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0388741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 line chart&#10;&#10;Description automatically generated">
            <a:extLst>
              <a:ext uri="{FF2B5EF4-FFF2-40B4-BE49-F238E27FC236}">
                <a16:creationId xmlns:a16="http://schemas.microsoft.com/office/drawing/2014/main" id="{658FD214-7441-457E-91E1-2C06F2BC4BB8}"/>
              </a:ext>
            </a:extLst>
          </p:cNvPr>
          <p:cNvPicPr>
            <a:picLocks noChangeAspect="1"/>
          </p:cNvPicPr>
          <p:nvPr/>
        </p:nvPicPr>
        <p:blipFill>
          <a:blip r:embed="rId3"/>
          <a:stretch>
            <a:fillRect/>
          </a:stretch>
        </p:blipFill>
        <p:spPr>
          <a:xfrm>
            <a:off x="2184825" y="1580275"/>
            <a:ext cx="5639563" cy="3940555"/>
          </a:xfrm>
          <a:prstGeom prst="rect">
            <a:avLst/>
          </a:prstGeom>
        </p:spPr>
      </p:pic>
      <p:sp>
        <p:nvSpPr>
          <p:cNvPr id="11" name="TextBox 10">
            <a:extLst>
              <a:ext uri="{FF2B5EF4-FFF2-40B4-BE49-F238E27FC236}">
                <a16:creationId xmlns:a16="http://schemas.microsoft.com/office/drawing/2014/main" id="{E6FE2FB9-F653-4CFC-BC8D-CD00D3775E7D}"/>
              </a:ext>
            </a:extLst>
          </p:cNvPr>
          <p:cNvSpPr txBox="1"/>
          <p:nvPr/>
        </p:nvSpPr>
        <p:spPr>
          <a:xfrm>
            <a:off x="1621884" y="5641764"/>
            <a:ext cx="5971397" cy="207749"/>
          </a:xfrm>
          <a:prstGeom prst="rect">
            <a:avLst/>
          </a:prstGeom>
          <a:noFill/>
        </p:spPr>
        <p:txBody>
          <a:bodyPr wrap="square" anchor="b">
            <a:spAutoFit/>
          </a:bodyPr>
          <a:lstStyle/>
          <a:p>
            <a:r>
              <a:rPr lang="en-US" sz="750" dirty="0">
                <a:ea typeface="Calibri" panose="020F0502020204030204" pitchFamily="34" charset="0"/>
              </a:rPr>
              <a:t>Clinical cutoff: January 21, 2021. </a:t>
            </a:r>
            <a:r>
              <a:rPr lang="en-US" sz="750" baseline="30000" dirty="0">
                <a:ea typeface="Calibri" panose="020F0502020204030204" pitchFamily="34" charset="0"/>
              </a:rPr>
              <a:t>a</a:t>
            </a:r>
            <a:r>
              <a:rPr lang="en-US" sz="750" dirty="0">
                <a:ea typeface="Calibri" panose="020F0502020204030204" pitchFamily="34" charset="0"/>
              </a:rPr>
              <a:t> Stratified log-rank. </a:t>
            </a:r>
            <a:r>
              <a:rPr lang="en-US" sz="750" baseline="30000" dirty="0">
                <a:ea typeface="Calibri" panose="020F0502020204030204" pitchFamily="34" charset="0"/>
                <a:cs typeface="Times New Roman" panose="02020603050405020304" pitchFamily="18" charset="0"/>
              </a:rPr>
              <a:t>b</a:t>
            </a:r>
            <a:r>
              <a:rPr lang="en-US" sz="750" dirty="0">
                <a:ea typeface="Calibri" panose="020F0502020204030204" pitchFamily="34" charset="0"/>
                <a:cs typeface="Times New Roman" panose="02020603050405020304" pitchFamily="18" charset="0"/>
              </a:rPr>
              <a:t> The statistical significance boundary for DFS was not crossed. </a:t>
            </a:r>
            <a:endParaRPr lang="en-US" sz="750" dirty="0"/>
          </a:p>
        </p:txBody>
      </p:sp>
      <p:sp>
        <p:nvSpPr>
          <p:cNvPr id="15" name="Slide Number Placeholder 1">
            <a:extLst>
              <a:ext uri="{FF2B5EF4-FFF2-40B4-BE49-F238E27FC236}">
                <a16:creationId xmlns:a16="http://schemas.microsoft.com/office/drawing/2014/main" id="{23D5D4AE-DB5E-4F5C-918B-8E32C3E22C25}"/>
              </a:ext>
            </a:extLst>
          </p:cNvPr>
          <p:cNvSpPr>
            <a:spLocks noGrp="1"/>
          </p:cNvSpPr>
          <p:nvPr>
            <p:ph type="sldNum" sz="quarter" idx="4294967295"/>
          </p:nvPr>
        </p:nvSpPr>
        <p:spPr>
          <a:xfrm>
            <a:off x="10134600" y="5343525"/>
            <a:ext cx="2057400" cy="273050"/>
          </a:xfrm>
        </p:spPr>
        <p:txBody>
          <a:bodyPr/>
          <a:lstStyle/>
          <a:p>
            <a:r>
              <a:rPr lang="en-US" dirty="0"/>
              <a:t> </a:t>
            </a:r>
          </a:p>
        </p:txBody>
      </p:sp>
      <p:sp>
        <p:nvSpPr>
          <p:cNvPr id="13" name="Title 20">
            <a:extLst>
              <a:ext uri="{FF2B5EF4-FFF2-40B4-BE49-F238E27FC236}">
                <a16:creationId xmlns:a16="http://schemas.microsoft.com/office/drawing/2014/main" id="{60091983-D01E-4AD1-A7E6-AC5F1E917007}"/>
              </a:ext>
            </a:extLst>
          </p:cNvPr>
          <p:cNvSpPr txBox="1">
            <a:spLocks/>
          </p:cNvSpPr>
          <p:nvPr/>
        </p:nvSpPr>
        <p:spPr>
          <a:xfrm>
            <a:off x="1779818" y="464031"/>
            <a:ext cx="8549854" cy="846426"/>
          </a:xfrm>
          <a:prstGeom prst="rect">
            <a:avLst/>
          </a:prstGeom>
          <a:noFill/>
        </p:spPr>
        <p:txBody>
          <a:bodyPr vert="horz" lIns="0" tIns="0" rIns="0" bIns="0" rtlCol="0" anchor="ctr">
            <a:normAutofit/>
          </a:bodyPr>
          <a:lstStyle>
            <a:lvl1pPr algn="l" defTabSz="1828800" rtl="0" eaLnBrk="1" latinLnBrk="0" hangingPunct="1">
              <a:lnSpc>
                <a:spcPct val="90000"/>
              </a:lnSpc>
              <a:spcBef>
                <a:spcPct val="0"/>
              </a:spcBef>
              <a:buNone/>
              <a:defRPr sz="7200" b="1" i="0" kern="1200" baseline="0">
                <a:solidFill>
                  <a:schemeClr val="tx1"/>
                </a:solidFill>
                <a:latin typeface="+mj-lt"/>
                <a:ea typeface="+mj-ea"/>
                <a:cs typeface="+mj-cs"/>
              </a:defRPr>
            </a:lvl1pPr>
          </a:lstStyle>
          <a:p>
            <a:r>
              <a:rPr lang="en-US" sz="2700" dirty="0">
                <a:solidFill>
                  <a:srgbClr val="990000"/>
                </a:solidFill>
                <a:latin typeface="Century Gothic" panose="020B0502020202020204" pitchFamily="34" charset="0"/>
              </a:rPr>
              <a:t>IMpower010: DFS in the ITT population- Exploratory (stage IB-IIIA; primary endpoint)</a:t>
            </a:r>
          </a:p>
        </p:txBody>
      </p:sp>
      <p:graphicFrame>
        <p:nvGraphicFramePr>
          <p:cNvPr id="9" name="Table 6">
            <a:extLst>
              <a:ext uri="{FF2B5EF4-FFF2-40B4-BE49-F238E27FC236}">
                <a16:creationId xmlns:a16="http://schemas.microsoft.com/office/drawing/2014/main" id="{8E7CB30C-13C7-42B4-A721-8CDD929843E3}"/>
              </a:ext>
            </a:extLst>
          </p:cNvPr>
          <p:cNvGraphicFramePr>
            <a:graphicFrameLocks noGrp="1"/>
          </p:cNvGraphicFramePr>
          <p:nvPr/>
        </p:nvGraphicFramePr>
        <p:xfrm>
          <a:off x="6937506" y="1926986"/>
          <a:ext cx="3284555" cy="822944"/>
        </p:xfrm>
        <a:graphic>
          <a:graphicData uri="http://schemas.openxmlformats.org/drawingml/2006/table">
            <a:tbl>
              <a:tblPr firstRow="1" bandRow="1">
                <a:tableStyleId>{2D5ABB26-0587-4C30-8999-92F81FD0307C}</a:tableStyleId>
              </a:tblPr>
              <a:tblGrid>
                <a:gridCol w="1453707">
                  <a:extLst>
                    <a:ext uri="{9D8B030D-6E8A-4147-A177-3AD203B41FA5}">
                      <a16:colId xmlns:a16="http://schemas.microsoft.com/office/drawing/2014/main" val="3510386329"/>
                    </a:ext>
                  </a:extLst>
                </a:gridCol>
                <a:gridCol w="915424">
                  <a:extLst>
                    <a:ext uri="{9D8B030D-6E8A-4147-A177-3AD203B41FA5}">
                      <a16:colId xmlns:a16="http://schemas.microsoft.com/office/drawing/2014/main" val="2706841105"/>
                    </a:ext>
                  </a:extLst>
                </a:gridCol>
                <a:gridCol w="915424">
                  <a:extLst>
                    <a:ext uri="{9D8B030D-6E8A-4147-A177-3AD203B41FA5}">
                      <a16:colId xmlns:a16="http://schemas.microsoft.com/office/drawing/2014/main" val="2041846291"/>
                    </a:ext>
                  </a:extLst>
                </a:gridCol>
              </a:tblGrid>
              <a:tr h="308570">
                <a:tc>
                  <a:txBody>
                    <a:bodyPr/>
                    <a:lstStyle/>
                    <a:p>
                      <a:endParaRPr lang="en-US" sz="9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b="1" dirty="0">
                          <a:solidFill>
                            <a:srgbClr val="3953A4"/>
                          </a:solidFill>
                        </a:rPr>
                        <a:t>Atezolizumab (n=507)</a:t>
                      </a:r>
                      <a:endParaRPr lang="en-US" sz="900" b="1" dirty="0">
                        <a:solidFill>
                          <a:srgbClr val="3953A4"/>
                        </a:solidFill>
                      </a:endParaRPr>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b="1" dirty="0">
                          <a:solidFill>
                            <a:srgbClr val="ED1A22"/>
                          </a:solidFill>
                        </a:rPr>
                        <a:t>BSC </a:t>
                      </a:r>
                      <a:br>
                        <a:rPr lang="en-SG" sz="900" b="1" dirty="0">
                          <a:solidFill>
                            <a:srgbClr val="ED1A22"/>
                          </a:solidFill>
                        </a:rPr>
                      </a:br>
                      <a:r>
                        <a:rPr lang="en-SG" sz="900" b="1" dirty="0">
                          <a:solidFill>
                            <a:srgbClr val="ED1A22"/>
                          </a:solidFill>
                        </a:rPr>
                        <a:t>(n=498)</a:t>
                      </a:r>
                      <a:endParaRPr lang="en-US" sz="900" b="1" dirty="0">
                        <a:solidFill>
                          <a:srgbClr val="ED1A22"/>
                        </a:solidFill>
                      </a:endParaRPr>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2568419"/>
                  </a:ext>
                </a:extLst>
              </a:tr>
              <a:tr h="171428">
                <a:tc>
                  <a:txBody>
                    <a:bodyPr/>
                    <a:lstStyle/>
                    <a:p>
                      <a:r>
                        <a:rPr lang="en-SG" sz="900" dirty="0"/>
                        <a:t>Median DFS (95% CI), </a:t>
                      </a:r>
                      <a:r>
                        <a:rPr lang="en-SG" sz="900" dirty="0" err="1"/>
                        <a:t>mo</a:t>
                      </a:r>
                      <a:endParaRPr lang="en-US" sz="9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dirty="0"/>
                        <a:t>NE (36.1, NE)</a:t>
                      </a:r>
                      <a:endParaRPr lang="en-US" sz="9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SG" sz="900" dirty="0"/>
                        <a:t>37.2 (31.6, NE)</a:t>
                      </a:r>
                      <a:endParaRPr lang="en-US" sz="9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2491523"/>
                  </a:ext>
                </a:extLst>
              </a:tr>
              <a:tr h="171428">
                <a:tc>
                  <a:txBody>
                    <a:bodyPr/>
                    <a:lstStyle/>
                    <a:p>
                      <a:r>
                        <a:rPr lang="en-SG" sz="900" dirty="0"/>
                        <a:t>Stratified HR (95% CI)</a:t>
                      </a:r>
                      <a:endParaRPr lang="en-US" sz="9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SG" sz="900" dirty="0"/>
                        <a:t>0.81 (0.67, 0.99)</a:t>
                      </a:r>
                      <a:endParaRPr lang="en-US" sz="9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dirty="0"/>
                    </a:p>
                  </a:txBody>
                  <a:tcPr anchor="ctr"/>
                </a:tc>
                <a:extLst>
                  <a:ext uri="{0D108BD9-81ED-4DB2-BD59-A6C34878D82A}">
                    <a16:rowId xmlns:a16="http://schemas.microsoft.com/office/drawing/2014/main" val="483795032"/>
                  </a:ext>
                </a:extLst>
              </a:tr>
              <a:tr h="171428">
                <a:tc>
                  <a:txBody>
                    <a:bodyPr/>
                    <a:lstStyle/>
                    <a:p>
                      <a:r>
                        <a:rPr lang="en-SG" sz="900" i="1" dirty="0"/>
                        <a:t>P</a:t>
                      </a:r>
                      <a:r>
                        <a:rPr lang="en-SG" sz="900" dirty="0"/>
                        <a:t> </a:t>
                      </a:r>
                      <a:r>
                        <a:rPr lang="en-SG" sz="900" dirty="0" err="1"/>
                        <a:t>value</a:t>
                      </a:r>
                      <a:r>
                        <a:rPr lang="en-SG" sz="900" baseline="30000" dirty="0" err="1"/>
                        <a:t>a</a:t>
                      </a:r>
                      <a:endParaRPr lang="en-US" sz="900" baseline="30000" dirty="0"/>
                    </a:p>
                  </a:txBody>
                  <a:tcPr marL="34286" marR="34286" marT="17143" marB="1714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SG" sz="900" dirty="0"/>
                        <a:t>0.04</a:t>
                      </a:r>
                      <a:r>
                        <a:rPr lang="en-SG" sz="900" baseline="30000" dirty="0"/>
                        <a:t>b</a:t>
                      </a:r>
                      <a:endParaRPr lang="en-US" sz="900" baseline="30000" dirty="0"/>
                    </a:p>
                  </a:txBody>
                  <a:tcPr marL="34286" marR="34286" marT="17143" marB="1714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endParaRPr lang="en-US" dirty="0"/>
                    </a:p>
                  </a:txBody>
                  <a:tcPr anchor="ctr"/>
                </a:tc>
                <a:extLst>
                  <a:ext uri="{0D108BD9-81ED-4DB2-BD59-A6C34878D82A}">
                    <a16:rowId xmlns:a16="http://schemas.microsoft.com/office/drawing/2014/main" val="1713821180"/>
                  </a:ext>
                </a:extLst>
              </a:tr>
            </a:tbl>
          </a:graphicData>
        </a:graphic>
      </p:graphicFrame>
      <p:sp>
        <p:nvSpPr>
          <p:cNvPr id="12" name="TextBox 11">
            <a:extLst>
              <a:ext uri="{FF2B5EF4-FFF2-40B4-BE49-F238E27FC236}">
                <a16:creationId xmlns:a16="http://schemas.microsoft.com/office/drawing/2014/main" id="{6C19B339-ADDB-454E-8F46-221A8289B3A3}"/>
              </a:ext>
            </a:extLst>
          </p:cNvPr>
          <p:cNvSpPr txBox="1"/>
          <p:nvPr/>
        </p:nvSpPr>
        <p:spPr>
          <a:xfrm>
            <a:off x="7810277" y="2778329"/>
            <a:ext cx="2387192" cy="230832"/>
          </a:xfrm>
          <a:prstGeom prst="rect">
            <a:avLst/>
          </a:prstGeom>
          <a:noFill/>
        </p:spPr>
        <p:txBody>
          <a:bodyPr wrap="square" rtlCol="0">
            <a:spAutoFit/>
          </a:bodyPr>
          <a:lstStyle/>
          <a:p>
            <a:r>
              <a:rPr lang="en-US" sz="900" i="1" dirty="0"/>
              <a:t>Median follow-up: 32.2 </a:t>
            </a:r>
            <a:r>
              <a:rPr lang="en-US" sz="900" i="1" dirty="0" err="1"/>
              <a:t>mo</a:t>
            </a:r>
            <a:r>
              <a:rPr lang="en-US" sz="900" i="1" dirty="0"/>
              <a:t> (range, 0-58.8) </a:t>
            </a:r>
            <a:endParaRPr lang="en-GB" sz="900" i="1" dirty="0"/>
          </a:p>
        </p:txBody>
      </p:sp>
      <p:sp>
        <p:nvSpPr>
          <p:cNvPr id="2" name="TextBox 1">
            <a:extLst>
              <a:ext uri="{FF2B5EF4-FFF2-40B4-BE49-F238E27FC236}">
                <a16:creationId xmlns:a16="http://schemas.microsoft.com/office/drawing/2014/main" id="{7C609767-0802-41AD-9371-89321EFC48BA}"/>
              </a:ext>
            </a:extLst>
          </p:cNvPr>
          <p:cNvSpPr txBox="1"/>
          <p:nvPr/>
        </p:nvSpPr>
        <p:spPr>
          <a:xfrm>
            <a:off x="7907614" y="3789673"/>
            <a:ext cx="2617202" cy="969496"/>
          </a:xfrm>
          <a:prstGeom prst="rect">
            <a:avLst/>
          </a:prstGeom>
          <a:noFill/>
        </p:spPr>
        <p:txBody>
          <a:bodyPr wrap="square" rtlCol="0">
            <a:spAutoFit/>
          </a:bodyPr>
          <a:lstStyle/>
          <a:p>
            <a:pPr marL="214313" indent="-214313">
              <a:buFont typeface="Arial" panose="020B0604020202020204" pitchFamily="34" charset="0"/>
              <a:buChar char="•"/>
            </a:pPr>
            <a:r>
              <a:rPr lang="en-US" sz="1425" dirty="0"/>
              <a:t>DFS in the ITT population did not cross the significance boundary at this interim </a:t>
            </a:r>
            <a:br>
              <a:rPr lang="en-US" sz="1425" dirty="0"/>
            </a:br>
            <a:r>
              <a:rPr lang="en-US" sz="1425" dirty="0"/>
              <a:t>DFS analysis</a:t>
            </a:r>
            <a:endParaRPr lang="en-GB" sz="1425" dirty="0"/>
          </a:p>
        </p:txBody>
      </p:sp>
      <p:sp>
        <p:nvSpPr>
          <p:cNvPr id="14" name="Footer Placeholder 2">
            <a:extLst>
              <a:ext uri="{FF2B5EF4-FFF2-40B4-BE49-F238E27FC236}">
                <a16:creationId xmlns:a16="http://schemas.microsoft.com/office/drawing/2014/main" id="{294C8D72-3774-B34A-A31E-F1AD65ED61DB}"/>
              </a:ext>
            </a:extLst>
          </p:cNvPr>
          <p:cNvSpPr txBox="1">
            <a:spLocks/>
          </p:cNvSpPr>
          <p:nvPr/>
        </p:nvSpPr>
        <p:spPr>
          <a:xfrm>
            <a:off x="7696200" y="5849513"/>
            <a:ext cx="3886200" cy="438582"/>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Dr. Heather A. </a:t>
            </a:r>
            <a:r>
              <a:rPr lang="en-US" sz="1200" dirty="0" err="1"/>
              <a:t>Wakelee</a:t>
            </a:r>
            <a:r>
              <a:rPr lang="en-US" sz="1200" dirty="0"/>
              <a:t> ASCO 2021, </a:t>
            </a:r>
            <a:r>
              <a:rPr lang="en-US" sz="1200" dirty="0" err="1"/>
              <a:t>abstr</a:t>
            </a:r>
            <a:r>
              <a:rPr lang="en-US" sz="1200" dirty="0"/>
              <a:t> 8500</a:t>
            </a:r>
          </a:p>
          <a:p>
            <a:r>
              <a:rPr lang="en-US" sz="1200" dirty="0"/>
              <a:t>IMpower010 Interim Analysis</a:t>
            </a:r>
          </a:p>
          <a:p>
            <a:r>
              <a:rPr lang="en-US" sz="1200" dirty="0"/>
              <a:t>https://</a:t>
            </a:r>
            <a:r>
              <a:rPr lang="en-US" sz="1200" dirty="0" err="1"/>
              <a:t>bit.ly</a:t>
            </a:r>
            <a:r>
              <a:rPr lang="en-US" sz="1200" dirty="0"/>
              <a:t>/33t6JJP </a:t>
            </a:r>
          </a:p>
        </p:txBody>
      </p:sp>
      <p:sp>
        <p:nvSpPr>
          <p:cNvPr id="10" name="TextBox 9">
            <a:extLst>
              <a:ext uri="{FF2B5EF4-FFF2-40B4-BE49-F238E27FC236}">
                <a16:creationId xmlns:a16="http://schemas.microsoft.com/office/drawing/2014/main" id="{5178DA6B-0A78-EF4A-B0E9-9B97D80B132A}"/>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7564708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Chart, line chart&#10;&#10;Description automatically generated">
            <a:extLst>
              <a:ext uri="{FF2B5EF4-FFF2-40B4-BE49-F238E27FC236}">
                <a16:creationId xmlns:a16="http://schemas.microsoft.com/office/drawing/2014/main" id="{36F68E3F-26A7-4D0A-8143-CA4174BB26BD}"/>
              </a:ext>
            </a:extLst>
          </p:cNvPr>
          <p:cNvPicPr>
            <a:picLocks noChangeAspect="1"/>
          </p:cNvPicPr>
          <p:nvPr/>
        </p:nvPicPr>
        <p:blipFill>
          <a:blip r:embed="rId3"/>
          <a:stretch>
            <a:fillRect/>
          </a:stretch>
        </p:blipFill>
        <p:spPr>
          <a:xfrm>
            <a:off x="7659247" y="2116620"/>
            <a:ext cx="2962569" cy="1945147"/>
          </a:xfrm>
          <a:prstGeom prst="rect">
            <a:avLst/>
          </a:prstGeom>
        </p:spPr>
      </p:pic>
      <p:pic>
        <p:nvPicPr>
          <p:cNvPr id="14" name="Picture 13" descr="Chart, line chart&#10;&#10;Description automatically generated">
            <a:extLst>
              <a:ext uri="{FF2B5EF4-FFF2-40B4-BE49-F238E27FC236}">
                <a16:creationId xmlns:a16="http://schemas.microsoft.com/office/drawing/2014/main" id="{BDAD645B-0A24-40EE-8432-A16C46D88DAF}"/>
              </a:ext>
            </a:extLst>
          </p:cNvPr>
          <p:cNvPicPr>
            <a:picLocks noChangeAspect="1"/>
          </p:cNvPicPr>
          <p:nvPr/>
        </p:nvPicPr>
        <p:blipFill>
          <a:blip r:embed="rId4"/>
          <a:stretch>
            <a:fillRect/>
          </a:stretch>
        </p:blipFill>
        <p:spPr>
          <a:xfrm>
            <a:off x="4667106" y="2121205"/>
            <a:ext cx="2961967" cy="1944751"/>
          </a:xfrm>
          <a:prstGeom prst="rect">
            <a:avLst/>
          </a:prstGeom>
        </p:spPr>
      </p:pic>
      <p:pic>
        <p:nvPicPr>
          <p:cNvPr id="9" name="Picture 8" descr="Chart, line chart&#10;&#10;Description automatically generated">
            <a:extLst>
              <a:ext uri="{FF2B5EF4-FFF2-40B4-BE49-F238E27FC236}">
                <a16:creationId xmlns:a16="http://schemas.microsoft.com/office/drawing/2014/main" id="{32CE5AC8-8877-4F1D-93AC-F4728EB9495E}"/>
              </a:ext>
            </a:extLst>
          </p:cNvPr>
          <p:cNvPicPr>
            <a:picLocks noChangeAspect="1"/>
          </p:cNvPicPr>
          <p:nvPr/>
        </p:nvPicPr>
        <p:blipFill rotWithShape="1">
          <a:blip r:embed="rId5"/>
          <a:srcRect l="8601"/>
          <a:stretch/>
        </p:blipFill>
        <p:spPr>
          <a:xfrm>
            <a:off x="1558920" y="2120262"/>
            <a:ext cx="3010538" cy="1945695"/>
          </a:xfrm>
          <a:prstGeom prst="rect">
            <a:avLst/>
          </a:prstGeom>
        </p:spPr>
      </p:pic>
      <p:sp>
        <p:nvSpPr>
          <p:cNvPr id="8" name="Title 20">
            <a:extLst>
              <a:ext uri="{FF2B5EF4-FFF2-40B4-BE49-F238E27FC236}">
                <a16:creationId xmlns:a16="http://schemas.microsoft.com/office/drawing/2014/main" id="{2A250A52-E8A6-4474-85F3-915BBA02D477}"/>
              </a:ext>
            </a:extLst>
          </p:cNvPr>
          <p:cNvSpPr txBox="1">
            <a:spLocks/>
          </p:cNvSpPr>
          <p:nvPr/>
        </p:nvSpPr>
        <p:spPr>
          <a:xfrm>
            <a:off x="1740827" y="430364"/>
            <a:ext cx="8588845" cy="569149"/>
          </a:xfrm>
          <a:prstGeom prst="rect">
            <a:avLst/>
          </a:prstGeom>
          <a:noFill/>
        </p:spPr>
        <p:txBody>
          <a:bodyPr vert="horz" lIns="0" tIns="0" rIns="0" bIns="0" rtlCol="0" anchor="ctr">
            <a:noAutofit/>
          </a:bodyPr>
          <a:lstStyle>
            <a:lvl1pPr algn="l" defTabSz="1828800" rtl="0" eaLnBrk="1" latinLnBrk="0" hangingPunct="1">
              <a:lnSpc>
                <a:spcPct val="90000"/>
              </a:lnSpc>
              <a:spcBef>
                <a:spcPct val="0"/>
              </a:spcBef>
              <a:buNone/>
              <a:defRPr sz="7200" b="1" i="0" kern="1200" baseline="0">
                <a:solidFill>
                  <a:schemeClr val="tx1"/>
                </a:solidFill>
                <a:latin typeface="+mj-lt"/>
                <a:ea typeface="+mj-ea"/>
                <a:cs typeface="+mj-cs"/>
              </a:defRPr>
            </a:lvl1pPr>
          </a:lstStyle>
          <a:p>
            <a:r>
              <a:rPr lang="en-US" sz="2700" dirty="0">
                <a:solidFill>
                  <a:srgbClr val="990000"/>
                </a:solidFill>
                <a:latin typeface="Century Gothic" panose="020B0502020202020204" pitchFamily="34" charset="0"/>
              </a:rPr>
              <a:t>IMpower010: early OS data at interim- Exploratory </a:t>
            </a:r>
            <a:br>
              <a:rPr lang="en-US" sz="2700" dirty="0">
                <a:solidFill>
                  <a:srgbClr val="990000"/>
                </a:solidFill>
                <a:latin typeface="Century Gothic" panose="020B0502020202020204" pitchFamily="34" charset="0"/>
              </a:rPr>
            </a:br>
            <a:r>
              <a:rPr lang="en-US" sz="2700" dirty="0">
                <a:solidFill>
                  <a:srgbClr val="990000"/>
                </a:solidFill>
                <a:latin typeface="Century Gothic" panose="020B0502020202020204" pitchFamily="34" charset="0"/>
              </a:rPr>
              <a:t>DFS analysis</a:t>
            </a:r>
          </a:p>
        </p:txBody>
      </p:sp>
      <p:sp>
        <p:nvSpPr>
          <p:cNvPr id="22" name="Content Placeholder 21">
            <a:extLst>
              <a:ext uri="{FF2B5EF4-FFF2-40B4-BE49-F238E27FC236}">
                <a16:creationId xmlns:a16="http://schemas.microsoft.com/office/drawing/2014/main" id="{A9D17352-578B-034B-A4E8-0A3846673F8A}"/>
              </a:ext>
            </a:extLst>
          </p:cNvPr>
          <p:cNvSpPr>
            <a:spLocks noGrp="1"/>
          </p:cNvSpPr>
          <p:nvPr>
            <p:ph type="body" sz="quarter" idx="4294967295"/>
          </p:nvPr>
        </p:nvSpPr>
        <p:spPr>
          <a:xfrm>
            <a:off x="785092" y="4381417"/>
            <a:ext cx="10621816" cy="927100"/>
          </a:xfrm>
        </p:spPr>
        <p:txBody>
          <a:bodyPr>
            <a:noAutofit/>
          </a:bodyPr>
          <a:lstStyle/>
          <a:p>
            <a:pPr lvl="1">
              <a:spcBef>
                <a:spcPts val="750"/>
              </a:spcBef>
              <a:spcAft>
                <a:spcPts val="225"/>
              </a:spcAft>
            </a:pPr>
            <a:r>
              <a:rPr lang="en-US" dirty="0"/>
              <a:t>OS data were immature at this pre-planned DFS interim analysis </a:t>
            </a:r>
          </a:p>
          <a:p>
            <a:pPr lvl="2">
              <a:spcBef>
                <a:spcPts val="750"/>
              </a:spcBef>
              <a:spcAft>
                <a:spcPts val="225"/>
              </a:spcAft>
            </a:pPr>
            <a:r>
              <a:rPr lang="en-US" dirty="0"/>
              <a:t>OS in the ITT population was not formally tested </a:t>
            </a:r>
            <a:endParaRPr lang="en-US" strike="sngStrike" dirty="0"/>
          </a:p>
          <a:p>
            <a:pPr lvl="2">
              <a:spcBef>
                <a:spcPts val="450"/>
              </a:spcBef>
              <a:spcAft>
                <a:spcPts val="225"/>
              </a:spcAft>
            </a:pPr>
            <a:r>
              <a:rPr lang="en-US" dirty="0"/>
              <a:t>A trend toward OS improvement with atezolizumab was seen in the PD-L1 TC ≥1% stage II-IIIA population</a:t>
            </a:r>
          </a:p>
          <a:p>
            <a:pPr lvl="1">
              <a:spcBef>
                <a:spcPts val="750"/>
              </a:spcBef>
              <a:spcAft>
                <a:spcPts val="225"/>
              </a:spcAft>
            </a:pPr>
            <a:endParaRPr lang="en-US" sz="1350" dirty="0">
              <a:solidFill>
                <a:srgbClr val="7030A0"/>
              </a:solidFill>
            </a:endParaRPr>
          </a:p>
        </p:txBody>
      </p:sp>
      <p:sp>
        <p:nvSpPr>
          <p:cNvPr id="11" name="Slide Number Placeholder 1">
            <a:extLst>
              <a:ext uri="{FF2B5EF4-FFF2-40B4-BE49-F238E27FC236}">
                <a16:creationId xmlns:a16="http://schemas.microsoft.com/office/drawing/2014/main" id="{CA209ADC-A889-47C2-81DB-CD9933E801D7}"/>
              </a:ext>
            </a:extLst>
          </p:cNvPr>
          <p:cNvSpPr>
            <a:spLocks noGrp="1"/>
          </p:cNvSpPr>
          <p:nvPr>
            <p:ph type="sldNum" sz="quarter" idx="4294967295"/>
          </p:nvPr>
        </p:nvSpPr>
        <p:spPr>
          <a:xfrm>
            <a:off x="10134600" y="5343525"/>
            <a:ext cx="2057400" cy="273050"/>
          </a:xfrm>
        </p:spPr>
        <p:txBody>
          <a:bodyPr/>
          <a:lstStyle/>
          <a:p>
            <a:r>
              <a:rPr lang="en-US" dirty="0"/>
              <a:t> </a:t>
            </a:r>
          </a:p>
        </p:txBody>
      </p:sp>
      <p:sp>
        <p:nvSpPr>
          <p:cNvPr id="13" name="TextBox 12">
            <a:extLst>
              <a:ext uri="{FF2B5EF4-FFF2-40B4-BE49-F238E27FC236}">
                <a16:creationId xmlns:a16="http://schemas.microsoft.com/office/drawing/2014/main" id="{6574263A-84EF-4C73-BA81-C20BD76F236F}"/>
              </a:ext>
            </a:extLst>
          </p:cNvPr>
          <p:cNvSpPr txBox="1"/>
          <p:nvPr/>
        </p:nvSpPr>
        <p:spPr>
          <a:xfrm>
            <a:off x="2010307" y="1829008"/>
            <a:ext cx="2626624" cy="225446"/>
          </a:xfrm>
          <a:prstGeom prst="rect">
            <a:avLst/>
          </a:prstGeom>
          <a:noFill/>
        </p:spPr>
        <p:txBody>
          <a:bodyPr wrap="square" rtlCol="0">
            <a:spAutoFit/>
          </a:bodyPr>
          <a:lstStyle/>
          <a:p>
            <a:pPr algn="ctr"/>
            <a:r>
              <a:rPr lang="en-US" sz="865" b="1" dirty="0"/>
              <a:t>PD-L1 TC ≥ 1% stage II-IIIA</a:t>
            </a:r>
            <a:endParaRPr lang="en-GB" sz="865" b="1" dirty="0"/>
          </a:p>
        </p:txBody>
      </p:sp>
      <p:sp>
        <p:nvSpPr>
          <p:cNvPr id="15" name="TextBox 14">
            <a:extLst>
              <a:ext uri="{FF2B5EF4-FFF2-40B4-BE49-F238E27FC236}">
                <a16:creationId xmlns:a16="http://schemas.microsoft.com/office/drawing/2014/main" id="{1A3093DC-5101-440E-94F7-C578FDED2641}"/>
              </a:ext>
            </a:extLst>
          </p:cNvPr>
          <p:cNvSpPr txBox="1"/>
          <p:nvPr/>
        </p:nvSpPr>
        <p:spPr>
          <a:xfrm>
            <a:off x="5096006" y="1829008"/>
            <a:ext cx="2533067" cy="225446"/>
          </a:xfrm>
          <a:prstGeom prst="rect">
            <a:avLst/>
          </a:prstGeom>
          <a:noFill/>
        </p:spPr>
        <p:txBody>
          <a:bodyPr wrap="square" rtlCol="0">
            <a:spAutoFit/>
          </a:bodyPr>
          <a:lstStyle/>
          <a:p>
            <a:pPr algn="ctr"/>
            <a:r>
              <a:rPr lang="en-US" sz="865" b="1" dirty="0"/>
              <a:t>All-randomized stage II-IIIA</a:t>
            </a:r>
            <a:endParaRPr lang="en-GB" sz="865" b="1" dirty="0"/>
          </a:p>
        </p:txBody>
      </p:sp>
      <p:sp>
        <p:nvSpPr>
          <p:cNvPr id="16" name="TextBox 15">
            <a:extLst>
              <a:ext uri="{FF2B5EF4-FFF2-40B4-BE49-F238E27FC236}">
                <a16:creationId xmlns:a16="http://schemas.microsoft.com/office/drawing/2014/main" id="{307F56D8-4A5B-4AED-A594-453534410182}"/>
              </a:ext>
            </a:extLst>
          </p:cNvPr>
          <p:cNvSpPr txBox="1"/>
          <p:nvPr/>
        </p:nvSpPr>
        <p:spPr>
          <a:xfrm>
            <a:off x="8088146" y="1829008"/>
            <a:ext cx="2491846" cy="225446"/>
          </a:xfrm>
          <a:prstGeom prst="rect">
            <a:avLst/>
          </a:prstGeom>
          <a:noFill/>
        </p:spPr>
        <p:txBody>
          <a:bodyPr wrap="square" rtlCol="0">
            <a:spAutoFit/>
          </a:bodyPr>
          <a:lstStyle/>
          <a:p>
            <a:pPr algn="ctr"/>
            <a:r>
              <a:rPr lang="en-US" sz="865" b="1" dirty="0"/>
              <a:t>ITT</a:t>
            </a:r>
            <a:endParaRPr lang="en-GB" sz="865" b="1" dirty="0"/>
          </a:p>
        </p:txBody>
      </p:sp>
      <p:sp>
        <p:nvSpPr>
          <p:cNvPr id="20" name="TextBox 19">
            <a:extLst>
              <a:ext uri="{FF2B5EF4-FFF2-40B4-BE49-F238E27FC236}">
                <a16:creationId xmlns:a16="http://schemas.microsoft.com/office/drawing/2014/main" id="{2E162221-77E0-4858-BB70-85B10A4F1979}"/>
              </a:ext>
            </a:extLst>
          </p:cNvPr>
          <p:cNvSpPr txBox="1"/>
          <p:nvPr/>
        </p:nvSpPr>
        <p:spPr>
          <a:xfrm>
            <a:off x="8930380" y="3038599"/>
            <a:ext cx="1672253" cy="230832"/>
          </a:xfrm>
          <a:prstGeom prst="rect">
            <a:avLst/>
          </a:prstGeom>
          <a:noFill/>
        </p:spPr>
        <p:txBody>
          <a:bodyPr wrap="square" rtlCol="0">
            <a:spAutoFit/>
          </a:bodyPr>
          <a:lstStyle/>
          <a:p>
            <a:r>
              <a:rPr lang="en-US" sz="900" b="1"/>
              <a:t>HR,</a:t>
            </a:r>
            <a:r>
              <a:rPr lang="en-US" sz="900" b="1" baseline="30000"/>
              <a:t>a</a:t>
            </a:r>
            <a:r>
              <a:rPr lang="en-US" sz="900" b="1"/>
              <a:t> </a:t>
            </a:r>
            <a:r>
              <a:rPr lang="en-US" sz="900" b="1" dirty="0"/>
              <a:t>1.07 (95% CI 0.80, 1.42)</a:t>
            </a:r>
            <a:endParaRPr lang="en-GB" sz="900" b="1" dirty="0"/>
          </a:p>
        </p:txBody>
      </p:sp>
      <p:sp>
        <p:nvSpPr>
          <p:cNvPr id="24" name="TextBox 23">
            <a:extLst>
              <a:ext uri="{FF2B5EF4-FFF2-40B4-BE49-F238E27FC236}">
                <a16:creationId xmlns:a16="http://schemas.microsoft.com/office/drawing/2014/main" id="{27325DF8-D118-4D4A-93CB-2605BBC1A545}"/>
              </a:ext>
            </a:extLst>
          </p:cNvPr>
          <p:cNvSpPr txBox="1"/>
          <p:nvPr/>
        </p:nvSpPr>
        <p:spPr>
          <a:xfrm>
            <a:off x="5951239" y="3038599"/>
            <a:ext cx="1672253" cy="230832"/>
          </a:xfrm>
          <a:prstGeom prst="rect">
            <a:avLst/>
          </a:prstGeom>
          <a:noFill/>
        </p:spPr>
        <p:txBody>
          <a:bodyPr wrap="square" rtlCol="0">
            <a:spAutoFit/>
          </a:bodyPr>
          <a:lstStyle/>
          <a:p>
            <a:r>
              <a:rPr lang="en-US" sz="900" b="1"/>
              <a:t>HR,</a:t>
            </a:r>
            <a:r>
              <a:rPr lang="en-US" sz="900" b="1" baseline="30000"/>
              <a:t>a</a:t>
            </a:r>
            <a:r>
              <a:rPr lang="en-US" sz="900" b="1"/>
              <a:t> </a:t>
            </a:r>
            <a:r>
              <a:rPr lang="en-US" sz="900" b="1" dirty="0"/>
              <a:t>0.99 (95% CI 0.73, 1.33)</a:t>
            </a:r>
            <a:endParaRPr lang="en-GB" sz="900" b="1" dirty="0"/>
          </a:p>
        </p:txBody>
      </p:sp>
      <p:sp>
        <p:nvSpPr>
          <p:cNvPr id="25" name="TextBox 24">
            <a:extLst>
              <a:ext uri="{FF2B5EF4-FFF2-40B4-BE49-F238E27FC236}">
                <a16:creationId xmlns:a16="http://schemas.microsoft.com/office/drawing/2014/main" id="{6BB18252-9445-4F36-B3EE-F6666C49C396}"/>
              </a:ext>
            </a:extLst>
          </p:cNvPr>
          <p:cNvSpPr txBox="1"/>
          <p:nvPr/>
        </p:nvSpPr>
        <p:spPr>
          <a:xfrm>
            <a:off x="3055529" y="3038599"/>
            <a:ext cx="1672253" cy="230832"/>
          </a:xfrm>
          <a:prstGeom prst="rect">
            <a:avLst/>
          </a:prstGeom>
          <a:solidFill>
            <a:schemeClr val="bg1"/>
          </a:solidFill>
        </p:spPr>
        <p:txBody>
          <a:bodyPr wrap="square" rtlCol="0">
            <a:spAutoFit/>
          </a:bodyPr>
          <a:lstStyle/>
          <a:p>
            <a:r>
              <a:rPr lang="en-US" sz="900" b="1" dirty="0" err="1"/>
              <a:t>HR,</a:t>
            </a:r>
            <a:r>
              <a:rPr lang="en-US" sz="900" b="1" baseline="30000" dirty="0" err="1"/>
              <a:t>a</a:t>
            </a:r>
            <a:r>
              <a:rPr lang="en-US" sz="900" b="1" dirty="0"/>
              <a:t> 0.77 (95% CI 0.51, 1.17)</a:t>
            </a:r>
            <a:endParaRPr lang="en-GB" sz="900" b="1" dirty="0"/>
          </a:p>
        </p:txBody>
      </p:sp>
      <p:sp>
        <p:nvSpPr>
          <p:cNvPr id="33" name="TextBox 32">
            <a:extLst>
              <a:ext uri="{FF2B5EF4-FFF2-40B4-BE49-F238E27FC236}">
                <a16:creationId xmlns:a16="http://schemas.microsoft.com/office/drawing/2014/main" id="{DDCC5F33-CAFB-45F2-8E7E-0B472CA9B2FF}"/>
              </a:ext>
            </a:extLst>
          </p:cNvPr>
          <p:cNvSpPr txBox="1"/>
          <p:nvPr/>
        </p:nvSpPr>
        <p:spPr>
          <a:xfrm>
            <a:off x="5342625" y="6158839"/>
            <a:ext cx="4180964" cy="207749"/>
          </a:xfrm>
          <a:prstGeom prst="rect">
            <a:avLst/>
          </a:prstGeom>
          <a:noFill/>
        </p:spPr>
        <p:txBody>
          <a:bodyPr wrap="square" anchor="b">
            <a:spAutoFit/>
          </a:bodyPr>
          <a:lstStyle/>
          <a:p>
            <a:r>
              <a:rPr lang="en-US" sz="750" dirty="0">
                <a:ea typeface="Calibri" panose="020F0502020204030204" pitchFamily="34" charset="0"/>
              </a:rPr>
              <a:t>Clinical cutoff: January 21, 2021. </a:t>
            </a:r>
            <a:r>
              <a:rPr lang="en-US" sz="750" baseline="30000" dirty="0">
                <a:ea typeface="Calibri" panose="020F0502020204030204" pitchFamily="34" charset="0"/>
              </a:rPr>
              <a:t>a </a:t>
            </a:r>
            <a:r>
              <a:rPr lang="en-US" sz="750" dirty="0">
                <a:ea typeface="Calibri" panose="020F0502020204030204" pitchFamily="34" charset="0"/>
              </a:rPr>
              <a:t>Stratified. </a:t>
            </a:r>
            <a:endParaRPr lang="en-US" sz="750" dirty="0"/>
          </a:p>
        </p:txBody>
      </p:sp>
      <p:sp>
        <p:nvSpPr>
          <p:cNvPr id="17" name="Footer Placeholder 2">
            <a:extLst>
              <a:ext uri="{FF2B5EF4-FFF2-40B4-BE49-F238E27FC236}">
                <a16:creationId xmlns:a16="http://schemas.microsoft.com/office/drawing/2014/main" id="{470B8DD3-ECEF-6746-B5FB-039D079C3B28}"/>
              </a:ext>
            </a:extLst>
          </p:cNvPr>
          <p:cNvSpPr txBox="1">
            <a:spLocks/>
          </p:cNvSpPr>
          <p:nvPr/>
        </p:nvSpPr>
        <p:spPr>
          <a:xfrm>
            <a:off x="7696200" y="5928006"/>
            <a:ext cx="3886200" cy="438582"/>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Dr. Heather A. </a:t>
            </a:r>
            <a:r>
              <a:rPr lang="en-US" sz="1200" dirty="0" err="1"/>
              <a:t>Wakelee</a:t>
            </a:r>
            <a:r>
              <a:rPr lang="en-US" sz="1200" dirty="0"/>
              <a:t> ASCO 2021, </a:t>
            </a:r>
            <a:r>
              <a:rPr lang="en-US" sz="1200" dirty="0" err="1"/>
              <a:t>abstr</a:t>
            </a:r>
            <a:r>
              <a:rPr lang="en-US" sz="1200" dirty="0"/>
              <a:t> 8500</a:t>
            </a:r>
          </a:p>
          <a:p>
            <a:r>
              <a:rPr lang="en-US" sz="1200" dirty="0"/>
              <a:t>IMpower010 Interim Analysis</a:t>
            </a:r>
          </a:p>
          <a:p>
            <a:r>
              <a:rPr lang="en-US" sz="1200" dirty="0"/>
              <a:t>https://</a:t>
            </a:r>
            <a:r>
              <a:rPr lang="en-US" sz="1200" dirty="0" err="1"/>
              <a:t>bit.ly</a:t>
            </a:r>
            <a:r>
              <a:rPr lang="en-US" sz="1200" dirty="0"/>
              <a:t>/33t6JJP </a:t>
            </a:r>
          </a:p>
        </p:txBody>
      </p:sp>
      <p:sp>
        <p:nvSpPr>
          <p:cNvPr id="19" name="TextBox 18">
            <a:extLst>
              <a:ext uri="{FF2B5EF4-FFF2-40B4-BE49-F238E27FC236}">
                <a16:creationId xmlns:a16="http://schemas.microsoft.com/office/drawing/2014/main" id="{39495CAB-6D7A-EF45-8B9F-F438841668E4}"/>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63555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idx="4294967295"/>
          </p:nvPr>
        </p:nvSpPr>
        <p:spPr>
          <a:xfrm>
            <a:off x="1739106" y="642591"/>
            <a:ext cx="8713788" cy="690563"/>
          </a:xfrm>
          <a:noFill/>
        </p:spPr>
        <p:txBody>
          <a:bodyPr>
            <a:normAutofit fontScale="90000"/>
          </a:bodyPr>
          <a:lstStyle/>
          <a:p>
            <a:pPr algn="ctr" eaLnBrk="1" hangingPunct="1"/>
            <a:br>
              <a:rPr lang="en-US" altLang="en-US" sz="3200" b="1" dirty="0">
                <a:latin typeface="Century Gothic" panose="020B0502020202020204" pitchFamily="34" charset="0"/>
                <a:ea typeface="ＭＳ Ｐゴシック" pitchFamily="34" charset="-128"/>
              </a:rPr>
            </a:br>
            <a:r>
              <a:rPr lang="en-US" altLang="en-US" sz="3200" b="1" dirty="0">
                <a:latin typeface="Century Gothic" panose="020B0502020202020204" pitchFamily="34" charset="0"/>
                <a:ea typeface="ＭＳ Ｐゴシック" pitchFamily="34" charset="-128"/>
              </a:rPr>
              <a:t>E1505 Outcomes: No Benefit with </a:t>
            </a:r>
            <a:br>
              <a:rPr lang="en-US" altLang="en-US" sz="3200" b="1" dirty="0">
                <a:latin typeface="Century Gothic" panose="020B0502020202020204" pitchFamily="34" charset="0"/>
                <a:ea typeface="ＭＳ Ｐゴシック" pitchFamily="34" charset="-128"/>
              </a:rPr>
            </a:br>
            <a:r>
              <a:rPr lang="en-US" altLang="en-US" sz="3200" b="1" dirty="0">
                <a:latin typeface="Century Gothic" panose="020B0502020202020204" pitchFamily="34" charset="0"/>
                <a:ea typeface="ＭＳ Ｐゴシック" pitchFamily="34" charset="-128"/>
              </a:rPr>
              <a:t>Adjuvant Bevacizumab in Early Stage NSCLC</a:t>
            </a:r>
            <a:br>
              <a:rPr lang="en-US" altLang="en-US" sz="3200" b="1" dirty="0">
                <a:latin typeface="Century Gothic" panose="020B0502020202020204" pitchFamily="34" charset="0"/>
                <a:ea typeface="ＭＳ Ｐゴシック" pitchFamily="34" charset="-128"/>
              </a:rPr>
            </a:br>
            <a:r>
              <a:rPr lang="en-US" altLang="en-US" sz="3200" b="1" dirty="0">
                <a:solidFill>
                  <a:schemeClr val="tx2"/>
                </a:solidFill>
                <a:latin typeface="Century Gothic" panose="020B0502020202020204" pitchFamily="34" charset="0"/>
                <a:ea typeface="ＭＳ Ｐゴシック" pitchFamily="34" charset="-128"/>
              </a:rPr>
              <a:t> </a:t>
            </a:r>
            <a:r>
              <a:rPr lang="en-US" altLang="en-US" sz="2700" b="1" dirty="0">
                <a:latin typeface="Century Gothic" panose="020B0502020202020204" pitchFamily="34" charset="0"/>
                <a:ea typeface="ＭＳ Ｐゴシック" pitchFamily="34" charset="-128"/>
              </a:rPr>
              <a:t>OS +/- Bevacizumab </a:t>
            </a:r>
            <a:r>
              <a:rPr lang="en-US" altLang="en-US" sz="2400" b="1" dirty="0">
                <a:latin typeface="Century Gothic" panose="020B0502020202020204" pitchFamily="34" charset="0"/>
                <a:ea typeface="ＭＳ Ｐゴシック" pitchFamily="34" charset="-128"/>
              </a:rPr>
              <a:t>	</a:t>
            </a:r>
            <a:r>
              <a:rPr lang="en-US" altLang="en-US" sz="2400" b="1" dirty="0">
                <a:solidFill>
                  <a:schemeClr val="tx2"/>
                </a:solidFill>
                <a:latin typeface="+mj-lt"/>
                <a:ea typeface="ＭＳ Ｐゴシック" pitchFamily="34" charset="-128"/>
              </a:rPr>
              <a:t>	</a:t>
            </a:r>
            <a:r>
              <a:rPr lang="en-US" altLang="en-US" sz="2700" b="1" dirty="0">
                <a:latin typeface="Century Gothic" panose="020B0502020202020204" pitchFamily="34" charset="0"/>
                <a:ea typeface="ＭＳ Ｐゴシック" pitchFamily="34" charset="-128"/>
              </a:rPr>
              <a:t>DFS+/- Bevacizumab</a:t>
            </a:r>
          </a:p>
        </p:txBody>
      </p:sp>
      <p:sp>
        <p:nvSpPr>
          <p:cNvPr id="18437" name="TextBox 12"/>
          <p:cNvSpPr txBox="1">
            <a:spLocks noChangeArrowheads="1"/>
          </p:cNvSpPr>
          <p:nvPr/>
        </p:nvSpPr>
        <p:spPr bwMode="auto">
          <a:xfrm>
            <a:off x="2040838" y="1986200"/>
            <a:ext cx="3148619"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00000"/>
                </a:solidFill>
                <a:latin typeface="Gill Sans" charset="0"/>
                <a:ea typeface="Heiti SC Light" charset="-122"/>
                <a:sym typeface="Gill Sans" charset="0"/>
              </a:defRPr>
            </a:lvl1pPr>
            <a:lvl2pPr marL="742950" indent="-285750" eaLnBrk="0" hangingPunct="0">
              <a:defRPr sz="1200">
                <a:solidFill>
                  <a:srgbClr val="000000"/>
                </a:solidFill>
                <a:latin typeface="Gill Sans" charset="0"/>
                <a:ea typeface="Heiti SC Light" charset="-122"/>
                <a:sym typeface="Gill Sans" charset="0"/>
              </a:defRPr>
            </a:lvl2pPr>
            <a:lvl3pPr marL="1143000" indent="-228600" eaLnBrk="0" hangingPunct="0">
              <a:defRPr sz="1200">
                <a:solidFill>
                  <a:srgbClr val="000000"/>
                </a:solidFill>
                <a:latin typeface="Gill Sans" charset="0"/>
                <a:ea typeface="Heiti SC Light" charset="-122"/>
                <a:sym typeface="Gill Sans" charset="0"/>
              </a:defRPr>
            </a:lvl3pPr>
            <a:lvl4pPr marL="1600200" indent="-228600" eaLnBrk="0" hangingPunct="0">
              <a:defRPr sz="1200">
                <a:solidFill>
                  <a:srgbClr val="000000"/>
                </a:solidFill>
                <a:latin typeface="Gill Sans" charset="0"/>
                <a:ea typeface="Heiti SC Light" charset="-122"/>
                <a:sym typeface="Gill Sans" charset="0"/>
              </a:defRPr>
            </a:lvl4pPr>
            <a:lvl5pPr marL="2057400" indent="-228600" eaLnBrk="0" hangingPunct="0">
              <a:defRPr sz="1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9pPr>
          </a:lstStyle>
          <a:p>
            <a:pPr eaLnBrk="1" hangingPunct="1"/>
            <a:r>
              <a:rPr lang="en-US" altLang="en-US" sz="1600" b="1" dirty="0">
                <a:solidFill>
                  <a:schemeClr val="tx1"/>
                </a:solidFill>
                <a:latin typeface="+mn-lt"/>
                <a:cs typeface="Gill Sans"/>
              </a:rPr>
              <a:t>OS hazard ratio (</a:t>
            </a:r>
            <a:r>
              <a:rPr lang="en-US" altLang="en-US" sz="1600" b="1" dirty="0" err="1">
                <a:solidFill>
                  <a:schemeClr val="tx1"/>
                </a:solidFill>
                <a:latin typeface="+mn-lt"/>
                <a:cs typeface="Gill Sans"/>
              </a:rPr>
              <a:t>ChB:Ch</a:t>
            </a:r>
            <a:r>
              <a:rPr lang="en-US" altLang="en-US" sz="1600" b="1" dirty="0">
                <a:solidFill>
                  <a:schemeClr val="tx1"/>
                </a:solidFill>
                <a:latin typeface="+mn-lt"/>
                <a:cs typeface="Gill Sans"/>
              </a:rPr>
              <a:t>): 0.99 </a:t>
            </a:r>
          </a:p>
          <a:p>
            <a:pPr eaLnBrk="1" hangingPunct="1"/>
            <a:r>
              <a:rPr lang="en-US" altLang="en-US" sz="1600" b="1" dirty="0">
                <a:solidFill>
                  <a:schemeClr val="tx1"/>
                </a:solidFill>
                <a:latin typeface="+mn-lt"/>
                <a:cs typeface="Gill Sans"/>
              </a:rPr>
              <a:t>95% CI: (0.82-1.19) ; p=0.90</a:t>
            </a:r>
          </a:p>
          <a:p>
            <a:pPr eaLnBrk="1" hangingPunct="1"/>
            <a:r>
              <a:rPr lang="en-US" altLang="en-US" sz="1400" dirty="0">
                <a:solidFill>
                  <a:schemeClr val="tx1"/>
                </a:solidFill>
                <a:latin typeface="+mn-lt"/>
                <a:cs typeface="Gill Sans"/>
              </a:rPr>
              <a:t>Med OS </a:t>
            </a:r>
            <a:r>
              <a:rPr lang="en-US" altLang="en-US" sz="1400" dirty="0" err="1">
                <a:solidFill>
                  <a:schemeClr val="tx1"/>
                </a:solidFill>
                <a:latin typeface="+mn-lt"/>
                <a:cs typeface="Gill Sans"/>
              </a:rPr>
              <a:t>ArmA</a:t>
            </a:r>
            <a:r>
              <a:rPr lang="en-US" altLang="en-US" sz="1400" dirty="0">
                <a:solidFill>
                  <a:schemeClr val="tx1"/>
                </a:solidFill>
                <a:latin typeface="+mn-lt"/>
                <a:cs typeface="Gill Sans"/>
              </a:rPr>
              <a:t> Chemo  NR</a:t>
            </a:r>
          </a:p>
          <a:p>
            <a:pPr eaLnBrk="1" hangingPunct="1"/>
            <a:r>
              <a:rPr lang="en-US" altLang="en-US" sz="1400" dirty="0">
                <a:solidFill>
                  <a:schemeClr val="tx1"/>
                </a:solidFill>
                <a:latin typeface="+mn-lt"/>
                <a:cs typeface="Gill Sans"/>
              </a:rPr>
              <a:t>Med OS </a:t>
            </a:r>
            <a:r>
              <a:rPr lang="en-US" altLang="en-US" sz="1400" dirty="0" err="1">
                <a:solidFill>
                  <a:schemeClr val="tx1"/>
                </a:solidFill>
                <a:latin typeface="+mn-lt"/>
                <a:cs typeface="Gill Sans"/>
              </a:rPr>
              <a:t>ArmB</a:t>
            </a:r>
            <a:r>
              <a:rPr lang="en-US" altLang="en-US" sz="1400" dirty="0">
                <a:solidFill>
                  <a:schemeClr val="tx1"/>
                </a:solidFill>
                <a:latin typeface="+mn-lt"/>
                <a:cs typeface="Gill Sans"/>
              </a:rPr>
              <a:t> +Bev     85.8 (74.9-NA) </a:t>
            </a:r>
            <a:r>
              <a:rPr lang="en-US" altLang="en-US" sz="1400" dirty="0" err="1">
                <a:solidFill>
                  <a:schemeClr val="tx1"/>
                </a:solidFill>
                <a:latin typeface="+mn-lt"/>
                <a:cs typeface="Gill Sans"/>
              </a:rPr>
              <a:t>mo</a:t>
            </a:r>
            <a:endParaRPr lang="en-US" altLang="en-US" sz="1400" dirty="0">
              <a:solidFill>
                <a:schemeClr val="tx1"/>
              </a:solidFill>
              <a:latin typeface="+mn-lt"/>
              <a:cs typeface="Gill Sans"/>
            </a:endParaRPr>
          </a:p>
        </p:txBody>
      </p:sp>
      <p:sp>
        <p:nvSpPr>
          <p:cNvPr id="18" name="TextBox 12"/>
          <p:cNvSpPr txBox="1">
            <a:spLocks noChangeArrowheads="1"/>
          </p:cNvSpPr>
          <p:nvPr/>
        </p:nvSpPr>
        <p:spPr bwMode="auto">
          <a:xfrm>
            <a:off x="6292417" y="1986200"/>
            <a:ext cx="3858749"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00000"/>
                </a:solidFill>
                <a:latin typeface="Gill Sans" charset="0"/>
                <a:ea typeface="Heiti SC Light" charset="-122"/>
                <a:sym typeface="Gill Sans" charset="0"/>
              </a:defRPr>
            </a:lvl1pPr>
            <a:lvl2pPr marL="742950" indent="-285750" eaLnBrk="0" hangingPunct="0">
              <a:defRPr sz="1200">
                <a:solidFill>
                  <a:srgbClr val="000000"/>
                </a:solidFill>
                <a:latin typeface="Gill Sans" charset="0"/>
                <a:ea typeface="Heiti SC Light" charset="-122"/>
                <a:sym typeface="Gill Sans" charset="0"/>
              </a:defRPr>
            </a:lvl2pPr>
            <a:lvl3pPr marL="1143000" indent="-228600" eaLnBrk="0" hangingPunct="0">
              <a:defRPr sz="1200">
                <a:solidFill>
                  <a:srgbClr val="000000"/>
                </a:solidFill>
                <a:latin typeface="Gill Sans" charset="0"/>
                <a:ea typeface="Heiti SC Light" charset="-122"/>
                <a:sym typeface="Gill Sans" charset="0"/>
              </a:defRPr>
            </a:lvl3pPr>
            <a:lvl4pPr marL="1600200" indent="-228600" eaLnBrk="0" hangingPunct="0">
              <a:defRPr sz="1200">
                <a:solidFill>
                  <a:srgbClr val="000000"/>
                </a:solidFill>
                <a:latin typeface="Gill Sans" charset="0"/>
                <a:ea typeface="Heiti SC Light" charset="-122"/>
                <a:sym typeface="Gill Sans" charset="0"/>
              </a:defRPr>
            </a:lvl4pPr>
            <a:lvl5pPr marL="2057400" indent="-228600" eaLnBrk="0" hangingPunct="0">
              <a:defRPr sz="1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Heiti SC Light" charset="-122"/>
                <a:sym typeface="Gill Sans" charset="0"/>
              </a:defRPr>
            </a:lvl9pPr>
          </a:lstStyle>
          <a:p>
            <a:pPr eaLnBrk="1" hangingPunct="1"/>
            <a:r>
              <a:rPr lang="en-US" altLang="en-US" sz="1600" b="1" dirty="0">
                <a:solidFill>
                  <a:schemeClr val="tx1"/>
                </a:solidFill>
                <a:latin typeface="+mn-lt"/>
                <a:cs typeface="Gill Sans"/>
              </a:rPr>
              <a:t>DFS hazard ratio (</a:t>
            </a:r>
            <a:r>
              <a:rPr lang="en-US" altLang="en-US" sz="1600" b="1" dirty="0" err="1">
                <a:solidFill>
                  <a:schemeClr val="tx1"/>
                </a:solidFill>
                <a:latin typeface="+mn-lt"/>
                <a:cs typeface="Gill Sans"/>
              </a:rPr>
              <a:t>ChB:Ch</a:t>
            </a:r>
            <a:r>
              <a:rPr lang="en-US" altLang="en-US" sz="1600" b="1" dirty="0">
                <a:solidFill>
                  <a:schemeClr val="tx1"/>
                </a:solidFill>
                <a:latin typeface="+mn-lt"/>
                <a:cs typeface="Gill Sans"/>
              </a:rPr>
              <a:t>): 0.99 </a:t>
            </a:r>
          </a:p>
          <a:p>
            <a:pPr eaLnBrk="1" hangingPunct="1"/>
            <a:r>
              <a:rPr lang="en-US" altLang="en-US" sz="1600" b="1" dirty="0">
                <a:solidFill>
                  <a:schemeClr val="tx1"/>
                </a:solidFill>
                <a:latin typeface="+mn-lt"/>
                <a:cs typeface="Gill Sans"/>
              </a:rPr>
              <a:t>95% CI: (0.86-1.15) ; p=0.95</a:t>
            </a:r>
          </a:p>
          <a:p>
            <a:pPr eaLnBrk="1" hangingPunct="1"/>
            <a:r>
              <a:rPr lang="en-US" altLang="en-US" sz="1400" dirty="0">
                <a:solidFill>
                  <a:schemeClr val="tx1"/>
                </a:solidFill>
                <a:latin typeface="+mn-lt"/>
                <a:cs typeface="Gill Sans"/>
              </a:rPr>
              <a:t>Med DFS </a:t>
            </a:r>
            <a:r>
              <a:rPr lang="en-US" altLang="en-US" sz="1400" dirty="0" err="1">
                <a:solidFill>
                  <a:schemeClr val="tx1"/>
                </a:solidFill>
                <a:latin typeface="+mn-lt"/>
                <a:cs typeface="Gill Sans"/>
              </a:rPr>
              <a:t>ArmA</a:t>
            </a:r>
            <a:r>
              <a:rPr lang="en-US" altLang="en-US" sz="1400" dirty="0">
                <a:solidFill>
                  <a:schemeClr val="tx1"/>
                </a:solidFill>
                <a:latin typeface="+mn-lt"/>
                <a:cs typeface="Gill Sans"/>
              </a:rPr>
              <a:t> Chemo 42.9 (95% CI 36.7-57.0) </a:t>
            </a:r>
            <a:r>
              <a:rPr lang="en-US" altLang="en-US" sz="1400" dirty="0" err="1">
                <a:solidFill>
                  <a:schemeClr val="tx1"/>
                </a:solidFill>
                <a:latin typeface="+mn-lt"/>
                <a:cs typeface="Gill Sans"/>
              </a:rPr>
              <a:t>mo</a:t>
            </a:r>
            <a:endParaRPr lang="en-US" altLang="en-US" sz="1400" dirty="0">
              <a:solidFill>
                <a:schemeClr val="tx1"/>
              </a:solidFill>
              <a:latin typeface="+mn-lt"/>
              <a:cs typeface="Gill Sans"/>
            </a:endParaRPr>
          </a:p>
          <a:p>
            <a:pPr eaLnBrk="1" hangingPunct="1"/>
            <a:r>
              <a:rPr lang="en-US" altLang="en-US" sz="1400" dirty="0">
                <a:solidFill>
                  <a:schemeClr val="tx1"/>
                </a:solidFill>
                <a:latin typeface="+mn-lt"/>
                <a:cs typeface="Gill Sans"/>
              </a:rPr>
              <a:t>Med DFS </a:t>
            </a:r>
            <a:r>
              <a:rPr lang="en-US" altLang="en-US" sz="1400" dirty="0" err="1">
                <a:solidFill>
                  <a:schemeClr val="tx1"/>
                </a:solidFill>
                <a:latin typeface="+mn-lt"/>
                <a:cs typeface="Gill Sans"/>
              </a:rPr>
              <a:t>ArmB</a:t>
            </a:r>
            <a:r>
              <a:rPr lang="en-US" altLang="en-US" sz="1400" dirty="0">
                <a:solidFill>
                  <a:schemeClr val="tx1"/>
                </a:solidFill>
                <a:latin typeface="+mn-lt"/>
                <a:cs typeface="Gill Sans"/>
              </a:rPr>
              <a:t> +Bev    40.6 (95% CI 35.5-49.5) </a:t>
            </a:r>
            <a:r>
              <a:rPr lang="en-US" altLang="en-US" sz="1400" dirty="0" err="1">
                <a:solidFill>
                  <a:schemeClr val="tx1"/>
                </a:solidFill>
                <a:latin typeface="+mn-lt"/>
                <a:cs typeface="Gill Sans"/>
              </a:rPr>
              <a:t>mo</a:t>
            </a:r>
            <a:endParaRPr lang="en-US" altLang="en-US" sz="1400" dirty="0">
              <a:solidFill>
                <a:schemeClr val="tx1"/>
              </a:solidFill>
              <a:latin typeface="+mn-lt"/>
              <a:cs typeface="Gill Sans"/>
            </a:endParaRPr>
          </a:p>
        </p:txBody>
      </p:sp>
      <p:sp>
        <p:nvSpPr>
          <p:cNvPr id="2" name="TextBox 1"/>
          <p:cNvSpPr txBox="1"/>
          <p:nvPr/>
        </p:nvSpPr>
        <p:spPr>
          <a:xfrm>
            <a:off x="5923203" y="6314684"/>
            <a:ext cx="6206237" cy="246221"/>
          </a:xfrm>
          <a:prstGeom prst="rect">
            <a:avLst/>
          </a:prstGeom>
          <a:noFill/>
        </p:spPr>
        <p:txBody>
          <a:bodyPr wrap="square" rtlCol="0">
            <a:spAutoFit/>
          </a:bodyPr>
          <a:lstStyle/>
          <a:p>
            <a:pPr algn="r"/>
            <a:r>
              <a:rPr lang="en-US" sz="1000" dirty="0">
                <a:solidFill>
                  <a:schemeClr val="tx1"/>
                </a:solidFill>
              </a:rPr>
              <a:t>ASCO 2016 </a:t>
            </a:r>
            <a:r>
              <a:rPr lang="en-US" sz="1000" dirty="0" err="1">
                <a:solidFill>
                  <a:schemeClr val="tx1"/>
                </a:solidFill>
              </a:rPr>
              <a:t>Abstr</a:t>
            </a:r>
            <a:r>
              <a:rPr lang="en-US" sz="1000" dirty="0">
                <a:solidFill>
                  <a:schemeClr val="tx1"/>
                </a:solidFill>
              </a:rPr>
              <a:t> 8507: E1505 Chemotherapy subsets:  Presented by: H. Wakelee</a:t>
            </a:r>
          </a:p>
        </p:txBody>
      </p:sp>
      <p:sp>
        <p:nvSpPr>
          <p:cNvPr id="3" name="TextBox 2"/>
          <p:cNvSpPr txBox="1"/>
          <p:nvPr/>
        </p:nvSpPr>
        <p:spPr>
          <a:xfrm>
            <a:off x="2514603" y="5442997"/>
            <a:ext cx="6511719" cy="307777"/>
          </a:xfrm>
          <a:prstGeom prst="rect">
            <a:avLst/>
          </a:prstGeom>
          <a:noFill/>
        </p:spPr>
        <p:txBody>
          <a:bodyPr wrap="square" rtlCol="0">
            <a:spAutoFit/>
          </a:bodyPr>
          <a:lstStyle/>
          <a:p>
            <a:r>
              <a:rPr lang="en-US" sz="1400" dirty="0">
                <a:solidFill>
                  <a:schemeClr val="bg1"/>
                </a:solidFill>
                <a:latin typeface="+mn-lt"/>
              </a:rPr>
              <a:t>OS= overall survival, DFS = disease free survival: median f/up 50.3 months; 475 deaths </a:t>
            </a:r>
          </a:p>
        </p:txBody>
      </p:sp>
      <p:pic>
        <p:nvPicPr>
          <p:cNvPr id="6" name="Picture 5"/>
          <p:cNvPicPr>
            <a:picLocks noChangeAspect="1"/>
          </p:cNvPicPr>
          <p:nvPr/>
        </p:nvPicPr>
        <p:blipFill>
          <a:blip r:embed="rId3"/>
          <a:stretch>
            <a:fillRect/>
          </a:stretch>
        </p:blipFill>
        <p:spPr>
          <a:xfrm>
            <a:off x="1648833" y="3168458"/>
            <a:ext cx="4447169" cy="3046951"/>
          </a:xfrm>
          <a:prstGeom prst="rect">
            <a:avLst/>
          </a:prstGeom>
        </p:spPr>
      </p:pic>
      <p:pic>
        <p:nvPicPr>
          <p:cNvPr id="7" name="Picture 6"/>
          <p:cNvPicPr>
            <a:picLocks noChangeAspect="1"/>
          </p:cNvPicPr>
          <p:nvPr/>
        </p:nvPicPr>
        <p:blipFill>
          <a:blip r:embed="rId4"/>
          <a:stretch>
            <a:fillRect/>
          </a:stretch>
        </p:blipFill>
        <p:spPr>
          <a:xfrm>
            <a:off x="5880895" y="3001862"/>
            <a:ext cx="4592228" cy="3213546"/>
          </a:xfrm>
          <a:prstGeom prst="rect">
            <a:avLst/>
          </a:prstGeom>
        </p:spPr>
      </p:pic>
      <p:sp>
        <p:nvSpPr>
          <p:cNvPr id="4" name="TextBox 3">
            <a:extLst>
              <a:ext uri="{FF2B5EF4-FFF2-40B4-BE49-F238E27FC236}">
                <a16:creationId xmlns:a16="http://schemas.microsoft.com/office/drawing/2014/main" id="{680C5F6F-175C-41E6-BC50-BAD4CF2455FE}"/>
              </a:ext>
            </a:extLst>
          </p:cNvPr>
          <p:cNvSpPr txBox="1"/>
          <p:nvPr/>
        </p:nvSpPr>
        <p:spPr>
          <a:xfrm>
            <a:off x="694481" y="2721114"/>
            <a:ext cx="11497519" cy="707886"/>
          </a:xfrm>
          <a:prstGeom prst="rect">
            <a:avLst/>
          </a:prstGeom>
          <a:solidFill>
            <a:srgbClr val="002060"/>
          </a:solidFill>
        </p:spPr>
        <p:txBody>
          <a:bodyPr wrap="square" rtlCol="0">
            <a:spAutoFit/>
          </a:bodyPr>
          <a:lstStyle/>
          <a:p>
            <a:r>
              <a:rPr lang="en-US" sz="4000" dirty="0">
                <a:solidFill>
                  <a:schemeClr val="bg1"/>
                </a:solidFill>
              </a:rPr>
              <a:t>Prior Attempts With Biologic Targeted Therapy</a:t>
            </a:r>
          </a:p>
        </p:txBody>
      </p:sp>
      <p:sp>
        <p:nvSpPr>
          <p:cNvPr id="10" name="TextBox 9">
            <a:extLst>
              <a:ext uri="{FF2B5EF4-FFF2-40B4-BE49-F238E27FC236}">
                <a16:creationId xmlns:a16="http://schemas.microsoft.com/office/drawing/2014/main" id="{3879F84C-2D38-2249-AAB8-10AA72BC7503}"/>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034699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F6E4841-26A7-4EC9-A5B3-F04612954E5D}"/>
              </a:ext>
            </a:extLst>
          </p:cNvPr>
          <p:cNvGraphicFramePr>
            <a:graphicFrameLocks noGrp="1"/>
          </p:cNvGraphicFramePr>
          <p:nvPr/>
        </p:nvGraphicFramePr>
        <p:xfrm>
          <a:off x="2689173" y="1449761"/>
          <a:ext cx="6813654" cy="4107124"/>
        </p:xfrm>
        <a:graphic>
          <a:graphicData uri="http://schemas.openxmlformats.org/drawingml/2006/table">
            <a:tbl>
              <a:tblPr firstRow="1" bandRow="1">
                <a:tableStyleId>{2D5ABB26-0587-4C30-8999-92F81FD0307C}</a:tableStyleId>
              </a:tblPr>
              <a:tblGrid>
                <a:gridCol w="3670814">
                  <a:extLst>
                    <a:ext uri="{9D8B030D-6E8A-4147-A177-3AD203B41FA5}">
                      <a16:colId xmlns:a16="http://schemas.microsoft.com/office/drawing/2014/main" val="324621179"/>
                    </a:ext>
                  </a:extLst>
                </a:gridCol>
                <a:gridCol w="1571420">
                  <a:extLst>
                    <a:ext uri="{9D8B030D-6E8A-4147-A177-3AD203B41FA5}">
                      <a16:colId xmlns:a16="http://schemas.microsoft.com/office/drawing/2014/main" val="527519314"/>
                    </a:ext>
                  </a:extLst>
                </a:gridCol>
                <a:gridCol w="1571420">
                  <a:extLst>
                    <a:ext uri="{9D8B030D-6E8A-4147-A177-3AD203B41FA5}">
                      <a16:colId xmlns:a16="http://schemas.microsoft.com/office/drawing/2014/main" val="4027775262"/>
                    </a:ext>
                  </a:extLst>
                </a:gridCol>
              </a:tblGrid>
              <a:tr h="354284">
                <a:tc>
                  <a:txBody>
                    <a:bodyPr/>
                    <a:lstStyle/>
                    <a:p>
                      <a:pPr marL="0" marR="0">
                        <a:lnSpc>
                          <a:spcPct val="200000"/>
                        </a:lnSpc>
                        <a:spcBef>
                          <a:spcPts val="0"/>
                        </a:spcBef>
                        <a:spcAft>
                          <a:spcPts val="600"/>
                        </a:spcAft>
                      </a:pPr>
                      <a:r>
                        <a:rPr lang="en-US" sz="1400" b="1" dirty="0">
                          <a:effectLst/>
                        </a:rPr>
                        <a:t>n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b="1" dirty="0">
                          <a:solidFill>
                            <a:srgbClr val="2A469D"/>
                          </a:solidFill>
                          <a:effectLst/>
                        </a:rPr>
                        <a:t>Atezolizumab</a:t>
                      </a:r>
                      <a:br>
                        <a:rPr lang="en-US" sz="1400" b="1" dirty="0">
                          <a:solidFill>
                            <a:srgbClr val="2A469D"/>
                          </a:solidFill>
                          <a:effectLst/>
                        </a:rPr>
                      </a:br>
                      <a:r>
                        <a:rPr lang="en-US" sz="1400" b="1">
                          <a:solidFill>
                            <a:srgbClr val="2A469D"/>
                          </a:solidFill>
                          <a:effectLst/>
                        </a:rPr>
                        <a:t>(n=495</a:t>
                      </a:r>
                      <a:r>
                        <a:rPr lang="en-US" sz="1400" b="1" dirty="0">
                          <a:solidFill>
                            <a:srgbClr val="2A469D"/>
                          </a:solidFill>
                          <a:effectLst/>
                        </a:rPr>
                        <a:t>)</a:t>
                      </a:r>
                      <a:endParaRPr lang="en-US" sz="1400" b="1" dirty="0">
                        <a:solidFill>
                          <a:srgbClr val="2A469D"/>
                        </a:solidFill>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b="1" dirty="0">
                          <a:solidFill>
                            <a:srgbClr val="FF0000"/>
                          </a:solidFill>
                          <a:effectLst/>
                        </a:rPr>
                        <a:t>BSC</a:t>
                      </a:r>
                      <a:br>
                        <a:rPr lang="en-US" sz="1400" b="1" dirty="0">
                          <a:solidFill>
                            <a:srgbClr val="FF0000"/>
                          </a:solidFill>
                          <a:effectLst/>
                        </a:rPr>
                      </a:br>
                      <a:r>
                        <a:rPr lang="en-US" sz="1400" b="1">
                          <a:solidFill>
                            <a:srgbClr val="FF0000"/>
                          </a:solidFill>
                          <a:effectLst/>
                        </a:rPr>
                        <a:t>(n=495</a:t>
                      </a:r>
                      <a:r>
                        <a:rPr lang="en-US" sz="1400" b="1" dirty="0">
                          <a:solidFill>
                            <a:srgbClr val="FF0000"/>
                          </a:solidFill>
                          <a:effectLst/>
                        </a:rPr>
                        <a:t>)</a:t>
                      </a:r>
                      <a:endPar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84909388"/>
                  </a:ext>
                </a:extLst>
              </a:tr>
              <a:tr h="215104">
                <a:tc>
                  <a:txBody>
                    <a:bodyPr/>
                    <a:lstStyle/>
                    <a:p>
                      <a:pPr marL="210185" marR="0" indent="-210185">
                        <a:lnSpc>
                          <a:spcPct val="100000"/>
                        </a:lnSpc>
                        <a:spcBef>
                          <a:spcPts val="0"/>
                        </a:spcBef>
                        <a:spcAft>
                          <a:spcPts val="0"/>
                        </a:spcAft>
                      </a:pPr>
                      <a:r>
                        <a:rPr lang="en-US" sz="1400" dirty="0">
                          <a:effectLst/>
                        </a:rPr>
                        <a:t>Any-cause AE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459 (92.7)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350 (70.7)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848009248"/>
                  </a:ext>
                </a:extLst>
              </a:tr>
              <a:tr h="215104">
                <a:tc>
                  <a:txBody>
                    <a:bodyPr/>
                    <a:lstStyle/>
                    <a:p>
                      <a:pPr marL="393065" marR="0" indent="-210185">
                        <a:lnSpc>
                          <a:spcPct val="100000"/>
                        </a:lnSpc>
                        <a:spcBef>
                          <a:spcPts val="0"/>
                        </a:spcBef>
                        <a:spcAft>
                          <a:spcPts val="0"/>
                        </a:spcAft>
                      </a:pPr>
                      <a:r>
                        <a:rPr lang="en-US" sz="1400" dirty="0">
                          <a:effectLst/>
                        </a:rPr>
                        <a:t>Treatment-related AE</a:t>
                      </a:r>
                      <a:endParaRPr lang="en-US" sz="1400" baseline="300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335 (67.7)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00717211"/>
                  </a:ext>
                </a:extLst>
              </a:tr>
              <a:tr h="215104">
                <a:tc>
                  <a:txBody>
                    <a:bodyPr/>
                    <a:lstStyle/>
                    <a:p>
                      <a:pPr marL="0" marR="0">
                        <a:lnSpc>
                          <a:spcPct val="100000"/>
                        </a:lnSpc>
                        <a:spcBef>
                          <a:spcPts val="0"/>
                        </a:spcBef>
                        <a:spcAft>
                          <a:spcPts val="0"/>
                        </a:spcAft>
                        <a:tabLst>
                          <a:tab pos="716915" algn="l"/>
                        </a:tabLst>
                      </a:pPr>
                      <a:r>
                        <a:rPr lang="en-US" sz="1400" dirty="0">
                          <a:effectLst/>
                        </a:rPr>
                        <a:t>Grade 3-4 AE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108 (21.8)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57 (11.5)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1123582269"/>
                  </a:ext>
                </a:extLst>
              </a:tr>
              <a:tr h="215104">
                <a:tc>
                  <a:txBody>
                    <a:bodyPr/>
                    <a:lstStyle/>
                    <a:p>
                      <a:pPr marL="393065" marR="0" indent="-210185">
                        <a:lnSpc>
                          <a:spcPct val="100000"/>
                        </a:lnSpc>
                        <a:spcBef>
                          <a:spcPts val="0"/>
                        </a:spcBef>
                        <a:spcAft>
                          <a:spcPts val="0"/>
                        </a:spcAft>
                      </a:pPr>
                      <a:r>
                        <a:rPr lang="en-US" sz="1400" dirty="0">
                          <a:effectLst/>
                        </a:rPr>
                        <a:t>Treatment-related grade 3-4 AE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53 (10.7)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5155735"/>
                  </a:ext>
                </a:extLst>
              </a:tr>
              <a:tr h="215104">
                <a:tc>
                  <a:txBody>
                    <a:bodyPr/>
                    <a:lstStyle/>
                    <a:p>
                      <a:pPr marL="0" marR="0">
                        <a:lnSpc>
                          <a:spcPct val="100000"/>
                        </a:lnSpc>
                        <a:spcBef>
                          <a:spcPts val="0"/>
                        </a:spcBef>
                        <a:spcAft>
                          <a:spcPts val="0"/>
                        </a:spcAft>
                      </a:pPr>
                      <a:r>
                        <a:rPr lang="en-US" sz="1400" dirty="0">
                          <a:effectLst/>
                        </a:rPr>
                        <a:t>Serious AE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87 (17.6)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42 (8.5)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1970267737"/>
                  </a:ext>
                </a:extLst>
              </a:tr>
              <a:tr h="215104">
                <a:tc>
                  <a:txBody>
                    <a:bodyPr/>
                    <a:lstStyle/>
                    <a:p>
                      <a:pPr marL="393065" marR="0" indent="-210185">
                        <a:lnSpc>
                          <a:spcPct val="100000"/>
                        </a:lnSpc>
                        <a:spcBef>
                          <a:spcPts val="0"/>
                        </a:spcBef>
                        <a:spcAft>
                          <a:spcPts val="0"/>
                        </a:spcAft>
                      </a:pPr>
                      <a:r>
                        <a:rPr lang="en-US" sz="1400" dirty="0">
                          <a:effectLst/>
                        </a:rPr>
                        <a:t>Treatment-related serious AE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37 (7.5)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7991165"/>
                  </a:ext>
                </a:extLst>
              </a:tr>
              <a:tr h="215104">
                <a:tc>
                  <a:txBody>
                    <a:bodyPr/>
                    <a:lstStyle/>
                    <a:p>
                      <a:pPr marL="0" marR="0">
                        <a:lnSpc>
                          <a:spcPct val="100000"/>
                        </a:lnSpc>
                        <a:spcBef>
                          <a:spcPts val="0"/>
                        </a:spcBef>
                        <a:spcAft>
                          <a:spcPts val="0"/>
                        </a:spcAft>
                      </a:pPr>
                      <a:r>
                        <a:rPr lang="en-US" sz="1400" dirty="0">
                          <a:effectLst/>
                        </a:rPr>
                        <a:t>Grade 5 AE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8 (1.6)</a:t>
                      </a:r>
                      <a:r>
                        <a:rPr lang="en-US" sz="1400" baseline="30000" dirty="0">
                          <a:effectLst/>
                        </a:rPr>
                        <a:t>b</a:t>
                      </a:r>
                      <a:endParaRPr lang="en-US" sz="1400" baseline="300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3 (0.6)</a:t>
                      </a:r>
                      <a:r>
                        <a:rPr lang="en-US" sz="1400" baseline="30000" dirty="0">
                          <a:effectLst/>
                        </a:rPr>
                        <a:t>c</a:t>
                      </a:r>
                      <a:endParaRPr lang="en-US" sz="1400" baseline="300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3791412897"/>
                  </a:ext>
                </a:extLst>
              </a:tr>
              <a:tr h="215104">
                <a:tc>
                  <a:txBody>
                    <a:bodyPr/>
                    <a:lstStyle/>
                    <a:p>
                      <a:pPr marL="393065" marR="0" indent="-210185">
                        <a:lnSpc>
                          <a:spcPct val="100000"/>
                        </a:lnSpc>
                        <a:spcBef>
                          <a:spcPts val="0"/>
                        </a:spcBef>
                        <a:spcAft>
                          <a:spcPts val="0"/>
                        </a:spcAft>
                      </a:pPr>
                      <a:r>
                        <a:rPr lang="en-US" sz="1400" dirty="0">
                          <a:effectLst/>
                        </a:rPr>
                        <a:t>Treatment-related grade 5 AE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4 (0.8)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86967172"/>
                  </a:ext>
                </a:extLst>
              </a:tr>
              <a:tr h="215104">
                <a:tc>
                  <a:txBody>
                    <a:bodyPr/>
                    <a:lstStyle/>
                    <a:p>
                      <a:pPr marL="0" marR="0">
                        <a:lnSpc>
                          <a:spcPct val="100000"/>
                        </a:lnSpc>
                        <a:spcBef>
                          <a:spcPts val="0"/>
                        </a:spcBef>
                        <a:spcAft>
                          <a:spcPts val="0"/>
                        </a:spcAft>
                      </a:pPr>
                      <a:r>
                        <a:rPr lang="en-US" sz="1400" dirty="0">
                          <a:effectLst/>
                        </a:rPr>
                        <a:t>AE leading to dose interruption of atezolizumab</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142 (28.7)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3138305974"/>
                  </a:ext>
                </a:extLst>
              </a:tr>
              <a:tr h="215104">
                <a:tc>
                  <a:txBody>
                    <a:bodyPr/>
                    <a:lstStyle/>
                    <a:p>
                      <a:pPr marL="0" marR="0">
                        <a:lnSpc>
                          <a:spcPct val="100000"/>
                        </a:lnSpc>
                        <a:spcBef>
                          <a:spcPts val="0"/>
                        </a:spcBef>
                        <a:spcAft>
                          <a:spcPts val="0"/>
                        </a:spcAft>
                      </a:pPr>
                      <a:r>
                        <a:rPr lang="en-US" sz="1400" dirty="0">
                          <a:effectLst/>
                        </a:rPr>
                        <a:t>AE leading to atezolizumab discontinuation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90 (18.2)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061959"/>
                  </a:ext>
                </a:extLst>
              </a:tr>
              <a:tr h="215104">
                <a:tc>
                  <a:txBody>
                    <a:bodyPr/>
                    <a:lstStyle/>
                    <a:p>
                      <a:pPr marL="0" marR="0">
                        <a:lnSpc>
                          <a:spcPct val="100000"/>
                        </a:lnSpc>
                        <a:spcBef>
                          <a:spcPts val="0"/>
                        </a:spcBef>
                        <a:spcAft>
                          <a:spcPts val="0"/>
                        </a:spcAft>
                      </a:pPr>
                      <a:r>
                        <a:rPr lang="en-US" sz="1400" dirty="0">
                          <a:effectLst/>
                        </a:rPr>
                        <a:t>Immune-mediated AEs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256 (51.7)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47 (9.5)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3370730770"/>
                  </a:ext>
                </a:extLst>
              </a:tr>
              <a:tr h="215104">
                <a:tc>
                  <a:txBody>
                    <a:bodyPr/>
                    <a:lstStyle/>
                    <a:p>
                      <a:pPr marL="393065" marR="0" indent="-210185">
                        <a:lnSpc>
                          <a:spcPct val="100000"/>
                        </a:lnSpc>
                        <a:spcBef>
                          <a:spcPts val="0"/>
                        </a:spcBef>
                        <a:spcAft>
                          <a:spcPts val="0"/>
                        </a:spcAft>
                      </a:pPr>
                      <a:r>
                        <a:rPr lang="en-US" sz="1400" dirty="0">
                          <a:effectLst/>
                        </a:rPr>
                        <a:t>Grade 3-4 immune-mediated AEs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tabLst>
                          <a:tab pos="409575" algn="l"/>
                        </a:tabLst>
                      </a:pPr>
                      <a:r>
                        <a:rPr lang="en-US" sz="1400" dirty="0">
                          <a:effectLst/>
                        </a:rPr>
                        <a:t>39 (7.9)</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dirty="0">
                          <a:effectLst/>
                        </a:rPr>
                        <a:t>3 (0.6)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3134502"/>
                  </a:ext>
                </a:extLst>
              </a:tr>
              <a:tr h="215104">
                <a:tc>
                  <a:txBody>
                    <a:bodyPr/>
                    <a:lstStyle/>
                    <a:p>
                      <a:pPr marL="182880" marR="0">
                        <a:lnSpc>
                          <a:spcPct val="100000"/>
                        </a:lnSpc>
                        <a:spcBef>
                          <a:spcPts val="0"/>
                        </a:spcBef>
                        <a:spcAft>
                          <a:spcPts val="0"/>
                        </a:spcAft>
                      </a:pPr>
                      <a:r>
                        <a:rPr lang="en-US" sz="1400" dirty="0">
                          <a:effectLst/>
                        </a:rPr>
                        <a:t>Immune-mediated AEs requiring the use of systemic corticosteroids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60 (12.1)</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tc>
                  <a:txBody>
                    <a:bodyPr/>
                    <a:lstStyle/>
                    <a:p>
                      <a:pPr marL="0" marR="0" algn="ctr">
                        <a:lnSpc>
                          <a:spcPct val="100000"/>
                        </a:lnSpc>
                        <a:spcBef>
                          <a:spcPts val="0"/>
                        </a:spcBef>
                        <a:spcAft>
                          <a:spcPts val="0"/>
                        </a:spcAft>
                      </a:pPr>
                      <a:r>
                        <a:rPr lang="en-US" sz="1400" dirty="0">
                          <a:effectLst/>
                        </a:rPr>
                        <a:t>4 (0.8)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4286" marR="34286" marT="17143" marB="171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F9"/>
                    </a:solidFill>
                  </a:tcPr>
                </a:tc>
                <a:extLst>
                  <a:ext uri="{0D108BD9-81ED-4DB2-BD59-A6C34878D82A}">
                    <a16:rowId xmlns:a16="http://schemas.microsoft.com/office/drawing/2014/main" val="2191794836"/>
                  </a:ext>
                </a:extLst>
              </a:tr>
            </a:tbl>
          </a:graphicData>
        </a:graphic>
      </p:graphicFrame>
      <p:sp>
        <p:nvSpPr>
          <p:cNvPr id="9" name="TextBox 8">
            <a:extLst>
              <a:ext uri="{FF2B5EF4-FFF2-40B4-BE49-F238E27FC236}">
                <a16:creationId xmlns:a16="http://schemas.microsoft.com/office/drawing/2014/main" id="{8383BD76-5FB5-4F85-9B42-C206D4A9E424}"/>
              </a:ext>
            </a:extLst>
          </p:cNvPr>
          <p:cNvSpPr txBox="1"/>
          <p:nvPr/>
        </p:nvSpPr>
        <p:spPr>
          <a:xfrm>
            <a:off x="1613727" y="5616575"/>
            <a:ext cx="8714240" cy="438582"/>
          </a:xfrm>
          <a:prstGeom prst="rect">
            <a:avLst/>
          </a:prstGeom>
          <a:noFill/>
        </p:spPr>
        <p:txBody>
          <a:bodyPr wrap="square" rtlCol="0" anchor="b">
            <a:spAutoFit/>
          </a:bodyPr>
          <a:lstStyle/>
          <a:p>
            <a:pPr>
              <a:spcAft>
                <a:spcPts val="225"/>
              </a:spcAft>
            </a:pPr>
            <a:r>
              <a:rPr lang="en-US" sz="750" dirty="0">
                <a:ea typeface="Calibri" panose="020F0502020204030204" pitchFamily="34" charset="0"/>
              </a:rPr>
              <a:t>Clinical cutoff: January 21, 2021. AE, adverse event; </a:t>
            </a:r>
            <a:r>
              <a:rPr lang="en-US" sz="750" baseline="30000" dirty="0">
                <a:latin typeface="+mn-lt"/>
              </a:rPr>
              <a:t>a</a:t>
            </a:r>
            <a:r>
              <a:rPr lang="en-US" sz="750" dirty="0">
                <a:ea typeface="Calibri" panose="020F0502020204030204" pitchFamily="34" charset="0"/>
              </a:rPr>
              <a:t> Data are from the safety population (all randomized patients who received ≥1 atezolizumab dose or for BSC, had ≥1 post-baseline assessment). </a:t>
            </a:r>
            <a:br>
              <a:rPr lang="en-US" sz="750" dirty="0">
                <a:ea typeface="Calibri" panose="020F0502020204030204" pitchFamily="34" charset="0"/>
              </a:rPr>
            </a:br>
            <a:r>
              <a:rPr lang="en-US" sz="750" baseline="30000" dirty="0">
                <a:ea typeface="Calibri" panose="020F0502020204030204" pitchFamily="34" charset="0"/>
              </a:rPr>
              <a:t>b</a:t>
            </a:r>
            <a:r>
              <a:rPr lang="en-US" sz="750" baseline="30000" dirty="0"/>
              <a:t> </a:t>
            </a:r>
            <a:r>
              <a:rPr lang="en-US" sz="750" dirty="0">
                <a:ea typeface="Calibri" panose="020F0502020204030204" pitchFamily="34" charset="0"/>
              </a:rPr>
              <a:t>Interstitial lung disease*;</a:t>
            </a:r>
            <a:r>
              <a:rPr lang="en-US" sz="750" baseline="30000" dirty="0">
                <a:ea typeface="Calibri" panose="020F0502020204030204" pitchFamily="34" charset="0"/>
              </a:rPr>
              <a:t> </a:t>
            </a:r>
            <a:r>
              <a:rPr lang="en-US" sz="750" dirty="0">
                <a:ea typeface="Calibri" panose="020F0502020204030204" pitchFamily="34" charset="0"/>
              </a:rPr>
              <a:t>pneumothorax; multiple organ dysfunction syndrome*; cerebrovascular accident; arrhythmia; myocarditis*; acute myeloid leukemia*;</a:t>
            </a:r>
            <a:r>
              <a:rPr lang="en-US" sz="750" baseline="30000" dirty="0">
                <a:ea typeface="Calibri" panose="020F0502020204030204" pitchFamily="34" charset="0"/>
              </a:rPr>
              <a:t> </a:t>
            </a:r>
            <a:r>
              <a:rPr lang="en-US" sz="750" dirty="0">
                <a:ea typeface="Calibri" panose="020F0502020204030204" pitchFamily="34" charset="0"/>
              </a:rPr>
              <a:t>acute cardiac failure. </a:t>
            </a:r>
            <a:r>
              <a:rPr lang="en-US" sz="750" baseline="30000" dirty="0">
                <a:ea typeface="Calibri" panose="020F0502020204030204" pitchFamily="34" charset="0"/>
              </a:rPr>
              <a:t>c</a:t>
            </a:r>
            <a:r>
              <a:rPr lang="en-US" sz="750" dirty="0">
                <a:ea typeface="Calibri" panose="020F0502020204030204" pitchFamily="34" charset="0"/>
              </a:rPr>
              <a:t> Pneumonia; pulmonary embolism; cardiac tamponade and septic shock in the same patient. *, Treatment related per investigator. </a:t>
            </a:r>
          </a:p>
        </p:txBody>
      </p:sp>
      <p:sp>
        <p:nvSpPr>
          <p:cNvPr id="6" name="Title 20">
            <a:extLst>
              <a:ext uri="{FF2B5EF4-FFF2-40B4-BE49-F238E27FC236}">
                <a16:creationId xmlns:a16="http://schemas.microsoft.com/office/drawing/2014/main" id="{7F47EFBB-2598-458E-8FB1-816AA1F486AA}"/>
              </a:ext>
            </a:extLst>
          </p:cNvPr>
          <p:cNvSpPr txBox="1">
            <a:spLocks/>
          </p:cNvSpPr>
          <p:nvPr/>
        </p:nvSpPr>
        <p:spPr>
          <a:xfrm>
            <a:off x="1696023" y="423039"/>
            <a:ext cx="7593242" cy="569149"/>
          </a:xfrm>
          <a:prstGeom prst="rect">
            <a:avLst/>
          </a:prstGeom>
          <a:noFill/>
        </p:spPr>
        <p:txBody>
          <a:bodyPr vert="horz" lIns="0" tIns="0" rIns="0" bIns="0" rtlCol="0" anchor="ctr">
            <a:normAutofit/>
          </a:bodyPr>
          <a:lstStyle>
            <a:lvl1pPr algn="l" defTabSz="1828800" rtl="0" eaLnBrk="1" latinLnBrk="0" hangingPunct="1">
              <a:lnSpc>
                <a:spcPct val="90000"/>
              </a:lnSpc>
              <a:spcBef>
                <a:spcPct val="0"/>
              </a:spcBef>
              <a:buNone/>
              <a:defRPr sz="7200" b="1" i="0" kern="1200" baseline="0">
                <a:solidFill>
                  <a:schemeClr val="tx1"/>
                </a:solidFill>
                <a:latin typeface="+mj-lt"/>
                <a:ea typeface="+mj-ea"/>
                <a:cs typeface="+mj-cs"/>
              </a:defRPr>
            </a:lvl1pPr>
          </a:lstStyle>
          <a:p>
            <a:r>
              <a:rPr lang="en-US" sz="2700" dirty="0">
                <a:solidFill>
                  <a:srgbClr val="990000"/>
                </a:solidFill>
                <a:latin typeface="Century Gothic" panose="020B0502020202020204" pitchFamily="34" charset="0"/>
              </a:rPr>
              <a:t>IMpower010: safety </a:t>
            </a:r>
            <a:r>
              <a:rPr lang="en-US" sz="2700" dirty="0" err="1">
                <a:solidFill>
                  <a:srgbClr val="990000"/>
                </a:solidFill>
                <a:latin typeface="Century Gothic" panose="020B0502020202020204" pitchFamily="34" charset="0"/>
              </a:rPr>
              <a:t>summary</a:t>
            </a:r>
            <a:r>
              <a:rPr lang="en-US" sz="2700" baseline="30000" dirty="0" err="1">
                <a:solidFill>
                  <a:srgbClr val="990000"/>
                </a:solidFill>
                <a:latin typeface="Century Gothic" panose="020B0502020202020204" pitchFamily="34" charset="0"/>
              </a:rPr>
              <a:t>a</a:t>
            </a:r>
            <a:r>
              <a:rPr lang="en-US" sz="2700" dirty="0">
                <a:solidFill>
                  <a:srgbClr val="990000"/>
                </a:solidFill>
                <a:latin typeface="Century Gothic" panose="020B0502020202020204" pitchFamily="34" charset="0"/>
              </a:rPr>
              <a:t> </a:t>
            </a:r>
          </a:p>
        </p:txBody>
      </p:sp>
      <p:sp>
        <p:nvSpPr>
          <p:cNvPr id="11" name="Slide Number Placeholder 1">
            <a:extLst>
              <a:ext uri="{FF2B5EF4-FFF2-40B4-BE49-F238E27FC236}">
                <a16:creationId xmlns:a16="http://schemas.microsoft.com/office/drawing/2014/main" id="{58FD8A04-9EDE-4769-A2F6-D55ECDFA4B12}"/>
              </a:ext>
            </a:extLst>
          </p:cNvPr>
          <p:cNvSpPr>
            <a:spLocks noGrp="1"/>
          </p:cNvSpPr>
          <p:nvPr>
            <p:ph type="sldNum" sz="quarter" idx="4294967295"/>
          </p:nvPr>
        </p:nvSpPr>
        <p:spPr>
          <a:xfrm>
            <a:off x="10134600" y="5343525"/>
            <a:ext cx="2057400" cy="273050"/>
          </a:xfrm>
        </p:spPr>
        <p:txBody>
          <a:bodyPr/>
          <a:lstStyle/>
          <a:p>
            <a:r>
              <a:rPr lang="en-US" dirty="0"/>
              <a:t> </a:t>
            </a:r>
          </a:p>
        </p:txBody>
      </p:sp>
      <p:sp>
        <p:nvSpPr>
          <p:cNvPr id="7" name="Footer Placeholder 2">
            <a:extLst>
              <a:ext uri="{FF2B5EF4-FFF2-40B4-BE49-F238E27FC236}">
                <a16:creationId xmlns:a16="http://schemas.microsoft.com/office/drawing/2014/main" id="{0CC5C9D0-1495-2C4C-B650-ADF74539FD5F}"/>
              </a:ext>
            </a:extLst>
          </p:cNvPr>
          <p:cNvSpPr txBox="1">
            <a:spLocks/>
          </p:cNvSpPr>
          <p:nvPr/>
        </p:nvSpPr>
        <p:spPr>
          <a:xfrm>
            <a:off x="7696200" y="6021310"/>
            <a:ext cx="3886200" cy="438582"/>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Dr. Heather A. </a:t>
            </a:r>
            <a:r>
              <a:rPr lang="en-US" sz="1200" dirty="0" err="1"/>
              <a:t>Wakelee</a:t>
            </a:r>
            <a:r>
              <a:rPr lang="en-US" sz="1200" dirty="0"/>
              <a:t> ASCO 2021, </a:t>
            </a:r>
            <a:r>
              <a:rPr lang="en-US" sz="1200" dirty="0" err="1"/>
              <a:t>abstr</a:t>
            </a:r>
            <a:r>
              <a:rPr lang="en-US" sz="1200" dirty="0"/>
              <a:t> 8500</a:t>
            </a:r>
          </a:p>
          <a:p>
            <a:r>
              <a:rPr lang="en-US" sz="1200" dirty="0"/>
              <a:t>IMpower010 Interim Analysis</a:t>
            </a:r>
          </a:p>
          <a:p>
            <a:r>
              <a:rPr lang="en-US" sz="1200" dirty="0"/>
              <a:t>https://</a:t>
            </a:r>
            <a:r>
              <a:rPr lang="en-US" sz="1200" dirty="0" err="1"/>
              <a:t>bit.ly</a:t>
            </a:r>
            <a:r>
              <a:rPr lang="en-US" sz="1200" dirty="0"/>
              <a:t>/33t6JJP </a:t>
            </a:r>
          </a:p>
        </p:txBody>
      </p:sp>
      <p:sp>
        <p:nvSpPr>
          <p:cNvPr id="8" name="TextBox 7">
            <a:extLst>
              <a:ext uri="{FF2B5EF4-FFF2-40B4-BE49-F238E27FC236}">
                <a16:creationId xmlns:a16="http://schemas.microsoft.com/office/drawing/2014/main" id="{CEBE5DD2-884E-FC45-AA26-4AA5111E4F45}"/>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4473961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0">
            <a:extLst>
              <a:ext uri="{FF2B5EF4-FFF2-40B4-BE49-F238E27FC236}">
                <a16:creationId xmlns:a16="http://schemas.microsoft.com/office/drawing/2014/main" id="{2A250A52-E8A6-4474-85F3-915BBA02D477}"/>
              </a:ext>
            </a:extLst>
          </p:cNvPr>
          <p:cNvSpPr txBox="1">
            <a:spLocks/>
          </p:cNvSpPr>
          <p:nvPr/>
        </p:nvSpPr>
        <p:spPr>
          <a:xfrm>
            <a:off x="593855" y="465188"/>
            <a:ext cx="7593242" cy="569149"/>
          </a:xfrm>
          <a:prstGeom prst="rect">
            <a:avLst/>
          </a:prstGeom>
          <a:noFill/>
        </p:spPr>
        <p:txBody>
          <a:bodyPr vert="horz" lIns="0" tIns="0" rIns="0" bIns="0" rtlCol="0" anchor="ctr">
            <a:normAutofit/>
          </a:bodyPr>
          <a:lstStyle>
            <a:lvl1pPr algn="l" defTabSz="1828800" rtl="0" eaLnBrk="1" latinLnBrk="0" hangingPunct="1">
              <a:lnSpc>
                <a:spcPct val="90000"/>
              </a:lnSpc>
              <a:spcBef>
                <a:spcPct val="0"/>
              </a:spcBef>
              <a:buNone/>
              <a:defRPr sz="7200" b="1" i="0" kern="1200" baseline="0">
                <a:solidFill>
                  <a:schemeClr val="tx1"/>
                </a:solidFill>
                <a:latin typeface="+mj-lt"/>
                <a:ea typeface="+mj-ea"/>
                <a:cs typeface="+mj-cs"/>
              </a:defRPr>
            </a:lvl1pPr>
          </a:lstStyle>
          <a:p>
            <a:r>
              <a:rPr lang="en-US" sz="2700" dirty="0">
                <a:solidFill>
                  <a:srgbClr val="990000"/>
                </a:solidFill>
                <a:latin typeface="Century Gothic" panose="020B0502020202020204" pitchFamily="34" charset="0"/>
              </a:rPr>
              <a:t>IMpower010: conclusions</a:t>
            </a:r>
          </a:p>
        </p:txBody>
      </p:sp>
      <p:sp>
        <p:nvSpPr>
          <p:cNvPr id="22" name="Content Placeholder 21">
            <a:extLst>
              <a:ext uri="{FF2B5EF4-FFF2-40B4-BE49-F238E27FC236}">
                <a16:creationId xmlns:a16="http://schemas.microsoft.com/office/drawing/2014/main" id="{A9D17352-578B-034B-A4E8-0A3846673F8A}"/>
              </a:ext>
            </a:extLst>
          </p:cNvPr>
          <p:cNvSpPr>
            <a:spLocks noGrp="1"/>
          </p:cNvSpPr>
          <p:nvPr>
            <p:ph type="body" sz="quarter" idx="4294967295"/>
          </p:nvPr>
        </p:nvSpPr>
        <p:spPr>
          <a:xfrm>
            <a:off x="771225" y="1348925"/>
            <a:ext cx="10231437" cy="3686175"/>
          </a:xfrm>
        </p:spPr>
        <p:txBody>
          <a:bodyPr>
            <a:noAutofit/>
          </a:bodyPr>
          <a:lstStyle/>
          <a:p>
            <a:pPr lvl="1">
              <a:spcBef>
                <a:spcPts val="750"/>
              </a:spcBef>
              <a:spcAft>
                <a:spcPts val="225"/>
              </a:spcAft>
            </a:pPr>
            <a:r>
              <a:rPr lang="en-US" sz="1600" dirty="0"/>
              <a:t>IMpower010 is the first Phase III study of cancer immunotherapy to demonstrate DFS </a:t>
            </a:r>
            <a:br>
              <a:rPr lang="en-US" sz="1600" dirty="0"/>
            </a:br>
            <a:r>
              <a:rPr lang="en-US" sz="1600" dirty="0"/>
              <a:t>improvement in the adjuvant NSCLC setting after platinum-based chemotherapy</a:t>
            </a:r>
          </a:p>
          <a:p>
            <a:pPr lvl="2">
              <a:spcBef>
                <a:spcPts val="750"/>
              </a:spcBef>
              <a:spcAft>
                <a:spcPts val="225"/>
              </a:spcAft>
            </a:pPr>
            <a:r>
              <a:rPr lang="en-US" sz="1600" dirty="0"/>
              <a:t>Adjuvant atezolizumab following complete resection and adjuvant chemotherapy showed </a:t>
            </a:r>
            <a:r>
              <a:rPr lang="en-US" sz="1600" u="sng" dirty="0"/>
              <a:t>statistically significant DFS benefit in the PD-L1 TC ≥1% stage II-IIIA (HR, 0.66; 95% CI: 0.50, 0.88) </a:t>
            </a:r>
            <a:r>
              <a:rPr lang="en-US" sz="1600" dirty="0"/>
              <a:t>and all-randomized stage II-IIIA (HR, 0.79; 95% CI: 0.64, 0.96) populations, with enriched clinical </a:t>
            </a:r>
            <a:br>
              <a:rPr lang="en-US" sz="1600" dirty="0"/>
            </a:br>
            <a:r>
              <a:rPr lang="en-US" sz="1600" dirty="0"/>
              <a:t>benefit in patients whose tumors express PD-L1</a:t>
            </a:r>
          </a:p>
          <a:p>
            <a:pPr lvl="1">
              <a:spcBef>
                <a:spcPts val="750"/>
              </a:spcBef>
              <a:spcAft>
                <a:spcPts val="225"/>
              </a:spcAft>
            </a:pPr>
            <a:r>
              <a:rPr lang="en-US" sz="1600" dirty="0"/>
              <a:t>IMpower010 will continue for DFS and OS analyses in the ITT population</a:t>
            </a:r>
          </a:p>
          <a:p>
            <a:pPr lvl="2">
              <a:spcBef>
                <a:spcPts val="750"/>
              </a:spcBef>
              <a:spcAft>
                <a:spcPts val="225"/>
              </a:spcAft>
            </a:pPr>
            <a:r>
              <a:rPr lang="en-US" sz="1600" dirty="0"/>
              <a:t>DFS in the ITT population, including patients with stage IB disease, did not cross the significance boundary at this interim DFS analysis</a:t>
            </a:r>
          </a:p>
          <a:p>
            <a:pPr lvl="2">
              <a:spcBef>
                <a:spcPts val="750"/>
              </a:spcBef>
              <a:spcAft>
                <a:spcPts val="225"/>
              </a:spcAft>
            </a:pPr>
            <a:r>
              <a:rPr lang="en-US" sz="1600" dirty="0"/>
              <a:t>At this pre-planned interim DFS analysis, OS data were immature and not formally tested</a:t>
            </a:r>
          </a:p>
          <a:p>
            <a:pPr lvl="1">
              <a:spcBef>
                <a:spcPts val="750"/>
              </a:spcBef>
              <a:spcAft>
                <a:spcPts val="225"/>
              </a:spcAft>
            </a:pPr>
            <a:r>
              <a:rPr lang="en-US" sz="1600" dirty="0"/>
              <a:t>The safety profile of atezolizumab was consistent with prior experience of atezolizumab monotherapy across indications and lines of therapy</a:t>
            </a:r>
          </a:p>
          <a:p>
            <a:pPr lvl="1">
              <a:spcBef>
                <a:spcPts val="750"/>
              </a:spcBef>
              <a:spcAft>
                <a:spcPts val="225"/>
              </a:spcAft>
            </a:pPr>
            <a:r>
              <a:rPr lang="en-US" sz="1600" dirty="0"/>
              <a:t>Atezolizumab may be considered a practice-changing adjuvant treatment option for patients with PD-L1 TC ≥1% stage II-IIIA NSCLC </a:t>
            </a:r>
          </a:p>
          <a:p>
            <a:pPr lvl="1">
              <a:spcBef>
                <a:spcPts val="750"/>
              </a:spcBef>
              <a:spcAft>
                <a:spcPts val="225"/>
              </a:spcAft>
            </a:pPr>
            <a:endParaRPr lang="en-US" dirty="0">
              <a:solidFill>
                <a:srgbClr val="7030A0"/>
              </a:solidFill>
            </a:endParaRPr>
          </a:p>
        </p:txBody>
      </p:sp>
      <p:sp>
        <p:nvSpPr>
          <p:cNvPr id="11" name="Slide Number Placeholder 1">
            <a:extLst>
              <a:ext uri="{FF2B5EF4-FFF2-40B4-BE49-F238E27FC236}">
                <a16:creationId xmlns:a16="http://schemas.microsoft.com/office/drawing/2014/main" id="{CA209ADC-A889-47C2-81DB-CD9933E801D7}"/>
              </a:ext>
            </a:extLst>
          </p:cNvPr>
          <p:cNvSpPr>
            <a:spLocks noGrp="1"/>
          </p:cNvSpPr>
          <p:nvPr>
            <p:ph type="sldNum" sz="quarter" idx="4294967295"/>
          </p:nvPr>
        </p:nvSpPr>
        <p:spPr>
          <a:xfrm>
            <a:off x="10134600" y="5343525"/>
            <a:ext cx="2057400" cy="273050"/>
          </a:xfrm>
        </p:spPr>
        <p:txBody>
          <a:bodyPr/>
          <a:lstStyle/>
          <a:p>
            <a:r>
              <a:rPr lang="en-US" dirty="0"/>
              <a:t> </a:t>
            </a:r>
          </a:p>
        </p:txBody>
      </p:sp>
      <p:sp>
        <p:nvSpPr>
          <p:cNvPr id="6" name="Footer Placeholder 2">
            <a:extLst>
              <a:ext uri="{FF2B5EF4-FFF2-40B4-BE49-F238E27FC236}">
                <a16:creationId xmlns:a16="http://schemas.microsoft.com/office/drawing/2014/main" id="{051FB463-1C54-1345-9EB0-E7DDEA106B10}"/>
              </a:ext>
            </a:extLst>
          </p:cNvPr>
          <p:cNvSpPr txBox="1">
            <a:spLocks/>
          </p:cNvSpPr>
          <p:nvPr/>
        </p:nvSpPr>
        <p:spPr>
          <a:xfrm>
            <a:off x="7696200" y="5821945"/>
            <a:ext cx="3886200" cy="438582"/>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Dr. Heather A. </a:t>
            </a:r>
            <a:r>
              <a:rPr lang="en-US" sz="1200" dirty="0" err="1"/>
              <a:t>Wakelee</a:t>
            </a:r>
            <a:r>
              <a:rPr lang="en-US" sz="1200" dirty="0"/>
              <a:t> ASCO 2021, </a:t>
            </a:r>
            <a:r>
              <a:rPr lang="en-US" sz="1200" dirty="0" err="1"/>
              <a:t>abstr</a:t>
            </a:r>
            <a:r>
              <a:rPr lang="en-US" sz="1200" dirty="0"/>
              <a:t> 8500</a:t>
            </a:r>
          </a:p>
          <a:p>
            <a:r>
              <a:rPr lang="en-US" sz="1200" dirty="0"/>
              <a:t>IMpower010 Interim Analysis</a:t>
            </a:r>
          </a:p>
          <a:p>
            <a:r>
              <a:rPr lang="en-US" sz="1200" dirty="0"/>
              <a:t>https://</a:t>
            </a:r>
            <a:r>
              <a:rPr lang="en-US" sz="1200" dirty="0" err="1"/>
              <a:t>bit.ly</a:t>
            </a:r>
            <a:r>
              <a:rPr lang="en-US" sz="1200" dirty="0"/>
              <a:t>/33t6JJP </a:t>
            </a:r>
          </a:p>
        </p:txBody>
      </p:sp>
      <p:sp>
        <p:nvSpPr>
          <p:cNvPr id="7" name="TextBox 6">
            <a:extLst>
              <a:ext uri="{FF2B5EF4-FFF2-40B4-BE49-F238E27FC236}">
                <a16:creationId xmlns:a16="http://schemas.microsoft.com/office/drawing/2014/main" id="{F5642B15-0369-104E-80B8-6771F059DE51}"/>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5257765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34BCC5-0F95-DF48-954E-5DF98CA3AA9C}"/>
              </a:ext>
            </a:extLst>
          </p:cNvPr>
          <p:cNvSpPr/>
          <p:nvPr/>
        </p:nvSpPr>
        <p:spPr>
          <a:xfrm>
            <a:off x="132676" y="318131"/>
            <a:ext cx="11559451" cy="523220"/>
          </a:xfrm>
          <a:prstGeom prst="rect">
            <a:avLst/>
          </a:prstGeom>
        </p:spPr>
        <p:txBody>
          <a:bodyPr wrap="square">
            <a:spAutoFit/>
          </a:bodyPr>
          <a:lstStyle/>
          <a:p>
            <a:r>
              <a:rPr lang="en-GB" sz="2800" b="1" dirty="0">
                <a:solidFill>
                  <a:srgbClr val="0070C0"/>
                </a:solidFill>
              </a:rPr>
              <a:t>Phase III adjuvant trials:                             </a:t>
            </a:r>
            <a:r>
              <a:rPr lang="en-GB" sz="2400" b="1" dirty="0">
                <a:solidFill>
                  <a:srgbClr val="FF0000"/>
                </a:solidFill>
              </a:rPr>
              <a:t>Primary endpoint(s)</a:t>
            </a:r>
            <a:endParaRPr lang="es-ES_tradnl" sz="2400" dirty="0"/>
          </a:p>
        </p:txBody>
      </p:sp>
      <p:graphicFrame>
        <p:nvGraphicFramePr>
          <p:cNvPr id="3" name="Table 2">
            <a:extLst>
              <a:ext uri="{FF2B5EF4-FFF2-40B4-BE49-F238E27FC236}">
                <a16:creationId xmlns:a16="http://schemas.microsoft.com/office/drawing/2014/main" id="{CFB1F11C-A74D-3449-B673-C1B773A8463A}"/>
              </a:ext>
            </a:extLst>
          </p:cNvPr>
          <p:cNvGraphicFramePr>
            <a:graphicFrameLocks noGrp="1"/>
          </p:cNvGraphicFramePr>
          <p:nvPr>
            <p:extLst>
              <p:ext uri="{D42A27DB-BD31-4B8C-83A1-F6EECF244321}">
                <p14:modId xmlns:p14="http://schemas.microsoft.com/office/powerpoint/2010/main" val="3404176260"/>
              </p:ext>
            </p:extLst>
          </p:nvPr>
        </p:nvGraphicFramePr>
        <p:xfrm>
          <a:off x="364272" y="846611"/>
          <a:ext cx="11463456" cy="5395336"/>
        </p:xfrm>
        <a:graphic>
          <a:graphicData uri="http://schemas.openxmlformats.org/drawingml/2006/table">
            <a:tbl>
              <a:tblPr firstRow="1" bandRow="1">
                <a:tableStyleId>{F5AB1C69-6EDB-4FF4-983F-18BD219EF322}</a:tableStyleId>
              </a:tblPr>
              <a:tblGrid>
                <a:gridCol w="1315844">
                  <a:extLst>
                    <a:ext uri="{9D8B030D-6E8A-4147-A177-3AD203B41FA5}">
                      <a16:colId xmlns:a16="http://schemas.microsoft.com/office/drawing/2014/main" val="542839609"/>
                    </a:ext>
                  </a:extLst>
                </a:gridCol>
                <a:gridCol w="3055435">
                  <a:extLst>
                    <a:ext uri="{9D8B030D-6E8A-4147-A177-3AD203B41FA5}">
                      <a16:colId xmlns:a16="http://schemas.microsoft.com/office/drawing/2014/main" val="2928999025"/>
                    </a:ext>
                  </a:extLst>
                </a:gridCol>
                <a:gridCol w="4672361">
                  <a:extLst>
                    <a:ext uri="{9D8B030D-6E8A-4147-A177-3AD203B41FA5}">
                      <a16:colId xmlns:a16="http://schemas.microsoft.com/office/drawing/2014/main" val="561164157"/>
                    </a:ext>
                  </a:extLst>
                </a:gridCol>
                <a:gridCol w="2419816">
                  <a:extLst>
                    <a:ext uri="{9D8B030D-6E8A-4147-A177-3AD203B41FA5}">
                      <a16:colId xmlns:a16="http://schemas.microsoft.com/office/drawing/2014/main" val="1904706373"/>
                    </a:ext>
                  </a:extLst>
                </a:gridCol>
              </a:tblGrid>
              <a:tr h="503296">
                <a:tc>
                  <a:txBody>
                    <a:bodyPr/>
                    <a:lstStyle/>
                    <a:p>
                      <a:r>
                        <a:rPr lang="en-US" sz="1500" noProof="0" dirty="0">
                          <a:solidFill>
                            <a:srgbClr val="002060"/>
                          </a:solidFill>
                        </a:rPr>
                        <a:t>Trial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a:solidFill>
                            <a:srgbClr val="002060"/>
                          </a:solidFill>
                        </a:rPr>
                        <a:t>Inclusion criteria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a:solidFill>
                            <a:srgbClr val="002060"/>
                          </a:solidFill>
                        </a:rPr>
                        <a:t>Treatment arms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solidFill>
                            <a:srgbClr val="002060"/>
                          </a:solidFill>
                        </a:rPr>
                        <a:t>Primary endpoint(s)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366613"/>
                  </a:ext>
                </a:extLst>
              </a:tr>
              <a:tr h="733512">
                <a:tc>
                  <a:txBody>
                    <a:bodyPr/>
                    <a:lstStyle/>
                    <a:p>
                      <a:r>
                        <a:rPr lang="en-US" sz="1500" b="1" noProof="0" dirty="0"/>
                        <a:t>IMpower010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t>Resected stage IB (</a:t>
                      </a:r>
                      <a:r>
                        <a:rPr lang="en-US" sz="1500" u="sng" noProof="0" dirty="0"/>
                        <a:t>&gt;</a:t>
                      </a:r>
                      <a:r>
                        <a:rPr lang="en-US" sz="1500" noProof="0" dirty="0"/>
                        <a:t>4 cm)-IIIA</a:t>
                      </a:r>
                    </a:p>
                    <a:p>
                      <a:r>
                        <a:rPr lang="en-US" sz="1500" u="sng" noProof="0" dirty="0"/>
                        <a:t>&lt;</a:t>
                      </a:r>
                      <a:r>
                        <a:rPr lang="en-US" sz="1500" noProof="0" dirty="0"/>
                        <a:t> 4 cycles Adj CT</a:t>
                      </a:r>
                    </a:p>
                    <a:p>
                      <a:r>
                        <a:rPr lang="en-US" sz="1500" noProof="0" dirty="0"/>
                        <a:t>N=1280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err="1"/>
                        <a:t>Atezolizumab</a:t>
                      </a:r>
                      <a:r>
                        <a:rPr lang="en-US" sz="1500" noProof="0" dirty="0"/>
                        <a:t> (1 </a:t>
                      </a:r>
                      <a:r>
                        <a:rPr lang="en-US" sz="1500" noProof="0" dirty="0" err="1"/>
                        <a:t>yr</a:t>
                      </a:r>
                      <a:r>
                        <a:rPr lang="en-US" sz="1500" noProof="0" dirty="0"/>
                        <a:t>) </a:t>
                      </a:r>
                      <a:r>
                        <a:rPr lang="en-US" sz="1500" i="1" noProof="0" dirty="0"/>
                        <a:t>vs</a:t>
                      </a:r>
                    </a:p>
                    <a:p>
                      <a:r>
                        <a:rPr lang="en-US" sz="1500" noProof="0" dirty="0"/>
                        <a:t>BSC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t>DFS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6577178"/>
                  </a:ext>
                </a:extLst>
              </a:tr>
              <a:tr h="733512">
                <a:tc>
                  <a:txBody>
                    <a:bodyPr/>
                    <a:lstStyle/>
                    <a:p>
                      <a:r>
                        <a:rPr lang="en-US" sz="1500" b="1" noProof="0" dirty="0"/>
                        <a:t>ANVIL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Resected stage IB (</a:t>
                      </a:r>
                      <a:r>
                        <a:rPr lang="en-US" sz="1500" u="sng" noProof="0" dirty="0"/>
                        <a:t>&gt;</a:t>
                      </a:r>
                      <a:r>
                        <a:rPr lang="en-US" sz="1500" noProof="0" dirty="0"/>
                        <a:t>4 cm)-IIIA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Adj CT optional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N=903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t>Nivolumab (1 </a:t>
                      </a:r>
                      <a:r>
                        <a:rPr lang="en-US" sz="1500" noProof="0" dirty="0" err="1"/>
                        <a:t>yr</a:t>
                      </a:r>
                      <a:r>
                        <a:rPr lang="en-US" sz="1500" noProof="0" dirty="0"/>
                        <a:t>) </a:t>
                      </a:r>
                      <a:r>
                        <a:rPr lang="en-US" sz="1500" i="1" noProof="0" dirty="0"/>
                        <a:t>vs</a:t>
                      </a:r>
                    </a:p>
                    <a:p>
                      <a:r>
                        <a:rPr lang="en-US" sz="1500" noProof="0" dirty="0"/>
                        <a:t>Observation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t>DFS and 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4780561"/>
                  </a:ext>
                </a:extLst>
              </a:tr>
              <a:tr h="733512">
                <a:tc>
                  <a:txBody>
                    <a:bodyPr/>
                    <a:lstStyle/>
                    <a:p>
                      <a:r>
                        <a:rPr lang="en-US" sz="1500" b="1" noProof="0" dirty="0"/>
                        <a:t>PEARLS/</a:t>
                      </a:r>
                    </a:p>
                    <a:p>
                      <a:r>
                        <a:rPr lang="en-US" sz="1500" b="1" noProof="0" dirty="0"/>
                        <a:t>KEYNOTE-091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Resected stage IB (</a:t>
                      </a:r>
                      <a:r>
                        <a:rPr lang="en-US" sz="1500" u="sng" noProof="0" dirty="0"/>
                        <a:t>&gt;</a:t>
                      </a:r>
                      <a:r>
                        <a:rPr lang="en-US" sz="1500" noProof="0" dirty="0"/>
                        <a:t>4 cm)-IIIA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Adj CT optional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N=1177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t>Pembrolizumab (1 </a:t>
                      </a:r>
                      <a:r>
                        <a:rPr lang="en-US" sz="1500" noProof="0" dirty="0" err="1"/>
                        <a:t>yr</a:t>
                      </a:r>
                      <a:r>
                        <a:rPr lang="en-US" sz="1500" noProof="0" dirty="0"/>
                        <a:t>) </a:t>
                      </a:r>
                      <a:r>
                        <a:rPr lang="en-US" sz="1500" i="1" noProof="0" dirty="0"/>
                        <a:t>vs</a:t>
                      </a:r>
                    </a:p>
                    <a:p>
                      <a:r>
                        <a:rPr lang="en-US" sz="1500" noProof="0" dirty="0"/>
                        <a:t>placebo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t>DFS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3226829"/>
                  </a:ext>
                </a:extLst>
              </a:tr>
              <a:tr h="733512">
                <a:tc>
                  <a:txBody>
                    <a:bodyPr/>
                    <a:lstStyle/>
                    <a:p>
                      <a:r>
                        <a:rPr lang="en-US" sz="1500" b="1" noProof="0" dirty="0"/>
                        <a:t>BR31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Resected stage IB (</a:t>
                      </a:r>
                      <a:r>
                        <a:rPr lang="en-US" sz="1500" u="sng" noProof="0" dirty="0"/>
                        <a:t>&gt;</a:t>
                      </a:r>
                      <a:r>
                        <a:rPr lang="en-US" sz="1500" noProof="0" dirty="0"/>
                        <a:t>4 cm)-IIIA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Adj CT optional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N=1360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err="1"/>
                        <a:t>Durvalumab</a:t>
                      </a:r>
                      <a:r>
                        <a:rPr lang="en-US" sz="1500" noProof="0" dirty="0"/>
                        <a:t> (1 </a:t>
                      </a:r>
                      <a:r>
                        <a:rPr lang="en-US" sz="1500" noProof="0" dirty="0" err="1"/>
                        <a:t>yr</a:t>
                      </a:r>
                      <a:r>
                        <a:rPr lang="en-US" sz="1500" noProof="0" dirty="0"/>
                        <a:t>) </a:t>
                      </a:r>
                      <a:r>
                        <a:rPr lang="en-US" sz="1500" i="1" noProof="0" dirty="0"/>
                        <a:t>vs</a:t>
                      </a:r>
                    </a:p>
                    <a:p>
                      <a:r>
                        <a:rPr lang="en-US" sz="1500" noProof="0" dirty="0"/>
                        <a:t>placebo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t>DFS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2593891"/>
                  </a:ext>
                </a:extLst>
              </a:tr>
              <a:tr h="950848">
                <a:tc>
                  <a:txBody>
                    <a:bodyPr/>
                    <a:lstStyle/>
                    <a:p>
                      <a:r>
                        <a:rPr lang="en-US" sz="1500" b="1" noProof="0" dirty="0"/>
                        <a:t>ALCHEMIST</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500" b="1" i="0" kern="1200" dirty="0" err="1">
                          <a:solidFill>
                            <a:schemeClr val="dk1"/>
                          </a:solidFill>
                          <a:effectLst/>
                          <a:latin typeface="+mn-lt"/>
                          <a:ea typeface="+mn-ea"/>
                          <a:cs typeface="+mn-cs"/>
                        </a:rPr>
                        <a:t>Chemo</a:t>
                      </a:r>
                      <a:r>
                        <a:rPr lang="es-ES" sz="1500" b="1" i="0" kern="1200" dirty="0">
                          <a:solidFill>
                            <a:schemeClr val="dk1"/>
                          </a:solidFill>
                          <a:effectLst/>
                          <a:latin typeface="+mn-lt"/>
                          <a:ea typeface="+mn-ea"/>
                          <a:cs typeface="+mn-cs"/>
                        </a:rPr>
                        <a:t>-IO</a:t>
                      </a:r>
                      <a:endParaRPr lang="en-US" sz="1500" b="1"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Resected stage IB (</a:t>
                      </a:r>
                      <a:r>
                        <a:rPr lang="en-US" sz="1500" u="sng" noProof="0" dirty="0"/>
                        <a:t>&gt;</a:t>
                      </a:r>
                      <a:r>
                        <a:rPr lang="en-US" sz="1500" noProof="0" dirty="0"/>
                        <a:t>4 cm)-IIIA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No prior CT (adj or </a:t>
                      </a:r>
                      <a:r>
                        <a:rPr lang="en-US" sz="1500" noProof="0" dirty="0" err="1"/>
                        <a:t>neoadj</a:t>
                      </a:r>
                      <a:r>
                        <a:rPr lang="en-US" sz="1500" noProof="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N=1263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err="1"/>
                        <a:t>CT+pembrolizumab</a:t>
                      </a:r>
                      <a:r>
                        <a:rPr lang="en-US" sz="1500" noProof="0" dirty="0"/>
                        <a:t> (4C) followed by </a:t>
                      </a:r>
                      <a:r>
                        <a:rPr lang="en-US" sz="1500" noProof="0" dirty="0" err="1"/>
                        <a:t>pembro</a:t>
                      </a:r>
                      <a:r>
                        <a:rPr lang="en-US" sz="1500" noProof="0" dirty="0"/>
                        <a:t> (1 </a:t>
                      </a:r>
                      <a:r>
                        <a:rPr lang="en-US" sz="1500" noProof="0" dirty="0" err="1"/>
                        <a:t>yr</a:t>
                      </a:r>
                      <a:r>
                        <a:rPr lang="en-US" sz="1500" noProof="0" dirty="0"/>
                        <a:t>) vs</a:t>
                      </a:r>
                    </a:p>
                    <a:p>
                      <a:r>
                        <a:rPr lang="en-US" sz="1500" noProof="0" dirty="0"/>
                        <a:t>CT (4C)  followed by </a:t>
                      </a:r>
                      <a:r>
                        <a:rPr lang="en-US" sz="1500" noProof="0" dirty="0" err="1"/>
                        <a:t>pembro</a:t>
                      </a:r>
                      <a:r>
                        <a:rPr lang="en-US" sz="1500" noProof="0" dirty="0"/>
                        <a:t> (1 </a:t>
                      </a:r>
                      <a:r>
                        <a:rPr lang="en-US" sz="1500" noProof="0" dirty="0" err="1"/>
                        <a:t>yr</a:t>
                      </a:r>
                      <a:r>
                        <a:rPr lang="en-US" sz="1500" noProof="0" dirty="0"/>
                        <a:t>) </a:t>
                      </a:r>
                      <a:r>
                        <a:rPr lang="en-US" sz="1500" i="1" noProof="0" dirty="0"/>
                        <a:t>vs</a:t>
                      </a:r>
                    </a:p>
                    <a:p>
                      <a:r>
                        <a:rPr lang="en-US" sz="1500" noProof="0" dirty="0"/>
                        <a:t>CT (4C) followed by observation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t>DFS and 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1128909"/>
                  </a:ext>
                </a:extLst>
              </a:tr>
              <a:tr h="733512">
                <a:tc>
                  <a:txBody>
                    <a:bodyPr/>
                    <a:lstStyle/>
                    <a:p>
                      <a:r>
                        <a:rPr lang="en-US" sz="1500" b="1" noProof="0" dirty="0"/>
                        <a:t>MERMAID-1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Resected stage II-IIIA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No prior 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noProof="0" dirty="0"/>
                        <a:t>N=332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err="1"/>
                        <a:t>Durvalumab+CT</a:t>
                      </a:r>
                      <a:r>
                        <a:rPr lang="en-US" sz="1500" noProof="0" dirty="0"/>
                        <a:t> </a:t>
                      </a:r>
                      <a:r>
                        <a:rPr lang="en-US" sz="1500" i="1" noProof="0" dirty="0"/>
                        <a:t>vs</a:t>
                      </a:r>
                    </a:p>
                    <a:p>
                      <a:r>
                        <a:rPr lang="en-US" sz="1500" noProof="0" dirty="0" err="1"/>
                        <a:t>CT+placebo</a:t>
                      </a:r>
                      <a:endParaRPr lang="en-US" sz="15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noProof="0" dirty="0"/>
                        <a:t>DFS in MRD+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7984665"/>
                  </a:ext>
                </a:extLst>
              </a:tr>
            </a:tbl>
          </a:graphicData>
        </a:graphic>
      </p:graphicFrame>
      <p:sp>
        <p:nvSpPr>
          <p:cNvPr id="4" name="TextBox 3">
            <a:extLst>
              <a:ext uri="{FF2B5EF4-FFF2-40B4-BE49-F238E27FC236}">
                <a16:creationId xmlns:a16="http://schemas.microsoft.com/office/drawing/2014/main" id="{A504882C-1C96-0640-9603-788735D4DC0D}"/>
              </a:ext>
            </a:extLst>
          </p:cNvPr>
          <p:cNvSpPr txBox="1"/>
          <p:nvPr/>
        </p:nvSpPr>
        <p:spPr>
          <a:xfrm>
            <a:off x="9282250" y="846611"/>
            <a:ext cx="2691447" cy="5390076"/>
          </a:xfrm>
          <a:prstGeom prst="rect">
            <a:avLst/>
          </a:prstGeom>
          <a:noFill/>
          <a:ln w="38100">
            <a:solidFill>
              <a:srgbClr val="FF0000"/>
            </a:solidFill>
          </a:ln>
        </p:spPr>
        <p:txBody>
          <a:bodyPr wrap="square" rtlCol="0">
            <a:spAutoFit/>
          </a:bodyPr>
          <a:lstStyle/>
          <a:p>
            <a:endParaRPr lang="es-ES_tradnl" dirty="0"/>
          </a:p>
        </p:txBody>
      </p:sp>
      <p:sp>
        <p:nvSpPr>
          <p:cNvPr id="5" name="TextBox 4">
            <a:extLst>
              <a:ext uri="{FF2B5EF4-FFF2-40B4-BE49-F238E27FC236}">
                <a16:creationId xmlns:a16="http://schemas.microsoft.com/office/drawing/2014/main" id="{A64BA042-7132-204B-B100-4C20EA889A44}"/>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20699958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B78DE-2184-40DD-B1CE-E0F7CBBDEF76}"/>
              </a:ext>
            </a:extLst>
          </p:cNvPr>
          <p:cNvSpPr>
            <a:spLocks noGrp="1"/>
          </p:cNvSpPr>
          <p:nvPr>
            <p:ph type="title"/>
          </p:nvPr>
        </p:nvSpPr>
        <p:spPr>
          <a:xfrm>
            <a:off x="838200" y="2364573"/>
            <a:ext cx="10515600" cy="1064427"/>
          </a:xfrm>
        </p:spPr>
        <p:txBody>
          <a:bodyPr/>
          <a:lstStyle/>
          <a:p>
            <a:pPr algn="ctr"/>
            <a:r>
              <a:rPr lang="en-US" dirty="0"/>
              <a:t>Neoadjuvant Approaches</a:t>
            </a:r>
          </a:p>
        </p:txBody>
      </p:sp>
      <p:sp>
        <p:nvSpPr>
          <p:cNvPr id="3" name="TextBox 2">
            <a:extLst>
              <a:ext uri="{FF2B5EF4-FFF2-40B4-BE49-F238E27FC236}">
                <a16:creationId xmlns:a16="http://schemas.microsoft.com/office/drawing/2014/main" id="{036AB270-4D1D-3A4A-9DE7-710EA1AEA742}"/>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7596405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0" y="6141849"/>
            <a:ext cx="12193270" cy="0"/>
          </a:xfrm>
          <a:custGeom>
            <a:avLst/>
            <a:gdLst/>
            <a:ahLst/>
            <a:cxnLst/>
            <a:rect l="l" t="t" r="r" b="b"/>
            <a:pathLst>
              <a:path w="12193270">
                <a:moveTo>
                  <a:pt x="0" y="0"/>
                </a:moveTo>
                <a:lnTo>
                  <a:pt x="0" y="0"/>
                </a:lnTo>
                <a:lnTo>
                  <a:pt x="12193000" y="0"/>
                </a:lnTo>
              </a:path>
            </a:pathLst>
          </a:custGeom>
          <a:ln w="10918">
            <a:solidFill>
              <a:srgbClr val="5E5E5E"/>
            </a:solidFill>
          </a:ln>
        </p:spPr>
        <p:txBody>
          <a:bodyPr wrap="square" lIns="0" tIns="0" rIns="0" bIns="0" rtlCol="0"/>
          <a:lstStyle/>
          <a:p>
            <a:endParaRPr/>
          </a:p>
        </p:txBody>
      </p:sp>
      <p:sp>
        <p:nvSpPr>
          <p:cNvPr id="13" name="object 13"/>
          <p:cNvSpPr txBox="1">
            <a:spLocks noGrp="1"/>
          </p:cNvSpPr>
          <p:nvPr>
            <p:ph type="title"/>
          </p:nvPr>
        </p:nvSpPr>
        <p:spPr>
          <a:xfrm>
            <a:off x="916939" y="378936"/>
            <a:ext cx="6391910" cy="432434"/>
          </a:xfrm>
          <a:prstGeom prst="rect">
            <a:avLst/>
          </a:prstGeom>
        </p:spPr>
        <p:txBody>
          <a:bodyPr vert="horz" wrap="square" lIns="0" tIns="15240" rIns="0" bIns="0" rtlCol="0">
            <a:spAutoFit/>
          </a:bodyPr>
          <a:lstStyle/>
          <a:p>
            <a:pPr marL="12700">
              <a:lnSpc>
                <a:spcPct val="100000"/>
              </a:lnSpc>
              <a:spcBef>
                <a:spcPts val="120"/>
              </a:spcBef>
            </a:pPr>
            <a:r>
              <a:rPr sz="2650" b="0" spc="5" dirty="0">
                <a:solidFill>
                  <a:srgbClr val="FFFFFF"/>
                </a:solidFill>
                <a:latin typeface="Arial"/>
                <a:cs typeface="Arial"/>
              </a:rPr>
              <a:t>Rationale for Neoadjuvant</a:t>
            </a:r>
            <a:r>
              <a:rPr sz="2650" b="0" spc="-20" dirty="0">
                <a:solidFill>
                  <a:srgbClr val="FFFFFF"/>
                </a:solidFill>
                <a:latin typeface="Arial"/>
                <a:cs typeface="Arial"/>
              </a:rPr>
              <a:t> </a:t>
            </a:r>
            <a:r>
              <a:rPr sz="2650" b="0" spc="5" dirty="0">
                <a:solidFill>
                  <a:srgbClr val="FFFFFF"/>
                </a:solidFill>
                <a:latin typeface="Arial"/>
                <a:cs typeface="Arial"/>
              </a:rPr>
              <a:t>Immunotherapy</a:t>
            </a:r>
            <a:endParaRPr sz="2650">
              <a:latin typeface="Arial"/>
              <a:cs typeface="Arial"/>
            </a:endParaRPr>
          </a:p>
        </p:txBody>
      </p:sp>
      <p:sp>
        <p:nvSpPr>
          <p:cNvPr id="14" name="object 14"/>
          <p:cNvSpPr txBox="1"/>
          <p:nvPr/>
        </p:nvSpPr>
        <p:spPr>
          <a:xfrm>
            <a:off x="8440524" y="6340152"/>
            <a:ext cx="2897505" cy="208279"/>
          </a:xfrm>
          <a:prstGeom prst="rect">
            <a:avLst/>
          </a:prstGeom>
        </p:spPr>
        <p:txBody>
          <a:bodyPr vert="horz" wrap="square" lIns="0" tIns="12700" rIns="0" bIns="0" rtlCol="0">
            <a:spAutoFit/>
          </a:bodyPr>
          <a:lstStyle/>
          <a:p>
            <a:pPr marL="12700">
              <a:lnSpc>
                <a:spcPct val="100000"/>
              </a:lnSpc>
              <a:spcBef>
                <a:spcPts val="100"/>
              </a:spcBef>
            </a:pPr>
            <a:r>
              <a:rPr sz="1200" spc="-5" dirty="0">
                <a:solidFill>
                  <a:srgbClr val="45545F"/>
                </a:solidFill>
                <a:latin typeface="Calibri"/>
                <a:cs typeface="Calibri"/>
              </a:rPr>
              <a:t>Adapted </a:t>
            </a:r>
            <a:r>
              <a:rPr sz="1200" spc="-10" dirty="0">
                <a:solidFill>
                  <a:srgbClr val="45545F"/>
                </a:solidFill>
                <a:latin typeface="Calibri"/>
                <a:cs typeface="Calibri"/>
              </a:rPr>
              <a:t>from </a:t>
            </a:r>
            <a:r>
              <a:rPr sz="1200" spc="-15" dirty="0">
                <a:solidFill>
                  <a:srgbClr val="45545F"/>
                </a:solidFill>
                <a:latin typeface="Calibri"/>
                <a:cs typeface="Calibri"/>
              </a:rPr>
              <a:t>Versluis. </a:t>
            </a:r>
            <a:r>
              <a:rPr sz="1200" spc="-10" dirty="0">
                <a:solidFill>
                  <a:srgbClr val="45545F"/>
                </a:solidFill>
                <a:latin typeface="Calibri"/>
                <a:cs typeface="Calibri"/>
              </a:rPr>
              <a:t>Nat </a:t>
            </a:r>
            <a:r>
              <a:rPr sz="1200" spc="-5" dirty="0">
                <a:solidFill>
                  <a:srgbClr val="45545F"/>
                </a:solidFill>
                <a:latin typeface="Calibri"/>
                <a:cs typeface="Calibri"/>
              </a:rPr>
              <a:t>Med.</a:t>
            </a:r>
            <a:r>
              <a:rPr sz="1200" spc="20" dirty="0">
                <a:solidFill>
                  <a:srgbClr val="45545F"/>
                </a:solidFill>
                <a:latin typeface="Calibri"/>
                <a:cs typeface="Calibri"/>
              </a:rPr>
              <a:t> </a:t>
            </a:r>
            <a:r>
              <a:rPr sz="1200" spc="-5" dirty="0">
                <a:solidFill>
                  <a:srgbClr val="45545F"/>
                </a:solidFill>
                <a:latin typeface="Calibri"/>
                <a:cs typeface="Calibri"/>
              </a:rPr>
              <a:t>2020;26:475.</a:t>
            </a:r>
            <a:endParaRPr sz="1200">
              <a:latin typeface="Calibri"/>
              <a:cs typeface="Calibri"/>
            </a:endParaRPr>
          </a:p>
        </p:txBody>
      </p:sp>
      <p:sp>
        <p:nvSpPr>
          <p:cNvPr id="15" name="object 15"/>
          <p:cNvSpPr/>
          <p:nvPr/>
        </p:nvSpPr>
        <p:spPr>
          <a:xfrm>
            <a:off x="416051" y="3245357"/>
            <a:ext cx="1247393" cy="2269235"/>
          </a:xfrm>
          <a:prstGeom prst="rect">
            <a:avLst/>
          </a:prstGeom>
          <a:blipFill>
            <a:blip r:embed="rId3" cstate="print"/>
            <a:stretch>
              <a:fillRect/>
            </a:stretch>
          </a:blipFill>
        </p:spPr>
        <p:txBody>
          <a:bodyPr wrap="square" lIns="0" tIns="0" rIns="0" bIns="0" rtlCol="0"/>
          <a:lstStyle/>
          <a:p>
            <a:endParaRPr/>
          </a:p>
        </p:txBody>
      </p:sp>
      <p:sp>
        <p:nvSpPr>
          <p:cNvPr id="16" name="object 16"/>
          <p:cNvSpPr/>
          <p:nvPr/>
        </p:nvSpPr>
        <p:spPr>
          <a:xfrm>
            <a:off x="907161" y="3792473"/>
            <a:ext cx="865257" cy="664844"/>
          </a:xfrm>
          <a:prstGeom prst="rect">
            <a:avLst/>
          </a:prstGeom>
          <a:blipFill>
            <a:blip r:embed="rId4" cstate="print"/>
            <a:stretch>
              <a:fillRect/>
            </a:stretch>
          </a:blipFill>
        </p:spPr>
        <p:txBody>
          <a:bodyPr wrap="square" lIns="0" tIns="0" rIns="0" bIns="0" rtlCol="0"/>
          <a:lstStyle/>
          <a:p>
            <a:endParaRPr/>
          </a:p>
        </p:txBody>
      </p:sp>
      <p:sp>
        <p:nvSpPr>
          <p:cNvPr id="17" name="object 17"/>
          <p:cNvSpPr txBox="1"/>
          <p:nvPr/>
        </p:nvSpPr>
        <p:spPr>
          <a:xfrm>
            <a:off x="722934" y="4048273"/>
            <a:ext cx="816610" cy="664210"/>
          </a:xfrm>
          <a:prstGeom prst="rect">
            <a:avLst/>
          </a:prstGeom>
        </p:spPr>
        <p:txBody>
          <a:bodyPr vert="horz" wrap="square" lIns="0" tIns="87630" rIns="0" bIns="0" rtlCol="0">
            <a:spAutoFit/>
          </a:bodyPr>
          <a:lstStyle/>
          <a:p>
            <a:pPr marL="12700">
              <a:lnSpc>
                <a:spcPct val="100000"/>
              </a:lnSpc>
              <a:spcBef>
                <a:spcPts val="690"/>
              </a:spcBef>
            </a:pPr>
            <a:r>
              <a:rPr sz="1600" b="1" dirty="0">
                <a:latin typeface="Arial Narrow"/>
                <a:cs typeface="Arial Narrow"/>
              </a:rPr>
              <a:t>T1-T2</a:t>
            </a:r>
            <a:endParaRPr sz="1600">
              <a:latin typeface="Arial Narrow"/>
              <a:cs typeface="Arial Narrow"/>
            </a:endParaRPr>
          </a:p>
          <a:p>
            <a:pPr marR="5080" algn="r">
              <a:lnSpc>
                <a:spcPct val="100000"/>
              </a:lnSpc>
              <a:spcBef>
                <a:spcPts val="595"/>
              </a:spcBef>
            </a:pPr>
            <a:r>
              <a:rPr sz="1600" b="1" dirty="0">
                <a:latin typeface="Arial Narrow"/>
                <a:cs typeface="Arial Narrow"/>
              </a:rPr>
              <a:t>N2</a:t>
            </a:r>
            <a:endParaRPr sz="1600">
              <a:latin typeface="Arial Narrow"/>
              <a:cs typeface="Arial Narrow"/>
            </a:endParaRPr>
          </a:p>
        </p:txBody>
      </p:sp>
      <p:sp>
        <p:nvSpPr>
          <p:cNvPr id="18" name="object 18"/>
          <p:cNvSpPr txBox="1"/>
          <p:nvPr/>
        </p:nvSpPr>
        <p:spPr>
          <a:xfrm>
            <a:off x="793484" y="5571516"/>
            <a:ext cx="2369185" cy="636270"/>
          </a:xfrm>
          <a:prstGeom prst="rect">
            <a:avLst/>
          </a:prstGeom>
        </p:spPr>
        <p:txBody>
          <a:bodyPr vert="horz" wrap="square" lIns="0" tIns="12700" rIns="0" bIns="0" rtlCol="0">
            <a:spAutoFit/>
          </a:bodyPr>
          <a:lstStyle/>
          <a:p>
            <a:pPr marL="12700" marR="5080" indent="5715">
              <a:lnSpc>
                <a:spcPct val="125200"/>
              </a:lnSpc>
              <a:spcBef>
                <a:spcPts val="100"/>
              </a:spcBef>
              <a:tabLst>
                <a:tab pos="885190" algn="l"/>
              </a:tabLst>
            </a:pPr>
            <a:r>
              <a:rPr sz="1600" spc="-25" dirty="0">
                <a:latin typeface="Calibri"/>
                <a:cs typeface="Calibri"/>
              </a:rPr>
              <a:t>Tumor	</a:t>
            </a:r>
            <a:r>
              <a:rPr sz="1600" spc="-10" dirty="0">
                <a:latin typeface="Calibri"/>
                <a:cs typeface="Calibri"/>
              </a:rPr>
              <a:t>Nonmetastatic</a:t>
            </a:r>
            <a:r>
              <a:rPr sz="1600" spc="-80" dirty="0">
                <a:latin typeface="Calibri"/>
                <a:cs typeface="Calibri"/>
              </a:rPr>
              <a:t> </a:t>
            </a:r>
            <a:r>
              <a:rPr sz="1600" spc="-5" dirty="0">
                <a:latin typeface="Calibri"/>
                <a:cs typeface="Calibri"/>
              </a:rPr>
              <a:t>LN  Regional/local </a:t>
            </a:r>
            <a:r>
              <a:rPr sz="1600" spc="-15" dirty="0">
                <a:latin typeface="Calibri"/>
                <a:cs typeface="Calibri"/>
              </a:rPr>
              <a:t>metastatic</a:t>
            </a:r>
            <a:r>
              <a:rPr sz="1600" spc="-80" dirty="0">
                <a:latin typeface="Calibri"/>
                <a:cs typeface="Calibri"/>
              </a:rPr>
              <a:t> </a:t>
            </a:r>
            <a:r>
              <a:rPr sz="1600" spc="-5" dirty="0">
                <a:latin typeface="Calibri"/>
                <a:cs typeface="Calibri"/>
              </a:rPr>
              <a:t>LN</a:t>
            </a:r>
            <a:endParaRPr sz="1600">
              <a:latin typeface="Calibri"/>
              <a:cs typeface="Calibri"/>
            </a:endParaRPr>
          </a:p>
        </p:txBody>
      </p:sp>
      <p:sp>
        <p:nvSpPr>
          <p:cNvPr id="19" name="object 19"/>
          <p:cNvSpPr/>
          <p:nvPr/>
        </p:nvSpPr>
        <p:spPr>
          <a:xfrm>
            <a:off x="1420749" y="5688710"/>
            <a:ext cx="185928" cy="185927"/>
          </a:xfrm>
          <a:prstGeom prst="rect">
            <a:avLst/>
          </a:prstGeom>
          <a:blipFill>
            <a:blip r:embed="rId5" cstate="print"/>
            <a:stretch>
              <a:fillRect/>
            </a:stretch>
          </a:blipFill>
        </p:spPr>
        <p:txBody>
          <a:bodyPr wrap="square" lIns="0" tIns="0" rIns="0" bIns="0" rtlCol="0"/>
          <a:lstStyle/>
          <a:p>
            <a:endParaRPr/>
          </a:p>
        </p:txBody>
      </p:sp>
      <p:sp>
        <p:nvSpPr>
          <p:cNvPr id="20" name="object 20"/>
          <p:cNvSpPr/>
          <p:nvPr/>
        </p:nvSpPr>
        <p:spPr>
          <a:xfrm>
            <a:off x="517016" y="5990463"/>
            <a:ext cx="185928" cy="185928"/>
          </a:xfrm>
          <a:prstGeom prst="rect">
            <a:avLst/>
          </a:prstGeom>
          <a:blipFill>
            <a:blip r:embed="rId6" cstate="print"/>
            <a:stretch>
              <a:fillRect/>
            </a:stretch>
          </a:blipFill>
        </p:spPr>
        <p:txBody>
          <a:bodyPr wrap="square" lIns="0" tIns="0" rIns="0" bIns="0" rtlCol="0"/>
          <a:lstStyle/>
          <a:p>
            <a:endParaRPr/>
          </a:p>
        </p:txBody>
      </p:sp>
      <p:sp>
        <p:nvSpPr>
          <p:cNvPr id="21" name="object 21"/>
          <p:cNvSpPr/>
          <p:nvPr/>
        </p:nvSpPr>
        <p:spPr>
          <a:xfrm>
            <a:off x="523112" y="5688710"/>
            <a:ext cx="185928" cy="185927"/>
          </a:xfrm>
          <a:prstGeom prst="rect">
            <a:avLst/>
          </a:prstGeom>
          <a:blipFill>
            <a:blip r:embed="rId7" cstate="print"/>
            <a:stretch>
              <a:fillRect/>
            </a:stretch>
          </a:blipFill>
        </p:spPr>
        <p:txBody>
          <a:bodyPr wrap="square" lIns="0" tIns="0" rIns="0" bIns="0" rtlCol="0"/>
          <a:lstStyle/>
          <a:p>
            <a:endParaRPr/>
          </a:p>
        </p:txBody>
      </p:sp>
      <p:sp>
        <p:nvSpPr>
          <p:cNvPr id="22" name="object 22"/>
          <p:cNvSpPr txBox="1"/>
          <p:nvPr/>
        </p:nvSpPr>
        <p:spPr>
          <a:xfrm>
            <a:off x="2544785" y="1411686"/>
            <a:ext cx="1901825" cy="848360"/>
          </a:xfrm>
          <a:prstGeom prst="rect">
            <a:avLst/>
          </a:prstGeom>
        </p:spPr>
        <p:txBody>
          <a:bodyPr vert="horz" wrap="square" lIns="0" tIns="12700" rIns="0" bIns="0" rtlCol="0">
            <a:spAutoFit/>
          </a:bodyPr>
          <a:lstStyle/>
          <a:p>
            <a:pPr marL="12700" marR="5080" indent="1270" algn="ctr">
              <a:lnSpc>
                <a:spcPct val="100000"/>
              </a:lnSpc>
              <a:spcBef>
                <a:spcPts val="100"/>
              </a:spcBef>
            </a:pPr>
            <a:r>
              <a:rPr sz="1800" b="1" spc="-20" dirty="0">
                <a:latin typeface="Calibri"/>
                <a:cs typeface="Calibri"/>
              </a:rPr>
              <a:t>Treatment </a:t>
            </a:r>
            <a:r>
              <a:rPr sz="1800" b="1" dirty="0">
                <a:latin typeface="Calibri"/>
                <a:cs typeface="Calibri"/>
              </a:rPr>
              <a:t>with  </a:t>
            </a:r>
            <a:r>
              <a:rPr sz="1800" b="1" spc="-5" dirty="0">
                <a:latin typeface="Calibri"/>
                <a:cs typeface="Calibri"/>
              </a:rPr>
              <a:t>immune</a:t>
            </a:r>
            <a:r>
              <a:rPr sz="1800" b="1" spc="-55" dirty="0">
                <a:latin typeface="Calibri"/>
                <a:cs typeface="Calibri"/>
              </a:rPr>
              <a:t> </a:t>
            </a:r>
            <a:r>
              <a:rPr sz="1800" b="1" spc="-10" dirty="0">
                <a:latin typeface="Calibri"/>
                <a:cs typeface="Calibri"/>
              </a:rPr>
              <a:t>checkpoint  </a:t>
            </a:r>
            <a:r>
              <a:rPr sz="1800" b="1" spc="-5" dirty="0">
                <a:latin typeface="Calibri"/>
                <a:cs typeface="Calibri"/>
              </a:rPr>
              <a:t>inhibitor</a:t>
            </a:r>
            <a:r>
              <a:rPr sz="1800" b="1" spc="-30" dirty="0">
                <a:latin typeface="Calibri"/>
                <a:cs typeface="Calibri"/>
              </a:rPr>
              <a:t> </a:t>
            </a:r>
            <a:r>
              <a:rPr sz="1800" b="1" spc="-10" dirty="0">
                <a:latin typeface="Calibri"/>
                <a:cs typeface="Calibri"/>
              </a:rPr>
              <a:t>therapy</a:t>
            </a:r>
            <a:endParaRPr sz="1800">
              <a:latin typeface="Calibri"/>
              <a:cs typeface="Calibri"/>
            </a:endParaRPr>
          </a:p>
        </p:txBody>
      </p:sp>
      <p:sp>
        <p:nvSpPr>
          <p:cNvPr id="23" name="object 23"/>
          <p:cNvSpPr txBox="1"/>
          <p:nvPr/>
        </p:nvSpPr>
        <p:spPr>
          <a:xfrm>
            <a:off x="5271754" y="1411686"/>
            <a:ext cx="1236345" cy="848360"/>
          </a:xfrm>
          <a:prstGeom prst="rect">
            <a:avLst/>
          </a:prstGeom>
        </p:spPr>
        <p:txBody>
          <a:bodyPr vert="horz" wrap="square" lIns="0" tIns="12700" rIns="0" bIns="0" rtlCol="0">
            <a:spAutoFit/>
          </a:bodyPr>
          <a:lstStyle/>
          <a:p>
            <a:pPr marL="12700" marR="5080" algn="ctr">
              <a:lnSpc>
                <a:spcPct val="100000"/>
              </a:lnSpc>
              <a:spcBef>
                <a:spcPts val="100"/>
              </a:spcBef>
            </a:pPr>
            <a:r>
              <a:rPr sz="1800" b="1" spc="-10" dirty="0">
                <a:latin typeface="Calibri"/>
                <a:cs typeface="Calibri"/>
              </a:rPr>
              <a:t>Activation</a:t>
            </a:r>
            <a:r>
              <a:rPr sz="1800" b="1" spc="-70" dirty="0">
                <a:latin typeface="Calibri"/>
                <a:cs typeface="Calibri"/>
              </a:rPr>
              <a:t> </a:t>
            </a:r>
            <a:r>
              <a:rPr sz="1800" b="1" spc="-5" dirty="0">
                <a:latin typeface="Calibri"/>
                <a:cs typeface="Calibri"/>
              </a:rPr>
              <a:t>of  </a:t>
            </a:r>
            <a:r>
              <a:rPr sz="1800" b="1" spc="-10" dirty="0">
                <a:latin typeface="Calibri"/>
                <a:cs typeface="Calibri"/>
              </a:rPr>
              <a:t>diverse </a:t>
            </a:r>
            <a:r>
              <a:rPr sz="1800" b="1" spc="-5" dirty="0">
                <a:latin typeface="Calibri"/>
                <a:cs typeface="Calibri"/>
              </a:rPr>
              <a:t>set  of</a:t>
            </a:r>
            <a:r>
              <a:rPr sz="1800" b="1" spc="-10" dirty="0">
                <a:latin typeface="Calibri"/>
                <a:cs typeface="Calibri"/>
              </a:rPr>
              <a:t> T-cells</a:t>
            </a:r>
            <a:endParaRPr sz="1800">
              <a:latin typeface="Calibri"/>
              <a:cs typeface="Calibri"/>
            </a:endParaRPr>
          </a:p>
        </p:txBody>
      </p:sp>
      <p:sp>
        <p:nvSpPr>
          <p:cNvPr id="24" name="object 24"/>
          <p:cNvSpPr txBox="1"/>
          <p:nvPr/>
        </p:nvSpPr>
        <p:spPr>
          <a:xfrm>
            <a:off x="7745892" y="1411686"/>
            <a:ext cx="1144905" cy="848360"/>
          </a:xfrm>
          <a:prstGeom prst="rect">
            <a:avLst/>
          </a:prstGeom>
        </p:spPr>
        <p:txBody>
          <a:bodyPr vert="horz" wrap="square" lIns="0" tIns="12700" rIns="0" bIns="0" rtlCol="0">
            <a:spAutoFit/>
          </a:bodyPr>
          <a:lstStyle/>
          <a:p>
            <a:pPr marL="12065" marR="5080" indent="635" algn="ctr">
              <a:lnSpc>
                <a:spcPct val="100000"/>
              </a:lnSpc>
              <a:spcBef>
                <a:spcPts val="100"/>
              </a:spcBef>
            </a:pPr>
            <a:r>
              <a:rPr sz="1800" b="1" spc="-10" dirty="0">
                <a:latin typeface="Calibri"/>
                <a:cs typeface="Calibri"/>
              </a:rPr>
              <a:t>Surgical  resection</a:t>
            </a:r>
            <a:r>
              <a:rPr sz="1800" b="1" spc="-75" dirty="0">
                <a:latin typeface="Calibri"/>
                <a:cs typeface="Calibri"/>
              </a:rPr>
              <a:t> </a:t>
            </a:r>
            <a:r>
              <a:rPr sz="1800" b="1" spc="-5" dirty="0">
                <a:latin typeface="Calibri"/>
                <a:cs typeface="Calibri"/>
              </a:rPr>
              <a:t>of  tumor</a:t>
            </a:r>
            <a:endParaRPr sz="1800">
              <a:latin typeface="Calibri"/>
              <a:cs typeface="Calibri"/>
            </a:endParaRPr>
          </a:p>
        </p:txBody>
      </p:sp>
      <p:sp>
        <p:nvSpPr>
          <p:cNvPr id="25" name="object 25"/>
          <p:cNvSpPr txBox="1"/>
          <p:nvPr/>
        </p:nvSpPr>
        <p:spPr>
          <a:xfrm>
            <a:off x="9710023" y="1411686"/>
            <a:ext cx="1865630" cy="1122680"/>
          </a:xfrm>
          <a:prstGeom prst="rect">
            <a:avLst/>
          </a:prstGeom>
        </p:spPr>
        <p:txBody>
          <a:bodyPr vert="horz" wrap="square" lIns="0" tIns="12700" rIns="0" bIns="0" rtlCol="0">
            <a:spAutoFit/>
          </a:bodyPr>
          <a:lstStyle/>
          <a:p>
            <a:pPr marL="12065" marR="5080" algn="ctr">
              <a:lnSpc>
                <a:spcPct val="100000"/>
              </a:lnSpc>
              <a:spcBef>
                <a:spcPts val="100"/>
              </a:spcBef>
            </a:pPr>
            <a:r>
              <a:rPr sz="1800" b="1" spc="-15" dirty="0">
                <a:latin typeface="Calibri"/>
                <a:cs typeface="Calibri"/>
              </a:rPr>
              <a:t>Systemic</a:t>
            </a:r>
            <a:r>
              <a:rPr sz="1800" b="1" spc="-80" dirty="0">
                <a:latin typeface="Calibri"/>
                <a:cs typeface="Calibri"/>
              </a:rPr>
              <a:t> </a:t>
            </a:r>
            <a:r>
              <a:rPr sz="1800" b="1" spc="-5" dirty="0">
                <a:latin typeface="Calibri"/>
                <a:cs typeface="Calibri"/>
              </a:rPr>
              <a:t>antitumor  </a:t>
            </a:r>
            <a:r>
              <a:rPr sz="1800" b="1" spc="-10" dirty="0">
                <a:latin typeface="Calibri"/>
                <a:cs typeface="Calibri"/>
              </a:rPr>
              <a:t>response from  activated </a:t>
            </a:r>
            <a:r>
              <a:rPr sz="1800" b="1" spc="-5" dirty="0">
                <a:latin typeface="Calibri"/>
                <a:cs typeface="Calibri"/>
              </a:rPr>
              <a:t>T-cells  that </a:t>
            </a:r>
            <a:r>
              <a:rPr sz="1800" b="1" spc="-10" dirty="0">
                <a:latin typeface="Calibri"/>
                <a:cs typeface="Calibri"/>
              </a:rPr>
              <a:t>remain</a:t>
            </a:r>
            <a:endParaRPr sz="1800">
              <a:latin typeface="Calibri"/>
              <a:cs typeface="Calibri"/>
            </a:endParaRPr>
          </a:p>
        </p:txBody>
      </p:sp>
      <p:sp>
        <p:nvSpPr>
          <p:cNvPr id="26" name="object 26"/>
          <p:cNvSpPr/>
          <p:nvPr/>
        </p:nvSpPr>
        <p:spPr>
          <a:xfrm>
            <a:off x="3081925" y="2687245"/>
            <a:ext cx="355624" cy="413471"/>
          </a:xfrm>
          <a:prstGeom prst="rect">
            <a:avLst/>
          </a:prstGeom>
          <a:blipFill>
            <a:blip r:embed="rId8" cstate="print"/>
            <a:stretch>
              <a:fillRect/>
            </a:stretch>
          </a:blipFill>
        </p:spPr>
        <p:txBody>
          <a:bodyPr wrap="square" lIns="0" tIns="0" rIns="0" bIns="0" rtlCol="0"/>
          <a:lstStyle/>
          <a:p>
            <a:endParaRPr/>
          </a:p>
        </p:txBody>
      </p:sp>
      <p:sp>
        <p:nvSpPr>
          <p:cNvPr id="27" name="object 27"/>
          <p:cNvSpPr/>
          <p:nvPr/>
        </p:nvSpPr>
        <p:spPr>
          <a:xfrm>
            <a:off x="2427351" y="3487292"/>
            <a:ext cx="2151380" cy="2150745"/>
          </a:xfrm>
          <a:custGeom>
            <a:avLst/>
            <a:gdLst/>
            <a:ahLst/>
            <a:cxnLst/>
            <a:rect l="l" t="t" r="r" b="b"/>
            <a:pathLst>
              <a:path w="2151379" h="2150745">
                <a:moveTo>
                  <a:pt x="1075563" y="0"/>
                </a:moveTo>
                <a:lnTo>
                  <a:pt x="1027653" y="1047"/>
                </a:lnTo>
                <a:lnTo>
                  <a:pt x="980280" y="4161"/>
                </a:lnTo>
                <a:lnTo>
                  <a:pt x="933487" y="9297"/>
                </a:lnTo>
                <a:lnTo>
                  <a:pt x="887318" y="16412"/>
                </a:lnTo>
                <a:lnTo>
                  <a:pt x="841817" y="25461"/>
                </a:lnTo>
                <a:lnTo>
                  <a:pt x="797028" y="36402"/>
                </a:lnTo>
                <a:lnTo>
                  <a:pt x="752994" y="49191"/>
                </a:lnTo>
                <a:lnTo>
                  <a:pt x="709759" y="63783"/>
                </a:lnTo>
                <a:lnTo>
                  <a:pt x="667366" y="80135"/>
                </a:lnTo>
                <a:lnTo>
                  <a:pt x="625860" y="98204"/>
                </a:lnTo>
                <a:lnTo>
                  <a:pt x="585284" y="117946"/>
                </a:lnTo>
                <a:lnTo>
                  <a:pt x="545682" y="139317"/>
                </a:lnTo>
                <a:lnTo>
                  <a:pt x="507097" y="162273"/>
                </a:lnTo>
                <a:lnTo>
                  <a:pt x="469574" y="186770"/>
                </a:lnTo>
                <a:lnTo>
                  <a:pt x="433156" y="212766"/>
                </a:lnTo>
                <a:lnTo>
                  <a:pt x="397886" y="240215"/>
                </a:lnTo>
                <a:lnTo>
                  <a:pt x="363809" y="269076"/>
                </a:lnTo>
                <a:lnTo>
                  <a:pt x="330968" y="299303"/>
                </a:lnTo>
                <a:lnTo>
                  <a:pt x="299407" y="330853"/>
                </a:lnTo>
                <a:lnTo>
                  <a:pt x="269169" y="363682"/>
                </a:lnTo>
                <a:lnTo>
                  <a:pt x="240299" y="397747"/>
                </a:lnTo>
                <a:lnTo>
                  <a:pt x="212839" y="433005"/>
                </a:lnTo>
                <a:lnTo>
                  <a:pt x="186835" y="469410"/>
                </a:lnTo>
                <a:lnTo>
                  <a:pt x="162329" y="506920"/>
                </a:lnTo>
                <a:lnTo>
                  <a:pt x="139365" y="545491"/>
                </a:lnTo>
                <a:lnTo>
                  <a:pt x="117987" y="585079"/>
                </a:lnTo>
                <a:lnTo>
                  <a:pt x="98238" y="625641"/>
                </a:lnTo>
                <a:lnTo>
                  <a:pt x="80163" y="667132"/>
                </a:lnTo>
                <a:lnTo>
                  <a:pt x="63805" y="709509"/>
                </a:lnTo>
                <a:lnTo>
                  <a:pt x="49208" y="752729"/>
                </a:lnTo>
                <a:lnTo>
                  <a:pt x="36415" y="796747"/>
                </a:lnTo>
                <a:lnTo>
                  <a:pt x="25470" y="841521"/>
                </a:lnTo>
                <a:lnTo>
                  <a:pt x="16417" y="887005"/>
                </a:lnTo>
                <a:lnTo>
                  <a:pt x="9300" y="933157"/>
                </a:lnTo>
                <a:lnTo>
                  <a:pt x="4162" y="979933"/>
                </a:lnTo>
                <a:lnTo>
                  <a:pt x="1047" y="1027289"/>
                </a:lnTo>
                <a:lnTo>
                  <a:pt x="0" y="1075181"/>
                </a:lnTo>
                <a:lnTo>
                  <a:pt x="1047" y="1123074"/>
                </a:lnTo>
                <a:lnTo>
                  <a:pt x="4162" y="1170430"/>
                </a:lnTo>
                <a:lnTo>
                  <a:pt x="9300" y="1217206"/>
                </a:lnTo>
                <a:lnTo>
                  <a:pt x="16417" y="1263358"/>
                </a:lnTo>
                <a:lnTo>
                  <a:pt x="25470" y="1308842"/>
                </a:lnTo>
                <a:lnTo>
                  <a:pt x="36415" y="1353616"/>
                </a:lnTo>
                <a:lnTo>
                  <a:pt x="49208" y="1397634"/>
                </a:lnTo>
                <a:lnTo>
                  <a:pt x="63805" y="1440854"/>
                </a:lnTo>
                <a:lnTo>
                  <a:pt x="80163" y="1483231"/>
                </a:lnTo>
                <a:lnTo>
                  <a:pt x="98238" y="1524722"/>
                </a:lnTo>
                <a:lnTo>
                  <a:pt x="117987" y="1565284"/>
                </a:lnTo>
                <a:lnTo>
                  <a:pt x="139365" y="1604872"/>
                </a:lnTo>
                <a:lnTo>
                  <a:pt x="162329" y="1643443"/>
                </a:lnTo>
                <a:lnTo>
                  <a:pt x="186835" y="1680953"/>
                </a:lnTo>
                <a:lnTo>
                  <a:pt x="212839" y="1717358"/>
                </a:lnTo>
                <a:lnTo>
                  <a:pt x="240299" y="1752616"/>
                </a:lnTo>
                <a:lnTo>
                  <a:pt x="269169" y="1786681"/>
                </a:lnTo>
                <a:lnTo>
                  <a:pt x="299407" y="1819510"/>
                </a:lnTo>
                <a:lnTo>
                  <a:pt x="330968" y="1851060"/>
                </a:lnTo>
                <a:lnTo>
                  <a:pt x="363809" y="1881287"/>
                </a:lnTo>
                <a:lnTo>
                  <a:pt x="397886" y="1910148"/>
                </a:lnTo>
                <a:lnTo>
                  <a:pt x="433156" y="1937597"/>
                </a:lnTo>
                <a:lnTo>
                  <a:pt x="469574" y="1963593"/>
                </a:lnTo>
                <a:lnTo>
                  <a:pt x="507097" y="1988090"/>
                </a:lnTo>
                <a:lnTo>
                  <a:pt x="545682" y="2011046"/>
                </a:lnTo>
                <a:lnTo>
                  <a:pt x="585284" y="2032417"/>
                </a:lnTo>
                <a:lnTo>
                  <a:pt x="625860" y="2052159"/>
                </a:lnTo>
                <a:lnTo>
                  <a:pt x="667366" y="2070228"/>
                </a:lnTo>
                <a:lnTo>
                  <a:pt x="709759" y="2086580"/>
                </a:lnTo>
                <a:lnTo>
                  <a:pt x="752994" y="2101172"/>
                </a:lnTo>
                <a:lnTo>
                  <a:pt x="797028" y="2113961"/>
                </a:lnTo>
                <a:lnTo>
                  <a:pt x="841817" y="2124902"/>
                </a:lnTo>
                <a:lnTo>
                  <a:pt x="887318" y="2133951"/>
                </a:lnTo>
                <a:lnTo>
                  <a:pt x="933487" y="2141066"/>
                </a:lnTo>
                <a:lnTo>
                  <a:pt x="980280" y="2146202"/>
                </a:lnTo>
                <a:lnTo>
                  <a:pt x="1027653" y="2149316"/>
                </a:lnTo>
                <a:lnTo>
                  <a:pt x="1075563" y="2150363"/>
                </a:lnTo>
                <a:lnTo>
                  <a:pt x="1123472" y="2149316"/>
                </a:lnTo>
                <a:lnTo>
                  <a:pt x="1170845" y="2146202"/>
                </a:lnTo>
                <a:lnTo>
                  <a:pt x="1217638" y="2141066"/>
                </a:lnTo>
                <a:lnTo>
                  <a:pt x="1263807" y="2133951"/>
                </a:lnTo>
                <a:lnTo>
                  <a:pt x="1309308" y="2124902"/>
                </a:lnTo>
                <a:lnTo>
                  <a:pt x="1354097" y="2113961"/>
                </a:lnTo>
                <a:lnTo>
                  <a:pt x="1398131" y="2101172"/>
                </a:lnTo>
                <a:lnTo>
                  <a:pt x="1441366" y="2086580"/>
                </a:lnTo>
                <a:lnTo>
                  <a:pt x="1483759" y="2070228"/>
                </a:lnTo>
                <a:lnTo>
                  <a:pt x="1525265" y="2052159"/>
                </a:lnTo>
                <a:lnTo>
                  <a:pt x="1565841" y="2032417"/>
                </a:lnTo>
                <a:lnTo>
                  <a:pt x="1605443" y="2011046"/>
                </a:lnTo>
                <a:lnTo>
                  <a:pt x="1644028" y="1988090"/>
                </a:lnTo>
                <a:lnTo>
                  <a:pt x="1681551" y="1963593"/>
                </a:lnTo>
                <a:lnTo>
                  <a:pt x="1717969" y="1937597"/>
                </a:lnTo>
                <a:lnTo>
                  <a:pt x="1753239" y="1910148"/>
                </a:lnTo>
                <a:lnTo>
                  <a:pt x="1787316" y="1881287"/>
                </a:lnTo>
                <a:lnTo>
                  <a:pt x="1820157" y="1851060"/>
                </a:lnTo>
                <a:lnTo>
                  <a:pt x="1851718" y="1819510"/>
                </a:lnTo>
                <a:lnTo>
                  <a:pt x="1881956" y="1786681"/>
                </a:lnTo>
                <a:lnTo>
                  <a:pt x="1910826" y="1752616"/>
                </a:lnTo>
                <a:lnTo>
                  <a:pt x="1938286" y="1717358"/>
                </a:lnTo>
                <a:lnTo>
                  <a:pt x="1964290" y="1680953"/>
                </a:lnTo>
                <a:lnTo>
                  <a:pt x="1988796" y="1643443"/>
                </a:lnTo>
                <a:lnTo>
                  <a:pt x="2011760" y="1604872"/>
                </a:lnTo>
                <a:lnTo>
                  <a:pt x="2033138" y="1565284"/>
                </a:lnTo>
                <a:lnTo>
                  <a:pt x="2052887" y="1524722"/>
                </a:lnTo>
                <a:lnTo>
                  <a:pt x="2070962" y="1483231"/>
                </a:lnTo>
                <a:lnTo>
                  <a:pt x="2087320" y="1440854"/>
                </a:lnTo>
                <a:lnTo>
                  <a:pt x="2101917" y="1397634"/>
                </a:lnTo>
                <a:lnTo>
                  <a:pt x="2114710" y="1353616"/>
                </a:lnTo>
                <a:lnTo>
                  <a:pt x="2125655" y="1308842"/>
                </a:lnTo>
                <a:lnTo>
                  <a:pt x="2134708" y="1263358"/>
                </a:lnTo>
                <a:lnTo>
                  <a:pt x="2141825" y="1217206"/>
                </a:lnTo>
                <a:lnTo>
                  <a:pt x="2146963" y="1170430"/>
                </a:lnTo>
                <a:lnTo>
                  <a:pt x="2150078" y="1123074"/>
                </a:lnTo>
                <a:lnTo>
                  <a:pt x="2151126" y="1075181"/>
                </a:lnTo>
                <a:lnTo>
                  <a:pt x="2150078" y="1027289"/>
                </a:lnTo>
                <a:lnTo>
                  <a:pt x="2146963" y="979933"/>
                </a:lnTo>
                <a:lnTo>
                  <a:pt x="2141825" y="933157"/>
                </a:lnTo>
                <a:lnTo>
                  <a:pt x="2134708" y="887005"/>
                </a:lnTo>
                <a:lnTo>
                  <a:pt x="2125655" y="841521"/>
                </a:lnTo>
                <a:lnTo>
                  <a:pt x="2114710" y="796747"/>
                </a:lnTo>
                <a:lnTo>
                  <a:pt x="2101917" y="752729"/>
                </a:lnTo>
                <a:lnTo>
                  <a:pt x="2087320" y="709509"/>
                </a:lnTo>
                <a:lnTo>
                  <a:pt x="2070962" y="667132"/>
                </a:lnTo>
                <a:lnTo>
                  <a:pt x="2052887" y="625641"/>
                </a:lnTo>
                <a:lnTo>
                  <a:pt x="2033138" y="585079"/>
                </a:lnTo>
                <a:lnTo>
                  <a:pt x="2011760" y="545491"/>
                </a:lnTo>
                <a:lnTo>
                  <a:pt x="1988796" y="506920"/>
                </a:lnTo>
                <a:lnTo>
                  <a:pt x="1964290" y="469410"/>
                </a:lnTo>
                <a:lnTo>
                  <a:pt x="1938286" y="433005"/>
                </a:lnTo>
                <a:lnTo>
                  <a:pt x="1910826" y="397747"/>
                </a:lnTo>
                <a:lnTo>
                  <a:pt x="1881956" y="363682"/>
                </a:lnTo>
                <a:lnTo>
                  <a:pt x="1851718" y="330853"/>
                </a:lnTo>
                <a:lnTo>
                  <a:pt x="1820157" y="299303"/>
                </a:lnTo>
                <a:lnTo>
                  <a:pt x="1787316" y="269076"/>
                </a:lnTo>
                <a:lnTo>
                  <a:pt x="1753239" y="240215"/>
                </a:lnTo>
                <a:lnTo>
                  <a:pt x="1717969" y="212766"/>
                </a:lnTo>
                <a:lnTo>
                  <a:pt x="1681551" y="186770"/>
                </a:lnTo>
                <a:lnTo>
                  <a:pt x="1644028" y="162273"/>
                </a:lnTo>
                <a:lnTo>
                  <a:pt x="1605443" y="139317"/>
                </a:lnTo>
                <a:lnTo>
                  <a:pt x="1565841" y="117946"/>
                </a:lnTo>
                <a:lnTo>
                  <a:pt x="1525265" y="98204"/>
                </a:lnTo>
                <a:lnTo>
                  <a:pt x="1483759" y="80135"/>
                </a:lnTo>
                <a:lnTo>
                  <a:pt x="1441366" y="63783"/>
                </a:lnTo>
                <a:lnTo>
                  <a:pt x="1398131" y="49191"/>
                </a:lnTo>
                <a:lnTo>
                  <a:pt x="1354097" y="36402"/>
                </a:lnTo>
                <a:lnTo>
                  <a:pt x="1309308" y="25461"/>
                </a:lnTo>
                <a:lnTo>
                  <a:pt x="1263807" y="16412"/>
                </a:lnTo>
                <a:lnTo>
                  <a:pt x="1217638" y="9297"/>
                </a:lnTo>
                <a:lnTo>
                  <a:pt x="1170845" y="4161"/>
                </a:lnTo>
                <a:lnTo>
                  <a:pt x="1123472" y="1047"/>
                </a:lnTo>
                <a:lnTo>
                  <a:pt x="1075563" y="0"/>
                </a:lnTo>
                <a:close/>
              </a:path>
            </a:pathLst>
          </a:custGeom>
          <a:solidFill>
            <a:srgbClr val="DFDFED"/>
          </a:solidFill>
        </p:spPr>
        <p:txBody>
          <a:bodyPr wrap="square" lIns="0" tIns="0" rIns="0" bIns="0" rtlCol="0"/>
          <a:lstStyle/>
          <a:p>
            <a:endParaRPr/>
          </a:p>
        </p:txBody>
      </p:sp>
      <p:sp>
        <p:nvSpPr>
          <p:cNvPr id="28" name="object 28"/>
          <p:cNvSpPr/>
          <p:nvPr/>
        </p:nvSpPr>
        <p:spPr>
          <a:xfrm>
            <a:off x="3134219" y="5348135"/>
            <a:ext cx="248439" cy="265228"/>
          </a:xfrm>
          <a:prstGeom prst="rect">
            <a:avLst/>
          </a:prstGeom>
          <a:blipFill>
            <a:blip r:embed="rId9" cstate="print"/>
            <a:stretch>
              <a:fillRect/>
            </a:stretch>
          </a:blipFill>
        </p:spPr>
        <p:txBody>
          <a:bodyPr wrap="square" lIns="0" tIns="0" rIns="0" bIns="0" rtlCol="0"/>
          <a:lstStyle/>
          <a:p>
            <a:endParaRPr/>
          </a:p>
        </p:txBody>
      </p:sp>
      <p:sp>
        <p:nvSpPr>
          <p:cNvPr id="29" name="object 29"/>
          <p:cNvSpPr/>
          <p:nvPr/>
        </p:nvSpPr>
        <p:spPr>
          <a:xfrm>
            <a:off x="3134219" y="5348161"/>
            <a:ext cx="248920" cy="265430"/>
          </a:xfrm>
          <a:custGeom>
            <a:avLst/>
            <a:gdLst/>
            <a:ahLst/>
            <a:cxnLst/>
            <a:rect l="l" t="t" r="r" b="b"/>
            <a:pathLst>
              <a:path w="248920" h="265429">
                <a:moveTo>
                  <a:pt x="121082" y="263275"/>
                </a:moveTo>
                <a:lnTo>
                  <a:pt x="78258" y="248277"/>
                </a:lnTo>
                <a:lnTo>
                  <a:pt x="42798" y="227347"/>
                </a:lnTo>
                <a:lnTo>
                  <a:pt x="14039" y="186310"/>
                </a:lnTo>
                <a:lnTo>
                  <a:pt x="0" y="136551"/>
                </a:lnTo>
                <a:lnTo>
                  <a:pt x="402" y="121016"/>
                </a:lnTo>
                <a:lnTo>
                  <a:pt x="9466" y="78090"/>
                </a:lnTo>
                <a:lnTo>
                  <a:pt x="29579" y="41698"/>
                </a:lnTo>
                <a:lnTo>
                  <a:pt x="69898" y="11400"/>
                </a:lnTo>
                <a:lnTo>
                  <a:pt x="118722" y="0"/>
                </a:lnTo>
                <a:lnTo>
                  <a:pt x="135660" y="605"/>
                </a:lnTo>
                <a:lnTo>
                  <a:pt x="174916" y="12349"/>
                </a:lnTo>
                <a:lnTo>
                  <a:pt x="206309" y="38186"/>
                </a:lnTo>
                <a:lnTo>
                  <a:pt x="234227" y="76954"/>
                </a:lnTo>
                <a:lnTo>
                  <a:pt x="248441" y="132225"/>
                </a:lnTo>
                <a:lnTo>
                  <a:pt x="247943" y="150944"/>
                </a:lnTo>
                <a:lnTo>
                  <a:pt x="235538" y="187420"/>
                </a:lnTo>
                <a:lnTo>
                  <a:pt x="214084" y="219714"/>
                </a:lnTo>
                <a:lnTo>
                  <a:pt x="169148" y="253513"/>
                </a:lnTo>
                <a:lnTo>
                  <a:pt x="137032" y="265202"/>
                </a:lnTo>
                <a:lnTo>
                  <a:pt x="129607" y="264656"/>
                </a:lnTo>
                <a:lnTo>
                  <a:pt x="121082" y="263275"/>
                </a:lnTo>
                <a:close/>
              </a:path>
            </a:pathLst>
          </a:custGeom>
          <a:ln w="12700">
            <a:solidFill>
              <a:srgbClr val="A19FCC"/>
            </a:solidFill>
          </a:ln>
        </p:spPr>
        <p:txBody>
          <a:bodyPr wrap="square" lIns="0" tIns="0" rIns="0" bIns="0" rtlCol="0"/>
          <a:lstStyle/>
          <a:p>
            <a:endParaRPr/>
          </a:p>
        </p:txBody>
      </p:sp>
      <p:sp>
        <p:nvSpPr>
          <p:cNvPr id="30" name="object 30"/>
          <p:cNvSpPr/>
          <p:nvPr/>
        </p:nvSpPr>
        <p:spPr>
          <a:xfrm>
            <a:off x="3379019" y="5361977"/>
            <a:ext cx="229867" cy="261206"/>
          </a:xfrm>
          <a:prstGeom prst="rect">
            <a:avLst/>
          </a:prstGeom>
          <a:blipFill>
            <a:blip r:embed="rId10" cstate="print"/>
            <a:stretch>
              <a:fillRect/>
            </a:stretch>
          </a:blipFill>
        </p:spPr>
        <p:txBody>
          <a:bodyPr wrap="square" lIns="0" tIns="0" rIns="0" bIns="0" rtlCol="0"/>
          <a:lstStyle/>
          <a:p>
            <a:endParaRPr/>
          </a:p>
        </p:txBody>
      </p:sp>
      <p:sp>
        <p:nvSpPr>
          <p:cNvPr id="31" name="object 31"/>
          <p:cNvSpPr/>
          <p:nvPr/>
        </p:nvSpPr>
        <p:spPr>
          <a:xfrm>
            <a:off x="3379017" y="5362134"/>
            <a:ext cx="229870" cy="261620"/>
          </a:xfrm>
          <a:custGeom>
            <a:avLst/>
            <a:gdLst/>
            <a:ahLst/>
            <a:cxnLst/>
            <a:rect l="l" t="t" r="r" b="b"/>
            <a:pathLst>
              <a:path w="229870" h="261620">
                <a:moveTo>
                  <a:pt x="122485" y="3763"/>
                </a:moveTo>
                <a:lnTo>
                  <a:pt x="161537" y="23436"/>
                </a:lnTo>
                <a:lnTo>
                  <a:pt x="193570" y="48007"/>
                </a:lnTo>
                <a:lnTo>
                  <a:pt x="218681" y="91359"/>
                </a:lnTo>
                <a:lnTo>
                  <a:pt x="229867" y="141453"/>
                </a:lnTo>
                <a:lnTo>
                  <a:pt x="228934" y="156527"/>
                </a:lnTo>
                <a:lnTo>
                  <a:pt x="219004" y="197239"/>
                </a:lnTo>
                <a:lnTo>
                  <a:pt x="199091" y="230281"/>
                </a:lnTo>
                <a:lnTo>
                  <a:pt x="160720" y="255000"/>
                </a:lnTo>
                <a:lnTo>
                  <a:pt x="131195" y="261051"/>
                </a:lnTo>
                <a:lnTo>
                  <a:pt x="115171" y="260308"/>
                </a:lnTo>
                <a:lnTo>
                  <a:pt x="73889" y="248479"/>
                </a:lnTo>
                <a:lnTo>
                  <a:pt x="35566" y="212771"/>
                </a:lnTo>
                <a:lnTo>
                  <a:pt x="11144" y="171721"/>
                </a:lnTo>
                <a:lnTo>
                  <a:pt x="0" y="116237"/>
                </a:lnTo>
                <a:lnTo>
                  <a:pt x="1136" y="98074"/>
                </a:lnTo>
                <a:lnTo>
                  <a:pt x="23907" y="48501"/>
                </a:lnTo>
                <a:lnTo>
                  <a:pt x="62728" y="14801"/>
                </a:lnTo>
                <a:lnTo>
                  <a:pt x="100346" y="179"/>
                </a:lnTo>
                <a:lnTo>
                  <a:pt x="107807" y="0"/>
                </a:lnTo>
                <a:lnTo>
                  <a:pt x="114653" y="1413"/>
                </a:lnTo>
                <a:lnTo>
                  <a:pt x="122485" y="3763"/>
                </a:lnTo>
                <a:close/>
              </a:path>
            </a:pathLst>
          </a:custGeom>
          <a:ln w="12699">
            <a:solidFill>
              <a:srgbClr val="A19FCC"/>
            </a:solidFill>
          </a:ln>
        </p:spPr>
        <p:txBody>
          <a:bodyPr wrap="square" lIns="0" tIns="0" rIns="0" bIns="0" rtlCol="0"/>
          <a:lstStyle/>
          <a:p>
            <a:endParaRPr/>
          </a:p>
        </p:txBody>
      </p:sp>
      <p:sp>
        <p:nvSpPr>
          <p:cNvPr id="32" name="object 32"/>
          <p:cNvSpPr/>
          <p:nvPr/>
        </p:nvSpPr>
        <p:spPr>
          <a:xfrm>
            <a:off x="3598954" y="5215534"/>
            <a:ext cx="349093" cy="366031"/>
          </a:xfrm>
          <a:prstGeom prst="rect">
            <a:avLst/>
          </a:prstGeom>
          <a:blipFill>
            <a:blip r:embed="rId11" cstate="print"/>
            <a:stretch>
              <a:fillRect/>
            </a:stretch>
          </a:blipFill>
        </p:spPr>
        <p:txBody>
          <a:bodyPr wrap="square" lIns="0" tIns="0" rIns="0" bIns="0" rtlCol="0"/>
          <a:lstStyle/>
          <a:p>
            <a:endParaRPr/>
          </a:p>
        </p:txBody>
      </p:sp>
      <p:sp>
        <p:nvSpPr>
          <p:cNvPr id="33" name="object 33"/>
          <p:cNvSpPr/>
          <p:nvPr/>
        </p:nvSpPr>
        <p:spPr>
          <a:xfrm>
            <a:off x="3598961" y="5215578"/>
            <a:ext cx="349250" cy="366395"/>
          </a:xfrm>
          <a:custGeom>
            <a:avLst/>
            <a:gdLst/>
            <a:ahLst/>
            <a:cxnLst/>
            <a:rect l="l" t="t" r="r" b="b"/>
            <a:pathLst>
              <a:path w="349250" h="366395">
                <a:moveTo>
                  <a:pt x="196643" y="4059"/>
                </a:moveTo>
                <a:lnTo>
                  <a:pt x="239784" y="20154"/>
                </a:lnTo>
                <a:lnTo>
                  <a:pt x="286208" y="47972"/>
                </a:lnTo>
                <a:lnTo>
                  <a:pt x="314740" y="75839"/>
                </a:lnTo>
                <a:lnTo>
                  <a:pt x="336220" y="119302"/>
                </a:lnTo>
                <a:lnTo>
                  <a:pt x="348509" y="167203"/>
                </a:lnTo>
                <a:lnTo>
                  <a:pt x="349088" y="188912"/>
                </a:lnTo>
                <a:lnTo>
                  <a:pt x="346392" y="210221"/>
                </a:lnTo>
                <a:lnTo>
                  <a:pt x="334997" y="250134"/>
                </a:lnTo>
                <a:lnTo>
                  <a:pt x="319131" y="285703"/>
                </a:lnTo>
                <a:lnTo>
                  <a:pt x="294560" y="316606"/>
                </a:lnTo>
                <a:lnTo>
                  <a:pt x="256225" y="343715"/>
                </a:lnTo>
                <a:lnTo>
                  <a:pt x="211413" y="362148"/>
                </a:lnTo>
                <a:lnTo>
                  <a:pt x="163801" y="365983"/>
                </a:lnTo>
                <a:lnTo>
                  <a:pt x="140125" y="363652"/>
                </a:lnTo>
                <a:lnTo>
                  <a:pt x="101725" y="352814"/>
                </a:lnTo>
                <a:lnTo>
                  <a:pt x="59788" y="320378"/>
                </a:lnTo>
                <a:lnTo>
                  <a:pt x="32921" y="289193"/>
                </a:lnTo>
                <a:lnTo>
                  <a:pt x="12340" y="250007"/>
                </a:lnTo>
                <a:lnTo>
                  <a:pt x="1282" y="199891"/>
                </a:lnTo>
                <a:lnTo>
                  <a:pt x="0" y="172813"/>
                </a:lnTo>
                <a:lnTo>
                  <a:pt x="3273" y="147137"/>
                </a:lnTo>
                <a:lnTo>
                  <a:pt x="25677" y="98126"/>
                </a:lnTo>
                <a:lnTo>
                  <a:pt x="60207" y="55659"/>
                </a:lnTo>
                <a:lnTo>
                  <a:pt x="104415" y="24647"/>
                </a:lnTo>
                <a:lnTo>
                  <a:pt x="148129" y="5113"/>
                </a:lnTo>
                <a:lnTo>
                  <a:pt x="174534" y="0"/>
                </a:lnTo>
                <a:lnTo>
                  <a:pt x="184874" y="1411"/>
                </a:lnTo>
                <a:lnTo>
                  <a:pt x="196643" y="4059"/>
                </a:lnTo>
                <a:close/>
              </a:path>
            </a:pathLst>
          </a:custGeom>
          <a:ln w="12700">
            <a:solidFill>
              <a:srgbClr val="A19FCC"/>
            </a:solidFill>
          </a:ln>
        </p:spPr>
        <p:txBody>
          <a:bodyPr wrap="square" lIns="0" tIns="0" rIns="0" bIns="0" rtlCol="0"/>
          <a:lstStyle/>
          <a:p>
            <a:endParaRPr/>
          </a:p>
        </p:txBody>
      </p:sp>
      <p:sp>
        <p:nvSpPr>
          <p:cNvPr id="34" name="object 34"/>
          <p:cNvSpPr/>
          <p:nvPr/>
        </p:nvSpPr>
        <p:spPr>
          <a:xfrm>
            <a:off x="3942834" y="5170399"/>
            <a:ext cx="225866" cy="273557"/>
          </a:xfrm>
          <a:prstGeom prst="rect">
            <a:avLst/>
          </a:prstGeom>
          <a:blipFill>
            <a:blip r:embed="rId12" cstate="print"/>
            <a:stretch>
              <a:fillRect/>
            </a:stretch>
          </a:blipFill>
        </p:spPr>
        <p:txBody>
          <a:bodyPr wrap="square" lIns="0" tIns="0" rIns="0" bIns="0" rtlCol="0"/>
          <a:lstStyle/>
          <a:p>
            <a:endParaRPr/>
          </a:p>
        </p:txBody>
      </p:sp>
      <p:sp>
        <p:nvSpPr>
          <p:cNvPr id="35" name="object 35"/>
          <p:cNvSpPr/>
          <p:nvPr/>
        </p:nvSpPr>
        <p:spPr>
          <a:xfrm>
            <a:off x="3942831" y="5170401"/>
            <a:ext cx="226060" cy="273685"/>
          </a:xfrm>
          <a:custGeom>
            <a:avLst/>
            <a:gdLst/>
            <a:ahLst/>
            <a:cxnLst/>
            <a:rect l="l" t="t" r="r" b="b"/>
            <a:pathLst>
              <a:path w="226060" h="273685">
                <a:moveTo>
                  <a:pt x="58258" y="25312"/>
                </a:moveTo>
                <a:lnTo>
                  <a:pt x="98339" y="7595"/>
                </a:lnTo>
                <a:lnTo>
                  <a:pt x="135108" y="0"/>
                </a:lnTo>
                <a:lnTo>
                  <a:pt x="147818" y="1436"/>
                </a:lnTo>
                <a:lnTo>
                  <a:pt x="188153" y="23287"/>
                </a:lnTo>
                <a:lnTo>
                  <a:pt x="213340" y="58605"/>
                </a:lnTo>
                <a:lnTo>
                  <a:pt x="224287" y="100730"/>
                </a:lnTo>
                <a:lnTo>
                  <a:pt x="225864" y="114937"/>
                </a:lnTo>
                <a:lnTo>
                  <a:pt x="225848" y="129670"/>
                </a:lnTo>
                <a:lnTo>
                  <a:pt x="212869" y="180796"/>
                </a:lnTo>
                <a:lnTo>
                  <a:pt x="195354" y="215075"/>
                </a:lnTo>
                <a:lnTo>
                  <a:pt x="157456" y="254244"/>
                </a:lnTo>
                <a:lnTo>
                  <a:pt x="121562" y="272165"/>
                </a:lnTo>
                <a:lnTo>
                  <a:pt x="98529" y="273558"/>
                </a:lnTo>
                <a:lnTo>
                  <a:pt x="85932" y="272800"/>
                </a:lnTo>
                <a:lnTo>
                  <a:pt x="47577" y="260223"/>
                </a:lnTo>
                <a:lnTo>
                  <a:pt x="13085" y="224231"/>
                </a:lnTo>
                <a:lnTo>
                  <a:pt x="0" y="169188"/>
                </a:lnTo>
                <a:lnTo>
                  <a:pt x="733" y="147723"/>
                </a:lnTo>
                <a:lnTo>
                  <a:pt x="8397" y="106865"/>
                </a:lnTo>
                <a:lnTo>
                  <a:pt x="24477" y="67344"/>
                </a:lnTo>
                <a:lnTo>
                  <a:pt x="44872" y="34960"/>
                </a:lnTo>
                <a:lnTo>
                  <a:pt x="58258" y="25312"/>
                </a:lnTo>
                <a:close/>
              </a:path>
            </a:pathLst>
          </a:custGeom>
          <a:ln w="12699">
            <a:solidFill>
              <a:srgbClr val="A19FCC"/>
            </a:solidFill>
          </a:ln>
        </p:spPr>
        <p:txBody>
          <a:bodyPr wrap="square" lIns="0" tIns="0" rIns="0" bIns="0" rtlCol="0"/>
          <a:lstStyle/>
          <a:p>
            <a:endParaRPr/>
          </a:p>
        </p:txBody>
      </p:sp>
      <p:sp>
        <p:nvSpPr>
          <p:cNvPr id="36" name="object 36"/>
          <p:cNvSpPr/>
          <p:nvPr/>
        </p:nvSpPr>
        <p:spPr>
          <a:xfrm>
            <a:off x="3227125" y="5222202"/>
            <a:ext cx="210793" cy="209877"/>
          </a:xfrm>
          <a:prstGeom prst="rect">
            <a:avLst/>
          </a:prstGeom>
          <a:blipFill>
            <a:blip r:embed="rId13" cstate="print"/>
            <a:stretch>
              <a:fillRect/>
            </a:stretch>
          </a:blipFill>
        </p:spPr>
        <p:txBody>
          <a:bodyPr wrap="square" lIns="0" tIns="0" rIns="0" bIns="0" rtlCol="0"/>
          <a:lstStyle/>
          <a:p>
            <a:endParaRPr/>
          </a:p>
        </p:txBody>
      </p:sp>
      <p:sp>
        <p:nvSpPr>
          <p:cNvPr id="37" name="object 37"/>
          <p:cNvSpPr/>
          <p:nvPr/>
        </p:nvSpPr>
        <p:spPr>
          <a:xfrm>
            <a:off x="3220770" y="5216296"/>
            <a:ext cx="223504" cy="222132"/>
          </a:xfrm>
          <a:prstGeom prst="rect">
            <a:avLst/>
          </a:prstGeom>
          <a:blipFill>
            <a:blip r:embed="rId14" cstate="print"/>
            <a:stretch>
              <a:fillRect/>
            </a:stretch>
          </a:blipFill>
        </p:spPr>
        <p:txBody>
          <a:bodyPr wrap="square" lIns="0" tIns="0" rIns="0" bIns="0" rtlCol="0"/>
          <a:lstStyle/>
          <a:p>
            <a:endParaRPr/>
          </a:p>
        </p:txBody>
      </p:sp>
      <p:sp>
        <p:nvSpPr>
          <p:cNvPr id="38" name="object 38"/>
          <p:cNvSpPr/>
          <p:nvPr/>
        </p:nvSpPr>
        <p:spPr>
          <a:xfrm>
            <a:off x="3428819" y="5166855"/>
            <a:ext cx="226412" cy="279798"/>
          </a:xfrm>
          <a:prstGeom prst="rect">
            <a:avLst/>
          </a:prstGeom>
          <a:blipFill>
            <a:blip r:embed="rId15" cstate="print"/>
            <a:stretch>
              <a:fillRect/>
            </a:stretch>
          </a:blipFill>
        </p:spPr>
        <p:txBody>
          <a:bodyPr wrap="square" lIns="0" tIns="0" rIns="0" bIns="0" rtlCol="0"/>
          <a:lstStyle/>
          <a:p>
            <a:endParaRPr/>
          </a:p>
        </p:txBody>
      </p:sp>
      <p:sp>
        <p:nvSpPr>
          <p:cNvPr id="39" name="object 39"/>
          <p:cNvSpPr/>
          <p:nvPr/>
        </p:nvSpPr>
        <p:spPr>
          <a:xfrm>
            <a:off x="3428823" y="5166962"/>
            <a:ext cx="226695" cy="280035"/>
          </a:xfrm>
          <a:custGeom>
            <a:avLst/>
            <a:gdLst/>
            <a:ahLst/>
            <a:cxnLst/>
            <a:rect l="l" t="t" r="r" b="b"/>
            <a:pathLst>
              <a:path w="226695" h="280035">
                <a:moveTo>
                  <a:pt x="22607" y="50266"/>
                </a:moveTo>
                <a:lnTo>
                  <a:pt x="56389" y="21069"/>
                </a:lnTo>
                <a:lnTo>
                  <a:pt x="90223" y="2543"/>
                </a:lnTo>
                <a:lnTo>
                  <a:pt x="103239" y="0"/>
                </a:lnTo>
                <a:lnTo>
                  <a:pt x="118005" y="548"/>
                </a:lnTo>
                <a:lnTo>
                  <a:pt x="164288" y="14998"/>
                </a:lnTo>
                <a:lnTo>
                  <a:pt x="195833" y="46199"/>
                </a:lnTo>
                <a:lnTo>
                  <a:pt x="217366" y="84061"/>
                </a:lnTo>
                <a:lnTo>
                  <a:pt x="226410" y="131231"/>
                </a:lnTo>
                <a:lnTo>
                  <a:pt x="226037" y="150742"/>
                </a:lnTo>
                <a:lnTo>
                  <a:pt x="219939" y="188760"/>
                </a:lnTo>
                <a:lnTo>
                  <a:pt x="195306" y="237694"/>
                </a:lnTo>
                <a:lnTo>
                  <a:pt x="165715" y="265784"/>
                </a:lnTo>
                <a:lnTo>
                  <a:pt x="117117" y="279465"/>
                </a:lnTo>
                <a:lnTo>
                  <a:pt x="102987" y="279691"/>
                </a:lnTo>
                <a:lnTo>
                  <a:pt x="88761" y="277164"/>
                </a:lnTo>
                <a:lnTo>
                  <a:pt x="42948" y="253511"/>
                </a:lnTo>
                <a:lnTo>
                  <a:pt x="12061" y="205138"/>
                </a:lnTo>
                <a:lnTo>
                  <a:pt x="1601" y="164122"/>
                </a:lnTo>
                <a:lnTo>
                  <a:pt x="0" y="143220"/>
                </a:lnTo>
                <a:lnTo>
                  <a:pt x="744" y="121302"/>
                </a:lnTo>
                <a:lnTo>
                  <a:pt x="8944" y="71667"/>
                </a:lnTo>
                <a:lnTo>
                  <a:pt x="22607" y="50266"/>
                </a:lnTo>
                <a:close/>
              </a:path>
            </a:pathLst>
          </a:custGeom>
          <a:ln w="12700">
            <a:solidFill>
              <a:srgbClr val="A19FCC"/>
            </a:solidFill>
          </a:ln>
        </p:spPr>
        <p:txBody>
          <a:bodyPr wrap="square" lIns="0" tIns="0" rIns="0" bIns="0" rtlCol="0"/>
          <a:lstStyle/>
          <a:p>
            <a:endParaRPr/>
          </a:p>
        </p:txBody>
      </p:sp>
      <p:sp>
        <p:nvSpPr>
          <p:cNvPr id="40" name="object 40"/>
          <p:cNvSpPr/>
          <p:nvPr/>
        </p:nvSpPr>
        <p:spPr>
          <a:xfrm>
            <a:off x="3746555" y="5086134"/>
            <a:ext cx="248718" cy="233986"/>
          </a:xfrm>
          <a:prstGeom prst="rect">
            <a:avLst/>
          </a:prstGeom>
          <a:blipFill>
            <a:blip r:embed="rId16" cstate="print"/>
            <a:stretch>
              <a:fillRect/>
            </a:stretch>
          </a:blipFill>
        </p:spPr>
        <p:txBody>
          <a:bodyPr wrap="square" lIns="0" tIns="0" rIns="0" bIns="0" rtlCol="0"/>
          <a:lstStyle/>
          <a:p>
            <a:endParaRPr/>
          </a:p>
        </p:txBody>
      </p:sp>
      <p:sp>
        <p:nvSpPr>
          <p:cNvPr id="41" name="object 41"/>
          <p:cNvSpPr/>
          <p:nvPr/>
        </p:nvSpPr>
        <p:spPr>
          <a:xfrm>
            <a:off x="3746553" y="5086214"/>
            <a:ext cx="248920" cy="234315"/>
          </a:xfrm>
          <a:custGeom>
            <a:avLst/>
            <a:gdLst/>
            <a:ahLst/>
            <a:cxnLst/>
            <a:rect l="l" t="t" r="r" b="b"/>
            <a:pathLst>
              <a:path w="248920" h="234314">
                <a:moveTo>
                  <a:pt x="4338" y="148121"/>
                </a:moveTo>
                <a:lnTo>
                  <a:pt x="2114" y="138554"/>
                </a:lnTo>
                <a:lnTo>
                  <a:pt x="653" y="128136"/>
                </a:lnTo>
                <a:lnTo>
                  <a:pt x="0" y="117115"/>
                </a:lnTo>
                <a:lnTo>
                  <a:pt x="197" y="105741"/>
                </a:lnTo>
                <a:lnTo>
                  <a:pt x="9418" y="56312"/>
                </a:lnTo>
                <a:lnTo>
                  <a:pt x="41420" y="20974"/>
                </a:lnTo>
                <a:lnTo>
                  <a:pt x="81166" y="2906"/>
                </a:lnTo>
                <a:lnTo>
                  <a:pt x="122845" y="0"/>
                </a:lnTo>
                <a:lnTo>
                  <a:pt x="136270" y="1083"/>
                </a:lnTo>
                <a:lnTo>
                  <a:pt x="177557" y="16211"/>
                </a:lnTo>
                <a:lnTo>
                  <a:pt x="218396" y="49340"/>
                </a:lnTo>
                <a:lnTo>
                  <a:pt x="242737" y="93553"/>
                </a:lnTo>
                <a:lnTo>
                  <a:pt x="248726" y="120281"/>
                </a:lnTo>
                <a:lnTo>
                  <a:pt x="248308" y="131892"/>
                </a:lnTo>
                <a:lnTo>
                  <a:pt x="232439" y="179225"/>
                </a:lnTo>
                <a:lnTo>
                  <a:pt x="202898" y="211897"/>
                </a:lnTo>
                <a:lnTo>
                  <a:pt x="155341" y="233287"/>
                </a:lnTo>
                <a:lnTo>
                  <a:pt x="137369" y="233901"/>
                </a:lnTo>
                <a:lnTo>
                  <a:pt x="118018" y="231528"/>
                </a:lnTo>
                <a:lnTo>
                  <a:pt x="80715" y="220549"/>
                </a:lnTo>
                <a:lnTo>
                  <a:pt x="47229" y="200659"/>
                </a:lnTo>
                <a:lnTo>
                  <a:pt x="13412" y="169890"/>
                </a:lnTo>
                <a:lnTo>
                  <a:pt x="4338" y="148121"/>
                </a:lnTo>
                <a:close/>
              </a:path>
            </a:pathLst>
          </a:custGeom>
          <a:ln w="12700">
            <a:solidFill>
              <a:srgbClr val="A19FCC"/>
            </a:solidFill>
          </a:ln>
        </p:spPr>
        <p:txBody>
          <a:bodyPr wrap="square" lIns="0" tIns="0" rIns="0" bIns="0" rtlCol="0"/>
          <a:lstStyle/>
          <a:p>
            <a:endParaRPr/>
          </a:p>
        </p:txBody>
      </p:sp>
      <p:sp>
        <p:nvSpPr>
          <p:cNvPr id="42" name="object 42"/>
          <p:cNvSpPr/>
          <p:nvPr/>
        </p:nvSpPr>
        <p:spPr>
          <a:xfrm>
            <a:off x="2709740" y="3787597"/>
            <a:ext cx="258787" cy="247520"/>
          </a:xfrm>
          <a:prstGeom prst="rect">
            <a:avLst/>
          </a:prstGeom>
          <a:blipFill>
            <a:blip r:embed="rId17" cstate="print"/>
            <a:stretch>
              <a:fillRect/>
            </a:stretch>
          </a:blipFill>
        </p:spPr>
        <p:txBody>
          <a:bodyPr wrap="square" lIns="0" tIns="0" rIns="0" bIns="0" rtlCol="0"/>
          <a:lstStyle/>
          <a:p>
            <a:endParaRPr/>
          </a:p>
        </p:txBody>
      </p:sp>
      <p:sp>
        <p:nvSpPr>
          <p:cNvPr id="43" name="object 43"/>
          <p:cNvSpPr/>
          <p:nvPr/>
        </p:nvSpPr>
        <p:spPr>
          <a:xfrm>
            <a:off x="2709738" y="3787620"/>
            <a:ext cx="259079" cy="247650"/>
          </a:xfrm>
          <a:custGeom>
            <a:avLst/>
            <a:gdLst/>
            <a:ahLst/>
            <a:cxnLst/>
            <a:rect l="l" t="t" r="r" b="b"/>
            <a:pathLst>
              <a:path w="259080" h="247650">
                <a:moveTo>
                  <a:pt x="17659" y="51355"/>
                </a:moveTo>
                <a:lnTo>
                  <a:pt x="53079" y="22945"/>
                </a:lnTo>
                <a:lnTo>
                  <a:pt x="89621" y="3943"/>
                </a:lnTo>
                <a:lnTo>
                  <a:pt x="120967" y="0"/>
                </a:lnTo>
                <a:lnTo>
                  <a:pt x="139666" y="1299"/>
                </a:lnTo>
                <a:lnTo>
                  <a:pt x="189308" y="15796"/>
                </a:lnTo>
                <a:lnTo>
                  <a:pt x="224402" y="44446"/>
                </a:lnTo>
                <a:lnTo>
                  <a:pt x="249075" y="77902"/>
                </a:lnTo>
                <a:lnTo>
                  <a:pt x="258792" y="124056"/>
                </a:lnTo>
                <a:lnTo>
                  <a:pt x="258380" y="141615"/>
                </a:lnTo>
                <a:lnTo>
                  <a:pt x="242163" y="189129"/>
                </a:lnTo>
                <a:lnTo>
                  <a:pt x="212680" y="223728"/>
                </a:lnTo>
                <a:lnTo>
                  <a:pt x="177450" y="239467"/>
                </a:lnTo>
                <a:lnTo>
                  <a:pt x="132084" y="247492"/>
                </a:lnTo>
                <a:lnTo>
                  <a:pt x="115677" y="246376"/>
                </a:lnTo>
                <a:lnTo>
                  <a:pt x="61276" y="229104"/>
                </a:lnTo>
                <a:lnTo>
                  <a:pt x="21315" y="188842"/>
                </a:lnTo>
                <a:lnTo>
                  <a:pt x="5302" y="153476"/>
                </a:lnTo>
                <a:lnTo>
                  <a:pt x="0" y="115755"/>
                </a:lnTo>
                <a:lnTo>
                  <a:pt x="458" y="97363"/>
                </a:lnTo>
                <a:lnTo>
                  <a:pt x="11971" y="57864"/>
                </a:lnTo>
                <a:lnTo>
                  <a:pt x="17659" y="51355"/>
                </a:lnTo>
                <a:close/>
              </a:path>
            </a:pathLst>
          </a:custGeom>
          <a:ln w="12700">
            <a:solidFill>
              <a:srgbClr val="A19FCC"/>
            </a:solidFill>
          </a:ln>
        </p:spPr>
        <p:txBody>
          <a:bodyPr wrap="square" lIns="0" tIns="0" rIns="0" bIns="0" rtlCol="0"/>
          <a:lstStyle/>
          <a:p>
            <a:endParaRPr/>
          </a:p>
        </p:txBody>
      </p:sp>
      <p:sp>
        <p:nvSpPr>
          <p:cNvPr id="44" name="object 44"/>
          <p:cNvSpPr/>
          <p:nvPr/>
        </p:nvSpPr>
        <p:spPr>
          <a:xfrm>
            <a:off x="2569578" y="3991521"/>
            <a:ext cx="257371" cy="224650"/>
          </a:xfrm>
          <a:prstGeom prst="rect">
            <a:avLst/>
          </a:prstGeom>
          <a:blipFill>
            <a:blip r:embed="rId18" cstate="print"/>
            <a:stretch>
              <a:fillRect/>
            </a:stretch>
          </a:blipFill>
        </p:spPr>
        <p:txBody>
          <a:bodyPr wrap="square" lIns="0" tIns="0" rIns="0" bIns="0" rtlCol="0"/>
          <a:lstStyle/>
          <a:p>
            <a:endParaRPr/>
          </a:p>
        </p:txBody>
      </p:sp>
      <p:sp>
        <p:nvSpPr>
          <p:cNvPr id="45" name="object 45"/>
          <p:cNvSpPr/>
          <p:nvPr/>
        </p:nvSpPr>
        <p:spPr>
          <a:xfrm>
            <a:off x="2569579" y="3991699"/>
            <a:ext cx="257810" cy="224790"/>
          </a:xfrm>
          <a:custGeom>
            <a:avLst/>
            <a:gdLst/>
            <a:ahLst/>
            <a:cxnLst/>
            <a:rect l="l" t="t" r="r" b="b"/>
            <a:pathLst>
              <a:path w="257810" h="224789">
                <a:moveTo>
                  <a:pt x="234999" y="185897"/>
                </a:moveTo>
                <a:lnTo>
                  <a:pt x="197623" y="208592"/>
                </a:lnTo>
                <a:lnTo>
                  <a:pt x="159800" y="222719"/>
                </a:lnTo>
                <a:lnTo>
                  <a:pt x="145083" y="224480"/>
                </a:lnTo>
                <a:lnTo>
                  <a:pt x="128273" y="223723"/>
                </a:lnTo>
                <a:lnTo>
                  <a:pt x="75106" y="211132"/>
                </a:lnTo>
                <a:lnTo>
                  <a:pt x="38119" y="185431"/>
                </a:lnTo>
                <a:lnTo>
                  <a:pt x="12260" y="154592"/>
                </a:lnTo>
                <a:lnTo>
                  <a:pt x="278" y="116560"/>
                </a:lnTo>
                <a:lnTo>
                  <a:pt x="0" y="100915"/>
                </a:lnTo>
                <a:lnTo>
                  <a:pt x="1695" y="85147"/>
                </a:lnTo>
                <a:lnTo>
                  <a:pt x="21337" y="43708"/>
                </a:lnTo>
                <a:lnTo>
                  <a:pt x="53253" y="14970"/>
                </a:lnTo>
                <a:lnTo>
                  <a:pt x="103844" y="1407"/>
                </a:lnTo>
                <a:lnTo>
                  <a:pt x="119259" y="0"/>
                </a:lnTo>
                <a:lnTo>
                  <a:pt x="135324" y="124"/>
                </a:lnTo>
                <a:lnTo>
                  <a:pt x="187137" y="13784"/>
                </a:lnTo>
                <a:lnTo>
                  <a:pt x="231359" y="46240"/>
                </a:lnTo>
                <a:lnTo>
                  <a:pt x="254798" y="95016"/>
                </a:lnTo>
                <a:lnTo>
                  <a:pt x="257371" y="111817"/>
                </a:lnTo>
                <a:lnTo>
                  <a:pt x="257316" y="129384"/>
                </a:lnTo>
                <a:lnTo>
                  <a:pt x="249774" y="169022"/>
                </a:lnTo>
                <a:lnTo>
                  <a:pt x="234999" y="185897"/>
                </a:lnTo>
                <a:close/>
              </a:path>
            </a:pathLst>
          </a:custGeom>
          <a:ln w="12700">
            <a:solidFill>
              <a:srgbClr val="A19FCC"/>
            </a:solidFill>
          </a:ln>
        </p:spPr>
        <p:txBody>
          <a:bodyPr wrap="square" lIns="0" tIns="0" rIns="0" bIns="0" rtlCol="0"/>
          <a:lstStyle/>
          <a:p>
            <a:endParaRPr/>
          </a:p>
        </p:txBody>
      </p:sp>
      <p:sp>
        <p:nvSpPr>
          <p:cNvPr id="46" name="object 46"/>
          <p:cNvSpPr/>
          <p:nvPr/>
        </p:nvSpPr>
        <p:spPr>
          <a:xfrm>
            <a:off x="2453114" y="4214139"/>
            <a:ext cx="351391" cy="352450"/>
          </a:xfrm>
          <a:prstGeom prst="rect">
            <a:avLst/>
          </a:prstGeom>
          <a:blipFill>
            <a:blip r:embed="rId19" cstate="print"/>
            <a:stretch>
              <a:fillRect/>
            </a:stretch>
          </a:blipFill>
        </p:spPr>
        <p:txBody>
          <a:bodyPr wrap="square" lIns="0" tIns="0" rIns="0" bIns="0" rtlCol="0"/>
          <a:lstStyle/>
          <a:p>
            <a:endParaRPr/>
          </a:p>
        </p:txBody>
      </p:sp>
      <p:sp>
        <p:nvSpPr>
          <p:cNvPr id="47" name="object 47"/>
          <p:cNvSpPr/>
          <p:nvPr/>
        </p:nvSpPr>
        <p:spPr>
          <a:xfrm>
            <a:off x="2453112" y="4214466"/>
            <a:ext cx="351790" cy="352425"/>
          </a:xfrm>
          <a:custGeom>
            <a:avLst/>
            <a:gdLst/>
            <a:ahLst/>
            <a:cxnLst/>
            <a:rect l="l" t="t" r="r" b="b"/>
            <a:pathLst>
              <a:path w="351789" h="352425">
                <a:moveTo>
                  <a:pt x="319595" y="290045"/>
                </a:moveTo>
                <a:lnTo>
                  <a:pt x="283083" y="318099"/>
                </a:lnTo>
                <a:lnTo>
                  <a:pt x="234884" y="342715"/>
                </a:lnTo>
                <a:lnTo>
                  <a:pt x="196126" y="352135"/>
                </a:lnTo>
                <a:lnTo>
                  <a:pt x="173169" y="351230"/>
                </a:lnTo>
                <a:lnTo>
                  <a:pt x="122883" y="340870"/>
                </a:lnTo>
                <a:lnTo>
                  <a:pt x="82042" y="321328"/>
                </a:lnTo>
                <a:lnTo>
                  <a:pt x="50651" y="292605"/>
                </a:lnTo>
                <a:lnTo>
                  <a:pt x="25941" y="261124"/>
                </a:lnTo>
                <a:lnTo>
                  <a:pt x="7900" y="226880"/>
                </a:lnTo>
                <a:lnTo>
                  <a:pt x="114" y="185092"/>
                </a:lnTo>
                <a:lnTo>
                  <a:pt x="0" y="160532"/>
                </a:lnTo>
                <a:lnTo>
                  <a:pt x="2581" y="135745"/>
                </a:lnTo>
                <a:lnTo>
                  <a:pt x="17422" y="91220"/>
                </a:lnTo>
                <a:lnTo>
                  <a:pt x="44637" y="51511"/>
                </a:lnTo>
                <a:lnTo>
                  <a:pt x="74182" y="24694"/>
                </a:lnTo>
                <a:lnTo>
                  <a:pt x="123913" y="6327"/>
                </a:lnTo>
                <a:lnTo>
                  <a:pt x="164601" y="74"/>
                </a:lnTo>
                <a:lnTo>
                  <a:pt x="186546" y="0"/>
                </a:lnTo>
                <a:lnTo>
                  <a:pt x="208737" y="3393"/>
                </a:lnTo>
                <a:lnTo>
                  <a:pt x="257098" y="20583"/>
                </a:lnTo>
                <a:lnTo>
                  <a:pt x="300774" y="50231"/>
                </a:lnTo>
                <a:lnTo>
                  <a:pt x="330452" y="95213"/>
                </a:lnTo>
                <a:lnTo>
                  <a:pt x="348157" y="147005"/>
                </a:lnTo>
                <a:lnTo>
                  <a:pt x="351397" y="173347"/>
                </a:lnTo>
                <a:lnTo>
                  <a:pt x="351027" y="200931"/>
                </a:lnTo>
                <a:lnTo>
                  <a:pt x="344411" y="248351"/>
                </a:lnTo>
                <a:lnTo>
                  <a:pt x="319595" y="290045"/>
                </a:lnTo>
                <a:close/>
              </a:path>
            </a:pathLst>
          </a:custGeom>
          <a:ln w="12699">
            <a:solidFill>
              <a:srgbClr val="A19FCC"/>
            </a:solidFill>
          </a:ln>
        </p:spPr>
        <p:txBody>
          <a:bodyPr wrap="square" lIns="0" tIns="0" rIns="0" bIns="0" rtlCol="0"/>
          <a:lstStyle/>
          <a:p>
            <a:endParaRPr/>
          </a:p>
        </p:txBody>
      </p:sp>
      <p:sp>
        <p:nvSpPr>
          <p:cNvPr id="48" name="object 48"/>
          <p:cNvSpPr/>
          <p:nvPr/>
        </p:nvSpPr>
        <p:spPr>
          <a:xfrm>
            <a:off x="2436698" y="4547679"/>
            <a:ext cx="247326" cy="259340"/>
          </a:xfrm>
          <a:prstGeom prst="rect">
            <a:avLst/>
          </a:prstGeom>
          <a:blipFill>
            <a:blip r:embed="rId20" cstate="print"/>
            <a:stretch>
              <a:fillRect/>
            </a:stretch>
          </a:blipFill>
        </p:spPr>
        <p:txBody>
          <a:bodyPr wrap="square" lIns="0" tIns="0" rIns="0" bIns="0" rtlCol="0"/>
          <a:lstStyle/>
          <a:p>
            <a:endParaRPr/>
          </a:p>
        </p:txBody>
      </p:sp>
      <p:sp>
        <p:nvSpPr>
          <p:cNvPr id="49" name="object 49"/>
          <p:cNvSpPr/>
          <p:nvPr/>
        </p:nvSpPr>
        <p:spPr>
          <a:xfrm>
            <a:off x="2436690" y="4547686"/>
            <a:ext cx="247650" cy="259715"/>
          </a:xfrm>
          <a:custGeom>
            <a:avLst/>
            <a:gdLst/>
            <a:ahLst/>
            <a:cxnLst/>
            <a:rect l="l" t="t" r="r" b="b"/>
            <a:pathLst>
              <a:path w="247650" h="259714">
                <a:moveTo>
                  <a:pt x="247383" y="143749"/>
                </a:moveTo>
                <a:lnTo>
                  <a:pt x="241160" y="187132"/>
                </a:lnTo>
                <a:lnTo>
                  <a:pt x="220154" y="232344"/>
                </a:lnTo>
                <a:lnTo>
                  <a:pt x="180253" y="254968"/>
                </a:lnTo>
                <a:lnTo>
                  <a:pt x="151454" y="259331"/>
                </a:lnTo>
                <a:lnTo>
                  <a:pt x="136947" y="257606"/>
                </a:lnTo>
                <a:lnTo>
                  <a:pt x="95423" y="244552"/>
                </a:lnTo>
                <a:lnTo>
                  <a:pt x="57988" y="220533"/>
                </a:lnTo>
                <a:lnTo>
                  <a:pt x="22560" y="175969"/>
                </a:lnTo>
                <a:lnTo>
                  <a:pt x="3168" y="124118"/>
                </a:lnTo>
                <a:lnTo>
                  <a:pt x="0" y="90892"/>
                </a:lnTo>
                <a:lnTo>
                  <a:pt x="1287" y="77867"/>
                </a:lnTo>
                <a:lnTo>
                  <a:pt x="22856" y="36031"/>
                </a:lnTo>
                <a:lnTo>
                  <a:pt x="53847" y="10170"/>
                </a:lnTo>
                <a:lnTo>
                  <a:pt x="102650" y="0"/>
                </a:lnTo>
                <a:lnTo>
                  <a:pt x="120141" y="2093"/>
                </a:lnTo>
                <a:lnTo>
                  <a:pt x="156260" y="18084"/>
                </a:lnTo>
                <a:lnTo>
                  <a:pt x="190131" y="43152"/>
                </a:lnTo>
                <a:lnTo>
                  <a:pt x="218114" y="75563"/>
                </a:lnTo>
                <a:lnTo>
                  <a:pt x="243772" y="118817"/>
                </a:lnTo>
                <a:lnTo>
                  <a:pt x="247383" y="143749"/>
                </a:lnTo>
                <a:close/>
              </a:path>
            </a:pathLst>
          </a:custGeom>
          <a:ln w="12700">
            <a:solidFill>
              <a:srgbClr val="A19FCC"/>
            </a:solidFill>
          </a:ln>
        </p:spPr>
        <p:txBody>
          <a:bodyPr wrap="square" lIns="0" tIns="0" rIns="0" bIns="0" rtlCol="0"/>
          <a:lstStyle/>
          <a:p>
            <a:endParaRPr/>
          </a:p>
        </p:txBody>
      </p:sp>
      <p:sp>
        <p:nvSpPr>
          <p:cNvPr id="50" name="object 50"/>
          <p:cNvSpPr/>
          <p:nvPr/>
        </p:nvSpPr>
        <p:spPr>
          <a:xfrm>
            <a:off x="2815910" y="3962222"/>
            <a:ext cx="230019" cy="194238"/>
          </a:xfrm>
          <a:prstGeom prst="rect">
            <a:avLst/>
          </a:prstGeom>
          <a:blipFill>
            <a:blip r:embed="rId21" cstate="print"/>
            <a:stretch>
              <a:fillRect/>
            </a:stretch>
          </a:blipFill>
        </p:spPr>
        <p:txBody>
          <a:bodyPr wrap="square" lIns="0" tIns="0" rIns="0" bIns="0" rtlCol="0"/>
          <a:lstStyle/>
          <a:p>
            <a:endParaRPr/>
          </a:p>
        </p:txBody>
      </p:sp>
      <p:sp>
        <p:nvSpPr>
          <p:cNvPr id="51" name="object 51"/>
          <p:cNvSpPr/>
          <p:nvPr/>
        </p:nvSpPr>
        <p:spPr>
          <a:xfrm>
            <a:off x="2809555" y="3956065"/>
            <a:ext cx="242717" cy="206743"/>
          </a:xfrm>
          <a:prstGeom prst="rect">
            <a:avLst/>
          </a:prstGeom>
          <a:blipFill>
            <a:blip r:embed="rId22" cstate="print"/>
            <a:stretch>
              <a:fillRect/>
            </a:stretch>
          </a:blipFill>
        </p:spPr>
        <p:txBody>
          <a:bodyPr wrap="square" lIns="0" tIns="0" rIns="0" bIns="0" rtlCol="0"/>
          <a:lstStyle/>
          <a:p>
            <a:endParaRPr/>
          </a:p>
        </p:txBody>
      </p:sp>
      <p:sp>
        <p:nvSpPr>
          <p:cNvPr id="52" name="object 52"/>
          <p:cNvSpPr/>
          <p:nvPr/>
        </p:nvSpPr>
        <p:spPr>
          <a:xfrm>
            <a:off x="2698580" y="4119181"/>
            <a:ext cx="265569" cy="244132"/>
          </a:xfrm>
          <a:prstGeom prst="rect">
            <a:avLst/>
          </a:prstGeom>
          <a:blipFill>
            <a:blip r:embed="rId23" cstate="print"/>
            <a:stretch>
              <a:fillRect/>
            </a:stretch>
          </a:blipFill>
        </p:spPr>
        <p:txBody>
          <a:bodyPr wrap="square" lIns="0" tIns="0" rIns="0" bIns="0" rtlCol="0"/>
          <a:lstStyle/>
          <a:p>
            <a:endParaRPr/>
          </a:p>
        </p:txBody>
      </p:sp>
      <p:sp>
        <p:nvSpPr>
          <p:cNvPr id="53" name="object 53"/>
          <p:cNvSpPr/>
          <p:nvPr/>
        </p:nvSpPr>
        <p:spPr>
          <a:xfrm>
            <a:off x="2698583" y="4119594"/>
            <a:ext cx="266065" cy="243840"/>
          </a:xfrm>
          <a:custGeom>
            <a:avLst/>
            <a:gdLst/>
            <a:ahLst/>
            <a:cxnLst/>
            <a:rect l="l" t="t" r="r" b="b"/>
            <a:pathLst>
              <a:path w="266064" h="243839">
                <a:moveTo>
                  <a:pt x="258602" y="94348"/>
                </a:moveTo>
                <a:lnTo>
                  <a:pt x="265447" y="138468"/>
                </a:lnTo>
                <a:lnTo>
                  <a:pt x="265567" y="150882"/>
                </a:lnTo>
                <a:lnTo>
                  <a:pt x="265204" y="163937"/>
                </a:lnTo>
                <a:lnTo>
                  <a:pt x="250187" y="201602"/>
                </a:lnTo>
                <a:lnTo>
                  <a:pt x="213402" y="233184"/>
                </a:lnTo>
                <a:lnTo>
                  <a:pt x="170236" y="243394"/>
                </a:lnTo>
                <a:lnTo>
                  <a:pt x="155452" y="243725"/>
                </a:lnTo>
                <a:lnTo>
                  <a:pt x="141054" y="243242"/>
                </a:lnTo>
                <a:lnTo>
                  <a:pt x="97591" y="232587"/>
                </a:lnTo>
                <a:lnTo>
                  <a:pt x="49982" y="201348"/>
                </a:lnTo>
                <a:lnTo>
                  <a:pt x="15778" y="157654"/>
                </a:lnTo>
                <a:lnTo>
                  <a:pt x="222" y="113475"/>
                </a:lnTo>
                <a:lnTo>
                  <a:pt x="0" y="101455"/>
                </a:lnTo>
                <a:lnTo>
                  <a:pt x="1656" y="89866"/>
                </a:lnTo>
                <a:lnTo>
                  <a:pt x="14158" y="52997"/>
                </a:lnTo>
                <a:lnTo>
                  <a:pt x="43701" y="20295"/>
                </a:lnTo>
                <a:lnTo>
                  <a:pt x="93070" y="0"/>
                </a:lnTo>
                <a:lnTo>
                  <a:pt x="112149" y="77"/>
                </a:lnTo>
                <a:lnTo>
                  <a:pt x="153717" y="8929"/>
                </a:lnTo>
                <a:lnTo>
                  <a:pt x="191757" y="25904"/>
                </a:lnTo>
                <a:lnTo>
                  <a:pt x="226268" y="50987"/>
                </a:lnTo>
                <a:lnTo>
                  <a:pt x="252660" y="78763"/>
                </a:lnTo>
                <a:lnTo>
                  <a:pt x="258602" y="94348"/>
                </a:lnTo>
                <a:close/>
              </a:path>
            </a:pathLst>
          </a:custGeom>
          <a:ln w="12700">
            <a:solidFill>
              <a:srgbClr val="A19FCC"/>
            </a:solidFill>
          </a:ln>
        </p:spPr>
        <p:txBody>
          <a:bodyPr wrap="square" lIns="0" tIns="0" rIns="0" bIns="0" rtlCol="0"/>
          <a:lstStyle/>
          <a:p>
            <a:endParaRPr/>
          </a:p>
        </p:txBody>
      </p:sp>
      <p:sp>
        <p:nvSpPr>
          <p:cNvPr id="54" name="object 54"/>
          <p:cNvSpPr/>
          <p:nvPr/>
        </p:nvSpPr>
        <p:spPr>
          <a:xfrm>
            <a:off x="2624378" y="4454753"/>
            <a:ext cx="248285" cy="238987"/>
          </a:xfrm>
          <a:prstGeom prst="rect">
            <a:avLst/>
          </a:prstGeom>
          <a:blipFill>
            <a:blip r:embed="rId24" cstate="print"/>
            <a:stretch>
              <a:fillRect/>
            </a:stretch>
          </a:blipFill>
        </p:spPr>
        <p:txBody>
          <a:bodyPr wrap="square" lIns="0" tIns="0" rIns="0" bIns="0" rtlCol="0"/>
          <a:lstStyle/>
          <a:p>
            <a:endParaRPr/>
          </a:p>
        </p:txBody>
      </p:sp>
      <p:sp>
        <p:nvSpPr>
          <p:cNvPr id="55" name="object 55"/>
          <p:cNvSpPr/>
          <p:nvPr/>
        </p:nvSpPr>
        <p:spPr>
          <a:xfrm>
            <a:off x="2624377" y="4454963"/>
            <a:ext cx="248285" cy="239395"/>
          </a:xfrm>
          <a:custGeom>
            <a:avLst/>
            <a:gdLst/>
            <a:ahLst/>
            <a:cxnLst/>
            <a:rect l="l" t="t" r="r" b="b"/>
            <a:pathLst>
              <a:path w="248285" h="239395">
                <a:moveTo>
                  <a:pt x="159569" y="3841"/>
                </a:moveTo>
                <a:lnTo>
                  <a:pt x="197707" y="22802"/>
                </a:lnTo>
                <a:lnTo>
                  <a:pt x="234727" y="56813"/>
                </a:lnTo>
                <a:lnTo>
                  <a:pt x="247727" y="102686"/>
                </a:lnTo>
                <a:lnTo>
                  <a:pt x="248291" y="118078"/>
                </a:lnTo>
                <a:lnTo>
                  <a:pt x="246265" y="132235"/>
                </a:lnTo>
                <a:lnTo>
                  <a:pt x="229482" y="171341"/>
                </a:lnTo>
                <a:lnTo>
                  <a:pt x="204886" y="203583"/>
                </a:lnTo>
                <a:lnTo>
                  <a:pt x="163510" y="228083"/>
                </a:lnTo>
                <a:lnTo>
                  <a:pt x="113135" y="238783"/>
                </a:lnTo>
                <a:lnTo>
                  <a:pt x="95892" y="237691"/>
                </a:lnTo>
                <a:lnTo>
                  <a:pt x="53631" y="225828"/>
                </a:lnTo>
                <a:lnTo>
                  <a:pt x="19774" y="192263"/>
                </a:lnTo>
                <a:lnTo>
                  <a:pt x="2178" y="154184"/>
                </a:lnTo>
                <a:lnTo>
                  <a:pt x="0" y="120973"/>
                </a:lnTo>
                <a:lnTo>
                  <a:pt x="2128" y="103277"/>
                </a:lnTo>
                <a:lnTo>
                  <a:pt x="28581" y="56022"/>
                </a:lnTo>
                <a:lnTo>
                  <a:pt x="57664" y="30206"/>
                </a:lnTo>
                <a:lnTo>
                  <a:pt x="92284" y="12360"/>
                </a:lnTo>
                <a:lnTo>
                  <a:pt x="136305" y="0"/>
                </a:lnTo>
                <a:lnTo>
                  <a:pt x="144446" y="29"/>
                </a:lnTo>
                <a:lnTo>
                  <a:pt x="151573" y="1495"/>
                </a:lnTo>
                <a:lnTo>
                  <a:pt x="159569" y="3841"/>
                </a:lnTo>
                <a:close/>
              </a:path>
            </a:pathLst>
          </a:custGeom>
          <a:ln w="12700">
            <a:solidFill>
              <a:srgbClr val="A19FCC"/>
            </a:solidFill>
          </a:ln>
        </p:spPr>
        <p:txBody>
          <a:bodyPr wrap="square" lIns="0" tIns="0" rIns="0" bIns="0" rtlCol="0"/>
          <a:lstStyle/>
          <a:p>
            <a:endParaRPr/>
          </a:p>
        </p:txBody>
      </p:sp>
      <p:sp>
        <p:nvSpPr>
          <p:cNvPr id="56" name="object 56"/>
          <p:cNvSpPr/>
          <p:nvPr/>
        </p:nvSpPr>
        <p:spPr>
          <a:xfrm>
            <a:off x="2768722" y="4319282"/>
            <a:ext cx="230001" cy="194238"/>
          </a:xfrm>
          <a:prstGeom prst="rect">
            <a:avLst/>
          </a:prstGeom>
          <a:blipFill>
            <a:blip r:embed="rId25" cstate="print"/>
            <a:stretch>
              <a:fillRect/>
            </a:stretch>
          </a:blipFill>
        </p:spPr>
        <p:txBody>
          <a:bodyPr wrap="square" lIns="0" tIns="0" rIns="0" bIns="0" rtlCol="0"/>
          <a:lstStyle/>
          <a:p>
            <a:endParaRPr/>
          </a:p>
        </p:txBody>
      </p:sp>
      <p:sp>
        <p:nvSpPr>
          <p:cNvPr id="57" name="object 57"/>
          <p:cNvSpPr/>
          <p:nvPr/>
        </p:nvSpPr>
        <p:spPr>
          <a:xfrm>
            <a:off x="2762367" y="4313130"/>
            <a:ext cx="242717" cy="206743"/>
          </a:xfrm>
          <a:prstGeom prst="rect">
            <a:avLst/>
          </a:prstGeom>
          <a:blipFill>
            <a:blip r:embed="rId26" cstate="print"/>
            <a:stretch>
              <a:fillRect/>
            </a:stretch>
          </a:blipFill>
        </p:spPr>
        <p:txBody>
          <a:bodyPr wrap="square" lIns="0" tIns="0" rIns="0" bIns="0" rtlCol="0"/>
          <a:lstStyle/>
          <a:p>
            <a:endParaRPr/>
          </a:p>
        </p:txBody>
      </p:sp>
      <p:sp>
        <p:nvSpPr>
          <p:cNvPr id="58" name="object 58"/>
          <p:cNvSpPr/>
          <p:nvPr/>
        </p:nvSpPr>
        <p:spPr>
          <a:xfrm>
            <a:off x="2478644" y="4662677"/>
            <a:ext cx="254086" cy="252671"/>
          </a:xfrm>
          <a:prstGeom prst="rect">
            <a:avLst/>
          </a:prstGeom>
          <a:blipFill>
            <a:blip r:embed="rId27" cstate="print"/>
            <a:stretch>
              <a:fillRect/>
            </a:stretch>
          </a:blipFill>
        </p:spPr>
        <p:txBody>
          <a:bodyPr wrap="square" lIns="0" tIns="0" rIns="0" bIns="0" rtlCol="0"/>
          <a:lstStyle/>
          <a:p>
            <a:endParaRPr/>
          </a:p>
        </p:txBody>
      </p:sp>
      <p:sp>
        <p:nvSpPr>
          <p:cNvPr id="59" name="object 59"/>
          <p:cNvSpPr/>
          <p:nvPr/>
        </p:nvSpPr>
        <p:spPr>
          <a:xfrm>
            <a:off x="2478605" y="4662799"/>
            <a:ext cx="254635" cy="252729"/>
          </a:xfrm>
          <a:custGeom>
            <a:avLst/>
            <a:gdLst/>
            <a:ahLst/>
            <a:cxnLst/>
            <a:rect l="l" t="t" r="r" b="b"/>
            <a:pathLst>
              <a:path w="254635" h="252729">
                <a:moveTo>
                  <a:pt x="6019" y="184845"/>
                </a:moveTo>
                <a:lnTo>
                  <a:pt x="3345" y="174948"/>
                </a:lnTo>
                <a:lnTo>
                  <a:pt x="1414" y="163983"/>
                </a:lnTo>
                <a:lnTo>
                  <a:pt x="281" y="152207"/>
                </a:lnTo>
                <a:lnTo>
                  <a:pt x="0" y="139874"/>
                </a:lnTo>
                <a:lnTo>
                  <a:pt x="35" y="126815"/>
                </a:lnTo>
                <a:lnTo>
                  <a:pt x="7315" y="84655"/>
                </a:lnTo>
                <a:lnTo>
                  <a:pt x="38451" y="40181"/>
                </a:lnTo>
                <a:lnTo>
                  <a:pt x="78219" y="12833"/>
                </a:lnTo>
                <a:lnTo>
                  <a:pt x="120600" y="1475"/>
                </a:lnTo>
                <a:lnTo>
                  <a:pt x="134335" y="0"/>
                </a:lnTo>
                <a:lnTo>
                  <a:pt x="148140" y="310"/>
                </a:lnTo>
                <a:lnTo>
                  <a:pt x="192622" y="15768"/>
                </a:lnTo>
                <a:lnTo>
                  <a:pt x="230673" y="48734"/>
                </a:lnTo>
                <a:lnTo>
                  <a:pt x="251713" y="93430"/>
                </a:lnTo>
                <a:lnTo>
                  <a:pt x="254123" y="119229"/>
                </a:lnTo>
                <a:lnTo>
                  <a:pt x="252392" y="131823"/>
                </a:lnTo>
                <a:lnTo>
                  <a:pt x="239952" y="173493"/>
                </a:lnTo>
                <a:lnTo>
                  <a:pt x="211211" y="214603"/>
                </a:lnTo>
                <a:lnTo>
                  <a:pt x="180533" y="239065"/>
                </a:lnTo>
                <a:lnTo>
                  <a:pt x="125482" y="252547"/>
                </a:lnTo>
                <a:lnTo>
                  <a:pt x="105553" y="251306"/>
                </a:lnTo>
                <a:lnTo>
                  <a:pt x="51982" y="233149"/>
                </a:lnTo>
                <a:lnTo>
                  <a:pt x="16194" y="206569"/>
                </a:lnTo>
                <a:lnTo>
                  <a:pt x="6019" y="184845"/>
                </a:lnTo>
                <a:close/>
              </a:path>
            </a:pathLst>
          </a:custGeom>
          <a:ln w="12700">
            <a:solidFill>
              <a:srgbClr val="A19FCC"/>
            </a:solidFill>
          </a:ln>
        </p:spPr>
        <p:txBody>
          <a:bodyPr wrap="square" lIns="0" tIns="0" rIns="0" bIns="0" rtlCol="0"/>
          <a:lstStyle/>
          <a:p>
            <a:endParaRPr/>
          </a:p>
        </p:txBody>
      </p:sp>
      <p:sp>
        <p:nvSpPr>
          <p:cNvPr id="60" name="object 60"/>
          <p:cNvSpPr/>
          <p:nvPr/>
        </p:nvSpPr>
        <p:spPr>
          <a:xfrm>
            <a:off x="2574828" y="4886375"/>
            <a:ext cx="241948" cy="244243"/>
          </a:xfrm>
          <a:prstGeom prst="rect">
            <a:avLst/>
          </a:prstGeom>
          <a:blipFill>
            <a:blip r:embed="rId28" cstate="print"/>
            <a:stretch>
              <a:fillRect/>
            </a:stretch>
          </a:blipFill>
        </p:spPr>
        <p:txBody>
          <a:bodyPr wrap="square" lIns="0" tIns="0" rIns="0" bIns="0" rtlCol="0"/>
          <a:lstStyle/>
          <a:p>
            <a:endParaRPr/>
          </a:p>
        </p:txBody>
      </p:sp>
      <p:sp>
        <p:nvSpPr>
          <p:cNvPr id="61" name="object 61"/>
          <p:cNvSpPr/>
          <p:nvPr/>
        </p:nvSpPr>
        <p:spPr>
          <a:xfrm>
            <a:off x="2574831" y="4886487"/>
            <a:ext cx="242570" cy="244475"/>
          </a:xfrm>
          <a:custGeom>
            <a:avLst/>
            <a:gdLst/>
            <a:ahLst/>
            <a:cxnLst/>
            <a:rect l="l" t="t" r="r" b="b"/>
            <a:pathLst>
              <a:path w="242569" h="244475">
                <a:moveTo>
                  <a:pt x="240196" y="69499"/>
                </a:moveTo>
                <a:lnTo>
                  <a:pt x="241481" y="79165"/>
                </a:lnTo>
                <a:lnTo>
                  <a:pt x="241947" y="89842"/>
                </a:lnTo>
                <a:lnTo>
                  <a:pt x="241573" y="101279"/>
                </a:lnTo>
                <a:lnTo>
                  <a:pt x="236574" y="139239"/>
                </a:lnTo>
                <a:lnTo>
                  <a:pt x="217524" y="180436"/>
                </a:lnTo>
                <a:lnTo>
                  <a:pt x="179300" y="219473"/>
                </a:lnTo>
                <a:lnTo>
                  <a:pt x="138198" y="237895"/>
                </a:lnTo>
                <a:lnTo>
                  <a:pt x="98437" y="244136"/>
                </a:lnTo>
                <a:lnTo>
                  <a:pt x="85631" y="243378"/>
                </a:lnTo>
                <a:lnTo>
                  <a:pt x="46132" y="226929"/>
                </a:lnTo>
                <a:lnTo>
                  <a:pt x="14735" y="193758"/>
                </a:lnTo>
                <a:lnTo>
                  <a:pt x="585" y="149801"/>
                </a:lnTo>
                <a:lnTo>
                  <a:pt x="0" y="136972"/>
                </a:lnTo>
                <a:lnTo>
                  <a:pt x="1470" y="124753"/>
                </a:lnTo>
                <a:lnTo>
                  <a:pt x="14486" y="86633"/>
                </a:lnTo>
                <a:lnTo>
                  <a:pt x="40032" y="46270"/>
                </a:lnTo>
                <a:lnTo>
                  <a:pt x="84453" y="11214"/>
                </a:lnTo>
                <a:lnTo>
                  <a:pt x="137291" y="0"/>
                </a:lnTo>
                <a:lnTo>
                  <a:pt x="155673" y="1863"/>
                </a:lnTo>
                <a:lnTo>
                  <a:pt x="203304" y="21220"/>
                </a:lnTo>
                <a:lnTo>
                  <a:pt x="233371" y="48133"/>
                </a:lnTo>
                <a:lnTo>
                  <a:pt x="240196" y="69499"/>
                </a:lnTo>
                <a:close/>
              </a:path>
            </a:pathLst>
          </a:custGeom>
          <a:ln w="12700">
            <a:solidFill>
              <a:srgbClr val="A19FCC"/>
            </a:solidFill>
          </a:ln>
        </p:spPr>
        <p:txBody>
          <a:bodyPr wrap="square" lIns="0" tIns="0" rIns="0" bIns="0" rtlCol="0"/>
          <a:lstStyle/>
          <a:p>
            <a:endParaRPr/>
          </a:p>
        </p:txBody>
      </p:sp>
      <p:sp>
        <p:nvSpPr>
          <p:cNvPr id="62" name="object 62"/>
          <p:cNvSpPr/>
          <p:nvPr/>
        </p:nvSpPr>
        <p:spPr>
          <a:xfrm>
            <a:off x="2724665" y="5040998"/>
            <a:ext cx="359122" cy="347725"/>
          </a:xfrm>
          <a:prstGeom prst="rect">
            <a:avLst/>
          </a:prstGeom>
          <a:blipFill>
            <a:blip r:embed="rId29" cstate="print"/>
            <a:stretch>
              <a:fillRect/>
            </a:stretch>
          </a:blipFill>
        </p:spPr>
        <p:txBody>
          <a:bodyPr wrap="square" lIns="0" tIns="0" rIns="0" bIns="0" rtlCol="0"/>
          <a:lstStyle/>
          <a:p>
            <a:endParaRPr/>
          </a:p>
        </p:txBody>
      </p:sp>
      <p:sp>
        <p:nvSpPr>
          <p:cNvPr id="63" name="object 63"/>
          <p:cNvSpPr/>
          <p:nvPr/>
        </p:nvSpPr>
        <p:spPr>
          <a:xfrm>
            <a:off x="2724673" y="5041111"/>
            <a:ext cx="359410" cy="347980"/>
          </a:xfrm>
          <a:custGeom>
            <a:avLst/>
            <a:gdLst/>
            <a:ahLst/>
            <a:cxnLst/>
            <a:rect l="l" t="t" r="r" b="b"/>
            <a:pathLst>
              <a:path w="359410" h="347979">
                <a:moveTo>
                  <a:pt x="353929" y="110879"/>
                </a:moveTo>
                <a:lnTo>
                  <a:pt x="356809" y="124878"/>
                </a:lnTo>
                <a:lnTo>
                  <a:pt x="358555" y="140248"/>
                </a:lnTo>
                <a:lnTo>
                  <a:pt x="359115" y="156628"/>
                </a:lnTo>
                <a:lnTo>
                  <a:pt x="358437" y="173655"/>
                </a:lnTo>
                <a:lnTo>
                  <a:pt x="351210" y="229878"/>
                </a:lnTo>
                <a:lnTo>
                  <a:pt x="330778" y="267874"/>
                </a:lnTo>
                <a:lnTo>
                  <a:pt x="295950" y="305601"/>
                </a:lnTo>
                <a:lnTo>
                  <a:pt x="258136" y="330496"/>
                </a:lnTo>
                <a:lnTo>
                  <a:pt x="217335" y="342563"/>
                </a:lnTo>
                <a:lnTo>
                  <a:pt x="177617" y="347487"/>
                </a:lnTo>
                <a:lnTo>
                  <a:pt x="158266" y="347612"/>
                </a:lnTo>
                <a:lnTo>
                  <a:pt x="138973" y="345267"/>
                </a:lnTo>
                <a:lnTo>
                  <a:pt x="99158" y="330369"/>
                </a:lnTo>
                <a:lnTo>
                  <a:pt x="58168" y="302796"/>
                </a:lnTo>
                <a:lnTo>
                  <a:pt x="27687" y="267105"/>
                </a:lnTo>
                <a:lnTo>
                  <a:pt x="7718" y="223302"/>
                </a:lnTo>
                <a:lnTo>
                  <a:pt x="0" y="184153"/>
                </a:lnTo>
                <a:lnTo>
                  <a:pt x="1007" y="166759"/>
                </a:lnTo>
                <a:lnTo>
                  <a:pt x="16802" y="113332"/>
                </a:lnTo>
                <a:lnTo>
                  <a:pt x="36829" y="75165"/>
                </a:lnTo>
                <a:lnTo>
                  <a:pt x="69368" y="41375"/>
                </a:lnTo>
                <a:lnTo>
                  <a:pt x="114428" y="11957"/>
                </a:lnTo>
                <a:lnTo>
                  <a:pt x="164780" y="0"/>
                </a:lnTo>
                <a:lnTo>
                  <a:pt x="192645" y="1034"/>
                </a:lnTo>
                <a:lnTo>
                  <a:pt x="246144" y="12594"/>
                </a:lnTo>
                <a:lnTo>
                  <a:pt x="293815" y="37969"/>
                </a:lnTo>
                <a:lnTo>
                  <a:pt x="331018" y="68106"/>
                </a:lnTo>
                <a:lnTo>
                  <a:pt x="353929" y="110879"/>
                </a:lnTo>
                <a:close/>
              </a:path>
            </a:pathLst>
          </a:custGeom>
          <a:ln w="12700">
            <a:solidFill>
              <a:srgbClr val="A19FCC"/>
            </a:solidFill>
          </a:ln>
        </p:spPr>
        <p:txBody>
          <a:bodyPr wrap="square" lIns="0" tIns="0" rIns="0" bIns="0" rtlCol="0"/>
          <a:lstStyle/>
          <a:p>
            <a:endParaRPr/>
          </a:p>
        </p:txBody>
      </p:sp>
      <p:sp>
        <p:nvSpPr>
          <p:cNvPr id="64" name="object 64"/>
          <p:cNvSpPr/>
          <p:nvPr/>
        </p:nvSpPr>
        <p:spPr>
          <a:xfrm>
            <a:off x="2978336" y="5313235"/>
            <a:ext cx="278164" cy="220337"/>
          </a:xfrm>
          <a:prstGeom prst="rect">
            <a:avLst/>
          </a:prstGeom>
          <a:blipFill>
            <a:blip r:embed="rId30" cstate="print"/>
            <a:stretch>
              <a:fillRect/>
            </a:stretch>
          </a:blipFill>
        </p:spPr>
        <p:txBody>
          <a:bodyPr wrap="square" lIns="0" tIns="0" rIns="0" bIns="0" rtlCol="0"/>
          <a:lstStyle/>
          <a:p>
            <a:endParaRPr/>
          </a:p>
        </p:txBody>
      </p:sp>
      <p:sp>
        <p:nvSpPr>
          <p:cNvPr id="65" name="object 65"/>
          <p:cNvSpPr/>
          <p:nvPr/>
        </p:nvSpPr>
        <p:spPr>
          <a:xfrm>
            <a:off x="2978335" y="5313284"/>
            <a:ext cx="278765" cy="220345"/>
          </a:xfrm>
          <a:custGeom>
            <a:avLst/>
            <a:gdLst/>
            <a:ahLst/>
            <a:cxnLst/>
            <a:rect l="l" t="t" r="r" b="b"/>
            <a:pathLst>
              <a:path w="278764" h="220345">
                <a:moveTo>
                  <a:pt x="214639" y="11089"/>
                </a:moveTo>
                <a:lnTo>
                  <a:pt x="248586" y="38800"/>
                </a:lnTo>
                <a:lnTo>
                  <a:pt x="276475" y="80126"/>
                </a:lnTo>
                <a:lnTo>
                  <a:pt x="278168" y="94231"/>
                </a:lnTo>
                <a:lnTo>
                  <a:pt x="277731" y="110063"/>
                </a:lnTo>
                <a:lnTo>
                  <a:pt x="264137" y="152904"/>
                </a:lnTo>
                <a:lnTo>
                  <a:pt x="233790" y="184545"/>
                </a:lnTo>
                <a:lnTo>
                  <a:pt x="197471" y="207770"/>
                </a:lnTo>
                <a:lnTo>
                  <a:pt x="146013" y="219346"/>
                </a:lnTo>
                <a:lnTo>
                  <a:pt x="126210" y="220293"/>
                </a:lnTo>
                <a:lnTo>
                  <a:pt x="107514" y="219254"/>
                </a:lnTo>
                <a:lnTo>
                  <a:pt x="55433" y="203195"/>
                </a:lnTo>
                <a:lnTo>
                  <a:pt x="23202" y="179302"/>
                </a:lnTo>
                <a:lnTo>
                  <a:pt x="2355" y="135201"/>
                </a:lnTo>
                <a:lnTo>
                  <a:pt x="0" y="121814"/>
                </a:lnTo>
                <a:lnTo>
                  <a:pt x="352" y="107926"/>
                </a:lnTo>
                <a:lnTo>
                  <a:pt x="16818" y="60881"/>
                </a:lnTo>
                <a:lnTo>
                  <a:pt x="59970" y="24293"/>
                </a:lnTo>
                <a:lnTo>
                  <a:pt x="98929" y="8218"/>
                </a:lnTo>
                <a:lnTo>
                  <a:pt x="141126" y="970"/>
                </a:lnTo>
                <a:lnTo>
                  <a:pt x="161867" y="0"/>
                </a:lnTo>
                <a:lnTo>
                  <a:pt x="179180" y="179"/>
                </a:lnTo>
                <a:lnTo>
                  <a:pt x="191425" y="1316"/>
                </a:lnTo>
                <a:lnTo>
                  <a:pt x="199976" y="3519"/>
                </a:lnTo>
                <a:lnTo>
                  <a:pt x="206994" y="6780"/>
                </a:lnTo>
                <a:lnTo>
                  <a:pt x="214639" y="11089"/>
                </a:lnTo>
                <a:close/>
              </a:path>
            </a:pathLst>
          </a:custGeom>
          <a:ln w="12700">
            <a:solidFill>
              <a:srgbClr val="A19FCC"/>
            </a:solidFill>
          </a:ln>
        </p:spPr>
        <p:txBody>
          <a:bodyPr wrap="square" lIns="0" tIns="0" rIns="0" bIns="0" rtlCol="0"/>
          <a:lstStyle/>
          <a:p>
            <a:endParaRPr/>
          </a:p>
        </p:txBody>
      </p:sp>
      <p:sp>
        <p:nvSpPr>
          <p:cNvPr id="66" name="object 66"/>
          <p:cNvSpPr/>
          <p:nvPr/>
        </p:nvSpPr>
        <p:spPr>
          <a:xfrm>
            <a:off x="2675976" y="4675911"/>
            <a:ext cx="204974" cy="223418"/>
          </a:xfrm>
          <a:prstGeom prst="rect">
            <a:avLst/>
          </a:prstGeom>
          <a:blipFill>
            <a:blip r:embed="rId31" cstate="print"/>
            <a:stretch>
              <a:fillRect/>
            </a:stretch>
          </a:blipFill>
        </p:spPr>
        <p:txBody>
          <a:bodyPr wrap="square" lIns="0" tIns="0" rIns="0" bIns="0" rtlCol="0"/>
          <a:lstStyle/>
          <a:p>
            <a:endParaRPr/>
          </a:p>
        </p:txBody>
      </p:sp>
      <p:sp>
        <p:nvSpPr>
          <p:cNvPr id="67" name="object 67"/>
          <p:cNvSpPr/>
          <p:nvPr/>
        </p:nvSpPr>
        <p:spPr>
          <a:xfrm>
            <a:off x="2669630" y="4669563"/>
            <a:ext cx="217668" cy="236115"/>
          </a:xfrm>
          <a:prstGeom prst="rect">
            <a:avLst/>
          </a:prstGeom>
          <a:blipFill>
            <a:blip r:embed="rId32" cstate="print"/>
            <a:stretch>
              <a:fillRect/>
            </a:stretch>
          </a:blipFill>
        </p:spPr>
        <p:txBody>
          <a:bodyPr wrap="square" lIns="0" tIns="0" rIns="0" bIns="0" rtlCol="0"/>
          <a:lstStyle/>
          <a:p>
            <a:endParaRPr/>
          </a:p>
        </p:txBody>
      </p:sp>
      <p:sp>
        <p:nvSpPr>
          <p:cNvPr id="68" name="object 68"/>
          <p:cNvSpPr/>
          <p:nvPr/>
        </p:nvSpPr>
        <p:spPr>
          <a:xfrm>
            <a:off x="2750458" y="4841011"/>
            <a:ext cx="270046" cy="243750"/>
          </a:xfrm>
          <a:prstGeom prst="rect">
            <a:avLst/>
          </a:prstGeom>
          <a:blipFill>
            <a:blip r:embed="rId33" cstate="print"/>
            <a:stretch>
              <a:fillRect/>
            </a:stretch>
          </a:blipFill>
        </p:spPr>
        <p:txBody>
          <a:bodyPr wrap="square" lIns="0" tIns="0" rIns="0" bIns="0" rtlCol="0"/>
          <a:lstStyle/>
          <a:p>
            <a:endParaRPr/>
          </a:p>
        </p:txBody>
      </p:sp>
      <p:sp>
        <p:nvSpPr>
          <p:cNvPr id="69" name="object 69"/>
          <p:cNvSpPr/>
          <p:nvPr/>
        </p:nvSpPr>
        <p:spPr>
          <a:xfrm>
            <a:off x="2750449" y="4841068"/>
            <a:ext cx="270510" cy="243840"/>
          </a:xfrm>
          <a:custGeom>
            <a:avLst/>
            <a:gdLst/>
            <a:ahLst/>
            <a:cxnLst/>
            <a:rect l="l" t="t" r="r" b="b"/>
            <a:pathLst>
              <a:path w="270510" h="243839">
                <a:moveTo>
                  <a:pt x="174464" y="2957"/>
                </a:moveTo>
                <a:lnTo>
                  <a:pt x="215790" y="19861"/>
                </a:lnTo>
                <a:lnTo>
                  <a:pt x="247624" y="41640"/>
                </a:lnTo>
                <a:lnTo>
                  <a:pt x="266730" y="81283"/>
                </a:lnTo>
                <a:lnTo>
                  <a:pt x="270057" y="113320"/>
                </a:lnTo>
                <a:lnTo>
                  <a:pt x="267741" y="127784"/>
                </a:lnTo>
                <a:lnTo>
                  <a:pt x="249178" y="168400"/>
                </a:lnTo>
                <a:lnTo>
                  <a:pt x="222182" y="202536"/>
                </a:lnTo>
                <a:lnTo>
                  <a:pt x="176988" y="229828"/>
                </a:lnTo>
                <a:lnTo>
                  <a:pt x="140327" y="241603"/>
                </a:lnTo>
                <a:lnTo>
                  <a:pt x="122116" y="243691"/>
                </a:lnTo>
                <a:lnTo>
                  <a:pt x="103376" y="243619"/>
                </a:lnTo>
                <a:lnTo>
                  <a:pt x="57514" y="234148"/>
                </a:lnTo>
                <a:lnTo>
                  <a:pt x="20956" y="202185"/>
                </a:lnTo>
                <a:lnTo>
                  <a:pt x="2112" y="164679"/>
                </a:lnTo>
                <a:lnTo>
                  <a:pt x="0" y="131170"/>
                </a:lnTo>
                <a:lnTo>
                  <a:pt x="2454" y="113122"/>
                </a:lnTo>
                <a:lnTo>
                  <a:pt x="31600" y="63676"/>
                </a:lnTo>
                <a:lnTo>
                  <a:pt x="63428" y="35787"/>
                </a:lnTo>
                <a:lnTo>
                  <a:pt x="101226" y="15624"/>
                </a:lnTo>
                <a:lnTo>
                  <a:pt x="149191" y="458"/>
                </a:lnTo>
                <a:lnTo>
                  <a:pt x="158045" y="0"/>
                </a:lnTo>
                <a:lnTo>
                  <a:pt x="165786" y="1057"/>
                </a:lnTo>
                <a:lnTo>
                  <a:pt x="174464" y="2957"/>
                </a:lnTo>
                <a:close/>
              </a:path>
            </a:pathLst>
          </a:custGeom>
          <a:ln w="12700">
            <a:solidFill>
              <a:srgbClr val="A19FCC"/>
            </a:solidFill>
          </a:ln>
        </p:spPr>
        <p:txBody>
          <a:bodyPr wrap="square" lIns="0" tIns="0" rIns="0" bIns="0" rtlCol="0"/>
          <a:lstStyle/>
          <a:p>
            <a:endParaRPr/>
          </a:p>
        </p:txBody>
      </p:sp>
      <p:sp>
        <p:nvSpPr>
          <p:cNvPr id="70" name="object 70"/>
          <p:cNvSpPr/>
          <p:nvPr/>
        </p:nvSpPr>
        <p:spPr>
          <a:xfrm>
            <a:off x="3015246" y="5081663"/>
            <a:ext cx="226250" cy="254574"/>
          </a:xfrm>
          <a:prstGeom prst="rect">
            <a:avLst/>
          </a:prstGeom>
          <a:blipFill>
            <a:blip r:embed="rId34" cstate="print"/>
            <a:stretch>
              <a:fillRect/>
            </a:stretch>
          </a:blipFill>
        </p:spPr>
        <p:txBody>
          <a:bodyPr wrap="square" lIns="0" tIns="0" rIns="0" bIns="0" rtlCol="0"/>
          <a:lstStyle/>
          <a:p>
            <a:endParaRPr/>
          </a:p>
        </p:txBody>
      </p:sp>
      <p:sp>
        <p:nvSpPr>
          <p:cNvPr id="71" name="object 71"/>
          <p:cNvSpPr/>
          <p:nvPr/>
        </p:nvSpPr>
        <p:spPr>
          <a:xfrm>
            <a:off x="3015254" y="5081732"/>
            <a:ext cx="226695" cy="254635"/>
          </a:xfrm>
          <a:custGeom>
            <a:avLst/>
            <a:gdLst/>
            <a:ahLst/>
            <a:cxnLst/>
            <a:rect l="l" t="t" r="r" b="b"/>
            <a:pathLst>
              <a:path w="226694" h="254635">
                <a:moveTo>
                  <a:pt x="29997" y="37045"/>
                </a:moveTo>
                <a:lnTo>
                  <a:pt x="65912" y="14160"/>
                </a:lnTo>
                <a:lnTo>
                  <a:pt x="114160" y="0"/>
                </a:lnTo>
                <a:lnTo>
                  <a:pt x="128793" y="2046"/>
                </a:lnTo>
                <a:lnTo>
                  <a:pt x="173634" y="20002"/>
                </a:lnTo>
                <a:lnTo>
                  <a:pt x="202464" y="51554"/>
                </a:lnTo>
                <a:lnTo>
                  <a:pt x="220835" y="88098"/>
                </a:lnTo>
                <a:lnTo>
                  <a:pt x="226237" y="115595"/>
                </a:lnTo>
                <a:lnTo>
                  <a:pt x="226042" y="131765"/>
                </a:lnTo>
                <a:lnTo>
                  <a:pt x="214998" y="183172"/>
                </a:lnTo>
                <a:lnTo>
                  <a:pt x="186592" y="224902"/>
                </a:lnTo>
                <a:lnTo>
                  <a:pt x="154936" y="247224"/>
                </a:lnTo>
                <a:lnTo>
                  <a:pt x="105546" y="254509"/>
                </a:lnTo>
                <a:lnTo>
                  <a:pt x="91484" y="253228"/>
                </a:lnTo>
                <a:lnTo>
                  <a:pt x="47982" y="234173"/>
                </a:lnTo>
                <a:lnTo>
                  <a:pt x="13744" y="194498"/>
                </a:lnTo>
                <a:lnTo>
                  <a:pt x="2511" y="156798"/>
                </a:lnTo>
                <a:lnTo>
                  <a:pt x="0" y="137934"/>
                </a:lnTo>
                <a:lnTo>
                  <a:pt x="81" y="118839"/>
                </a:lnTo>
                <a:lnTo>
                  <a:pt x="6449" y="80615"/>
                </a:lnTo>
                <a:lnTo>
                  <a:pt x="23859" y="42681"/>
                </a:lnTo>
                <a:lnTo>
                  <a:pt x="29997" y="37045"/>
                </a:lnTo>
                <a:close/>
              </a:path>
            </a:pathLst>
          </a:custGeom>
          <a:ln w="12700">
            <a:solidFill>
              <a:srgbClr val="A19FCC"/>
            </a:solidFill>
          </a:ln>
        </p:spPr>
        <p:txBody>
          <a:bodyPr wrap="square" lIns="0" tIns="0" rIns="0" bIns="0" rtlCol="0"/>
          <a:lstStyle/>
          <a:p>
            <a:endParaRPr/>
          </a:p>
        </p:txBody>
      </p:sp>
      <p:sp>
        <p:nvSpPr>
          <p:cNvPr id="72" name="object 72"/>
          <p:cNvSpPr/>
          <p:nvPr/>
        </p:nvSpPr>
        <p:spPr>
          <a:xfrm>
            <a:off x="4024345" y="5089817"/>
            <a:ext cx="258787" cy="247507"/>
          </a:xfrm>
          <a:prstGeom prst="rect">
            <a:avLst/>
          </a:prstGeom>
          <a:blipFill>
            <a:blip r:embed="rId35" cstate="print"/>
            <a:stretch>
              <a:fillRect/>
            </a:stretch>
          </a:blipFill>
        </p:spPr>
        <p:txBody>
          <a:bodyPr wrap="square" lIns="0" tIns="0" rIns="0" bIns="0" rtlCol="0"/>
          <a:lstStyle/>
          <a:p>
            <a:endParaRPr/>
          </a:p>
        </p:txBody>
      </p:sp>
      <p:sp>
        <p:nvSpPr>
          <p:cNvPr id="73" name="object 73"/>
          <p:cNvSpPr/>
          <p:nvPr/>
        </p:nvSpPr>
        <p:spPr>
          <a:xfrm>
            <a:off x="4024343" y="5089836"/>
            <a:ext cx="259079" cy="247650"/>
          </a:xfrm>
          <a:custGeom>
            <a:avLst/>
            <a:gdLst/>
            <a:ahLst/>
            <a:cxnLst/>
            <a:rect l="l" t="t" r="r" b="b"/>
            <a:pathLst>
              <a:path w="259079" h="247650">
                <a:moveTo>
                  <a:pt x="241133" y="196136"/>
                </a:moveTo>
                <a:lnTo>
                  <a:pt x="205713" y="224546"/>
                </a:lnTo>
                <a:lnTo>
                  <a:pt x="169170" y="243548"/>
                </a:lnTo>
                <a:lnTo>
                  <a:pt x="137824" y="247492"/>
                </a:lnTo>
                <a:lnTo>
                  <a:pt x="119125" y="246192"/>
                </a:lnTo>
                <a:lnTo>
                  <a:pt x="69483" y="231695"/>
                </a:lnTo>
                <a:lnTo>
                  <a:pt x="34390" y="203045"/>
                </a:lnTo>
                <a:lnTo>
                  <a:pt x="9717" y="169589"/>
                </a:lnTo>
                <a:lnTo>
                  <a:pt x="0" y="123435"/>
                </a:lnTo>
                <a:lnTo>
                  <a:pt x="411" y="105876"/>
                </a:lnTo>
                <a:lnTo>
                  <a:pt x="16629" y="58362"/>
                </a:lnTo>
                <a:lnTo>
                  <a:pt x="46112" y="23763"/>
                </a:lnTo>
                <a:lnTo>
                  <a:pt x="81341" y="8024"/>
                </a:lnTo>
                <a:lnTo>
                  <a:pt x="126708" y="0"/>
                </a:lnTo>
                <a:lnTo>
                  <a:pt x="143114" y="1115"/>
                </a:lnTo>
                <a:lnTo>
                  <a:pt x="197516" y="18387"/>
                </a:lnTo>
                <a:lnTo>
                  <a:pt x="237477" y="58644"/>
                </a:lnTo>
                <a:lnTo>
                  <a:pt x="253490" y="94015"/>
                </a:lnTo>
                <a:lnTo>
                  <a:pt x="258792" y="131736"/>
                </a:lnTo>
                <a:lnTo>
                  <a:pt x="258333" y="150128"/>
                </a:lnTo>
                <a:lnTo>
                  <a:pt x="246821" y="189627"/>
                </a:lnTo>
                <a:lnTo>
                  <a:pt x="241133" y="196136"/>
                </a:lnTo>
                <a:close/>
              </a:path>
            </a:pathLst>
          </a:custGeom>
          <a:ln w="12700">
            <a:solidFill>
              <a:srgbClr val="A19FCC"/>
            </a:solidFill>
          </a:ln>
        </p:spPr>
        <p:txBody>
          <a:bodyPr wrap="square" lIns="0" tIns="0" rIns="0" bIns="0" rtlCol="0"/>
          <a:lstStyle/>
          <a:p>
            <a:endParaRPr/>
          </a:p>
        </p:txBody>
      </p:sp>
      <p:sp>
        <p:nvSpPr>
          <p:cNvPr id="74" name="object 74"/>
          <p:cNvSpPr/>
          <p:nvPr/>
        </p:nvSpPr>
        <p:spPr>
          <a:xfrm>
            <a:off x="4165217" y="4908054"/>
            <a:ext cx="257372" cy="224493"/>
          </a:xfrm>
          <a:prstGeom prst="rect">
            <a:avLst/>
          </a:prstGeom>
          <a:blipFill>
            <a:blip r:embed="rId36" cstate="print"/>
            <a:stretch>
              <a:fillRect/>
            </a:stretch>
          </a:blipFill>
        </p:spPr>
        <p:txBody>
          <a:bodyPr wrap="square" lIns="0" tIns="0" rIns="0" bIns="0" rtlCol="0"/>
          <a:lstStyle/>
          <a:p>
            <a:endParaRPr/>
          </a:p>
        </p:txBody>
      </p:sp>
      <p:sp>
        <p:nvSpPr>
          <p:cNvPr id="75" name="object 75"/>
          <p:cNvSpPr/>
          <p:nvPr/>
        </p:nvSpPr>
        <p:spPr>
          <a:xfrm>
            <a:off x="4165219" y="4908068"/>
            <a:ext cx="257810" cy="224790"/>
          </a:xfrm>
          <a:custGeom>
            <a:avLst/>
            <a:gdLst/>
            <a:ahLst/>
            <a:cxnLst/>
            <a:rect l="l" t="t" r="r" b="b"/>
            <a:pathLst>
              <a:path w="257810" h="224789">
                <a:moveTo>
                  <a:pt x="22372" y="38582"/>
                </a:moveTo>
                <a:lnTo>
                  <a:pt x="59748" y="15887"/>
                </a:lnTo>
                <a:lnTo>
                  <a:pt x="97571" y="1760"/>
                </a:lnTo>
                <a:lnTo>
                  <a:pt x="112288" y="0"/>
                </a:lnTo>
                <a:lnTo>
                  <a:pt x="129098" y="756"/>
                </a:lnTo>
                <a:lnTo>
                  <a:pt x="182265" y="13347"/>
                </a:lnTo>
                <a:lnTo>
                  <a:pt x="219252" y="39049"/>
                </a:lnTo>
                <a:lnTo>
                  <a:pt x="245111" y="69888"/>
                </a:lnTo>
                <a:lnTo>
                  <a:pt x="257093" y="107920"/>
                </a:lnTo>
                <a:lnTo>
                  <a:pt x="257371" y="123564"/>
                </a:lnTo>
                <a:lnTo>
                  <a:pt x="255676" y="139332"/>
                </a:lnTo>
                <a:lnTo>
                  <a:pt x="236034" y="180771"/>
                </a:lnTo>
                <a:lnTo>
                  <a:pt x="204118" y="209509"/>
                </a:lnTo>
                <a:lnTo>
                  <a:pt x="153527" y="223073"/>
                </a:lnTo>
                <a:lnTo>
                  <a:pt x="138112" y="224480"/>
                </a:lnTo>
                <a:lnTo>
                  <a:pt x="122047" y="224356"/>
                </a:lnTo>
                <a:lnTo>
                  <a:pt x="70234" y="210696"/>
                </a:lnTo>
                <a:lnTo>
                  <a:pt x="26011" y="178239"/>
                </a:lnTo>
                <a:lnTo>
                  <a:pt x="2573" y="129463"/>
                </a:lnTo>
                <a:lnTo>
                  <a:pt x="0" y="112662"/>
                </a:lnTo>
                <a:lnTo>
                  <a:pt x="55" y="95096"/>
                </a:lnTo>
                <a:lnTo>
                  <a:pt x="7597" y="55457"/>
                </a:lnTo>
                <a:lnTo>
                  <a:pt x="22372" y="38582"/>
                </a:lnTo>
                <a:close/>
              </a:path>
            </a:pathLst>
          </a:custGeom>
          <a:ln w="12700">
            <a:solidFill>
              <a:srgbClr val="A19FCC"/>
            </a:solidFill>
          </a:ln>
        </p:spPr>
        <p:txBody>
          <a:bodyPr wrap="square" lIns="0" tIns="0" rIns="0" bIns="0" rtlCol="0"/>
          <a:lstStyle/>
          <a:p>
            <a:endParaRPr/>
          </a:p>
        </p:txBody>
      </p:sp>
      <p:sp>
        <p:nvSpPr>
          <p:cNvPr id="76" name="object 76"/>
          <p:cNvSpPr/>
          <p:nvPr/>
        </p:nvSpPr>
        <p:spPr>
          <a:xfrm>
            <a:off x="4187663" y="4557572"/>
            <a:ext cx="351394" cy="352204"/>
          </a:xfrm>
          <a:prstGeom prst="rect">
            <a:avLst/>
          </a:prstGeom>
          <a:blipFill>
            <a:blip r:embed="rId37" cstate="print"/>
            <a:stretch>
              <a:fillRect/>
            </a:stretch>
          </a:blipFill>
        </p:spPr>
        <p:txBody>
          <a:bodyPr wrap="square" lIns="0" tIns="0" rIns="0" bIns="0" rtlCol="0"/>
          <a:lstStyle/>
          <a:p>
            <a:endParaRPr/>
          </a:p>
        </p:txBody>
      </p:sp>
      <p:sp>
        <p:nvSpPr>
          <p:cNvPr id="77" name="object 77"/>
          <p:cNvSpPr/>
          <p:nvPr/>
        </p:nvSpPr>
        <p:spPr>
          <a:xfrm>
            <a:off x="4187659" y="4557646"/>
            <a:ext cx="351790" cy="352425"/>
          </a:xfrm>
          <a:custGeom>
            <a:avLst/>
            <a:gdLst/>
            <a:ahLst/>
            <a:cxnLst/>
            <a:rect l="l" t="t" r="r" b="b"/>
            <a:pathLst>
              <a:path w="351789" h="352425">
                <a:moveTo>
                  <a:pt x="31802" y="62090"/>
                </a:moveTo>
                <a:lnTo>
                  <a:pt x="68314" y="34036"/>
                </a:lnTo>
                <a:lnTo>
                  <a:pt x="116512" y="9420"/>
                </a:lnTo>
                <a:lnTo>
                  <a:pt x="155271" y="0"/>
                </a:lnTo>
                <a:lnTo>
                  <a:pt x="178223" y="905"/>
                </a:lnTo>
                <a:lnTo>
                  <a:pt x="228513" y="11265"/>
                </a:lnTo>
                <a:lnTo>
                  <a:pt x="269355" y="30807"/>
                </a:lnTo>
                <a:lnTo>
                  <a:pt x="300745" y="59530"/>
                </a:lnTo>
                <a:lnTo>
                  <a:pt x="325456" y="91011"/>
                </a:lnTo>
                <a:lnTo>
                  <a:pt x="343496" y="125254"/>
                </a:lnTo>
                <a:lnTo>
                  <a:pt x="351283" y="167042"/>
                </a:lnTo>
                <a:lnTo>
                  <a:pt x="351397" y="191603"/>
                </a:lnTo>
                <a:lnTo>
                  <a:pt x="348816" y="216389"/>
                </a:lnTo>
                <a:lnTo>
                  <a:pt x="333975" y="260915"/>
                </a:lnTo>
                <a:lnTo>
                  <a:pt x="306760" y="300623"/>
                </a:lnTo>
                <a:lnTo>
                  <a:pt x="277215" y="327441"/>
                </a:lnTo>
                <a:lnTo>
                  <a:pt x="227483" y="345808"/>
                </a:lnTo>
                <a:lnTo>
                  <a:pt x="186796" y="352061"/>
                </a:lnTo>
                <a:lnTo>
                  <a:pt x="164851" y="352135"/>
                </a:lnTo>
                <a:lnTo>
                  <a:pt x="142660" y="348742"/>
                </a:lnTo>
                <a:lnTo>
                  <a:pt x="94299" y="331552"/>
                </a:lnTo>
                <a:lnTo>
                  <a:pt x="50623" y="301904"/>
                </a:lnTo>
                <a:lnTo>
                  <a:pt x="20945" y="256922"/>
                </a:lnTo>
                <a:lnTo>
                  <a:pt x="3240" y="205130"/>
                </a:lnTo>
                <a:lnTo>
                  <a:pt x="0" y="178793"/>
                </a:lnTo>
                <a:lnTo>
                  <a:pt x="369" y="151209"/>
                </a:lnTo>
                <a:lnTo>
                  <a:pt x="6986" y="103784"/>
                </a:lnTo>
                <a:lnTo>
                  <a:pt x="31802" y="62090"/>
                </a:lnTo>
                <a:close/>
              </a:path>
            </a:pathLst>
          </a:custGeom>
          <a:ln w="12699">
            <a:solidFill>
              <a:srgbClr val="A19FCC"/>
            </a:solidFill>
          </a:ln>
        </p:spPr>
        <p:txBody>
          <a:bodyPr wrap="square" lIns="0" tIns="0" rIns="0" bIns="0" rtlCol="0"/>
          <a:lstStyle/>
          <a:p>
            <a:endParaRPr/>
          </a:p>
        </p:txBody>
      </p:sp>
      <p:sp>
        <p:nvSpPr>
          <p:cNvPr id="78" name="object 78"/>
          <p:cNvSpPr/>
          <p:nvPr/>
        </p:nvSpPr>
        <p:spPr>
          <a:xfrm>
            <a:off x="4308137" y="4317149"/>
            <a:ext cx="247339" cy="259410"/>
          </a:xfrm>
          <a:prstGeom prst="rect">
            <a:avLst/>
          </a:prstGeom>
          <a:blipFill>
            <a:blip r:embed="rId38" cstate="print"/>
            <a:stretch>
              <a:fillRect/>
            </a:stretch>
          </a:blipFill>
        </p:spPr>
        <p:txBody>
          <a:bodyPr wrap="square" lIns="0" tIns="0" rIns="0" bIns="0" rtlCol="0"/>
          <a:lstStyle/>
          <a:p>
            <a:endParaRPr/>
          </a:p>
        </p:txBody>
      </p:sp>
      <p:sp>
        <p:nvSpPr>
          <p:cNvPr id="79" name="object 79"/>
          <p:cNvSpPr/>
          <p:nvPr/>
        </p:nvSpPr>
        <p:spPr>
          <a:xfrm>
            <a:off x="4308096" y="4317231"/>
            <a:ext cx="247650" cy="259715"/>
          </a:xfrm>
          <a:custGeom>
            <a:avLst/>
            <a:gdLst/>
            <a:ahLst/>
            <a:cxnLst/>
            <a:rect l="l" t="t" r="r" b="b"/>
            <a:pathLst>
              <a:path w="247650" h="259714">
                <a:moveTo>
                  <a:pt x="0" y="115581"/>
                </a:moveTo>
                <a:lnTo>
                  <a:pt x="6223" y="72198"/>
                </a:lnTo>
                <a:lnTo>
                  <a:pt x="27228" y="26986"/>
                </a:lnTo>
                <a:lnTo>
                  <a:pt x="67130" y="4362"/>
                </a:lnTo>
                <a:lnTo>
                  <a:pt x="95928" y="0"/>
                </a:lnTo>
                <a:lnTo>
                  <a:pt x="110436" y="1724"/>
                </a:lnTo>
                <a:lnTo>
                  <a:pt x="151960" y="14778"/>
                </a:lnTo>
                <a:lnTo>
                  <a:pt x="189395" y="38797"/>
                </a:lnTo>
                <a:lnTo>
                  <a:pt x="224822" y="83362"/>
                </a:lnTo>
                <a:lnTo>
                  <a:pt x="244214" y="135212"/>
                </a:lnTo>
                <a:lnTo>
                  <a:pt x="247383" y="168439"/>
                </a:lnTo>
                <a:lnTo>
                  <a:pt x="246095" y="181463"/>
                </a:lnTo>
                <a:lnTo>
                  <a:pt x="224526" y="223299"/>
                </a:lnTo>
                <a:lnTo>
                  <a:pt x="193535" y="249160"/>
                </a:lnTo>
                <a:lnTo>
                  <a:pt x="144732" y="259331"/>
                </a:lnTo>
                <a:lnTo>
                  <a:pt x="127241" y="257237"/>
                </a:lnTo>
                <a:lnTo>
                  <a:pt x="91122" y="241246"/>
                </a:lnTo>
                <a:lnTo>
                  <a:pt x="57251" y="216178"/>
                </a:lnTo>
                <a:lnTo>
                  <a:pt x="29268" y="183768"/>
                </a:lnTo>
                <a:lnTo>
                  <a:pt x="3611" y="140513"/>
                </a:lnTo>
                <a:lnTo>
                  <a:pt x="0" y="115581"/>
                </a:lnTo>
                <a:close/>
              </a:path>
            </a:pathLst>
          </a:custGeom>
          <a:ln w="12700">
            <a:solidFill>
              <a:srgbClr val="A19FCC"/>
            </a:solidFill>
          </a:ln>
        </p:spPr>
        <p:txBody>
          <a:bodyPr wrap="square" lIns="0" tIns="0" rIns="0" bIns="0" rtlCol="0"/>
          <a:lstStyle/>
          <a:p>
            <a:endParaRPr/>
          </a:p>
        </p:txBody>
      </p:sp>
      <p:sp>
        <p:nvSpPr>
          <p:cNvPr id="80" name="object 80"/>
          <p:cNvSpPr/>
          <p:nvPr/>
        </p:nvSpPr>
        <p:spPr>
          <a:xfrm>
            <a:off x="3946258" y="4967719"/>
            <a:ext cx="230001" cy="194114"/>
          </a:xfrm>
          <a:prstGeom prst="rect">
            <a:avLst/>
          </a:prstGeom>
          <a:blipFill>
            <a:blip r:embed="rId39" cstate="print"/>
            <a:stretch>
              <a:fillRect/>
            </a:stretch>
          </a:blipFill>
        </p:spPr>
        <p:txBody>
          <a:bodyPr wrap="square" lIns="0" tIns="0" rIns="0" bIns="0" rtlCol="0"/>
          <a:lstStyle/>
          <a:p>
            <a:endParaRPr/>
          </a:p>
        </p:txBody>
      </p:sp>
      <p:sp>
        <p:nvSpPr>
          <p:cNvPr id="81" name="object 81"/>
          <p:cNvSpPr/>
          <p:nvPr/>
        </p:nvSpPr>
        <p:spPr>
          <a:xfrm>
            <a:off x="3939896" y="4961440"/>
            <a:ext cx="242717" cy="206743"/>
          </a:xfrm>
          <a:prstGeom prst="rect">
            <a:avLst/>
          </a:prstGeom>
          <a:blipFill>
            <a:blip r:embed="rId40" cstate="print"/>
            <a:stretch>
              <a:fillRect/>
            </a:stretch>
          </a:blipFill>
        </p:spPr>
        <p:txBody>
          <a:bodyPr wrap="square" lIns="0" tIns="0" rIns="0" bIns="0" rtlCol="0"/>
          <a:lstStyle/>
          <a:p>
            <a:endParaRPr/>
          </a:p>
        </p:txBody>
      </p:sp>
      <p:sp>
        <p:nvSpPr>
          <p:cNvPr id="82" name="object 82"/>
          <p:cNvSpPr/>
          <p:nvPr/>
        </p:nvSpPr>
        <p:spPr>
          <a:xfrm>
            <a:off x="4028135" y="4760937"/>
            <a:ext cx="265458" cy="243725"/>
          </a:xfrm>
          <a:prstGeom prst="rect">
            <a:avLst/>
          </a:prstGeom>
          <a:blipFill>
            <a:blip r:embed="rId41" cstate="print"/>
            <a:stretch>
              <a:fillRect/>
            </a:stretch>
          </a:blipFill>
        </p:spPr>
        <p:txBody>
          <a:bodyPr wrap="square" lIns="0" tIns="0" rIns="0" bIns="0" rtlCol="0"/>
          <a:lstStyle/>
          <a:p>
            <a:endParaRPr/>
          </a:p>
        </p:txBody>
      </p:sp>
      <p:sp>
        <p:nvSpPr>
          <p:cNvPr id="83" name="object 83"/>
          <p:cNvSpPr/>
          <p:nvPr/>
        </p:nvSpPr>
        <p:spPr>
          <a:xfrm>
            <a:off x="4028019" y="4760927"/>
            <a:ext cx="266065" cy="243840"/>
          </a:xfrm>
          <a:custGeom>
            <a:avLst/>
            <a:gdLst/>
            <a:ahLst/>
            <a:cxnLst/>
            <a:rect l="l" t="t" r="r" b="b"/>
            <a:pathLst>
              <a:path w="266064" h="243839">
                <a:moveTo>
                  <a:pt x="6964" y="149377"/>
                </a:moveTo>
                <a:lnTo>
                  <a:pt x="119" y="105257"/>
                </a:lnTo>
                <a:lnTo>
                  <a:pt x="0" y="92842"/>
                </a:lnTo>
                <a:lnTo>
                  <a:pt x="362" y="79787"/>
                </a:lnTo>
                <a:lnTo>
                  <a:pt x="15379" y="42123"/>
                </a:lnTo>
                <a:lnTo>
                  <a:pt x="52164" y="10540"/>
                </a:lnTo>
                <a:lnTo>
                  <a:pt x="95330" y="330"/>
                </a:lnTo>
                <a:lnTo>
                  <a:pt x="110114" y="0"/>
                </a:lnTo>
                <a:lnTo>
                  <a:pt x="124512" y="482"/>
                </a:lnTo>
                <a:lnTo>
                  <a:pt x="167975" y="11137"/>
                </a:lnTo>
                <a:lnTo>
                  <a:pt x="215585" y="42377"/>
                </a:lnTo>
                <a:lnTo>
                  <a:pt x="249788" y="86071"/>
                </a:lnTo>
                <a:lnTo>
                  <a:pt x="265344" y="130250"/>
                </a:lnTo>
                <a:lnTo>
                  <a:pt x="265567" y="142270"/>
                </a:lnTo>
                <a:lnTo>
                  <a:pt x="263910" y="153859"/>
                </a:lnTo>
                <a:lnTo>
                  <a:pt x="251408" y="190728"/>
                </a:lnTo>
                <a:lnTo>
                  <a:pt x="221865" y="223430"/>
                </a:lnTo>
                <a:lnTo>
                  <a:pt x="172496" y="243725"/>
                </a:lnTo>
                <a:lnTo>
                  <a:pt x="153417" y="243647"/>
                </a:lnTo>
                <a:lnTo>
                  <a:pt x="111849" y="234796"/>
                </a:lnTo>
                <a:lnTo>
                  <a:pt x="73810" y="217821"/>
                </a:lnTo>
                <a:lnTo>
                  <a:pt x="39298" y="192737"/>
                </a:lnTo>
                <a:lnTo>
                  <a:pt x="12906" y="164961"/>
                </a:lnTo>
                <a:lnTo>
                  <a:pt x="6964" y="149377"/>
                </a:lnTo>
                <a:close/>
              </a:path>
            </a:pathLst>
          </a:custGeom>
          <a:ln w="12700">
            <a:solidFill>
              <a:srgbClr val="A19FCC"/>
            </a:solidFill>
          </a:ln>
        </p:spPr>
        <p:txBody>
          <a:bodyPr wrap="square" lIns="0" tIns="0" rIns="0" bIns="0" rtlCol="0"/>
          <a:lstStyle/>
          <a:p>
            <a:endParaRPr/>
          </a:p>
        </p:txBody>
      </p:sp>
      <p:sp>
        <p:nvSpPr>
          <p:cNvPr id="84" name="object 84"/>
          <p:cNvSpPr/>
          <p:nvPr/>
        </p:nvSpPr>
        <p:spPr>
          <a:xfrm>
            <a:off x="4119498" y="4430497"/>
            <a:ext cx="248302" cy="238791"/>
          </a:xfrm>
          <a:prstGeom prst="rect">
            <a:avLst/>
          </a:prstGeom>
          <a:blipFill>
            <a:blip r:embed="rId42" cstate="print"/>
            <a:stretch>
              <a:fillRect/>
            </a:stretch>
          </a:blipFill>
        </p:spPr>
        <p:txBody>
          <a:bodyPr wrap="square" lIns="0" tIns="0" rIns="0" bIns="0" rtlCol="0"/>
          <a:lstStyle/>
          <a:p>
            <a:endParaRPr/>
          </a:p>
        </p:txBody>
      </p:sp>
      <p:sp>
        <p:nvSpPr>
          <p:cNvPr id="85" name="object 85"/>
          <p:cNvSpPr/>
          <p:nvPr/>
        </p:nvSpPr>
        <p:spPr>
          <a:xfrm>
            <a:off x="4119502" y="4430502"/>
            <a:ext cx="248285" cy="239395"/>
          </a:xfrm>
          <a:custGeom>
            <a:avLst/>
            <a:gdLst/>
            <a:ahLst/>
            <a:cxnLst/>
            <a:rect l="l" t="t" r="r" b="b"/>
            <a:pathLst>
              <a:path w="248285" h="239395">
                <a:moveTo>
                  <a:pt x="88722" y="234941"/>
                </a:moveTo>
                <a:lnTo>
                  <a:pt x="50584" y="215980"/>
                </a:lnTo>
                <a:lnTo>
                  <a:pt x="13563" y="181970"/>
                </a:lnTo>
                <a:lnTo>
                  <a:pt x="563" y="136096"/>
                </a:lnTo>
                <a:lnTo>
                  <a:pt x="0" y="120705"/>
                </a:lnTo>
                <a:lnTo>
                  <a:pt x="2026" y="106548"/>
                </a:lnTo>
                <a:lnTo>
                  <a:pt x="18808" y="67441"/>
                </a:lnTo>
                <a:lnTo>
                  <a:pt x="43404" y="35200"/>
                </a:lnTo>
                <a:lnTo>
                  <a:pt x="84780" y="10699"/>
                </a:lnTo>
                <a:lnTo>
                  <a:pt x="135155" y="0"/>
                </a:lnTo>
                <a:lnTo>
                  <a:pt x="152398" y="1092"/>
                </a:lnTo>
                <a:lnTo>
                  <a:pt x="194659" y="12955"/>
                </a:lnTo>
                <a:lnTo>
                  <a:pt x="228516" y="46519"/>
                </a:lnTo>
                <a:lnTo>
                  <a:pt x="246113" y="84599"/>
                </a:lnTo>
                <a:lnTo>
                  <a:pt x="248291" y="117809"/>
                </a:lnTo>
                <a:lnTo>
                  <a:pt x="246163" y="135505"/>
                </a:lnTo>
                <a:lnTo>
                  <a:pt x="219709" y="182760"/>
                </a:lnTo>
                <a:lnTo>
                  <a:pt x="190626" y="208576"/>
                </a:lnTo>
                <a:lnTo>
                  <a:pt x="156006" y="226423"/>
                </a:lnTo>
                <a:lnTo>
                  <a:pt x="111985" y="238783"/>
                </a:lnTo>
                <a:lnTo>
                  <a:pt x="103844" y="238753"/>
                </a:lnTo>
                <a:lnTo>
                  <a:pt x="96718" y="237287"/>
                </a:lnTo>
                <a:lnTo>
                  <a:pt x="88722" y="234941"/>
                </a:lnTo>
                <a:close/>
              </a:path>
            </a:pathLst>
          </a:custGeom>
          <a:ln w="12700">
            <a:solidFill>
              <a:srgbClr val="A19FCC"/>
            </a:solidFill>
          </a:ln>
        </p:spPr>
        <p:txBody>
          <a:bodyPr wrap="square" lIns="0" tIns="0" rIns="0" bIns="0" rtlCol="0"/>
          <a:lstStyle/>
          <a:p>
            <a:endParaRPr/>
          </a:p>
        </p:txBody>
      </p:sp>
      <p:sp>
        <p:nvSpPr>
          <p:cNvPr id="86" name="object 86"/>
          <p:cNvSpPr/>
          <p:nvPr/>
        </p:nvSpPr>
        <p:spPr>
          <a:xfrm>
            <a:off x="4272983" y="4182326"/>
            <a:ext cx="253592" cy="253200"/>
          </a:xfrm>
          <a:prstGeom prst="rect">
            <a:avLst/>
          </a:prstGeom>
          <a:blipFill>
            <a:blip r:embed="rId43" cstate="print"/>
            <a:stretch>
              <a:fillRect/>
            </a:stretch>
          </a:blipFill>
        </p:spPr>
        <p:txBody>
          <a:bodyPr wrap="square" lIns="0" tIns="0" rIns="0" bIns="0" rtlCol="0"/>
          <a:lstStyle/>
          <a:p>
            <a:endParaRPr/>
          </a:p>
        </p:txBody>
      </p:sp>
      <p:sp>
        <p:nvSpPr>
          <p:cNvPr id="87" name="object 87"/>
          <p:cNvSpPr/>
          <p:nvPr/>
        </p:nvSpPr>
        <p:spPr>
          <a:xfrm>
            <a:off x="4272987" y="4182488"/>
            <a:ext cx="254000" cy="253365"/>
          </a:xfrm>
          <a:custGeom>
            <a:avLst/>
            <a:gdLst/>
            <a:ahLst/>
            <a:cxnLst/>
            <a:rect l="l" t="t" r="r" b="b"/>
            <a:pathLst>
              <a:path w="254000" h="253364">
                <a:moveTo>
                  <a:pt x="244667" y="61888"/>
                </a:moveTo>
                <a:lnTo>
                  <a:pt x="252833" y="106516"/>
                </a:lnTo>
                <a:lnTo>
                  <a:pt x="253590" y="133408"/>
                </a:lnTo>
                <a:lnTo>
                  <a:pt x="252209" y="147685"/>
                </a:lnTo>
                <a:lnTo>
                  <a:pt x="230793" y="192995"/>
                </a:lnTo>
                <a:lnTo>
                  <a:pt x="194509" y="229834"/>
                </a:lnTo>
                <a:lnTo>
                  <a:pt x="152680" y="247156"/>
                </a:lnTo>
                <a:lnTo>
                  <a:pt x="111582" y="253040"/>
                </a:lnTo>
                <a:lnTo>
                  <a:pt x="97461" y="251093"/>
                </a:lnTo>
                <a:lnTo>
                  <a:pt x="51164" y="231060"/>
                </a:lnTo>
                <a:lnTo>
                  <a:pt x="17094" y="194286"/>
                </a:lnTo>
                <a:lnTo>
                  <a:pt x="671" y="151954"/>
                </a:lnTo>
                <a:lnTo>
                  <a:pt x="0" y="139347"/>
                </a:lnTo>
                <a:lnTo>
                  <a:pt x="1126" y="126686"/>
                </a:lnTo>
                <a:lnTo>
                  <a:pt x="11552" y="84467"/>
                </a:lnTo>
                <a:lnTo>
                  <a:pt x="38283" y="42022"/>
                </a:lnTo>
                <a:lnTo>
                  <a:pt x="67749" y="16115"/>
                </a:lnTo>
                <a:lnTo>
                  <a:pt x="122094" y="0"/>
                </a:lnTo>
                <a:lnTo>
                  <a:pt x="142057" y="283"/>
                </a:lnTo>
                <a:lnTo>
                  <a:pt x="196438" y="15849"/>
                </a:lnTo>
                <a:lnTo>
                  <a:pt x="233462" y="40677"/>
                </a:lnTo>
                <a:lnTo>
                  <a:pt x="244667" y="61888"/>
                </a:lnTo>
                <a:close/>
              </a:path>
            </a:pathLst>
          </a:custGeom>
          <a:ln w="12699">
            <a:solidFill>
              <a:srgbClr val="A19FCC"/>
            </a:solidFill>
          </a:ln>
        </p:spPr>
        <p:txBody>
          <a:bodyPr wrap="square" lIns="0" tIns="0" rIns="0" bIns="0" rtlCol="0"/>
          <a:lstStyle/>
          <a:p>
            <a:endParaRPr/>
          </a:p>
        </p:txBody>
      </p:sp>
      <p:sp>
        <p:nvSpPr>
          <p:cNvPr id="88" name="object 88"/>
          <p:cNvSpPr/>
          <p:nvPr/>
        </p:nvSpPr>
        <p:spPr>
          <a:xfrm>
            <a:off x="4179527" y="3970604"/>
            <a:ext cx="239575" cy="245908"/>
          </a:xfrm>
          <a:prstGeom prst="rect">
            <a:avLst/>
          </a:prstGeom>
          <a:blipFill>
            <a:blip r:embed="rId44" cstate="print"/>
            <a:stretch>
              <a:fillRect/>
            </a:stretch>
          </a:blipFill>
        </p:spPr>
        <p:txBody>
          <a:bodyPr wrap="square" lIns="0" tIns="0" rIns="0" bIns="0" rtlCol="0"/>
          <a:lstStyle/>
          <a:p>
            <a:endParaRPr/>
          </a:p>
        </p:txBody>
      </p:sp>
      <p:sp>
        <p:nvSpPr>
          <p:cNvPr id="89" name="object 89"/>
          <p:cNvSpPr/>
          <p:nvPr/>
        </p:nvSpPr>
        <p:spPr>
          <a:xfrm>
            <a:off x="4179523" y="3970793"/>
            <a:ext cx="240029" cy="245745"/>
          </a:xfrm>
          <a:custGeom>
            <a:avLst/>
            <a:gdLst/>
            <a:ahLst/>
            <a:cxnLst/>
            <a:rect l="l" t="t" r="r" b="b"/>
            <a:pathLst>
              <a:path w="240029" h="245745">
                <a:moveTo>
                  <a:pt x="2905" y="181240"/>
                </a:moveTo>
                <a:lnTo>
                  <a:pt x="1156" y="171647"/>
                </a:lnTo>
                <a:lnTo>
                  <a:pt x="176" y="161002"/>
                </a:lnTo>
                <a:lnTo>
                  <a:pt x="0" y="149557"/>
                </a:lnTo>
                <a:lnTo>
                  <a:pt x="657" y="137564"/>
                </a:lnTo>
                <a:lnTo>
                  <a:pt x="6149" y="97577"/>
                </a:lnTo>
                <a:lnTo>
                  <a:pt x="31385" y="54294"/>
                </a:lnTo>
                <a:lnTo>
                  <a:pt x="69373" y="19769"/>
                </a:lnTo>
                <a:lnTo>
                  <a:pt x="110169" y="4405"/>
                </a:lnTo>
                <a:lnTo>
                  <a:pt x="136109" y="0"/>
                </a:lnTo>
                <a:lnTo>
                  <a:pt x="148935" y="142"/>
                </a:lnTo>
                <a:lnTo>
                  <a:pt x="189182" y="14663"/>
                </a:lnTo>
                <a:lnTo>
                  <a:pt x="222135" y="46288"/>
                </a:lnTo>
                <a:lnTo>
                  <a:pt x="238376" y="89520"/>
                </a:lnTo>
                <a:lnTo>
                  <a:pt x="239584" y="102302"/>
                </a:lnTo>
                <a:lnTo>
                  <a:pt x="238703" y="114577"/>
                </a:lnTo>
                <a:lnTo>
                  <a:pt x="227535" y="153277"/>
                </a:lnTo>
                <a:lnTo>
                  <a:pt x="203959" y="194816"/>
                </a:lnTo>
                <a:lnTo>
                  <a:pt x="161271" y="231974"/>
                </a:lnTo>
                <a:lnTo>
                  <a:pt x="109030" y="245716"/>
                </a:lnTo>
                <a:lnTo>
                  <a:pt x="90576" y="244737"/>
                </a:lnTo>
                <a:lnTo>
                  <a:pt x="42075" y="227690"/>
                </a:lnTo>
                <a:lnTo>
                  <a:pt x="10751" y="202249"/>
                </a:lnTo>
                <a:lnTo>
                  <a:pt x="2905" y="181240"/>
                </a:lnTo>
                <a:close/>
              </a:path>
            </a:pathLst>
          </a:custGeom>
          <a:ln w="12700">
            <a:solidFill>
              <a:srgbClr val="A19FCC"/>
            </a:solidFill>
          </a:ln>
        </p:spPr>
        <p:txBody>
          <a:bodyPr wrap="square" lIns="0" tIns="0" rIns="0" bIns="0" rtlCol="0"/>
          <a:lstStyle/>
          <a:p>
            <a:endParaRPr/>
          </a:p>
        </p:txBody>
      </p:sp>
      <p:sp>
        <p:nvSpPr>
          <p:cNvPr id="90" name="object 90"/>
          <p:cNvSpPr/>
          <p:nvPr/>
        </p:nvSpPr>
        <p:spPr>
          <a:xfrm>
            <a:off x="3902227" y="3723055"/>
            <a:ext cx="357514" cy="347837"/>
          </a:xfrm>
          <a:prstGeom prst="rect">
            <a:avLst/>
          </a:prstGeom>
          <a:blipFill>
            <a:blip r:embed="rId45" cstate="print"/>
            <a:stretch>
              <a:fillRect/>
            </a:stretch>
          </a:blipFill>
        </p:spPr>
        <p:txBody>
          <a:bodyPr wrap="square" lIns="0" tIns="0" rIns="0" bIns="0" rtlCol="0"/>
          <a:lstStyle/>
          <a:p>
            <a:endParaRPr/>
          </a:p>
        </p:txBody>
      </p:sp>
      <p:sp>
        <p:nvSpPr>
          <p:cNvPr id="91" name="object 91"/>
          <p:cNvSpPr/>
          <p:nvPr/>
        </p:nvSpPr>
        <p:spPr>
          <a:xfrm>
            <a:off x="3902221" y="3723062"/>
            <a:ext cx="358140" cy="347980"/>
          </a:xfrm>
          <a:custGeom>
            <a:avLst/>
            <a:gdLst/>
            <a:ahLst/>
            <a:cxnLst/>
            <a:rect l="l" t="t" r="r" b="b"/>
            <a:pathLst>
              <a:path w="358139" h="347979">
                <a:moveTo>
                  <a:pt x="7518" y="245859"/>
                </a:moveTo>
                <a:lnTo>
                  <a:pt x="3970" y="232015"/>
                </a:lnTo>
                <a:lnTo>
                  <a:pt x="1487" y="216746"/>
                </a:lnTo>
                <a:lnTo>
                  <a:pt x="140" y="200412"/>
                </a:lnTo>
                <a:lnTo>
                  <a:pt x="0" y="183375"/>
                </a:lnTo>
                <a:lnTo>
                  <a:pt x="321" y="165360"/>
                </a:lnTo>
                <a:lnTo>
                  <a:pt x="4516" y="126864"/>
                </a:lnTo>
                <a:lnTo>
                  <a:pt x="23101" y="87937"/>
                </a:lnTo>
                <a:lnTo>
                  <a:pt x="56080" y="48574"/>
                </a:lnTo>
                <a:lnTo>
                  <a:pt x="92652" y="21887"/>
                </a:lnTo>
                <a:lnTo>
                  <a:pt x="132823" y="7875"/>
                </a:lnTo>
                <a:lnTo>
                  <a:pt x="172259" y="1051"/>
                </a:lnTo>
                <a:lnTo>
                  <a:pt x="191577" y="0"/>
                </a:lnTo>
                <a:lnTo>
                  <a:pt x="210960" y="1415"/>
                </a:lnTo>
                <a:lnTo>
                  <a:pt x="251448" y="14381"/>
                </a:lnTo>
                <a:lnTo>
                  <a:pt x="293716" y="39954"/>
                </a:lnTo>
                <a:lnTo>
                  <a:pt x="325875" y="74135"/>
                </a:lnTo>
                <a:lnTo>
                  <a:pt x="347927" y="116931"/>
                </a:lnTo>
                <a:lnTo>
                  <a:pt x="357521" y="155666"/>
                </a:lnTo>
                <a:lnTo>
                  <a:pt x="357351" y="173086"/>
                </a:lnTo>
                <a:lnTo>
                  <a:pt x="344138" y="227206"/>
                </a:lnTo>
                <a:lnTo>
                  <a:pt x="325971" y="266288"/>
                </a:lnTo>
                <a:lnTo>
                  <a:pt x="295090" y="301607"/>
                </a:lnTo>
                <a:lnTo>
                  <a:pt x="251491" y="333162"/>
                </a:lnTo>
                <a:lnTo>
                  <a:pt x="201771" y="347517"/>
                </a:lnTo>
                <a:lnTo>
                  <a:pt x="173891" y="347824"/>
                </a:lnTo>
                <a:lnTo>
                  <a:pt x="145930" y="344687"/>
                </a:lnTo>
                <a:lnTo>
                  <a:pt x="95176" y="329205"/>
                </a:lnTo>
                <a:lnTo>
                  <a:pt x="49513" y="301076"/>
                </a:lnTo>
                <a:lnTo>
                  <a:pt x="14936" y="267079"/>
                </a:lnTo>
                <a:lnTo>
                  <a:pt x="7518" y="245859"/>
                </a:lnTo>
                <a:close/>
              </a:path>
            </a:pathLst>
          </a:custGeom>
          <a:ln w="12700">
            <a:solidFill>
              <a:srgbClr val="A19FCC"/>
            </a:solidFill>
          </a:ln>
        </p:spPr>
        <p:txBody>
          <a:bodyPr wrap="square" lIns="0" tIns="0" rIns="0" bIns="0" rtlCol="0"/>
          <a:lstStyle/>
          <a:p>
            <a:endParaRPr/>
          </a:p>
        </p:txBody>
      </p:sp>
      <p:sp>
        <p:nvSpPr>
          <p:cNvPr id="92" name="object 92"/>
          <p:cNvSpPr/>
          <p:nvPr/>
        </p:nvSpPr>
        <p:spPr>
          <a:xfrm>
            <a:off x="3719446" y="3588803"/>
            <a:ext cx="277155" cy="222618"/>
          </a:xfrm>
          <a:prstGeom prst="rect">
            <a:avLst/>
          </a:prstGeom>
          <a:blipFill>
            <a:blip r:embed="rId46" cstate="print"/>
            <a:stretch>
              <a:fillRect/>
            </a:stretch>
          </a:blipFill>
        </p:spPr>
        <p:txBody>
          <a:bodyPr wrap="square" lIns="0" tIns="0" rIns="0" bIns="0" rtlCol="0"/>
          <a:lstStyle/>
          <a:p>
            <a:endParaRPr/>
          </a:p>
        </p:txBody>
      </p:sp>
      <p:sp>
        <p:nvSpPr>
          <p:cNvPr id="93" name="object 93"/>
          <p:cNvSpPr/>
          <p:nvPr/>
        </p:nvSpPr>
        <p:spPr>
          <a:xfrm>
            <a:off x="3719443" y="3589026"/>
            <a:ext cx="277495" cy="222885"/>
          </a:xfrm>
          <a:custGeom>
            <a:avLst/>
            <a:gdLst/>
            <a:ahLst/>
            <a:cxnLst/>
            <a:rect l="l" t="t" r="r" b="b"/>
            <a:pathLst>
              <a:path w="277495" h="222885">
                <a:moveTo>
                  <a:pt x="67776" y="213207"/>
                </a:moveTo>
                <a:lnTo>
                  <a:pt x="32534" y="187160"/>
                </a:lnTo>
                <a:lnTo>
                  <a:pt x="2689" y="147218"/>
                </a:lnTo>
                <a:lnTo>
                  <a:pt x="0" y="117376"/>
                </a:lnTo>
                <a:lnTo>
                  <a:pt x="1699" y="101355"/>
                </a:lnTo>
                <a:lnTo>
                  <a:pt x="19923" y="61977"/>
                </a:lnTo>
                <a:lnTo>
                  <a:pt x="51102" y="31612"/>
                </a:lnTo>
                <a:lnTo>
                  <a:pt x="90014" y="10045"/>
                </a:lnTo>
                <a:lnTo>
                  <a:pt x="146053" y="0"/>
                </a:lnTo>
                <a:lnTo>
                  <a:pt x="164779" y="139"/>
                </a:lnTo>
                <a:lnTo>
                  <a:pt x="217571" y="13671"/>
                </a:lnTo>
                <a:lnTo>
                  <a:pt x="250907" y="35987"/>
                </a:lnTo>
                <a:lnTo>
                  <a:pt x="273851" y="79037"/>
                </a:lnTo>
                <a:lnTo>
                  <a:pt x="277161" y="106184"/>
                </a:lnTo>
                <a:lnTo>
                  <a:pt x="274806" y="121406"/>
                </a:lnTo>
                <a:lnTo>
                  <a:pt x="252841" y="168376"/>
                </a:lnTo>
                <a:lnTo>
                  <a:pt x="221626" y="192589"/>
                </a:lnTo>
                <a:lnTo>
                  <a:pt x="183486" y="210515"/>
                </a:lnTo>
                <a:lnTo>
                  <a:pt x="141687" y="219778"/>
                </a:lnTo>
                <a:lnTo>
                  <a:pt x="103717" y="222402"/>
                </a:lnTo>
                <a:lnTo>
                  <a:pt x="91433" y="221855"/>
                </a:lnTo>
                <a:lnTo>
                  <a:pt x="82784" y="220062"/>
                </a:lnTo>
                <a:lnTo>
                  <a:pt x="75617" y="217141"/>
                </a:lnTo>
                <a:lnTo>
                  <a:pt x="67776" y="213207"/>
                </a:lnTo>
                <a:close/>
              </a:path>
            </a:pathLst>
          </a:custGeom>
          <a:ln w="12700">
            <a:solidFill>
              <a:srgbClr val="A19FCC"/>
            </a:solidFill>
          </a:ln>
        </p:spPr>
        <p:txBody>
          <a:bodyPr wrap="square" lIns="0" tIns="0" rIns="0" bIns="0" rtlCol="0"/>
          <a:lstStyle/>
          <a:p>
            <a:endParaRPr/>
          </a:p>
        </p:txBody>
      </p:sp>
      <p:sp>
        <p:nvSpPr>
          <p:cNvPr id="94" name="object 94"/>
          <p:cNvSpPr/>
          <p:nvPr/>
        </p:nvSpPr>
        <p:spPr>
          <a:xfrm>
            <a:off x="4125161" y="4206367"/>
            <a:ext cx="203244" cy="225017"/>
          </a:xfrm>
          <a:prstGeom prst="rect">
            <a:avLst/>
          </a:prstGeom>
          <a:blipFill>
            <a:blip r:embed="rId47" cstate="print"/>
            <a:stretch>
              <a:fillRect/>
            </a:stretch>
          </a:blipFill>
        </p:spPr>
        <p:txBody>
          <a:bodyPr wrap="square" lIns="0" tIns="0" rIns="0" bIns="0" rtlCol="0"/>
          <a:lstStyle/>
          <a:p>
            <a:endParaRPr/>
          </a:p>
        </p:txBody>
      </p:sp>
      <p:sp>
        <p:nvSpPr>
          <p:cNvPr id="95" name="object 95"/>
          <p:cNvSpPr/>
          <p:nvPr/>
        </p:nvSpPr>
        <p:spPr>
          <a:xfrm>
            <a:off x="4118818" y="4200021"/>
            <a:ext cx="215942" cy="237707"/>
          </a:xfrm>
          <a:prstGeom prst="rect">
            <a:avLst/>
          </a:prstGeom>
          <a:blipFill>
            <a:blip r:embed="rId48" cstate="print"/>
            <a:stretch>
              <a:fillRect/>
            </a:stretch>
          </a:blipFill>
        </p:spPr>
        <p:txBody>
          <a:bodyPr wrap="square" lIns="0" tIns="0" rIns="0" bIns="0" rtlCol="0"/>
          <a:lstStyle/>
          <a:p>
            <a:endParaRPr/>
          </a:p>
        </p:txBody>
      </p:sp>
      <p:sp>
        <p:nvSpPr>
          <p:cNvPr id="96" name="object 96"/>
          <p:cNvSpPr/>
          <p:nvPr/>
        </p:nvSpPr>
        <p:spPr>
          <a:xfrm>
            <a:off x="3977259" y="4025341"/>
            <a:ext cx="268890" cy="245965"/>
          </a:xfrm>
          <a:prstGeom prst="rect">
            <a:avLst/>
          </a:prstGeom>
          <a:blipFill>
            <a:blip r:embed="rId49" cstate="print"/>
            <a:stretch>
              <a:fillRect/>
            </a:stretch>
          </a:blipFill>
        </p:spPr>
        <p:txBody>
          <a:bodyPr wrap="square" lIns="0" tIns="0" rIns="0" bIns="0" rtlCol="0"/>
          <a:lstStyle/>
          <a:p>
            <a:endParaRPr/>
          </a:p>
        </p:txBody>
      </p:sp>
      <p:sp>
        <p:nvSpPr>
          <p:cNvPr id="97" name="object 97"/>
          <p:cNvSpPr/>
          <p:nvPr/>
        </p:nvSpPr>
        <p:spPr>
          <a:xfrm>
            <a:off x="3977261" y="4025343"/>
            <a:ext cx="269240" cy="246379"/>
          </a:xfrm>
          <a:custGeom>
            <a:avLst/>
            <a:gdLst/>
            <a:ahLst/>
            <a:cxnLst/>
            <a:rect l="l" t="t" r="r" b="b"/>
            <a:pathLst>
              <a:path w="269239" h="246379">
                <a:moveTo>
                  <a:pt x="100787" y="243801"/>
                </a:moveTo>
                <a:lnTo>
                  <a:pt x="58699" y="228904"/>
                </a:lnTo>
                <a:lnTo>
                  <a:pt x="25847" y="208680"/>
                </a:lnTo>
                <a:lnTo>
                  <a:pt x="4868" y="170000"/>
                </a:lnTo>
                <a:lnTo>
                  <a:pt x="0" y="138163"/>
                </a:lnTo>
                <a:lnTo>
                  <a:pt x="1615" y="123600"/>
                </a:lnTo>
                <a:lnTo>
                  <a:pt x="18211" y="82143"/>
                </a:lnTo>
                <a:lnTo>
                  <a:pt x="43539" y="46746"/>
                </a:lnTo>
                <a:lnTo>
                  <a:pt x="87368" y="17311"/>
                </a:lnTo>
                <a:lnTo>
                  <a:pt x="123418" y="3784"/>
                </a:lnTo>
                <a:lnTo>
                  <a:pt x="160229" y="0"/>
                </a:lnTo>
                <a:lnTo>
                  <a:pt x="178132" y="962"/>
                </a:lnTo>
                <a:lnTo>
                  <a:pt x="217185" y="12766"/>
                </a:lnTo>
                <a:lnTo>
                  <a:pt x="253130" y="48215"/>
                </a:lnTo>
                <a:lnTo>
                  <a:pt x="267912" y="89733"/>
                </a:lnTo>
                <a:lnTo>
                  <a:pt x="268887" y="107354"/>
                </a:lnTo>
                <a:lnTo>
                  <a:pt x="267304" y="125501"/>
                </a:lnTo>
                <a:lnTo>
                  <a:pt x="240568" y="176288"/>
                </a:lnTo>
                <a:lnTo>
                  <a:pt x="210108" y="205676"/>
                </a:lnTo>
                <a:lnTo>
                  <a:pt x="173337" y="227630"/>
                </a:lnTo>
                <a:lnTo>
                  <a:pt x="126145" y="245080"/>
                </a:lnTo>
                <a:lnTo>
                  <a:pt x="117324" y="245964"/>
                </a:lnTo>
                <a:lnTo>
                  <a:pt x="109543" y="245280"/>
                </a:lnTo>
                <a:lnTo>
                  <a:pt x="100787" y="243801"/>
                </a:lnTo>
                <a:close/>
              </a:path>
            </a:pathLst>
          </a:custGeom>
          <a:ln w="12700">
            <a:solidFill>
              <a:srgbClr val="A19FCC"/>
            </a:solidFill>
          </a:ln>
        </p:spPr>
        <p:txBody>
          <a:bodyPr wrap="square" lIns="0" tIns="0" rIns="0" bIns="0" rtlCol="0"/>
          <a:lstStyle/>
          <a:p>
            <a:endParaRPr/>
          </a:p>
        </p:txBody>
      </p:sp>
      <p:sp>
        <p:nvSpPr>
          <p:cNvPr id="98" name="object 98"/>
          <p:cNvSpPr/>
          <p:nvPr/>
        </p:nvSpPr>
        <p:spPr>
          <a:xfrm>
            <a:off x="3744280" y="3786873"/>
            <a:ext cx="226326" cy="254660"/>
          </a:xfrm>
          <a:prstGeom prst="rect">
            <a:avLst/>
          </a:prstGeom>
          <a:blipFill>
            <a:blip r:embed="rId50" cstate="print"/>
            <a:stretch>
              <a:fillRect/>
            </a:stretch>
          </a:blipFill>
        </p:spPr>
        <p:txBody>
          <a:bodyPr wrap="square" lIns="0" tIns="0" rIns="0" bIns="0" rtlCol="0"/>
          <a:lstStyle/>
          <a:p>
            <a:endParaRPr/>
          </a:p>
        </p:txBody>
      </p:sp>
      <p:sp>
        <p:nvSpPr>
          <p:cNvPr id="99" name="object 99"/>
          <p:cNvSpPr/>
          <p:nvPr/>
        </p:nvSpPr>
        <p:spPr>
          <a:xfrm>
            <a:off x="3744279" y="3786909"/>
            <a:ext cx="226695" cy="254635"/>
          </a:xfrm>
          <a:custGeom>
            <a:avLst/>
            <a:gdLst/>
            <a:ahLst/>
            <a:cxnLst/>
            <a:rect l="l" t="t" r="r" b="b"/>
            <a:pathLst>
              <a:path w="226695" h="254635">
                <a:moveTo>
                  <a:pt x="200369" y="213583"/>
                </a:moveTo>
                <a:lnTo>
                  <a:pt x="165597" y="238171"/>
                </a:lnTo>
                <a:lnTo>
                  <a:pt x="118086" y="254630"/>
                </a:lnTo>
                <a:lnTo>
                  <a:pt x="103372" y="253289"/>
                </a:lnTo>
                <a:lnTo>
                  <a:pt x="57723" y="237510"/>
                </a:lnTo>
                <a:lnTo>
                  <a:pt x="27398" y="207380"/>
                </a:lnTo>
                <a:lnTo>
                  <a:pt x="7301" y="171756"/>
                </a:lnTo>
                <a:lnTo>
                  <a:pt x="0" y="128390"/>
                </a:lnTo>
                <a:lnTo>
                  <a:pt x="1087" y="110691"/>
                </a:lnTo>
                <a:lnTo>
                  <a:pt x="15563" y="61271"/>
                </a:lnTo>
                <a:lnTo>
                  <a:pt x="45188" y="22779"/>
                </a:lnTo>
                <a:lnTo>
                  <a:pt x="88012" y="3284"/>
                </a:lnTo>
                <a:lnTo>
                  <a:pt x="114462" y="0"/>
                </a:lnTo>
                <a:lnTo>
                  <a:pt x="128569" y="603"/>
                </a:lnTo>
                <a:lnTo>
                  <a:pt x="172936" y="17551"/>
                </a:lnTo>
                <a:lnTo>
                  <a:pt x="209038" y="55527"/>
                </a:lnTo>
                <a:lnTo>
                  <a:pt x="222074" y="92642"/>
                </a:lnTo>
                <a:lnTo>
                  <a:pt x="226324" y="130442"/>
                </a:lnTo>
                <a:lnTo>
                  <a:pt x="224780" y="150309"/>
                </a:lnTo>
                <a:lnTo>
                  <a:pt x="214785" y="194929"/>
                </a:lnTo>
                <a:lnTo>
                  <a:pt x="200369" y="213583"/>
                </a:lnTo>
                <a:close/>
              </a:path>
            </a:pathLst>
          </a:custGeom>
          <a:ln w="12699">
            <a:solidFill>
              <a:srgbClr val="A19FCC"/>
            </a:solidFill>
          </a:ln>
        </p:spPr>
        <p:txBody>
          <a:bodyPr wrap="square" lIns="0" tIns="0" rIns="0" bIns="0" rtlCol="0"/>
          <a:lstStyle/>
          <a:p>
            <a:endParaRPr/>
          </a:p>
        </p:txBody>
      </p:sp>
      <p:sp>
        <p:nvSpPr>
          <p:cNvPr id="100" name="object 100"/>
          <p:cNvSpPr/>
          <p:nvPr/>
        </p:nvSpPr>
        <p:spPr>
          <a:xfrm>
            <a:off x="3620777" y="3505618"/>
            <a:ext cx="248426" cy="265715"/>
          </a:xfrm>
          <a:prstGeom prst="rect">
            <a:avLst/>
          </a:prstGeom>
          <a:blipFill>
            <a:blip r:embed="rId51" cstate="print"/>
            <a:stretch>
              <a:fillRect/>
            </a:stretch>
          </a:blipFill>
        </p:spPr>
        <p:txBody>
          <a:bodyPr wrap="square" lIns="0" tIns="0" rIns="0" bIns="0" rtlCol="0"/>
          <a:lstStyle/>
          <a:p>
            <a:endParaRPr/>
          </a:p>
        </p:txBody>
      </p:sp>
      <p:sp>
        <p:nvSpPr>
          <p:cNvPr id="101" name="object 101"/>
          <p:cNvSpPr/>
          <p:nvPr/>
        </p:nvSpPr>
        <p:spPr>
          <a:xfrm>
            <a:off x="3620782" y="3505622"/>
            <a:ext cx="248920" cy="266065"/>
          </a:xfrm>
          <a:custGeom>
            <a:avLst/>
            <a:gdLst/>
            <a:ahLst/>
            <a:cxnLst/>
            <a:rect l="l" t="t" r="r" b="b"/>
            <a:pathLst>
              <a:path w="248920" h="266064">
                <a:moveTo>
                  <a:pt x="132415" y="2552"/>
                </a:moveTo>
                <a:lnTo>
                  <a:pt x="174617" y="19227"/>
                </a:lnTo>
                <a:lnTo>
                  <a:pt x="209223" y="41534"/>
                </a:lnTo>
                <a:lnTo>
                  <a:pt x="236344" y="83672"/>
                </a:lnTo>
                <a:lnTo>
                  <a:pt x="248420" y="133941"/>
                </a:lnTo>
                <a:lnTo>
                  <a:pt x="247405" y="149448"/>
                </a:lnTo>
                <a:lnTo>
                  <a:pt x="236656" y="191991"/>
                </a:lnTo>
                <a:lnTo>
                  <a:pt x="215130" y="227558"/>
                </a:lnTo>
                <a:lnTo>
                  <a:pt x="173644" y="256249"/>
                </a:lnTo>
                <a:lnTo>
                  <a:pt x="124412" y="265714"/>
                </a:lnTo>
                <a:lnTo>
                  <a:pt x="107510" y="264441"/>
                </a:lnTo>
                <a:lnTo>
                  <a:pt x="68745" y="251166"/>
                </a:lnTo>
                <a:lnTo>
                  <a:pt x="38399" y="224119"/>
                </a:lnTo>
                <a:lnTo>
                  <a:pt x="12019" y="184277"/>
                </a:lnTo>
                <a:lnTo>
                  <a:pt x="0" y="128489"/>
                </a:lnTo>
                <a:lnTo>
                  <a:pt x="1237" y="109804"/>
                </a:lnTo>
                <a:lnTo>
                  <a:pt x="15067" y="73850"/>
                </a:lnTo>
                <a:lnTo>
                  <a:pt x="37774" y="42430"/>
                </a:lnTo>
                <a:lnTo>
                  <a:pt x="83998" y="10423"/>
                </a:lnTo>
                <a:lnTo>
                  <a:pt x="116553" y="0"/>
                </a:lnTo>
                <a:lnTo>
                  <a:pt x="123952" y="840"/>
                </a:lnTo>
                <a:lnTo>
                  <a:pt x="132415" y="2552"/>
                </a:lnTo>
                <a:close/>
              </a:path>
            </a:pathLst>
          </a:custGeom>
          <a:ln w="12700">
            <a:solidFill>
              <a:srgbClr val="A19FCC"/>
            </a:solidFill>
          </a:ln>
        </p:spPr>
        <p:txBody>
          <a:bodyPr wrap="square" lIns="0" tIns="0" rIns="0" bIns="0" rtlCol="0"/>
          <a:lstStyle/>
          <a:p>
            <a:endParaRPr/>
          </a:p>
        </p:txBody>
      </p:sp>
      <p:sp>
        <p:nvSpPr>
          <p:cNvPr id="102" name="object 102"/>
          <p:cNvSpPr/>
          <p:nvPr/>
        </p:nvSpPr>
        <p:spPr>
          <a:xfrm>
            <a:off x="3395641" y="3486391"/>
            <a:ext cx="228698" cy="261901"/>
          </a:xfrm>
          <a:prstGeom prst="rect">
            <a:avLst/>
          </a:prstGeom>
          <a:blipFill>
            <a:blip r:embed="rId52" cstate="print"/>
            <a:stretch>
              <a:fillRect/>
            </a:stretch>
          </a:blipFill>
        </p:spPr>
        <p:txBody>
          <a:bodyPr wrap="square" lIns="0" tIns="0" rIns="0" bIns="0" rtlCol="0"/>
          <a:lstStyle/>
          <a:p>
            <a:endParaRPr/>
          </a:p>
        </p:txBody>
      </p:sp>
      <p:sp>
        <p:nvSpPr>
          <p:cNvPr id="103" name="object 103"/>
          <p:cNvSpPr/>
          <p:nvPr/>
        </p:nvSpPr>
        <p:spPr>
          <a:xfrm>
            <a:off x="3395646" y="3486408"/>
            <a:ext cx="229235" cy="262255"/>
          </a:xfrm>
          <a:custGeom>
            <a:avLst/>
            <a:gdLst/>
            <a:ahLst/>
            <a:cxnLst/>
            <a:rect l="l" t="t" r="r" b="b"/>
            <a:pathLst>
              <a:path w="229235" h="262254">
                <a:moveTo>
                  <a:pt x="101879" y="257428"/>
                </a:moveTo>
                <a:lnTo>
                  <a:pt x="63627" y="236231"/>
                </a:lnTo>
                <a:lnTo>
                  <a:pt x="32591" y="210425"/>
                </a:lnTo>
                <a:lnTo>
                  <a:pt x="9206" y="166113"/>
                </a:lnTo>
                <a:lnTo>
                  <a:pt x="0" y="115614"/>
                </a:lnTo>
                <a:lnTo>
                  <a:pt x="1526" y="100589"/>
                </a:lnTo>
                <a:lnTo>
                  <a:pt x="13049" y="60302"/>
                </a:lnTo>
                <a:lnTo>
                  <a:pt x="34239" y="28078"/>
                </a:lnTo>
                <a:lnTo>
                  <a:pt x="73562" y="4883"/>
                </a:lnTo>
                <a:lnTo>
                  <a:pt x="103304" y="0"/>
                </a:lnTo>
                <a:lnTo>
                  <a:pt x="119286" y="1373"/>
                </a:lnTo>
                <a:lnTo>
                  <a:pt x="160071" y="14820"/>
                </a:lnTo>
                <a:lnTo>
                  <a:pt x="196952" y="52002"/>
                </a:lnTo>
                <a:lnTo>
                  <a:pt x="219748" y="93979"/>
                </a:lnTo>
                <a:lnTo>
                  <a:pt x="228698" y="149861"/>
                </a:lnTo>
                <a:lnTo>
                  <a:pt x="226847" y="167969"/>
                </a:lnTo>
                <a:lnTo>
                  <a:pt x="202139" y="216611"/>
                </a:lnTo>
                <a:lnTo>
                  <a:pt x="162020" y="248754"/>
                </a:lnTo>
                <a:lnTo>
                  <a:pt x="123864" y="261882"/>
                </a:lnTo>
                <a:lnTo>
                  <a:pt x="116402" y="261768"/>
                </a:lnTo>
                <a:lnTo>
                  <a:pt x="109616" y="260087"/>
                </a:lnTo>
                <a:lnTo>
                  <a:pt x="101879" y="257428"/>
                </a:lnTo>
                <a:close/>
              </a:path>
            </a:pathLst>
          </a:custGeom>
          <a:ln w="12700">
            <a:solidFill>
              <a:srgbClr val="A19FCC"/>
            </a:solidFill>
          </a:ln>
        </p:spPr>
        <p:txBody>
          <a:bodyPr wrap="square" lIns="0" tIns="0" rIns="0" bIns="0" rtlCol="0"/>
          <a:lstStyle/>
          <a:p>
            <a:endParaRPr/>
          </a:p>
        </p:txBody>
      </p:sp>
      <p:sp>
        <p:nvSpPr>
          <p:cNvPr id="104" name="object 104"/>
          <p:cNvSpPr/>
          <p:nvPr/>
        </p:nvSpPr>
        <p:spPr>
          <a:xfrm>
            <a:off x="3052558" y="3517290"/>
            <a:ext cx="348465" cy="366055"/>
          </a:xfrm>
          <a:prstGeom prst="rect">
            <a:avLst/>
          </a:prstGeom>
          <a:blipFill>
            <a:blip r:embed="rId53" cstate="print"/>
            <a:stretch>
              <a:fillRect/>
            </a:stretch>
          </a:blipFill>
        </p:spPr>
        <p:txBody>
          <a:bodyPr wrap="square" lIns="0" tIns="0" rIns="0" bIns="0" rtlCol="0"/>
          <a:lstStyle/>
          <a:p>
            <a:endParaRPr/>
          </a:p>
        </p:txBody>
      </p:sp>
      <p:sp>
        <p:nvSpPr>
          <p:cNvPr id="105" name="object 105"/>
          <p:cNvSpPr/>
          <p:nvPr/>
        </p:nvSpPr>
        <p:spPr>
          <a:xfrm>
            <a:off x="3052568" y="3517406"/>
            <a:ext cx="348615" cy="366395"/>
          </a:xfrm>
          <a:custGeom>
            <a:avLst/>
            <a:gdLst/>
            <a:ahLst/>
            <a:cxnLst/>
            <a:rect l="l" t="t" r="r" b="b"/>
            <a:pathLst>
              <a:path w="348614" h="366395">
                <a:moveTo>
                  <a:pt x="145326" y="361006"/>
                </a:moveTo>
                <a:lnTo>
                  <a:pt x="102851" y="343227"/>
                </a:lnTo>
                <a:lnTo>
                  <a:pt x="57556" y="313607"/>
                </a:lnTo>
                <a:lnTo>
                  <a:pt x="30149" y="284629"/>
                </a:lnTo>
                <a:lnTo>
                  <a:pt x="10388" y="240356"/>
                </a:lnTo>
                <a:lnTo>
                  <a:pt x="0" y="192007"/>
                </a:lnTo>
                <a:lnTo>
                  <a:pt x="276" y="170292"/>
                </a:lnTo>
                <a:lnTo>
                  <a:pt x="9629" y="128794"/>
                </a:lnTo>
                <a:lnTo>
                  <a:pt x="24694" y="91714"/>
                </a:lnTo>
                <a:lnTo>
                  <a:pt x="45469" y="59060"/>
                </a:lnTo>
                <a:lnTo>
                  <a:pt x="77889" y="31562"/>
                </a:lnTo>
                <a:lnTo>
                  <a:pt x="121949" y="9216"/>
                </a:lnTo>
                <a:lnTo>
                  <a:pt x="167967" y="0"/>
                </a:lnTo>
                <a:lnTo>
                  <a:pt x="192381" y="655"/>
                </a:lnTo>
                <a:lnTo>
                  <a:pt x="236728" y="9127"/>
                </a:lnTo>
                <a:lnTo>
                  <a:pt x="281806" y="37029"/>
                </a:lnTo>
                <a:lnTo>
                  <a:pt x="307537" y="65456"/>
                </a:lnTo>
                <a:lnTo>
                  <a:pt x="331098" y="101550"/>
                </a:lnTo>
                <a:lnTo>
                  <a:pt x="344738" y="146440"/>
                </a:lnTo>
                <a:lnTo>
                  <a:pt x="348462" y="200124"/>
                </a:lnTo>
                <a:lnTo>
                  <a:pt x="344182" y="225650"/>
                </a:lnTo>
                <a:lnTo>
                  <a:pt x="319860" y="273738"/>
                </a:lnTo>
                <a:lnTo>
                  <a:pt x="283679" y="314816"/>
                </a:lnTo>
                <a:lnTo>
                  <a:pt x="238293" y="344066"/>
                </a:lnTo>
                <a:lnTo>
                  <a:pt x="193840" y="361857"/>
                </a:lnTo>
                <a:lnTo>
                  <a:pt x="167259" y="365937"/>
                </a:lnTo>
                <a:lnTo>
                  <a:pt x="156981" y="364118"/>
                </a:lnTo>
                <a:lnTo>
                  <a:pt x="145326" y="361006"/>
                </a:lnTo>
                <a:close/>
              </a:path>
            </a:pathLst>
          </a:custGeom>
          <a:ln w="12700">
            <a:solidFill>
              <a:srgbClr val="A19FCC"/>
            </a:solidFill>
          </a:ln>
        </p:spPr>
        <p:txBody>
          <a:bodyPr wrap="square" lIns="0" tIns="0" rIns="0" bIns="0" rtlCol="0"/>
          <a:lstStyle/>
          <a:p>
            <a:endParaRPr/>
          </a:p>
        </p:txBody>
      </p:sp>
      <p:sp>
        <p:nvSpPr>
          <p:cNvPr id="106" name="object 106"/>
          <p:cNvSpPr/>
          <p:nvPr/>
        </p:nvSpPr>
        <p:spPr>
          <a:xfrm>
            <a:off x="2827682" y="3644188"/>
            <a:ext cx="227822" cy="272314"/>
          </a:xfrm>
          <a:prstGeom prst="rect">
            <a:avLst/>
          </a:prstGeom>
          <a:blipFill>
            <a:blip r:embed="rId54" cstate="print"/>
            <a:stretch>
              <a:fillRect/>
            </a:stretch>
          </a:blipFill>
        </p:spPr>
        <p:txBody>
          <a:bodyPr wrap="square" lIns="0" tIns="0" rIns="0" bIns="0" rtlCol="0"/>
          <a:lstStyle/>
          <a:p>
            <a:endParaRPr/>
          </a:p>
        </p:txBody>
      </p:sp>
      <p:sp>
        <p:nvSpPr>
          <p:cNvPr id="107" name="object 107"/>
          <p:cNvSpPr/>
          <p:nvPr/>
        </p:nvSpPr>
        <p:spPr>
          <a:xfrm>
            <a:off x="2827676" y="3644198"/>
            <a:ext cx="227965" cy="272415"/>
          </a:xfrm>
          <a:custGeom>
            <a:avLst/>
            <a:gdLst/>
            <a:ahLst/>
            <a:cxnLst/>
            <a:rect l="l" t="t" r="r" b="b"/>
            <a:pathLst>
              <a:path w="227964" h="272414">
                <a:moveTo>
                  <a:pt x="163952" y="250033"/>
                </a:moveTo>
                <a:lnTo>
                  <a:pt x="123210" y="266162"/>
                </a:lnTo>
                <a:lnTo>
                  <a:pt x="86168" y="272302"/>
                </a:lnTo>
                <a:lnTo>
                  <a:pt x="73528" y="270366"/>
                </a:lnTo>
                <a:lnTo>
                  <a:pt x="34080" y="246951"/>
                </a:lnTo>
                <a:lnTo>
                  <a:pt x="10296" y="210667"/>
                </a:lnTo>
                <a:lnTo>
                  <a:pt x="1020" y="168141"/>
                </a:lnTo>
                <a:lnTo>
                  <a:pt x="0" y="153880"/>
                </a:lnTo>
                <a:lnTo>
                  <a:pt x="596" y="139160"/>
                </a:lnTo>
                <a:lnTo>
                  <a:pt x="15579" y="88591"/>
                </a:lnTo>
                <a:lnTo>
                  <a:pt x="34424" y="55025"/>
                </a:lnTo>
                <a:lnTo>
                  <a:pt x="73840" y="17377"/>
                </a:lnTo>
                <a:lnTo>
                  <a:pt x="110412" y="886"/>
                </a:lnTo>
                <a:lnTo>
                  <a:pt x="121738" y="0"/>
                </a:lnTo>
                <a:lnTo>
                  <a:pt x="133472" y="402"/>
                </a:lnTo>
                <a:lnTo>
                  <a:pt x="171912" y="8648"/>
                </a:lnTo>
                <a:lnTo>
                  <a:pt x="207029" y="38381"/>
                </a:lnTo>
                <a:lnTo>
                  <a:pt x="227157" y="87773"/>
                </a:lnTo>
                <a:lnTo>
                  <a:pt x="227830" y="108557"/>
                </a:lnTo>
                <a:lnTo>
                  <a:pt x="226250" y="129982"/>
                </a:lnTo>
                <a:lnTo>
                  <a:pt x="216981" y="170509"/>
                </a:lnTo>
                <a:lnTo>
                  <a:pt x="199355" y="209363"/>
                </a:lnTo>
                <a:lnTo>
                  <a:pt x="177709" y="240923"/>
                </a:lnTo>
                <a:lnTo>
                  <a:pt x="163952" y="250033"/>
                </a:lnTo>
                <a:close/>
              </a:path>
            </a:pathLst>
          </a:custGeom>
          <a:ln w="12700">
            <a:solidFill>
              <a:srgbClr val="A19FCC"/>
            </a:solidFill>
          </a:ln>
        </p:spPr>
        <p:txBody>
          <a:bodyPr wrap="square" lIns="0" tIns="0" rIns="0" bIns="0" rtlCol="0"/>
          <a:lstStyle/>
          <a:p>
            <a:endParaRPr/>
          </a:p>
        </p:txBody>
      </p:sp>
      <p:sp>
        <p:nvSpPr>
          <p:cNvPr id="108" name="object 108"/>
          <p:cNvSpPr/>
          <p:nvPr/>
        </p:nvSpPr>
        <p:spPr>
          <a:xfrm>
            <a:off x="3559832" y="3683571"/>
            <a:ext cx="209935" cy="209152"/>
          </a:xfrm>
          <a:prstGeom prst="rect">
            <a:avLst/>
          </a:prstGeom>
          <a:blipFill>
            <a:blip r:embed="rId55" cstate="print"/>
            <a:stretch>
              <a:fillRect/>
            </a:stretch>
          </a:blipFill>
        </p:spPr>
        <p:txBody>
          <a:bodyPr wrap="square" lIns="0" tIns="0" rIns="0" bIns="0" rtlCol="0"/>
          <a:lstStyle/>
          <a:p>
            <a:endParaRPr/>
          </a:p>
        </p:txBody>
      </p:sp>
      <p:sp>
        <p:nvSpPr>
          <p:cNvPr id="109" name="object 109"/>
          <p:cNvSpPr/>
          <p:nvPr/>
        </p:nvSpPr>
        <p:spPr>
          <a:xfrm>
            <a:off x="3553488" y="3677320"/>
            <a:ext cx="222635" cy="221755"/>
          </a:xfrm>
          <a:prstGeom prst="rect">
            <a:avLst/>
          </a:prstGeom>
          <a:blipFill>
            <a:blip r:embed="rId56" cstate="print"/>
            <a:stretch>
              <a:fillRect/>
            </a:stretch>
          </a:blipFill>
        </p:spPr>
        <p:txBody>
          <a:bodyPr wrap="square" lIns="0" tIns="0" rIns="0" bIns="0" rtlCol="0"/>
          <a:lstStyle/>
          <a:p>
            <a:endParaRPr/>
          </a:p>
        </p:txBody>
      </p:sp>
      <p:sp>
        <p:nvSpPr>
          <p:cNvPr id="110" name="object 110"/>
          <p:cNvSpPr/>
          <p:nvPr/>
        </p:nvSpPr>
        <p:spPr>
          <a:xfrm>
            <a:off x="3341252" y="3661473"/>
            <a:ext cx="226703" cy="279933"/>
          </a:xfrm>
          <a:prstGeom prst="rect">
            <a:avLst/>
          </a:prstGeom>
          <a:blipFill>
            <a:blip r:embed="rId57" cstate="print"/>
            <a:stretch>
              <a:fillRect/>
            </a:stretch>
          </a:blipFill>
        </p:spPr>
        <p:txBody>
          <a:bodyPr wrap="square" lIns="0" tIns="0" rIns="0" bIns="0" rtlCol="0"/>
          <a:lstStyle/>
          <a:p>
            <a:endParaRPr/>
          </a:p>
        </p:txBody>
      </p:sp>
      <p:sp>
        <p:nvSpPr>
          <p:cNvPr id="111" name="object 111"/>
          <p:cNvSpPr/>
          <p:nvPr/>
        </p:nvSpPr>
        <p:spPr>
          <a:xfrm>
            <a:off x="3341250" y="3661620"/>
            <a:ext cx="227329" cy="280035"/>
          </a:xfrm>
          <a:custGeom>
            <a:avLst/>
            <a:gdLst/>
            <a:ahLst/>
            <a:cxnLst/>
            <a:rect l="l" t="t" r="r" b="b"/>
            <a:pathLst>
              <a:path w="227329" h="280035">
                <a:moveTo>
                  <a:pt x="200459" y="232741"/>
                </a:moveTo>
                <a:lnTo>
                  <a:pt x="165547" y="260580"/>
                </a:lnTo>
                <a:lnTo>
                  <a:pt x="131016" y="277768"/>
                </a:lnTo>
                <a:lnTo>
                  <a:pt x="117909" y="279795"/>
                </a:lnTo>
                <a:lnTo>
                  <a:pt x="103176" y="278669"/>
                </a:lnTo>
                <a:lnTo>
                  <a:pt x="57495" y="262396"/>
                </a:lnTo>
                <a:lnTo>
                  <a:pt x="27213" y="229992"/>
                </a:lnTo>
                <a:lnTo>
                  <a:pt x="7184" y="191314"/>
                </a:lnTo>
                <a:lnTo>
                  <a:pt x="0" y="143822"/>
                </a:lnTo>
                <a:lnTo>
                  <a:pt x="1141" y="124337"/>
                </a:lnTo>
                <a:lnTo>
                  <a:pt x="8727" y="86590"/>
                </a:lnTo>
                <a:lnTo>
                  <a:pt x="35272" y="38664"/>
                </a:lnTo>
                <a:lnTo>
                  <a:pt x="65950" y="11760"/>
                </a:lnTo>
                <a:lnTo>
                  <a:pt x="115044" y="0"/>
                </a:lnTo>
                <a:lnTo>
                  <a:pt x="129172" y="331"/>
                </a:lnTo>
                <a:lnTo>
                  <a:pt x="173565" y="17910"/>
                </a:lnTo>
                <a:lnTo>
                  <a:pt x="209614" y="58807"/>
                </a:lnTo>
                <a:lnTo>
                  <a:pt x="222556" y="99296"/>
                </a:lnTo>
                <a:lnTo>
                  <a:pt x="226703" y="140749"/>
                </a:lnTo>
                <a:lnTo>
                  <a:pt x="225100" y="162620"/>
                </a:lnTo>
                <a:lnTo>
                  <a:pt x="214961" y="211896"/>
                </a:lnTo>
                <a:lnTo>
                  <a:pt x="200459" y="232741"/>
                </a:lnTo>
                <a:close/>
              </a:path>
            </a:pathLst>
          </a:custGeom>
          <a:ln w="12700">
            <a:solidFill>
              <a:srgbClr val="A19FCC"/>
            </a:solidFill>
          </a:ln>
        </p:spPr>
        <p:txBody>
          <a:bodyPr wrap="square" lIns="0" tIns="0" rIns="0" bIns="0" rtlCol="0"/>
          <a:lstStyle/>
          <a:p>
            <a:endParaRPr/>
          </a:p>
        </p:txBody>
      </p:sp>
      <p:sp>
        <p:nvSpPr>
          <p:cNvPr id="112" name="object 112"/>
          <p:cNvSpPr/>
          <p:nvPr/>
        </p:nvSpPr>
        <p:spPr>
          <a:xfrm>
            <a:off x="2997859" y="3774059"/>
            <a:ext cx="248408" cy="235242"/>
          </a:xfrm>
          <a:prstGeom prst="rect">
            <a:avLst/>
          </a:prstGeom>
          <a:blipFill>
            <a:blip r:embed="rId58" cstate="print"/>
            <a:stretch>
              <a:fillRect/>
            </a:stretch>
          </a:blipFill>
        </p:spPr>
        <p:txBody>
          <a:bodyPr wrap="square" lIns="0" tIns="0" rIns="0" bIns="0" rtlCol="0"/>
          <a:lstStyle/>
          <a:p>
            <a:endParaRPr/>
          </a:p>
        </p:txBody>
      </p:sp>
      <p:sp>
        <p:nvSpPr>
          <p:cNvPr id="113" name="object 113"/>
          <p:cNvSpPr/>
          <p:nvPr/>
        </p:nvSpPr>
        <p:spPr>
          <a:xfrm>
            <a:off x="2997859" y="3774438"/>
            <a:ext cx="248920" cy="234950"/>
          </a:xfrm>
          <a:custGeom>
            <a:avLst/>
            <a:gdLst/>
            <a:ahLst/>
            <a:cxnLst/>
            <a:rect l="l" t="t" r="r" b="b"/>
            <a:pathLst>
              <a:path w="248919" h="234950">
                <a:moveTo>
                  <a:pt x="245293" y="91046"/>
                </a:moveTo>
                <a:lnTo>
                  <a:pt x="247137" y="100692"/>
                </a:lnTo>
                <a:lnTo>
                  <a:pt x="248187" y="111158"/>
                </a:lnTo>
                <a:lnTo>
                  <a:pt x="248406" y="122198"/>
                </a:lnTo>
                <a:lnTo>
                  <a:pt x="247757" y="133565"/>
                </a:lnTo>
                <a:lnTo>
                  <a:pt x="236606" y="182587"/>
                </a:lnTo>
                <a:lnTo>
                  <a:pt x="203233" y="216636"/>
                </a:lnTo>
                <a:lnTo>
                  <a:pt x="162805" y="233122"/>
                </a:lnTo>
                <a:lnTo>
                  <a:pt x="134575" y="234861"/>
                </a:lnTo>
                <a:lnTo>
                  <a:pt x="121047" y="234383"/>
                </a:lnTo>
                <a:lnTo>
                  <a:pt x="81044" y="224091"/>
                </a:lnTo>
                <a:lnTo>
                  <a:pt x="38978" y="193946"/>
                </a:lnTo>
                <a:lnTo>
                  <a:pt x="10677" y="151823"/>
                </a:lnTo>
                <a:lnTo>
                  <a:pt x="0" y="109246"/>
                </a:lnTo>
                <a:lnTo>
                  <a:pt x="875" y="97663"/>
                </a:lnTo>
                <a:lnTo>
                  <a:pt x="18589" y="50990"/>
                </a:lnTo>
                <a:lnTo>
                  <a:pt x="49392" y="19509"/>
                </a:lnTo>
                <a:lnTo>
                  <a:pt x="97757" y="0"/>
                </a:lnTo>
                <a:lnTo>
                  <a:pt x="115738" y="96"/>
                </a:lnTo>
                <a:lnTo>
                  <a:pt x="154129" y="8667"/>
                </a:lnTo>
                <a:lnTo>
                  <a:pt x="204501" y="36861"/>
                </a:lnTo>
                <a:lnTo>
                  <a:pt x="237085" y="68943"/>
                </a:lnTo>
                <a:lnTo>
                  <a:pt x="245293" y="91046"/>
                </a:lnTo>
                <a:close/>
              </a:path>
            </a:pathLst>
          </a:custGeom>
          <a:ln w="12700">
            <a:solidFill>
              <a:srgbClr val="A19FCC"/>
            </a:solidFill>
          </a:ln>
        </p:spPr>
        <p:txBody>
          <a:bodyPr wrap="square" lIns="0" tIns="0" rIns="0" bIns="0" rtlCol="0"/>
          <a:lstStyle/>
          <a:p>
            <a:endParaRPr/>
          </a:p>
        </p:txBody>
      </p:sp>
      <p:sp>
        <p:nvSpPr>
          <p:cNvPr id="114" name="object 114"/>
          <p:cNvSpPr/>
          <p:nvPr/>
        </p:nvSpPr>
        <p:spPr>
          <a:xfrm>
            <a:off x="2951547" y="4928069"/>
            <a:ext cx="230017" cy="194238"/>
          </a:xfrm>
          <a:prstGeom prst="rect">
            <a:avLst/>
          </a:prstGeom>
          <a:blipFill>
            <a:blip r:embed="rId59" cstate="print"/>
            <a:stretch>
              <a:fillRect/>
            </a:stretch>
          </a:blipFill>
        </p:spPr>
        <p:txBody>
          <a:bodyPr wrap="square" lIns="0" tIns="0" rIns="0" bIns="0" rtlCol="0"/>
          <a:lstStyle/>
          <a:p>
            <a:endParaRPr/>
          </a:p>
        </p:txBody>
      </p:sp>
      <p:sp>
        <p:nvSpPr>
          <p:cNvPr id="115" name="object 115"/>
          <p:cNvSpPr/>
          <p:nvPr/>
        </p:nvSpPr>
        <p:spPr>
          <a:xfrm>
            <a:off x="2951545" y="4928263"/>
            <a:ext cx="230504" cy="194310"/>
          </a:xfrm>
          <a:custGeom>
            <a:avLst/>
            <a:gdLst/>
            <a:ahLst/>
            <a:cxnLst/>
            <a:rect l="l" t="t" r="r" b="b"/>
            <a:pathLst>
              <a:path w="230505"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116" name="object 116"/>
          <p:cNvSpPr/>
          <p:nvPr/>
        </p:nvSpPr>
        <p:spPr>
          <a:xfrm>
            <a:off x="3556680" y="5070906"/>
            <a:ext cx="230014" cy="194227"/>
          </a:xfrm>
          <a:prstGeom prst="rect">
            <a:avLst/>
          </a:prstGeom>
          <a:blipFill>
            <a:blip r:embed="rId60" cstate="print"/>
            <a:stretch>
              <a:fillRect/>
            </a:stretch>
          </a:blipFill>
        </p:spPr>
        <p:txBody>
          <a:bodyPr wrap="square" lIns="0" tIns="0" rIns="0" bIns="0" rtlCol="0"/>
          <a:lstStyle/>
          <a:p>
            <a:endParaRPr/>
          </a:p>
        </p:txBody>
      </p:sp>
      <p:sp>
        <p:nvSpPr>
          <p:cNvPr id="117" name="object 117"/>
          <p:cNvSpPr/>
          <p:nvPr/>
        </p:nvSpPr>
        <p:spPr>
          <a:xfrm>
            <a:off x="3556679" y="5071092"/>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118" name="object 118"/>
          <p:cNvSpPr/>
          <p:nvPr/>
        </p:nvSpPr>
        <p:spPr>
          <a:xfrm>
            <a:off x="3993880" y="4594339"/>
            <a:ext cx="230012" cy="194233"/>
          </a:xfrm>
          <a:prstGeom prst="rect">
            <a:avLst/>
          </a:prstGeom>
          <a:blipFill>
            <a:blip r:embed="rId61" cstate="print"/>
            <a:stretch>
              <a:fillRect/>
            </a:stretch>
          </a:blipFill>
        </p:spPr>
        <p:txBody>
          <a:bodyPr wrap="square" lIns="0" tIns="0" rIns="0" bIns="0" rtlCol="0"/>
          <a:lstStyle/>
          <a:p>
            <a:endParaRPr/>
          </a:p>
        </p:txBody>
      </p:sp>
      <p:sp>
        <p:nvSpPr>
          <p:cNvPr id="119" name="object 119"/>
          <p:cNvSpPr/>
          <p:nvPr/>
        </p:nvSpPr>
        <p:spPr>
          <a:xfrm>
            <a:off x="3993879" y="4594529"/>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120" name="object 120"/>
          <p:cNvSpPr/>
          <p:nvPr/>
        </p:nvSpPr>
        <p:spPr>
          <a:xfrm>
            <a:off x="3805445" y="4003903"/>
            <a:ext cx="230017" cy="194227"/>
          </a:xfrm>
          <a:prstGeom prst="rect">
            <a:avLst/>
          </a:prstGeom>
          <a:blipFill>
            <a:blip r:embed="rId62" cstate="print"/>
            <a:stretch>
              <a:fillRect/>
            </a:stretch>
          </a:blipFill>
        </p:spPr>
        <p:txBody>
          <a:bodyPr wrap="square" lIns="0" tIns="0" rIns="0" bIns="0" rtlCol="0"/>
          <a:lstStyle/>
          <a:p>
            <a:endParaRPr/>
          </a:p>
        </p:txBody>
      </p:sp>
      <p:sp>
        <p:nvSpPr>
          <p:cNvPr id="121" name="object 121"/>
          <p:cNvSpPr/>
          <p:nvPr/>
        </p:nvSpPr>
        <p:spPr>
          <a:xfrm>
            <a:off x="3805449" y="4004092"/>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122" name="object 122"/>
          <p:cNvSpPr/>
          <p:nvPr/>
        </p:nvSpPr>
        <p:spPr>
          <a:xfrm>
            <a:off x="3215286" y="3832072"/>
            <a:ext cx="230007" cy="194233"/>
          </a:xfrm>
          <a:prstGeom prst="rect">
            <a:avLst/>
          </a:prstGeom>
          <a:blipFill>
            <a:blip r:embed="rId63" cstate="print"/>
            <a:stretch>
              <a:fillRect/>
            </a:stretch>
          </a:blipFill>
        </p:spPr>
        <p:txBody>
          <a:bodyPr wrap="square" lIns="0" tIns="0" rIns="0" bIns="0" rtlCol="0"/>
          <a:lstStyle/>
          <a:p>
            <a:endParaRPr/>
          </a:p>
        </p:txBody>
      </p:sp>
      <p:sp>
        <p:nvSpPr>
          <p:cNvPr id="123" name="object 123"/>
          <p:cNvSpPr/>
          <p:nvPr/>
        </p:nvSpPr>
        <p:spPr>
          <a:xfrm>
            <a:off x="3215280" y="3832266"/>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124" name="object 124"/>
          <p:cNvSpPr/>
          <p:nvPr/>
        </p:nvSpPr>
        <p:spPr>
          <a:xfrm>
            <a:off x="2822232" y="4505909"/>
            <a:ext cx="161975" cy="212415"/>
          </a:xfrm>
          <a:prstGeom prst="rect">
            <a:avLst/>
          </a:prstGeom>
          <a:blipFill>
            <a:blip r:embed="rId64" cstate="print"/>
            <a:stretch>
              <a:fillRect/>
            </a:stretch>
          </a:blipFill>
        </p:spPr>
        <p:txBody>
          <a:bodyPr wrap="square" lIns="0" tIns="0" rIns="0" bIns="0" rtlCol="0"/>
          <a:lstStyle/>
          <a:p>
            <a:endParaRPr/>
          </a:p>
        </p:txBody>
      </p:sp>
      <p:sp>
        <p:nvSpPr>
          <p:cNvPr id="125" name="object 125"/>
          <p:cNvSpPr/>
          <p:nvPr/>
        </p:nvSpPr>
        <p:spPr>
          <a:xfrm>
            <a:off x="2815879" y="4499575"/>
            <a:ext cx="174688" cy="225101"/>
          </a:xfrm>
          <a:prstGeom prst="rect">
            <a:avLst/>
          </a:prstGeom>
          <a:blipFill>
            <a:blip r:embed="rId65" cstate="print"/>
            <a:stretch>
              <a:fillRect/>
            </a:stretch>
          </a:blipFill>
        </p:spPr>
        <p:txBody>
          <a:bodyPr wrap="square" lIns="0" tIns="0" rIns="0" bIns="0" rtlCol="0"/>
          <a:lstStyle/>
          <a:p>
            <a:endParaRPr/>
          </a:p>
        </p:txBody>
      </p:sp>
      <p:sp>
        <p:nvSpPr>
          <p:cNvPr id="126" name="object 126"/>
          <p:cNvSpPr/>
          <p:nvPr/>
        </p:nvSpPr>
        <p:spPr>
          <a:xfrm>
            <a:off x="3336251" y="5053533"/>
            <a:ext cx="210873" cy="164566"/>
          </a:xfrm>
          <a:prstGeom prst="rect">
            <a:avLst/>
          </a:prstGeom>
          <a:blipFill>
            <a:blip r:embed="rId66" cstate="print"/>
            <a:stretch>
              <a:fillRect/>
            </a:stretch>
          </a:blipFill>
        </p:spPr>
        <p:txBody>
          <a:bodyPr wrap="square" lIns="0" tIns="0" rIns="0" bIns="0" rtlCol="0"/>
          <a:lstStyle/>
          <a:p>
            <a:endParaRPr/>
          </a:p>
        </p:txBody>
      </p:sp>
      <p:sp>
        <p:nvSpPr>
          <p:cNvPr id="127" name="object 127"/>
          <p:cNvSpPr/>
          <p:nvPr/>
        </p:nvSpPr>
        <p:spPr>
          <a:xfrm>
            <a:off x="3336255" y="5053555"/>
            <a:ext cx="211454" cy="165100"/>
          </a:xfrm>
          <a:custGeom>
            <a:avLst/>
            <a:gdLst/>
            <a:ahLst/>
            <a:cxnLst/>
            <a:rect l="l" t="t" r="r" b="b"/>
            <a:pathLst>
              <a:path w="211454" h="165100">
                <a:moveTo>
                  <a:pt x="159042" y="6489"/>
                </a:moveTo>
                <a:lnTo>
                  <a:pt x="192496" y="31656"/>
                </a:lnTo>
                <a:lnTo>
                  <a:pt x="210873" y="76677"/>
                </a:lnTo>
                <a:lnTo>
                  <a:pt x="209625" y="88518"/>
                </a:lnTo>
                <a:lnTo>
                  <a:pt x="188381" y="125949"/>
                </a:lnTo>
                <a:lnTo>
                  <a:pt x="153712" y="152168"/>
                </a:lnTo>
                <a:lnTo>
                  <a:pt x="115060" y="162944"/>
                </a:lnTo>
                <a:lnTo>
                  <a:pt x="85801" y="164553"/>
                </a:lnTo>
                <a:lnTo>
                  <a:pt x="72032" y="162766"/>
                </a:lnTo>
                <a:lnTo>
                  <a:pt x="34861" y="150075"/>
                </a:lnTo>
                <a:lnTo>
                  <a:pt x="6234" y="116314"/>
                </a:lnTo>
                <a:lnTo>
                  <a:pt x="0" y="87185"/>
                </a:lnTo>
                <a:lnTo>
                  <a:pt x="1752" y="75933"/>
                </a:lnTo>
                <a:lnTo>
                  <a:pt x="18338" y="41084"/>
                </a:lnTo>
                <a:lnTo>
                  <a:pt x="56463" y="15425"/>
                </a:lnTo>
                <a:lnTo>
                  <a:pt x="102781" y="2238"/>
                </a:lnTo>
                <a:lnTo>
                  <a:pt x="131673" y="0"/>
                </a:lnTo>
                <a:lnTo>
                  <a:pt x="141016" y="299"/>
                </a:lnTo>
                <a:lnTo>
                  <a:pt x="147600" y="1549"/>
                </a:lnTo>
                <a:lnTo>
                  <a:pt x="153063" y="3646"/>
                </a:lnTo>
                <a:lnTo>
                  <a:pt x="159042" y="6489"/>
                </a:lnTo>
                <a:close/>
              </a:path>
            </a:pathLst>
          </a:custGeom>
          <a:ln w="12700">
            <a:solidFill>
              <a:srgbClr val="A19FCC"/>
            </a:solidFill>
          </a:ln>
        </p:spPr>
        <p:txBody>
          <a:bodyPr wrap="square" lIns="0" tIns="0" rIns="0" bIns="0" rtlCol="0"/>
          <a:lstStyle/>
          <a:p>
            <a:endParaRPr/>
          </a:p>
        </p:txBody>
      </p:sp>
      <p:sp>
        <p:nvSpPr>
          <p:cNvPr id="128" name="object 128"/>
          <p:cNvSpPr/>
          <p:nvPr/>
        </p:nvSpPr>
        <p:spPr>
          <a:xfrm>
            <a:off x="3182289" y="5055476"/>
            <a:ext cx="188360" cy="192392"/>
          </a:xfrm>
          <a:prstGeom prst="rect">
            <a:avLst/>
          </a:prstGeom>
          <a:blipFill>
            <a:blip r:embed="rId67" cstate="print"/>
            <a:stretch>
              <a:fillRect/>
            </a:stretch>
          </a:blipFill>
        </p:spPr>
        <p:txBody>
          <a:bodyPr wrap="square" lIns="0" tIns="0" rIns="0" bIns="0" rtlCol="0"/>
          <a:lstStyle/>
          <a:p>
            <a:endParaRPr/>
          </a:p>
        </p:txBody>
      </p:sp>
      <p:sp>
        <p:nvSpPr>
          <p:cNvPr id="129" name="object 129"/>
          <p:cNvSpPr/>
          <p:nvPr/>
        </p:nvSpPr>
        <p:spPr>
          <a:xfrm>
            <a:off x="3182278" y="5055553"/>
            <a:ext cx="188595" cy="192405"/>
          </a:xfrm>
          <a:custGeom>
            <a:avLst/>
            <a:gdLst/>
            <a:ahLst/>
            <a:cxnLst/>
            <a:rect l="l" t="t" r="r" b="b"/>
            <a:pathLst>
              <a:path w="188595" h="192404">
                <a:moveTo>
                  <a:pt x="187756" y="101046"/>
                </a:moveTo>
                <a:lnTo>
                  <a:pt x="188367" y="108769"/>
                </a:lnTo>
                <a:lnTo>
                  <a:pt x="188309" y="116950"/>
                </a:lnTo>
                <a:lnTo>
                  <a:pt x="187574" y="125392"/>
                </a:lnTo>
                <a:lnTo>
                  <a:pt x="173685" y="168826"/>
                </a:lnTo>
                <a:lnTo>
                  <a:pt x="134975" y="191115"/>
                </a:lnTo>
                <a:lnTo>
                  <a:pt x="124444" y="192316"/>
                </a:lnTo>
                <a:lnTo>
                  <a:pt x="113528" y="191707"/>
                </a:lnTo>
                <a:lnTo>
                  <a:pt x="71704" y="179840"/>
                </a:lnTo>
                <a:lnTo>
                  <a:pt x="32073" y="147682"/>
                </a:lnTo>
                <a:lnTo>
                  <a:pt x="9183" y="111239"/>
                </a:lnTo>
                <a:lnTo>
                  <a:pt x="0" y="73068"/>
                </a:lnTo>
                <a:lnTo>
                  <a:pt x="46" y="63231"/>
                </a:lnTo>
                <a:lnTo>
                  <a:pt x="18924" y="22844"/>
                </a:lnTo>
                <a:lnTo>
                  <a:pt x="57010" y="1815"/>
                </a:lnTo>
                <a:lnTo>
                  <a:pt x="70039" y="0"/>
                </a:lnTo>
                <a:lnTo>
                  <a:pt x="83197" y="742"/>
                </a:lnTo>
                <a:lnTo>
                  <a:pt x="125281" y="19201"/>
                </a:lnTo>
                <a:lnTo>
                  <a:pt x="161220" y="51256"/>
                </a:lnTo>
                <a:lnTo>
                  <a:pt x="183336" y="82508"/>
                </a:lnTo>
                <a:lnTo>
                  <a:pt x="187756" y="101046"/>
                </a:lnTo>
                <a:close/>
              </a:path>
            </a:pathLst>
          </a:custGeom>
          <a:ln w="12700">
            <a:solidFill>
              <a:srgbClr val="A19FCC"/>
            </a:solidFill>
          </a:ln>
        </p:spPr>
        <p:txBody>
          <a:bodyPr wrap="square" lIns="0" tIns="0" rIns="0" bIns="0" rtlCol="0"/>
          <a:lstStyle/>
          <a:p>
            <a:endParaRPr/>
          </a:p>
        </p:txBody>
      </p:sp>
      <p:sp>
        <p:nvSpPr>
          <p:cNvPr id="130" name="object 130"/>
          <p:cNvSpPr/>
          <p:nvPr/>
        </p:nvSpPr>
        <p:spPr>
          <a:xfrm>
            <a:off x="3779643" y="4923116"/>
            <a:ext cx="211827" cy="162586"/>
          </a:xfrm>
          <a:prstGeom prst="rect">
            <a:avLst/>
          </a:prstGeom>
          <a:blipFill>
            <a:blip r:embed="rId68" cstate="print"/>
            <a:stretch>
              <a:fillRect/>
            </a:stretch>
          </a:blipFill>
        </p:spPr>
        <p:txBody>
          <a:bodyPr wrap="square" lIns="0" tIns="0" rIns="0" bIns="0" rtlCol="0"/>
          <a:lstStyle/>
          <a:p>
            <a:endParaRPr/>
          </a:p>
        </p:txBody>
      </p:sp>
      <p:sp>
        <p:nvSpPr>
          <p:cNvPr id="131" name="object 131"/>
          <p:cNvSpPr/>
          <p:nvPr/>
        </p:nvSpPr>
        <p:spPr>
          <a:xfrm>
            <a:off x="3779648" y="4923151"/>
            <a:ext cx="212090" cy="162560"/>
          </a:xfrm>
          <a:custGeom>
            <a:avLst/>
            <a:gdLst/>
            <a:ahLst/>
            <a:cxnLst/>
            <a:rect l="l" t="t" r="r" b="b"/>
            <a:pathLst>
              <a:path w="212089" h="162560">
                <a:moveTo>
                  <a:pt x="163721" y="8182"/>
                </a:moveTo>
                <a:lnTo>
                  <a:pt x="195679" y="35224"/>
                </a:lnTo>
                <a:lnTo>
                  <a:pt x="211823" y="69546"/>
                </a:lnTo>
                <a:lnTo>
                  <a:pt x="211440" y="81231"/>
                </a:lnTo>
                <a:lnTo>
                  <a:pt x="194103" y="121352"/>
                </a:lnTo>
                <a:lnTo>
                  <a:pt x="160071" y="148411"/>
                </a:lnTo>
                <a:lnTo>
                  <a:pt x="110838" y="161860"/>
                </a:lnTo>
                <a:lnTo>
                  <a:pt x="95764" y="162557"/>
                </a:lnTo>
                <a:lnTo>
                  <a:pt x="81539" y="161789"/>
                </a:lnTo>
                <a:lnTo>
                  <a:pt x="41938" y="149926"/>
                </a:lnTo>
                <a:lnTo>
                  <a:pt x="12721" y="125312"/>
                </a:lnTo>
                <a:lnTo>
                  <a:pt x="0" y="89871"/>
                </a:lnTo>
                <a:lnTo>
                  <a:pt x="310" y="79620"/>
                </a:lnTo>
                <a:lnTo>
                  <a:pt x="21265" y="34649"/>
                </a:lnTo>
                <a:lnTo>
                  <a:pt x="60804" y="11221"/>
                </a:lnTo>
                <a:lnTo>
                  <a:pt x="107797" y="713"/>
                </a:lnTo>
                <a:lnTo>
                  <a:pt x="123590" y="0"/>
                </a:lnTo>
                <a:lnTo>
                  <a:pt x="136772" y="130"/>
                </a:lnTo>
                <a:lnTo>
                  <a:pt x="146085" y="972"/>
                </a:lnTo>
                <a:lnTo>
                  <a:pt x="152585" y="2599"/>
                </a:lnTo>
                <a:lnTo>
                  <a:pt x="157915" y="5004"/>
                </a:lnTo>
                <a:lnTo>
                  <a:pt x="163721" y="8182"/>
                </a:lnTo>
                <a:close/>
              </a:path>
            </a:pathLst>
          </a:custGeom>
          <a:ln w="12700">
            <a:solidFill>
              <a:srgbClr val="A19FCC"/>
            </a:solidFill>
          </a:ln>
        </p:spPr>
        <p:txBody>
          <a:bodyPr wrap="square" lIns="0" tIns="0" rIns="0" bIns="0" rtlCol="0"/>
          <a:lstStyle/>
          <a:p>
            <a:endParaRPr/>
          </a:p>
        </p:txBody>
      </p:sp>
      <p:sp>
        <p:nvSpPr>
          <p:cNvPr id="132" name="object 132"/>
          <p:cNvSpPr/>
          <p:nvPr/>
        </p:nvSpPr>
        <p:spPr>
          <a:xfrm>
            <a:off x="3939807" y="4764684"/>
            <a:ext cx="162788" cy="211842"/>
          </a:xfrm>
          <a:prstGeom prst="rect">
            <a:avLst/>
          </a:prstGeom>
          <a:blipFill>
            <a:blip r:embed="rId69" cstate="print"/>
            <a:stretch>
              <a:fillRect/>
            </a:stretch>
          </a:blipFill>
        </p:spPr>
        <p:txBody>
          <a:bodyPr wrap="square" lIns="0" tIns="0" rIns="0" bIns="0" rtlCol="0"/>
          <a:lstStyle/>
          <a:p>
            <a:endParaRPr/>
          </a:p>
        </p:txBody>
      </p:sp>
      <p:sp>
        <p:nvSpPr>
          <p:cNvPr id="133" name="object 133"/>
          <p:cNvSpPr/>
          <p:nvPr/>
        </p:nvSpPr>
        <p:spPr>
          <a:xfrm>
            <a:off x="3939815" y="4764746"/>
            <a:ext cx="163195" cy="212090"/>
          </a:xfrm>
          <a:custGeom>
            <a:avLst/>
            <a:gdLst/>
            <a:ahLst/>
            <a:cxnLst/>
            <a:rect l="l" t="t" r="r" b="b"/>
            <a:pathLst>
              <a:path w="163195" h="212089">
                <a:moveTo>
                  <a:pt x="27025" y="30480"/>
                </a:moveTo>
                <a:lnTo>
                  <a:pt x="62026" y="7506"/>
                </a:lnTo>
                <a:lnTo>
                  <a:pt x="89179" y="0"/>
                </a:lnTo>
                <a:lnTo>
                  <a:pt x="99512" y="1764"/>
                </a:lnTo>
                <a:lnTo>
                  <a:pt x="137946" y="24464"/>
                </a:lnTo>
                <a:lnTo>
                  <a:pt x="157498" y="63377"/>
                </a:lnTo>
                <a:lnTo>
                  <a:pt x="162775" y="96672"/>
                </a:lnTo>
                <a:lnTo>
                  <a:pt x="161741" y="110123"/>
                </a:lnTo>
                <a:lnTo>
                  <a:pt x="151002" y="152869"/>
                </a:lnTo>
                <a:lnTo>
                  <a:pt x="128394" y="187470"/>
                </a:lnTo>
                <a:lnTo>
                  <a:pt x="96505" y="208509"/>
                </a:lnTo>
                <a:lnTo>
                  <a:pt x="68881" y="211778"/>
                </a:lnTo>
                <a:lnTo>
                  <a:pt x="58913" y="210653"/>
                </a:lnTo>
                <a:lnTo>
                  <a:pt x="19479" y="185433"/>
                </a:lnTo>
                <a:lnTo>
                  <a:pt x="2941" y="146170"/>
                </a:lnTo>
                <a:lnTo>
                  <a:pt x="0" y="114325"/>
                </a:lnTo>
                <a:lnTo>
                  <a:pt x="1116" y="98431"/>
                </a:lnTo>
                <a:lnTo>
                  <a:pt x="11658" y="54038"/>
                </a:lnTo>
                <a:lnTo>
                  <a:pt x="27025" y="30480"/>
                </a:lnTo>
                <a:close/>
              </a:path>
            </a:pathLst>
          </a:custGeom>
          <a:ln w="12700">
            <a:solidFill>
              <a:srgbClr val="A19FCC"/>
            </a:solidFill>
          </a:ln>
        </p:spPr>
        <p:txBody>
          <a:bodyPr wrap="square" lIns="0" tIns="0" rIns="0" bIns="0" rtlCol="0"/>
          <a:lstStyle/>
          <a:p>
            <a:endParaRPr/>
          </a:p>
        </p:txBody>
      </p:sp>
      <p:sp>
        <p:nvSpPr>
          <p:cNvPr id="134" name="object 134"/>
          <p:cNvSpPr/>
          <p:nvPr/>
        </p:nvSpPr>
        <p:spPr>
          <a:xfrm>
            <a:off x="4005279" y="4383201"/>
            <a:ext cx="173842" cy="203017"/>
          </a:xfrm>
          <a:prstGeom prst="rect">
            <a:avLst/>
          </a:prstGeom>
          <a:blipFill>
            <a:blip r:embed="rId70" cstate="print"/>
            <a:stretch>
              <a:fillRect/>
            </a:stretch>
          </a:blipFill>
        </p:spPr>
        <p:txBody>
          <a:bodyPr wrap="square" lIns="0" tIns="0" rIns="0" bIns="0" rtlCol="0"/>
          <a:lstStyle/>
          <a:p>
            <a:endParaRPr/>
          </a:p>
        </p:txBody>
      </p:sp>
      <p:sp>
        <p:nvSpPr>
          <p:cNvPr id="135" name="object 135"/>
          <p:cNvSpPr/>
          <p:nvPr/>
        </p:nvSpPr>
        <p:spPr>
          <a:xfrm>
            <a:off x="4005278" y="4383344"/>
            <a:ext cx="173990" cy="203200"/>
          </a:xfrm>
          <a:custGeom>
            <a:avLst/>
            <a:gdLst/>
            <a:ahLst/>
            <a:cxnLst/>
            <a:rect l="l" t="t" r="r" b="b"/>
            <a:pathLst>
              <a:path w="173989" h="203200">
                <a:moveTo>
                  <a:pt x="60071" y="12023"/>
                </a:moveTo>
                <a:lnTo>
                  <a:pt x="100479" y="1069"/>
                </a:lnTo>
                <a:lnTo>
                  <a:pt x="109915" y="0"/>
                </a:lnTo>
                <a:lnTo>
                  <a:pt x="119432" y="134"/>
                </a:lnTo>
                <a:lnTo>
                  <a:pt x="155870" y="22478"/>
                </a:lnTo>
                <a:lnTo>
                  <a:pt x="172377" y="62223"/>
                </a:lnTo>
                <a:lnTo>
                  <a:pt x="173846" y="83853"/>
                </a:lnTo>
                <a:lnTo>
                  <a:pt x="173425" y="94648"/>
                </a:lnTo>
                <a:lnTo>
                  <a:pt x="156542" y="142809"/>
                </a:lnTo>
                <a:lnTo>
                  <a:pt x="129980" y="176661"/>
                </a:lnTo>
                <a:lnTo>
                  <a:pt x="97142" y="198205"/>
                </a:lnTo>
                <a:lnTo>
                  <a:pt x="79208" y="202874"/>
                </a:lnTo>
                <a:lnTo>
                  <a:pt x="70755" y="202833"/>
                </a:lnTo>
                <a:lnTo>
                  <a:pt x="26099" y="187105"/>
                </a:lnTo>
                <a:lnTo>
                  <a:pt x="978" y="144319"/>
                </a:lnTo>
                <a:lnTo>
                  <a:pt x="0" y="130177"/>
                </a:lnTo>
                <a:lnTo>
                  <a:pt x="1208" y="114495"/>
                </a:lnTo>
                <a:lnTo>
                  <a:pt x="14314" y="68550"/>
                </a:lnTo>
                <a:lnTo>
                  <a:pt x="38138" y="29638"/>
                </a:lnTo>
                <a:lnTo>
                  <a:pt x="60071" y="12023"/>
                </a:lnTo>
                <a:close/>
              </a:path>
            </a:pathLst>
          </a:custGeom>
          <a:ln w="12700">
            <a:solidFill>
              <a:srgbClr val="A19FCC"/>
            </a:solidFill>
          </a:ln>
        </p:spPr>
        <p:txBody>
          <a:bodyPr wrap="square" lIns="0" tIns="0" rIns="0" bIns="0" rtlCol="0"/>
          <a:lstStyle/>
          <a:p>
            <a:endParaRPr/>
          </a:p>
        </p:txBody>
      </p:sp>
      <p:sp>
        <p:nvSpPr>
          <p:cNvPr id="136" name="object 136"/>
          <p:cNvSpPr/>
          <p:nvPr/>
        </p:nvSpPr>
        <p:spPr>
          <a:xfrm>
            <a:off x="3959731" y="4247882"/>
            <a:ext cx="195963" cy="182219"/>
          </a:xfrm>
          <a:prstGeom prst="rect">
            <a:avLst/>
          </a:prstGeom>
          <a:blipFill>
            <a:blip r:embed="rId71" cstate="print"/>
            <a:stretch>
              <a:fillRect/>
            </a:stretch>
          </a:blipFill>
        </p:spPr>
        <p:txBody>
          <a:bodyPr wrap="square" lIns="0" tIns="0" rIns="0" bIns="0" rtlCol="0"/>
          <a:lstStyle/>
          <a:p>
            <a:endParaRPr/>
          </a:p>
        </p:txBody>
      </p:sp>
      <p:sp>
        <p:nvSpPr>
          <p:cNvPr id="137" name="object 137"/>
          <p:cNvSpPr/>
          <p:nvPr/>
        </p:nvSpPr>
        <p:spPr>
          <a:xfrm>
            <a:off x="3959698" y="4247951"/>
            <a:ext cx="196215" cy="182245"/>
          </a:xfrm>
          <a:custGeom>
            <a:avLst/>
            <a:gdLst/>
            <a:ahLst/>
            <a:cxnLst/>
            <a:rect l="l" t="t" r="r" b="b"/>
            <a:pathLst>
              <a:path w="196214" h="182245">
                <a:moveTo>
                  <a:pt x="4533" y="103036"/>
                </a:moveTo>
                <a:lnTo>
                  <a:pt x="2494" y="95560"/>
                </a:lnTo>
                <a:lnTo>
                  <a:pt x="1033" y="87510"/>
                </a:lnTo>
                <a:lnTo>
                  <a:pt x="188" y="79079"/>
                </a:lnTo>
                <a:lnTo>
                  <a:pt x="0" y="70460"/>
                </a:lnTo>
                <a:lnTo>
                  <a:pt x="57" y="61412"/>
                </a:lnTo>
                <a:lnTo>
                  <a:pt x="20385" y="17235"/>
                </a:lnTo>
                <a:lnTo>
                  <a:pt x="60617" y="153"/>
                </a:lnTo>
                <a:lnTo>
                  <a:pt x="71730" y="0"/>
                </a:lnTo>
                <a:lnTo>
                  <a:pt x="82677" y="686"/>
                </a:lnTo>
                <a:lnTo>
                  <a:pt x="125361" y="12421"/>
                </a:lnTo>
                <a:lnTo>
                  <a:pt x="160230" y="38167"/>
                </a:lnTo>
                <a:lnTo>
                  <a:pt x="185021" y="72148"/>
                </a:lnTo>
                <a:lnTo>
                  <a:pt x="196021" y="114077"/>
                </a:lnTo>
                <a:lnTo>
                  <a:pt x="194656" y="122419"/>
                </a:lnTo>
                <a:lnTo>
                  <a:pt x="172110" y="164059"/>
                </a:lnTo>
                <a:lnTo>
                  <a:pt x="125920" y="182157"/>
                </a:lnTo>
                <a:lnTo>
                  <a:pt x="111798" y="180901"/>
                </a:lnTo>
                <a:lnTo>
                  <a:pt x="66814" y="165342"/>
                </a:lnTo>
                <a:lnTo>
                  <a:pt x="27938" y="136649"/>
                </a:lnTo>
                <a:lnTo>
                  <a:pt x="4533" y="103036"/>
                </a:lnTo>
                <a:close/>
              </a:path>
            </a:pathLst>
          </a:custGeom>
          <a:ln w="12700">
            <a:solidFill>
              <a:srgbClr val="A19FCC"/>
            </a:solidFill>
          </a:ln>
        </p:spPr>
        <p:txBody>
          <a:bodyPr wrap="square" lIns="0" tIns="0" rIns="0" bIns="0" rtlCol="0"/>
          <a:lstStyle/>
          <a:p>
            <a:endParaRPr/>
          </a:p>
        </p:txBody>
      </p:sp>
      <p:sp>
        <p:nvSpPr>
          <p:cNvPr id="138" name="object 138"/>
          <p:cNvSpPr/>
          <p:nvPr/>
        </p:nvSpPr>
        <p:spPr>
          <a:xfrm>
            <a:off x="3439160" y="3854678"/>
            <a:ext cx="208768" cy="168935"/>
          </a:xfrm>
          <a:prstGeom prst="rect">
            <a:avLst/>
          </a:prstGeom>
          <a:blipFill>
            <a:blip r:embed="rId72" cstate="print"/>
            <a:stretch>
              <a:fillRect/>
            </a:stretch>
          </a:blipFill>
        </p:spPr>
        <p:txBody>
          <a:bodyPr wrap="square" lIns="0" tIns="0" rIns="0" bIns="0" rtlCol="0"/>
          <a:lstStyle/>
          <a:p>
            <a:endParaRPr/>
          </a:p>
        </p:txBody>
      </p:sp>
      <p:sp>
        <p:nvSpPr>
          <p:cNvPr id="139" name="object 139"/>
          <p:cNvSpPr/>
          <p:nvPr/>
        </p:nvSpPr>
        <p:spPr>
          <a:xfrm>
            <a:off x="3439154" y="3854672"/>
            <a:ext cx="208915" cy="169545"/>
          </a:xfrm>
          <a:custGeom>
            <a:avLst/>
            <a:gdLst/>
            <a:ahLst/>
            <a:cxnLst/>
            <a:rect l="l" t="t" r="r" b="b"/>
            <a:pathLst>
              <a:path w="208914" h="169545">
                <a:moveTo>
                  <a:pt x="150202" y="4361"/>
                </a:moveTo>
                <a:lnTo>
                  <a:pt x="185999" y="26065"/>
                </a:lnTo>
                <a:lnTo>
                  <a:pt x="208775" y="69029"/>
                </a:lnTo>
                <a:lnTo>
                  <a:pt x="208713" y="80935"/>
                </a:lnTo>
                <a:lnTo>
                  <a:pt x="191318" y="120295"/>
                </a:lnTo>
                <a:lnTo>
                  <a:pt x="159435" y="149848"/>
                </a:lnTo>
                <a:lnTo>
                  <a:pt x="122051" y="164422"/>
                </a:lnTo>
                <a:lnTo>
                  <a:pt x="93103" y="168940"/>
                </a:lnTo>
                <a:lnTo>
                  <a:pt x="79221" y="168539"/>
                </a:lnTo>
                <a:lnTo>
                  <a:pt x="40970" y="159618"/>
                </a:lnTo>
                <a:lnTo>
                  <a:pt x="9122" y="128884"/>
                </a:lnTo>
                <a:lnTo>
                  <a:pt x="0" y="100525"/>
                </a:lnTo>
                <a:lnTo>
                  <a:pt x="622" y="89154"/>
                </a:lnTo>
                <a:lnTo>
                  <a:pt x="13652" y="52824"/>
                </a:lnTo>
                <a:lnTo>
                  <a:pt x="49031" y="23492"/>
                </a:lnTo>
                <a:lnTo>
                  <a:pt x="93797" y="5747"/>
                </a:lnTo>
                <a:lnTo>
                  <a:pt x="131647" y="0"/>
                </a:lnTo>
                <a:lnTo>
                  <a:pt x="138325" y="589"/>
                </a:lnTo>
                <a:lnTo>
                  <a:pt x="143969" y="2131"/>
                </a:lnTo>
                <a:lnTo>
                  <a:pt x="150202" y="4361"/>
                </a:lnTo>
                <a:close/>
              </a:path>
            </a:pathLst>
          </a:custGeom>
          <a:ln w="12700">
            <a:solidFill>
              <a:srgbClr val="A19FCC"/>
            </a:solidFill>
          </a:ln>
        </p:spPr>
        <p:txBody>
          <a:bodyPr wrap="square" lIns="0" tIns="0" rIns="0" bIns="0" rtlCol="0"/>
          <a:lstStyle/>
          <a:p>
            <a:endParaRPr/>
          </a:p>
        </p:txBody>
      </p:sp>
      <p:sp>
        <p:nvSpPr>
          <p:cNvPr id="140" name="object 140"/>
          <p:cNvSpPr/>
          <p:nvPr/>
        </p:nvSpPr>
        <p:spPr>
          <a:xfrm>
            <a:off x="3646657" y="3888892"/>
            <a:ext cx="177247" cy="203122"/>
          </a:xfrm>
          <a:prstGeom prst="rect">
            <a:avLst/>
          </a:prstGeom>
          <a:blipFill>
            <a:blip r:embed="rId73" cstate="print"/>
            <a:stretch>
              <a:fillRect/>
            </a:stretch>
          </a:blipFill>
        </p:spPr>
        <p:txBody>
          <a:bodyPr wrap="square" lIns="0" tIns="0" rIns="0" bIns="0" rtlCol="0"/>
          <a:lstStyle/>
          <a:p>
            <a:endParaRPr/>
          </a:p>
        </p:txBody>
      </p:sp>
      <p:sp>
        <p:nvSpPr>
          <p:cNvPr id="141" name="object 141"/>
          <p:cNvSpPr/>
          <p:nvPr/>
        </p:nvSpPr>
        <p:spPr>
          <a:xfrm>
            <a:off x="3646657" y="3888945"/>
            <a:ext cx="177800" cy="203200"/>
          </a:xfrm>
          <a:custGeom>
            <a:avLst/>
            <a:gdLst/>
            <a:ahLst/>
            <a:cxnLst/>
            <a:rect l="l" t="t" r="r" b="b"/>
            <a:pathLst>
              <a:path w="177800" h="203200">
                <a:moveTo>
                  <a:pt x="1316" y="73215"/>
                </a:moveTo>
                <a:lnTo>
                  <a:pt x="15405" y="33791"/>
                </a:lnTo>
                <a:lnTo>
                  <a:pt x="52938" y="2873"/>
                </a:lnTo>
                <a:lnTo>
                  <a:pt x="75738" y="0"/>
                </a:lnTo>
                <a:lnTo>
                  <a:pt x="86216" y="1576"/>
                </a:lnTo>
                <a:lnTo>
                  <a:pt x="125263" y="20854"/>
                </a:lnTo>
                <a:lnTo>
                  <a:pt x="156822" y="55604"/>
                </a:lnTo>
                <a:lnTo>
                  <a:pt x="173997" y="96189"/>
                </a:lnTo>
                <a:lnTo>
                  <a:pt x="177247" y="123975"/>
                </a:lnTo>
                <a:lnTo>
                  <a:pt x="176814" y="137421"/>
                </a:lnTo>
                <a:lnTo>
                  <a:pt x="164040" y="173428"/>
                </a:lnTo>
                <a:lnTo>
                  <a:pt x="125623" y="201104"/>
                </a:lnTo>
                <a:lnTo>
                  <a:pt x="101719" y="203074"/>
                </a:lnTo>
                <a:lnTo>
                  <a:pt x="88665" y="201431"/>
                </a:lnTo>
                <a:lnTo>
                  <a:pt x="51803" y="180057"/>
                </a:lnTo>
                <a:lnTo>
                  <a:pt x="21580" y="143055"/>
                </a:lnTo>
                <a:lnTo>
                  <a:pt x="3246" y="101282"/>
                </a:lnTo>
                <a:lnTo>
                  <a:pt x="0" y="85605"/>
                </a:lnTo>
                <a:lnTo>
                  <a:pt x="380" y="79767"/>
                </a:lnTo>
                <a:lnTo>
                  <a:pt x="1316" y="73215"/>
                </a:lnTo>
                <a:close/>
              </a:path>
            </a:pathLst>
          </a:custGeom>
          <a:ln w="12700">
            <a:solidFill>
              <a:srgbClr val="A19FCC"/>
            </a:solidFill>
          </a:ln>
        </p:spPr>
        <p:txBody>
          <a:bodyPr wrap="square" lIns="0" tIns="0" rIns="0" bIns="0" rtlCol="0"/>
          <a:lstStyle/>
          <a:p>
            <a:endParaRPr/>
          </a:p>
        </p:txBody>
      </p:sp>
      <p:sp>
        <p:nvSpPr>
          <p:cNvPr id="142" name="object 142"/>
          <p:cNvSpPr/>
          <p:nvPr/>
        </p:nvSpPr>
        <p:spPr>
          <a:xfrm>
            <a:off x="2916288" y="4127805"/>
            <a:ext cx="163093" cy="211443"/>
          </a:xfrm>
          <a:prstGeom prst="rect">
            <a:avLst/>
          </a:prstGeom>
          <a:blipFill>
            <a:blip r:embed="rId74" cstate="print"/>
            <a:stretch>
              <a:fillRect/>
            </a:stretch>
          </a:blipFill>
        </p:spPr>
        <p:txBody>
          <a:bodyPr wrap="square" lIns="0" tIns="0" rIns="0" bIns="0" rtlCol="0"/>
          <a:lstStyle/>
          <a:p>
            <a:endParaRPr/>
          </a:p>
        </p:txBody>
      </p:sp>
      <p:sp>
        <p:nvSpPr>
          <p:cNvPr id="143" name="object 143"/>
          <p:cNvSpPr/>
          <p:nvPr/>
        </p:nvSpPr>
        <p:spPr>
          <a:xfrm>
            <a:off x="2916278" y="4127920"/>
            <a:ext cx="163195" cy="211454"/>
          </a:xfrm>
          <a:custGeom>
            <a:avLst/>
            <a:gdLst/>
            <a:ahLst/>
            <a:cxnLst/>
            <a:rect l="l" t="t" r="r" b="b"/>
            <a:pathLst>
              <a:path w="163194" h="211454">
                <a:moveTo>
                  <a:pt x="28689" y="29235"/>
                </a:moveTo>
                <a:lnTo>
                  <a:pt x="64138" y="6965"/>
                </a:lnTo>
                <a:lnTo>
                  <a:pt x="91439" y="0"/>
                </a:lnTo>
                <a:lnTo>
                  <a:pt x="101731" y="1962"/>
                </a:lnTo>
                <a:lnTo>
                  <a:pt x="139707" y="25418"/>
                </a:lnTo>
                <a:lnTo>
                  <a:pt x="158480" y="64712"/>
                </a:lnTo>
                <a:lnTo>
                  <a:pt x="163106" y="98107"/>
                </a:lnTo>
                <a:lnTo>
                  <a:pt x="161804" y="111534"/>
                </a:lnTo>
                <a:lnTo>
                  <a:pt x="150215" y="154051"/>
                </a:lnTo>
                <a:lnTo>
                  <a:pt x="126923" y="188203"/>
                </a:lnTo>
                <a:lnTo>
                  <a:pt x="94625" y="208606"/>
                </a:lnTo>
                <a:lnTo>
                  <a:pt x="66944" y="211321"/>
                </a:lnTo>
                <a:lnTo>
                  <a:pt x="56997" y="210002"/>
                </a:lnTo>
                <a:lnTo>
                  <a:pt x="18066" y="184013"/>
                </a:lnTo>
                <a:lnTo>
                  <a:pt x="2311" y="144425"/>
                </a:lnTo>
                <a:lnTo>
                  <a:pt x="0" y="112522"/>
                </a:lnTo>
                <a:lnTo>
                  <a:pt x="1434" y="96658"/>
                </a:lnTo>
                <a:lnTo>
                  <a:pt x="12852" y="52489"/>
                </a:lnTo>
                <a:lnTo>
                  <a:pt x="28689" y="29235"/>
                </a:lnTo>
                <a:close/>
              </a:path>
            </a:pathLst>
          </a:custGeom>
          <a:ln w="12699">
            <a:solidFill>
              <a:srgbClr val="A19FCC"/>
            </a:solidFill>
          </a:ln>
        </p:spPr>
        <p:txBody>
          <a:bodyPr wrap="square" lIns="0" tIns="0" rIns="0" bIns="0" rtlCol="0"/>
          <a:lstStyle/>
          <a:p>
            <a:endParaRPr/>
          </a:p>
        </p:txBody>
      </p:sp>
      <p:sp>
        <p:nvSpPr>
          <p:cNvPr id="144" name="object 144"/>
          <p:cNvSpPr/>
          <p:nvPr/>
        </p:nvSpPr>
        <p:spPr>
          <a:xfrm>
            <a:off x="2994810" y="3949928"/>
            <a:ext cx="199099" cy="181631"/>
          </a:xfrm>
          <a:prstGeom prst="rect">
            <a:avLst/>
          </a:prstGeom>
          <a:blipFill>
            <a:blip r:embed="rId75" cstate="print"/>
            <a:stretch>
              <a:fillRect/>
            </a:stretch>
          </a:blipFill>
        </p:spPr>
        <p:txBody>
          <a:bodyPr wrap="square" lIns="0" tIns="0" rIns="0" bIns="0" rtlCol="0"/>
          <a:lstStyle/>
          <a:p>
            <a:endParaRPr/>
          </a:p>
        </p:txBody>
      </p:sp>
      <p:sp>
        <p:nvSpPr>
          <p:cNvPr id="145" name="object 145"/>
          <p:cNvSpPr/>
          <p:nvPr/>
        </p:nvSpPr>
        <p:spPr>
          <a:xfrm>
            <a:off x="2994812" y="3949939"/>
            <a:ext cx="199390" cy="182245"/>
          </a:xfrm>
          <a:custGeom>
            <a:avLst/>
            <a:gdLst/>
            <a:ahLst/>
            <a:cxnLst/>
            <a:rect l="l" t="t" r="r" b="b"/>
            <a:pathLst>
              <a:path w="199389" h="182245">
                <a:moveTo>
                  <a:pt x="118295" y="228"/>
                </a:moveTo>
                <a:lnTo>
                  <a:pt x="159007" y="9994"/>
                </a:lnTo>
                <a:lnTo>
                  <a:pt x="193781" y="43979"/>
                </a:lnTo>
                <a:lnTo>
                  <a:pt x="199093" y="66331"/>
                </a:lnTo>
                <a:lnTo>
                  <a:pt x="198655" y="76921"/>
                </a:lnTo>
                <a:lnTo>
                  <a:pt x="183692" y="117817"/>
                </a:lnTo>
                <a:lnTo>
                  <a:pt x="152542" y="152934"/>
                </a:lnTo>
                <a:lnTo>
                  <a:pt x="114041" y="174383"/>
                </a:lnTo>
                <a:lnTo>
                  <a:pt x="73348" y="181618"/>
                </a:lnTo>
                <a:lnTo>
                  <a:pt x="61552" y="181381"/>
                </a:lnTo>
                <a:lnTo>
                  <a:pt x="21850" y="161815"/>
                </a:lnTo>
                <a:lnTo>
                  <a:pt x="1656" y="126554"/>
                </a:lnTo>
                <a:lnTo>
                  <a:pt x="0" y="114020"/>
                </a:lnTo>
                <a:lnTo>
                  <a:pt x="226" y="100866"/>
                </a:lnTo>
                <a:lnTo>
                  <a:pt x="17510" y="61924"/>
                </a:lnTo>
                <a:lnTo>
                  <a:pt x="51040" y="27889"/>
                </a:lnTo>
                <a:lnTo>
                  <a:pt x="90597" y="5168"/>
                </a:lnTo>
                <a:lnTo>
                  <a:pt x="111681" y="0"/>
                </a:lnTo>
                <a:lnTo>
                  <a:pt x="118295" y="228"/>
                </a:lnTo>
                <a:close/>
              </a:path>
            </a:pathLst>
          </a:custGeom>
          <a:ln w="12700">
            <a:solidFill>
              <a:srgbClr val="A19FCC"/>
            </a:solidFill>
          </a:ln>
        </p:spPr>
        <p:txBody>
          <a:bodyPr wrap="square" lIns="0" tIns="0" rIns="0" bIns="0" rtlCol="0"/>
          <a:lstStyle/>
          <a:p>
            <a:endParaRPr/>
          </a:p>
        </p:txBody>
      </p:sp>
      <p:sp>
        <p:nvSpPr>
          <p:cNvPr id="146" name="object 146"/>
          <p:cNvSpPr/>
          <p:nvPr/>
        </p:nvSpPr>
        <p:spPr>
          <a:xfrm>
            <a:off x="3032147" y="3957510"/>
            <a:ext cx="369052" cy="365294"/>
          </a:xfrm>
          <a:prstGeom prst="rect">
            <a:avLst/>
          </a:prstGeom>
          <a:blipFill>
            <a:blip r:embed="rId76" cstate="print"/>
            <a:stretch>
              <a:fillRect/>
            </a:stretch>
          </a:blipFill>
        </p:spPr>
        <p:txBody>
          <a:bodyPr wrap="square" lIns="0" tIns="0" rIns="0" bIns="0" rtlCol="0"/>
          <a:lstStyle/>
          <a:p>
            <a:endParaRPr/>
          </a:p>
        </p:txBody>
      </p:sp>
      <p:sp>
        <p:nvSpPr>
          <p:cNvPr id="147" name="object 147"/>
          <p:cNvSpPr/>
          <p:nvPr/>
        </p:nvSpPr>
        <p:spPr>
          <a:xfrm>
            <a:off x="3032146" y="3957559"/>
            <a:ext cx="369570" cy="365760"/>
          </a:xfrm>
          <a:custGeom>
            <a:avLst/>
            <a:gdLst/>
            <a:ahLst/>
            <a:cxnLst/>
            <a:rect l="l" t="t" r="r" b="b"/>
            <a:pathLst>
              <a:path w="369570" h="365760">
                <a:moveTo>
                  <a:pt x="25179" y="75786"/>
                </a:moveTo>
                <a:lnTo>
                  <a:pt x="60833" y="43625"/>
                </a:lnTo>
                <a:lnTo>
                  <a:pt x="108946" y="14029"/>
                </a:lnTo>
                <a:lnTo>
                  <a:pt x="148521" y="996"/>
                </a:lnTo>
                <a:lnTo>
                  <a:pt x="172506" y="0"/>
                </a:lnTo>
                <a:lnTo>
                  <a:pt x="199172" y="1921"/>
                </a:lnTo>
                <a:lnTo>
                  <a:pt x="249537" y="13467"/>
                </a:lnTo>
                <a:lnTo>
                  <a:pt x="288440" y="35984"/>
                </a:lnTo>
                <a:lnTo>
                  <a:pt x="320009" y="65588"/>
                </a:lnTo>
                <a:lnTo>
                  <a:pt x="345413" y="97244"/>
                </a:lnTo>
                <a:lnTo>
                  <a:pt x="362300" y="134701"/>
                </a:lnTo>
                <a:lnTo>
                  <a:pt x="369057" y="183077"/>
                </a:lnTo>
                <a:lnTo>
                  <a:pt x="368469" y="208991"/>
                </a:lnTo>
                <a:lnTo>
                  <a:pt x="356784" y="256404"/>
                </a:lnTo>
                <a:lnTo>
                  <a:pt x="331805" y="299868"/>
                </a:lnTo>
                <a:lnTo>
                  <a:pt x="303301" y="330159"/>
                </a:lnTo>
                <a:lnTo>
                  <a:pt x="253055" y="353395"/>
                </a:lnTo>
                <a:lnTo>
                  <a:pt x="211210" y="363314"/>
                </a:lnTo>
                <a:lnTo>
                  <a:pt x="188359" y="365243"/>
                </a:lnTo>
                <a:lnTo>
                  <a:pt x="164955" y="363594"/>
                </a:lnTo>
                <a:lnTo>
                  <a:pt x="113128" y="349860"/>
                </a:lnTo>
                <a:lnTo>
                  <a:pt x="65120" y="322801"/>
                </a:lnTo>
                <a:lnTo>
                  <a:pt x="30394" y="278681"/>
                </a:lnTo>
                <a:lnTo>
                  <a:pt x="7564" y="226484"/>
                </a:lnTo>
                <a:lnTo>
                  <a:pt x="0" y="170827"/>
                </a:lnTo>
                <a:lnTo>
                  <a:pt x="651" y="143685"/>
                </a:lnTo>
                <a:lnTo>
                  <a:pt x="6128" y="105236"/>
                </a:lnTo>
                <a:lnTo>
                  <a:pt x="25179" y="75786"/>
                </a:lnTo>
                <a:close/>
              </a:path>
            </a:pathLst>
          </a:custGeom>
          <a:ln w="12700">
            <a:solidFill>
              <a:srgbClr val="A19FCC"/>
            </a:solidFill>
          </a:ln>
        </p:spPr>
        <p:txBody>
          <a:bodyPr wrap="square" lIns="0" tIns="0" rIns="0" bIns="0" rtlCol="0"/>
          <a:lstStyle/>
          <a:p>
            <a:endParaRPr/>
          </a:p>
        </p:txBody>
      </p:sp>
      <p:sp>
        <p:nvSpPr>
          <p:cNvPr id="148" name="object 148"/>
          <p:cNvSpPr/>
          <p:nvPr/>
        </p:nvSpPr>
        <p:spPr>
          <a:xfrm>
            <a:off x="3124705" y="4044810"/>
            <a:ext cx="206770" cy="201048"/>
          </a:xfrm>
          <a:prstGeom prst="rect">
            <a:avLst/>
          </a:prstGeom>
          <a:blipFill>
            <a:blip r:embed="rId77" cstate="print"/>
            <a:stretch>
              <a:fillRect/>
            </a:stretch>
          </a:blipFill>
        </p:spPr>
        <p:txBody>
          <a:bodyPr wrap="square" lIns="0" tIns="0" rIns="0" bIns="0" rtlCol="0"/>
          <a:lstStyle/>
          <a:p>
            <a:endParaRPr/>
          </a:p>
        </p:txBody>
      </p:sp>
      <p:sp>
        <p:nvSpPr>
          <p:cNvPr id="149" name="object 149"/>
          <p:cNvSpPr/>
          <p:nvPr/>
        </p:nvSpPr>
        <p:spPr>
          <a:xfrm>
            <a:off x="3349986" y="3872788"/>
            <a:ext cx="325943" cy="352323"/>
          </a:xfrm>
          <a:prstGeom prst="rect">
            <a:avLst/>
          </a:prstGeom>
          <a:blipFill>
            <a:blip r:embed="rId78" cstate="print"/>
            <a:stretch>
              <a:fillRect/>
            </a:stretch>
          </a:blipFill>
        </p:spPr>
        <p:txBody>
          <a:bodyPr wrap="square" lIns="0" tIns="0" rIns="0" bIns="0" rtlCol="0"/>
          <a:lstStyle/>
          <a:p>
            <a:endParaRPr/>
          </a:p>
        </p:txBody>
      </p:sp>
      <p:sp>
        <p:nvSpPr>
          <p:cNvPr id="150" name="object 150"/>
          <p:cNvSpPr/>
          <p:nvPr/>
        </p:nvSpPr>
        <p:spPr>
          <a:xfrm>
            <a:off x="3349985" y="3872787"/>
            <a:ext cx="326390" cy="352425"/>
          </a:xfrm>
          <a:custGeom>
            <a:avLst/>
            <a:gdLst/>
            <a:ahLst/>
            <a:cxnLst/>
            <a:rect l="l" t="t" r="r" b="b"/>
            <a:pathLst>
              <a:path w="326389" h="352425">
                <a:moveTo>
                  <a:pt x="3136" y="132499"/>
                </a:moveTo>
                <a:lnTo>
                  <a:pt x="16518" y="91185"/>
                </a:lnTo>
                <a:lnTo>
                  <a:pt x="40273" y="47990"/>
                </a:lnTo>
                <a:lnTo>
                  <a:pt x="81963" y="13748"/>
                </a:lnTo>
                <a:lnTo>
                  <a:pt x="124413" y="1680"/>
                </a:lnTo>
                <a:lnTo>
                  <a:pt x="145034" y="0"/>
                </a:lnTo>
                <a:lnTo>
                  <a:pt x="164343" y="2066"/>
                </a:lnTo>
                <a:lnTo>
                  <a:pt x="201744" y="14900"/>
                </a:lnTo>
                <a:lnTo>
                  <a:pt x="235537" y="33114"/>
                </a:lnTo>
                <a:lnTo>
                  <a:pt x="265726" y="56717"/>
                </a:lnTo>
                <a:lnTo>
                  <a:pt x="291996" y="91630"/>
                </a:lnTo>
                <a:lnTo>
                  <a:pt x="314348" y="137848"/>
                </a:lnTo>
                <a:lnTo>
                  <a:pt x="325140" y="184959"/>
                </a:lnTo>
                <a:lnTo>
                  <a:pt x="325939" y="209494"/>
                </a:lnTo>
                <a:lnTo>
                  <a:pt x="324375" y="232964"/>
                </a:lnTo>
                <a:lnTo>
                  <a:pt x="315563" y="270173"/>
                </a:lnTo>
                <a:lnTo>
                  <a:pt x="287604" y="308292"/>
                </a:lnTo>
                <a:lnTo>
                  <a:pt x="244161" y="340925"/>
                </a:lnTo>
                <a:lnTo>
                  <a:pt x="205059" y="350979"/>
                </a:lnTo>
                <a:lnTo>
                  <a:pt x="181646" y="352323"/>
                </a:lnTo>
                <a:lnTo>
                  <a:pt x="157573" y="350314"/>
                </a:lnTo>
                <a:lnTo>
                  <a:pt x="112539" y="332014"/>
                </a:lnTo>
                <a:lnTo>
                  <a:pt x="69960" y="296072"/>
                </a:lnTo>
                <a:lnTo>
                  <a:pt x="36700" y="252932"/>
                </a:lnTo>
                <a:lnTo>
                  <a:pt x="12769" y="202597"/>
                </a:lnTo>
                <a:lnTo>
                  <a:pt x="1033" y="165749"/>
                </a:lnTo>
                <a:lnTo>
                  <a:pt x="0" y="154187"/>
                </a:lnTo>
                <a:lnTo>
                  <a:pt x="1033" y="143982"/>
                </a:lnTo>
                <a:lnTo>
                  <a:pt x="3136" y="132499"/>
                </a:lnTo>
                <a:close/>
              </a:path>
            </a:pathLst>
          </a:custGeom>
          <a:ln w="12700">
            <a:solidFill>
              <a:srgbClr val="A19FCC"/>
            </a:solidFill>
          </a:ln>
        </p:spPr>
        <p:txBody>
          <a:bodyPr wrap="square" lIns="0" tIns="0" rIns="0" bIns="0" rtlCol="0"/>
          <a:lstStyle/>
          <a:p>
            <a:endParaRPr/>
          </a:p>
        </p:txBody>
      </p:sp>
      <p:sp>
        <p:nvSpPr>
          <p:cNvPr id="151" name="object 151"/>
          <p:cNvSpPr/>
          <p:nvPr/>
        </p:nvSpPr>
        <p:spPr>
          <a:xfrm>
            <a:off x="3440959" y="3950322"/>
            <a:ext cx="170755" cy="198298"/>
          </a:xfrm>
          <a:prstGeom prst="rect">
            <a:avLst/>
          </a:prstGeom>
          <a:blipFill>
            <a:blip r:embed="rId79" cstate="print"/>
            <a:stretch>
              <a:fillRect/>
            </a:stretch>
          </a:blipFill>
        </p:spPr>
        <p:txBody>
          <a:bodyPr wrap="square" lIns="0" tIns="0" rIns="0" bIns="0" rtlCol="0"/>
          <a:lstStyle/>
          <a:p>
            <a:endParaRPr/>
          </a:p>
        </p:txBody>
      </p:sp>
      <p:sp>
        <p:nvSpPr>
          <p:cNvPr id="152" name="object 152"/>
          <p:cNvSpPr/>
          <p:nvPr/>
        </p:nvSpPr>
        <p:spPr>
          <a:xfrm>
            <a:off x="3252422" y="4167352"/>
            <a:ext cx="318130" cy="352826"/>
          </a:xfrm>
          <a:prstGeom prst="rect">
            <a:avLst/>
          </a:prstGeom>
          <a:blipFill>
            <a:blip r:embed="rId80" cstate="print"/>
            <a:stretch>
              <a:fillRect/>
            </a:stretch>
          </a:blipFill>
        </p:spPr>
        <p:txBody>
          <a:bodyPr wrap="square" lIns="0" tIns="0" rIns="0" bIns="0" rtlCol="0"/>
          <a:lstStyle/>
          <a:p>
            <a:endParaRPr/>
          </a:p>
        </p:txBody>
      </p:sp>
      <p:sp>
        <p:nvSpPr>
          <p:cNvPr id="153" name="object 153"/>
          <p:cNvSpPr/>
          <p:nvPr/>
        </p:nvSpPr>
        <p:spPr>
          <a:xfrm>
            <a:off x="3252418" y="4167354"/>
            <a:ext cx="318135" cy="353060"/>
          </a:xfrm>
          <a:custGeom>
            <a:avLst/>
            <a:gdLst/>
            <a:ahLst/>
            <a:cxnLst/>
            <a:rect l="l" t="t" r="r" b="b"/>
            <a:pathLst>
              <a:path w="318135" h="353060">
                <a:moveTo>
                  <a:pt x="208790" y="338672"/>
                </a:moveTo>
                <a:lnTo>
                  <a:pt x="166752" y="349616"/>
                </a:lnTo>
                <a:lnTo>
                  <a:pt x="117575" y="352823"/>
                </a:lnTo>
                <a:lnTo>
                  <a:pt x="100146" y="351249"/>
                </a:lnTo>
                <a:lnTo>
                  <a:pt x="49028" y="322538"/>
                </a:lnTo>
                <a:lnTo>
                  <a:pt x="20766" y="290323"/>
                </a:lnTo>
                <a:lnTo>
                  <a:pt x="6356" y="254046"/>
                </a:lnTo>
                <a:lnTo>
                  <a:pt x="853" y="215139"/>
                </a:lnTo>
                <a:lnTo>
                  <a:pt x="0" y="196216"/>
                </a:lnTo>
                <a:lnTo>
                  <a:pt x="705" y="177271"/>
                </a:lnTo>
                <a:lnTo>
                  <a:pt x="9577" y="138355"/>
                </a:lnTo>
                <a:lnTo>
                  <a:pt x="31348" y="94856"/>
                </a:lnTo>
                <a:lnTo>
                  <a:pt x="61787" y="54814"/>
                </a:lnTo>
                <a:lnTo>
                  <a:pt x="100065" y="25130"/>
                </a:lnTo>
                <a:lnTo>
                  <a:pt x="139829" y="5703"/>
                </a:lnTo>
                <a:lnTo>
                  <a:pt x="172655" y="0"/>
                </a:lnTo>
                <a:lnTo>
                  <a:pt x="188135" y="1262"/>
                </a:lnTo>
                <a:lnTo>
                  <a:pt x="238111" y="14749"/>
                </a:lnTo>
                <a:lnTo>
                  <a:pt x="284359" y="50933"/>
                </a:lnTo>
                <a:lnTo>
                  <a:pt x="309343" y="91318"/>
                </a:lnTo>
                <a:lnTo>
                  <a:pt x="318135" y="139123"/>
                </a:lnTo>
                <a:lnTo>
                  <a:pt x="316009" y="166563"/>
                </a:lnTo>
                <a:lnTo>
                  <a:pt x="303176" y="220460"/>
                </a:lnTo>
                <a:lnTo>
                  <a:pt x="277975" y="270427"/>
                </a:lnTo>
                <a:lnTo>
                  <a:pt x="248858" y="310745"/>
                </a:lnTo>
                <a:lnTo>
                  <a:pt x="208790" y="338672"/>
                </a:lnTo>
                <a:close/>
              </a:path>
            </a:pathLst>
          </a:custGeom>
          <a:ln w="12700">
            <a:solidFill>
              <a:srgbClr val="A19FCC"/>
            </a:solidFill>
          </a:ln>
        </p:spPr>
        <p:txBody>
          <a:bodyPr wrap="square" lIns="0" tIns="0" rIns="0" bIns="0" rtlCol="0"/>
          <a:lstStyle/>
          <a:p>
            <a:endParaRPr/>
          </a:p>
        </p:txBody>
      </p:sp>
      <p:sp>
        <p:nvSpPr>
          <p:cNvPr id="154" name="object 154"/>
          <p:cNvSpPr/>
          <p:nvPr/>
        </p:nvSpPr>
        <p:spPr>
          <a:xfrm>
            <a:off x="3317244" y="4243407"/>
            <a:ext cx="185282" cy="184920"/>
          </a:xfrm>
          <a:prstGeom prst="rect">
            <a:avLst/>
          </a:prstGeom>
          <a:blipFill>
            <a:blip r:embed="rId81" cstate="print"/>
            <a:stretch>
              <a:fillRect/>
            </a:stretch>
          </a:blipFill>
        </p:spPr>
        <p:txBody>
          <a:bodyPr wrap="square" lIns="0" tIns="0" rIns="0" bIns="0" rtlCol="0"/>
          <a:lstStyle/>
          <a:p>
            <a:endParaRPr/>
          </a:p>
        </p:txBody>
      </p:sp>
      <p:sp>
        <p:nvSpPr>
          <p:cNvPr id="155" name="object 155"/>
          <p:cNvSpPr/>
          <p:nvPr/>
        </p:nvSpPr>
        <p:spPr>
          <a:xfrm>
            <a:off x="3619815" y="4016933"/>
            <a:ext cx="390566" cy="386206"/>
          </a:xfrm>
          <a:prstGeom prst="rect">
            <a:avLst/>
          </a:prstGeom>
          <a:blipFill>
            <a:blip r:embed="rId82" cstate="print"/>
            <a:stretch>
              <a:fillRect/>
            </a:stretch>
          </a:blipFill>
        </p:spPr>
        <p:txBody>
          <a:bodyPr wrap="square" lIns="0" tIns="0" rIns="0" bIns="0" rtlCol="0"/>
          <a:lstStyle/>
          <a:p>
            <a:endParaRPr/>
          </a:p>
        </p:txBody>
      </p:sp>
      <p:sp>
        <p:nvSpPr>
          <p:cNvPr id="156" name="object 156"/>
          <p:cNvSpPr/>
          <p:nvPr/>
        </p:nvSpPr>
        <p:spPr>
          <a:xfrm>
            <a:off x="3619815" y="4016967"/>
            <a:ext cx="391160" cy="386715"/>
          </a:xfrm>
          <a:custGeom>
            <a:avLst/>
            <a:gdLst/>
            <a:ahLst/>
            <a:cxnLst/>
            <a:rect l="l" t="t" r="r" b="b"/>
            <a:pathLst>
              <a:path w="391160" h="386714">
                <a:moveTo>
                  <a:pt x="284592" y="380794"/>
                </a:moveTo>
                <a:lnTo>
                  <a:pt x="269254" y="383830"/>
                </a:lnTo>
                <a:lnTo>
                  <a:pt x="252271" y="385644"/>
                </a:lnTo>
                <a:lnTo>
                  <a:pt x="234039" y="386179"/>
                </a:lnTo>
                <a:lnTo>
                  <a:pt x="214958" y="385379"/>
                </a:lnTo>
                <a:lnTo>
                  <a:pt x="173359" y="381880"/>
                </a:lnTo>
                <a:lnTo>
                  <a:pt x="129627" y="368894"/>
                </a:lnTo>
                <a:lnTo>
                  <a:pt x="83261" y="337533"/>
                </a:lnTo>
                <a:lnTo>
                  <a:pt x="42962" y="297457"/>
                </a:lnTo>
                <a:lnTo>
                  <a:pt x="19262" y="255119"/>
                </a:lnTo>
                <a:lnTo>
                  <a:pt x="6221" y="211287"/>
                </a:lnTo>
                <a:lnTo>
                  <a:pt x="0" y="169461"/>
                </a:lnTo>
                <a:lnTo>
                  <a:pt x="622" y="148731"/>
                </a:lnTo>
                <a:lnTo>
                  <a:pt x="13141" y="105987"/>
                </a:lnTo>
                <a:lnTo>
                  <a:pt x="39689" y="62039"/>
                </a:lnTo>
                <a:lnTo>
                  <a:pt x="76390" y="29421"/>
                </a:lnTo>
                <a:lnTo>
                  <a:pt x="123239" y="8134"/>
                </a:lnTo>
                <a:lnTo>
                  <a:pt x="166157" y="0"/>
                </a:lnTo>
                <a:lnTo>
                  <a:pt x="185683" y="1156"/>
                </a:lnTo>
                <a:lnTo>
                  <a:pt x="225334" y="10894"/>
                </a:lnTo>
                <a:lnTo>
                  <a:pt x="269467" y="27869"/>
                </a:lnTo>
                <a:lnTo>
                  <a:pt x="312418" y="55560"/>
                </a:lnTo>
                <a:lnTo>
                  <a:pt x="352877" y="98352"/>
                </a:lnTo>
                <a:lnTo>
                  <a:pt x="382535" y="149984"/>
                </a:lnTo>
                <a:lnTo>
                  <a:pt x="390566" y="207871"/>
                </a:lnTo>
                <a:lnTo>
                  <a:pt x="388441" y="237717"/>
                </a:lnTo>
                <a:lnTo>
                  <a:pt x="373616" y="291344"/>
                </a:lnTo>
                <a:lnTo>
                  <a:pt x="344367" y="338792"/>
                </a:lnTo>
                <a:lnTo>
                  <a:pt x="318305" y="367657"/>
                </a:lnTo>
                <a:lnTo>
                  <a:pt x="284592" y="380794"/>
                </a:lnTo>
                <a:close/>
              </a:path>
            </a:pathLst>
          </a:custGeom>
          <a:ln w="12700">
            <a:solidFill>
              <a:srgbClr val="A19FCC"/>
            </a:solidFill>
          </a:ln>
        </p:spPr>
        <p:txBody>
          <a:bodyPr wrap="square" lIns="0" tIns="0" rIns="0" bIns="0" rtlCol="0"/>
          <a:lstStyle/>
          <a:p>
            <a:endParaRPr/>
          </a:p>
        </p:txBody>
      </p:sp>
      <p:sp>
        <p:nvSpPr>
          <p:cNvPr id="157" name="object 157"/>
          <p:cNvSpPr/>
          <p:nvPr/>
        </p:nvSpPr>
        <p:spPr>
          <a:xfrm>
            <a:off x="3702204" y="4101149"/>
            <a:ext cx="223412" cy="198212"/>
          </a:xfrm>
          <a:prstGeom prst="rect">
            <a:avLst/>
          </a:prstGeom>
          <a:blipFill>
            <a:blip r:embed="rId83" cstate="print"/>
            <a:stretch>
              <a:fillRect/>
            </a:stretch>
          </a:blipFill>
        </p:spPr>
        <p:txBody>
          <a:bodyPr wrap="square" lIns="0" tIns="0" rIns="0" bIns="0" rtlCol="0"/>
          <a:lstStyle/>
          <a:p>
            <a:endParaRPr/>
          </a:p>
        </p:txBody>
      </p:sp>
      <p:sp>
        <p:nvSpPr>
          <p:cNvPr id="158" name="object 158"/>
          <p:cNvSpPr/>
          <p:nvPr/>
        </p:nvSpPr>
        <p:spPr>
          <a:xfrm>
            <a:off x="2959558" y="4273677"/>
            <a:ext cx="296368" cy="262953"/>
          </a:xfrm>
          <a:prstGeom prst="rect">
            <a:avLst/>
          </a:prstGeom>
          <a:blipFill>
            <a:blip r:embed="rId84" cstate="print"/>
            <a:stretch>
              <a:fillRect/>
            </a:stretch>
          </a:blipFill>
        </p:spPr>
        <p:txBody>
          <a:bodyPr wrap="square" lIns="0" tIns="0" rIns="0" bIns="0" rtlCol="0"/>
          <a:lstStyle/>
          <a:p>
            <a:endParaRPr/>
          </a:p>
        </p:txBody>
      </p:sp>
      <p:sp>
        <p:nvSpPr>
          <p:cNvPr id="159" name="object 159"/>
          <p:cNvSpPr/>
          <p:nvPr/>
        </p:nvSpPr>
        <p:spPr>
          <a:xfrm>
            <a:off x="2959557" y="4273684"/>
            <a:ext cx="296545" cy="263525"/>
          </a:xfrm>
          <a:custGeom>
            <a:avLst/>
            <a:gdLst/>
            <a:ahLst/>
            <a:cxnLst/>
            <a:rect l="l" t="t" r="r" b="b"/>
            <a:pathLst>
              <a:path w="296545" h="263525">
                <a:moveTo>
                  <a:pt x="267335" y="221626"/>
                </a:moveTo>
                <a:lnTo>
                  <a:pt x="223278" y="246568"/>
                </a:lnTo>
                <a:lnTo>
                  <a:pt x="179094" y="261504"/>
                </a:lnTo>
                <a:lnTo>
                  <a:pt x="162064" y="262951"/>
                </a:lnTo>
                <a:lnTo>
                  <a:pt x="142731" y="261381"/>
                </a:lnTo>
                <a:lnTo>
                  <a:pt x="100532" y="251711"/>
                </a:lnTo>
                <a:lnTo>
                  <a:pt x="52706" y="224831"/>
                </a:lnTo>
                <a:lnTo>
                  <a:pt x="20324" y="188636"/>
                </a:lnTo>
                <a:lnTo>
                  <a:pt x="1727" y="147788"/>
                </a:lnTo>
                <a:lnTo>
                  <a:pt x="0" y="131097"/>
                </a:lnTo>
                <a:lnTo>
                  <a:pt x="368" y="112836"/>
                </a:lnTo>
                <a:lnTo>
                  <a:pt x="16374" y="61995"/>
                </a:lnTo>
                <a:lnTo>
                  <a:pt x="52870" y="22629"/>
                </a:lnTo>
                <a:lnTo>
                  <a:pt x="92635" y="5665"/>
                </a:lnTo>
                <a:lnTo>
                  <a:pt x="142186" y="0"/>
                </a:lnTo>
                <a:lnTo>
                  <a:pt x="160685" y="799"/>
                </a:lnTo>
                <a:lnTo>
                  <a:pt x="199046" y="10349"/>
                </a:lnTo>
                <a:lnTo>
                  <a:pt x="239452" y="29651"/>
                </a:lnTo>
                <a:lnTo>
                  <a:pt x="269286" y="58549"/>
                </a:lnTo>
                <a:lnTo>
                  <a:pt x="288550" y="97033"/>
                </a:lnTo>
                <a:lnTo>
                  <a:pt x="296365" y="136116"/>
                </a:lnTo>
                <a:lnTo>
                  <a:pt x="295530" y="156610"/>
                </a:lnTo>
                <a:lnTo>
                  <a:pt x="285099" y="202550"/>
                </a:lnTo>
                <a:lnTo>
                  <a:pt x="267335" y="221626"/>
                </a:lnTo>
                <a:close/>
              </a:path>
            </a:pathLst>
          </a:custGeom>
          <a:ln w="12700">
            <a:solidFill>
              <a:srgbClr val="A19FCC"/>
            </a:solidFill>
          </a:ln>
        </p:spPr>
        <p:txBody>
          <a:bodyPr wrap="square" lIns="0" tIns="0" rIns="0" bIns="0" rtlCol="0"/>
          <a:lstStyle/>
          <a:p>
            <a:endParaRPr/>
          </a:p>
        </p:txBody>
      </p:sp>
      <p:sp>
        <p:nvSpPr>
          <p:cNvPr id="160" name="object 160"/>
          <p:cNvSpPr/>
          <p:nvPr/>
        </p:nvSpPr>
        <p:spPr>
          <a:xfrm>
            <a:off x="3015091" y="4326270"/>
            <a:ext cx="170034" cy="146682"/>
          </a:xfrm>
          <a:prstGeom prst="rect">
            <a:avLst/>
          </a:prstGeom>
          <a:blipFill>
            <a:blip r:embed="rId85" cstate="print"/>
            <a:stretch>
              <a:fillRect/>
            </a:stretch>
          </a:blipFill>
        </p:spPr>
        <p:txBody>
          <a:bodyPr wrap="square" lIns="0" tIns="0" rIns="0" bIns="0" rtlCol="0"/>
          <a:lstStyle/>
          <a:p>
            <a:endParaRPr/>
          </a:p>
        </p:txBody>
      </p:sp>
      <p:sp>
        <p:nvSpPr>
          <p:cNvPr id="161" name="object 161"/>
          <p:cNvSpPr/>
          <p:nvPr/>
        </p:nvSpPr>
        <p:spPr>
          <a:xfrm>
            <a:off x="3493401" y="4192371"/>
            <a:ext cx="273212" cy="294267"/>
          </a:xfrm>
          <a:prstGeom prst="rect">
            <a:avLst/>
          </a:prstGeom>
          <a:blipFill>
            <a:blip r:embed="rId86" cstate="print"/>
            <a:stretch>
              <a:fillRect/>
            </a:stretch>
          </a:blipFill>
        </p:spPr>
        <p:txBody>
          <a:bodyPr wrap="square" lIns="0" tIns="0" rIns="0" bIns="0" rtlCol="0"/>
          <a:lstStyle/>
          <a:p>
            <a:endParaRPr/>
          </a:p>
        </p:txBody>
      </p:sp>
      <p:sp>
        <p:nvSpPr>
          <p:cNvPr id="162" name="object 162"/>
          <p:cNvSpPr/>
          <p:nvPr/>
        </p:nvSpPr>
        <p:spPr>
          <a:xfrm>
            <a:off x="3493394" y="4192527"/>
            <a:ext cx="273685" cy="294640"/>
          </a:xfrm>
          <a:custGeom>
            <a:avLst/>
            <a:gdLst/>
            <a:ahLst/>
            <a:cxnLst/>
            <a:rect l="l" t="t" r="r" b="b"/>
            <a:pathLst>
              <a:path w="273685" h="294639">
                <a:moveTo>
                  <a:pt x="116890" y="781"/>
                </a:moveTo>
                <a:lnTo>
                  <a:pt x="165849" y="13697"/>
                </a:lnTo>
                <a:lnTo>
                  <a:pt x="207906" y="33848"/>
                </a:lnTo>
                <a:lnTo>
                  <a:pt x="246337" y="76940"/>
                </a:lnTo>
                <a:lnTo>
                  <a:pt x="265518" y="113773"/>
                </a:lnTo>
                <a:lnTo>
                  <a:pt x="273219" y="165290"/>
                </a:lnTo>
                <a:lnTo>
                  <a:pt x="272389" y="181477"/>
                </a:lnTo>
                <a:lnTo>
                  <a:pt x="262847" y="225754"/>
                </a:lnTo>
                <a:lnTo>
                  <a:pt x="232055" y="265058"/>
                </a:lnTo>
                <a:lnTo>
                  <a:pt x="185098" y="290280"/>
                </a:lnTo>
                <a:lnTo>
                  <a:pt x="148264" y="294109"/>
                </a:lnTo>
                <a:lnTo>
                  <a:pt x="131483" y="292983"/>
                </a:lnTo>
                <a:lnTo>
                  <a:pt x="91167" y="277365"/>
                </a:lnTo>
                <a:lnTo>
                  <a:pt x="51742" y="246823"/>
                </a:lnTo>
                <a:lnTo>
                  <a:pt x="18262" y="199713"/>
                </a:lnTo>
                <a:lnTo>
                  <a:pt x="2815" y="157683"/>
                </a:lnTo>
                <a:lnTo>
                  <a:pt x="0" y="136823"/>
                </a:lnTo>
                <a:lnTo>
                  <a:pt x="1630" y="116169"/>
                </a:lnTo>
                <a:lnTo>
                  <a:pt x="14712" y="75166"/>
                </a:lnTo>
                <a:lnTo>
                  <a:pt x="36404" y="41733"/>
                </a:lnTo>
                <a:lnTo>
                  <a:pt x="66717" y="15867"/>
                </a:lnTo>
                <a:lnTo>
                  <a:pt x="107431" y="0"/>
                </a:lnTo>
                <a:lnTo>
                  <a:pt x="116890" y="781"/>
                </a:lnTo>
                <a:close/>
              </a:path>
            </a:pathLst>
          </a:custGeom>
          <a:ln w="12700">
            <a:solidFill>
              <a:srgbClr val="A19FCC"/>
            </a:solidFill>
          </a:ln>
        </p:spPr>
        <p:txBody>
          <a:bodyPr wrap="square" lIns="0" tIns="0" rIns="0" bIns="0" rtlCol="0"/>
          <a:lstStyle/>
          <a:p>
            <a:endParaRPr/>
          </a:p>
        </p:txBody>
      </p:sp>
      <p:sp>
        <p:nvSpPr>
          <p:cNvPr id="163" name="object 163"/>
          <p:cNvSpPr/>
          <p:nvPr/>
        </p:nvSpPr>
        <p:spPr>
          <a:xfrm>
            <a:off x="3551704" y="4274216"/>
            <a:ext cx="160792" cy="153850"/>
          </a:xfrm>
          <a:prstGeom prst="rect">
            <a:avLst/>
          </a:prstGeom>
          <a:blipFill>
            <a:blip r:embed="rId87" cstate="print"/>
            <a:stretch>
              <a:fillRect/>
            </a:stretch>
          </a:blipFill>
        </p:spPr>
        <p:txBody>
          <a:bodyPr wrap="square" lIns="0" tIns="0" rIns="0" bIns="0" rtlCol="0"/>
          <a:lstStyle/>
          <a:p>
            <a:endParaRPr/>
          </a:p>
        </p:txBody>
      </p:sp>
      <p:sp>
        <p:nvSpPr>
          <p:cNvPr id="164" name="object 164"/>
          <p:cNvSpPr/>
          <p:nvPr/>
        </p:nvSpPr>
        <p:spPr>
          <a:xfrm>
            <a:off x="3699954" y="4303052"/>
            <a:ext cx="382092" cy="267204"/>
          </a:xfrm>
          <a:prstGeom prst="rect">
            <a:avLst/>
          </a:prstGeom>
          <a:blipFill>
            <a:blip r:embed="rId88" cstate="print"/>
            <a:stretch>
              <a:fillRect/>
            </a:stretch>
          </a:blipFill>
        </p:spPr>
        <p:txBody>
          <a:bodyPr wrap="square" lIns="0" tIns="0" rIns="0" bIns="0" rtlCol="0"/>
          <a:lstStyle/>
          <a:p>
            <a:endParaRPr/>
          </a:p>
        </p:txBody>
      </p:sp>
      <p:sp>
        <p:nvSpPr>
          <p:cNvPr id="165" name="object 165"/>
          <p:cNvSpPr/>
          <p:nvPr/>
        </p:nvSpPr>
        <p:spPr>
          <a:xfrm>
            <a:off x="3699962" y="4303062"/>
            <a:ext cx="382270" cy="267335"/>
          </a:xfrm>
          <a:custGeom>
            <a:avLst/>
            <a:gdLst/>
            <a:ahLst/>
            <a:cxnLst/>
            <a:rect l="l" t="t" r="r" b="b"/>
            <a:pathLst>
              <a:path w="382270" h="267335">
                <a:moveTo>
                  <a:pt x="14554" y="99174"/>
                </a:moveTo>
                <a:lnTo>
                  <a:pt x="44754" y="67991"/>
                </a:lnTo>
                <a:lnTo>
                  <a:pt x="87888" y="35467"/>
                </a:lnTo>
                <a:lnTo>
                  <a:pt x="125310" y="16560"/>
                </a:lnTo>
                <a:lnTo>
                  <a:pt x="176264" y="4565"/>
                </a:lnTo>
                <a:lnTo>
                  <a:pt x="228752" y="0"/>
                </a:lnTo>
                <a:lnTo>
                  <a:pt x="250926" y="1725"/>
                </a:lnTo>
                <a:lnTo>
                  <a:pt x="290826" y="11758"/>
                </a:lnTo>
                <a:lnTo>
                  <a:pt x="339332" y="34147"/>
                </a:lnTo>
                <a:lnTo>
                  <a:pt x="371240" y="70653"/>
                </a:lnTo>
                <a:lnTo>
                  <a:pt x="382079" y="123647"/>
                </a:lnTo>
                <a:lnTo>
                  <a:pt x="378183" y="141626"/>
                </a:lnTo>
                <a:lnTo>
                  <a:pt x="360637" y="177984"/>
                </a:lnTo>
                <a:lnTo>
                  <a:pt x="323546" y="216661"/>
                </a:lnTo>
                <a:lnTo>
                  <a:pt x="271729" y="243615"/>
                </a:lnTo>
                <a:lnTo>
                  <a:pt x="228089" y="259088"/>
                </a:lnTo>
                <a:lnTo>
                  <a:pt x="178235" y="266378"/>
                </a:lnTo>
                <a:lnTo>
                  <a:pt x="150007" y="267200"/>
                </a:lnTo>
                <a:lnTo>
                  <a:pt x="122163" y="265475"/>
                </a:lnTo>
                <a:lnTo>
                  <a:pt x="75115" y="251229"/>
                </a:lnTo>
                <a:lnTo>
                  <a:pt x="37082" y="223644"/>
                </a:lnTo>
                <a:lnTo>
                  <a:pt x="12598" y="190684"/>
                </a:lnTo>
                <a:lnTo>
                  <a:pt x="1672" y="152354"/>
                </a:lnTo>
                <a:lnTo>
                  <a:pt x="0" y="136156"/>
                </a:lnTo>
                <a:lnTo>
                  <a:pt x="534" y="124339"/>
                </a:lnTo>
                <a:lnTo>
                  <a:pt x="3314" y="115574"/>
                </a:lnTo>
                <a:lnTo>
                  <a:pt x="8076" y="107854"/>
                </a:lnTo>
                <a:lnTo>
                  <a:pt x="14554" y="99174"/>
                </a:lnTo>
                <a:close/>
              </a:path>
            </a:pathLst>
          </a:custGeom>
          <a:ln w="12699">
            <a:solidFill>
              <a:srgbClr val="A19FCC"/>
            </a:solidFill>
          </a:ln>
        </p:spPr>
        <p:txBody>
          <a:bodyPr wrap="square" lIns="0" tIns="0" rIns="0" bIns="0" rtlCol="0"/>
          <a:lstStyle/>
          <a:p>
            <a:endParaRPr/>
          </a:p>
        </p:txBody>
      </p:sp>
      <p:sp>
        <p:nvSpPr>
          <p:cNvPr id="166" name="object 166"/>
          <p:cNvSpPr/>
          <p:nvPr/>
        </p:nvSpPr>
        <p:spPr>
          <a:xfrm>
            <a:off x="3800482" y="4360448"/>
            <a:ext cx="207918" cy="153480"/>
          </a:xfrm>
          <a:prstGeom prst="rect">
            <a:avLst/>
          </a:prstGeom>
          <a:blipFill>
            <a:blip r:embed="rId89" cstate="print"/>
            <a:stretch>
              <a:fillRect/>
            </a:stretch>
          </a:blipFill>
        </p:spPr>
        <p:txBody>
          <a:bodyPr wrap="square" lIns="0" tIns="0" rIns="0" bIns="0" rtlCol="0"/>
          <a:lstStyle/>
          <a:p>
            <a:endParaRPr/>
          </a:p>
        </p:txBody>
      </p:sp>
      <p:sp>
        <p:nvSpPr>
          <p:cNvPr id="167" name="object 167"/>
          <p:cNvSpPr/>
          <p:nvPr/>
        </p:nvSpPr>
        <p:spPr>
          <a:xfrm>
            <a:off x="3102608" y="4459630"/>
            <a:ext cx="390574" cy="386206"/>
          </a:xfrm>
          <a:prstGeom prst="rect">
            <a:avLst/>
          </a:prstGeom>
          <a:blipFill>
            <a:blip r:embed="rId90" cstate="print"/>
            <a:stretch>
              <a:fillRect/>
            </a:stretch>
          </a:blipFill>
        </p:spPr>
        <p:txBody>
          <a:bodyPr wrap="square" lIns="0" tIns="0" rIns="0" bIns="0" rtlCol="0"/>
          <a:lstStyle/>
          <a:p>
            <a:endParaRPr/>
          </a:p>
        </p:txBody>
      </p:sp>
      <p:sp>
        <p:nvSpPr>
          <p:cNvPr id="168" name="object 168"/>
          <p:cNvSpPr/>
          <p:nvPr/>
        </p:nvSpPr>
        <p:spPr>
          <a:xfrm>
            <a:off x="3102610" y="4459663"/>
            <a:ext cx="391160" cy="386715"/>
          </a:xfrm>
          <a:custGeom>
            <a:avLst/>
            <a:gdLst/>
            <a:ahLst/>
            <a:cxnLst/>
            <a:rect l="l" t="t" r="r" b="b"/>
            <a:pathLst>
              <a:path w="391160" h="386714">
                <a:moveTo>
                  <a:pt x="284592" y="380794"/>
                </a:moveTo>
                <a:lnTo>
                  <a:pt x="269254" y="383830"/>
                </a:lnTo>
                <a:lnTo>
                  <a:pt x="252271" y="385644"/>
                </a:lnTo>
                <a:lnTo>
                  <a:pt x="234039" y="386179"/>
                </a:lnTo>
                <a:lnTo>
                  <a:pt x="214958" y="385379"/>
                </a:lnTo>
                <a:lnTo>
                  <a:pt x="173359" y="381880"/>
                </a:lnTo>
                <a:lnTo>
                  <a:pt x="129627" y="368894"/>
                </a:lnTo>
                <a:lnTo>
                  <a:pt x="83261" y="337533"/>
                </a:lnTo>
                <a:lnTo>
                  <a:pt x="42962" y="297457"/>
                </a:lnTo>
                <a:lnTo>
                  <a:pt x="19262" y="255119"/>
                </a:lnTo>
                <a:lnTo>
                  <a:pt x="6221" y="211287"/>
                </a:lnTo>
                <a:lnTo>
                  <a:pt x="0" y="169461"/>
                </a:lnTo>
                <a:lnTo>
                  <a:pt x="622" y="148731"/>
                </a:lnTo>
                <a:lnTo>
                  <a:pt x="13141" y="105987"/>
                </a:lnTo>
                <a:lnTo>
                  <a:pt x="39689" y="62039"/>
                </a:lnTo>
                <a:lnTo>
                  <a:pt x="76390" y="29421"/>
                </a:lnTo>
                <a:lnTo>
                  <a:pt x="123239" y="8134"/>
                </a:lnTo>
                <a:lnTo>
                  <a:pt x="166157" y="0"/>
                </a:lnTo>
                <a:lnTo>
                  <a:pt x="185683" y="1156"/>
                </a:lnTo>
                <a:lnTo>
                  <a:pt x="225334" y="10894"/>
                </a:lnTo>
                <a:lnTo>
                  <a:pt x="269467" y="27869"/>
                </a:lnTo>
                <a:lnTo>
                  <a:pt x="312418" y="55560"/>
                </a:lnTo>
                <a:lnTo>
                  <a:pt x="352877" y="98352"/>
                </a:lnTo>
                <a:lnTo>
                  <a:pt x="382535" y="149984"/>
                </a:lnTo>
                <a:lnTo>
                  <a:pt x="390566" y="207871"/>
                </a:lnTo>
                <a:lnTo>
                  <a:pt x="388441" y="237717"/>
                </a:lnTo>
                <a:lnTo>
                  <a:pt x="373616" y="291344"/>
                </a:lnTo>
                <a:lnTo>
                  <a:pt x="344367" y="338792"/>
                </a:lnTo>
                <a:lnTo>
                  <a:pt x="318305" y="367657"/>
                </a:lnTo>
                <a:lnTo>
                  <a:pt x="284592" y="380794"/>
                </a:lnTo>
                <a:close/>
              </a:path>
            </a:pathLst>
          </a:custGeom>
          <a:ln w="12700">
            <a:solidFill>
              <a:srgbClr val="A19FCC"/>
            </a:solidFill>
          </a:ln>
        </p:spPr>
        <p:txBody>
          <a:bodyPr wrap="square" lIns="0" tIns="0" rIns="0" bIns="0" rtlCol="0"/>
          <a:lstStyle/>
          <a:p>
            <a:endParaRPr/>
          </a:p>
        </p:txBody>
      </p:sp>
      <p:sp>
        <p:nvSpPr>
          <p:cNvPr id="169" name="object 169"/>
          <p:cNvSpPr/>
          <p:nvPr/>
        </p:nvSpPr>
        <p:spPr>
          <a:xfrm>
            <a:off x="3184999" y="4543843"/>
            <a:ext cx="223412" cy="198212"/>
          </a:xfrm>
          <a:prstGeom prst="rect">
            <a:avLst/>
          </a:prstGeom>
          <a:blipFill>
            <a:blip r:embed="rId83" cstate="print"/>
            <a:stretch>
              <a:fillRect/>
            </a:stretch>
          </a:blipFill>
        </p:spPr>
        <p:txBody>
          <a:bodyPr wrap="square" lIns="0" tIns="0" rIns="0" bIns="0" rtlCol="0"/>
          <a:lstStyle/>
          <a:p>
            <a:endParaRPr/>
          </a:p>
        </p:txBody>
      </p:sp>
      <p:sp>
        <p:nvSpPr>
          <p:cNvPr id="170" name="object 170"/>
          <p:cNvSpPr/>
          <p:nvPr/>
        </p:nvSpPr>
        <p:spPr>
          <a:xfrm>
            <a:off x="3445395" y="4405719"/>
            <a:ext cx="321041" cy="341795"/>
          </a:xfrm>
          <a:prstGeom prst="rect">
            <a:avLst/>
          </a:prstGeom>
          <a:blipFill>
            <a:blip r:embed="rId91" cstate="print"/>
            <a:stretch>
              <a:fillRect/>
            </a:stretch>
          </a:blipFill>
        </p:spPr>
        <p:txBody>
          <a:bodyPr wrap="square" lIns="0" tIns="0" rIns="0" bIns="0" rtlCol="0"/>
          <a:lstStyle/>
          <a:p>
            <a:endParaRPr/>
          </a:p>
        </p:txBody>
      </p:sp>
      <p:sp>
        <p:nvSpPr>
          <p:cNvPr id="171" name="object 171"/>
          <p:cNvSpPr/>
          <p:nvPr/>
        </p:nvSpPr>
        <p:spPr>
          <a:xfrm>
            <a:off x="3445390" y="4405873"/>
            <a:ext cx="321310" cy="342265"/>
          </a:xfrm>
          <a:custGeom>
            <a:avLst/>
            <a:gdLst/>
            <a:ahLst/>
            <a:cxnLst/>
            <a:rect l="l" t="t" r="r" b="b"/>
            <a:pathLst>
              <a:path w="321310" h="342264">
                <a:moveTo>
                  <a:pt x="226669" y="12420"/>
                </a:moveTo>
                <a:lnTo>
                  <a:pt x="260709" y="38932"/>
                </a:lnTo>
                <a:lnTo>
                  <a:pt x="294638" y="76996"/>
                </a:lnTo>
                <a:lnTo>
                  <a:pt x="317648" y="131429"/>
                </a:lnTo>
                <a:lnTo>
                  <a:pt x="321046" y="180072"/>
                </a:lnTo>
                <a:lnTo>
                  <a:pt x="319024" y="202450"/>
                </a:lnTo>
                <a:lnTo>
                  <a:pt x="306041" y="240923"/>
                </a:lnTo>
                <a:lnTo>
                  <a:pt x="285648" y="274015"/>
                </a:lnTo>
                <a:lnTo>
                  <a:pt x="248670" y="313611"/>
                </a:lnTo>
                <a:lnTo>
                  <a:pt x="213522" y="331084"/>
                </a:lnTo>
                <a:lnTo>
                  <a:pt x="169108" y="341029"/>
                </a:lnTo>
                <a:lnTo>
                  <a:pt x="147320" y="341642"/>
                </a:lnTo>
                <a:lnTo>
                  <a:pt x="125868" y="338452"/>
                </a:lnTo>
                <a:lnTo>
                  <a:pt x="83799" y="323345"/>
                </a:lnTo>
                <a:lnTo>
                  <a:pt x="41536" y="290788"/>
                </a:lnTo>
                <a:lnTo>
                  <a:pt x="15569" y="244867"/>
                </a:lnTo>
                <a:lnTo>
                  <a:pt x="2538" y="206081"/>
                </a:lnTo>
                <a:lnTo>
                  <a:pt x="0" y="184912"/>
                </a:lnTo>
                <a:lnTo>
                  <a:pt x="350" y="161594"/>
                </a:lnTo>
                <a:lnTo>
                  <a:pt x="8993" y="111406"/>
                </a:lnTo>
                <a:lnTo>
                  <a:pt x="32728" y="69075"/>
                </a:lnTo>
                <a:lnTo>
                  <a:pt x="71553" y="34596"/>
                </a:lnTo>
                <a:lnTo>
                  <a:pt x="115114" y="12156"/>
                </a:lnTo>
                <a:lnTo>
                  <a:pt x="163419" y="1761"/>
                </a:lnTo>
                <a:lnTo>
                  <a:pt x="183438" y="0"/>
                </a:lnTo>
                <a:lnTo>
                  <a:pt x="197805" y="288"/>
                </a:lnTo>
                <a:lnTo>
                  <a:pt x="208140" y="2633"/>
                </a:lnTo>
                <a:lnTo>
                  <a:pt x="216932" y="6766"/>
                </a:lnTo>
                <a:lnTo>
                  <a:pt x="226669" y="12420"/>
                </a:lnTo>
                <a:close/>
              </a:path>
            </a:pathLst>
          </a:custGeom>
          <a:ln w="12700">
            <a:solidFill>
              <a:srgbClr val="A19FCC"/>
            </a:solidFill>
          </a:ln>
        </p:spPr>
        <p:txBody>
          <a:bodyPr wrap="square" lIns="0" tIns="0" rIns="0" bIns="0" rtlCol="0"/>
          <a:lstStyle/>
          <a:p>
            <a:endParaRPr/>
          </a:p>
        </p:txBody>
      </p:sp>
      <p:sp>
        <p:nvSpPr>
          <p:cNvPr id="172" name="object 172"/>
          <p:cNvSpPr/>
          <p:nvPr/>
        </p:nvSpPr>
        <p:spPr>
          <a:xfrm>
            <a:off x="3512842" y="4495332"/>
            <a:ext cx="181306" cy="186889"/>
          </a:xfrm>
          <a:prstGeom prst="rect">
            <a:avLst/>
          </a:prstGeom>
          <a:blipFill>
            <a:blip r:embed="rId92" cstate="print"/>
            <a:stretch>
              <a:fillRect/>
            </a:stretch>
          </a:blipFill>
        </p:spPr>
        <p:txBody>
          <a:bodyPr wrap="square" lIns="0" tIns="0" rIns="0" bIns="0" rtlCol="0"/>
          <a:lstStyle/>
          <a:p>
            <a:endParaRPr/>
          </a:p>
        </p:txBody>
      </p:sp>
      <p:sp>
        <p:nvSpPr>
          <p:cNvPr id="173" name="object 173"/>
          <p:cNvSpPr/>
          <p:nvPr/>
        </p:nvSpPr>
        <p:spPr>
          <a:xfrm>
            <a:off x="3712114" y="4534636"/>
            <a:ext cx="399091" cy="328206"/>
          </a:xfrm>
          <a:prstGeom prst="rect">
            <a:avLst/>
          </a:prstGeom>
          <a:blipFill>
            <a:blip r:embed="rId93" cstate="print"/>
            <a:stretch>
              <a:fillRect/>
            </a:stretch>
          </a:blipFill>
        </p:spPr>
        <p:txBody>
          <a:bodyPr wrap="square" lIns="0" tIns="0" rIns="0" bIns="0" rtlCol="0"/>
          <a:lstStyle/>
          <a:p>
            <a:endParaRPr/>
          </a:p>
        </p:txBody>
      </p:sp>
      <p:sp>
        <p:nvSpPr>
          <p:cNvPr id="174" name="object 174"/>
          <p:cNvSpPr/>
          <p:nvPr/>
        </p:nvSpPr>
        <p:spPr>
          <a:xfrm>
            <a:off x="3712119" y="4534727"/>
            <a:ext cx="399415" cy="328295"/>
          </a:xfrm>
          <a:custGeom>
            <a:avLst/>
            <a:gdLst/>
            <a:ahLst/>
            <a:cxnLst/>
            <a:rect l="l" t="t" r="r" b="b"/>
            <a:pathLst>
              <a:path w="399414" h="328295">
                <a:moveTo>
                  <a:pt x="6490" y="169613"/>
                </a:moveTo>
                <a:lnTo>
                  <a:pt x="27896" y="127152"/>
                </a:lnTo>
                <a:lnTo>
                  <a:pt x="62349" y="79908"/>
                </a:lnTo>
                <a:lnTo>
                  <a:pt x="95250" y="49280"/>
                </a:lnTo>
                <a:lnTo>
                  <a:pt x="144469" y="22885"/>
                </a:lnTo>
                <a:lnTo>
                  <a:pt x="197688" y="4386"/>
                </a:lnTo>
                <a:lnTo>
                  <a:pt x="244286" y="0"/>
                </a:lnTo>
                <a:lnTo>
                  <a:pt x="266163" y="1626"/>
                </a:lnTo>
                <a:lnTo>
                  <a:pt x="305882" y="8692"/>
                </a:lnTo>
                <a:lnTo>
                  <a:pt x="355320" y="32415"/>
                </a:lnTo>
                <a:lnTo>
                  <a:pt x="381338" y="64028"/>
                </a:lnTo>
                <a:lnTo>
                  <a:pt x="397345" y="102938"/>
                </a:lnTo>
                <a:lnTo>
                  <a:pt x="399085" y="123967"/>
                </a:lnTo>
                <a:lnTo>
                  <a:pt x="397210" y="146610"/>
                </a:lnTo>
                <a:lnTo>
                  <a:pt x="385864" y="189082"/>
                </a:lnTo>
                <a:lnTo>
                  <a:pt x="353290" y="235809"/>
                </a:lnTo>
                <a:lnTo>
                  <a:pt x="321063" y="264791"/>
                </a:lnTo>
                <a:lnTo>
                  <a:pt x="280592" y="293175"/>
                </a:lnTo>
                <a:lnTo>
                  <a:pt x="230990" y="314034"/>
                </a:lnTo>
                <a:lnTo>
                  <a:pt x="172273" y="327363"/>
                </a:lnTo>
                <a:lnTo>
                  <a:pt x="144640" y="328121"/>
                </a:lnTo>
                <a:lnTo>
                  <a:pt x="118649" y="323522"/>
                </a:lnTo>
                <a:lnTo>
                  <a:pt x="70118" y="302511"/>
                </a:lnTo>
                <a:lnTo>
                  <a:pt x="33976" y="272056"/>
                </a:lnTo>
                <a:lnTo>
                  <a:pt x="10223" y="232151"/>
                </a:lnTo>
                <a:lnTo>
                  <a:pt x="0" y="201229"/>
                </a:lnTo>
                <a:lnTo>
                  <a:pt x="70" y="190754"/>
                </a:lnTo>
                <a:lnTo>
                  <a:pt x="2540" y="180937"/>
                </a:lnTo>
                <a:lnTo>
                  <a:pt x="6490" y="169613"/>
                </a:lnTo>
                <a:close/>
              </a:path>
            </a:pathLst>
          </a:custGeom>
          <a:ln w="12700">
            <a:solidFill>
              <a:srgbClr val="A19FCC"/>
            </a:solidFill>
          </a:ln>
        </p:spPr>
        <p:txBody>
          <a:bodyPr wrap="square" lIns="0" tIns="0" rIns="0" bIns="0" rtlCol="0"/>
          <a:lstStyle/>
          <a:p>
            <a:endParaRPr/>
          </a:p>
        </p:txBody>
      </p:sp>
      <p:sp>
        <p:nvSpPr>
          <p:cNvPr id="175" name="object 175"/>
          <p:cNvSpPr/>
          <p:nvPr/>
        </p:nvSpPr>
        <p:spPr>
          <a:xfrm>
            <a:off x="3823199" y="4602177"/>
            <a:ext cx="208807" cy="189179"/>
          </a:xfrm>
          <a:prstGeom prst="rect">
            <a:avLst/>
          </a:prstGeom>
          <a:blipFill>
            <a:blip r:embed="rId94" cstate="print"/>
            <a:stretch>
              <a:fillRect/>
            </a:stretch>
          </a:blipFill>
        </p:spPr>
        <p:txBody>
          <a:bodyPr wrap="square" lIns="0" tIns="0" rIns="0" bIns="0" rtlCol="0"/>
          <a:lstStyle/>
          <a:p>
            <a:endParaRPr/>
          </a:p>
        </p:txBody>
      </p:sp>
      <p:sp>
        <p:nvSpPr>
          <p:cNvPr id="176" name="object 176"/>
          <p:cNvSpPr/>
          <p:nvPr/>
        </p:nvSpPr>
        <p:spPr>
          <a:xfrm>
            <a:off x="2860911" y="4486465"/>
            <a:ext cx="245859" cy="223522"/>
          </a:xfrm>
          <a:prstGeom prst="rect">
            <a:avLst/>
          </a:prstGeom>
          <a:blipFill>
            <a:blip r:embed="rId95" cstate="print"/>
            <a:stretch>
              <a:fillRect/>
            </a:stretch>
          </a:blipFill>
        </p:spPr>
        <p:txBody>
          <a:bodyPr wrap="square" lIns="0" tIns="0" rIns="0" bIns="0" rtlCol="0"/>
          <a:lstStyle/>
          <a:p>
            <a:endParaRPr/>
          </a:p>
        </p:txBody>
      </p:sp>
      <p:sp>
        <p:nvSpPr>
          <p:cNvPr id="177" name="object 177"/>
          <p:cNvSpPr/>
          <p:nvPr/>
        </p:nvSpPr>
        <p:spPr>
          <a:xfrm>
            <a:off x="2860909" y="4486479"/>
            <a:ext cx="246379" cy="223520"/>
          </a:xfrm>
          <a:custGeom>
            <a:avLst/>
            <a:gdLst/>
            <a:ahLst/>
            <a:cxnLst/>
            <a:rect l="l" t="t" r="r" b="b"/>
            <a:pathLst>
              <a:path w="246380" h="223520">
                <a:moveTo>
                  <a:pt x="2876" y="105424"/>
                </a:moveTo>
                <a:lnTo>
                  <a:pt x="19665" y="67324"/>
                </a:lnTo>
                <a:lnTo>
                  <a:pt x="41409" y="36016"/>
                </a:lnTo>
                <a:lnTo>
                  <a:pt x="81246" y="11268"/>
                </a:lnTo>
                <a:lnTo>
                  <a:pt x="128105" y="0"/>
                </a:lnTo>
                <a:lnTo>
                  <a:pt x="142403" y="782"/>
                </a:lnTo>
                <a:lnTo>
                  <a:pt x="181372" y="10103"/>
                </a:lnTo>
                <a:lnTo>
                  <a:pt x="222831" y="39781"/>
                </a:lnTo>
                <a:lnTo>
                  <a:pt x="243605" y="80252"/>
                </a:lnTo>
                <a:lnTo>
                  <a:pt x="245856" y="110469"/>
                </a:lnTo>
                <a:lnTo>
                  <a:pt x="244130" y="125683"/>
                </a:lnTo>
                <a:lnTo>
                  <a:pt x="223192" y="169851"/>
                </a:lnTo>
                <a:lnTo>
                  <a:pt x="193384" y="197377"/>
                </a:lnTo>
                <a:lnTo>
                  <a:pt x="150950" y="217434"/>
                </a:lnTo>
                <a:lnTo>
                  <a:pt x="114962" y="223511"/>
                </a:lnTo>
                <a:lnTo>
                  <a:pt x="97732" y="222556"/>
                </a:lnTo>
                <a:lnTo>
                  <a:pt x="49780" y="200828"/>
                </a:lnTo>
                <a:lnTo>
                  <a:pt x="16094" y="163387"/>
                </a:lnTo>
                <a:lnTo>
                  <a:pt x="515" y="126962"/>
                </a:lnTo>
                <a:lnTo>
                  <a:pt x="0" y="119714"/>
                </a:lnTo>
                <a:lnTo>
                  <a:pt x="1017" y="113053"/>
                </a:lnTo>
                <a:lnTo>
                  <a:pt x="2876" y="105424"/>
                </a:lnTo>
                <a:close/>
              </a:path>
            </a:pathLst>
          </a:custGeom>
          <a:ln w="12700">
            <a:solidFill>
              <a:srgbClr val="A19FCC"/>
            </a:solidFill>
          </a:ln>
        </p:spPr>
        <p:txBody>
          <a:bodyPr wrap="square" lIns="0" tIns="0" rIns="0" bIns="0" rtlCol="0"/>
          <a:lstStyle/>
          <a:p>
            <a:endParaRPr/>
          </a:p>
        </p:txBody>
      </p:sp>
      <p:sp>
        <p:nvSpPr>
          <p:cNvPr id="178" name="object 178"/>
          <p:cNvSpPr/>
          <p:nvPr/>
        </p:nvSpPr>
        <p:spPr>
          <a:xfrm>
            <a:off x="2927724" y="4531166"/>
            <a:ext cx="132472" cy="132088"/>
          </a:xfrm>
          <a:prstGeom prst="rect">
            <a:avLst/>
          </a:prstGeom>
          <a:blipFill>
            <a:blip r:embed="rId96" cstate="print"/>
            <a:stretch>
              <a:fillRect/>
            </a:stretch>
          </a:blipFill>
        </p:spPr>
        <p:txBody>
          <a:bodyPr wrap="square" lIns="0" tIns="0" rIns="0" bIns="0" rtlCol="0"/>
          <a:lstStyle/>
          <a:p>
            <a:endParaRPr/>
          </a:p>
        </p:txBody>
      </p:sp>
      <p:sp>
        <p:nvSpPr>
          <p:cNvPr id="179" name="object 179"/>
          <p:cNvSpPr/>
          <p:nvPr/>
        </p:nvSpPr>
        <p:spPr>
          <a:xfrm>
            <a:off x="2850453" y="4658550"/>
            <a:ext cx="281708" cy="265794"/>
          </a:xfrm>
          <a:prstGeom prst="rect">
            <a:avLst/>
          </a:prstGeom>
          <a:blipFill>
            <a:blip r:embed="rId97" cstate="print"/>
            <a:stretch>
              <a:fillRect/>
            </a:stretch>
          </a:blipFill>
        </p:spPr>
        <p:txBody>
          <a:bodyPr wrap="square" lIns="0" tIns="0" rIns="0" bIns="0" rtlCol="0"/>
          <a:lstStyle/>
          <a:p>
            <a:endParaRPr/>
          </a:p>
        </p:txBody>
      </p:sp>
      <p:sp>
        <p:nvSpPr>
          <p:cNvPr id="180" name="object 180"/>
          <p:cNvSpPr/>
          <p:nvPr/>
        </p:nvSpPr>
        <p:spPr>
          <a:xfrm>
            <a:off x="2850451" y="4658728"/>
            <a:ext cx="281940" cy="266065"/>
          </a:xfrm>
          <a:custGeom>
            <a:avLst/>
            <a:gdLst/>
            <a:ahLst/>
            <a:cxnLst/>
            <a:rect l="l" t="t" r="r" b="b"/>
            <a:pathLst>
              <a:path w="281939" h="266064">
                <a:moveTo>
                  <a:pt x="1027" y="180435"/>
                </a:moveTo>
                <a:lnTo>
                  <a:pt x="14247" y="132454"/>
                </a:lnTo>
                <a:lnTo>
                  <a:pt x="34262" y="89502"/>
                </a:lnTo>
                <a:lnTo>
                  <a:pt x="59064" y="60522"/>
                </a:lnTo>
                <a:lnTo>
                  <a:pt x="94234" y="31772"/>
                </a:lnTo>
                <a:lnTo>
                  <a:pt x="128206" y="12835"/>
                </a:lnTo>
                <a:lnTo>
                  <a:pt x="176414" y="1403"/>
                </a:lnTo>
                <a:lnTo>
                  <a:pt x="205146" y="0"/>
                </a:lnTo>
                <a:lnTo>
                  <a:pt x="218524" y="1839"/>
                </a:lnTo>
                <a:lnTo>
                  <a:pt x="255501" y="22977"/>
                </a:lnTo>
                <a:lnTo>
                  <a:pt x="278732" y="61838"/>
                </a:lnTo>
                <a:lnTo>
                  <a:pt x="281713" y="95361"/>
                </a:lnTo>
                <a:lnTo>
                  <a:pt x="280325" y="111182"/>
                </a:lnTo>
                <a:lnTo>
                  <a:pt x="264684" y="151640"/>
                </a:lnTo>
                <a:lnTo>
                  <a:pt x="234800" y="194129"/>
                </a:lnTo>
                <a:lnTo>
                  <a:pt x="206741" y="221646"/>
                </a:lnTo>
                <a:lnTo>
                  <a:pt x="169402" y="246424"/>
                </a:lnTo>
                <a:lnTo>
                  <a:pt x="128814" y="263201"/>
                </a:lnTo>
                <a:lnTo>
                  <a:pt x="109121" y="265623"/>
                </a:lnTo>
                <a:lnTo>
                  <a:pt x="89179" y="264766"/>
                </a:lnTo>
                <a:lnTo>
                  <a:pt x="38665" y="247472"/>
                </a:lnTo>
                <a:lnTo>
                  <a:pt x="6411" y="213175"/>
                </a:lnTo>
                <a:lnTo>
                  <a:pt x="0" y="196919"/>
                </a:lnTo>
                <a:lnTo>
                  <a:pt x="105" y="189376"/>
                </a:lnTo>
                <a:lnTo>
                  <a:pt x="1027" y="180435"/>
                </a:lnTo>
                <a:close/>
              </a:path>
            </a:pathLst>
          </a:custGeom>
          <a:ln w="12700">
            <a:solidFill>
              <a:srgbClr val="A19FCC"/>
            </a:solidFill>
          </a:ln>
        </p:spPr>
        <p:txBody>
          <a:bodyPr wrap="square" lIns="0" tIns="0" rIns="0" bIns="0" rtlCol="0"/>
          <a:lstStyle/>
          <a:p>
            <a:endParaRPr/>
          </a:p>
        </p:txBody>
      </p:sp>
      <p:sp>
        <p:nvSpPr>
          <p:cNvPr id="181" name="object 181"/>
          <p:cNvSpPr/>
          <p:nvPr/>
        </p:nvSpPr>
        <p:spPr>
          <a:xfrm>
            <a:off x="2928576" y="4712220"/>
            <a:ext cx="148004" cy="156614"/>
          </a:xfrm>
          <a:prstGeom prst="rect">
            <a:avLst/>
          </a:prstGeom>
          <a:blipFill>
            <a:blip r:embed="rId98" cstate="print"/>
            <a:stretch>
              <a:fillRect/>
            </a:stretch>
          </a:blipFill>
        </p:spPr>
        <p:txBody>
          <a:bodyPr wrap="square" lIns="0" tIns="0" rIns="0" bIns="0" rtlCol="0"/>
          <a:lstStyle/>
          <a:p>
            <a:endParaRPr/>
          </a:p>
        </p:txBody>
      </p:sp>
      <p:sp>
        <p:nvSpPr>
          <p:cNvPr id="182" name="object 182"/>
          <p:cNvSpPr/>
          <p:nvPr/>
        </p:nvSpPr>
        <p:spPr>
          <a:xfrm>
            <a:off x="3363887" y="4727054"/>
            <a:ext cx="325915" cy="332994"/>
          </a:xfrm>
          <a:prstGeom prst="rect">
            <a:avLst/>
          </a:prstGeom>
          <a:blipFill>
            <a:blip r:embed="rId99" cstate="print"/>
            <a:stretch>
              <a:fillRect/>
            </a:stretch>
          </a:blipFill>
        </p:spPr>
        <p:txBody>
          <a:bodyPr wrap="square" lIns="0" tIns="0" rIns="0" bIns="0" rtlCol="0"/>
          <a:lstStyle/>
          <a:p>
            <a:endParaRPr/>
          </a:p>
        </p:txBody>
      </p:sp>
      <p:sp>
        <p:nvSpPr>
          <p:cNvPr id="183" name="object 183"/>
          <p:cNvSpPr/>
          <p:nvPr/>
        </p:nvSpPr>
        <p:spPr>
          <a:xfrm>
            <a:off x="3363888" y="4727232"/>
            <a:ext cx="326390" cy="333375"/>
          </a:xfrm>
          <a:custGeom>
            <a:avLst/>
            <a:gdLst/>
            <a:ahLst/>
            <a:cxnLst/>
            <a:rect l="l" t="t" r="r" b="b"/>
            <a:pathLst>
              <a:path w="326389" h="333375">
                <a:moveTo>
                  <a:pt x="44272" y="291735"/>
                </a:moveTo>
                <a:lnTo>
                  <a:pt x="22298" y="254603"/>
                </a:lnTo>
                <a:lnTo>
                  <a:pt x="4662" y="206761"/>
                </a:lnTo>
                <a:lnTo>
                  <a:pt x="0" y="169269"/>
                </a:lnTo>
                <a:lnTo>
                  <a:pt x="3175" y="147678"/>
                </a:lnTo>
                <a:lnTo>
                  <a:pt x="17812" y="101176"/>
                </a:lnTo>
                <a:lnTo>
                  <a:pt x="39901" y="64464"/>
                </a:lnTo>
                <a:lnTo>
                  <a:pt x="69435" y="37546"/>
                </a:lnTo>
                <a:lnTo>
                  <a:pt x="116984" y="9222"/>
                </a:lnTo>
                <a:lnTo>
                  <a:pt x="173151" y="0"/>
                </a:lnTo>
                <a:lnTo>
                  <a:pt x="195673" y="2216"/>
                </a:lnTo>
                <a:lnTo>
                  <a:pt x="238632" y="14405"/>
                </a:lnTo>
                <a:lnTo>
                  <a:pt x="275258" y="39186"/>
                </a:lnTo>
                <a:lnTo>
                  <a:pt x="303682" y="70158"/>
                </a:lnTo>
                <a:lnTo>
                  <a:pt x="322091" y="116555"/>
                </a:lnTo>
                <a:lnTo>
                  <a:pt x="325910" y="172842"/>
                </a:lnTo>
                <a:lnTo>
                  <a:pt x="323734" y="193570"/>
                </a:lnTo>
                <a:lnTo>
                  <a:pt x="309492" y="235771"/>
                </a:lnTo>
                <a:lnTo>
                  <a:pt x="283075" y="279306"/>
                </a:lnTo>
                <a:lnTo>
                  <a:pt x="245491" y="310007"/>
                </a:lnTo>
                <a:lnTo>
                  <a:pt x="196741" y="327881"/>
                </a:lnTo>
                <a:lnTo>
                  <a:pt x="147987" y="332814"/>
                </a:lnTo>
                <a:lnTo>
                  <a:pt x="122740" y="329854"/>
                </a:lnTo>
                <a:lnTo>
                  <a:pt x="79959" y="319116"/>
                </a:lnTo>
                <a:lnTo>
                  <a:pt x="44272" y="291735"/>
                </a:lnTo>
                <a:close/>
              </a:path>
            </a:pathLst>
          </a:custGeom>
          <a:ln w="12700">
            <a:solidFill>
              <a:srgbClr val="A19FCC"/>
            </a:solidFill>
          </a:ln>
        </p:spPr>
        <p:txBody>
          <a:bodyPr wrap="square" lIns="0" tIns="0" rIns="0" bIns="0" rtlCol="0"/>
          <a:lstStyle/>
          <a:p>
            <a:endParaRPr/>
          </a:p>
        </p:txBody>
      </p:sp>
      <p:sp>
        <p:nvSpPr>
          <p:cNvPr id="184" name="object 184"/>
          <p:cNvSpPr/>
          <p:nvPr/>
        </p:nvSpPr>
        <p:spPr>
          <a:xfrm>
            <a:off x="3445347" y="4790959"/>
            <a:ext cx="178210" cy="190991"/>
          </a:xfrm>
          <a:prstGeom prst="rect">
            <a:avLst/>
          </a:prstGeom>
          <a:blipFill>
            <a:blip r:embed="rId100" cstate="print"/>
            <a:stretch>
              <a:fillRect/>
            </a:stretch>
          </a:blipFill>
        </p:spPr>
        <p:txBody>
          <a:bodyPr wrap="square" lIns="0" tIns="0" rIns="0" bIns="0" rtlCol="0"/>
          <a:lstStyle/>
          <a:p>
            <a:endParaRPr/>
          </a:p>
        </p:txBody>
      </p:sp>
      <p:sp>
        <p:nvSpPr>
          <p:cNvPr id="185" name="object 185"/>
          <p:cNvSpPr/>
          <p:nvPr/>
        </p:nvSpPr>
        <p:spPr>
          <a:xfrm>
            <a:off x="3167926" y="4812474"/>
            <a:ext cx="264295" cy="337722"/>
          </a:xfrm>
          <a:prstGeom prst="rect">
            <a:avLst/>
          </a:prstGeom>
          <a:blipFill>
            <a:blip r:embed="rId101" cstate="print"/>
            <a:stretch>
              <a:fillRect/>
            </a:stretch>
          </a:blipFill>
        </p:spPr>
        <p:txBody>
          <a:bodyPr wrap="square" lIns="0" tIns="0" rIns="0" bIns="0" rtlCol="0"/>
          <a:lstStyle/>
          <a:p>
            <a:endParaRPr/>
          </a:p>
        </p:txBody>
      </p:sp>
      <p:sp>
        <p:nvSpPr>
          <p:cNvPr id="186" name="object 186"/>
          <p:cNvSpPr/>
          <p:nvPr/>
        </p:nvSpPr>
        <p:spPr>
          <a:xfrm>
            <a:off x="3167923" y="4812514"/>
            <a:ext cx="264795" cy="337820"/>
          </a:xfrm>
          <a:custGeom>
            <a:avLst/>
            <a:gdLst/>
            <a:ahLst/>
            <a:cxnLst/>
            <a:rect l="l" t="t" r="r" b="b"/>
            <a:pathLst>
              <a:path w="264795" h="337820">
                <a:moveTo>
                  <a:pt x="110096" y="328320"/>
                </a:moveTo>
                <a:lnTo>
                  <a:pt x="77895" y="305369"/>
                </a:lnTo>
                <a:lnTo>
                  <a:pt x="43565" y="271129"/>
                </a:lnTo>
                <a:lnTo>
                  <a:pt x="14771" y="219959"/>
                </a:lnTo>
                <a:lnTo>
                  <a:pt x="2702" y="172761"/>
                </a:lnTo>
                <a:lnTo>
                  <a:pt x="0" y="150736"/>
                </a:lnTo>
                <a:lnTo>
                  <a:pt x="231" y="130887"/>
                </a:lnTo>
                <a:lnTo>
                  <a:pt x="12788" y="77965"/>
                </a:lnTo>
                <a:lnTo>
                  <a:pt x="34600" y="36118"/>
                </a:lnTo>
                <a:lnTo>
                  <a:pt x="75349" y="8112"/>
                </a:lnTo>
                <a:lnTo>
                  <a:pt x="109880" y="0"/>
                </a:lnTo>
                <a:lnTo>
                  <a:pt x="127568" y="1274"/>
                </a:lnTo>
                <a:lnTo>
                  <a:pt x="179717" y="20434"/>
                </a:lnTo>
                <a:lnTo>
                  <a:pt x="213879" y="53068"/>
                </a:lnTo>
                <a:lnTo>
                  <a:pt x="242922" y="100766"/>
                </a:lnTo>
                <a:lnTo>
                  <a:pt x="257314" y="140347"/>
                </a:lnTo>
                <a:lnTo>
                  <a:pt x="264156" y="188040"/>
                </a:lnTo>
                <a:lnTo>
                  <a:pt x="264301" y="212901"/>
                </a:lnTo>
                <a:lnTo>
                  <a:pt x="261035" y="235610"/>
                </a:lnTo>
                <a:lnTo>
                  <a:pt x="242546" y="275817"/>
                </a:lnTo>
                <a:lnTo>
                  <a:pt x="215074" y="307746"/>
                </a:lnTo>
                <a:lnTo>
                  <a:pt x="180620" y="327409"/>
                </a:lnTo>
                <a:lnTo>
                  <a:pt x="135406" y="337684"/>
                </a:lnTo>
                <a:lnTo>
                  <a:pt x="126726" y="336281"/>
                </a:lnTo>
                <a:lnTo>
                  <a:pt x="118933" y="333000"/>
                </a:lnTo>
                <a:lnTo>
                  <a:pt x="110096" y="328320"/>
                </a:lnTo>
                <a:close/>
              </a:path>
            </a:pathLst>
          </a:custGeom>
          <a:ln w="12700">
            <a:solidFill>
              <a:srgbClr val="A19FCC"/>
            </a:solidFill>
          </a:ln>
        </p:spPr>
        <p:txBody>
          <a:bodyPr wrap="square" lIns="0" tIns="0" rIns="0" bIns="0" rtlCol="0"/>
          <a:lstStyle/>
          <a:p>
            <a:endParaRPr/>
          </a:p>
        </p:txBody>
      </p:sp>
      <p:sp>
        <p:nvSpPr>
          <p:cNvPr id="187" name="object 187"/>
          <p:cNvSpPr/>
          <p:nvPr/>
        </p:nvSpPr>
        <p:spPr>
          <a:xfrm>
            <a:off x="3229843" y="4883945"/>
            <a:ext cx="140335" cy="169545"/>
          </a:xfrm>
          <a:custGeom>
            <a:avLst/>
            <a:gdLst/>
            <a:ahLst/>
            <a:cxnLst/>
            <a:rect l="l" t="t" r="r" b="b"/>
            <a:pathLst>
              <a:path w="140335" h="169545">
                <a:moveTo>
                  <a:pt x="48248" y="0"/>
                </a:moveTo>
                <a:lnTo>
                  <a:pt x="14756" y="26506"/>
                </a:lnTo>
                <a:lnTo>
                  <a:pt x="58" y="62665"/>
                </a:lnTo>
                <a:lnTo>
                  <a:pt x="0" y="73316"/>
                </a:lnTo>
                <a:lnTo>
                  <a:pt x="1435" y="84710"/>
                </a:lnTo>
                <a:lnTo>
                  <a:pt x="16854" y="124095"/>
                </a:lnTo>
                <a:lnTo>
                  <a:pt x="53870" y="156762"/>
                </a:lnTo>
                <a:lnTo>
                  <a:pt x="89329" y="169264"/>
                </a:lnTo>
                <a:lnTo>
                  <a:pt x="99726" y="167483"/>
                </a:lnTo>
                <a:lnTo>
                  <a:pt x="134539" y="144509"/>
                </a:lnTo>
                <a:lnTo>
                  <a:pt x="139971" y="106332"/>
                </a:lnTo>
                <a:lnTo>
                  <a:pt x="138949" y="89979"/>
                </a:lnTo>
                <a:lnTo>
                  <a:pt x="128182" y="53356"/>
                </a:lnTo>
                <a:lnTo>
                  <a:pt x="99022" y="18609"/>
                </a:lnTo>
                <a:lnTo>
                  <a:pt x="58904" y="657"/>
                </a:lnTo>
                <a:lnTo>
                  <a:pt x="48248" y="0"/>
                </a:lnTo>
                <a:close/>
              </a:path>
            </a:pathLst>
          </a:custGeom>
          <a:solidFill>
            <a:srgbClr val="BEDF89"/>
          </a:solidFill>
        </p:spPr>
        <p:txBody>
          <a:bodyPr wrap="square" lIns="0" tIns="0" rIns="0" bIns="0" rtlCol="0"/>
          <a:lstStyle/>
          <a:p>
            <a:endParaRPr/>
          </a:p>
        </p:txBody>
      </p:sp>
      <p:sp>
        <p:nvSpPr>
          <p:cNvPr id="188" name="object 188"/>
          <p:cNvSpPr/>
          <p:nvPr/>
        </p:nvSpPr>
        <p:spPr>
          <a:xfrm>
            <a:off x="3229843" y="4883945"/>
            <a:ext cx="140335" cy="169545"/>
          </a:xfrm>
          <a:custGeom>
            <a:avLst/>
            <a:gdLst/>
            <a:ahLst/>
            <a:cxnLst/>
            <a:rect l="l" t="t" r="r" b="b"/>
            <a:pathLst>
              <a:path w="140335" h="169545">
                <a:moveTo>
                  <a:pt x="117495" y="159921"/>
                </a:moveTo>
                <a:lnTo>
                  <a:pt x="109273" y="164042"/>
                </a:lnTo>
                <a:lnTo>
                  <a:pt x="99726" y="167483"/>
                </a:lnTo>
                <a:lnTo>
                  <a:pt x="89329" y="169264"/>
                </a:lnTo>
                <a:lnTo>
                  <a:pt x="78557" y="168405"/>
                </a:lnTo>
                <a:lnTo>
                  <a:pt x="41483" y="148224"/>
                </a:lnTo>
                <a:lnTo>
                  <a:pt x="11791" y="115614"/>
                </a:lnTo>
                <a:lnTo>
                  <a:pt x="0" y="73316"/>
                </a:lnTo>
                <a:lnTo>
                  <a:pt x="58" y="62665"/>
                </a:lnTo>
                <a:lnTo>
                  <a:pt x="14816" y="26406"/>
                </a:lnTo>
                <a:lnTo>
                  <a:pt x="48248" y="0"/>
                </a:lnTo>
                <a:lnTo>
                  <a:pt x="58904" y="657"/>
                </a:lnTo>
                <a:lnTo>
                  <a:pt x="99022" y="18609"/>
                </a:lnTo>
                <a:lnTo>
                  <a:pt x="128182" y="53356"/>
                </a:lnTo>
                <a:lnTo>
                  <a:pt x="138949" y="89979"/>
                </a:lnTo>
                <a:lnTo>
                  <a:pt x="139971" y="106332"/>
                </a:lnTo>
                <a:lnTo>
                  <a:pt x="139636" y="122264"/>
                </a:lnTo>
                <a:lnTo>
                  <a:pt x="117495" y="159921"/>
                </a:lnTo>
                <a:close/>
              </a:path>
            </a:pathLst>
          </a:custGeom>
          <a:ln w="12700">
            <a:solidFill>
              <a:srgbClr val="94C83B"/>
            </a:solidFill>
          </a:ln>
        </p:spPr>
        <p:txBody>
          <a:bodyPr wrap="square" lIns="0" tIns="0" rIns="0" bIns="0" rtlCol="0"/>
          <a:lstStyle/>
          <a:p>
            <a:endParaRPr/>
          </a:p>
        </p:txBody>
      </p:sp>
      <p:sp>
        <p:nvSpPr>
          <p:cNvPr id="189" name="object 189"/>
          <p:cNvSpPr/>
          <p:nvPr/>
        </p:nvSpPr>
        <p:spPr>
          <a:xfrm>
            <a:off x="3035758" y="4760175"/>
            <a:ext cx="189726" cy="191795"/>
          </a:xfrm>
          <a:prstGeom prst="rect">
            <a:avLst/>
          </a:prstGeom>
          <a:blipFill>
            <a:blip r:embed="rId102" cstate="print"/>
            <a:stretch>
              <a:fillRect/>
            </a:stretch>
          </a:blipFill>
        </p:spPr>
        <p:txBody>
          <a:bodyPr wrap="square" lIns="0" tIns="0" rIns="0" bIns="0" rtlCol="0"/>
          <a:lstStyle/>
          <a:p>
            <a:endParaRPr/>
          </a:p>
        </p:txBody>
      </p:sp>
      <p:sp>
        <p:nvSpPr>
          <p:cNvPr id="190" name="object 190"/>
          <p:cNvSpPr/>
          <p:nvPr/>
        </p:nvSpPr>
        <p:spPr>
          <a:xfrm>
            <a:off x="3035755" y="4760348"/>
            <a:ext cx="189865" cy="191770"/>
          </a:xfrm>
          <a:custGeom>
            <a:avLst/>
            <a:gdLst/>
            <a:ahLst/>
            <a:cxnLst/>
            <a:rect l="l" t="t" r="r" b="b"/>
            <a:pathLst>
              <a:path w="189864" h="191770">
                <a:moveTo>
                  <a:pt x="13880" y="155359"/>
                </a:moveTo>
                <a:lnTo>
                  <a:pt x="1789" y="113125"/>
                </a:lnTo>
                <a:lnTo>
                  <a:pt x="0" y="92009"/>
                </a:lnTo>
                <a:lnTo>
                  <a:pt x="1624" y="80925"/>
                </a:lnTo>
                <a:lnTo>
                  <a:pt x="18875" y="43893"/>
                </a:lnTo>
                <a:lnTo>
                  <a:pt x="54808" y="12864"/>
                </a:lnTo>
                <a:lnTo>
                  <a:pt x="95015" y="0"/>
                </a:lnTo>
                <a:lnTo>
                  <a:pt x="105764" y="115"/>
                </a:lnTo>
                <a:lnTo>
                  <a:pt x="153135" y="17006"/>
                </a:lnTo>
                <a:lnTo>
                  <a:pt x="178617" y="45366"/>
                </a:lnTo>
                <a:lnTo>
                  <a:pt x="189726" y="83854"/>
                </a:lnTo>
                <a:lnTo>
                  <a:pt x="189191" y="93942"/>
                </a:lnTo>
                <a:lnTo>
                  <a:pt x="177367" y="139192"/>
                </a:lnTo>
                <a:lnTo>
                  <a:pt x="150539" y="172736"/>
                </a:lnTo>
                <a:lnTo>
                  <a:pt x="111467" y="189926"/>
                </a:lnTo>
                <a:lnTo>
                  <a:pt x="82295" y="191618"/>
                </a:lnTo>
                <a:lnTo>
                  <a:pt x="68361" y="189431"/>
                </a:lnTo>
                <a:lnTo>
                  <a:pt x="31228" y="174651"/>
                </a:lnTo>
                <a:lnTo>
                  <a:pt x="13880" y="155359"/>
                </a:lnTo>
                <a:close/>
              </a:path>
            </a:pathLst>
          </a:custGeom>
          <a:ln w="12700">
            <a:solidFill>
              <a:srgbClr val="A19FCC"/>
            </a:solidFill>
          </a:ln>
        </p:spPr>
        <p:txBody>
          <a:bodyPr wrap="square" lIns="0" tIns="0" rIns="0" bIns="0" rtlCol="0"/>
          <a:lstStyle/>
          <a:p>
            <a:endParaRPr/>
          </a:p>
        </p:txBody>
      </p:sp>
      <p:sp>
        <p:nvSpPr>
          <p:cNvPr id="191" name="object 191"/>
          <p:cNvSpPr/>
          <p:nvPr/>
        </p:nvSpPr>
        <p:spPr>
          <a:xfrm>
            <a:off x="3087269" y="4800904"/>
            <a:ext cx="95250" cy="106680"/>
          </a:xfrm>
          <a:custGeom>
            <a:avLst/>
            <a:gdLst/>
            <a:ahLst/>
            <a:cxnLst/>
            <a:rect l="l" t="t" r="r" b="b"/>
            <a:pathLst>
              <a:path w="95250" h="106679">
                <a:moveTo>
                  <a:pt x="58051" y="0"/>
                </a:moveTo>
                <a:lnTo>
                  <a:pt x="49276" y="1943"/>
                </a:lnTo>
                <a:lnTo>
                  <a:pt x="41249" y="3467"/>
                </a:lnTo>
                <a:lnTo>
                  <a:pt x="35039" y="4791"/>
                </a:lnTo>
                <a:lnTo>
                  <a:pt x="3187" y="34074"/>
                </a:lnTo>
                <a:lnTo>
                  <a:pt x="0" y="48806"/>
                </a:lnTo>
                <a:lnTo>
                  <a:pt x="2336" y="58216"/>
                </a:lnTo>
                <a:lnTo>
                  <a:pt x="22961" y="95514"/>
                </a:lnTo>
                <a:lnTo>
                  <a:pt x="56781" y="106565"/>
                </a:lnTo>
                <a:lnTo>
                  <a:pt x="64909" y="101968"/>
                </a:lnTo>
                <a:lnTo>
                  <a:pt x="92617" y="69859"/>
                </a:lnTo>
                <a:lnTo>
                  <a:pt x="94876" y="56755"/>
                </a:lnTo>
                <a:lnTo>
                  <a:pt x="94780" y="50126"/>
                </a:lnTo>
                <a:lnTo>
                  <a:pt x="77249" y="11488"/>
                </a:lnTo>
                <a:lnTo>
                  <a:pt x="65646" y="3263"/>
                </a:lnTo>
                <a:lnTo>
                  <a:pt x="58051" y="0"/>
                </a:lnTo>
                <a:close/>
              </a:path>
            </a:pathLst>
          </a:custGeom>
          <a:solidFill>
            <a:srgbClr val="BEDF89"/>
          </a:solidFill>
        </p:spPr>
        <p:txBody>
          <a:bodyPr wrap="square" lIns="0" tIns="0" rIns="0" bIns="0" rtlCol="0"/>
          <a:lstStyle/>
          <a:p>
            <a:endParaRPr/>
          </a:p>
        </p:txBody>
      </p:sp>
      <p:sp>
        <p:nvSpPr>
          <p:cNvPr id="192" name="object 192"/>
          <p:cNvSpPr/>
          <p:nvPr/>
        </p:nvSpPr>
        <p:spPr>
          <a:xfrm>
            <a:off x="3087269" y="4800904"/>
            <a:ext cx="95250" cy="106680"/>
          </a:xfrm>
          <a:custGeom>
            <a:avLst/>
            <a:gdLst/>
            <a:ahLst/>
            <a:cxnLst/>
            <a:rect l="l" t="t" r="r" b="b"/>
            <a:pathLst>
              <a:path w="95250" h="106679">
                <a:moveTo>
                  <a:pt x="42938" y="103631"/>
                </a:moveTo>
                <a:lnTo>
                  <a:pt x="8110" y="75079"/>
                </a:lnTo>
                <a:lnTo>
                  <a:pt x="0" y="48806"/>
                </a:lnTo>
                <a:lnTo>
                  <a:pt x="660" y="41706"/>
                </a:lnTo>
                <a:lnTo>
                  <a:pt x="22729" y="9082"/>
                </a:lnTo>
                <a:lnTo>
                  <a:pt x="49276" y="1943"/>
                </a:lnTo>
                <a:lnTo>
                  <a:pt x="58051" y="0"/>
                </a:lnTo>
                <a:lnTo>
                  <a:pt x="90029" y="29381"/>
                </a:lnTo>
                <a:lnTo>
                  <a:pt x="94876" y="56755"/>
                </a:lnTo>
                <a:lnTo>
                  <a:pt x="94257" y="63330"/>
                </a:lnTo>
                <a:lnTo>
                  <a:pt x="71509" y="97247"/>
                </a:lnTo>
                <a:lnTo>
                  <a:pt x="56781" y="106565"/>
                </a:lnTo>
                <a:lnTo>
                  <a:pt x="50888" y="105536"/>
                </a:lnTo>
                <a:lnTo>
                  <a:pt x="42938" y="103631"/>
                </a:lnTo>
                <a:close/>
              </a:path>
            </a:pathLst>
          </a:custGeom>
          <a:ln w="12700">
            <a:solidFill>
              <a:srgbClr val="94C83B"/>
            </a:solidFill>
          </a:ln>
        </p:spPr>
        <p:txBody>
          <a:bodyPr wrap="square" lIns="0" tIns="0" rIns="0" bIns="0" rtlCol="0"/>
          <a:lstStyle/>
          <a:p>
            <a:endParaRPr/>
          </a:p>
        </p:txBody>
      </p:sp>
      <p:sp>
        <p:nvSpPr>
          <p:cNvPr id="193" name="object 193"/>
          <p:cNvSpPr/>
          <p:nvPr/>
        </p:nvSpPr>
        <p:spPr>
          <a:xfrm>
            <a:off x="3623191" y="4722050"/>
            <a:ext cx="248486" cy="261331"/>
          </a:xfrm>
          <a:prstGeom prst="rect">
            <a:avLst/>
          </a:prstGeom>
          <a:blipFill>
            <a:blip r:embed="rId103" cstate="print"/>
            <a:stretch>
              <a:fillRect/>
            </a:stretch>
          </a:blipFill>
        </p:spPr>
        <p:txBody>
          <a:bodyPr wrap="square" lIns="0" tIns="0" rIns="0" bIns="0" rtlCol="0"/>
          <a:lstStyle/>
          <a:p>
            <a:endParaRPr/>
          </a:p>
        </p:txBody>
      </p:sp>
      <p:sp>
        <p:nvSpPr>
          <p:cNvPr id="194" name="object 194"/>
          <p:cNvSpPr/>
          <p:nvPr/>
        </p:nvSpPr>
        <p:spPr>
          <a:xfrm>
            <a:off x="3623192" y="4722100"/>
            <a:ext cx="248920" cy="261620"/>
          </a:xfrm>
          <a:custGeom>
            <a:avLst/>
            <a:gdLst/>
            <a:ahLst/>
            <a:cxnLst/>
            <a:rect l="l" t="t" r="r" b="b"/>
            <a:pathLst>
              <a:path w="248920" h="261620">
                <a:moveTo>
                  <a:pt x="171175" y="260416"/>
                </a:moveTo>
                <a:lnTo>
                  <a:pt x="126357" y="248389"/>
                </a:lnTo>
                <a:lnTo>
                  <a:pt x="86103" y="230030"/>
                </a:lnTo>
                <a:lnTo>
                  <a:pt x="44543" y="191368"/>
                </a:lnTo>
                <a:lnTo>
                  <a:pt x="20832" y="158486"/>
                </a:lnTo>
                <a:lnTo>
                  <a:pt x="4209" y="112725"/>
                </a:lnTo>
                <a:lnTo>
                  <a:pt x="0" y="71683"/>
                </a:lnTo>
                <a:lnTo>
                  <a:pt x="1479" y="59236"/>
                </a:lnTo>
                <a:lnTo>
                  <a:pt x="20486" y="24760"/>
                </a:lnTo>
                <a:lnTo>
                  <a:pt x="56202" y="2954"/>
                </a:lnTo>
                <a:lnTo>
                  <a:pt x="87302" y="0"/>
                </a:lnTo>
                <a:lnTo>
                  <a:pt x="102023" y="1196"/>
                </a:lnTo>
                <a:lnTo>
                  <a:pt x="139894" y="15513"/>
                </a:lnTo>
                <a:lnTo>
                  <a:pt x="179884" y="43056"/>
                </a:lnTo>
                <a:lnTo>
                  <a:pt x="217943" y="85217"/>
                </a:lnTo>
                <a:lnTo>
                  <a:pt x="239430" y="122660"/>
                </a:lnTo>
                <a:lnTo>
                  <a:pt x="248484" y="159481"/>
                </a:lnTo>
                <a:lnTo>
                  <a:pt x="248027" y="178020"/>
                </a:lnTo>
                <a:lnTo>
                  <a:pt x="232826" y="225065"/>
                </a:lnTo>
                <a:lnTo>
                  <a:pt x="201515" y="255235"/>
                </a:lnTo>
                <a:lnTo>
                  <a:pt x="186512" y="261283"/>
                </a:lnTo>
                <a:lnTo>
                  <a:pt x="179500" y="261225"/>
                </a:lnTo>
                <a:lnTo>
                  <a:pt x="171175" y="260416"/>
                </a:lnTo>
                <a:close/>
              </a:path>
            </a:pathLst>
          </a:custGeom>
          <a:ln w="12700">
            <a:solidFill>
              <a:srgbClr val="A19FCC"/>
            </a:solidFill>
          </a:ln>
        </p:spPr>
        <p:txBody>
          <a:bodyPr wrap="square" lIns="0" tIns="0" rIns="0" bIns="0" rtlCol="0"/>
          <a:lstStyle/>
          <a:p>
            <a:endParaRPr/>
          </a:p>
        </p:txBody>
      </p:sp>
      <p:sp>
        <p:nvSpPr>
          <p:cNvPr id="195" name="object 195"/>
          <p:cNvSpPr/>
          <p:nvPr/>
        </p:nvSpPr>
        <p:spPr>
          <a:xfrm>
            <a:off x="3679352" y="4779601"/>
            <a:ext cx="134620" cy="125730"/>
          </a:xfrm>
          <a:custGeom>
            <a:avLst/>
            <a:gdLst/>
            <a:ahLst/>
            <a:cxnLst/>
            <a:rect l="l" t="t" r="r" b="b"/>
            <a:pathLst>
              <a:path w="134620" h="125729">
                <a:moveTo>
                  <a:pt x="40740" y="0"/>
                </a:moveTo>
                <a:lnTo>
                  <a:pt x="4432" y="14313"/>
                </a:lnTo>
                <a:lnTo>
                  <a:pt x="0" y="43726"/>
                </a:lnTo>
                <a:lnTo>
                  <a:pt x="160" y="51969"/>
                </a:lnTo>
                <a:lnTo>
                  <a:pt x="19716" y="92966"/>
                </a:lnTo>
                <a:lnTo>
                  <a:pt x="56729" y="118186"/>
                </a:lnTo>
                <a:lnTo>
                  <a:pt x="92350" y="125476"/>
                </a:lnTo>
                <a:lnTo>
                  <a:pt x="102767" y="125133"/>
                </a:lnTo>
                <a:lnTo>
                  <a:pt x="133806" y="95403"/>
                </a:lnTo>
                <a:lnTo>
                  <a:pt x="134582" y="88989"/>
                </a:lnTo>
                <a:lnTo>
                  <a:pt x="133399" y="80898"/>
                </a:lnTo>
                <a:lnTo>
                  <a:pt x="116513" y="45587"/>
                </a:lnTo>
                <a:lnTo>
                  <a:pt x="86152" y="15370"/>
                </a:lnTo>
                <a:lnTo>
                  <a:pt x="49779" y="969"/>
                </a:lnTo>
                <a:lnTo>
                  <a:pt x="40740" y="0"/>
                </a:lnTo>
                <a:close/>
              </a:path>
            </a:pathLst>
          </a:custGeom>
          <a:solidFill>
            <a:srgbClr val="BEDF89"/>
          </a:solidFill>
        </p:spPr>
        <p:txBody>
          <a:bodyPr wrap="square" lIns="0" tIns="0" rIns="0" bIns="0" rtlCol="0"/>
          <a:lstStyle/>
          <a:p>
            <a:endParaRPr/>
          </a:p>
        </p:txBody>
      </p:sp>
      <p:sp>
        <p:nvSpPr>
          <p:cNvPr id="196" name="object 196"/>
          <p:cNvSpPr/>
          <p:nvPr/>
        </p:nvSpPr>
        <p:spPr>
          <a:xfrm>
            <a:off x="3679352" y="4779601"/>
            <a:ext cx="134620" cy="125730"/>
          </a:xfrm>
          <a:custGeom>
            <a:avLst/>
            <a:gdLst/>
            <a:ahLst/>
            <a:cxnLst/>
            <a:rect l="l" t="t" r="r" b="b"/>
            <a:pathLst>
              <a:path w="134620" h="125729">
                <a:moveTo>
                  <a:pt x="128078" y="106260"/>
                </a:moveTo>
                <a:lnTo>
                  <a:pt x="92350" y="125476"/>
                </a:lnTo>
                <a:lnTo>
                  <a:pt x="80067" y="123983"/>
                </a:lnTo>
                <a:lnTo>
                  <a:pt x="40091" y="110536"/>
                </a:lnTo>
                <a:lnTo>
                  <a:pt x="7849" y="76765"/>
                </a:lnTo>
                <a:lnTo>
                  <a:pt x="0" y="43726"/>
                </a:lnTo>
                <a:lnTo>
                  <a:pt x="417" y="35940"/>
                </a:lnTo>
                <a:lnTo>
                  <a:pt x="22758" y="2135"/>
                </a:lnTo>
                <a:lnTo>
                  <a:pt x="40740" y="0"/>
                </a:lnTo>
                <a:lnTo>
                  <a:pt x="49779" y="969"/>
                </a:lnTo>
                <a:lnTo>
                  <a:pt x="86152" y="15370"/>
                </a:lnTo>
                <a:lnTo>
                  <a:pt x="116513" y="45587"/>
                </a:lnTo>
                <a:lnTo>
                  <a:pt x="133399" y="80898"/>
                </a:lnTo>
                <a:lnTo>
                  <a:pt x="134582" y="88989"/>
                </a:lnTo>
                <a:lnTo>
                  <a:pt x="133806" y="95403"/>
                </a:lnTo>
                <a:lnTo>
                  <a:pt x="131495" y="100906"/>
                </a:lnTo>
                <a:lnTo>
                  <a:pt x="128078" y="106260"/>
                </a:lnTo>
                <a:close/>
              </a:path>
            </a:pathLst>
          </a:custGeom>
          <a:ln w="12700">
            <a:solidFill>
              <a:srgbClr val="94C83B"/>
            </a:solidFill>
          </a:ln>
        </p:spPr>
        <p:txBody>
          <a:bodyPr wrap="square" lIns="0" tIns="0" rIns="0" bIns="0" rtlCol="0"/>
          <a:lstStyle/>
          <a:p>
            <a:endParaRPr/>
          </a:p>
        </p:txBody>
      </p:sp>
      <p:sp>
        <p:nvSpPr>
          <p:cNvPr id="197" name="object 197"/>
          <p:cNvSpPr/>
          <p:nvPr/>
        </p:nvSpPr>
        <p:spPr>
          <a:xfrm>
            <a:off x="3605530" y="4917947"/>
            <a:ext cx="189728" cy="191808"/>
          </a:xfrm>
          <a:prstGeom prst="rect">
            <a:avLst/>
          </a:prstGeom>
          <a:blipFill>
            <a:blip r:embed="rId104" cstate="print"/>
            <a:stretch>
              <a:fillRect/>
            </a:stretch>
          </a:blipFill>
        </p:spPr>
        <p:txBody>
          <a:bodyPr wrap="square" lIns="0" tIns="0" rIns="0" bIns="0" rtlCol="0"/>
          <a:lstStyle/>
          <a:p>
            <a:endParaRPr/>
          </a:p>
        </p:txBody>
      </p:sp>
      <p:sp>
        <p:nvSpPr>
          <p:cNvPr id="198" name="object 198"/>
          <p:cNvSpPr/>
          <p:nvPr/>
        </p:nvSpPr>
        <p:spPr>
          <a:xfrm>
            <a:off x="3605530" y="4918132"/>
            <a:ext cx="189865" cy="191770"/>
          </a:xfrm>
          <a:custGeom>
            <a:avLst/>
            <a:gdLst/>
            <a:ahLst/>
            <a:cxnLst/>
            <a:rect l="l" t="t" r="r" b="b"/>
            <a:pathLst>
              <a:path w="189864" h="191770">
                <a:moveTo>
                  <a:pt x="13880" y="155359"/>
                </a:moveTo>
                <a:lnTo>
                  <a:pt x="1789" y="113125"/>
                </a:lnTo>
                <a:lnTo>
                  <a:pt x="0" y="92009"/>
                </a:lnTo>
                <a:lnTo>
                  <a:pt x="1624" y="80925"/>
                </a:lnTo>
                <a:lnTo>
                  <a:pt x="18875" y="43893"/>
                </a:lnTo>
                <a:lnTo>
                  <a:pt x="54808" y="12864"/>
                </a:lnTo>
                <a:lnTo>
                  <a:pt x="95015" y="0"/>
                </a:lnTo>
                <a:lnTo>
                  <a:pt x="105764" y="115"/>
                </a:lnTo>
                <a:lnTo>
                  <a:pt x="153135" y="17006"/>
                </a:lnTo>
                <a:lnTo>
                  <a:pt x="178617" y="45366"/>
                </a:lnTo>
                <a:lnTo>
                  <a:pt x="189726" y="83854"/>
                </a:lnTo>
                <a:lnTo>
                  <a:pt x="189191" y="93942"/>
                </a:lnTo>
                <a:lnTo>
                  <a:pt x="177367" y="139192"/>
                </a:lnTo>
                <a:lnTo>
                  <a:pt x="150539" y="172736"/>
                </a:lnTo>
                <a:lnTo>
                  <a:pt x="111467" y="189926"/>
                </a:lnTo>
                <a:lnTo>
                  <a:pt x="82295" y="191618"/>
                </a:lnTo>
                <a:lnTo>
                  <a:pt x="68361" y="189431"/>
                </a:lnTo>
                <a:lnTo>
                  <a:pt x="31228" y="174651"/>
                </a:lnTo>
                <a:lnTo>
                  <a:pt x="13880" y="155359"/>
                </a:lnTo>
                <a:close/>
              </a:path>
            </a:pathLst>
          </a:custGeom>
          <a:ln w="12700">
            <a:solidFill>
              <a:srgbClr val="A19FCC"/>
            </a:solidFill>
          </a:ln>
        </p:spPr>
        <p:txBody>
          <a:bodyPr wrap="square" lIns="0" tIns="0" rIns="0" bIns="0" rtlCol="0"/>
          <a:lstStyle/>
          <a:p>
            <a:endParaRPr/>
          </a:p>
        </p:txBody>
      </p:sp>
      <p:sp>
        <p:nvSpPr>
          <p:cNvPr id="199" name="object 199"/>
          <p:cNvSpPr/>
          <p:nvPr/>
        </p:nvSpPr>
        <p:spPr>
          <a:xfrm>
            <a:off x="3657044" y="4958688"/>
            <a:ext cx="95250" cy="106680"/>
          </a:xfrm>
          <a:custGeom>
            <a:avLst/>
            <a:gdLst/>
            <a:ahLst/>
            <a:cxnLst/>
            <a:rect l="l" t="t" r="r" b="b"/>
            <a:pathLst>
              <a:path w="95250" h="106679">
                <a:moveTo>
                  <a:pt x="58051" y="0"/>
                </a:moveTo>
                <a:lnTo>
                  <a:pt x="49275" y="1943"/>
                </a:lnTo>
                <a:lnTo>
                  <a:pt x="41249" y="3467"/>
                </a:lnTo>
                <a:lnTo>
                  <a:pt x="35039" y="4791"/>
                </a:lnTo>
                <a:lnTo>
                  <a:pt x="3187" y="34074"/>
                </a:lnTo>
                <a:lnTo>
                  <a:pt x="0" y="48806"/>
                </a:lnTo>
                <a:lnTo>
                  <a:pt x="2336" y="58216"/>
                </a:lnTo>
                <a:lnTo>
                  <a:pt x="22961" y="95514"/>
                </a:lnTo>
                <a:lnTo>
                  <a:pt x="56781" y="106565"/>
                </a:lnTo>
                <a:lnTo>
                  <a:pt x="64922" y="101968"/>
                </a:lnTo>
                <a:lnTo>
                  <a:pt x="92617" y="69859"/>
                </a:lnTo>
                <a:lnTo>
                  <a:pt x="94876" y="56755"/>
                </a:lnTo>
                <a:lnTo>
                  <a:pt x="94780" y="50126"/>
                </a:lnTo>
                <a:lnTo>
                  <a:pt x="77249" y="11488"/>
                </a:lnTo>
                <a:lnTo>
                  <a:pt x="65646" y="3263"/>
                </a:lnTo>
                <a:lnTo>
                  <a:pt x="58051" y="0"/>
                </a:lnTo>
                <a:close/>
              </a:path>
            </a:pathLst>
          </a:custGeom>
          <a:solidFill>
            <a:srgbClr val="BEDF89"/>
          </a:solidFill>
        </p:spPr>
        <p:txBody>
          <a:bodyPr wrap="square" lIns="0" tIns="0" rIns="0" bIns="0" rtlCol="0"/>
          <a:lstStyle/>
          <a:p>
            <a:endParaRPr/>
          </a:p>
        </p:txBody>
      </p:sp>
      <p:sp>
        <p:nvSpPr>
          <p:cNvPr id="200" name="object 200"/>
          <p:cNvSpPr/>
          <p:nvPr/>
        </p:nvSpPr>
        <p:spPr>
          <a:xfrm>
            <a:off x="3657044" y="4958688"/>
            <a:ext cx="95250" cy="106680"/>
          </a:xfrm>
          <a:custGeom>
            <a:avLst/>
            <a:gdLst/>
            <a:ahLst/>
            <a:cxnLst/>
            <a:rect l="l" t="t" r="r" b="b"/>
            <a:pathLst>
              <a:path w="95250" h="106679">
                <a:moveTo>
                  <a:pt x="42938" y="103631"/>
                </a:moveTo>
                <a:lnTo>
                  <a:pt x="8110" y="75079"/>
                </a:lnTo>
                <a:lnTo>
                  <a:pt x="0" y="48806"/>
                </a:lnTo>
                <a:lnTo>
                  <a:pt x="660" y="41706"/>
                </a:lnTo>
                <a:lnTo>
                  <a:pt x="22729" y="9082"/>
                </a:lnTo>
                <a:lnTo>
                  <a:pt x="49275" y="1943"/>
                </a:lnTo>
                <a:lnTo>
                  <a:pt x="58051" y="0"/>
                </a:lnTo>
                <a:lnTo>
                  <a:pt x="90029" y="29381"/>
                </a:lnTo>
                <a:lnTo>
                  <a:pt x="94876" y="56755"/>
                </a:lnTo>
                <a:lnTo>
                  <a:pt x="94257" y="63330"/>
                </a:lnTo>
                <a:lnTo>
                  <a:pt x="71514" y="97247"/>
                </a:lnTo>
                <a:lnTo>
                  <a:pt x="56781" y="106565"/>
                </a:lnTo>
                <a:lnTo>
                  <a:pt x="50888" y="105536"/>
                </a:lnTo>
                <a:lnTo>
                  <a:pt x="42938" y="103631"/>
                </a:lnTo>
                <a:close/>
              </a:path>
            </a:pathLst>
          </a:custGeom>
          <a:ln w="12700">
            <a:solidFill>
              <a:srgbClr val="94C83B"/>
            </a:solidFill>
          </a:ln>
        </p:spPr>
        <p:txBody>
          <a:bodyPr wrap="square" lIns="0" tIns="0" rIns="0" bIns="0" rtlCol="0"/>
          <a:lstStyle/>
          <a:p>
            <a:endParaRPr/>
          </a:p>
        </p:txBody>
      </p:sp>
      <p:sp>
        <p:nvSpPr>
          <p:cNvPr id="201" name="object 201"/>
          <p:cNvSpPr/>
          <p:nvPr/>
        </p:nvSpPr>
        <p:spPr>
          <a:xfrm>
            <a:off x="2920612" y="4140923"/>
            <a:ext cx="189734" cy="191808"/>
          </a:xfrm>
          <a:prstGeom prst="rect">
            <a:avLst/>
          </a:prstGeom>
          <a:blipFill>
            <a:blip r:embed="rId105" cstate="print"/>
            <a:stretch>
              <a:fillRect/>
            </a:stretch>
          </a:blipFill>
        </p:spPr>
        <p:txBody>
          <a:bodyPr wrap="square" lIns="0" tIns="0" rIns="0" bIns="0" rtlCol="0"/>
          <a:lstStyle/>
          <a:p>
            <a:endParaRPr/>
          </a:p>
        </p:txBody>
      </p:sp>
      <p:sp>
        <p:nvSpPr>
          <p:cNvPr id="202" name="object 202"/>
          <p:cNvSpPr/>
          <p:nvPr/>
        </p:nvSpPr>
        <p:spPr>
          <a:xfrm>
            <a:off x="2914264" y="4134761"/>
            <a:ext cx="202426" cy="204318"/>
          </a:xfrm>
          <a:prstGeom prst="rect">
            <a:avLst/>
          </a:prstGeom>
          <a:blipFill>
            <a:blip r:embed="rId106" cstate="print"/>
            <a:stretch>
              <a:fillRect/>
            </a:stretch>
          </a:blipFill>
        </p:spPr>
        <p:txBody>
          <a:bodyPr wrap="square" lIns="0" tIns="0" rIns="0" bIns="0" rtlCol="0"/>
          <a:lstStyle/>
          <a:p>
            <a:endParaRPr/>
          </a:p>
        </p:txBody>
      </p:sp>
      <p:sp>
        <p:nvSpPr>
          <p:cNvPr id="203" name="object 203"/>
          <p:cNvSpPr/>
          <p:nvPr/>
        </p:nvSpPr>
        <p:spPr>
          <a:xfrm>
            <a:off x="2679189" y="2895814"/>
            <a:ext cx="403517" cy="368499"/>
          </a:xfrm>
          <a:prstGeom prst="rect">
            <a:avLst/>
          </a:prstGeom>
          <a:blipFill>
            <a:blip r:embed="rId107" cstate="print"/>
            <a:stretch>
              <a:fillRect/>
            </a:stretch>
          </a:blipFill>
        </p:spPr>
        <p:txBody>
          <a:bodyPr wrap="square" lIns="0" tIns="0" rIns="0" bIns="0" rtlCol="0"/>
          <a:lstStyle/>
          <a:p>
            <a:endParaRPr/>
          </a:p>
        </p:txBody>
      </p:sp>
      <p:sp>
        <p:nvSpPr>
          <p:cNvPr id="204" name="object 204"/>
          <p:cNvSpPr/>
          <p:nvPr/>
        </p:nvSpPr>
        <p:spPr>
          <a:xfrm>
            <a:off x="3103871" y="2341050"/>
            <a:ext cx="406114" cy="360413"/>
          </a:xfrm>
          <a:prstGeom prst="rect">
            <a:avLst/>
          </a:prstGeom>
          <a:blipFill>
            <a:blip r:embed="rId108" cstate="print"/>
            <a:stretch>
              <a:fillRect/>
            </a:stretch>
          </a:blipFill>
        </p:spPr>
        <p:txBody>
          <a:bodyPr wrap="square" lIns="0" tIns="0" rIns="0" bIns="0" rtlCol="0"/>
          <a:lstStyle/>
          <a:p>
            <a:endParaRPr/>
          </a:p>
        </p:txBody>
      </p:sp>
      <p:sp>
        <p:nvSpPr>
          <p:cNvPr id="205" name="object 205"/>
          <p:cNvSpPr/>
          <p:nvPr/>
        </p:nvSpPr>
        <p:spPr>
          <a:xfrm>
            <a:off x="2692200" y="2433638"/>
            <a:ext cx="374333" cy="396924"/>
          </a:xfrm>
          <a:prstGeom prst="rect">
            <a:avLst/>
          </a:prstGeom>
          <a:blipFill>
            <a:blip r:embed="rId109" cstate="print"/>
            <a:stretch>
              <a:fillRect/>
            </a:stretch>
          </a:blipFill>
        </p:spPr>
        <p:txBody>
          <a:bodyPr wrap="square" lIns="0" tIns="0" rIns="0" bIns="0" rtlCol="0"/>
          <a:lstStyle/>
          <a:p>
            <a:endParaRPr/>
          </a:p>
        </p:txBody>
      </p:sp>
      <p:sp>
        <p:nvSpPr>
          <p:cNvPr id="206" name="object 206"/>
          <p:cNvSpPr/>
          <p:nvPr/>
        </p:nvSpPr>
        <p:spPr>
          <a:xfrm>
            <a:off x="3408335" y="2531026"/>
            <a:ext cx="376683" cy="392973"/>
          </a:xfrm>
          <a:prstGeom prst="rect">
            <a:avLst/>
          </a:prstGeom>
          <a:blipFill>
            <a:blip r:embed="rId110" cstate="print"/>
            <a:stretch>
              <a:fillRect/>
            </a:stretch>
          </a:blipFill>
        </p:spPr>
        <p:txBody>
          <a:bodyPr wrap="square" lIns="0" tIns="0" rIns="0" bIns="0" rtlCol="0"/>
          <a:lstStyle/>
          <a:p>
            <a:endParaRPr/>
          </a:p>
        </p:txBody>
      </p:sp>
      <p:sp>
        <p:nvSpPr>
          <p:cNvPr id="207" name="object 207"/>
          <p:cNvSpPr/>
          <p:nvPr/>
        </p:nvSpPr>
        <p:spPr>
          <a:xfrm>
            <a:off x="4823078" y="3484245"/>
            <a:ext cx="2151380" cy="2151380"/>
          </a:xfrm>
          <a:custGeom>
            <a:avLst/>
            <a:gdLst/>
            <a:ahLst/>
            <a:cxnLst/>
            <a:rect l="l" t="t" r="r" b="b"/>
            <a:pathLst>
              <a:path w="2151379" h="2151379">
                <a:moveTo>
                  <a:pt x="1075563" y="0"/>
                </a:moveTo>
                <a:lnTo>
                  <a:pt x="1027653" y="1047"/>
                </a:lnTo>
                <a:lnTo>
                  <a:pt x="980280" y="4162"/>
                </a:lnTo>
                <a:lnTo>
                  <a:pt x="933487" y="9300"/>
                </a:lnTo>
                <a:lnTo>
                  <a:pt x="887318" y="16417"/>
                </a:lnTo>
                <a:lnTo>
                  <a:pt x="841817" y="25470"/>
                </a:lnTo>
                <a:lnTo>
                  <a:pt x="797028" y="36415"/>
                </a:lnTo>
                <a:lnTo>
                  <a:pt x="752994" y="49208"/>
                </a:lnTo>
                <a:lnTo>
                  <a:pt x="709759" y="63805"/>
                </a:lnTo>
                <a:lnTo>
                  <a:pt x="667366" y="80163"/>
                </a:lnTo>
                <a:lnTo>
                  <a:pt x="625860" y="98238"/>
                </a:lnTo>
                <a:lnTo>
                  <a:pt x="585284" y="117987"/>
                </a:lnTo>
                <a:lnTo>
                  <a:pt x="545682" y="139365"/>
                </a:lnTo>
                <a:lnTo>
                  <a:pt x="507097" y="162329"/>
                </a:lnTo>
                <a:lnTo>
                  <a:pt x="469574" y="186835"/>
                </a:lnTo>
                <a:lnTo>
                  <a:pt x="433156" y="212839"/>
                </a:lnTo>
                <a:lnTo>
                  <a:pt x="397886" y="240299"/>
                </a:lnTo>
                <a:lnTo>
                  <a:pt x="363809" y="269169"/>
                </a:lnTo>
                <a:lnTo>
                  <a:pt x="330968" y="299407"/>
                </a:lnTo>
                <a:lnTo>
                  <a:pt x="299407" y="330968"/>
                </a:lnTo>
                <a:lnTo>
                  <a:pt x="269169" y="363809"/>
                </a:lnTo>
                <a:lnTo>
                  <a:pt x="240299" y="397886"/>
                </a:lnTo>
                <a:lnTo>
                  <a:pt x="212839" y="433156"/>
                </a:lnTo>
                <a:lnTo>
                  <a:pt x="186835" y="469574"/>
                </a:lnTo>
                <a:lnTo>
                  <a:pt x="162329" y="507097"/>
                </a:lnTo>
                <a:lnTo>
                  <a:pt x="139365" y="545682"/>
                </a:lnTo>
                <a:lnTo>
                  <a:pt x="117987" y="585284"/>
                </a:lnTo>
                <a:lnTo>
                  <a:pt x="98238" y="625860"/>
                </a:lnTo>
                <a:lnTo>
                  <a:pt x="80163" y="667366"/>
                </a:lnTo>
                <a:lnTo>
                  <a:pt x="63805" y="709759"/>
                </a:lnTo>
                <a:lnTo>
                  <a:pt x="49208" y="752994"/>
                </a:lnTo>
                <a:lnTo>
                  <a:pt x="36415" y="797028"/>
                </a:lnTo>
                <a:lnTo>
                  <a:pt x="25470" y="841817"/>
                </a:lnTo>
                <a:lnTo>
                  <a:pt x="16417" y="887318"/>
                </a:lnTo>
                <a:lnTo>
                  <a:pt x="9300" y="933487"/>
                </a:lnTo>
                <a:lnTo>
                  <a:pt x="4162" y="980280"/>
                </a:lnTo>
                <a:lnTo>
                  <a:pt x="1047" y="1027653"/>
                </a:lnTo>
                <a:lnTo>
                  <a:pt x="0" y="1075562"/>
                </a:lnTo>
                <a:lnTo>
                  <a:pt x="1047" y="1123472"/>
                </a:lnTo>
                <a:lnTo>
                  <a:pt x="4162" y="1170845"/>
                </a:lnTo>
                <a:lnTo>
                  <a:pt x="9300" y="1217638"/>
                </a:lnTo>
                <a:lnTo>
                  <a:pt x="16417" y="1263807"/>
                </a:lnTo>
                <a:lnTo>
                  <a:pt x="25470" y="1309308"/>
                </a:lnTo>
                <a:lnTo>
                  <a:pt x="36415" y="1354097"/>
                </a:lnTo>
                <a:lnTo>
                  <a:pt x="49208" y="1398131"/>
                </a:lnTo>
                <a:lnTo>
                  <a:pt x="63805" y="1441366"/>
                </a:lnTo>
                <a:lnTo>
                  <a:pt x="80163" y="1483759"/>
                </a:lnTo>
                <a:lnTo>
                  <a:pt x="98238" y="1525265"/>
                </a:lnTo>
                <a:lnTo>
                  <a:pt x="117987" y="1565841"/>
                </a:lnTo>
                <a:lnTo>
                  <a:pt x="139365" y="1605443"/>
                </a:lnTo>
                <a:lnTo>
                  <a:pt x="162329" y="1644028"/>
                </a:lnTo>
                <a:lnTo>
                  <a:pt x="186835" y="1681551"/>
                </a:lnTo>
                <a:lnTo>
                  <a:pt x="212839" y="1717969"/>
                </a:lnTo>
                <a:lnTo>
                  <a:pt x="240299" y="1753239"/>
                </a:lnTo>
                <a:lnTo>
                  <a:pt x="269169" y="1787316"/>
                </a:lnTo>
                <a:lnTo>
                  <a:pt x="299407" y="1820157"/>
                </a:lnTo>
                <a:lnTo>
                  <a:pt x="330968" y="1851718"/>
                </a:lnTo>
                <a:lnTo>
                  <a:pt x="363809" y="1881956"/>
                </a:lnTo>
                <a:lnTo>
                  <a:pt x="397886" y="1910826"/>
                </a:lnTo>
                <a:lnTo>
                  <a:pt x="433156" y="1938286"/>
                </a:lnTo>
                <a:lnTo>
                  <a:pt x="469574" y="1964290"/>
                </a:lnTo>
                <a:lnTo>
                  <a:pt x="507097" y="1988796"/>
                </a:lnTo>
                <a:lnTo>
                  <a:pt x="545682" y="2011760"/>
                </a:lnTo>
                <a:lnTo>
                  <a:pt x="585284" y="2033138"/>
                </a:lnTo>
                <a:lnTo>
                  <a:pt x="625860" y="2052887"/>
                </a:lnTo>
                <a:lnTo>
                  <a:pt x="667366" y="2070962"/>
                </a:lnTo>
                <a:lnTo>
                  <a:pt x="709759" y="2087320"/>
                </a:lnTo>
                <a:lnTo>
                  <a:pt x="752994" y="2101917"/>
                </a:lnTo>
                <a:lnTo>
                  <a:pt x="797028" y="2114710"/>
                </a:lnTo>
                <a:lnTo>
                  <a:pt x="841817" y="2125655"/>
                </a:lnTo>
                <a:lnTo>
                  <a:pt x="887318" y="2134708"/>
                </a:lnTo>
                <a:lnTo>
                  <a:pt x="933487" y="2141825"/>
                </a:lnTo>
                <a:lnTo>
                  <a:pt x="980280" y="2146963"/>
                </a:lnTo>
                <a:lnTo>
                  <a:pt x="1027653" y="2150078"/>
                </a:lnTo>
                <a:lnTo>
                  <a:pt x="1075563" y="2151125"/>
                </a:lnTo>
                <a:lnTo>
                  <a:pt x="1123472" y="2150078"/>
                </a:lnTo>
                <a:lnTo>
                  <a:pt x="1170845" y="2146963"/>
                </a:lnTo>
                <a:lnTo>
                  <a:pt x="1217638" y="2141825"/>
                </a:lnTo>
                <a:lnTo>
                  <a:pt x="1263807" y="2134708"/>
                </a:lnTo>
                <a:lnTo>
                  <a:pt x="1309308" y="2125655"/>
                </a:lnTo>
                <a:lnTo>
                  <a:pt x="1354097" y="2114710"/>
                </a:lnTo>
                <a:lnTo>
                  <a:pt x="1398131" y="2101917"/>
                </a:lnTo>
                <a:lnTo>
                  <a:pt x="1441366" y="2087320"/>
                </a:lnTo>
                <a:lnTo>
                  <a:pt x="1483759" y="2070962"/>
                </a:lnTo>
                <a:lnTo>
                  <a:pt x="1525265" y="2052887"/>
                </a:lnTo>
                <a:lnTo>
                  <a:pt x="1565841" y="2033138"/>
                </a:lnTo>
                <a:lnTo>
                  <a:pt x="1605443" y="2011760"/>
                </a:lnTo>
                <a:lnTo>
                  <a:pt x="1644028" y="1988796"/>
                </a:lnTo>
                <a:lnTo>
                  <a:pt x="1681551" y="1964290"/>
                </a:lnTo>
                <a:lnTo>
                  <a:pt x="1717969" y="1938286"/>
                </a:lnTo>
                <a:lnTo>
                  <a:pt x="1753239" y="1910826"/>
                </a:lnTo>
                <a:lnTo>
                  <a:pt x="1787316" y="1881956"/>
                </a:lnTo>
                <a:lnTo>
                  <a:pt x="1820157" y="1851718"/>
                </a:lnTo>
                <a:lnTo>
                  <a:pt x="1851718" y="1820157"/>
                </a:lnTo>
                <a:lnTo>
                  <a:pt x="1881956" y="1787316"/>
                </a:lnTo>
                <a:lnTo>
                  <a:pt x="1910826" y="1753239"/>
                </a:lnTo>
                <a:lnTo>
                  <a:pt x="1938286" y="1717969"/>
                </a:lnTo>
                <a:lnTo>
                  <a:pt x="1964290" y="1681551"/>
                </a:lnTo>
                <a:lnTo>
                  <a:pt x="1988796" y="1644028"/>
                </a:lnTo>
                <a:lnTo>
                  <a:pt x="2011760" y="1605443"/>
                </a:lnTo>
                <a:lnTo>
                  <a:pt x="2033138" y="1565841"/>
                </a:lnTo>
                <a:lnTo>
                  <a:pt x="2052887" y="1525265"/>
                </a:lnTo>
                <a:lnTo>
                  <a:pt x="2070962" y="1483759"/>
                </a:lnTo>
                <a:lnTo>
                  <a:pt x="2087320" y="1441366"/>
                </a:lnTo>
                <a:lnTo>
                  <a:pt x="2101917" y="1398131"/>
                </a:lnTo>
                <a:lnTo>
                  <a:pt x="2114710" y="1354097"/>
                </a:lnTo>
                <a:lnTo>
                  <a:pt x="2125655" y="1309308"/>
                </a:lnTo>
                <a:lnTo>
                  <a:pt x="2134708" y="1263807"/>
                </a:lnTo>
                <a:lnTo>
                  <a:pt x="2141825" y="1217638"/>
                </a:lnTo>
                <a:lnTo>
                  <a:pt x="2146963" y="1170845"/>
                </a:lnTo>
                <a:lnTo>
                  <a:pt x="2150078" y="1123472"/>
                </a:lnTo>
                <a:lnTo>
                  <a:pt x="2151126" y="1075562"/>
                </a:lnTo>
                <a:lnTo>
                  <a:pt x="2150078" y="1027653"/>
                </a:lnTo>
                <a:lnTo>
                  <a:pt x="2146963" y="980280"/>
                </a:lnTo>
                <a:lnTo>
                  <a:pt x="2141825" y="933487"/>
                </a:lnTo>
                <a:lnTo>
                  <a:pt x="2134708" y="887318"/>
                </a:lnTo>
                <a:lnTo>
                  <a:pt x="2125655" y="841817"/>
                </a:lnTo>
                <a:lnTo>
                  <a:pt x="2114710" y="797028"/>
                </a:lnTo>
                <a:lnTo>
                  <a:pt x="2101917" y="752994"/>
                </a:lnTo>
                <a:lnTo>
                  <a:pt x="2087320" y="709759"/>
                </a:lnTo>
                <a:lnTo>
                  <a:pt x="2070962" y="667366"/>
                </a:lnTo>
                <a:lnTo>
                  <a:pt x="2052887" y="625860"/>
                </a:lnTo>
                <a:lnTo>
                  <a:pt x="2033138" y="585284"/>
                </a:lnTo>
                <a:lnTo>
                  <a:pt x="2011760" y="545682"/>
                </a:lnTo>
                <a:lnTo>
                  <a:pt x="1988796" y="507097"/>
                </a:lnTo>
                <a:lnTo>
                  <a:pt x="1964290" y="469574"/>
                </a:lnTo>
                <a:lnTo>
                  <a:pt x="1938286" y="433156"/>
                </a:lnTo>
                <a:lnTo>
                  <a:pt x="1910826" y="397886"/>
                </a:lnTo>
                <a:lnTo>
                  <a:pt x="1881956" y="363809"/>
                </a:lnTo>
                <a:lnTo>
                  <a:pt x="1851718" y="330968"/>
                </a:lnTo>
                <a:lnTo>
                  <a:pt x="1820157" y="299407"/>
                </a:lnTo>
                <a:lnTo>
                  <a:pt x="1787316" y="269169"/>
                </a:lnTo>
                <a:lnTo>
                  <a:pt x="1753239" y="240299"/>
                </a:lnTo>
                <a:lnTo>
                  <a:pt x="1717969" y="212839"/>
                </a:lnTo>
                <a:lnTo>
                  <a:pt x="1681551" y="186835"/>
                </a:lnTo>
                <a:lnTo>
                  <a:pt x="1644028" y="162329"/>
                </a:lnTo>
                <a:lnTo>
                  <a:pt x="1605443" y="139365"/>
                </a:lnTo>
                <a:lnTo>
                  <a:pt x="1565841" y="117987"/>
                </a:lnTo>
                <a:lnTo>
                  <a:pt x="1525265" y="98238"/>
                </a:lnTo>
                <a:lnTo>
                  <a:pt x="1483759" y="80163"/>
                </a:lnTo>
                <a:lnTo>
                  <a:pt x="1441366" y="63805"/>
                </a:lnTo>
                <a:lnTo>
                  <a:pt x="1398131" y="49208"/>
                </a:lnTo>
                <a:lnTo>
                  <a:pt x="1354097" y="36415"/>
                </a:lnTo>
                <a:lnTo>
                  <a:pt x="1309308" y="25470"/>
                </a:lnTo>
                <a:lnTo>
                  <a:pt x="1263807" y="16417"/>
                </a:lnTo>
                <a:lnTo>
                  <a:pt x="1217638" y="9300"/>
                </a:lnTo>
                <a:lnTo>
                  <a:pt x="1170845" y="4162"/>
                </a:lnTo>
                <a:lnTo>
                  <a:pt x="1123472" y="1047"/>
                </a:lnTo>
                <a:lnTo>
                  <a:pt x="1075563" y="0"/>
                </a:lnTo>
                <a:close/>
              </a:path>
            </a:pathLst>
          </a:custGeom>
          <a:solidFill>
            <a:srgbClr val="DFDFED"/>
          </a:solidFill>
        </p:spPr>
        <p:txBody>
          <a:bodyPr wrap="square" lIns="0" tIns="0" rIns="0" bIns="0" rtlCol="0"/>
          <a:lstStyle/>
          <a:p>
            <a:endParaRPr/>
          </a:p>
        </p:txBody>
      </p:sp>
      <p:sp>
        <p:nvSpPr>
          <p:cNvPr id="208" name="object 208"/>
          <p:cNvSpPr/>
          <p:nvPr/>
        </p:nvSpPr>
        <p:spPr>
          <a:xfrm>
            <a:off x="5530455" y="5345277"/>
            <a:ext cx="248446" cy="265223"/>
          </a:xfrm>
          <a:prstGeom prst="rect">
            <a:avLst/>
          </a:prstGeom>
          <a:blipFill>
            <a:blip r:embed="rId111" cstate="print"/>
            <a:stretch>
              <a:fillRect/>
            </a:stretch>
          </a:blipFill>
        </p:spPr>
        <p:txBody>
          <a:bodyPr wrap="square" lIns="0" tIns="0" rIns="0" bIns="0" rtlCol="0"/>
          <a:lstStyle/>
          <a:p>
            <a:endParaRPr/>
          </a:p>
        </p:txBody>
      </p:sp>
      <p:sp>
        <p:nvSpPr>
          <p:cNvPr id="209" name="object 209"/>
          <p:cNvSpPr/>
          <p:nvPr/>
        </p:nvSpPr>
        <p:spPr>
          <a:xfrm>
            <a:off x="5530460" y="5345298"/>
            <a:ext cx="248920" cy="265430"/>
          </a:xfrm>
          <a:custGeom>
            <a:avLst/>
            <a:gdLst/>
            <a:ahLst/>
            <a:cxnLst/>
            <a:rect l="l" t="t" r="r" b="b"/>
            <a:pathLst>
              <a:path w="248920" h="265429">
                <a:moveTo>
                  <a:pt x="121082" y="263275"/>
                </a:moveTo>
                <a:lnTo>
                  <a:pt x="78258" y="248277"/>
                </a:lnTo>
                <a:lnTo>
                  <a:pt x="42798" y="227347"/>
                </a:lnTo>
                <a:lnTo>
                  <a:pt x="14039" y="186310"/>
                </a:lnTo>
                <a:lnTo>
                  <a:pt x="0" y="136551"/>
                </a:lnTo>
                <a:lnTo>
                  <a:pt x="402" y="121016"/>
                </a:lnTo>
                <a:lnTo>
                  <a:pt x="9466" y="78090"/>
                </a:lnTo>
                <a:lnTo>
                  <a:pt x="29579" y="41698"/>
                </a:lnTo>
                <a:lnTo>
                  <a:pt x="69898" y="11400"/>
                </a:lnTo>
                <a:lnTo>
                  <a:pt x="118722" y="0"/>
                </a:lnTo>
                <a:lnTo>
                  <a:pt x="135660" y="605"/>
                </a:lnTo>
                <a:lnTo>
                  <a:pt x="174916" y="12349"/>
                </a:lnTo>
                <a:lnTo>
                  <a:pt x="206309" y="38186"/>
                </a:lnTo>
                <a:lnTo>
                  <a:pt x="234227" y="76954"/>
                </a:lnTo>
                <a:lnTo>
                  <a:pt x="248441" y="132225"/>
                </a:lnTo>
                <a:lnTo>
                  <a:pt x="247943" y="150944"/>
                </a:lnTo>
                <a:lnTo>
                  <a:pt x="235538" y="187420"/>
                </a:lnTo>
                <a:lnTo>
                  <a:pt x="214084" y="219714"/>
                </a:lnTo>
                <a:lnTo>
                  <a:pt x="169148" y="253513"/>
                </a:lnTo>
                <a:lnTo>
                  <a:pt x="137032" y="265202"/>
                </a:lnTo>
                <a:lnTo>
                  <a:pt x="129607" y="264656"/>
                </a:lnTo>
                <a:lnTo>
                  <a:pt x="121082" y="263275"/>
                </a:lnTo>
                <a:close/>
              </a:path>
            </a:pathLst>
          </a:custGeom>
          <a:ln w="12700">
            <a:solidFill>
              <a:srgbClr val="A19FCC"/>
            </a:solidFill>
          </a:ln>
        </p:spPr>
        <p:txBody>
          <a:bodyPr wrap="square" lIns="0" tIns="0" rIns="0" bIns="0" rtlCol="0"/>
          <a:lstStyle/>
          <a:p>
            <a:endParaRPr/>
          </a:p>
        </p:txBody>
      </p:sp>
      <p:sp>
        <p:nvSpPr>
          <p:cNvPr id="210" name="object 210"/>
          <p:cNvSpPr/>
          <p:nvPr/>
        </p:nvSpPr>
        <p:spPr>
          <a:xfrm>
            <a:off x="5775259" y="5359108"/>
            <a:ext cx="229864" cy="261212"/>
          </a:xfrm>
          <a:prstGeom prst="rect">
            <a:avLst/>
          </a:prstGeom>
          <a:blipFill>
            <a:blip r:embed="rId112" cstate="print"/>
            <a:stretch>
              <a:fillRect/>
            </a:stretch>
          </a:blipFill>
        </p:spPr>
        <p:txBody>
          <a:bodyPr wrap="square" lIns="0" tIns="0" rIns="0" bIns="0" rtlCol="0"/>
          <a:lstStyle/>
          <a:p>
            <a:endParaRPr/>
          </a:p>
        </p:txBody>
      </p:sp>
      <p:sp>
        <p:nvSpPr>
          <p:cNvPr id="211" name="object 211"/>
          <p:cNvSpPr/>
          <p:nvPr/>
        </p:nvSpPr>
        <p:spPr>
          <a:xfrm>
            <a:off x="5775259" y="5359272"/>
            <a:ext cx="229870" cy="261620"/>
          </a:xfrm>
          <a:custGeom>
            <a:avLst/>
            <a:gdLst/>
            <a:ahLst/>
            <a:cxnLst/>
            <a:rect l="l" t="t" r="r" b="b"/>
            <a:pathLst>
              <a:path w="229870" h="261620">
                <a:moveTo>
                  <a:pt x="122485" y="3763"/>
                </a:moveTo>
                <a:lnTo>
                  <a:pt x="161537" y="23436"/>
                </a:lnTo>
                <a:lnTo>
                  <a:pt x="193570" y="48007"/>
                </a:lnTo>
                <a:lnTo>
                  <a:pt x="218681" y="91359"/>
                </a:lnTo>
                <a:lnTo>
                  <a:pt x="229867" y="141453"/>
                </a:lnTo>
                <a:lnTo>
                  <a:pt x="228934" y="156527"/>
                </a:lnTo>
                <a:lnTo>
                  <a:pt x="219004" y="197239"/>
                </a:lnTo>
                <a:lnTo>
                  <a:pt x="199091" y="230281"/>
                </a:lnTo>
                <a:lnTo>
                  <a:pt x="160720" y="255000"/>
                </a:lnTo>
                <a:lnTo>
                  <a:pt x="131195" y="261051"/>
                </a:lnTo>
                <a:lnTo>
                  <a:pt x="115171" y="260308"/>
                </a:lnTo>
                <a:lnTo>
                  <a:pt x="73889" y="248479"/>
                </a:lnTo>
                <a:lnTo>
                  <a:pt x="35566" y="212771"/>
                </a:lnTo>
                <a:lnTo>
                  <a:pt x="11144" y="171721"/>
                </a:lnTo>
                <a:lnTo>
                  <a:pt x="0" y="116237"/>
                </a:lnTo>
                <a:lnTo>
                  <a:pt x="1136" y="98074"/>
                </a:lnTo>
                <a:lnTo>
                  <a:pt x="23907" y="48501"/>
                </a:lnTo>
                <a:lnTo>
                  <a:pt x="62728" y="14801"/>
                </a:lnTo>
                <a:lnTo>
                  <a:pt x="100346" y="179"/>
                </a:lnTo>
                <a:lnTo>
                  <a:pt x="107807" y="0"/>
                </a:lnTo>
                <a:lnTo>
                  <a:pt x="114653" y="1413"/>
                </a:lnTo>
                <a:lnTo>
                  <a:pt x="122485" y="3763"/>
                </a:lnTo>
                <a:close/>
              </a:path>
            </a:pathLst>
          </a:custGeom>
          <a:ln w="12699">
            <a:solidFill>
              <a:srgbClr val="A19FCC"/>
            </a:solidFill>
          </a:ln>
        </p:spPr>
        <p:txBody>
          <a:bodyPr wrap="square" lIns="0" tIns="0" rIns="0" bIns="0" rtlCol="0"/>
          <a:lstStyle/>
          <a:p>
            <a:endParaRPr/>
          </a:p>
        </p:txBody>
      </p:sp>
      <p:sp>
        <p:nvSpPr>
          <p:cNvPr id="212" name="object 212"/>
          <p:cNvSpPr/>
          <p:nvPr/>
        </p:nvSpPr>
        <p:spPr>
          <a:xfrm>
            <a:off x="5995204" y="5212664"/>
            <a:ext cx="349080" cy="366033"/>
          </a:xfrm>
          <a:prstGeom prst="rect">
            <a:avLst/>
          </a:prstGeom>
          <a:blipFill>
            <a:blip r:embed="rId113" cstate="print"/>
            <a:stretch>
              <a:fillRect/>
            </a:stretch>
          </a:blipFill>
        </p:spPr>
        <p:txBody>
          <a:bodyPr wrap="square" lIns="0" tIns="0" rIns="0" bIns="0" rtlCol="0"/>
          <a:lstStyle/>
          <a:p>
            <a:endParaRPr/>
          </a:p>
        </p:txBody>
      </p:sp>
      <p:sp>
        <p:nvSpPr>
          <p:cNvPr id="213" name="object 213"/>
          <p:cNvSpPr/>
          <p:nvPr/>
        </p:nvSpPr>
        <p:spPr>
          <a:xfrm>
            <a:off x="5995202" y="5212714"/>
            <a:ext cx="349250" cy="366395"/>
          </a:xfrm>
          <a:custGeom>
            <a:avLst/>
            <a:gdLst/>
            <a:ahLst/>
            <a:cxnLst/>
            <a:rect l="l" t="t" r="r" b="b"/>
            <a:pathLst>
              <a:path w="349250" h="366395">
                <a:moveTo>
                  <a:pt x="196643" y="4059"/>
                </a:moveTo>
                <a:lnTo>
                  <a:pt x="239784" y="20154"/>
                </a:lnTo>
                <a:lnTo>
                  <a:pt x="286208" y="47972"/>
                </a:lnTo>
                <a:lnTo>
                  <a:pt x="314740" y="75839"/>
                </a:lnTo>
                <a:lnTo>
                  <a:pt x="336220" y="119302"/>
                </a:lnTo>
                <a:lnTo>
                  <a:pt x="348509" y="167203"/>
                </a:lnTo>
                <a:lnTo>
                  <a:pt x="349088" y="188912"/>
                </a:lnTo>
                <a:lnTo>
                  <a:pt x="346392" y="210221"/>
                </a:lnTo>
                <a:lnTo>
                  <a:pt x="334997" y="250134"/>
                </a:lnTo>
                <a:lnTo>
                  <a:pt x="319131" y="285703"/>
                </a:lnTo>
                <a:lnTo>
                  <a:pt x="294560" y="316606"/>
                </a:lnTo>
                <a:lnTo>
                  <a:pt x="256225" y="343715"/>
                </a:lnTo>
                <a:lnTo>
                  <a:pt x="211413" y="362148"/>
                </a:lnTo>
                <a:lnTo>
                  <a:pt x="163801" y="365983"/>
                </a:lnTo>
                <a:lnTo>
                  <a:pt x="140125" y="363652"/>
                </a:lnTo>
                <a:lnTo>
                  <a:pt x="101725" y="352814"/>
                </a:lnTo>
                <a:lnTo>
                  <a:pt x="59788" y="320378"/>
                </a:lnTo>
                <a:lnTo>
                  <a:pt x="32921" y="289193"/>
                </a:lnTo>
                <a:lnTo>
                  <a:pt x="12340" y="250007"/>
                </a:lnTo>
                <a:lnTo>
                  <a:pt x="1282" y="199891"/>
                </a:lnTo>
                <a:lnTo>
                  <a:pt x="0" y="172813"/>
                </a:lnTo>
                <a:lnTo>
                  <a:pt x="3273" y="147137"/>
                </a:lnTo>
                <a:lnTo>
                  <a:pt x="25677" y="98126"/>
                </a:lnTo>
                <a:lnTo>
                  <a:pt x="60207" y="55659"/>
                </a:lnTo>
                <a:lnTo>
                  <a:pt x="104415" y="24647"/>
                </a:lnTo>
                <a:lnTo>
                  <a:pt x="148129" y="5113"/>
                </a:lnTo>
                <a:lnTo>
                  <a:pt x="174534" y="0"/>
                </a:lnTo>
                <a:lnTo>
                  <a:pt x="184874" y="1411"/>
                </a:lnTo>
                <a:lnTo>
                  <a:pt x="196643" y="4059"/>
                </a:lnTo>
                <a:close/>
              </a:path>
            </a:pathLst>
          </a:custGeom>
          <a:ln w="12700">
            <a:solidFill>
              <a:srgbClr val="A19FCC"/>
            </a:solidFill>
          </a:ln>
        </p:spPr>
        <p:txBody>
          <a:bodyPr wrap="square" lIns="0" tIns="0" rIns="0" bIns="0" rtlCol="0"/>
          <a:lstStyle/>
          <a:p>
            <a:endParaRPr/>
          </a:p>
        </p:txBody>
      </p:sp>
      <p:sp>
        <p:nvSpPr>
          <p:cNvPr id="214" name="object 214"/>
          <p:cNvSpPr/>
          <p:nvPr/>
        </p:nvSpPr>
        <p:spPr>
          <a:xfrm>
            <a:off x="6339069" y="5167541"/>
            <a:ext cx="225866" cy="273545"/>
          </a:xfrm>
          <a:prstGeom prst="rect">
            <a:avLst/>
          </a:prstGeom>
          <a:blipFill>
            <a:blip r:embed="rId114" cstate="print"/>
            <a:stretch>
              <a:fillRect/>
            </a:stretch>
          </a:blipFill>
        </p:spPr>
        <p:txBody>
          <a:bodyPr wrap="square" lIns="0" tIns="0" rIns="0" bIns="0" rtlCol="0"/>
          <a:lstStyle/>
          <a:p>
            <a:endParaRPr/>
          </a:p>
        </p:txBody>
      </p:sp>
      <p:sp>
        <p:nvSpPr>
          <p:cNvPr id="215" name="object 215"/>
          <p:cNvSpPr/>
          <p:nvPr/>
        </p:nvSpPr>
        <p:spPr>
          <a:xfrm>
            <a:off x="6339072" y="5167537"/>
            <a:ext cx="226060" cy="273685"/>
          </a:xfrm>
          <a:custGeom>
            <a:avLst/>
            <a:gdLst/>
            <a:ahLst/>
            <a:cxnLst/>
            <a:rect l="l" t="t" r="r" b="b"/>
            <a:pathLst>
              <a:path w="226059" h="273685">
                <a:moveTo>
                  <a:pt x="58258" y="25312"/>
                </a:moveTo>
                <a:lnTo>
                  <a:pt x="98339" y="7595"/>
                </a:lnTo>
                <a:lnTo>
                  <a:pt x="135108" y="0"/>
                </a:lnTo>
                <a:lnTo>
                  <a:pt x="147818" y="1436"/>
                </a:lnTo>
                <a:lnTo>
                  <a:pt x="188153" y="23287"/>
                </a:lnTo>
                <a:lnTo>
                  <a:pt x="213340" y="58605"/>
                </a:lnTo>
                <a:lnTo>
                  <a:pt x="224287" y="100730"/>
                </a:lnTo>
                <a:lnTo>
                  <a:pt x="225864" y="114937"/>
                </a:lnTo>
                <a:lnTo>
                  <a:pt x="225848" y="129670"/>
                </a:lnTo>
                <a:lnTo>
                  <a:pt x="212869" y="180796"/>
                </a:lnTo>
                <a:lnTo>
                  <a:pt x="195354" y="215075"/>
                </a:lnTo>
                <a:lnTo>
                  <a:pt x="157456" y="254244"/>
                </a:lnTo>
                <a:lnTo>
                  <a:pt x="121562" y="272165"/>
                </a:lnTo>
                <a:lnTo>
                  <a:pt x="98529" y="273558"/>
                </a:lnTo>
                <a:lnTo>
                  <a:pt x="85932" y="272800"/>
                </a:lnTo>
                <a:lnTo>
                  <a:pt x="47577" y="260223"/>
                </a:lnTo>
                <a:lnTo>
                  <a:pt x="13085" y="224231"/>
                </a:lnTo>
                <a:lnTo>
                  <a:pt x="0" y="169188"/>
                </a:lnTo>
                <a:lnTo>
                  <a:pt x="733" y="147723"/>
                </a:lnTo>
                <a:lnTo>
                  <a:pt x="8397" y="106865"/>
                </a:lnTo>
                <a:lnTo>
                  <a:pt x="24477" y="67344"/>
                </a:lnTo>
                <a:lnTo>
                  <a:pt x="44872" y="34960"/>
                </a:lnTo>
                <a:lnTo>
                  <a:pt x="58258" y="25312"/>
                </a:lnTo>
                <a:close/>
              </a:path>
            </a:pathLst>
          </a:custGeom>
          <a:ln w="12699">
            <a:solidFill>
              <a:srgbClr val="A19FCC"/>
            </a:solidFill>
          </a:ln>
        </p:spPr>
        <p:txBody>
          <a:bodyPr wrap="square" lIns="0" tIns="0" rIns="0" bIns="0" rtlCol="0"/>
          <a:lstStyle/>
          <a:p>
            <a:endParaRPr/>
          </a:p>
        </p:txBody>
      </p:sp>
      <p:sp>
        <p:nvSpPr>
          <p:cNvPr id="216" name="object 216"/>
          <p:cNvSpPr/>
          <p:nvPr/>
        </p:nvSpPr>
        <p:spPr>
          <a:xfrm>
            <a:off x="5623358" y="5219331"/>
            <a:ext cx="210809" cy="209884"/>
          </a:xfrm>
          <a:prstGeom prst="rect">
            <a:avLst/>
          </a:prstGeom>
          <a:blipFill>
            <a:blip r:embed="rId115" cstate="print"/>
            <a:stretch>
              <a:fillRect/>
            </a:stretch>
          </a:blipFill>
        </p:spPr>
        <p:txBody>
          <a:bodyPr wrap="square" lIns="0" tIns="0" rIns="0" bIns="0" rtlCol="0"/>
          <a:lstStyle/>
          <a:p>
            <a:endParaRPr/>
          </a:p>
        </p:txBody>
      </p:sp>
      <p:sp>
        <p:nvSpPr>
          <p:cNvPr id="217" name="object 217"/>
          <p:cNvSpPr/>
          <p:nvPr/>
        </p:nvSpPr>
        <p:spPr>
          <a:xfrm>
            <a:off x="5617011" y="5213432"/>
            <a:ext cx="223504" cy="222132"/>
          </a:xfrm>
          <a:prstGeom prst="rect">
            <a:avLst/>
          </a:prstGeom>
          <a:blipFill>
            <a:blip r:embed="rId116" cstate="print"/>
            <a:stretch>
              <a:fillRect/>
            </a:stretch>
          </a:blipFill>
        </p:spPr>
        <p:txBody>
          <a:bodyPr wrap="square" lIns="0" tIns="0" rIns="0" bIns="0" rtlCol="0"/>
          <a:lstStyle/>
          <a:p>
            <a:endParaRPr/>
          </a:p>
        </p:txBody>
      </p:sp>
      <p:sp>
        <p:nvSpPr>
          <p:cNvPr id="218" name="object 218"/>
          <p:cNvSpPr/>
          <p:nvPr/>
        </p:nvSpPr>
        <p:spPr>
          <a:xfrm>
            <a:off x="5825068" y="5163997"/>
            <a:ext cx="226410" cy="279793"/>
          </a:xfrm>
          <a:prstGeom prst="rect">
            <a:avLst/>
          </a:prstGeom>
          <a:blipFill>
            <a:blip r:embed="rId117" cstate="print"/>
            <a:stretch>
              <a:fillRect/>
            </a:stretch>
          </a:blipFill>
        </p:spPr>
        <p:txBody>
          <a:bodyPr wrap="square" lIns="0" tIns="0" rIns="0" bIns="0" rtlCol="0"/>
          <a:lstStyle/>
          <a:p>
            <a:endParaRPr/>
          </a:p>
        </p:txBody>
      </p:sp>
      <p:sp>
        <p:nvSpPr>
          <p:cNvPr id="219" name="object 219"/>
          <p:cNvSpPr/>
          <p:nvPr/>
        </p:nvSpPr>
        <p:spPr>
          <a:xfrm>
            <a:off x="5825064" y="5164099"/>
            <a:ext cx="226695" cy="280035"/>
          </a:xfrm>
          <a:custGeom>
            <a:avLst/>
            <a:gdLst/>
            <a:ahLst/>
            <a:cxnLst/>
            <a:rect l="l" t="t" r="r" b="b"/>
            <a:pathLst>
              <a:path w="226695" h="280035">
                <a:moveTo>
                  <a:pt x="22607" y="50266"/>
                </a:moveTo>
                <a:lnTo>
                  <a:pt x="56389" y="21069"/>
                </a:lnTo>
                <a:lnTo>
                  <a:pt x="90223" y="2543"/>
                </a:lnTo>
                <a:lnTo>
                  <a:pt x="103239" y="0"/>
                </a:lnTo>
                <a:lnTo>
                  <a:pt x="118005" y="548"/>
                </a:lnTo>
                <a:lnTo>
                  <a:pt x="164288" y="14998"/>
                </a:lnTo>
                <a:lnTo>
                  <a:pt x="195833" y="46199"/>
                </a:lnTo>
                <a:lnTo>
                  <a:pt x="217366" y="84061"/>
                </a:lnTo>
                <a:lnTo>
                  <a:pt x="226410" y="131231"/>
                </a:lnTo>
                <a:lnTo>
                  <a:pt x="226037" y="150742"/>
                </a:lnTo>
                <a:lnTo>
                  <a:pt x="219939" y="188760"/>
                </a:lnTo>
                <a:lnTo>
                  <a:pt x="195306" y="237694"/>
                </a:lnTo>
                <a:lnTo>
                  <a:pt x="165715" y="265784"/>
                </a:lnTo>
                <a:lnTo>
                  <a:pt x="117117" y="279465"/>
                </a:lnTo>
                <a:lnTo>
                  <a:pt x="102987" y="279691"/>
                </a:lnTo>
                <a:lnTo>
                  <a:pt x="88761" y="277164"/>
                </a:lnTo>
                <a:lnTo>
                  <a:pt x="42948" y="253511"/>
                </a:lnTo>
                <a:lnTo>
                  <a:pt x="12061" y="205138"/>
                </a:lnTo>
                <a:lnTo>
                  <a:pt x="1601" y="164122"/>
                </a:lnTo>
                <a:lnTo>
                  <a:pt x="0" y="143220"/>
                </a:lnTo>
                <a:lnTo>
                  <a:pt x="744" y="121302"/>
                </a:lnTo>
                <a:lnTo>
                  <a:pt x="8944" y="71667"/>
                </a:lnTo>
                <a:lnTo>
                  <a:pt x="22607" y="50266"/>
                </a:lnTo>
                <a:close/>
              </a:path>
            </a:pathLst>
          </a:custGeom>
          <a:ln w="12700">
            <a:solidFill>
              <a:srgbClr val="A19FCC"/>
            </a:solidFill>
          </a:ln>
        </p:spPr>
        <p:txBody>
          <a:bodyPr wrap="square" lIns="0" tIns="0" rIns="0" bIns="0" rtlCol="0"/>
          <a:lstStyle/>
          <a:p>
            <a:endParaRPr/>
          </a:p>
        </p:txBody>
      </p:sp>
      <p:sp>
        <p:nvSpPr>
          <p:cNvPr id="220" name="object 220"/>
          <p:cNvSpPr/>
          <p:nvPr/>
        </p:nvSpPr>
        <p:spPr>
          <a:xfrm>
            <a:off x="6142797" y="5083276"/>
            <a:ext cx="248720" cy="233976"/>
          </a:xfrm>
          <a:prstGeom prst="rect">
            <a:avLst/>
          </a:prstGeom>
          <a:blipFill>
            <a:blip r:embed="rId118" cstate="print"/>
            <a:stretch>
              <a:fillRect/>
            </a:stretch>
          </a:blipFill>
        </p:spPr>
        <p:txBody>
          <a:bodyPr wrap="square" lIns="0" tIns="0" rIns="0" bIns="0" rtlCol="0"/>
          <a:lstStyle/>
          <a:p>
            <a:endParaRPr/>
          </a:p>
        </p:txBody>
      </p:sp>
      <p:sp>
        <p:nvSpPr>
          <p:cNvPr id="221" name="object 221"/>
          <p:cNvSpPr/>
          <p:nvPr/>
        </p:nvSpPr>
        <p:spPr>
          <a:xfrm>
            <a:off x="6142794" y="5083350"/>
            <a:ext cx="248920" cy="234315"/>
          </a:xfrm>
          <a:custGeom>
            <a:avLst/>
            <a:gdLst/>
            <a:ahLst/>
            <a:cxnLst/>
            <a:rect l="l" t="t" r="r" b="b"/>
            <a:pathLst>
              <a:path w="248920" h="234314">
                <a:moveTo>
                  <a:pt x="4338" y="148121"/>
                </a:moveTo>
                <a:lnTo>
                  <a:pt x="2114" y="138554"/>
                </a:lnTo>
                <a:lnTo>
                  <a:pt x="653" y="128136"/>
                </a:lnTo>
                <a:lnTo>
                  <a:pt x="0" y="117115"/>
                </a:lnTo>
                <a:lnTo>
                  <a:pt x="197" y="105741"/>
                </a:lnTo>
                <a:lnTo>
                  <a:pt x="9418" y="56312"/>
                </a:lnTo>
                <a:lnTo>
                  <a:pt x="41420" y="20974"/>
                </a:lnTo>
                <a:lnTo>
                  <a:pt x="81166" y="2906"/>
                </a:lnTo>
                <a:lnTo>
                  <a:pt x="122845" y="0"/>
                </a:lnTo>
                <a:lnTo>
                  <a:pt x="136270" y="1083"/>
                </a:lnTo>
                <a:lnTo>
                  <a:pt x="177557" y="16211"/>
                </a:lnTo>
                <a:lnTo>
                  <a:pt x="218396" y="49340"/>
                </a:lnTo>
                <a:lnTo>
                  <a:pt x="242737" y="93553"/>
                </a:lnTo>
                <a:lnTo>
                  <a:pt x="248726" y="120281"/>
                </a:lnTo>
                <a:lnTo>
                  <a:pt x="248308" y="131892"/>
                </a:lnTo>
                <a:lnTo>
                  <a:pt x="232439" y="179225"/>
                </a:lnTo>
                <a:lnTo>
                  <a:pt x="202898" y="211897"/>
                </a:lnTo>
                <a:lnTo>
                  <a:pt x="155341" y="233287"/>
                </a:lnTo>
                <a:lnTo>
                  <a:pt x="137369" y="233901"/>
                </a:lnTo>
                <a:lnTo>
                  <a:pt x="118018" y="231528"/>
                </a:lnTo>
                <a:lnTo>
                  <a:pt x="80715" y="220549"/>
                </a:lnTo>
                <a:lnTo>
                  <a:pt x="47229" y="200659"/>
                </a:lnTo>
                <a:lnTo>
                  <a:pt x="13412" y="169890"/>
                </a:lnTo>
                <a:lnTo>
                  <a:pt x="4338" y="148121"/>
                </a:lnTo>
                <a:close/>
              </a:path>
            </a:pathLst>
          </a:custGeom>
          <a:ln w="12700">
            <a:solidFill>
              <a:srgbClr val="A19FCC"/>
            </a:solidFill>
          </a:ln>
        </p:spPr>
        <p:txBody>
          <a:bodyPr wrap="square" lIns="0" tIns="0" rIns="0" bIns="0" rtlCol="0"/>
          <a:lstStyle/>
          <a:p>
            <a:endParaRPr/>
          </a:p>
        </p:txBody>
      </p:sp>
      <p:sp>
        <p:nvSpPr>
          <p:cNvPr id="222" name="object 222"/>
          <p:cNvSpPr/>
          <p:nvPr/>
        </p:nvSpPr>
        <p:spPr>
          <a:xfrm>
            <a:off x="5105468" y="3784549"/>
            <a:ext cx="258787" cy="247520"/>
          </a:xfrm>
          <a:prstGeom prst="rect">
            <a:avLst/>
          </a:prstGeom>
          <a:blipFill>
            <a:blip r:embed="rId119" cstate="print"/>
            <a:stretch>
              <a:fillRect/>
            </a:stretch>
          </a:blipFill>
        </p:spPr>
        <p:txBody>
          <a:bodyPr wrap="square" lIns="0" tIns="0" rIns="0" bIns="0" rtlCol="0"/>
          <a:lstStyle/>
          <a:p>
            <a:endParaRPr/>
          </a:p>
        </p:txBody>
      </p:sp>
      <p:sp>
        <p:nvSpPr>
          <p:cNvPr id="223" name="object 223"/>
          <p:cNvSpPr/>
          <p:nvPr/>
        </p:nvSpPr>
        <p:spPr>
          <a:xfrm>
            <a:off x="5105465" y="3784572"/>
            <a:ext cx="259079" cy="247650"/>
          </a:xfrm>
          <a:custGeom>
            <a:avLst/>
            <a:gdLst/>
            <a:ahLst/>
            <a:cxnLst/>
            <a:rect l="l" t="t" r="r" b="b"/>
            <a:pathLst>
              <a:path w="259079" h="247650">
                <a:moveTo>
                  <a:pt x="17659" y="51355"/>
                </a:moveTo>
                <a:lnTo>
                  <a:pt x="53079" y="22945"/>
                </a:lnTo>
                <a:lnTo>
                  <a:pt x="89621" y="3943"/>
                </a:lnTo>
                <a:lnTo>
                  <a:pt x="120967" y="0"/>
                </a:lnTo>
                <a:lnTo>
                  <a:pt x="139666" y="1299"/>
                </a:lnTo>
                <a:lnTo>
                  <a:pt x="189308" y="15796"/>
                </a:lnTo>
                <a:lnTo>
                  <a:pt x="224402" y="44446"/>
                </a:lnTo>
                <a:lnTo>
                  <a:pt x="249075" y="77902"/>
                </a:lnTo>
                <a:lnTo>
                  <a:pt x="258792" y="124056"/>
                </a:lnTo>
                <a:lnTo>
                  <a:pt x="258380" y="141615"/>
                </a:lnTo>
                <a:lnTo>
                  <a:pt x="242163" y="189129"/>
                </a:lnTo>
                <a:lnTo>
                  <a:pt x="212680" y="223728"/>
                </a:lnTo>
                <a:lnTo>
                  <a:pt x="177450" y="239467"/>
                </a:lnTo>
                <a:lnTo>
                  <a:pt x="132084" y="247492"/>
                </a:lnTo>
                <a:lnTo>
                  <a:pt x="115677" y="246376"/>
                </a:lnTo>
                <a:lnTo>
                  <a:pt x="61276" y="229104"/>
                </a:lnTo>
                <a:lnTo>
                  <a:pt x="21315" y="188842"/>
                </a:lnTo>
                <a:lnTo>
                  <a:pt x="5302" y="153476"/>
                </a:lnTo>
                <a:lnTo>
                  <a:pt x="0" y="115755"/>
                </a:lnTo>
                <a:lnTo>
                  <a:pt x="458" y="97363"/>
                </a:lnTo>
                <a:lnTo>
                  <a:pt x="11971" y="57864"/>
                </a:lnTo>
                <a:lnTo>
                  <a:pt x="17659" y="51355"/>
                </a:lnTo>
                <a:close/>
              </a:path>
            </a:pathLst>
          </a:custGeom>
          <a:ln w="12700">
            <a:solidFill>
              <a:srgbClr val="A19FCC"/>
            </a:solidFill>
          </a:ln>
        </p:spPr>
        <p:txBody>
          <a:bodyPr wrap="square" lIns="0" tIns="0" rIns="0" bIns="0" rtlCol="0"/>
          <a:lstStyle/>
          <a:p>
            <a:endParaRPr/>
          </a:p>
        </p:txBody>
      </p:sp>
      <p:sp>
        <p:nvSpPr>
          <p:cNvPr id="224" name="object 224"/>
          <p:cNvSpPr/>
          <p:nvPr/>
        </p:nvSpPr>
        <p:spPr>
          <a:xfrm>
            <a:off x="4965815" y="3988663"/>
            <a:ext cx="257377" cy="224650"/>
          </a:xfrm>
          <a:prstGeom prst="rect">
            <a:avLst/>
          </a:prstGeom>
          <a:blipFill>
            <a:blip r:embed="rId120" cstate="print"/>
            <a:stretch>
              <a:fillRect/>
            </a:stretch>
          </a:blipFill>
        </p:spPr>
        <p:txBody>
          <a:bodyPr wrap="square" lIns="0" tIns="0" rIns="0" bIns="0" rtlCol="0"/>
          <a:lstStyle/>
          <a:p>
            <a:endParaRPr/>
          </a:p>
        </p:txBody>
      </p:sp>
      <p:sp>
        <p:nvSpPr>
          <p:cNvPr id="225" name="object 225"/>
          <p:cNvSpPr/>
          <p:nvPr/>
        </p:nvSpPr>
        <p:spPr>
          <a:xfrm>
            <a:off x="4965819" y="3988835"/>
            <a:ext cx="257810" cy="224790"/>
          </a:xfrm>
          <a:custGeom>
            <a:avLst/>
            <a:gdLst/>
            <a:ahLst/>
            <a:cxnLst/>
            <a:rect l="l" t="t" r="r" b="b"/>
            <a:pathLst>
              <a:path w="257810" h="224789">
                <a:moveTo>
                  <a:pt x="234999" y="185897"/>
                </a:moveTo>
                <a:lnTo>
                  <a:pt x="197623" y="208592"/>
                </a:lnTo>
                <a:lnTo>
                  <a:pt x="159800" y="222719"/>
                </a:lnTo>
                <a:lnTo>
                  <a:pt x="145083" y="224480"/>
                </a:lnTo>
                <a:lnTo>
                  <a:pt x="128273" y="223723"/>
                </a:lnTo>
                <a:lnTo>
                  <a:pt x="75106" y="211132"/>
                </a:lnTo>
                <a:lnTo>
                  <a:pt x="38119" y="185431"/>
                </a:lnTo>
                <a:lnTo>
                  <a:pt x="12260" y="154592"/>
                </a:lnTo>
                <a:lnTo>
                  <a:pt x="278" y="116560"/>
                </a:lnTo>
                <a:lnTo>
                  <a:pt x="0" y="100915"/>
                </a:lnTo>
                <a:lnTo>
                  <a:pt x="1695" y="85147"/>
                </a:lnTo>
                <a:lnTo>
                  <a:pt x="21337" y="43708"/>
                </a:lnTo>
                <a:lnTo>
                  <a:pt x="53253" y="14970"/>
                </a:lnTo>
                <a:lnTo>
                  <a:pt x="103844" y="1407"/>
                </a:lnTo>
                <a:lnTo>
                  <a:pt x="119259" y="0"/>
                </a:lnTo>
                <a:lnTo>
                  <a:pt x="135324" y="124"/>
                </a:lnTo>
                <a:lnTo>
                  <a:pt x="187137" y="13784"/>
                </a:lnTo>
                <a:lnTo>
                  <a:pt x="231359" y="46240"/>
                </a:lnTo>
                <a:lnTo>
                  <a:pt x="254798" y="95016"/>
                </a:lnTo>
                <a:lnTo>
                  <a:pt x="257371" y="111817"/>
                </a:lnTo>
                <a:lnTo>
                  <a:pt x="257316" y="129384"/>
                </a:lnTo>
                <a:lnTo>
                  <a:pt x="249774" y="169022"/>
                </a:lnTo>
                <a:lnTo>
                  <a:pt x="234999" y="185897"/>
                </a:lnTo>
                <a:close/>
              </a:path>
            </a:pathLst>
          </a:custGeom>
          <a:ln w="12700">
            <a:solidFill>
              <a:srgbClr val="A19FCC"/>
            </a:solidFill>
          </a:ln>
        </p:spPr>
        <p:txBody>
          <a:bodyPr wrap="square" lIns="0" tIns="0" rIns="0" bIns="0" rtlCol="0"/>
          <a:lstStyle/>
          <a:p>
            <a:endParaRPr/>
          </a:p>
        </p:txBody>
      </p:sp>
      <p:sp>
        <p:nvSpPr>
          <p:cNvPr id="226" name="object 226"/>
          <p:cNvSpPr/>
          <p:nvPr/>
        </p:nvSpPr>
        <p:spPr>
          <a:xfrm>
            <a:off x="4849350" y="4211268"/>
            <a:ext cx="351400" cy="352463"/>
          </a:xfrm>
          <a:prstGeom prst="rect">
            <a:avLst/>
          </a:prstGeom>
          <a:blipFill>
            <a:blip r:embed="rId121" cstate="print"/>
            <a:stretch>
              <a:fillRect/>
            </a:stretch>
          </a:blipFill>
        </p:spPr>
        <p:txBody>
          <a:bodyPr wrap="square" lIns="0" tIns="0" rIns="0" bIns="0" rtlCol="0"/>
          <a:lstStyle/>
          <a:p>
            <a:endParaRPr/>
          </a:p>
        </p:txBody>
      </p:sp>
      <p:sp>
        <p:nvSpPr>
          <p:cNvPr id="227" name="object 227"/>
          <p:cNvSpPr/>
          <p:nvPr/>
        </p:nvSpPr>
        <p:spPr>
          <a:xfrm>
            <a:off x="4849354" y="4211604"/>
            <a:ext cx="351790" cy="352425"/>
          </a:xfrm>
          <a:custGeom>
            <a:avLst/>
            <a:gdLst/>
            <a:ahLst/>
            <a:cxnLst/>
            <a:rect l="l" t="t" r="r" b="b"/>
            <a:pathLst>
              <a:path w="351789" h="352425">
                <a:moveTo>
                  <a:pt x="319595" y="290045"/>
                </a:moveTo>
                <a:lnTo>
                  <a:pt x="283083" y="318099"/>
                </a:lnTo>
                <a:lnTo>
                  <a:pt x="234884" y="342715"/>
                </a:lnTo>
                <a:lnTo>
                  <a:pt x="196126" y="352135"/>
                </a:lnTo>
                <a:lnTo>
                  <a:pt x="173174" y="351230"/>
                </a:lnTo>
                <a:lnTo>
                  <a:pt x="122884" y="340870"/>
                </a:lnTo>
                <a:lnTo>
                  <a:pt x="82042" y="321328"/>
                </a:lnTo>
                <a:lnTo>
                  <a:pt x="50651" y="292605"/>
                </a:lnTo>
                <a:lnTo>
                  <a:pt x="25941" y="261124"/>
                </a:lnTo>
                <a:lnTo>
                  <a:pt x="7900" y="226880"/>
                </a:lnTo>
                <a:lnTo>
                  <a:pt x="114" y="185092"/>
                </a:lnTo>
                <a:lnTo>
                  <a:pt x="0" y="160532"/>
                </a:lnTo>
                <a:lnTo>
                  <a:pt x="2581" y="135745"/>
                </a:lnTo>
                <a:lnTo>
                  <a:pt x="17422" y="91220"/>
                </a:lnTo>
                <a:lnTo>
                  <a:pt x="44637" y="51511"/>
                </a:lnTo>
                <a:lnTo>
                  <a:pt x="74182" y="24694"/>
                </a:lnTo>
                <a:lnTo>
                  <a:pt x="123913" y="6327"/>
                </a:lnTo>
                <a:lnTo>
                  <a:pt x="164601" y="74"/>
                </a:lnTo>
                <a:lnTo>
                  <a:pt x="186546" y="0"/>
                </a:lnTo>
                <a:lnTo>
                  <a:pt x="208737" y="3393"/>
                </a:lnTo>
                <a:lnTo>
                  <a:pt x="257098" y="20583"/>
                </a:lnTo>
                <a:lnTo>
                  <a:pt x="300774" y="50231"/>
                </a:lnTo>
                <a:lnTo>
                  <a:pt x="330452" y="95213"/>
                </a:lnTo>
                <a:lnTo>
                  <a:pt x="348157" y="147005"/>
                </a:lnTo>
                <a:lnTo>
                  <a:pt x="351397" y="173342"/>
                </a:lnTo>
                <a:lnTo>
                  <a:pt x="351028" y="200926"/>
                </a:lnTo>
                <a:lnTo>
                  <a:pt x="344411" y="248351"/>
                </a:lnTo>
                <a:lnTo>
                  <a:pt x="319595" y="290045"/>
                </a:lnTo>
                <a:close/>
              </a:path>
            </a:pathLst>
          </a:custGeom>
          <a:ln w="12699">
            <a:solidFill>
              <a:srgbClr val="A19FCC"/>
            </a:solidFill>
          </a:ln>
        </p:spPr>
        <p:txBody>
          <a:bodyPr wrap="square" lIns="0" tIns="0" rIns="0" bIns="0" rtlCol="0"/>
          <a:lstStyle/>
          <a:p>
            <a:endParaRPr/>
          </a:p>
        </p:txBody>
      </p:sp>
      <p:sp>
        <p:nvSpPr>
          <p:cNvPr id="228" name="object 228"/>
          <p:cNvSpPr/>
          <p:nvPr/>
        </p:nvSpPr>
        <p:spPr>
          <a:xfrm>
            <a:off x="4832934" y="4544821"/>
            <a:ext cx="247339" cy="259327"/>
          </a:xfrm>
          <a:prstGeom prst="rect">
            <a:avLst/>
          </a:prstGeom>
          <a:blipFill>
            <a:blip r:embed="rId122" cstate="print"/>
            <a:stretch>
              <a:fillRect/>
            </a:stretch>
          </a:blipFill>
        </p:spPr>
        <p:txBody>
          <a:bodyPr wrap="square" lIns="0" tIns="0" rIns="0" bIns="0" rtlCol="0"/>
          <a:lstStyle/>
          <a:p>
            <a:endParaRPr/>
          </a:p>
        </p:txBody>
      </p:sp>
      <p:sp>
        <p:nvSpPr>
          <p:cNvPr id="229" name="object 229"/>
          <p:cNvSpPr/>
          <p:nvPr/>
        </p:nvSpPr>
        <p:spPr>
          <a:xfrm>
            <a:off x="4832931" y="4544822"/>
            <a:ext cx="247650" cy="259715"/>
          </a:xfrm>
          <a:custGeom>
            <a:avLst/>
            <a:gdLst/>
            <a:ahLst/>
            <a:cxnLst/>
            <a:rect l="l" t="t" r="r" b="b"/>
            <a:pathLst>
              <a:path w="247650" h="259714">
                <a:moveTo>
                  <a:pt x="247383" y="143749"/>
                </a:moveTo>
                <a:lnTo>
                  <a:pt x="241160" y="187132"/>
                </a:lnTo>
                <a:lnTo>
                  <a:pt x="220154" y="232344"/>
                </a:lnTo>
                <a:lnTo>
                  <a:pt x="180253" y="254968"/>
                </a:lnTo>
                <a:lnTo>
                  <a:pt x="151454" y="259331"/>
                </a:lnTo>
                <a:lnTo>
                  <a:pt x="136947" y="257606"/>
                </a:lnTo>
                <a:lnTo>
                  <a:pt x="95423" y="244552"/>
                </a:lnTo>
                <a:lnTo>
                  <a:pt x="57988" y="220533"/>
                </a:lnTo>
                <a:lnTo>
                  <a:pt x="22560" y="175969"/>
                </a:lnTo>
                <a:lnTo>
                  <a:pt x="3168" y="124118"/>
                </a:lnTo>
                <a:lnTo>
                  <a:pt x="0" y="90892"/>
                </a:lnTo>
                <a:lnTo>
                  <a:pt x="1287" y="77867"/>
                </a:lnTo>
                <a:lnTo>
                  <a:pt x="22856" y="36031"/>
                </a:lnTo>
                <a:lnTo>
                  <a:pt x="53847" y="10170"/>
                </a:lnTo>
                <a:lnTo>
                  <a:pt x="102650" y="0"/>
                </a:lnTo>
                <a:lnTo>
                  <a:pt x="120141" y="2093"/>
                </a:lnTo>
                <a:lnTo>
                  <a:pt x="156260" y="18084"/>
                </a:lnTo>
                <a:lnTo>
                  <a:pt x="190131" y="43152"/>
                </a:lnTo>
                <a:lnTo>
                  <a:pt x="218114" y="75563"/>
                </a:lnTo>
                <a:lnTo>
                  <a:pt x="243772" y="118817"/>
                </a:lnTo>
                <a:lnTo>
                  <a:pt x="247383" y="143749"/>
                </a:lnTo>
                <a:close/>
              </a:path>
            </a:pathLst>
          </a:custGeom>
          <a:ln w="12700">
            <a:solidFill>
              <a:srgbClr val="A19FCC"/>
            </a:solidFill>
          </a:ln>
        </p:spPr>
        <p:txBody>
          <a:bodyPr wrap="square" lIns="0" tIns="0" rIns="0" bIns="0" rtlCol="0"/>
          <a:lstStyle/>
          <a:p>
            <a:endParaRPr/>
          </a:p>
        </p:txBody>
      </p:sp>
      <p:sp>
        <p:nvSpPr>
          <p:cNvPr id="230" name="object 230"/>
          <p:cNvSpPr/>
          <p:nvPr/>
        </p:nvSpPr>
        <p:spPr>
          <a:xfrm>
            <a:off x="5212148" y="3959364"/>
            <a:ext cx="230017" cy="194227"/>
          </a:xfrm>
          <a:prstGeom prst="rect">
            <a:avLst/>
          </a:prstGeom>
          <a:blipFill>
            <a:blip r:embed="rId123" cstate="print"/>
            <a:stretch>
              <a:fillRect/>
            </a:stretch>
          </a:blipFill>
        </p:spPr>
        <p:txBody>
          <a:bodyPr wrap="square" lIns="0" tIns="0" rIns="0" bIns="0" rtlCol="0"/>
          <a:lstStyle/>
          <a:p>
            <a:endParaRPr/>
          </a:p>
        </p:txBody>
      </p:sp>
      <p:sp>
        <p:nvSpPr>
          <p:cNvPr id="231" name="object 231"/>
          <p:cNvSpPr/>
          <p:nvPr/>
        </p:nvSpPr>
        <p:spPr>
          <a:xfrm>
            <a:off x="5205796" y="3953200"/>
            <a:ext cx="242717" cy="206743"/>
          </a:xfrm>
          <a:prstGeom prst="rect">
            <a:avLst/>
          </a:prstGeom>
          <a:blipFill>
            <a:blip r:embed="rId26" cstate="print"/>
            <a:stretch>
              <a:fillRect/>
            </a:stretch>
          </a:blipFill>
        </p:spPr>
        <p:txBody>
          <a:bodyPr wrap="square" lIns="0" tIns="0" rIns="0" bIns="0" rtlCol="0"/>
          <a:lstStyle/>
          <a:p>
            <a:endParaRPr/>
          </a:p>
        </p:txBody>
      </p:sp>
      <p:sp>
        <p:nvSpPr>
          <p:cNvPr id="232" name="object 232"/>
          <p:cNvSpPr/>
          <p:nvPr/>
        </p:nvSpPr>
        <p:spPr>
          <a:xfrm>
            <a:off x="5094824" y="4116323"/>
            <a:ext cx="265566" cy="244132"/>
          </a:xfrm>
          <a:prstGeom prst="rect">
            <a:avLst/>
          </a:prstGeom>
          <a:blipFill>
            <a:blip r:embed="rId124" cstate="print"/>
            <a:stretch>
              <a:fillRect/>
            </a:stretch>
          </a:blipFill>
        </p:spPr>
        <p:txBody>
          <a:bodyPr wrap="square" lIns="0" tIns="0" rIns="0" bIns="0" rtlCol="0"/>
          <a:lstStyle/>
          <a:p>
            <a:endParaRPr/>
          </a:p>
        </p:txBody>
      </p:sp>
      <p:sp>
        <p:nvSpPr>
          <p:cNvPr id="233" name="object 233"/>
          <p:cNvSpPr/>
          <p:nvPr/>
        </p:nvSpPr>
        <p:spPr>
          <a:xfrm>
            <a:off x="5094825" y="4116731"/>
            <a:ext cx="266065" cy="243840"/>
          </a:xfrm>
          <a:custGeom>
            <a:avLst/>
            <a:gdLst/>
            <a:ahLst/>
            <a:cxnLst/>
            <a:rect l="l" t="t" r="r" b="b"/>
            <a:pathLst>
              <a:path w="266064" h="243839">
                <a:moveTo>
                  <a:pt x="258602" y="94348"/>
                </a:moveTo>
                <a:lnTo>
                  <a:pt x="265447" y="138468"/>
                </a:lnTo>
                <a:lnTo>
                  <a:pt x="265567" y="150882"/>
                </a:lnTo>
                <a:lnTo>
                  <a:pt x="265204" y="163937"/>
                </a:lnTo>
                <a:lnTo>
                  <a:pt x="250187" y="201602"/>
                </a:lnTo>
                <a:lnTo>
                  <a:pt x="213402" y="233184"/>
                </a:lnTo>
                <a:lnTo>
                  <a:pt x="170236" y="243394"/>
                </a:lnTo>
                <a:lnTo>
                  <a:pt x="155452" y="243725"/>
                </a:lnTo>
                <a:lnTo>
                  <a:pt x="141054" y="243242"/>
                </a:lnTo>
                <a:lnTo>
                  <a:pt x="97591" y="232587"/>
                </a:lnTo>
                <a:lnTo>
                  <a:pt x="49982" y="201348"/>
                </a:lnTo>
                <a:lnTo>
                  <a:pt x="15778" y="157654"/>
                </a:lnTo>
                <a:lnTo>
                  <a:pt x="222" y="113475"/>
                </a:lnTo>
                <a:lnTo>
                  <a:pt x="0" y="101455"/>
                </a:lnTo>
                <a:lnTo>
                  <a:pt x="1656" y="89866"/>
                </a:lnTo>
                <a:lnTo>
                  <a:pt x="14158" y="52997"/>
                </a:lnTo>
                <a:lnTo>
                  <a:pt x="43701" y="20295"/>
                </a:lnTo>
                <a:lnTo>
                  <a:pt x="93070" y="0"/>
                </a:lnTo>
                <a:lnTo>
                  <a:pt x="112149" y="77"/>
                </a:lnTo>
                <a:lnTo>
                  <a:pt x="153717" y="8929"/>
                </a:lnTo>
                <a:lnTo>
                  <a:pt x="191757" y="25904"/>
                </a:lnTo>
                <a:lnTo>
                  <a:pt x="226268" y="50987"/>
                </a:lnTo>
                <a:lnTo>
                  <a:pt x="252660" y="78763"/>
                </a:lnTo>
                <a:lnTo>
                  <a:pt x="258602" y="94348"/>
                </a:lnTo>
                <a:close/>
              </a:path>
            </a:pathLst>
          </a:custGeom>
          <a:ln w="12700">
            <a:solidFill>
              <a:srgbClr val="A19FCC"/>
            </a:solidFill>
          </a:ln>
        </p:spPr>
        <p:txBody>
          <a:bodyPr wrap="square" lIns="0" tIns="0" rIns="0" bIns="0" rtlCol="0"/>
          <a:lstStyle/>
          <a:p>
            <a:endParaRPr/>
          </a:p>
        </p:txBody>
      </p:sp>
      <p:sp>
        <p:nvSpPr>
          <p:cNvPr id="234" name="object 234"/>
          <p:cNvSpPr/>
          <p:nvPr/>
        </p:nvSpPr>
        <p:spPr>
          <a:xfrm>
            <a:off x="5020616" y="4451896"/>
            <a:ext cx="248296" cy="238980"/>
          </a:xfrm>
          <a:prstGeom prst="rect">
            <a:avLst/>
          </a:prstGeom>
          <a:blipFill>
            <a:blip r:embed="rId125" cstate="print"/>
            <a:stretch>
              <a:fillRect/>
            </a:stretch>
          </a:blipFill>
        </p:spPr>
        <p:txBody>
          <a:bodyPr wrap="square" lIns="0" tIns="0" rIns="0" bIns="0" rtlCol="0"/>
          <a:lstStyle/>
          <a:p>
            <a:endParaRPr/>
          </a:p>
        </p:txBody>
      </p:sp>
      <p:sp>
        <p:nvSpPr>
          <p:cNvPr id="235" name="object 235"/>
          <p:cNvSpPr/>
          <p:nvPr/>
        </p:nvSpPr>
        <p:spPr>
          <a:xfrm>
            <a:off x="5020618" y="4452100"/>
            <a:ext cx="248285" cy="239395"/>
          </a:xfrm>
          <a:custGeom>
            <a:avLst/>
            <a:gdLst/>
            <a:ahLst/>
            <a:cxnLst/>
            <a:rect l="l" t="t" r="r" b="b"/>
            <a:pathLst>
              <a:path w="248285" h="239395">
                <a:moveTo>
                  <a:pt x="159569" y="3841"/>
                </a:moveTo>
                <a:lnTo>
                  <a:pt x="197707" y="22802"/>
                </a:lnTo>
                <a:lnTo>
                  <a:pt x="234727" y="56813"/>
                </a:lnTo>
                <a:lnTo>
                  <a:pt x="247727" y="102686"/>
                </a:lnTo>
                <a:lnTo>
                  <a:pt x="248291" y="118078"/>
                </a:lnTo>
                <a:lnTo>
                  <a:pt x="246265" y="132235"/>
                </a:lnTo>
                <a:lnTo>
                  <a:pt x="229482" y="171341"/>
                </a:lnTo>
                <a:lnTo>
                  <a:pt x="204886" y="203583"/>
                </a:lnTo>
                <a:lnTo>
                  <a:pt x="163510" y="228083"/>
                </a:lnTo>
                <a:lnTo>
                  <a:pt x="113135" y="238783"/>
                </a:lnTo>
                <a:lnTo>
                  <a:pt x="95892" y="237691"/>
                </a:lnTo>
                <a:lnTo>
                  <a:pt x="53631" y="225828"/>
                </a:lnTo>
                <a:lnTo>
                  <a:pt x="19774" y="192263"/>
                </a:lnTo>
                <a:lnTo>
                  <a:pt x="2178" y="154184"/>
                </a:lnTo>
                <a:lnTo>
                  <a:pt x="0" y="120973"/>
                </a:lnTo>
                <a:lnTo>
                  <a:pt x="2128" y="103277"/>
                </a:lnTo>
                <a:lnTo>
                  <a:pt x="28581" y="56022"/>
                </a:lnTo>
                <a:lnTo>
                  <a:pt x="57664" y="30206"/>
                </a:lnTo>
                <a:lnTo>
                  <a:pt x="92284" y="12360"/>
                </a:lnTo>
                <a:lnTo>
                  <a:pt x="136305" y="0"/>
                </a:lnTo>
                <a:lnTo>
                  <a:pt x="144446" y="29"/>
                </a:lnTo>
                <a:lnTo>
                  <a:pt x="151573" y="1495"/>
                </a:lnTo>
                <a:lnTo>
                  <a:pt x="159569" y="3841"/>
                </a:lnTo>
                <a:close/>
              </a:path>
            </a:pathLst>
          </a:custGeom>
          <a:ln w="12700">
            <a:solidFill>
              <a:srgbClr val="A19FCC"/>
            </a:solidFill>
          </a:ln>
        </p:spPr>
        <p:txBody>
          <a:bodyPr wrap="square" lIns="0" tIns="0" rIns="0" bIns="0" rtlCol="0"/>
          <a:lstStyle/>
          <a:p>
            <a:endParaRPr/>
          </a:p>
        </p:txBody>
      </p:sp>
      <p:sp>
        <p:nvSpPr>
          <p:cNvPr id="236" name="object 236"/>
          <p:cNvSpPr/>
          <p:nvPr/>
        </p:nvSpPr>
        <p:spPr>
          <a:xfrm>
            <a:off x="5164954" y="4316425"/>
            <a:ext cx="230017" cy="194233"/>
          </a:xfrm>
          <a:prstGeom prst="rect">
            <a:avLst/>
          </a:prstGeom>
          <a:blipFill>
            <a:blip r:embed="rId126" cstate="print"/>
            <a:stretch>
              <a:fillRect/>
            </a:stretch>
          </a:blipFill>
        </p:spPr>
        <p:txBody>
          <a:bodyPr wrap="square" lIns="0" tIns="0" rIns="0" bIns="0" rtlCol="0"/>
          <a:lstStyle/>
          <a:p>
            <a:endParaRPr/>
          </a:p>
        </p:txBody>
      </p:sp>
      <p:sp>
        <p:nvSpPr>
          <p:cNvPr id="237" name="object 237"/>
          <p:cNvSpPr/>
          <p:nvPr/>
        </p:nvSpPr>
        <p:spPr>
          <a:xfrm>
            <a:off x="5158609" y="4310266"/>
            <a:ext cx="242717" cy="206743"/>
          </a:xfrm>
          <a:prstGeom prst="rect">
            <a:avLst/>
          </a:prstGeom>
          <a:blipFill>
            <a:blip r:embed="rId127" cstate="print"/>
            <a:stretch>
              <a:fillRect/>
            </a:stretch>
          </a:blipFill>
        </p:spPr>
        <p:txBody>
          <a:bodyPr wrap="square" lIns="0" tIns="0" rIns="0" bIns="0" rtlCol="0"/>
          <a:lstStyle/>
          <a:p>
            <a:endParaRPr/>
          </a:p>
        </p:txBody>
      </p:sp>
      <p:sp>
        <p:nvSpPr>
          <p:cNvPr id="238" name="object 238"/>
          <p:cNvSpPr/>
          <p:nvPr/>
        </p:nvSpPr>
        <p:spPr>
          <a:xfrm>
            <a:off x="4874881" y="4659820"/>
            <a:ext cx="254095" cy="252664"/>
          </a:xfrm>
          <a:prstGeom prst="rect">
            <a:avLst/>
          </a:prstGeom>
          <a:blipFill>
            <a:blip r:embed="rId128" cstate="print"/>
            <a:stretch>
              <a:fillRect/>
            </a:stretch>
          </a:blipFill>
        </p:spPr>
        <p:txBody>
          <a:bodyPr wrap="square" lIns="0" tIns="0" rIns="0" bIns="0" rtlCol="0"/>
          <a:lstStyle/>
          <a:p>
            <a:endParaRPr/>
          </a:p>
        </p:txBody>
      </p:sp>
      <p:sp>
        <p:nvSpPr>
          <p:cNvPr id="239" name="object 239"/>
          <p:cNvSpPr/>
          <p:nvPr/>
        </p:nvSpPr>
        <p:spPr>
          <a:xfrm>
            <a:off x="4874845" y="4659936"/>
            <a:ext cx="254635" cy="252729"/>
          </a:xfrm>
          <a:custGeom>
            <a:avLst/>
            <a:gdLst/>
            <a:ahLst/>
            <a:cxnLst/>
            <a:rect l="l" t="t" r="r" b="b"/>
            <a:pathLst>
              <a:path w="254635" h="252729">
                <a:moveTo>
                  <a:pt x="6019" y="184845"/>
                </a:moveTo>
                <a:lnTo>
                  <a:pt x="3345" y="174948"/>
                </a:lnTo>
                <a:lnTo>
                  <a:pt x="1414" y="163983"/>
                </a:lnTo>
                <a:lnTo>
                  <a:pt x="281" y="152207"/>
                </a:lnTo>
                <a:lnTo>
                  <a:pt x="0" y="139874"/>
                </a:lnTo>
                <a:lnTo>
                  <a:pt x="35" y="126815"/>
                </a:lnTo>
                <a:lnTo>
                  <a:pt x="7315" y="84655"/>
                </a:lnTo>
                <a:lnTo>
                  <a:pt x="38451" y="40181"/>
                </a:lnTo>
                <a:lnTo>
                  <a:pt x="78219" y="12833"/>
                </a:lnTo>
                <a:lnTo>
                  <a:pt x="120600" y="1475"/>
                </a:lnTo>
                <a:lnTo>
                  <a:pt x="134335" y="0"/>
                </a:lnTo>
                <a:lnTo>
                  <a:pt x="148140" y="310"/>
                </a:lnTo>
                <a:lnTo>
                  <a:pt x="192622" y="15768"/>
                </a:lnTo>
                <a:lnTo>
                  <a:pt x="230673" y="48734"/>
                </a:lnTo>
                <a:lnTo>
                  <a:pt x="251713" y="93430"/>
                </a:lnTo>
                <a:lnTo>
                  <a:pt x="254123" y="119229"/>
                </a:lnTo>
                <a:lnTo>
                  <a:pt x="252392" y="131823"/>
                </a:lnTo>
                <a:lnTo>
                  <a:pt x="239952" y="173493"/>
                </a:lnTo>
                <a:lnTo>
                  <a:pt x="211211" y="214603"/>
                </a:lnTo>
                <a:lnTo>
                  <a:pt x="180533" y="239065"/>
                </a:lnTo>
                <a:lnTo>
                  <a:pt x="125482" y="252547"/>
                </a:lnTo>
                <a:lnTo>
                  <a:pt x="105553" y="251306"/>
                </a:lnTo>
                <a:lnTo>
                  <a:pt x="51982" y="233149"/>
                </a:lnTo>
                <a:lnTo>
                  <a:pt x="16194" y="206569"/>
                </a:lnTo>
                <a:lnTo>
                  <a:pt x="6019" y="184845"/>
                </a:lnTo>
                <a:close/>
              </a:path>
            </a:pathLst>
          </a:custGeom>
          <a:ln w="12700">
            <a:solidFill>
              <a:srgbClr val="A19FCC"/>
            </a:solidFill>
          </a:ln>
        </p:spPr>
        <p:txBody>
          <a:bodyPr wrap="square" lIns="0" tIns="0" rIns="0" bIns="0" rtlCol="0"/>
          <a:lstStyle/>
          <a:p>
            <a:endParaRPr/>
          </a:p>
        </p:txBody>
      </p:sp>
      <p:sp>
        <p:nvSpPr>
          <p:cNvPr id="240" name="object 240"/>
          <p:cNvSpPr/>
          <p:nvPr/>
        </p:nvSpPr>
        <p:spPr>
          <a:xfrm>
            <a:off x="4971070" y="4883518"/>
            <a:ext cx="241944" cy="244236"/>
          </a:xfrm>
          <a:prstGeom prst="rect">
            <a:avLst/>
          </a:prstGeom>
          <a:blipFill>
            <a:blip r:embed="rId129" cstate="print"/>
            <a:stretch>
              <a:fillRect/>
            </a:stretch>
          </a:blipFill>
        </p:spPr>
        <p:txBody>
          <a:bodyPr wrap="square" lIns="0" tIns="0" rIns="0" bIns="0" rtlCol="0"/>
          <a:lstStyle/>
          <a:p>
            <a:endParaRPr/>
          </a:p>
        </p:txBody>
      </p:sp>
      <p:sp>
        <p:nvSpPr>
          <p:cNvPr id="241" name="object 241"/>
          <p:cNvSpPr/>
          <p:nvPr/>
        </p:nvSpPr>
        <p:spPr>
          <a:xfrm>
            <a:off x="4971071" y="4883625"/>
            <a:ext cx="242570" cy="244475"/>
          </a:xfrm>
          <a:custGeom>
            <a:avLst/>
            <a:gdLst/>
            <a:ahLst/>
            <a:cxnLst/>
            <a:rect l="l" t="t" r="r" b="b"/>
            <a:pathLst>
              <a:path w="242570" h="244475">
                <a:moveTo>
                  <a:pt x="240196" y="69499"/>
                </a:moveTo>
                <a:lnTo>
                  <a:pt x="241481" y="79165"/>
                </a:lnTo>
                <a:lnTo>
                  <a:pt x="241947" y="89842"/>
                </a:lnTo>
                <a:lnTo>
                  <a:pt x="241573" y="101279"/>
                </a:lnTo>
                <a:lnTo>
                  <a:pt x="236574" y="139239"/>
                </a:lnTo>
                <a:lnTo>
                  <a:pt x="217524" y="180436"/>
                </a:lnTo>
                <a:lnTo>
                  <a:pt x="179300" y="219473"/>
                </a:lnTo>
                <a:lnTo>
                  <a:pt x="138198" y="237895"/>
                </a:lnTo>
                <a:lnTo>
                  <a:pt x="98437" y="244136"/>
                </a:lnTo>
                <a:lnTo>
                  <a:pt x="85631" y="243378"/>
                </a:lnTo>
                <a:lnTo>
                  <a:pt x="46132" y="226929"/>
                </a:lnTo>
                <a:lnTo>
                  <a:pt x="14735" y="193758"/>
                </a:lnTo>
                <a:lnTo>
                  <a:pt x="585" y="149801"/>
                </a:lnTo>
                <a:lnTo>
                  <a:pt x="0" y="136972"/>
                </a:lnTo>
                <a:lnTo>
                  <a:pt x="1470" y="124753"/>
                </a:lnTo>
                <a:lnTo>
                  <a:pt x="14486" y="86633"/>
                </a:lnTo>
                <a:lnTo>
                  <a:pt x="40032" y="46270"/>
                </a:lnTo>
                <a:lnTo>
                  <a:pt x="84453" y="11214"/>
                </a:lnTo>
                <a:lnTo>
                  <a:pt x="137291" y="0"/>
                </a:lnTo>
                <a:lnTo>
                  <a:pt x="155673" y="1863"/>
                </a:lnTo>
                <a:lnTo>
                  <a:pt x="203304" y="21220"/>
                </a:lnTo>
                <a:lnTo>
                  <a:pt x="233371" y="48133"/>
                </a:lnTo>
                <a:lnTo>
                  <a:pt x="240196" y="69499"/>
                </a:lnTo>
                <a:close/>
              </a:path>
            </a:pathLst>
          </a:custGeom>
          <a:ln w="12700">
            <a:solidFill>
              <a:srgbClr val="A19FCC"/>
            </a:solidFill>
          </a:ln>
        </p:spPr>
        <p:txBody>
          <a:bodyPr wrap="square" lIns="0" tIns="0" rIns="0" bIns="0" rtlCol="0"/>
          <a:lstStyle/>
          <a:p>
            <a:endParaRPr/>
          </a:p>
        </p:txBody>
      </p:sp>
      <p:sp>
        <p:nvSpPr>
          <p:cNvPr id="242" name="object 242"/>
          <p:cNvSpPr/>
          <p:nvPr/>
        </p:nvSpPr>
        <p:spPr>
          <a:xfrm>
            <a:off x="5120911" y="5038140"/>
            <a:ext cx="359117" cy="347719"/>
          </a:xfrm>
          <a:prstGeom prst="rect">
            <a:avLst/>
          </a:prstGeom>
          <a:blipFill>
            <a:blip r:embed="rId130" cstate="print"/>
            <a:stretch>
              <a:fillRect/>
            </a:stretch>
          </a:blipFill>
        </p:spPr>
        <p:txBody>
          <a:bodyPr wrap="square" lIns="0" tIns="0" rIns="0" bIns="0" rtlCol="0"/>
          <a:lstStyle/>
          <a:p>
            <a:endParaRPr/>
          </a:p>
        </p:txBody>
      </p:sp>
      <p:sp>
        <p:nvSpPr>
          <p:cNvPr id="243" name="object 243"/>
          <p:cNvSpPr/>
          <p:nvPr/>
        </p:nvSpPr>
        <p:spPr>
          <a:xfrm>
            <a:off x="5120914" y="5038249"/>
            <a:ext cx="359410" cy="347980"/>
          </a:xfrm>
          <a:custGeom>
            <a:avLst/>
            <a:gdLst/>
            <a:ahLst/>
            <a:cxnLst/>
            <a:rect l="l" t="t" r="r" b="b"/>
            <a:pathLst>
              <a:path w="359410" h="347979">
                <a:moveTo>
                  <a:pt x="353929" y="110879"/>
                </a:moveTo>
                <a:lnTo>
                  <a:pt x="356809" y="124878"/>
                </a:lnTo>
                <a:lnTo>
                  <a:pt x="358555" y="140248"/>
                </a:lnTo>
                <a:lnTo>
                  <a:pt x="359115" y="156628"/>
                </a:lnTo>
                <a:lnTo>
                  <a:pt x="358437" y="173655"/>
                </a:lnTo>
                <a:lnTo>
                  <a:pt x="351208" y="229878"/>
                </a:lnTo>
                <a:lnTo>
                  <a:pt x="330778" y="267874"/>
                </a:lnTo>
                <a:lnTo>
                  <a:pt x="295950" y="305601"/>
                </a:lnTo>
                <a:lnTo>
                  <a:pt x="258136" y="330496"/>
                </a:lnTo>
                <a:lnTo>
                  <a:pt x="217335" y="342563"/>
                </a:lnTo>
                <a:lnTo>
                  <a:pt x="177617" y="347487"/>
                </a:lnTo>
                <a:lnTo>
                  <a:pt x="158266" y="347612"/>
                </a:lnTo>
                <a:lnTo>
                  <a:pt x="138973" y="345267"/>
                </a:lnTo>
                <a:lnTo>
                  <a:pt x="99158" y="330369"/>
                </a:lnTo>
                <a:lnTo>
                  <a:pt x="58168" y="302796"/>
                </a:lnTo>
                <a:lnTo>
                  <a:pt x="27687" y="267105"/>
                </a:lnTo>
                <a:lnTo>
                  <a:pt x="7718" y="223302"/>
                </a:lnTo>
                <a:lnTo>
                  <a:pt x="0" y="184153"/>
                </a:lnTo>
                <a:lnTo>
                  <a:pt x="1007" y="166759"/>
                </a:lnTo>
                <a:lnTo>
                  <a:pt x="16802" y="113332"/>
                </a:lnTo>
                <a:lnTo>
                  <a:pt x="36829" y="75165"/>
                </a:lnTo>
                <a:lnTo>
                  <a:pt x="69368" y="41375"/>
                </a:lnTo>
                <a:lnTo>
                  <a:pt x="114428" y="11957"/>
                </a:lnTo>
                <a:lnTo>
                  <a:pt x="164780" y="0"/>
                </a:lnTo>
                <a:lnTo>
                  <a:pt x="192645" y="1034"/>
                </a:lnTo>
                <a:lnTo>
                  <a:pt x="246144" y="12594"/>
                </a:lnTo>
                <a:lnTo>
                  <a:pt x="293815" y="37969"/>
                </a:lnTo>
                <a:lnTo>
                  <a:pt x="331018" y="68106"/>
                </a:lnTo>
                <a:lnTo>
                  <a:pt x="353929" y="110879"/>
                </a:lnTo>
                <a:close/>
              </a:path>
            </a:pathLst>
          </a:custGeom>
          <a:ln w="12700">
            <a:solidFill>
              <a:srgbClr val="A19FCC"/>
            </a:solidFill>
          </a:ln>
        </p:spPr>
        <p:txBody>
          <a:bodyPr wrap="square" lIns="0" tIns="0" rIns="0" bIns="0" rtlCol="0"/>
          <a:lstStyle/>
          <a:p>
            <a:endParaRPr/>
          </a:p>
        </p:txBody>
      </p:sp>
      <p:sp>
        <p:nvSpPr>
          <p:cNvPr id="244" name="object 244"/>
          <p:cNvSpPr/>
          <p:nvPr/>
        </p:nvSpPr>
        <p:spPr>
          <a:xfrm>
            <a:off x="5374573" y="5310378"/>
            <a:ext cx="278166" cy="220330"/>
          </a:xfrm>
          <a:prstGeom prst="rect">
            <a:avLst/>
          </a:prstGeom>
          <a:blipFill>
            <a:blip r:embed="rId131" cstate="print"/>
            <a:stretch>
              <a:fillRect/>
            </a:stretch>
          </a:blipFill>
        </p:spPr>
        <p:txBody>
          <a:bodyPr wrap="square" lIns="0" tIns="0" rIns="0" bIns="0" rtlCol="0"/>
          <a:lstStyle/>
          <a:p>
            <a:endParaRPr/>
          </a:p>
        </p:txBody>
      </p:sp>
      <p:sp>
        <p:nvSpPr>
          <p:cNvPr id="245" name="object 245"/>
          <p:cNvSpPr/>
          <p:nvPr/>
        </p:nvSpPr>
        <p:spPr>
          <a:xfrm>
            <a:off x="5374576" y="5310421"/>
            <a:ext cx="278765" cy="220345"/>
          </a:xfrm>
          <a:custGeom>
            <a:avLst/>
            <a:gdLst/>
            <a:ahLst/>
            <a:cxnLst/>
            <a:rect l="l" t="t" r="r" b="b"/>
            <a:pathLst>
              <a:path w="278764" h="220345">
                <a:moveTo>
                  <a:pt x="214639" y="11089"/>
                </a:moveTo>
                <a:lnTo>
                  <a:pt x="248586" y="38800"/>
                </a:lnTo>
                <a:lnTo>
                  <a:pt x="276475" y="80126"/>
                </a:lnTo>
                <a:lnTo>
                  <a:pt x="278168" y="94231"/>
                </a:lnTo>
                <a:lnTo>
                  <a:pt x="277731" y="110063"/>
                </a:lnTo>
                <a:lnTo>
                  <a:pt x="264137" y="152904"/>
                </a:lnTo>
                <a:lnTo>
                  <a:pt x="233790" y="184545"/>
                </a:lnTo>
                <a:lnTo>
                  <a:pt x="197471" y="207770"/>
                </a:lnTo>
                <a:lnTo>
                  <a:pt x="146013" y="219346"/>
                </a:lnTo>
                <a:lnTo>
                  <a:pt x="126210" y="220293"/>
                </a:lnTo>
                <a:lnTo>
                  <a:pt x="107514" y="219254"/>
                </a:lnTo>
                <a:lnTo>
                  <a:pt x="55433" y="203195"/>
                </a:lnTo>
                <a:lnTo>
                  <a:pt x="23202" y="179302"/>
                </a:lnTo>
                <a:lnTo>
                  <a:pt x="2355" y="135201"/>
                </a:lnTo>
                <a:lnTo>
                  <a:pt x="0" y="121814"/>
                </a:lnTo>
                <a:lnTo>
                  <a:pt x="352" y="107926"/>
                </a:lnTo>
                <a:lnTo>
                  <a:pt x="16818" y="60881"/>
                </a:lnTo>
                <a:lnTo>
                  <a:pt x="59970" y="24293"/>
                </a:lnTo>
                <a:lnTo>
                  <a:pt x="98929" y="8218"/>
                </a:lnTo>
                <a:lnTo>
                  <a:pt x="141126" y="970"/>
                </a:lnTo>
                <a:lnTo>
                  <a:pt x="161867" y="0"/>
                </a:lnTo>
                <a:lnTo>
                  <a:pt x="179180" y="179"/>
                </a:lnTo>
                <a:lnTo>
                  <a:pt x="191425" y="1316"/>
                </a:lnTo>
                <a:lnTo>
                  <a:pt x="199976" y="3519"/>
                </a:lnTo>
                <a:lnTo>
                  <a:pt x="206994" y="6780"/>
                </a:lnTo>
                <a:lnTo>
                  <a:pt x="214639" y="11089"/>
                </a:lnTo>
                <a:close/>
              </a:path>
            </a:pathLst>
          </a:custGeom>
          <a:ln w="12700">
            <a:solidFill>
              <a:srgbClr val="A19FCC"/>
            </a:solidFill>
          </a:ln>
        </p:spPr>
        <p:txBody>
          <a:bodyPr wrap="square" lIns="0" tIns="0" rIns="0" bIns="0" rtlCol="0"/>
          <a:lstStyle/>
          <a:p>
            <a:endParaRPr/>
          </a:p>
        </p:txBody>
      </p:sp>
      <p:sp>
        <p:nvSpPr>
          <p:cNvPr id="246" name="object 246"/>
          <p:cNvSpPr/>
          <p:nvPr/>
        </p:nvSpPr>
        <p:spPr>
          <a:xfrm>
            <a:off x="5072217" y="4673041"/>
            <a:ext cx="204979" cy="223426"/>
          </a:xfrm>
          <a:prstGeom prst="rect">
            <a:avLst/>
          </a:prstGeom>
          <a:blipFill>
            <a:blip r:embed="rId132" cstate="print"/>
            <a:stretch>
              <a:fillRect/>
            </a:stretch>
          </a:blipFill>
        </p:spPr>
        <p:txBody>
          <a:bodyPr wrap="square" lIns="0" tIns="0" rIns="0" bIns="0" rtlCol="0"/>
          <a:lstStyle/>
          <a:p>
            <a:endParaRPr/>
          </a:p>
        </p:txBody>
      </p:sp>
      <p:sp>
        <p:nvSpPr>
          <p:cNvPr id="247" name="object 247"/>
          <p:cNvSpPr/>
          <p:nvPr/>
        </p:nvSpPr>
        <p:spPr>
          <a:xfrm>
            <a:off x="5065871" y="4666701"/>
            <a:ext cx="217668" cy="236115"/>
          </a:xfrm>
          <a:prstGeom prst="rect">
            <a:avLst/>
          </a:prstGeom>
          <a:blipFill>
            <a:blip r:embed="rId133" cstate="print"/>
            <a:stretch>
              <a:fillRect/>
            </a:stretch>
          </a:blipFill>
        </p:spPr>
        <p:txBody>
          <a:bodyPr wrap="square" lIns="0" tIns="0" rIns="0" bIns="0" rtlCol="0"/>
          <a:lstStyle/>
          <a:p>
            <a:endParaRPr/>
          </a:p>
        </p:txBody>
      </p:sp>
      <p:sp>
        <p:nvSpPr>
          <p:cNvPr id="248" name="object 248"/>
          <p:cNvSpPr/>
          <p:nvPr/>
        </p:nvSpPr>
        <p:spPr>
          <a:xfrm>
            <a:off x="5146695" y="4838153"/>
            <a:ext cx="270044" cy="243743"/>
          </a:xfrm>
          <a:prstGeom prst="rect">
            <a:avLst/>
          </a:prstGeom>
          <a:blipFill>
            <a:blip r:embed="rId134" cstate="print"/>
            <a:stretch>
              <a:fillRect/>
            </a:stretch>
          </a:blipFill>
        </p:spPr>
        <p:txBody>
          <a:bodyPr wrap="square" lIns="0" tIns="0" rIns="0" bIns="0" rtlCol="0"/>
          <a:lstStyle/>
          <a:p>
            <a:endParaRPr/>
          </a:p>
        </p:txBody>
      </p:sp>
      <p:sp>
        <p:nvSpPr>
          <p:cNvPr id="249" name="object 249"/>
          <p:cNvSpPr/>
          <p:nvPr/>
        </p:nvSpPr>
        <p:spPr>
          <a:xfrm>
            <a:off x="5146695" y="4838205"/>
            <a:ext cx="270510" cy="243840"/>
          </a:xfrm>
          <a:custGeom>
            <a:avLst/>
            <a:gdLst/>
            <a:ahLst/>
            <a:cxnLst/>
            <a:rect l="l" t="t" r="r" b="b"/>
            <a:pathLst>
              <a:path w="270510" h="243839">
                <a:moveTo>
                  <a:pt x="174459" y="2957"/>
                </a:moveTo>
                <a:lnTo>
                  <a:pt x="215785" y="19861"/>
                </a:lnTo>
                <a:lnTo>
                  <a:pt x="247620" y="41640"/>
                </a:lnTo>
                <a:lnTo>
                  <a:pt x="266725" y="81283"/>
                </a:lnTo>
                <a:lnTo>
                  <a:pt x="270052" y="113320"/>
                </a:lnTo>
                <a:lnTo>
                  <a:pt x="267737" y="127784"/>
                </a:lnTo>
                <a:lnTo>
                  <a:pt x="249174" y="168400"/>
                </a:lnTo>
                <a:lnTo>
                  <a:pt x="222177" y="202536"/>
                </a:lnTo>
                <a:lnTo>
                  <a:pt x="176984" y="229828"/>
                </a:lnTo>
                <a:lnTo>
                  <a:pt x="140322" y="241603"/>
                </a:lnTo>
                <a:lnTo>
                  <a:pt x="122111" y="243691"/>
                </a:lnTo>
                <a:lnTo>
                  <a:pt x="103371" y="243619"/>
                </a:lnTo>
                <a:lnTo>
                  <a:pt x="57509" y="234148"/>
                </a:lnTo>
                <a:lnTo>
                  <a:pt x="20951" y="202185"/>
                </a:lnTo>
                <a:lnTo>
                  <a:pt x="2108" y="164679"/>
                </a:lnTo>
                <a:lnTo>
                  <a:pt x="0" y="131170"/>
                </a:lnTo>
                <a:lnTo>
                  <a:pt x="2451" y="113122"/>
                </a:lnTo>
                <a:lnTo>
                  <a:pt x="31596" y="63676"/>
                </a:lnTo>
                <a:lnTo>
                  <a:pt x="63423" y="35787"/>
                </a:lnTo>
                <a:lnTo>
                  <a:pt x="101222" y="15624"/>
                </a:lnTo>
                <a:lnTo>
                  <a:pt x="149187" y="458"/>
                </a:lnTo>
                <a:lnTo>
                  <a:pt x="158040" y="0"/>
                </a:lnTo>
                <a:lnTo>
                  <a:pt x="165781" y="1057"/>
                </a:lnTo>
                <a:lnTo>
                  <a:pt x="174459" y="2957"/>
                </a:lnTo>
                <a:close/>
              </a:path>
            </a:pathLst>
          </a:custGeom>
          <a:ln w="12699">
            <a:solidFill>
              <a:srgbClr val="A19FCC"/>
            </a:solidFill>
          </a:ln>
        </p:spPr>
        <p:txBody>
          <a:bodyPr wrap="square" lIns="0" tIns="0" rIns="0" bIns="0" rtlCol="0"/>
          <a:lstStyle/>
          <a:p>
            <a:endParaRPr/>
          </a:p>
        </p:txBody>
      </p:sp>
      <p:sp>
        <p:nvSpPr>
          <p:cNvPr id="250" name="object 250"/>
          <p:cNvSpPr/>
          <p:nvPr/>
        </p:nvSpPr>
        <p:spPr>
          <a:xfrm>
            <a:off x="5411482" y="5078806"/>
            <a:ext cx="226237" cy="254566"/>
          </a:xfrm>
          <a:prstGeom prst="rect">
            <a:avLst/>
          </a:prstGeom>
          <a:blipFill>
            <a:blip r:embed="rId135" cstate="print"/>
            <a:stretch>
              <a:fillRect/>
            </a:stretch>
          </a:blipFill>
        </p:spPr>
        <p:txBody>
          <a:bodyPr wrap="square" lIns="0" tIns="0" rIns="0" bIns="0" rtlCol="0"/>
          <a:lstStyle/>
          <a:p>
            <a:endParaRPr/>
          </a:p>
        </p:txBody>
      </p:sp>
      <p:sp>
        <p:nvSpPr>
          <p:cNvPr id="251" name="object 251"/>
          <p:cNvSpPr/>
          <p:nvPr/>
        </p:nvSpPr>
        <p:spPr>
          <a:xfrm>
            <a:off x="5411494" y="5078868"/>
            <a:ext cx="226695" cy="254635"/>
          </a:xfrm>
          <a:custGeom>
            <a:avLst/>
            <a:gdLst/>
            <a:ahLst/>
            <a:cxnLst/>
            <a:rect l="l" t="t" r="r" b="b"/>
            <a:pathLst>
              <a:path w="226695" h="254635">
                <a:moveTo>
                  <a:pt x="29997" y="37045"/>
                </a:moveTo>
                <a:lnTo>
                  <a:pt x="65913" y="14160"/>
                </a:lnTo>
                <a:lnTo>
                  <a:pt x="114160" y="0"/>
                </a:lnTo>
                <a:lnTo>
                  <a:pt x="128793" y="2046"/>
                </a:lnTo>
                <a:lnTo>
                  <a:pt x="173634" y="20002"/>
                </a:lnTo>
                <a:lnTo>
                  <a:pt x="202464" y="51554"/>
                </a:lnTo>
                <a:lnTo>
                  <a:pt x="220835" y="88098"/>
                </a:lnTo>
                <a:lnTo>
                  <a:pt x="226237" y="115595"/>
                </a:lnTo>
                <a:lnTo>
                  <a:pt x="226042" y="131765"/>
                </a:lnTo>
                <a:lnTo>
                  <a:pt x="214998" y="183172"/>
                </a:lnTo>
                <a:lnTo>
                  <a:pt x="186592" y="224902"/>
                </a:lnTo>
                <a:lnTo>
                  <a:pt x="154936" y="247224"/>
                </a:lnTo>
                <a:lnTo>
                  <a:pt x="105546" y="254509"/>
                </a:lnTo>
                <a:lnTo>
                  <a:pt x="91484" y="253228"/>
                </a:lnTo>
                <a:lnTo>
                  <a:pt x="47982" y="234173"/>
                </a:lnTo>
                <a:lnTo>
                  <a:pt x="13744" y="194498"/>
                </a:lnTo>
                <a:lnTo>
                  <a:pt x="2511" y="156798"/>
                </a:lnTo>
                <a:lnTo>
                  <a:pt x="0" y="137934"/>
                </a:lnTo>
                <a:lnTo>
                  <a:pt x="81" y="118839"/>
                </a:lnTo>
                <a:lnTo>
                  <a:pt x="6449" y="80615"/>
                </a:lnTo>
                <a:lnTo>
                  <a:pt x="23859" y="42681"/>
                </a:lnTo>
                <a:lnTo>
                  <a:pt x="29997" y="37045"/>
                </a:lnTo>
                <a:close/>
              </a:path>
            </a:pathLst>
          </a:custGeom>
          <a:ln w="12700">
            <a:solidFill>
              <a:srgbClr val="A19FCC"/>
            </a:solidFill>
          </a:ln>
        </p:spPr>
        <p:txBody>
          <a:bodyPr wrap="square" lIns="0" tIns="0" rIns="0" bIns="0" rtlCol="0"/>
          <a:lstStyle/>
          <a:p>
            <a:endParaRPr/>
          </a:p>
        </p:txBody>
      </p:sp>
      <p:sp>
        <p:nvSpPr>
          <p:cNvPr id="252" name="object 252"/>
          <p:cNvSpPr/>
          <p:nvPr/>
        </p:nvSpPr>
        <p:spPr>
          <a:xfrm>
            <a:off x="6420835" y="5087530"/>
            <a:ext cx="258786" cy="246752"/>
          </a:xfrm>
          <a:prstGeom prst="rect">
            <a:avLst/>
          </a:prstGeom>
          <a:blipFill>
            <a:blip r:embed="rId136" cstate="print"/>
            <a:stretch>
              <a:fillRect/>
            </a:stretch>
          </a:blipFill>
        </p:spPr>
        <p:txBody>
          <a:bodyPr wrap="square" lIns="0" tIns="0" rIns="0" bIns="0" rtlCol="0"/>
          <a:lstStyle/>
          <a:p>
            <a:endParaRPr/>
          </a:p>
        </p:txBody>
      </p:sp>
      <p:sp>
        <p:nvSpPr>
          <p:cNvPr id="253" name="object 253"/>
          <p:cNvSpPr/>
          <p:nvPr/>
        </p:nvSpPr>
        <p:spPr>
          <a:xfrm>
            <a:off x="6420833" y="5087538"/>
            <a:ext cx="259079" cy="247015"/>
          </a:xfrm>
          <a:custGeom>
            <a:avLst/>
            <a:gdLst/>
            <a:ahLst/>
            <a:cxnLst/>
            <a:rect l="l" t="t" r="r" b="b"/>
            <a:pathLst>
              <a:path w="259079" h="247014">
                <a:moveTo>
                  <a:pt x="241133" y="195547"/>
                </a:moveTo>
                <a:lnTo>
                  <a:pt x="205713" y="223868"/>
                </a:lnTo>
                <a:lnTo>
                  <a:pt x="169170" y="242813"/>
                </a:lnTo>
                <a:lnTo>
                  <a:pt x="137824" y="246745"/>
                </a:lnTo>
                <a:lnTo>
                  <a:pt x="119125" y="245448"/>
                </a:lnTo>
                <a:lnTo>
                  <a:pt x="69483" y="231000"/>
                </a:lnTo>
                <a:lnTo>
                  <a:pt x="34390" y="202430"/>
                </a:lnTo>
                <a:lnTo>
                  <a:pt x="9717" y="169083"/>
                </a:lnTo>
                <a:lnTo>
                  <a:pt x="0" y="123065"/>
                </a:lnTo>
                <a:lnTo>
                  <a:pt x="411" y="105560"/>
                </a:lnTo>
                <a:lnTo>
                  <a:pt x="16629" y="58185"/>
                </a:lnTo>
                <a:lnTo>
                  <a:pt x="46112" y="23701"/>
                </a:lnTo>
                <a:lnTo>
                  <a:pt x="81341" y="8006"/>
                </a:lnTo>
                <a:lnTo>
                  <a:pt x="126708" y="0"/>
                </a:lnTo>
                <a:lnTo>
                  <a:pt x="143114" y="1110"/>
                </a:lnTo>
                <a:lnTo>
                  <a:pt x="197516" y="18337"/>
                </a:lnTo>
                <a:lnTo>
                  <a:pt x="237477" y="58476"/>
                </a:lnTo>
                <a:lnTo>
                  <a:pt x="253490" y="93731"/>
                </a:lnTo>
                <a:lnTo>
                  <a:pt x="258792" y="131343"/>
                </a:lnTo>
                <a:lnTo>
                  <a:pt x="258333" y="149679"/>
                </a:lnTo>
                <a:lnTo>
                  <a:pt x="246821" y="189055"/>
                </a:lnTo>
                <a:lnTo>
                  <a:pt x="241133" y="195547"/>
                </a:lnTo>
                <a:close/>
              </a:path>
            </a:pathLst>
          </a:custGeom>
          <a:ln w="12699">
            <a:solidFill>
              <a:srgbClr val="A19FCC"/>
            </a:solidFill>
          </a:ln>
        </p:spPr>
        <p:txBody>
          <a:bodyPr wrap="square" lIns="0" tIns="0" rIns="0" bIns="0" rtlCol="0"/>
          <a:lstStyle/>
          <a:p>
            <a:endParaRPr/>
          </a:p>
        </p:txBody>
      </p:sp>
      <p:sp>
        <p:nvSpPr>
          <p:cNvPr id="254" name="object 254"/>
          <p:cNvSpPr/>
          <p:nvPr/>
        </p:nvSpPr>
        <p:spPr>
          <a:xfrm>
            <a:off x="6561465" y="4905184"/>
            <a:ext cx="257371" cy="224499"/>
          </a:xfrm>
          <a:prstGeom prst="rect">
            <a:avLst/>
          </a:prstGeom>
          <a:blipFill>
            <a:blip r:embed="rId137" cstate="print"/>
            <a:stretch>
              <a:fillRect/>
            </a:stretch>
          </a:blipFill>
        </p:spPr>
        <p:txBody>
          <a:bodyPr wrap="square" lIns="0" tIns="0" rIns="0" bIns="0" rtlCol="0"/>
          <a:lstStyle/>
          <a:p>
            <a:endParaRPr/>
          </a:p>
        </p:txBody>
      </p:sp>
      <p:sp>
        <p:nvSpPr>
          <p:cNvPr id="255" name="object 255"/>
          <p:cNvSpPr/>
          <p:nvPr/>
        </p:nvSpPr>
        <p:spPr>
          <a:xfrm>
            <a:off x="6561459" y="4905206"/>
            <a:ext cx="257810" cy="224790"/>
          </a:xfrm>
          <a:custGeom>
            <a:avLst/>
            <a:gdLst/>
            <a:ahLst/>
            <a:cxnLst/>
            <a:rect l="l" t="t" r="r" b="b"/>
            <a:pathLst>
              <a:path w="257809" h="224789">
                <a:moveTo>
                  <a:pt x="22372" y="38582"/>
                </a:moveTo>
                <a:lnTo>
                  <a:pt x="59748" y="15887"/>
                </a:lnTo>
                <a:lnTo>
                  <a:pt x="97571" y="1760"/>
                </a:lnTo>
                <a:lnTo>
                  <a:pt x="112288" y="0"/>
                </a:lnTo>
                <a:lnTo>
                  <a:pt x="129098" y="756"/>
                </a:lnTo>
                <a:lnTo>
                  <a:pt x="182265" y="13347"/>
                </a:lnTo>
                <a:lnTo>
                  <a:pt x="219257" y="39049"/>
                </a:lnTo>
                <a:lnTo>
                  <a:pt x="245113" y="69888"/>
                </a:lnTo>
                <a:lnTo>
                  <a:pt x="257093" y="107920"/>
                </a:lnTo>
                <a:lnTo>
                  <a:pt x="257371" y="123564"/>
                </a:lnTo>
                <a:lnTo>
                  <a:pt x="255676" y="139332"/>
                </a:lnTo>
                <a:lnTo>
                  <a:pt x="236034" y="180771"/>
                </a:lnTo>
                <a:lnTo>
                  <a:pt x="204118" y="209509"/>
                </a:lnTo>
                <a:lnTo>
                  <a:pt x="153527" y="223073"/>
                </a:lnTo>
                <a:lnTo>
                  <a:pt x="138112" y="224480"/>
                </a:lnTo>
                <a:lnTo>
                  <a:pt x="122047" y="224356"/>
                </a:lnTo>
                <a:lnTo>
                  <a:pt x="70234" y="210696"/>
                </a:lnTo>
                <a:lnTo>
                  <a:pt x="26011" y="178239"/>
                </a:lnTo>
                <a:lnTo>
                  <a:pt x="2573" y="129463"/>
                </a:lnTo>
                <a:lnTo>
                  <a:pt x="0" y="112662"/>
                </a:lnTo>
                <a:lnTo>
                  <a:pt x="55" y="95096"/>
                </a:lnTo>
                <a:lnTo>
                  <a:pt x="7597" y="55457"/>
                </a:lnTo>
                <a:lnTo>
                  <a:pt x="22372" y="38582"/>
                </a:lnTo>
                <a:close/>
              </a:path>
            </a:pathLst>
          </a:custGeom>
          <a:ln w="12700">
            <a:solidFill>
              <a:srgbClr val="A19FCC"/>
            </a:solidFill>
          </a:ln>
        </p:spPr>
        <p:txBody>
          <a:bodyPr wrap="square" lIns="0" tIns="0" rIns="0" bIns="0" rtlCol="0"/>
          <a:lstStyle/>
          <a:p>
            <a:endParaRPr/>
          </a:p>
        </p:txBody>
      </p:sp>
      <p:sp>
        <p:nvSpPr>
          <p:cNvPr id="256" name="object 256"/>
          <p:cNvSpPr/>
          <p:nvPr/>
        </p:nvSpPr>
        <p:spPr>
          <a:xfrm>
            <a:off x="6583901" y="4554702"/>
            <a:ext cx="351397" cy="352222"/>
          </a:xfrm>
          <a:prstGeom prst="rect">
            <a:avLst/>
          </a:prstGeom>
          <a:blipFill>
            <a:blip r:embed="rId138" cstate="print"/>
            <a:stretch>
              <a:fillRect/>
            </a:stretch>
          </a:blipFill>
        </p:spPr>
        <p:txBody>
          <a:bodyPr wrap="square" lIns="0" tIns="0" rIns="0" bIns="0" rtlCol="0"/>
          <a:lstStyle/>
          <a:p>
            <a:endParaRPr/>
          </a:p>
        </p:txBody>
      </p:sp>
      <p:sp>
        <p:nvSpPr>
          <p:cNvPr id="257" name="object 257"/>
          <p:cNvSpPr/>
          <p:nvPr/>
        </p:nvSpPr>
        <p:spPr>
          <a:xfrm>
            <a:off x="6583900" y="4554782"/>
            <a:ext cx="351790" cy="352425"/>
          </a:xfrm>
          <a:custGeom>
            <a:avLst/>
            <a:gdLst/>
            <a:ahLst/>
            <a:cxnLst/>
            <a:rect l="l" t="t" r="r" b="b"/>
            <a:pathLst>
              <a:path w="351790" h="352425">
                <a:moveTo>
                  <a:pt x="31802" y="62090"/>
                </a:moveTo>
                <a:lnTo>
                  <a:pt x="68314" y="34036"/>
                </a:lnTo>
                <a:lnTo>
                  <a:pt x="116512" y="9420"/>
                </a:lnTo>
                <a:lnTo>
                  <a:pt x="155271" y="0"/>
                </a:lnTo>
                <a:lnTo>
                  <a:pt x="178223" y="905"/>
                </a:lnTo>
                <a:lnTo>
                  <a:pt x="228513" y="11265"/>
                </a:lnTo>
                <a:lnTo>
                  <a:pt x="269355" y="30807"/>
                </a:lnTo>
                <a:lnTo>
                  <a:pt x="300745" y="59530"/>
                </a:lnTo>
                <a:lnTo>
                  <a:pt x="325456" y="91011"/>
                </a:lnTo>
                <a:lnTo>
                  <a:pt x="343496" y="125254"/>
                </a:lnTo>
                <a:lnTo>
                  <a:pt x="351283" y="167042"/>
                </a:lnTo>
                <a:lnTo>
                  <a:pt x="351397" y="191603"/>
                </a:lnTo>
                <a:lnTo>
                  <a:pt x="348816" y="216389"/>
                </a:lnTo>
                <a:lnTo>
                  <a:pt x="333975" y="260915"/>
                </a:lnTo>
                <a:lnTo>
                  <a:pt x="306760" y="300623"/>
                </a:lnTo>
                <a:lnTo>
                  <a:pt x="277215" y="327441"/>
                </a:lnTo>
                <a:lnTo>
                  <a:pt x="227483" y="345808"/>
                </a:lnTo>
                <a:lnTo>
                  <a:pt x="186796" y="352061"/>
                </a:lnTo>
                <a:lnTo>
                  <a:pt x="164851" y="352135"/>
                </a:lnTo>
                <a:lnTo>
                  <a:pt x="142660" y="348742"/>
                </a:lnTo>
                <a:lnTo>
                  <a:pt x="94299" y="331552"/>
                </a:lnTo>
                <a:lnTo>
                  <a:pt x="50623" y="301904"/>
                </a:lnTo>
                <a:lnTo>
                  <a:pt x="20945" y="256922"/>
                </a:lnTo>
                <a:lnTo>
                  <a:pt x="3240" y="205130"/>
                </a:lnTo>
                <a:lnTo>
                  <a:pt x="0" y="178793"/>
                </a:lnTo>
                <a:lnTo>
                  <a:pt x="369" y="151209"/>
                </a:lnTo>
                <a:lnTo>
                  <a:pt x="6986" y="103784"/>
                </a:lnTo>
                <a:lnTo>
                  <a:pt x="31802" y="62090"/>
                </a:lnTo>
                <a:close/>
              </a:path>
            </a:pathLst>
          </a:custGeom>
          <a:ln w="12699">
            <a:solidFill>
              <a:srgbClr val="A19FCC"/>
            </a:solidFill>
          </a:ln>
        </p:spPr>
        <p:txBody>
          <a:bodyPr wrap="square" lIns="0" tIns="0" rIns="0" bIns="0" rtlCol="0"/>
          <a:lstStyle/>
          <a:p>
            <a:endParaRPr/>
          </a:p>
        </p:txBody>
      </p:sp>
      <p:sp>
        <p:nvSpPr>
          <p:cNvPr id="258" name="object 258"/>
          <p:cNvSpPr/>
          <p:nvPr/>
        </p:nvSpPr>
        <p:spPr>
          <a:xfrm>
            <a:off x="6704374" y="4314291"/>
            <a:ext cx="247351" cy="259402"/>
          </a:xfrm>
          <a:prstGeom prst="rect">
            <a:avLst/>
          </a:prstGeom>
          <a:blipFill>
            <a:blip r:embed="rId139" cstate="print"/>
            <a:stretch>
              <a:fillRect/>
            </a:stretch>
          </a:blipFill>
        </p:spPr>
        <p:txBody>
          <a:bodyPr wrap="square" lIns="0" tIns="0" rIns="0" bIns="0" rtlCol="0"/>
          <a:lstStyle/>
          <a:p>
            <a:endParaRPr/>
          </a:p>
        </p:txBody>
      </p:sp>
      <p:sp>
        <p:nvSpPr>
          <p:cNvPr id="259" name="object 259"/>
          <p:cNvSpPr/>
          <p:nvPr/>
        </p:nvSpPr>
        <p:spPr>
          <a:xfrm>
            <a:off x="6704337" y="4314368"/>
            <a:ext cx="247650" cy="259715"/>
          </a:xfrm>
          <a:custGeom>
            <a:avLst/>
            <a:gdLst/>
            <a:ahLst/>
            <a:cxnLst/>
            <a:rect l="l" t="t" r="r" b="b"/>
            <a:pathLst>
              <a:path w="247650" h="259714">
                <a:moveTo>
                  <a:pt x="0" y="115581"/>
                </a:moveTo>
                <a:lnTo>
                  <a:pt x="6210" y="72198"/>
                </a:lnTo>
                <a:lnTo>
                  <a:pt x="27228" y="26986"/>
                </a:lnTo>
                <a:lnTo>
                  <a:pt x="67130" y="4362"/>
                </a:lnTo>
                <a:lnTo>
                  <a:pt x="95928" y="0"/>
                </a:lnTo>
                <a:lnTo>
                  <a:pt x="110436" y="1724"/>
                </a:lnTo>
                <a:lnTo>
                  <a:pt x="151960" y="14778"/>
                </a:lnTo>
                <a:lnTo>
                  <a:pt x="189395" y="38797"/>
                </a:lnTo>
                <a:lnTo>
                  <a:pt x="224822" y="83362"/>
                </a:lnTo>
                <a:lnTo>
                  <a:pt x="244214" y="135212"/>
                </a:lnTo>
                <a:lnTo>
                  <a:pt x="247383" y="168439"/>
                </a:lnTo>
                <a:lnTo>
                  <a:pt x="246095" y="181463"/>
                </a:lnTo>
                <a:lnTo>
                  <a:pt x="224526" y="223299"/>
                </a:lnTo>
                <a:lnTo>
                  <a:pt x="193535" y="249160"/>
                </a:lnTo>
                <a:lnTo>
                  <a:pt x="144732" y="259331"/>
                </a:lnTo>
                <a:lnTo>
                  <a:pt x="127241" y="257237"/>
                </a:lnTo>
                <a:lnTo>
                  <a:pt x="91122" y="241246"/>
                </a:lnTo>
                <a:lnTo>
                  <a:pt x="57251" y="216178"/>
                </a:lnTo>
                <a:lnTo>
                  <a:pt x="29268" y="183768"/>
                </a:lnTo>
                <a:lnTo>
                  <a:pt x="3611" y="140513"/>
                </a:lnTo>
                <a:lnTo>
                  <a:pt x="0" y="115581"/>
                </a:lnTo>
                <a:close/>
              </a:path>
            </a:pathLst>
          </a:custGeom>
          <a:ln w="12700">
            <a:solidFill>
              <a:srgbClr val="A19FCC"/>
            </a:solidFill>
          </a:ln>
        </p:spPr>
        <p:txBody>
          <a:bodyPr wrap="square" lIns="0" tIns="0" rIns="0" bIns="0" rtlCol="0"/>
          <a:lstStyle/>
          <a:p>
            <a:endParaRPr/>
          </a:p>
        </p:txBody>
      </p:sp>
      <p:sp>
        <p:nvSpPr>
          <p:cNvPr id="260" name="object 260"/>
          <p:cNvSpPr/>
          <p:nvPr/>
        </p:nvSpPr>
        <p:spPr>
          <a:xfrm>
            <a:off x="6342482" y="4964861"/>
            <a:ext cx="230023" cy="194108"/>
          </a:xfrm>
          <a:prstGeom prst="rect">
            <a:avLst/>
          </a:prstGeom>
          <a:blipFill>
            <a:blip r:embed="rId140" cstate="print"/>
            <a:stretch>
              <a:fillRect/>
            </a:stretch>
          </a:blipFill>
        </p:spPr>
        <p:txBody>
          <a:bodyPr wrap="square" lIns="0" tIns="0" rIns="0" bIns="0" rtlCol="0"/>
          <a:lstStyle/>
          <a:p>
            <a:endParaRPr/>
          </a:p>
        </p:txBody>
      </p:sp>
      <p:sp>
        <p:nvSpPr>
          <p:cNvPr id="261" name="object 261"/>
          <p:cNvSpPr/>
          <p:nvPr/>
        </p:nvSpPr>
        <p:spPr>
          <a:xfrm>
            <a:off x="6336138" y="4958578"/>
            <a:ext cx="242717" cy="206743"/>
          </a:xfrm>
          <a:prstGeom prst="rect">
            <a:avLst/>
          </a:prstGeom>
          <a:blipFill>
            <a:blip r:embed="rId141" cstate="print"/>
            <a:stretch>
              <a:fillRect/>
            </a:stretch>
          </a:blipFill>
        </p:spPr>
        <p:txBody>
          <a:bodyPr wrap="square" lIns="0" tIns="0" rIns="0" bIns="0" rtlCol="0"/>
          <a:lstStyle/>
          <a:p>
            <a:endParaRPr/>
          </a:p>
        </p:txBody>
      </p:sp>
      <p:sp>
        <p:nvSpPr>
          <p:cNvPr id="262" name="object 262"/>
          <p:cNvSpPr/>
          <p:nvPr/>
        </p:nvSpPr>
        <p:spPr>
          <a:xfrm>
            <a:off x="6424383" y="4758067"/>
            <a:ext cx="265444" cy="243725"/>
          </a:xfrm>
          <a:prstGeom prst="rect">
            <a:avLst/>
          </a:prstGeom>
          <a:blipFill>
            <a:blip r:embed="rId142" cstate="print"/>
            <a:stretch>
              <a:fillRect/>
            </a:stretch>
          </a:blipFill>
        </p:spPr>
        <p:txBody>
          <a:bodyPr wrap="square" lIns="0" tIns="0" rIns="0" bIns="0" rtlCol="0"/>
          <a:lstStyle/>
          <a:p>
            <a:endParaRPr/>
          </a:p>
        </p:txBody>
      </p:sp>
      <p:sp>
        <p:nvSpPr>
          <p:cNvPr id="263" name="object 263"/>
          <p:cNvSpPr/>
          <p:nvPr/>
        </p:nvSpPr>
        <p:spPr>
          <a:xfrm>
            <a:off x="6424260" y="4758064"/>
            <a:ext cx="266065" cy="243840"/>
          </a:xfrm>
          <a:custGeom>
            <a:avLst/>
            <a:gdLst/>
            <a:ahLst/>
            <a:cxnLst/>
            <a:rect l="l" t="t" r="r" b="b"/>
            <a:pathLst>
              <a:path w="266065" h="243839">
                <a:moveTo>
                  <a:pt x="6964" y="149377"/>
                </a:moveTo>
                <a:lnTo>
                  <a:pt x="119" y="105257"/>
                </a:lnTo>
                <a:lnTo>
                  <a:pt x="0" y="92842"/>
                </a:lnTo>
                <a:lnTo>
                  <a:pt x="362" y="79787"/>
                </a:lnTo>
                <a:lnTo>
                  <a:pt x="15379" y="42123"/>
                </a:lnTo>
                <a:lnTo>
                  <a:pt x="52164" y="10541"/>
                </a:lnTo>
                <a:lnTo>
                  <a:pt x="95330" y="330"/>
                </a:lnTo>
                <a:lnTo>
                  <a:pt x="110114" y="0"/>
                </a:lnTo>
                <a:lnTo>
                  <a:pt x="124512" y="482"/>
                </a:lnTo>
                <a:lnTo>
                  <a:pt x="167975" y="11137"/>
                </a:lnTo>
                <a:lnTo>
                  <a:pt x="215585" y="42377"/>
                </a:lnTo>
                <a:lnTo>
                  <a:pt x="249788" y="86071"/>
                </a:lnTo>
                <a:lnTo>
                  <a:pt x="265344" y="130250"/>
                </a:lnTo>
                <a:lnTo>
                  <a:pt x="265567" y="142270"/>
                </a:lnTo>
                <a:lnTo>
                  <a:pt x="263910" y="153859"/>
                </a:lnTo>
                <a:lnTo>
                  <a:pt x="251408" y="190728"/>
                </a:lnTo>
                <a:lnTo>
                  <a:pt x="221865" y="223430"/>
                </a:lnTo>
                <a:lnTo>
                  <a:pt x="172496" y="243725"/>
                </a:lnTo>
                <a:lnTo>
                  <a:pt x="153417" y="243647"/>
                </a:lnTo>
                <a:lnTo>
                  <a:pt x="111849" y="234796"/>
                </a:lnTo>
                <a:lnTo>
                  <a:pt x="73810" y="217821"/>
                </a:lnTo>
                <a:lnTo>
                  <a:pt x="39298" y="192737"/>
                </a:lnTo>
                <a:lnTo>
                  <a:pt x="12906" y="164961"/>
                </a:lnTo>
                <a:lnTo>
                  <a:pt x="6964" y="149377"/>
                </a:lnTo>
                <a:close/>
              </a:path>
            </a:pathLst>
          </a:custGeom>
          <a:ln w="12700">
            <a:solidFill>
              <a:srgbClr val="A19FCC"/>
            </a:solidFill>
          </a:ln>
        </p:spPr>
        <p:txBody>
          <a:bodyPr wrap="square" lIns="0" tIns="0" rIns="0" bIns="0" rtlCol="0"/>
          <a:lstStyle/>
          <a:p>
            <a:endParaRPr/>
          </a:p>
        </p:txBody>
      </p:sp>
      <p:sp>
        <p:nvSpPr>
          <p:cNvPr id="264" name="object 264"/>
          <p:cNvSpPr/>
          <p:nvPr/>
        </p:nvSpPr>
        <p:spPr>
          <a:xfrm>
            <a:off x="6515734" y="4427638"/>
            <a:ext cx="248299" cy="238780"/>
          </a:xfrm>
          <a:prstGeom prst="rect">
            <a:avLst/>
          </a:prstGeom>
          <a:blipFill>
            <a:blip r:embed="rId143" cstate="print"/>
            <a:stretch>
              <a:fillRect/>
            </a:stretch>
          </a:blipFill>
        </p:spPr>
        <p:txBody>
          <a:bodyPr wrap="square" lIns="0" tIns="0" rIns="0" bIns="0" rtlCol="0"/>
          <a:lstStyle/>
          <a:p>
            <a:endParaRPr/>
          </a:p>
        </p:txBody>
      </p:sp>
      <p:sp>
        <p:nvSpPr>
          <p:cNvPr id="265" name="object 265"/>
          <p:cNvSpPr/>
          <p:nvPr/>
        </p:nvSpPr>
        <p:spPr>
          <a:xfrm>
            <a:off x="6515742" y="4427638"/>
            <a:ext cx="248285" cy="239395"/>
          </a:xfrm>
          <a:custGeom>
            <a:avLst/>
            <a:gdLst/>
            <a:ahLst/>
            <a:cxnLst/>
            <a:rect l="l" t="t" r="r" b="b"/>
            <a:pathLst>
              <a:path w="248284" h="239395">
                <a:moveTo>
                  <a:pt x="88722" y="234941"/>
                </a:moveTo>
                <a:lnTo>
                  <a:pt x="50584" y="215980"/>
                </a:lnTo>
                <a:lnTo>
                  <a:pt x="13563" y="181970"/>
                </a:lnTo>
                <a:lnTo>
                  <a:pt x="563" y="136096"/>
                </a:lnTo>
                <a:lnTo>
                  <a:pt x="0" y="120705"/>
                </a:lnTo>
                <a:lnTo>
                  <a:pt x="2026" y="106548"/>
                </a:lnTo>
                <a:lnTo>
                  <a:pt x="18808" y="67441"/>
                </a:lnTo>
                <a:lnTo>
                  <a:pt x="43404" y="35200"/>
                </a:lnTo>
                <a:lnTo>
                  <a:pt x="84782" y="10699"/>
                </a:lnTo>
                <a:lnTo>
                  <a:pt x="135161" y="0"/>
                </a:lnTo>
                <a:lnTo>
                  <a:pt x="152399" y="1092"/>
                </a:lnTo>
                <a:lnTo>
                  <a:pt x="194659" y="12955"/>
                </a:lnTo>
                <a:lnTo>
                  <a:pt x="228516" y="46519"/>
                </a:lnTo>
                <a:lnTo>
                  <a:pt x="246113" y="84599"/>
                </a:lnTo>
                <a:lnTo>
                  <a:pt x="248291" y="117809"/>
                </a:lnTo>
                <a:lnTo>
                  <a:pt x="246163" y="135505"/>
                </a:lnTo>
                <a:lnTo>
                  <a:pt x="219709" y="182760"/>
                </a:lnTo>
                <a:lnTo>
                  <a:pt x="190626" y="208576"/>
                </a:lnTo>
                <a:lnTo>
                  <a:pt x="156006" y="226423"/>
                </a:lnTo>
                <a:lnTo>
                  <a:pt x="111991" y="238783"/>
                </a:lnTo>
                <a:lnTo>
                  <a:pt x="103849" y="238753"/>
                </a:lnTo>
                <a:lnTo>
                  <a:pt x="96719" y="237287"/>
                </a:lnTo>
                <a:lnTo>
                  <a:pt x="88722" y="234941"/>
                </a:lnTo>
                <a:close/>
              </a:path>
            </a:pathLst>
          </a:custGeom>
          <a:ln w="12700">
            <a:solidFill>
              <a:srgbClr val="A19FCC"/>
            </a:solidFill>
          </a:ln>
        </p:spPr>
        <p:txBody>
          <a:bodyPr wrap="square" lIns="0" tIns="0" rIns="0" bIns="0" rtlCol="0"/>
          <a:lstStyle/>
          <a:p>
            <a:endParaRPr/>
          </a:p>
        </p:txBody>
      </p:sp>
      <p:sp>
        <p:nvSpPr>
          <p:cNvPr id="266" name="object 266"/>
          <p:cNvSpPr/>
          <p:nvPr/>
        </p:nvSpPr>
        <p:spPr>
          <a:xfrm>
            <a:off x="6669227" y="4179468"/>
            <a:ext cx="253588" cy="253199"/>
          </a:xfrm>
          <a:prstGeom prst="rect">
            <a:avLst/>
          </a:prstGeom>
          <a:blipFill>
            <a:blip r:embed="rId144" cstate="print"/>
            <a:stretch>
              <a:fillRect/>
            </a:stretch>
          </a:blipFill>
        </p:spPr>
        <p:txBody>
          <a:bodyPr wrap="square" lIns="0" tIns="0" rIns="0" bIns="0" rtlCol="0"/>
          <a:lstStyle/>
          <a:p>
            <a:endParaRPr/>
          </a:p>
        </p:txBody>
      </p:sp>
      <p:sp>
        <p:nvSpPr>
          <p:cNvPr id="267" name="object 267"/>
          <p:cNvSpPr/>
          <p:nvPr/>
        </p:nvSpPr>
        <p:spPr>
          <a:xfrm>
            <a:off x="6669223" y="4179625"/>
            <a:ext cx="254000" cy="253365"/>
          </a:xfrm>
          <a:custGeom>
            <a:avLst/>
            <a:gdLst/>
            <a:ahLst/>
            <a:cxnLst/>
            <a:rect l="l" t="t" r="r" b="b"/>
            <a:pathLst>
              <a:path w="254000" h="253364">
                <a:moveTo>
                  <a:pt x="244671" y="61888"/>
                </a:moveTo>
                <a:lnTo>
                  <a:pt x="252837" y="106516"/>
                </a:lnTo>
                <a:lnTo>
                  <a:pt x="253595" y="133408"/>
                </a:lnTo>
                <a:lnTo>
                  <a:pt x="252214" y="147685"/>
                </a:lnTo>
                <a:lnTo>
                  <a:pt x="230798" y="192995"/>
                </a:lnTo>
                <a:lnTo>
                  <a:pt x="194514" y="229834"/>
                </a:lnTo>
                <a:lnTo>
                  <a:pt x="152685" y="247156"/>
                </a:lnTo>
                <a:lnTo>
                  <a:pt x="111587" y="253040"/>
                </a:lnTo>
                <a:lnTo>
                  <a:pt x="97466" y="251093"/>
                </a:lnTo>
                <a:lnTo>
                  <a:pt x="51169" y="231060"/>
                </a:lnTo>
                <a:lnTo>
                  <a:pt x="17098" y="194286"/>
                </a:lnTo>
                <a:lnTo>
                  <a:pt x="670" y="151954"/>
                </a:lnTo>
                <a:lnTo>
                  <a:pt x="0" y="139347"/>
                </a:lnTo>
                <a:lnTo>
                  <a:pt x="1129" y="126686"/>
                </a:lnTo>
                <a:lnTo>
                  <a:pt x="11556" y="84467"/>
                </a:lnTo>
                <a:lnTo>
                  <a:pt x="38288" y="42022"/>
                </a:lnTo>
                <a:lnTo>
                  <a:pt x="67754" y="16115"/>
                </a:lnTo>
                <a:lnTo>
                  <a:pt x="122099" y="0"/>
                </a:lnTo>
                <a:lnTo>
                  <a:pt x="142062" y="283"/>
                </a:lnTo>
                <a:lnTo>
                  <a:pt x="196443" y="15849"/>
                </a:lnTo>
                <a:lnTo>
                  <a:pt x="233466" y="40677"/>
                </a:lnTo>
                <a:lnTo>
                  <a:pt x="244671" y="61888"/>
                </a:lnTo>
                <a:close/>
              </a:path>
            </a:pathLst>
          </a:custGeom>
          <a:ln w="12700">
            <a:solidFill>
              <a:srgbClr val="A19FCC"/>
            </a:solidFill>
          </a:ln>
        </p:spPr>
        <p:txBody>
          <a:bodyPr wrap="square" lIns="0" tIns="0" rIns="0" bIns="0" rtlCol="0"/>
          <a:lstStyle/>
          <a:p>
            <a:endParaRPr/>
          </a:p>
        </p:txBody>
      </p:sp>
      <p:sp>
        <p:nvSpPr>
          <p:cNvPr id="268" name="object 268"/>
          <p:cNvSpPr/>
          <p:nvPr/>
        </p:nvSpPr>
        <p:spPr>
          <a:xfrm>
            <a:off x="6575763" y="3967746"/>
            <a:ext cx="239582" cy="245902"/>
          </a:xfrm>
          <a:prstGeom prst="rect">
            <a:avLst/>
          </a:prstGeom>
          <a:blipFill>
            <a:blip r:embed="rId145" cstate="print"/>
            <a:stretch>
              <a:fillRect/>
            </a:stretch>
          </a:blipFill>
        </p:spPr>
        <p:txBody>
          <a:bodyPr wrap="square" lIns="0" tIns="0" rIns="0" bIns="0" rtlCol="0"/>
          <a:lstStyle/>
          <a:p>
            <a:endParaRPr/>
          </a:p>
        </p:txBody>
      </p:sp>
      <p:sp>
        <p:nvSpPr>
          <p:cNvPr id="269" name="object 269"/>
          <p:cNvSpPr/>
          <p:nvPr/>
        </p:nvSpPr>
        <p:spPr>
          <a:xfrm>
            <a:off x="6575764" y="3967931"/>
            <a:ext cx="240029" cy="245745"/>
          </a:xfrm>
          <a:custGeom>
            <a:avLst/>
            <a:gdLst/>
            <a:ahLst/>
            <a:cxnLst/>
            <a:rect l="l" t="t" r="r" b="b"/>
            <a:pathLst>
              <a:path w="240029" h="245745">
                <a:moveTo>
                  <a:pt x="2905" y="181240"/>
                </a:moveTo>
                <a:lnTo>
                  <a:pt x="1156" y="171647"/>
                </a:lnTo>
                <a:lnTo>
                  <a:pt x="176" y="161002"/>
                </a:lnTo>
                <a:lnTo>
                  <a:pt x="0" y="149557"/>
                </a:lnTo>
                <a:lnTo>
                  <a:pt x="657" y="137564"/>
                </a:lnTo>
                <a:lnTo>
                  <a:pt x="6149" y="97577"/>
                </a:lnTo>
                <a:lnTo>
                  <a:pt x="31385" y="54294"/>
                </a:lnTo>
                <a:lnTo>
                  <a:pt x="69373" y="19769"/>
                </a:lnTo>
                <a:lnTo>
                  <a:pt x="110169" y="4405"/>
                </a:lnTo>
                <a:lnTo>
                  <a:pt x="136109" y="0"/>
                </a:lnTo>
                <a:lnTo>
                  <a:pt x="148935" y="142"/>
                </a:lnTo>
                <a:lnTo>
                  <a:pt x="189182" y="14663"/>
                </a:lnTo>
                <a:lnTo>
                  <a:pt x="222135" y="46288"/>
                </a:lnTo>
                <a:lnTo>
                  <a:pt x="238376" y="89520"/>
                </a:lnTo>
                <a:lnTo>
                  <a:pt x="239584" y="102302"/>
                </a:lnTo>
                <a:lnTo>
                  <a:pt x="238703" y="114577"/>
                </a:lnTo>
                <a:lnTo>
                  <a:pt x="227535" y="153277"/>
                </a:lnTo>
                <a:lnTo>
                  <a:pt x="203959" y="194816"/>
                </a:lnTo>
                <a:lnTo>
                  <a:pt x="161271" y="231974"/>
                </a:lnTo>
                <a:lnTo>
                  <a:pt x="109030" y="245716"/>
                </a:lnTo>
                <a:lnTo>
                  <a:pt x="90576" y="244737"/>
                </a:lnTo>
                <a:lnTo>
                  <a:pt x="42075" y="227690"/>
                </a:lnTo>
                <a:lnTo>
                  <a:pt x="10751" y="202249"/>
                </a:lnTo>
                <a:lnTo>
                  <a:pt x="2905" y="181240"/>
                </a:lnTo>
                <a:close/>
              </a:path>
            </a:pathLst>
          </a:custGeom>
          <a:ln w="12700">
            <a:solidFill>
              <a:srgbClr val="A19FCC"/>
            </a:solidFill>
          </a:ln>
        </p:spPr>
        <p:txBody>
          <a:bodyPr wrap="square" lIns="0" tIns="0" rIns="0" bIns="0" rtlCol="0"/>
          <a:lstStyle/>
          <a:p>
            <a:endParaRPr/>
          </a:p>
        </p:txBody>
      </p:sp>
      <p:sp>
        <p:nvSpPr>
          <p:cNvPr id="270" name="object 270"/>
          <p:cNvSpPr/>
          <p:nvPr/>
        </p:nvSpPr>
        <p:spPr>
          <a:xfrm>
            <a:off x="6298462" y="3720198"/>
            <a:ext cx="357521" cy="347829"/>
          </a:xfrm>
          <a:prstGeom prst="rect">
            <a:avLst/>
          </a:prstGeom>
          <a:blipFill>
            <a:blip r:embed="rId146" cstate="print"/>
            <a:stretch>
              <a:fillRect/>
            </a:stretch>
          </a:blipFill>
        </p:spPr>
        <p:txBody>
          <a:bodyPr wrap="square" lIns="0" tIns="0" rIns="0" bIns="0" rtlCol="0"/>
          <a:lstStyle/>
          <a:p>
            <a:endParaRPr/>
          </a:p>
        </p:txBody>
      </p:sp>
      <p:sp>
        <p:nvSpPr>
          <p:cNvPr id="271" name="object 271"/>
          <p:cNvSpPr/>
          <p:nvPr/>
        </p:nvSpPr>
        <p:spPr>
          <a:xfrm>
            <a:off x="6298462" y="3720201"/>
            <a:ext cx="358140" cy="347980"/>
          </a:xfrm>
          <a:custGeom>
            <a:avLst/>
            <a:gdLst/>
            <a:ahLst/>
            <a:cxnLst/>
            <a:rect l="l" t="t" r="r" b="b"/>
            <a:pathLst>
              <a:path w="358140" h="347979">
                <a:moveTo>
                  <a:pt x="7518" y="245857"/>
                </a:moveTo>
                <a:lnTo>
                  <a:pt x="3970" y="232013"/>
                </a:lnTo>
                <a:lnTo>
                  <a:pt x="1487" y="216744"/>
                </a:lnTo>
                <a:lnTo>
                  <a:pt x="140" y="200410"/>
                </a:lnTo>
                <a:lnTo>
                  <a:pt x="0" y="183373"/>
                </a:lnTo>
                <a:lnTo>
                  <a:pt x="321" y="165359"/>
                </a:lnTo>
                <a:lnTo>
                  <a:pt x="4516" y="126863"/>
                </a:lnTo>
                <a:lnTo>
                  <a:pt x="23101" y="87935"/>
                </a:lnTo>
                <a:lnTo>
                  <a:pt x="56080" y="48573"/>
                </a:lnTo>
                <a:lnTo>
                  <a:pt x="92652" y="21886"/>
                </a:lnTo>
                <a:lnTo>
                  <a:pt x="132823" y="7879"/>
                </a:lnTo>
                <a:lnTo>
                  <a:pt x="172261" y="1055"/>
                </a:lnTo>
                <a:lnTo>
                  <a:pt x="191582" y="0"/>
                </a:lnTo>
                <a:lnTo>
                  <a:pt x="210965" y="1413"/>
                </a:lnTo>
                <a:lnTo>
                  <a:pt x="251448" y="14379"/>
                </a:lnTo>
                <a:lnTo>
                  <a:pt x="293716" y="39953"/>
                </a:lnTo>
                <a:lnTo>
                  <a:pt x="325875" y="74133"/>
                </a:lnTo>
                <a:lnTo>
                  <a:pt x="347927" y="116930"/>
                </a:lnTo>
                <a:lnTo>
                  <a:pt x="357521" y="155664"/>
                </a:lnTo>
                <a:lnTo>
                  <a:pt x="357351" y="173085"/>
                </a:lnTo>
                <a:lnTo>
                  <a:pt x="344138" y="227204"/>
                </a:lnTo>
                <a:lnTo>
                  <a:pt x="325971" y="266287"/>
                </a:lnTo>
                <a:lnTo>
                  <a:pt x="295090" y="301605"/>
                </a:lnTo>
                <a:lnTo>
                  <a:pt x="251491" y="333160"/>
                </a:lnTo>
                <a:lnTo>
                  <a:pt x="201771" y="347516"/>
                </a:lnTo>
                <a:lnTo>
                  <a:pt x="173891" y="347822"/>
                </a:lnTo>
                <a:lnTo>
                  <a:pt x="145930" y="344686"/>
                </a:lnTo>
                <a:lnTo>
                  <a:pt x="95176" y="329204"/>
                </a:lnTo>
                <a:lnTo>
                  <a:pt x="49513" y="301074"/>
                </a:lnTo>
                <a:lnTo>
                  <a:pt x="14936" y="267077"/>
                </a:lnTo>
                <a:lnTo>
                  <a:pt x="7518" y="245857"/>
                </a:lnTo>
                <a:close/>
              </a:path>
            </a:pathLst>
          </a:custGeom>
          <a:ln w="12700">
            <a:solidFill>
              <a:srgbClr val="A19FCC"/>
            </a:solidFill>
          </a:ln>
        </p:spPr>
        <p:txBody>
          <a:bodyPr wrap="square" lIns="0" tIns="0" rIns="0" bIns="0" rtlCol="0"/>
          <a:lstStyle/>
          <a:p>
            <a:endParaRPr/>
          </a:p>
        </p:txBody>
      </p:sp>
      <p:sp>
        <p:nvSpPr>
          <p:cNvPr id="272" name="object 272"/>
          <p:cNvSpPr/>
          <p:nvPr/>
        </p:nvSpPr>
        <p:spPr>
          <a:xfrm>
            <a:off x="6115682" y="3585946"/>
            <a:ext cx="277166" cy="222605"/>
          </a:xfrm>
          <a:prstGeom prst="rect">
            <a:avLst/>
          </a:prstGeom>
          <a:blipFill>
            <a:blip r:embed="rId147" cstate="print"/>
            <a:stretch>
              <a:fillRect/>
            </a:stretch>
          </a:blipFill>
        </p:spPr>
        <p:txBody>
          <a:bodyPr wrap="square" lIns="0" tIns="0" rIns="0" bIns="0" rtlCol="0"/>
          <a:lstStyle/>
          <a:p>
            <a:endParaRPr/>
          </a:p>
        </p:txBody>
      </p:sp>
      <p:sp>
        <p:nvSpPr>
          <p:cNvPr id="273" name="object 273"/>
          <p:cNvSpPr/>
          <p:nvPr/>
        </p:nvSpPr>
        <p:spPr>
          <a:xfrm>
            <a:off x="6115684" y="3586162"/>
            <a:ext cx="277495" cy="222885"/>
          </a:xfrm>
          <a:custGeom>
            <a:avLst/>
            <a:gdLst/>
            <a:ahLst/>
            <a:cxnLst/>
            <a:rect l="l" t="t" r="r" b="b"/>
            <a:pathLst>
              <a:path w="277495" h="222885">
                <a:moveTo>
                  <a:pt x="67776" y="213207"/>
                </a:moveTo>
                <a:lnTo>
                  <a:pt x="32534" y="187160"/>
                </a:lnTo>
                <a:lnTo>
                  <a:pt x="2689" y="147218"/>
                </a:lnTo>
                <a:lnTo>
                  <a:pt x="0" y="117376"/>
                </a:lnTo>
                <a:lnTo>
                  <a:pt x="1699" y="101355"/>
                </a:lnTo>
                <a:lnTo>
                  <a:pt x="19923" y="61977"/>
                </a:lnTo>
                <a:lnTo>
                  <a:pt x="51102" y="31612"/>
                </a:lnTo>
                <a:lnTo>
                  <a:pt x="90014" y="10045"/>
                </a:lnTo>
                <a:lnTo>
                  <a:pt x="146053" y="0"/>
                </a:lnTo>
                <a:lnTo>
                  <a:pt x="164779" y="139"/>
                </a:lnTo>
                <a:lnTo>
                  <a:pt x="217571" y="13671"/>
                </a:lnTo>
                <a:lnTo>
                  <a:pt x="250907" y="35987"/>
                </a:lnTo>
                <a:lnTo>
                  <a:pt x="273851" y="79037"/>
                </a:lnTo>
                <a:lnTo>
                  <a:pt x="277161" y="106184"/>
                </a:lnTo>
                <a:lnTo>
                  <a:pt x="274806" y="121406"/>
                </a:lnTo>
                <a:lnTo>
                  <a:pt x="252841" y="168376"/>
                </a:lnTo>
                <a:lnTo>
                  <a:pt x="221626" y="192589"/>
                </a:lnTo>
                <a:lnTo>
                  <a:pt x="183486" y="210515"/>
                </a:lnTo>
                <a:lnTo>
                  <a:pt x="141687" y="219778"/>
                </a:lnTo>
                <a:lnTo>
                  <a:pt x="103717" y="222402"/>
                </a:lnTo>
                <a:lnTo>
                  <a:pt x="91433" y="221855"/>
                </a:lnTo>
                <a:lnTo>
                  <a:pt x="82784" y="220062"/>
                </a:lnTo>
                <a:lnTo>
                  <a:pt x="75617" y="217141"/>
                </a:lnTo>
                <a:lnTo>
                  <a:pt x="67776" y="213207"/>
                </a:lnTo>
                <a:close/>
              </a:path>
            </a:pathLst>
          </a:custGeom>
          <a:ln w="12700">
            <a:solidFill>
              <a:srgbClr val="A19FCC"/>
            </a:solidFill>
          </a:ln>
        </p:spPr>
        <p:txBody>
          <a:bodyPr wrap="square" lIns="0" tIns="0" rIns="0" bIns="0" rtlCol="0"/>
          <a:lstStyle/>
          <a:p>
            <a:endParaRPr/>
          </a:p>
        </p:txBody>
      </p:sp>
      <p:sp>
        <p:nvSpPr>
          <p:cNvPr id="274" name="object 274"/>
          <p:cNvSpPr/>
          <p:nvPr/>
        </p:nvSpPr>
        <p:spPr>
          <a:xfrm>
            <a:off x="6521411" y="4203509"/>
            <a:ext cx="203237" cy="225010"/>
          </a:xfrm>
          <a:prstGeom prst="rect">
            <a:avLst/>
          </a:prstGeom>
          <a:blipFill>
            <a:blip r:embed="rId148" cstate="print"/>
            <a:stretch>
              <a:fillRect/>
            </a:stretch>
          </a:blipFill>
        </p:spPr>
        <p:txBody>
          <a:bodyPr wrap="square" lIns="0" tIns="0" rIns="0" bIns="0" rtlCol="0"/>
          <a:lstStyle/>
          <a:p>
            <a:endParaRPr/>
          </a:p>
        </p:txBody>
      </p:sp>
      <p:sp>
        <p:nvSpPr>
          <p:cNvPr id="275" name="object 275"/>
          <p:cNvSpPr/>
          <p:nvPr/>
        </p:nvSpPr>
        <p:spPr>
          <a:xfrm>
            <a:off x="6515059" y="4197159"/>
            <a:ext cx="215942" cy="237707"/>
          </a:xfrm>
          <a:prstGeom prst="rect">
            <a:avLst/>
          </a:prstGeom>
          <a:blipFill>
            <a:blip r:embed="rId149" cstate="print"/>
            <a:stretch>
              <a:fillRect/>
            </a:stretch>
          </a:blipFill>
        </p:spPr>
        <p:txBody>
          <a:bodyPr wrap="square" lIns="0" tIns="0" rIns="0" bIns="0" rtlCol="0"/>
          <a:lstStyle/>
          <a:p>
            <a:endParaRPr/>
          </a:p>
        </p:txBody>
      </p:sp>
      <p:sp>
        <p:nvSpPr>
          <p:cNvPr id="276" name="object 276"/>
          <p:cNvSpPr/>
          <p:nvPr/>
        </p:nvSpPr>
        <p:spPr>
          <a:xfrm>
            <a:off x="6373507" y="4022483"/>
            <a:ext cx="268879" cy="245964"/>
          </a:xfrm>
          <a:prstGeom prst="rect">
            <a:avLst/>
          </a:prstGeom>
          <a:blipFill>
            <a:blip r:embed="rId150" cstate="print"/>
            <a:stretch>
              <a:fillRect/>
            </a:stretch>
          </a:blipFill>
        </p:spPr>
        <p:txBody>
          <a:bodyPr wrap="square" lIns="0" tIns="0" rIns="0" bIns="0" rtlCol="0"/>
          <a:lstStyle/>
          <a:p>
            <a:endParaRPr/>
          </a:p>
        </p:txBody>
      </p:sp>
      <p:sp>
        <p:nvSpPr>
          <p:cNvPr id="277" name="object 277"/>
          <p:cNvSpPr/>
          <p:nvPr/>
        </p:nvSpPr>
        <p:spPr>
          <a:xfrm>
            <a:off x="6373502" y="4022480"/>
            <a:ext cx="269240" cy="246379"/>
          </a:xfrm>
          <a:custGeom>
            <a:avLst/>
            <a:gdLst/>
            <a:ahLst/>
            <a:cxnLst/>
            <a:rect l="l" t="t" r="r" b="b"/>
            <a:pathLst>
              <a:path w="269240" h="246379">
                <a:moveTo>
                  <a:pt x="100787" y="243801"/>
                </a:moveTo>
                <a:lnTo>
                  <a:pt x="58699" y="228904"/>
                </a:lnTo>
                <a:lnTo>
                  <a:pt x="25847" y="208680"/>
                </a:lnTo>
                <a:lnTo>
                  <a:pt x="4868" y="170000"/>
                </a:lnTo>
                <a:lnTo>
                  <a:pt x="0" y="138163"/>
                </a:lnTo>
                <a:lnTo>
                  <a:pt x="1615" y="123600"/>
                </a:lnTo>
                <a:lnTo>
                  <a:pt x="18211" y="82143"/>
                </a:lnTo>
                <a:lnTo>
                  <a:pt x="43539" y="46746"/>
                </a:lnTo>
                <a:lnTo>
                  <a:pt x="87368" y="17311"/>
                </a:lnTo>
                <a:lnTo>
                  <a:pt x="123418" y="3784"/>
                </a:lnTo>
                <a:lnTo>
                  <a:pt x="160229" y="0"/>
                </a:lnTo>
                <a:lnTo>
                  <a:pt x="178132" y="962"/>
                </a:lnTo>
                <a:lnTo>
                  <a:pt x="217185" y="12766"/>
                </a:lnTo>
                <a:lnTo>
                  <a:pt x="253130" y="48215"/>
                </a:lnTo>
                <a:lnTo>
                  <a:pt x="267912" y="89733"/>
                </a:lnTo>
                <a:lnTo>
                  <a:pt x="268885" y="107354"/>
                </a:lnTo>
                <a:lnTo>
                  <a:pt x="267299" y="125501"/>
                </a:lnTo>
                <a:lnTo>
                  <a:pt x="240566" y="176288"/>
                </a:lnTo>
                <a:lnTo>
                  <a:pt x="210108" y="205676"/>
                </a:lnTo>
                <a:lnTo>
                  <a:pt x="173337" y="227630"/>
                </a:lnTo>
                <a:lnTo>
                  <a:pt x="126145" y="245080"/>
                </a:lnTo>
                <a:lnTo>
                  <a:pt x="117324" y="245964"/>
                </a:lnTo>
                <a:lnTo>
                  <a:pt x="109543" y="245280"/>
                </a:lnTo>
                <a:lnTo>
                  <a:pt x="100787" y="243801"/>
                </a:lnTo>
                <a:close/>
              </a:path>
            </a:pathLst>
          </a:custGeom>
          <a:ln w="12700">
            <a:solidFill>
              <a:srgbClr val="A19FCC"/>
            </a:solidFill>
          </a:ln>
        </p:spPr>
        <p:txBody>
          <a:bodyPr wrap="square" lIns="0" tIns="0" rIns="0" bIns="0" rtlCol="0"/>
          <a:lstStyle/>
          <a:p>
            <a:endParaRPr/>
          </a:p>
        </p:txBody>
      </p:sp>
      <p:sp>
        <p:nvSpPr>
          <p:cNvPr id="278" name="object 278"/>
          <p:cNvSpPr/>
          <p:nvPr/>
        </p:nvSpPr>
        <p:spPr>
          <a:xfrm>
            <a:off x="6140522" y="3784003"/>
            <a:ext cx="226320" cy="254673"/>
          </a:xfrm>
          <a:prstGeom prst="rect">
            <a:avLst/>
          </a:prstGeom>
          <a:blipFill>
            <a:blip r:embed="rId151" cstate="print"/>
            <a:stretch>
              <a:fillRect/>
            </a:stretch>
          </a:blipFill>
        </p:spPr>
        <p:txBody>
          <a:bodyPr wrap="square" lIns="0" tIns="0" rIns="0" bIns="0" rtlCol="0"/>
          <a:lstStyle/>
          <a:p>
            <a:endParaRPr/>
          </a:p>
        </p:txBody>
      </p:sp>
      <p:sp>
        <p:nvSpPr>
          <p:cNvPr id="279" name="object 279"/>
          <p:cNvSpPr/>
          <p:nvPr/>
        </p:nvSpPr>
        <p:spPr>
          <a:xfrm>
            <a:off x="6140520" y="3784047"/>
            <a:ext cx="226695" cy="254635"/>
          </a:xfrm>
          <a:custGeom>
            <a:avLst/>
            <a:gdLst/>
            <a:ahLst/>
            <a:cxnLst/>
            <a:rect l="l" t="t" r="r" b="b"/>
            <a:pathLst>
              <a:path w="226695" h="254635">
                <a:moveTo>
                  <a:pt x="200369" y="213583"/>
                </a:moveTo>
                <a:lnTo>
                  <a:pt x="165597" y="238171"/>
                </a:lnTo>
                <a:lnTo>
                  <a:pt x="118086" y="254630"/>
                </a:lnTo>
                <a:lnTo>
                  <a:pt x="103372" y="253289"/>
                </a:lnTo>
                <a:lnTo>
                  <a:pt x="57723" y="237510"/>
                </a:lnTo>
                <a:lnTo>
                  <a:pt x="27398" y="207380"/>
                </a:lnTo>
                <a:lnTo>
                  <a:pt x="7301" y="171756"/>
                </a:lnTo>
                <a:lnTo>
                  <a:pt x="0" y="128390"/>
                </a:lnTo>
                <a:lnTo>
                  <a:pt x="1087" y="110691"/>
                </a:lnTo>
                <a:lnTo>
                  <a:pt x="15563" y="61271"/>
                </a:lnTo>
                <a:lnTo>
                  <a:pt x="45188" y="22779"/>
                </a:lnTo>
                <a:lnTo>
                  <a:pt x="88012" y="3284"/>
                </a:lnTo>
                <a:lnTo>
                  <a:pt x="114462" y="0"/>
                </a:lnTo>
                <a:lnTo>
                  <a:pt x="128569" y="603"/>
                </a:lnTo>
                <a:lnTo>
                  <a:pt x="172936" y="17551"/>
                </a:lnTo>
                <a:lnTo>
                  <a:pt x="209038" y="55527"/>
                </a:lnTo>
                <a:lnTo>
                  <a:pt x="222074" y="92642"/>
                </a:lnTo>
                <a:lnTo>
                  <a:pt x="226324" y="130442"/>
                </a:lnTo>
                <a:lnTo>
                  <a:pt x="224780" y="150309"/>
                </a:lnTo>
                <a:lnTo>
                  <a:pt x="214785" y="194929"/>
                </a:lnTo>
                <a:lnTo>
                  <a:pt x="200369" y="213583"/>
                </a:lnTo>
                <a:close/>
              </a:path>
            </a:pathLst>
          </a:custGeom>
          <a:ln w="12699">
            <a:solidFill>
              <a:srgbClr val="A19FCC"/>
            </a:solidFill>
          </a:ln>
        </p:spPr>
        <p:txBody>
          <a:bodyPr wrap="square" lIns="0" tIns="0" rIns="0" bIns="0" rtlCol="0"/>
          <a:lstStyle/>
          <a:p>
            <a:endParaRPr/>
          </a:p>
        </p:txBody>
      </p:sp>
      <p:sp>
        <p:nvSpPr>
          <p:cNvPr id="280" name="object 280"/>
          <p:cNvSpPr/>
          <p:nvPr/>
        </p:nvSpPr>
        <p:spPr>
          <a:xfrm>
            <a:off x="6017021" y="3502761"/>
            <a:ext cx="248424" cy="265714"/>
          </a:xfrm>
          <a:prstGeom prst="rect">
            <a:avLst/>
          </a:prstGeom>
          <a:blipFill>
            <a:blip r:embed="rId152" cstate="print"/>
            <a:stretch>
              <a:fillRect/>
            </a:stretch>
          </a:blipFill>
        </p:spPr>
        <p:txBody>
          <a:bodyPr wrap="square" lIns="0" tIns="0" rIns="0" bIns="0" rtlCol="0"/>
          <a:lstStyle/>
          <a:p>
            <a:endParaRPr/>
          </a:p>
        </p:txBody>
      </p:sp>
      <p:sp>
        <p:nvSpPr>
          <p:cNvPr id="281" name="object 281"/>
          <p:cNvSpPr/>
          <p:nvPr/>
        </p:nvSpPr>
        <p:spPr>
          <a:xfrm>
            <a:off x="6017023" y="3502760"/>
            <a:ext cx="248920" cy="266065"/>
          </a:xfrm>
          <a:custGeom>
            <a:avLst/>
            <a:gdLst/>
            <a:ahLst/>
            <a:cxnLst/>
            <a:rect l="l" t="t" r="r" b="b"/>
            <a:pathLst>
              <a:path w="248920" h="266064">
                <a:moveTo>
                  <a:pt x="132415" y="2552"/>
                </a:moveTo>
                <a:lnTo>
                  <a:pt x="174617" y="19227"/>
                </a:lnTo>
                <a:lnTo>
                  <a:pt x="209223" y="41534"/>
                </a:lnTo>
                <a:lnTo>
                  <a:pt x="236344" y="83672"/>
                </a:lnTo>
                <a:lnTo>
                  <a:pt x="248420" y="133941"/>
                </a:lnTo>
                <a:lnTo>
                  <a:pt x="247405" y="149448"/>
                </a:lnTo>
                <a:lnTo>
                  <a:pt x="236656" y="191991"/>
                </a:lnTo>
                <a:lnTo>
                  <a:pt x="215130" y="227558"/>
                </a:lnTo>
                <a:lnTo>
                  <a:pt x="173644" y="256249"/>
                </a:lnTo>
                <a:lnTo>
                  <a:pt x="124412" y="265714"/>
                </a:lnTo>
                <a:lnTo>
                  <a:pt x="107510" y="264441"/>
                </a:lnTo>
                <a:lnTo>
                  <a:pt x="68745" y="251166"/>
                </a:lnTo>
                <a:lnTo>
                  <a:pt x="38399" y="224119"/>
                </a:lnTo>
                <a:lnTo>
                  <a:pt x="12019" y="184277"/>
                </a:lnTo>
                <a:lnTo>
                  <a:pt x="0" y="128489"/>
                </a:lnTo>
                <a:lnTo>
                  <a:pt x="1237" y="109804"/>
                </a:lnTo>
                <a:lnTo>
                  <a:pt x="15067" y="73850"/>
                </a:lnTo>
                <a:lnTo>
                  <a:pt x="37774" y="42430"/>
                </a:lnTo>
                <a:lnTo>
                  <a:pt x="83998" y="10423"/>
                </a:lnTo>
                <a:lnTo>
                  <a:pt x="116553" y="0"/>
                </a:lnTo>
                <a:lnTo>
                  <a:pt x="123952" y="840"/>
                </a:lnTo>
                <a:lnTo>
                  <a:pt x="132415" y="2552"/>
                </a:lnTo>
                <a:close/>
              </a:path>
            </a:pathLst>
          </a:custGeom>
          <a:ln w="12700">
            <a:solidFill>
              <a:srgbClr val="A19FCC"/>
            </a:solidFill>
          </a:ln>
        </p:spPr>
        <p:txBody>
          <a:bodyPr wrap="square" lIns="0" tIns="0" rIns="0" bIns="0" rtlCol="0"/>
          <a:lstStyle/>
          <a:p>
            <a:endParaRPr/>
          </a:p>
        </p:txBody>
      </p:sp>
      <p:sp>
        <p:nvSpPr>
          <p:cNvPr id="282" name="object 282"/>
          <p:cNvSpPr/>
          <p:nvPr/>
        </p:nvSpPr>
        <p:spPr>
          <a:xfrm>
            <a:off x="5791884" y="3483533"/>
            <a:ext cx="228698" cy="261894"/>
          </a:xfrm>
          <a:prstGeom prst="rect">
            <a:avLst/>
          </a:prstGeom>
          <a:blipFill>
            <a:blip r:embed="rId153" cstate="print"/>
            <a:stretch>
              <a:fillRect/>
            </a:stretch>
          </a:blipFill>
        </p:spPr>
        <p:txBody>
          <a:bodyPr wrap="square" lIns="0" tIns="0" rIns="0" bIns="0" rtlCol="0"/>
          <a:lstStyle/>
          <a:p>
            <a:endParaRPr/>
          </a:p>
        </p:txBody>
      </p:sp>
      <p:sp>
        <p:nvSpPr>
          <p:cNvPr id="283" name="object 283"/>
          <p:cNvSpPr/>
          <p:nvPr/>
        </p:nvSpPr>
        <p:spPr>
          <a:xfrm>
            <a:off x="5791886" y="3483545"/>
            <a:ext cx="229235" cy="262255"/>
          </a:xfrm>
          <a:custGeom>
            <a:avLst/>
            <a:gdLst/>
            <a:ahLst/>
            <a:cxnLst/>
            <a:rect l="l" t="t" r="r" b="b"/>
            <a:pathLst>
              <a:path w="229235" h="262254">
                <a:moveTo>
                  <a:pt x="101879" y="257428"/>
                </a:moveTo>
                <a:lnTo>
                  <a:pt x="63627" y="236231"/>
                </a:lnTo>
                <a:lnTo>
                  <a:pt x="32591" y="210425"/>
                </a:lnTo>
                <a:lnTo>
                  <a:pt x="9206" y="166113"/>
                </a:lnTo>
                <a:lnTo>
                  <a:pt x="0" y="115614"/>
                </a:lnTo>
                <a:lnTo>
                  <a:pt x="1526" y="100589"/>
                </a:lnTo>
                <a:lnTo>
                  <a:pt x="13049" y="60302"/>
                </a:lnTo>
                <a:lnTo>
                  <a:pt x="34239" y="28078"/>
                </a:lnTo>
                <a:lnTo>
                  <a:pt x="73562" y="4883"/>
                </a:lnTo>
                <a:lnTo>
                  <a:pt x="103304" y="0"/>
                </a:lnTo>
                <a:lnTo>
                  <a:pt x="119286" y="1373"/>
                </a:lnTo>
                <a:lnTo>
                  <a:pt x="160071" y="14820"/>
                </a:lnTo>
                <a:lnTo>
                  <a:pt x="196952" y="52002"/>
                </a:lnTo>
                <a:lnTo>
                  <a:pt x="219748" y="93979"/>
                </a:lnTo>
                <a:lnTo>
                  <a:pt x="228698" y="149861"/>
                </a:lnTo>
                <a:lnTo>
                  <a:pt x="226847" y="167969"/>
                </a:lnTo>
                <a:lnTo>
                  <a:pt x="202139" y="216611"/>
                </a:lnTo>
                <a:lnTo>
                  <a:pt x="162020" y="248754"/>
                </a:lnTo>
                <a:lnTo>
                  <a:pt x="123864" y="261882"/>
                </a:lnTo>
                <a:lnTo>
                  <a:pt x="116402" y="261768"/>
                </a:lnTo>
                <a:lnTo>
                  <a:pt x="109616" y="260087"/>
                </a:lnTo>
                <a:lnTo>
                  <a:pt x="101879" y="257428"/>
                </a:lnTo>
                <a:close/>
              </a:path>
            </a:pathLst>
          </a:custGeom>
          <a:ln w="12700">
            <a:solidFill>
              <a:srgbClr val="A19FCC"/>
            </a:solidFill>
          </a:ln>
        </p:spPr>
        <p:txBody>
          <a:bodyPr wrap="square" lIns="0" tIns="0" rIns="0" bIns="0" rtlCol="0"/>
          <a:lstStyle/>
          <a:p>
            <a:endParaRPr/>
          </a:p>
        </p:txBody>
      </p:sp>
      <p:sp>
        <p:nvSpPr>
          <p:cNvPr id="284" name="object 284"/>
          <p:cNvSpPr/>
          <p:nvPr/>
        </p:nvSpPr>
        <p:spPr>
          <a:xfrm>
            <a:off x="5448807" y="3514420"/>
            <a:ext cx="348462" cy="366061"/>
          </a:xfrm>
          <a:prstGeom prst="rect">
            <a:avLst/>
          </a:prstGeom>
          <a:blipFill>
            <a:blip r:embed="rId154" cstate="print"/>
            <a:stretch>
              <a:fillRect/>
            </a:stretch>
          </a:blipFill>
        </p:spPr>
        <p:txBody>
          <a:bodyPr wrap="square" lIns="0" tIns="0" rIns="0" bIns="0" rtlCol="0"/>
          <a:lstStyle/>
          <a:p>
            <a:endParaRPr/>
          </a:p>
        </p:txBody>
      </p:sp>
      <p:sp>
        <p:nvSpPr>
          <p:cNvPr id="285" name="object 285"/>
          <p:cNvSpPr/>
          <p:nvPr/>
        </p:nvSpPr>
        <p:spPr>
          <a:xfrm>
            <a:off x="5448810" y="3514544"/>
            <a:ext cx="348615" cy="366395"/>
          </a:xfrm>
          <a:custGeom>
            <a:avLst/>
            <a:gdLst/>
            <a:ahLst/>
            <a:cxnLst/>
            <a:rect l="l" t="t" r="r" b="b"/>
            <a:pathLst>
              <a:path w="348614" h="366395">
                <a:moveTo>
                  <a:pt x="145326" y="361006"/>
                </a:moveTo>
                <a:lnTo>
                  <a:pt x="102851" y="343227"/>
                </a:lnTo>
                <a:lnTo>
                  <a:pt x="57556" y="313607"/>
                </a:lnTo>
                <a:lnTo>
                  <a:pt x="30149" y="284629"/>
                </a:lnTo>
                <a:lnTo>
                  <a:pt x="10388" y="240356"/>
                </a:lnTo>
                <a:lnTo>
                  <a:pt x="0" y="192007"/>
                </a:lnTo>
                <a:lnTo>
                  <a:pt x="276" y="170292"/>
                </a:lnTo>
                <a:lnTo>
                  <a:pt x="9629" y="128794"/>
                </a:lnTo>
                <a:lnTo>
                  <a:pt x="24694" y="91714"/>
                </a:lnTo>
                <a:lnTo>
                  <a:pt x="45469" y="59060"/>
                </a:lnTo>
                <a:lnTo>
                  <a:pt x="77889" y="31562"/>
                </a:lnTo>
                <a:lnTo>
                  <a:pt x="121949" y="9216"/>
                </a:lnTo>
                <a:lnTo>
                  <a:pt x="167967" y="0"/>
                </a:lnTo>
                <a:lnTo>
                  <a:pt x="192381" y="655"/>
                </a:lnTo>
                <a:lnTo>
                  <a:pt x="236727" y="9127"/>
                </a:lnTo>
                <a:lnTo>
                  <a:pt x="281806" y="37029"/>
                </a:lnTo>
                <a:lnTo>
                  <a:pt x="307537" y="65456"/>
                </a:lnTo>
                <a:lnTo>
                  <a:pt x="331098" y="101550"/>
                </a:lnTo>
                <a:lnTo>
                  <a:pt x="344738" y="146440"/>
                </a:lnTo>
                <a:lnTo>
                  <a:pt x="348462" y="200124"/>
                </a:lnTo>
                <a:lnTo>
                  <a:pt x="344182" y="225650"/>
                </a:lnTo>
                <a:lnTo>
                  <a:pt x="319860" y="273738"/>
                </a:lnTo>
                <a:lnTo>
                  <a:pt x="283679" y="314816"/>
                </a:lnTo>
                <a:lnTo>
                  <a:pt x="238293" y="344066"/>
                </a:lnTo>
                <a:lnTo>
                  <a:pt x="193840" y="361857"/>
                </a:lnTo>
                <a:lnTo>
                  <a:pt x="167258" y="365937"/>
                </a:lnTo>
                <a:lnTo>
                  <a:pt x="156981" y="364118"/>
                </a:lnTo>
                <a:lnTo>
                  <a:pt x="145326" y="361006"/>
                </a:lnTo>
                <a:close/>
              </a:path>
            </a:pathLst>
          </a:custGeom>
          <a:ln w="12700">
            <a:solidFill>
              <a:srgbClr val="A19FCC"/>
            </a:solidFill>
          </a:ln>
        </p:spPr>
        <p:txBody>
          <a:bodyPr wrap="square" lIns="0" tIns="0" rIns="0" bIns="0" rtlCol="0"/>
          <a:lstStyle/>
          <a:p>
            <a:endParaRPr/>
          </a:p>
        </p:txBody>
      </p:sp>
      <p:sp>
        <p:nvSpPr>
          <p:cNvPr id="286" name="object 286"/>
          <p:cNvSpPr/>
          <p:nvPr/>
        </p:nvSpPr>
        <p:spPr>
          <a:xfrm>
            <a:off x="5223921" y="3641318"/>
            <a:ext cx="227826" cy="272319"/>
          </a:xfrm>
          <a:prstGeom prst="rect">
            <a:avLst/>
          </a:prstGeom>
          <a:blipFill>
            <a:blip r:embed="rId155" cstate="print"/>
            <a:stretch>
              <a:fillRect/>
            </a:stretch>
          </a:blipFill>
        </p:spPr>
        <p:txBody>
          <a:bodyPr wrap="square" lIns="0" tIns="0" rIns="0" bIns="0" rtlCol="0"/>
          <a:lstStyle/>
          <a:p>
            <a:endParaRPr/>
          </a:p>
        </p:txBody>
      </p:sp>
      <p:sp>
        <p:nvSpPr>
          <p:cNvPr id="287" name="object 287"/>
          <p:cNvSpPr/>
          <p:nvPr/>
        </p:nvSpPr>
        <p:spPr>
          <a:xfrm>
            <a:off x="5223922" y="3641336"/>
            <a:ext cx="227965" cy="272415"/>
          </a:xfrm>
          <a:custGeom>
            <a:avLst/>
            <a:gdLst/>
            <a:ahLst/>
            <a:cxnLst/>
            <a:rect l="l" t="t" r="r" b="b"/>
            <a:pathLst>
              <a:path w="227964" h="272414">
                <a:moveTo>
                  <a:pt x="163947" y="250033"/>
                </a:moveTo>
                <a:lnTo>
                  <a:pt x="123205" y="266162"/>
                </a:lnTo>
                <a:lnTo>
                  <a:pt x="86163" y="272302"/>
                </a:lnTo>
                <a:lnTo>
                  <a:pt x="73523" y="270366"/>
                </a:lnTo>
                <a:lnTo>
                  <a:pt x="34075" y="246951"/>
                </a:lnTo>
                <a:lnTo>
                  <a:pt x="10291" y="210667"/>
                </a:lnTo>
                <a:lnTo>
                  <a:pt x="1017" y="168141"/>
                </a:lnTo>
                <a:lnTo>
                  <a:pt x="0" y="153880"/>
                </a:lnTo>
                <a:lnTo>
                  <a:pt x="597" y="139160"/>
                </a:lnTo>
                <a:lnTo>
                  <a:pt x="15574" y="88591"/>
                </a:lnTo>
                <a:lnTo>
                  <a:pt x="34420" y="55025"/>
                </a:lnTo>
                <a:lnTo>
                  <a:pt x="73835" y="17377"/>
                </a:lnTo>
                <a:lnTo>
                  <a:pt x="110407" y="886"/>
                </a:lnTo>
                <a:lnTo>
                  <a:pt x="121733" y="0"/>
                </a:lnTo>
                <a:lnTo>
                  <a:pt x="133467" y="402"/>
                </a:lnTo>
                <a:lnTo>
                  <a:pt x="171907" y="8648"/>
                </a:lnTo>
                <a:lnTo>
                  <a:pt x="207024" y="38381"/>
                </a:lnTo>
                <a:lnTo>
                  <a:pt x="227152" y="87773"/>
                </a:lnTo>
                <a:lnTo>
                  <a:pt x="227825" y="108557"/>
                </a:lnTo>
                <a:lnTo>
                  <a:pt x="226245" y="129982"/>
                </a:lnTo>
                <a:lnTo>
                  <a:pt x="216976" y="170509"/>
                </a:lnTo>
                <a:lnTo>
                  <a:pt x="199350" y="209363"/>
                </a:lnTo>
                <a:lnTo>
                  <a:pt x="177704" y="240923"/>
                </a:lnTo>
                <a:lnTo>
                  <a:pt x="163947" y="250033"/>
                </a:lnTo>
                <a:close/>
              </a:path>
            </a:pathLst>
          </a:custGeom>
          <a:ln w="12700">
            <a:solidFill>
              <a:srgbClr val="A19FCC"/>
            </a:solidFill>
          </a:ln>
        </p:spPr>
        <p:txBody>
          <a:bodyPr wrap="square" lIns="0" tIns="0" rIns="0" bIns="0" rtlCol="0"/>
          <a:lstStyle/>
          <a:p>
            <a:endParaRPr/>
          </a:p>
        </p:txBody>
      </p:sp>
      <p:sp>
        <p:nvSpPr>
          <p:cNvPr id="288" name="object 288"/>
          <p:cNvSpPr/>
          <p:nvPr/>
        </p:nvSpPr>
        <p:spPr>
          <a:xfrm>
            <a:off x="5956079" y="3680714"/>
            <a:ext cx="209935" cy="209146"/>
          </a:xfrm>
          <a:prstGeom prst="rect">
            <a:avLst/>
          </a:prstGeom>
          <a:blipFill>
            <a:blip r:embed="rId156" cstate="print"/>
            <a:stretch>
              <a:fillRect/>
            </a:stretch>
          </a:blipFill>
        </p:spPr>
        <p:txBody>
          <a:bodyPr wrap="square" lIns="0" tIns="0" rIns="0" bIns="0" rtlCol="0"/>
          <a:lstStyle/>
          <a:p>
            <a:endParaRPr/>
          </a:p>
        </p:txBody>
      </p:sp>
      <p:sp>
        <p:nvSpPr>
          <p:cNvPr id="289" name="object 289"/>
          <p:cNvSpPr/>
          <p:nvPr/>
        </p:nvSpPr>
        <p:spPr>
          <a:xfrm>
            <a:off x="5949728" y="3674458"/>
            <a:ext cx="222635" cy="221755"/>
          </a:xfrm>
          <a:prstGeom prst="rect">
            <a:avLst/>
          </a:prstGeom>
          <a:blipFill>
            <a:blip r:embed="rId157" cstate="print"/>
            <a:stretch>
              <a:fillRect/>
            </a:stretch>
          </a:blipFill>
        </p:spPr>
        <p:txBody>
          <a:bodyPr wrap="square" lIns="0" tIns="0" rIns="0" bIns="0" rtlCol="0"/>
          <a:lstStyle/>
          <a:p>
            <a:endParaRPr/>
          </a:p>
        </p:txBody>
      </p:sp>
      <p:sp>
        <p:nvSpPr>
          <p:cNvPr id="290" name="object 290"/>
          <p:cNvSpPr/>
          <p:nvPr/>
        </p:nvSpPr>
        <p:spPr>
          <a:xfrm>
            <a:off x="5737494" y="3658615"/>
            <a:ext cx="226705" cy="279933"/>
          </a:xfrm>
          <a:prstGeom prst="rect">
            <a:avLst/>
          </a:prstGeom>
          <a:blipFill>
            <a:blip r:embed="rId158" cstate="print"/>
            <a:stretch>
              <a:fillRect/>
            </a:stretch>
          </a:blipFill>
        </p:spPr>
        <p:txBody>
          <a:bodyPr wrap="square" lIns="0" tIns="0" rIns="0" bIns="0" rtlCol="0"/>
          <a:lstStyle/>
          <a:p>
            <a:endParaRPr/>
          </a:p>
        </p:txBody>
      </p:sp>
      <p:sp>
        <p:nvSpPr>
          <p:cNvPr id="291" name="object 291"/>
          <p:cNvSpPr/>
          <p:nvPr/>
        </p:nvSpPr>
        <p:spPr>
          <a:xfrm>
            <a:off x="5737491" y="3658758"/>
            <a:ext cx="227329" cy="280035"/>
          </a:xfrm>
          <a:custGeom>
            <a:avLst/>
            <a:gdLst/>
            <a:ahLst/>
            <a:cxnLst/>
            <a:rect l="l" t="t" r="r" b="b"/>
            <a:pathLst>
              <a:path w="227329" h="280035">
                <a:moveTo>
                  <a:pt x="200459" y="232741"/>
                </a:moveTo>
                <a:lnTo>
                  <a:pt x="165547" y="260580"/>
                </a:lnTo>
                <a:lnTo>
                  <a:pt x="131016" y="277768"/>
                </a:lnTo>
                <a:lnTo>
                  <a:pt x="117909" y="279795"/>
                </a:lnTo>
                <a:lnTo>
                  <a:pt x="103176" y="278669"/>
                </a:lnTo>
                <a:lnTo>
                  <a:pt x="57495" y="262396"/>
                </a:lnTo>
                <a:lnTo>
                  <a:pt x="27213" y="229992"/>
                </a:lnTo>
                <a:lnTo>
                  <a:pt x="7184" y="191314"/>
                </a:lnTo>
                <a:lnTo>
                  <a:pt x="0" y="143822"/>
                </a:lnTo>
                <a:lnTo>
                  <a:pt x="1141" y="124337"/>
                </a:lnTo>
                <a:lnTo>
                  <a:pt x="8727" y="86590"/>
                </a:lnTo>
                <a:lnTo>
                  <a:pt x="35272" y="38664"/>
                </a:lnTo>
                <a:lnTo>
                  <a:pt x="65950" y="11760"/>
                </a:lnTo>
                <a:lnTo>
                  <a:pt x="115044" y="0"/>
                </a:lnTo>
                <a:lnTo>
                  <a:pt x="129172" y="331"/>
                </a:lnTo>
                <a:lnTo>
                  <a:pt x="173565" y="17910"/>
                </a:lnTo>
                <a:lnTo>
                  <a:pt x="209614" y="58807"/>
                </a:lnTo>
                <a:lnTo>
                  <a:pt x="222556" y="99296"/>
                </a:lnTo>
                <a:lnTo>
                  <a:pt x="226703" y="140749"/>
                </a:lnTo>
                <a:lnTo>
                  <a:pt x="225100" y="162620"/>
                </a:lnTo>
                <a:lnTo>
                  <a:pt x="214961" y="211896"/>
                </a:lnTo>
                <a:lnTo>
                  <a:pt x="200459" y="232741"/>
                </a:lnTo>
                <a:close/>
              </a:path>
            </a:pathLst>
          </a:custGeom>
          <a:ln w="12700">
            <a:solidFill>
              <a:srgbClr val="A19FCC"/>
            </a:solidFill>
          </a:ln>
        </p:spPr>
        <p:txBody>
          <a:bodyPr wrap="square" lIns="0" tIns="0" rIns="0" bIns="0" rtlCol="0"/>
          <a:lstStyle/>
          <a:p>
            <a:endParaRPr/>
          </a:p>
        </p:txBody>
      </p:sp>
      <p:sp>
        <p:nvSpPr>
          <p:cNvPr id="292" name="object 292"/>
          <p:cNvSpPr/>
          <p:nvPr/>
        </p:nvSpPr>
        <p:spPr>
          <a:xfrm>
            <a:off x="5394101" y="3771201"/>
            <a:ext cx="248403" cy="235242"/>
          </a:xfrm>
          <a:prstGeom prst="rect">
            <a:avLst/>
          </a:prstGeom>
          <a:blipFill>
            <a:blip r:embed="rId159" cstate="print"/>
            <a:stretch>
              <a:fillRect/>
            </a:stretch>
          </a:blipFill>
        </p:spPr>
        <p:txBody>
          <a:bodyPr wrap="square" lIns="0" tIns="0" rIns="0" bIns="0" rtlCol="0"/>
          <a:lstStyle/>
          <a:p>
            <a:endParaRPr/>
          </a:p>
        </p:txBody>
      </p:sp>
      <p:sp>
        <p:nvSpPr>
          <p:cNvPr id="293" name="object 293"/>
          <p:cNvSpPr/>
          <p:nvPr/>
        </p:nvSpPr>
        <p:spPr>
          <a:xfrm>
            <a:off x="5394100" y="3771575"/>
            <a:ext cx="248920" cy="234950"/>
          </a:xfrm>
          <a:custGeom>
            <a:avLst/>
            <a:gdLst/>
            <a:ahLst/>
            <a:cxnLst/>
            <a:rect l="l" t="t" r="r" b="b"/>
            <a:pathLst>
              <a:path w="248920" h="234950">
                <a:moveTo>
                  <a:pt x="245293" y="91046"/>
                </a:moveTo>
                <a:lnTo>
                  <a:pt x="247137" y="100692"/>
                </a:lnTo>
                <a:lnTo>
                  <a:pt x="248187" y="111158"/>
                </a:lnTo>
                <a:lnTo>
                  <a:pt x="248406" y="122198"/>
                </a:lnTo>
                <a:lnTo>
                  <a:pt x="247757" y="133565"/>
                </a:lnTo>
                <a:lnTo>
                  <a:pt x="236606" y="182587"/>
                </a:lnTo>
                <a:lnTo>
                  <a:pt x="203233" y="216636"/>
                </a:lnTo>
                <a:lnTo>
                  <a:pt x="162805" y="233122"/>
                </a:lnTo>
                <a:lnTo>
                  <a:pt x="134575" y="234861"/>
                </a:lnTo>
                <a:lnTo>
                  <a:pt x="121047" y="234383"/>
                </a:lnTo>
                <a:lnTo>
                  <a:pt x="81044" y="224091"/>
                </a:lnTo>
                <a:lnTo>
                  <a:pt x="38978" y="193946"/>
                </a:lnTo>
                <a:lnTo>
                  <a:pt x="10677" y="151823"/>
                </a:lnTo>
                <a:lnTo>
                  <a:pt x="0" y="109246"/>
                </a:lnTo>
                <a:lnTo>
                  <a:pt x="875" y="97663"/>
                </a:lnTo>
                <a:lnTo>
                  <a:pt x="18589" y="50990"/>
                </a:lnTo>
                <a:lnTo>
                  <a:pt x="49392" y="19509"/>
                </a:lnTo>
                <a:lnTo>
                  <a:pt x="97757" y="0"/>
                </a:lnTo>
                <a:lnTo>
                  <a:pt x="115738" y="96"/>
                </a:lnTo>
                <a:lnTo>
                  <a:pt x="154129" y="8667"/>
                </a:lnTo>
                <a:lnTo>
                  <a:pt x="204501" y="36861"/>
                </a:lnTo>
                <a:lnTo>
                  <a:pt x="237085" y="68943"/>
                </a:lnTo>
                <a:lnTo>
                  <a:pt x="245293" y="91046"/>
                </a:lnTo>
                <a:close/>
              </a:path>
            </a:pathLst>
          </a:custGeom>
          <a:ln w="12700">
            <a:solidFill>
              <a:srgbClr val="A19FCC"/>
            </a:solidFill>
          </a:ln>
        </p:spPr>
        <p:txBody>
          <a:bodyPr wrap="square" lIns="0" tIns="0" rIns="0" bIns="0" rtlCol="0"/>
          <a:lstStyle/>
          <a:p>
            <a:endParaRPr/>
          </a:p>
        </p:txBody>
      </p:sp>
      <p:sp>
        <p:nvSpPr>
          <p:cNvPr id="294" name="object 294"/>
          <p:cNvSpPr/>
          <p:nvPr/>
        </p:nvSpPr>
        <p:spPr>
          <a:xfrm>
            <a:off x="5347794" y="4925212"/>
            <a:ext cx="230007" cy="194233"/>
          </a:xfrm>
          <a:prstGeom prst="rect">
            <a:avLst/>
          </a:prstGeom>
          <a:blipFill>
            <a:blip r:embed="rId160" cstate="print"/>
            <a:stretch>
              <a:fillRect/>
            </a:stretch>
          </a:blipFill>
        </p:spPr>
        <p:txBody>
          <a:bodyPr wrap="square" lIns="0" tIns="0" rIns="0" bIns="0" rtlCol="0"/>
          <a:lstStyle/>
          <a:p>
            <a:endParaRPr/>
          </a:p>
        </p:txBody>
      </p:sp>
      <p:sp>
        <p:nvSpPr>
          <p:cNvPr id="295" name="object 295"/>
          <p:cNvSpPr/>
          <p:nvPr/>
        </p:nvSpPr>
        <p:spPr>
          <a:xfrm>
            <a:off x="5347786" y="4925401"/>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296" name="object 296"/>
          <p:cNvSpPr/>
          <p:nvPr/>
        </p:nvSpPr>
        <p:spPr>
          <a:xfrm>
            <a:off x="5952913" y="5068036"/>
            <a:ext cx="230017" cy="194229"/>
          </a:xfrm>
          <a:prstGeom prst="rect">
            <a:avLst/>
          </a:prstGeom>
          <a:blipFill>
            <a:blip r:embed="rId161" cstate="print"/>
            <a:stretch>
              <a:fillRect/>
            </a:stretch>
          </a:blipFill>
        </p:spPr>
        <p:txBody>
          <a:bodyPr wrap="square" lIns="0" tIns="0" rIns="0" bIns="0" rtlCol="0"/>
          <a:lstStyle/>
          <a:p>
            <a:endParaRPr/>
          </a:p>
        </p:txBody>
      </p:sp>
      <p:sp>
        <p:nvSpPr>
          <p:cNvPr id="297" name="object 297"/>
          <p:cNvSpPr/>
          <p:nvPr/>
        </p:nvSpPr>
        <p:spPr>
          <a:xfrm>
            <a:off x="5952919" y="5068228"/>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298" name="object 298"/>
          <p:cNvSpPr/>
          <p:nvPr/>
        </p:nvSpPr>
        <p:spPr>
          <a:xfrm>
            <a:off x="6390118" y="4591482"/>
            <a:ext cx="230023" cy="194222"/>
          </a:xfrm>
          <a:prstGeom prst="rect">
            <a:avLst/>
          </a:prstGeom>
          <a:blipFill>
            <a:blip r:embed="rId162" cstate="print"/>
            <a:stretch>
              <a:fillRect/>
            </a:stretch>
          </a:blipFill>
        </p:spPr>
        <p:txBody>
          <a:bodyPr wrap="square" lIns="0" tIns="0" rIns="0" bIns="0" rtlCol="0"/>
          <a:lstStyle/>
          <a:p>
            <a:endParaRPr/>
          </a:p>
        </p:txBody>
      </p:sp>
      <p:sp>
        <p:nvSpPr>
          <p:cNvPr id="299" name="object 299"/>
          <p:cNvSpPr/>
          <p:nvPr/>
        </p:nvSpPr>
        <p:spPr>
          <a:xfrm>
            <a:off x="6390121" y="4591667"/>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15"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300" name="object 300"/>
          <p:cNvSpPr/>
          <p:nvPr/>
        </p:nvSpPr>
        <p:spPr>
          <a:xfrm>
            <a:off x="6201693" y="4001033"/>
            <a:ext cx="230018" cy="194240"/>
          </a:xfrm>
          <a:prstGeom prst="rect">
            <a:avLst/>
          </a:prstGeom>
          <a:blipFill>
            <a:blip r:embed="rId59" cstate="print"/>
            <a:stretch>
              <a:fillRect/>
            </a:stretch>
          </a:blipFill>
        </p:spPr>
        <p:txBody>
          <a:bodyPr wrap="square" lIns="0" tIns="0" rIns="0" bIns="0" rtlCol="0"/>
          <a:lstStyle/>
          <a:p>
            <a:endParaRPr/>
          </a:p>
        </p:txBody>
      </p:sp>
      <p:sp>
        <p:nvSpPr>
          <p:cNvPr id="301" name="object 301"/>
          <p:cNvSpPr/>
          <p:nvPr/>
        </p:nvSpPr>
        <p:spPr>
          <a:xfrm>
            <a:off x="6201691" y="4001229"/>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302" name="object 302"/>
          <p:cNvSpPr/>
          <p:nvPr/>
        </p:nvSpPr>
        <p:spPr>
          <a:xfrm>
            <a:off x="5611519" y="3829215"/>
            <a:ext cx="230023" cy="194229"/>
          </a:xfrm>
          <a:prstGeom prst="rect">
            <a:avLst/>
          </a:prstGeom>
          <a:blipFill>
            <a:blip r:embed="rId163" cstate="print"/>
            <a:stretch>
              <a:fillRect/>
            </a:stretch>
          </a:blipFill>
        </p:spPr>
        <p:txBody>
          <a:bodyPr wrap="square" lIns="0" tIns="0" rIns="0" bIns="0" rtlCol="0"/>
          <a:lstStyle/>
          <a:p>
            <a:endParaRPr/>
          </a:p>
        </p:txBody>
      </p:sp>
      <p:sp>
        <p:nvSpPr>
          <p:cNvPr id="303" name="object 303"/>
          <p:cNvSpPr/>
          <p:nvPr/>
        </p:nvSpPr>
        <p:spPr>
          <a:xfrm>
            <a:off x="5611521" y="3829403"/>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304" name="object 304"/>
          <p:cNvSpPr/>
          <p:nvPr/>
        </p:nvSpPr>
        <p:spPr>
          <a:xfrm>
            <a:off x="5218467" y="4503051"/>
            <a:ext cx="161988" cy="212407"/>
          </a:xfrm>
          <a:prstGeom prst="rect">
            <a:avLst/>
          </a:prstGeom>
          <a:blipFill>
            <a:blip r:embed="rId164" cstate="print"/>
            <a:stretch>
              <a:fillRect/>
            </a:stretch>
          </a:blipFill>
        </p:spPr>
        <p:txBody>
          <a:bodyPr wrap="square" lIns="0" tIns="0" rIns="0" bIns="0" rtlCol="0"/>
          <a:lstStyle/>
          <a:p>
            <a:endParaRPr/>
          </a:p>
        </p:txBody>
      </p:sp>
      <p:sp>
        <p:nvSpPr>
          <p:cNvPr id="305" name="object 305"/>
          <p:cNvSpPr/>
          <p:nvPr/>
        </p:nvSpPr>
        <p:spPr>
          <a:xfrm>
            <a:off x="5212119" y="4496713"/>
            <a:ext cx="174688" cy="225101"/>
          </a:xfrm>
          <a:prstGeom prst="rect">
            <a:avLst/>
          </a:prstGeom>
          <a:blipFill>
            <a:blip r:embed="rId165" cstate="print"/>
            <a:stretch>
              <a:fillRect/>
            </a:stretch>
          </a:blipFill>
        </p:spPr>
        <p:txBody>
          <a:bodyPr wrap="square" lIns="0" tIns="0" rIns="0" bIns="0" rtlCol="0"/>
          <a:lstStyle/>
          <a:p>
            <a:endParaRPr/>
          </a:p>
        </p:txBody>
      </p:sp>
      <p:sp>
        <p:nvSpPr>
          <p:cNvPr id="306" name="object 306"/>
          <p:cNvSpPr/>
          <p:nvPr/>
        </p:nvSpPr>
        <p:spPr>
          <a:xfrm>
            <a:off x="5732500" y="5050663"/>
            <a:ext cx="210867" cy="164579"/>
          </a:xfrm>
          <a:prstGeom prst="rect">
            <a:avLst/>
          </a:prstGeom>
          <a:blipFill>
            <a:blip r:embed="rId166" cstate="print"/>
            <a:stretch>
              <a:fillRect/>
            </a:stretch>
          </a:blipFill>
        </p:spPr>
        <p:txBody>
          <a:bodyPr wrap="square" lIns="0" tIns="0" rIns="0" bIns="0" rtlCol="0"/>
          <a:lstStyle/>
          <a:p>
            <a:endParaRPr/>
          </a:p>
        </p:txBody>
      </p:sp>
      <p:sp>
        <p:nvSpPr>
          <p:cNvPr id="307" name="object 307"/>
          <p:cNvSpPr/>
          <p:nvPr/>
        </p:nvSpPr>
        <p:spPr>
          <a:xfrm>
            <a:off x="5732496" y="5050693"/>
            <a:ext cx="211454" cy="165100"/>
          </a:xfrm>
          <a:custGeom>
            <a:avLst/>
            <a:gdLst/>
            <a:ahLst/>
            <a:cxnLst/>
            <a:rect l="l" t="t" r="r" b="b"/>
            <a:pathLst>
              <a:path w="211454" h="165100">
                <a:moveTo>
                  <a:pt x="159042" y="6489"/>
                </a:moveTo>
                <a:lnTo>
                  <a:pt x="192496" y="31656"/>
                </a:lnTo>
                <a:lnTo>
                  <a:pt x="210873" y="76677"/>
                </a:lnTo>
                <a:lnTo>
                  <a:pt x="209625" y="88518"/>
                </a:lnTo>
                <a:lnTo>
                  <a:pt x="188381" y="125949"/>
                </a:lnTo>
                <a:lnTo>
                  <a:pt x="153712" y="152168"/>
                </a:lnTo>
                <a:lnTo>
                  <a:pt x="115060" y="162944"/>
                </a:lnTo>
                <a:lnTo>
                  <a:pt x="85801" y="164553"/>
                </a:lnTo>
                <a:lnTo>
                  <a:pt x="72032" y="162766"/>
                </a:lnTo>
                <a:lnTo>
                  <a:pt x="34861" y="150075"/>
                </a:lnTo>
                <a:lnTo>
                  <a:pt x="6234" y="116314"/>
                </a:lnTo>
                <a:lnTo>
                  <a:pt x="0" y="87185"/>
                </a:lnTo>
                <a:lnTo>
                  <a:pt x="1752" y="75933"/>
                </a:lnTo>
                <a:lnTo>
                  <a:pt x="18338" y="41084"/>
                </a:lnTo>
                <a:lnTo>
                  <a:pt x="56463" y="15425"/>
                </a:lnTo>
                <a:lnTo>
                  <a:pt x="102781" y="2238"/>
                </a:lnTo>
                <a:lnTo>
                  <a:pt x="131673" y="0"/>
                </a:lnTo>
                <a:lnTo>
                  <a:pt x="141016" y="299"/>
                </a:lnTo>
                <a:lnTo>
                  <a:pt x="147600" y="1549"/>
                </a:lnTo>
                <a:lnTo>
                  <a:pt x="153063" y="3646"/>
                </a:lnTo>
                <a:lnTo>
                  <a:pt x="159042" y="6489"/>
                </a:lnTo>
                <a:close/>
              </a:path>
            </a:pathLst>
          </a:custGeom>
          <a:ln w="12700">
            <a:solidFill>
              <a:srgbClr val="A19FCC"/>
            </a:solidFill>
          </a:ln>
        </p:spPr>
        <p:txBody>
          <a:bodyPr wrap="square" lIns="0" tIns="0" rIns="0" bIns="0" rtlCol="0"/>
          <a:lstStyle/>
          <a:p>
            <a:endParaRPr/>
          </a:p>
        </p:txBody>
      </p:sp>
      <p:sp>
        <p:nvSpPr>
          <p:cNvPr id="308" name="object 308"/>
          <p:cNvSpPr/>
          <p:nvPr/>
        </p:nvSpPr>
        <p:spPr>
          <a:xfrm>
            <a:off x="5578512" y="5052606"/>
            <a:ext cx="188372" cy="192400"/>
          </a:xfrm>
          <a:prstGeom prst="rect">
            <a:avLst/>
          </a:prstGeom>
          <a:blipFill>
            <a:blip r:embed="rId167" cstate="print"/>
            <a:stretch>
              <a:fillRect/>
            </a:stretch>
          </a:blipFill>
        </p:spPr>
        <p:txBody>
          <a:bodyPr wrap="square" lIns="0" tIns="0" rIns="0" bIns="0" rtlCol="0"/>
          <a:lstStyle/>
          <a:p>
            <a:endParaRPr/>
          </a:p>
        </p:txBody>
      </p:sp>
      <p:sp>
        <p:nvSpPr>
          <p:cNvPr id="309" name="object 309"/>
          <p:cNvSpPr/>
          <p:nvPr/>
        </p:nvSpPr>
        <p:spPr>
          <a:xfrm>
            <a:off x="5578519" y="5052689"/>
            <a:ext cx="188595" cy="192405"/>
          </a:xfrm>
          <a:custGeom>
            <a:avLst/>
            <a:gdLst/>
            <a:ahLst/>
            <a:cxnLst/>
            <a:rect l="l" t="t" r="r" b="b"/>
            <a:pathLst>
              <a:path w="188595" h="192404">
                <a:moveTo>
                  <a:pt x="187756" y="101046"/>
                </a:moveTo>
                <a:lnTo>
                  <a:pt x="188367" y="108769"/>
                </a:lnTo>
                <a:lnTo>
                  <a:pt x="188309" y="116950"/>
                </a:lnTo>
                <a:lnTo>
                  <a:pt x="187574" y="125392"/>
                </a:lnTo>
                <a:lnTo>
                  <a:pt x="173685" y="168826"/>
                </a:lnTo>
                <a:lnTo>
                  <a:pt x="134975" y="191115"/>
                </a:lnTo>
                <a:lnTo>
                  <a:pt x="124444" y="192316"/>
                </a:lnTo>
                <a:lnTo>
                  <a:pt x="113528" y="191707"/>
                </a:lnTo>
                <a:lnTo>
                  <a:pt x="71704" y="179840"/>
                </a:lnTo>
                <a:lnTo>
                  <a:pt x="32073" y="147682"/>
                </a:lnTo>
                <a:lnTo>
                  <a:pt x="9183" y="111239"/>
                </a:lnTo>
                <a:lnTo>
                  <a:pt x="0" y="73068"/>
                </a:lnTo>
                <a:lnTo>
                  <a:pt x="46" y="63231"/>
                </a:lnTo>
                <a:lnTo>
                  <a:pt x="18924" y="22844"/>
                </a:lnTo>
                <a:lnTo>
                  <a:pt x="57010" y="1815"/>
                </a:lnTo>
                <a:lnTo>
                  <a:pt x="70039" y="0"/>
                </a:lnTo>
                <a:lnTo>
                  <a:pt x="83197" y="742"/>
                </a:lnTo>
                <a:lnTo>
                  <a:pt x="125281" y="19201"/>
                </a:lnTo>
                <a:lnTo>
                  <a:pt x="161220" y="51256"/>
                </a:lnTo>
                <a:lnTo>
                  <a:pt x="183336" y="82508"/>
                </a:lnTo>
                <a:lnTo>
                  <a:pt x="187756" y="101046"/>
                </a:lnTo>
                <a:close/>
              </a:path>
            </a:pathLst>
          </a:custGeom>
          <a:ln w="12700">
            <a:solidFill>
              <a:srgbClr val="A19FCC"/>
            </a:solidFill>
          </a:ln>
        </p:spPr>
        <p:txBody>
          <a:bodyPr wrap="square" lIns="0" tIns="0" rIns="0" bIns="0" rtlCol="0"/>
          <a:lstStyle/>
          <a:p>
            <a:endParaRPr/>
          </a:p>
        </p:txBody>
      </p:sp>
      <p:sp>
        <p:nvSpPr>
          <p:cNvPr id="310" name="object 310"/>
          <p:cNvSpPr/>
          <p:nvPr/>
        </p:nvSpPr>
        <p:spPr>
          <a:xfrm>
            <a:off x="6175885" y="4920246"/>
            <a:ext cx="211823" cy="162591"/>
          </a:xfrm>
          <a:prstGeom prst="rect">
            <a:avLst/>
          </a:prstGeom>
          <a:blipFill>
            <a:blip r:embed="rId168" cstate="print"/>
            <a:stretch>
              <a:fillRect/>
            </a:stretch>
          </a:blipFill>
        </p:spPr>
        <p:txBody>
          <a:bodyPr wrap="square" lIns="0" tIns="0" rIns="0" bIns="0" rtlCol="0"/>
          <a:lstStyle/>
          <a:p>
            <a:endParaRPr/>
          </a:p>
        </p:txBody>
      </p:sp>
      <p:sp>
        <p:nvSpPr>
          <p:cNvPr id="311" name="object 311"/>
          <p:cNvSpPr/>
          <p:nvPr/>
        </p:nvSpPr>
        <p:spPr>
          <a:xfrm>
            <a:off x="6175890" y="4920287"/>
            <a:ext cx="212090" cy="162560"/>
          </a:xfrm>
          <a:custGeom>
            <a:avLst/>
            <a:gdLst/>
            <a:ahLst/>
            <a:cxnLst/>
            <a:rect l="l" t="t" r="r" b="b"/>
            <a:pathLst>
              <a:path w="212089" h="162560">
                <a:moveTo>
                  <a:pt x="163721" y="8182"/>
                </a:moveTo>
                <a:lnTo>
                  <a:pt x="195679" y="35224"/>
                </a:lnTo>
                <a:lnTo>
                  <a:pt x="211823" y="69546"/>
                </a:lnTo>
                <a:lnTo>
                  <a:pt x="211440" y="81231"/>
                </a:lnTo>
                <a:lnTo>
                  <a:pt x="194103" y="121352"/>
                </a:lnTo>
                <a:lnTo>
                  <a:pt x="160071" y="148411"/>
                </a:lnTo>
                <a:lnTo>
                  <a:pt x="110838" y="161860"/>
                </a:lnTo>
                <a:lnTo>
                  <a:pt x="95764" y="162557"/>
                </a:lnTo>
                <a:lnTo>
                  <a:pt x="81539" y="161789"/>
                </a:lnTo>
                <a:lnTo>
                  <a:pt x="41938" y="149926"/>
                </a:lnTo>
                <a:lnTo>
                  <a:pt x="12721" y="125312"/>
                </a:lnTo>
                <a:lnTo>
                  <a:pt x="0" y="89871"/>
                </a:lnTo>
                <a:lnTo>
                  <a:pt x="310" y="79620"/>
                </a:lnTo>
                <a:lnTo>
                  <a:pt x="21265" y="34649"/>
                </a:lnTo>
                <a:lnTo>
                  <a:pt x="60804" y="11221"/>
                </a:lnTo>
                <a:lnTo>
                  <a:pt x="107797" y="713"/>
                </a:lnTo>
                <a:lnTo>
                  <a:pt x="123590" y="0"/>
                </a:lnTo>
                <a:lnTo>
                  <a:pt x="136772" y="130"/>
                </a:lnTo>
                <a:lnTo>
                  <a:pt x="146085" y="972"/>
                </a:lnTo>
                <a:lnTo>
                  <a:pt x="152585" y="2599"/>
                </a:lnTo>
                <a:lnTo>
                  <a:pt x="157915" y="5004"/>
                </a:lnTo>
                <a:lnTo>
                  <a:pt x="163721" y="8182"/>
                </a:lnTo>
                <a:close/>
              </a:path>
            </a:pathLst>
          </a:custGeom>
          <a:ln w="12700">
            <a:solidFill>
              <a:srgbClr val="A19FCC"/>
            </a:solidFill>
          </a:ln>
        </p:spPr>
        <p:txBody>
          <a:bodyPr wrap="square" lIns="0" tIns="0" rIns="0" bIns="0" rtlCol="0"/>
          <a:lstStyle/>
          <a:p>
            <a:endParaRPr/>
          </a:p>
        </p:txBody>
      </p:sp>
      <p:sp>
        <p:nvSpPr>
          <p:cNvPr id="312" name="object 312"/>
          <p:cNvSpPr/>
          <p:nvPr/>
        </p:nvSpPr>
        <p:spPr>
          <a:xfrm>
            <a:off x="6336042" y="4761814"/>
            <a:ext cx="162788" cy="211845"/>
          </a:xfrm>
          <a:prstGeom prst="rect">
            <a:avLst/>
          </a:prstGeom>
          <a:blipFill>
            <a:blip r:embed="rId169" cstate="print"/>
            <a:stretch>
              <a:fillRect/>
            </a:stretch>
          </a:blipFill>
        </p:spPr>
        <p:txBody>
          <a:bodyPr wrap="square" lIns="0" tIns="0" rIns="0" bIns="0" rtlCol="0"/>
          <a:lstStyle/>
          <a:p>
            <a:endParaRPr/>
          </a:p>
        </p:txBody>
      </p:sp>
      <p:sp>
        <p:nvSpPr>
          <p:cNvPr id="313" name="object 313"/>
          <p:cNvSpPr/>
          <p:nvPr/>
        </p:nvSpPr>
        <p:spPr>
          <a:xfrm>
            <a:off x="6336056" y="4761884"/>
            <a:ext cx="163195" cy="212090"/>
          </a:xfrm>
          <a:custGeom>
            <a:avLst/>
            <a:gdLst/>
            <a:ahLst/>
            <a:cxnLst/>
            <a:rect l="l" t="t" r="r" b="b"/>
            <a:pathLst>
              <a:path w="163195" h="212089">
                <a:moveTo>
                  <a:pt x="27025" y="30479"/>
                </a:moveTo>
                <a:lnTo>
                  <a:pt x="62026" y="7506"/>
                </a:lnTo>
                <a:lnTo>
                  <a:pt x="89179" y="0"/>
                </a:lnTo>
                <a:lnTo>
                  <a:pt x="99512" y="1764"/>
                </a:lnTo>
                <a:lnTo>
                  <a:pt x="137946" y="24464"/>
                </a:lnTo>
                <a:lnTo>
                  <a:pt x="157498" y="63377"/>
                </a:lnTo>
                <a:lnTo>
                  <a:pt x="162775" y="96672"/>
                </a:lnTo>
                <a:lnTo>
                  <a:pt x="161741" y="110123"/>
                </a:lnTo>
                <a:lnTo>
                  <a:pt x="151002" y="152869"/>
                </a:lnTo>
                <a:lnTo>
                  <a:pt x="128394" y="187470"/>
                </a:lnTo>
                <a:lnTo>
                  <a:pt x="96505" y="208509"/>
                </a:lnTo>
                <a:lnTo>
                  <a:pt x="68881" y="211778"/>
                </a:lnTo>
                <a:lnTo>
                  <a:pt x="58913" y="210653"/>
                </a:lnTo>
                <a:lnTo>
                  <a:pt x="19479" y="185433"/>
                </a:lnTo>
                <a:lnTo>
                  <a:pt x="2941" y="146170"/>
                </a:lnTo>
                <a:lnTo>
                  <a:pt x="0" y="114325"/>
                </a:lnTo>
                <a:lnTo>
                  <a:pt x="1116" y="98431"/>
                </a:lnTo>
                <a:lnTo>
                  <a:pt x="11658" y="54038"/>
                </a:lnTo>
                <a:lnTo>
                  <a:pt x="27025" y="30479"/>
                </a:lnTo>
                <a:close/>
              </a:path>
            </a:pathLst>
          </a:custGeom>
          <a:ln w="12700">
            <a:solidFill>
              <a:srgbClr val="A19FCC"/>
            </a:solidFill>
          </a:ln>
        </p:spPr>
        <p:txBody>
          <a:bodyPr wrap="square" lIns="0" tIns="0" rIns="0" bIns="0" rtlCol="0"/>
          <a:lstStyle/>
          <a:p>
            <a:endParaRPr/>
          </a:p>
        </p:txBody>
      </p:sp>
      <p:sp>
        <p:nvSpPr>
          <p:cNvPr id="314" name="object 314"/>
          <p:cNvSpPr/>
          <p:nvPr/>
        </p:nvSpPr>
        <p:spPr>
          <a:xfrm>
            <a:off x="6401515" y="4380344"/>
            <a:ext cx="173847" cy="203015"/>
          </a:xfrm>
          <a:prstGeom prst="rect">
            <a:avLst/>
          </a:prstGeom>
          <a:blipFill>
            <a:blip r:embed="rId170" cstate="print"/>
            <a:stretch>
              <a:fillRect/>
            </a:stretch>
          </a:blipFill>
        </p:spPr>
        <p:txBody>
          <a:bodyPr wrap="square" lIns="0" tIns="0" rIns="0" bIns="0" rtlCol="0"/>
          <a:lstStyle/>
          <a:p>
            <a:endParaRPr/>
          </a:p>
        </p:txBody>
      </p:sp>
      <p:sp>
        <p:nvSpPr>
          <p:cNvPr id="315" name="object 315"/>
          <p:cNvSpPr/>
          <p:nvPr/>
        </p:nvSpPr>
        <p:spPr>
          <a:xfrm>
            <a:off x="6401518" y="4380482"/>
            <a:ext cx="173990" cy="203200"/>
          </a:xfrm>
          <a:custGeom>
            <a:avLst/>
            <a:gdLst/>
            <a:ahLst/>
            <a:cxnLst/>
            <a:rect l="l" t="t" r="r" b="b"/>
            <a:pathLst>
              <a:path w="173990" h="203200">
                <a:moveTo>
                  <a:pt x="60071" y="12023"/>
                </a:moveTo>
                <a:lnTo>
                  <a:pt x="100479" y="1069"/>
                </a:lnTo>
                <a:lnTo>
                  <a:pt x="109915" y="0"/>
                </a:lnTo>
                <a:lnTo>
                  <a:pt x="119432" y="134"/>
                </a:lnTo>
                <a:lnTo>
                  <a:pt x="155870" y="22478"/>
                </a:lnTo>
                <a:lnTo>
                  <a:pt x="172377" y="62223"/>
                </a:lnTo>
                <a:lnTo>
                  <a:pt x="173846" y="83853"/>
                </a:lnTo>
                <a:lnTo>
                  <a:pt x="173425" y="94648"/>
                </a:lnTo>
                <a:lnTo>
                  <a:pt x="156542" y="142809"/>
                </a:lnTo>
                <a:lnTo>
                  <a:pt x="129980" y="176661"/>
                </a:lnTo>
                <a:lnTo>
                  <a:pt x="97142" y="198205"/>
                </a:lnTo>
                <a:lnTo>
                  <a:pt x="79208" y="202874"/>
                </a:lnTo>
                <a:lnTo>
                  <a:pt x="70755" y="202833"/>
                </a:lnTo>
                <a:lnTo>
                  <a:pt x="26099" y="187105"/>
                </a:lnTo>
                <a:lnTo>
                  <a:pt x="978" y="144319"/>
                </a:lnTo>
                <a:lnTo>
                  <a:pt x="0" y="130177"/>
                </a:lnTo>
                <a:lnTo>
                  <a:pt x="1208" y="114495"/>
                </a:lnTo>
                <a:lnTo>
                  <a:pt x="14314" y="68550"/>
                </a:lnTo>
                <a:lnTo>
                  <a:pt x="38138" y="29638"/>
                </a:lnTo>
                <a:lnTo>
                  <a:pt x="60071" y="12023"/>
                </a:lnTo>
                <a:close/>
              </a:path>
            </a:pathLst>
          </a:custGeom>
          <a:ln w="12700">
            <a:solidFill>
              <a:srgbClr val="A19FCC"/>
            </a:solidFill>
          </a:ln>
        </p:spPr>
        <p:txBody>
          <a:bodyPr wrap="square" lIns="0" tIns="0" rIns="0" bIns="0" rtlCol="0"/>
          <a:lstStyle/>
          <a:p>
            <a:endParaRPr/>
          </a:p>
        </p:txBody>
      </p:sp>
      <p:sp>
        <p:nvSpPr>
          <p:cNvPr id="316" name="object 316"/>
          <p:cNvSpPr/>
          <p:nvPr/>
        </p:nvSpPr>
        <p:spPr>
          <a:xfrm>
            <a:off x="6355968" y="4245025"/>
            <a:ext cx="195968" cy="182219"/>
          </a:xfrm>
          <a:prstGeom prst="rect">
            <a:avLst/>
          </a:prstGeom>
          <a:blipFill>
            <a:blip r:embed="rId171" cstate="print"/>
            <a:stretch>
              <a:fillRect/>
            </a:stretch>
          </a:blipFill>
        </p:spPr>
        <p:txBody>
          <a:bodyPr wrap="square" lIns="0" tIns="0" rIns="0" bIns="0" rtlCol="0"/>
          <a:lstStyle/>
          <a:p>
            <a:endParaRPr/>
          </a:p>
        </p:txBody>
      </p:sp>
      <p:sp>
        <p:nvSpPr>
          <p:cNvPr id="317" name="object 317"/>
          <p:cNvSpPr/>
          <p:nvPr/>
        </p:nvSpPr>
        <p:spPr>
          <a:xfrm>
            <a:off x="6355939" y="4245089"/>
            <a:ext cx="196215" cy="182245"/>
          </a:xfrm>
          <a:custGeom>
            <a:avLst/>
            <a:gdLst/>
            <a:ahLst/>
            <a:cxnLst/>
            <a:rect l="l" t="t" r="r" b="b"/>
            <a:pathLst>
              <a:path w="196215" h="182245">
                <a:moveTo>
                  <a:pt x="4533" y="103036"/>
                </a:moveTo>
                <a:lnTo>
                  <a:pt x="2494" y="95560"/>
                </a:lnTo>
                <a:lnTo>
                  <a:pt x="1033" y="87510"/>
                </a:lnTo>
                <a:lnTo>
                  <a:pt x="188" y="79079"/>
                </a:lnTo>
                <a:lnTo>
                  <a:pt x="0" y="70460"/>
                </a:lnTo>
                <a:lnTo>
                  <a:pt x="57" y="61412"/>
                </a:lnTo>
                <a:lnTo>
                  <a:pt x="20385" y="17235"/>
                </a:lnTo>
                <a:lnTo>
                  <a:pt x="60617" y="153"/>
                </a:lnTo>
                <a:lnTo>
                  <a:pt x="71730" y="0"/>
                </a:lnTo>
                <a:lnTo>
                  <a:pt x="82677" y="686"/>
                </a:lnTo>
                <a:lnTo>
                  <a:pt x="125361" y="12421"/>
                </a:lnTo>
                <a:lnTo>
                  <a:pt x="160230" y="38167"/>
                </a:lnTo>
                <a:lnTo>
                  <a:pt x="185021" y="72148"/>
                </a:lnTo>
                <a:lnTo>
                  <a:pt x="196021" y="114077"/>
                </a:lnTo>
                <a:lnTo>
                  <a:pt x="194656" y="122419"/>
                </a:lnTo>
                <a:lnTo>
                  <a:pt x="172110" y="164059"/>
                </a:lnTo>
                <a:lnTo>
                  <a:pt x="125920" y="182157"/>
                </a:lnTo>
                <a:lnTo>
                  <a:pt x="111798" y="180901"/>
                </a:lnTo>
                <a:lnTo>
                  <a:pt x="66814" y="165342"/>
                </a:lnTo>
                <a:lnTo>
                  <a:pt x="27938" y="136649"/>
                </a:lnTo>
                <a:lnTo>
                  <a:pt x="4533" y="103036"/>
                </a:lnTo>
                <a:close/>
              </a:path>
            </a:pathLst>
          </a:custGeom>
          <a:ln w="12700">
            <a:solidFill>
              <a:srgbClr val="A19FCC"/>
            </a:solidFill>
          </a:ln>
        </p:spPr>
        <p:txBody>
          <a:bodyPr wrap="square" lIns="0" tIns="0" rIns="0" bIns="0" rtlCol="0"/>
          <a:lstStyle/>
          <a:p>
            <a:endParaRPr/>
          </a:p>
        </p:txBody>
      </p:sp>
      <p:sp>
        <p:nvSpPr>
          <p:cNvPr id="318" name="object 318"/>
          <p:cNvSpPr/>
          <p:nvPr/>
        </p:nvSpPr>
        <p:spPr>
          <a:xfrm>
            <a:off x="5835408" y="3851821"/>
            <a:ext cx="208767" cy="168935"/>
          </a:xfrm>
          <a:prstGeom prst="rect">
            <a:avLst/>
          </a:prstGeom>
          <a:blipFill>
            <a:blip r:embed="rId172" cstate="print"/>
            <a:stretch>
              <a:fillRect/>
            </a:stretch>
          </a:blipFill>
        </p:spPr>
        <p:txBody>
          <a:bodyPr wrap="square" lIns="0" tIns="0" rIns="0" bIns="0" rtlCol="0"/>
          <a:lstStyle/>
          <a:p>
            <a:endParaRPr/>
          </a:p>
        </p:txBody>
      </p:sp>
      <p:sp>
        <p:nvSpPr>
          <p:cNvPr id="319" name="object 319"/>
          <p:cNvSpPr/>
          <p:nvPr/>
        </p:nvSpPr>
        <p:spPr>
          <a:xfrm>
            <a:off x="5835396" y="3851809"/>
            <a:ext cx="208915" cy="169545"/>
          </a:xfrm>
          <a:custGeom>
            <a:avLst/>
            <a:gdLst/>
            <a:ahLst/>
            <a:cxnLst/>
            <a:rect l="l" t="t" r="r" b="b"/>
            <a:pathLst>
              <a:path w="208914" h="169545">
                <a:moveTo>
                  <a:pt x="150202" y="4361"/>
                </a:moveTo>
                <a:lnTo>
                  <a:pt x="185999" y="26065"/>
                </a:lnTo>
                <a:lnTo>
                  <a:pt x="208775" y="69029"/>
                </a:lnTo>
                <a:lnTo>
                  <a:pt x="208713" y="80935"/>
                </a:lnTo>
                <a:lnTo>
                  <a:pt x="191318" y="120295"/>
                </a:lnTo>
                <a:lnTo>
                  <a:pt x="159435" y="149848"/>
                </a:lnTo>
                <a:lnTo>
                  <a:pt x="122051" y="164422"/>
                </a:lnTo>
                <a:lnTo>
                  <a:pt x="93103" y="168940"/>
                </a:lnTo>
                <a:lnTo>
                  <a:pt x="79221" y="168539"/>
                </a:lnTo>
                <a:lnTo>
                  <a:pt x="40970" y="159618"/>
                </a:lnTo>
                <a:lnTo>
                  <a:pt x="9122" y="128884"/>
                </a:lnTo>
                <a:lnTo>
                  <a:pt x="0" y="100525"/>
                </a:lnTo>
                <a:lnTo>
                  <a:pt x="622" y="89153"/>
                </a:lnTo>
                <a:lnTo>
                  <a:pt x="13652" y="52824"/>
                </a:lnTo>
                <a:lnTo>
                  <a:pt x="49031" y="23492"/>
                </a:lnTo>
                <a:lnTo>
                  <a:pt x="93797" y="5747"/>
                </a:lnTo>
                <a:lnTo>
                  <a:pt x="131647" y="0"/>
                </a:lnTo>
                <a:lnTo>
                  <a:pt x="138325" y="589"/>
                </a:lnTo>
                <a:lnTo>
                  <a:pt x="143969" y="2131"/>
                </a:lnTo>
                <a:lnTo>
                  <a:pt x="150202" y="4361"/>
                </a:lnTo>
                <a:close/>
              </a:path>
            </a:pathLst>
          </a:custGeom>
          <a:ln w="12700">
            <a:solidFill>
              <a:srgbClr val="A19FCC"/>
            </a:solidFill>
          </a:ln>
        </p:spPr>
        <p:txBody>
          <a:bodyPr wrap="square" lIns="0" tIns="0" rIns="0" bIns="0" rtlCol="0"/>
          <a:lstStyle/>
          <a:p>
            <a:endParaRPr/>
          </a:p>
        </p:txBody>
      </p:sp>
      <p:sp>
        <p:nvSpPr>
          <p:cNvPr id="320" name="object 320"/>
          <p:cNvSpPr/>
          <p:nvPr/>
        </p:nvSpPr>
        <p:spPr>
          <a:xfrm>
            <a:off x="6042896" y="3886034"/>
            <a:ext cx="177245" cy="203120"/>
          </a:xfrm>
          <a:prstGeom prst="rect">
            <a:avLst/>
          </a:prstGeom>
          <a:blipFill>
            <a:blip r:embed="rId173" cstate="print"/>
            <a:stretch>
              <a:fillRect/>
            </a:stretch>
          </a:blipFill>
        </p:spPr>
        <p:txBody>
          <a:bodyPr wrap="square" lIns="0" tIns="0" rIns="0" bIns="0" rtlCol="0"/>
          <a:lstStyle/>
          <a:p>
            <a:endParaRPr/>
          </a:p>
        </p:txBody>
      </p:sp>
      <p:sp>
        <p:nvSpPr>
          <p:cNvPr id="321" name="object 321"/>
          <p:cNvSpPr/>
          <p:nvPr/>
        </p:nvSpPr>
        <p:spPr>
          <a:xfrm>
            <a:off x="6042897" y="3886083"/>
            <a:ext cx="177800" cy="203200"/>
          </a:xfrm>
          <a:custGeom>
            <a:avLst/>
            <a:gdLst/>
            <a:ahLst/>
            <a:cxnLst/>
            <a:rect l="l" t="t" r="r" b="b"/>
            <a:pathLst>
              <a:path w="177800" h="203200">
                <a:moveTo>
                  <a:pt x="1316" y="73215"/>
                </a:moveTo>
                <a:lnTo>
                  <a:pt x="15405" y="33791"/>
                </a:lnTo>
                <a:lnTo>
                  <a:pt x="52938" y="2873"/>
                </a:lnTo>
                <a:lnTo>
                  <a:pt x="75738" y="0"/>
                </a:lnTo>
                <a:lnTo>
                  <a:pt x="86216" y="1576"/>
                </a:lnTo>
                <a:lnTo>
                  <a:pt x="125263" y="20854"/>
                </a:lnTo>
                <a:lnTo>
                  <a:pt x="156822" y="55604"/>
                </a:lnTo>
                <a:lnTo>
                  <a:pt x="173997" y="96189"/>
                </a:lnTo>
                <a:lnTo>
                  <a:pt x="177247" y="123975"/>
                </a:lnTo>
                <a:lnTo>
                  <a:pt x="176814" y="137421"/>
                </a:lnTo>
                <a:lnTo>
                  <a:pt x="164040" y="173428"/>
                </a:lnTo>
                <a:lnTo>
                  <a:pt x="125623" y="201104"/>
                </a:lnTo>
                <a:lnTo>
                  <a:pt x="101719" y="203074"/>
                </a:lnTo>
                <a:lnTo>
                  <a:pt x="88665" y="201431"/>
                </a:lnTo>
                <a:lnTo>
                  <a:pt x="51803" y="180057"/>
                </a:lnTo>
                <a:lnTo>
                  <a:pt x="21580" y="143055"/>
                </a:lnTo>
                <a:lnTo>
                  <a:pt x="3246" y="101282"/>
                </a:lnTo>
                <a:lnTo>
                  <a:pt x="0" y="85605"/>
                </a:lnTo>
                <a:lnTo>
                  <a:pt x="380" y="79767"/>
                </a:lnTo>
                <a:lnTo>
                  <a:pt x="1316" y="73215"/>
                </a:lnTo>
                <a:close/>
              </a:path>
            </a:pathLst>
          </a:custGeom>
          <a:ln w="12700">
            <a:solidFill>
              <a:srgbClr val="A19FCC"/>
            </a:solidFill>
          </a:ln>
        </p:spPr>
        <p:txBody>
          <a:bodyPr wrap="square" lIns="0" tIns="0" rIns="0" bIns="0" rtlCol="0"/>
          <a:lstStyle/>
          <a:p>
            <a:endParaRPr/>
          </a:p>
        </p:txBody>
      </p:sp>
      <p:sp>
        <p:nvSpPr>
          <p:cNvPr id="322" name="object 322"/>
          <p:cNvSpPr/>
          <p:nvPr/>
        </p:nvSpPr>
        <p:spPr>
          <a:xfrm>
            <a:off x="5312511" y="4124934"/>
            <a:ext cx="163106" cy="211448"/>
          </a:xfrm>
          <a:prstGeom prst="rect">
            <a:avLst/>
          </a:prstGeom>
          <a:blipFill>
            <a:blip r:embed="rId174" cstate="print"/>
            <a:stretch>
              <a:fillRect/>
            </a:stretch>
          </a:blipFill>
        </p:spPr>
        <p:txBody>
          <a:bodyPr wrap="square" lIns="0" tIns="0" rIns="0" bIns="0" rtlCol="0"/>
          <a:lstStyle/>
          <a:p>
            <a:endParaRPr/>
          </a:p>
        </p:txBody>
      </p:sp>
      <p:sp>
        <p:nvSpPr>
          <p:cNvPr id="323" name="object 323"/>
          <p:cNvSpPr/>
          <p:nvPr/>
        </p:nvSpPr>
        <p:spPr>
          <a:xfrm>
            <a:off x="5312519" y="4125057"/>
            <a:ext cx="163195" cy="211454"/>
          </a:xfrm>
          <a:custGeom>
            <a:avLst/>
            <a:gdLst/>
            <a:ahLst/>
            <a:cxnLst/>
            <a:rect l="l" t="t" r="r" b="b"/>
            <a:pathLst>
              <a:path w="163195" h="211454">
                <a:moveTo>
                  <a:pt x="28689" y="29235"/>
                </a:moveTo>
                <a:lnTo>
                  <a:pt x="64138" y="6965"/>
                </a:lnTo>
                <a:lnTo>
                  <a:pt x="91440" y="0"/>
                </a:lnTo>
                <a:lnTo>
                  <a:pt x="101731" y="1962"/>
                </a:lnTo>
                <a:lnTo>
                  <a:pt x="139707" y="25418"/>
                </a:lnTo>
                <a:lnTo>
                  <a:pt x="158480" y="64712"/>
                </a:lnTo>
                <a:lnTo>
                  <a:pt x="163106" y="98107"/>
                </a:lnTo>
                <a:lnTo>
                  <a:pt x="161804" y="111534"/>
                </a:lnTo>
                <a:lnTo>
                  <a:pt x="150215" y="154050"/>
                </a:lnTo>
                <a:lnTo>
                  <a:pt x="126923" y="188203"/>
                </a:lnTo>
                <a:lnTo>
                  <a:pt x="94625" y="208606"/>
                </a:lnTo>
                <a:lnTo>
                  <a:pt x="66944" y="211321"/>
                </a:lnTo>
                <a:lnTo>
                  <a:pt x="56997" y="210002"/>
                </a:lnTo>
                <a:lnTo>
                  <a:pt x="18066" y="184013"/>
                </a:lnTo>
                <a:lnTo>
                  <a:pt x="2311" y="144425"/>
                </a:lnTo>
                <a:lnTo>
                  <a:pt x="0" y="112521"/>
                </a:lnTo>
                <a:lnTo>
                  <a:pt x="1434" y="96658"/>
                </a:lnTo>
                <a:lnTo>
                  <a:pt x="12852" y="52489"/>
                </a:lnTo>
                <a:lnTo>
                  <a:pt x="28689" y="29235"/>
                </a:lnTo>
                <a:close/>
              </a:path>
            </a:pathLst>
          </a:custGeom>
          <a:ln w="12699">
            <a:solidFill>
              <a:srgbClr val="A19FCC"/>
            </a:solidFill>
          </a:ln>
        </p:spPr>
        <p:txBody>
          <a:bodyPr wrap="square" lIns="0" tIns="0" rIns="0" bIns="0" rtlCol="0"/>
          <a:lstStyle/>
          <a:p>
            <a:endParaRPr/>
          </a:p>
        </p:txBody>
      </p:sp>
      <p:sp>
        <p:nvSpPr>
          <p:cNvPr id="324" name="object 324"/>
          <p:cNvSpPr/>
          <p:nvPr/>
        </p:nvSpPr>
        <p:spPr>
          <a:xfrm>
            <a:off x="5391057" y="3947071"/>
            <a:ext cx="199088" cy="181631"/>
          </a:xfrm>
          <a:prstGeom prst="rect">
            <a:avLst/>
          </a:prstGeom>
          <a:blipFill>
            <a:blip r:embed="rId175" cstate="print"/>
            <a:stretch>
              <a:fillRect/>
            </a:stretch>
          </a:blipFill>
        </p:spPr>
        <p:txBody>
          <a:bodyPr wrap="square" lIns="0" tIns="0" rIns="0" bIns="0" rtlCol="0"/>
          <a:lstStyle/>
          <a:p>
            <a:endParaRPr/>
          </a:p>
        </p:txBody>
      </p:sp>
      <p:sp>
        <p:nvSpPr>
          <p:cNvPr id="325" name="object 325"/>
          <p:cNvSpPr/>
          <p:nvPr/>
        </p:nvSpPr>
        <p:spPr>
          <a:xfrm>
            <a:off x="5391054" y="3947076"/>
            <a:ext cx="199390" cy="182245"/>
          </a:xfrm>
          <a:custGeom>
            <a:avLst/>
            <a:gdLst/>
            <a:ahLst/>
            <a:cxnLst/>
            <a:rect l="l" t="t" r="r" b="b"/>
            <a:pathLst>
              <a:path w="199389" h="182245">
                <a:moveTo>
                  <a:pt x="118295" y="228"/>
                </a:moveTo>
                <a:lnTo>
                  <a:pt x="159007" y="9994"/>
                </a:lnTo>
                <a:lnTo>
                  <a:pt x="193781" y="43979"/>
                </a:lnTo>
                <a:lnTo>
                  <a:pt x="199093" y="66331"/>
                </a:lnTo>
                <a:lnTo>
                  <a:pt x="198655" y="76921"/>
                </a:lnTo>
                <a:lnTo>
                  <a:pt x="183692" y="117817"/>
                </a:lnTo>
                <a:lnTo>
                  <a:pt x="152542" y="152934"/>
                </a:lnTo>
                <a:lnTo>
                  <a:pt x="114041" y="174383"/>
                </a:lnTo>
                <a:lnTo>
                  <a:pt x="73348" y="181618"/>
                </a:lnTo>
                <a:lnTo>
                  <a:pt x="61552" y="181381"/>
                </a:lnTo>
                <a:lnTo>
                  <a:pt x="21845" y="161815"/>
                </a:lnTo>
                <a:lnTo>
                  <a:pt x="1656" y="126554"/>
                </a:lnTo>
                <a:lnTo>
                  <a:pt x="0" y="114020"/>
                </a:lnTo>
                <a:lnTo>
                  <a:pt x="226" y="100866"/>
                </a:lnTo>
                <a:lnTo>
                  <a:pt x="17510" y="61924"/>
                </a:lnTo>
                <a:lnTo>
                  <a:pt x="51040" y="27889"/>
                </a:lnTo>
                <a:lnTo>
                  <a:pt x="90597" y="5168"/>
                </a:lnTo>
                <a:lnTo>
                  <a:pt x="111681" y="0"/>
                </a:lnTo>
                <a:lnTo>
                  <a:pt x="118295" y="228"/>
                </a:lnTo>
                <a:close/>
              </a:path>
            </a:pathLst>
          </a:custGeom>
          <a:ln w="12700">
            <a:solidFill>
              <a:srgbClr val="A19FCC"/>
            </a:solidFill>
          </a:ln>
        </p:spPr>
        <p:txBody>
          <a:bodyPr wrap="square" lIns="0" tIns="0" rIns="0" bIns="0" rtlCol="0"/>
          <a:lstStyle/>
          <a:p>
            <a:endParaRPr/>
          </a:p>
        </p:txBody>
      </p:sp>
      <p:sp>
        <p:nvSpPr>
          <p:cNvPr id="326" name="object 326"/>
          <p:cNvSpPr/>
          <p:nvPr/>
        </p:nvSpPr>
        <p:spPr>
          <a:xfrm>
            <a:off x="5428632" y="3954475"/>
            <a:ext cx="369058" cy="365276"/>
          </a:xfrm>
          <a:prstGeom prst="rect">
            <a:avLst/>
          </a:prstGeom>
          <a:blipFill>
            <a:blip r:embed="rId176" cstate="print"/>
            <a:stretch>
              <a:fillRect/>
            </a:stretch>
          </a:blipFill>
        </p:spPr>
        <p:txBody>
          <a:bodyPr wrap="square" lIns="0" tIns="0" rIns="0" bIns="0" rtlCol="0"/>
          <a:lstStyle/>
          <a:p>
            <a:endParaRPr/>
          </a:p>
        </p:txBody>
      </p:sp>
      <p:sp>
        <p:nvSpPr>
          <p:cNvPr id="327" name="object 327"/>
          <p:cNvSpPr/>
          <p:nvPr/>
        </p:nvSpPr>
        <p:spPr>
          <a:xfrm>
            <a:off x="5428636" y="3954511"/>
            <a:ext cx="369570" cy="365760"/>
          </a:xfrm>
          <a:custGeom>
            <a:avLst/>
            <a:gdLst/>
            <a:ahLst/>
            <a:cxnLst/>
            <a:rect l="l" t="t" r="r" b="b"/>
            <a:pathLst>
              <a:path w="369570" h="365760">
                <a:moveTo>
                  <a:pt x="25179" y="75786"/>
                </a:moveTo>
                <a:lnTo>
                  <a:pt x="60833" y="43625"/>
                </a:lnTo>
                <a:lnTo>
                  <a:pt x="108946" y="14029"/>
                </a:lnTo>
                <a:lnTo>
                  <a:pt x="148521" y="996"/>
                </a:lnTo>
                <a:lnTo>
                  <a:pt x="172506" y="0"/>
                </a:lnTo>
                <a:lnTo>
                  <a:pt x="199172" y="1921"/>
                </a:lnTo>
                <a:lnTo>
                  <a:pt x="249537" y="13467"/>
                </a:lnTo>
                <a:lnTo>
                  <a:pt x="288440" y="35984"/>
                </a:lnTo>
                <a:lnTo>
                  <a:pt x="320009" y="65588"/>
                </a:lnTo>
                <a:lnTo>
                  <a:pt x="345413" y="97244"/>
                </a:lnTo>
                <a:lnTo>
                  <a:pt x="362300" y="134701"/>
                </a:lnTo>
                <a:lnTo>
                  <a:pt x="369057" y="183077"/>
                </a:lnTo>
                <a:lnTo>
                  <a:pt x="368469" y="208991"/>
                </a:lnTo>
                <a:lnTo>
                  <a:pt x="356784" y="256404"/>
                </a:lnTo>
                <a:lnTo>
                  <a:pt x="331805" y="299868"/>
                </a:lnTo>
                <a:lnTo>
                  <a:pt x="303301" y="330159"/>
                </a:lnTo>
                <a:lnTo>
                  <a:pt x="253055" y="353395"/>
                </a:lnTo>
                <a:lnTo>
                  <a:pt x="211210" y="363314"/>
                </a:lnTo>
                <a:lnTo>
                  <a:pt x="188359" y="365243"/>
                </a:lnTo>
                <a:lnTo>
                  <a:pt x="164955" y="363594"/>
                </a:lnTo>
                <a:lnTo>
                  <a:pt x="113128" y="349860"/>
                </a:lnTo>
                <a:lnTo>
                  <a:pt x="65120" y="322801"/>
                </a:lnTo>
                <a:lnTo>
                  <a:pt x="30394" y="278681"/>
                </a:lnTo>
                <a:lnTo>
                  <a:pt x="7564" y="226484"/>
                </a:lnTo>
                <a:lnTo>
                  <a:pt x="0" y="170827"/>
                </a:lnTo>
                <a:lnTo>
                  <a:pt x="651" y="143685"/>
                </a:lnTo>
                <a:lnTo>
                  <a:pt x="6128" y="105236"/>
                </a:lnTo>
                <a:lnTo>
                  <a:pt x="25179" y="75786"/>
                </a:lnTo>
                <a:close/>
              </a:path>
            </a:pathLst>
          </a:custGeom>
          <a:ln w="12700">
            <a:solidFill>
              <a:srgbClr val="A19FCC"/>
            </a:solidFill>
          </a:ln>
        </p:spPr>
        <p:txBody>
          <a:bodyPr wrap="square" lIns="0" tIns="0" rIns="0" bIns="0" rtlCol="0"/>
          <a:lstStyle/>
          <a:p>
            <a:endParaRPr/>
          </a:p>
        </p:txBody>
      </p:sp>
      <p:sp>
        <p:nvSpPr>
          <p:cNvPr id="328" name="object 328"/>
          <p:cNvSpPr/>
          <p:nvPr/>
        </p:nvSpPr>
        <p:spPr>
          <a:xfrm>
            <a:off x="5520438" y="4041766"/>
            <a:ext cx="207525" cy="201801"/>
          </a:xfrm>
          <a:prstGeom prst="rect">
            <a:avLst/>
          </a:prstGeom>
          <a:blipFill>
            <a:blip r:embed="rId177" cstate="print"/>
            <a:stretch>
              <a:fillRect/>
            </a:stretch>
          </a:blipFill>
        </p:spPr>
        <p:txBody>
          <a:bodyPr wrap="square" lIns="0" tIns="0" rIns="0" bIns="0" rtlCol="0"/>
          <a:lstStyle/>
          <a:p>
            <a:endParaRPr/>
          </a:p>
        </p:txBody>
      </p:sp>
      <p:sp>
        <p:nvSpPr>
          <p:cNvPr id="329" name="object 329"/>
          <p:cNvSpPr/>
          <p:nvPr/>
        </p:nvSpPr>
        <p:spPr>
          <a:xfrm>
            <a:off x="5746222" y="3869918"/>
            <a:ext cx="325942" cy="352329"/>
          </a:xfrm>
          <a:prstGeom prst="rect">
            <a:avLst/>
          </a:prstGeom>
          <a:blipFill>
            <a:blip r:embed="rId178" cstate="print"/>
            <a:stretch>
              <a:fillRect/>
            </a:stretch>
          </a:blipFill>
        </p:spPr>
        <p:txBody>
          <a:bodyPr wrap="square" lIns="0" tIns="0" rIns="0" bIns="0" rtlCol="0"/>
          <a:lstStyle/>
          <a:p>
            <a:endParaRPr/>
          </a:p>
        </p:txBody>
      </p:sp>
      <p:sp>
        <p:nvSpPr>
          <p:cNvPr id="330" name="object 330"/>
          <p:cNvSpPr/>
          <p:nvPr/>
        </p:nvSpPr>
        <p:spPr>
          <a:xfrm>
            <a:off x="5746226" y="3869925"/>
            <a:ext cx="326390" cy="352425"/>
          </a:xfrm>
          <a:custGeom>
            <a:avLst/>
            <a:gdLst/>
            <a:ahLst/>
            <a:cxnLst/>
            <a:rect l="l" t="t" r="r" b="b"/>
            <a:pathLst>
              <a:path w="326389" h="352425">
                <a:moveTo>
                  <a:pt x="3136" y="132499"/>
                </a:moveTo>
                <a:lnTo>
                  <a:pt x="16518" y="91185"/>
                </a:lnTo>
                <a:lnTo>
                  <a:pt x="40273" y="47990"/>
                </a:lnTo>
                <a:lnTo>
                  <a:pt x="81963" y="13748"/>
                </a:lnTo>
                <a:lnTo>
                  <a:pt x="124413" y="1680"/>
                </a:lnTo>
                <a:lnTo>
                  <a:pt x="145034" y="0"/>
                </a:lnTo>
                <a:lnTo>
                  <a:pt x="164343" y="2066"/>
                </a:lnTo>
                <a:lnTo>
                  <a:pt x="201744" y="14900"/>
                </a:lnTo>
                <a:lnTo>
                  <a:pt x="235537" y="33114"/>
                </a:lnTo>
                <a:lnTo>
                  <a:pt x="265726" y="56717"/>
                </a:lnTo>
                <a:lnTo>
                  <a:pt x="291996" y="91630"/>
                </a:lnTo>
                <a:lnTo>
                  <a:pt x="314348" y="137848"/>
                </a:lnTo>
                <a:lnTo>
                  <a:pt x="325140" y="184959"/>
                </a:lnTo>
                <a:lnTo>
                  <a:pt x="325939" y="209494"/>
                </a:lnTo>
                <a:lnTo>
                  <a:pt x="324375" y="232964"/>
                </a:lnTo>
                <a:lnTo>
                  <a:pt x="315563" y="270173"/>
                </a:lnTo>
                <a:lnTo>
                  <a:pt x="287604" y="308292"/>
                </a:lnTo>
                <a:lnTo>
                  <a:pt x="244161" y="340925"/>
                </a:lnTo>
                <a:lnTo>
                  <a:pt x="205059" y="350979"/>
                </a:lnTo>
                <a:lnTo>
                  <a:pt x="181646" y="352323"/>
                </a:lnTo>
                <a:lnTo>
                  <a:pt x="157573" y="350314"/>
                </a:lnTo>
                <a:lnTo>
                  <a:pt x="112539" y="332014"/>
                </a:lnTo>
                <a:lnTo>
                  <a:pt x="69960" y="296072"/>
                </a:lnTo>
                <a:lnTo>
                  <a:pt x="36700" y="252932"/>
                </a:lnTo>
                <a:lnTo>
                  <a:pt x="12769" y="202597"/>
                </a:lnTo>
                <a:lnTo>
                  <a:pt x="1033" y="165749"/>
                </a:lnTo>
                <a:lnTo>
                  <a:pt x="0" y="154187"/>
                </a:lnTo>
                <a:lnTo>
                  <a:pt x="1033" y="143982"/>
                </a:lnTo>
                <a:lnTo>
                  <a:pt x="3136" y="132499"/>
                </a:lnTo>
                <a:close/>
              </a:path>
            </a:pathLst>
          </a:custGeom>
          <a:ln w="12700">
            <a:solidFill>
              <a:srgbClr val="A19FCC"/>
            </a:solidFill>
          </a:ln>
        </p:spPr>
        <p:txBody>
          <a:bodyPr wrap="square" lIns="0" tIns="0" rIns="0" bIns="0" rtlCol="0"/>
          <a:lstStyle/>
          <a:p>
            <a:endParaRPr/>
          </a:p>
        </p:txBody>
      </p:sp>
      <p:sp>
        <p:nvSpPr>
          <p:cNvPr id="331" name="object 331"/>
          <p:cNvSpPr/>
          <p:nvPr/>
        </p:nvSpPr>
        <p:spPr>
          <a:xfrm>
            <a:off x="5837199" y="3947458"/>
            <a:ext cx="170755" cy="198298"/>
          </a:xfrm>
          <a:prstGeom prst="rect">
            <a:avLst/>
          </a:prstGeom>
          <a:blipFill>
            <a:blip r:embed="rId179" cstate="print"/>
            <a:stretch>
              <a:fillRect/>
            </a:stretch>
          </a:blipFill>
        </p:spPr>
        <p:txBody>
          <a:bodyPr wrap="square" lIns="0" tIns="0" rIns="0" bIns="0" rtlCol="0"/>
          <a:lstStyle/>
          <a:p>
            <a:endParaRPr/>
          </a:p>
        </p:txBody>
      </p:sp>
      <p:sp>
        <p:nvSpPr>
          <p:cNvPr id="332" name="object 332"/>
          <p:cNvSpPr/>
          <p:nvPr/>
        </p:nvSpPr>
        <p:spPr>
          <a:xfrm>
            <a:off x="5648658" y="4164495"/>
            <a:ext cx="318137" cy="352815"/>
          </a:xfrm>
          <a:prstGeom prst="rect">
            <a:avLst/>
          </a:prstGeom>
          <a:blipFill>
            <a:blip r:embed="rId180" cstate="print"/>
            <a:stretch>
              <a:fillRect/>
            </a:stretch>
          </a:blipFill>
        </p:spPr>
        <p:txBody>
          <a:bodyPr wrap="square" lIns="0" tIns="0" rIns="0" bIns="0" rtlCol="0"/>
          <a:lstStyle/>
          <a:p>
            <a:endParaRPr/>
          </a:p>
        </p:txBody>
      </p:sp>
      <p:sp>
        <p:nvSpPr>
          <p:cNvPr id="333" name="object 333"/>
          <p:cNvSpPr/>
          <p:nvPr/>
        </p:nvSpPr>
        <p:spPr>
          <a:xfrm>
            <a:off x="5648659" y="4164492"/>
            <a:ext cx="318135" cy="353060"/>
          </a:xfrm>
          <a:custGeom>
            <a:avLst/>
            <a:gdLst/>
            <a:ahLst/>
            <a:cxnLst/>
            <a:rect l="l" t="t" r="r" b="b"/>
            <a:pathLst>
              <a:path w="318135" h="353060">
                <a:moveTo>
                  <a:pt x="208790" y="338672"/>
                </a:moveTo>
                <a:lnTo>
                  <a:pt x="166752" y="349616"/>
                </a:lnTo>
                <a:lnTo>
                  <a:pt x="117575" y="352823"/>
                </a:lnTo>
                <a:lnTo>
                  <a:pt x="100146" y="351249"/>
                </a:lnTo>
                <a:lnTo>
                  <a:pt x="49028" y="322538"/>
                </a:lnTo>
                <a:lnTo>
                  <a:pt x="20766" y="290323"/>
                </a:lnTo>
                <a:lnTo>
                  <a:pt x="6356" y="254046"/>
                </a:lnTo>
                <a:lnTo>
                  <a:pt x="853" y="215139"/>
                </a:lnTo>
                <a:lnTo>
                  <a:pt x="0" y="196216"/>
                </a:lnTo>
                <a:lnTo>
                  <a:pt x="705" y="177271"/>
                </a:lnTo>
                <a:lnTo>
                  <a:pt x="9577" y="138355"/>
                </a:lnTo>
                <a:lnTo>
                  <a:pt x="31348" y="94856"/>
                </a:lnTo>
                <a:lnTo>
                  <a:pt x="61787" y="54814"/>
                </a:lnTo>
                <a:lnTo>
                  <a:pt x="100065" y="25130"/>
                </a:lnTo>
                <a:lnTo>
                  <a:pt x="139829" y="5703"/>
                </a:lnTo>
                <a:lnTo>
                  <a:pt x="172655" y="0"/>
                </a:lnTo>
                <a:lnTo>
                  <a:pt x="188135" y="1262"/>
                </a:lnTo>
                <a:lnTo>
                  <a:pt x="238111" y="14749"/>
                </a:lnTo>
                <a:lnTo>
                  <a:pt x="284359" y="50933"/>
                </a:lnTo>
                <a:lnTo>
                  <a:pt x="309343" y="91318"/>
                </a:lnTo>
                <a:lnTo>
                  <a:pt x="318135" y="139123"/>
                </a:lnTo>
                <a:lnTo>
                  <a:pt x="316009" y="166563"/>
                </a:lnTo>
                <a:lnTo>
                  <a:pt x="303176" y="220460"/>
                </a:lnTo>
                <a:lnTo>
                  <a:pt x="277975" y="270427"/>
                </a:lnTo>
                <a:lnTo>
                  <a:pt x="248858" y="310745"/>
                </a:lnTo>
                <a:lnTo>
                  <a:pt x="208790" y="338672"/>
                </a:lnTo>
                <a:close/>
              </a:path>
            </a:pathLst>
          </a:custGeom>
          <a:ln w="12700">
            <a:solidFill>
              <a:srgbClr val="A19FCC"/>
            </a:solidFill>
          </a:ln>
        </p:spPr>
        <p:txBody>
          <a:bodyPr wrap="square" lIns="0" tIns="0" rIns="0" bIns="0" rtlCol="0"/>
          <a:lstStyle/>
          <a:p>
            <a:endParaRPr/>
          </a:p>
        </p:txBody>
      </p:sp>
      <p:sp>
        <p:nvSpPr>
          <p:cNvPr id="334" name="object 334"/>
          <p:cNvSpPr/>
          <p:nvPr/>
        </p:nvSpPr>
        <p:spPr>
          <a:xfrm>
            <a:off x="5713486" y="4240545"/>
            <a:ext cx="185282" cy="184920"/>
          </a:xfrm>
          <a:prstGeom prst="rect">
            <a:avLst/>
          </a:prstGeom>
          <a:blipFill>
            <a:blip r:embed="rId181" cstate="print"/>
            <a:stretch>
              <a:fillRect/>
            </a:stretch>
          </a:blipFill>
        </p:spPr>
        <p:txBody>
          <a:bodyPr wrap="square" lIns="0" tIns="0" rIns="0" bIns="0" rtlCol="0"/>
          <a:lstStyle/>
          <a:p>
            <a:endParaRPr/>
          </a:p>
        </p:txBody>
      </p:sp>
      <p:sp>
        <p:nvSpPr>
          <p:cNvPr id="335" name="object 335"/>
          <p:cNvSpPr/>
          <p:nvPr/>
        </p:nvSpPr>
        <p:spPr>
          <a:xfrm>
            <a:off x="6016055" y="4014076"/>
            <a:ext cx="390564" cy="386201"/>
          </a:xfrm>
          <a:prstGeom prst="rect">
            <a:avLst/>
          </a:prstGeom>
          <a:blipFill>
            <a:blip r:embed="rId182" cstate="print"/>
            <a:stretch>
              <a:fillRect/>
            </a:stretch>
          </a:blipFill>
        </p:spPr>
        <p:txBody>
          <a:bodyPr wrap="square" lIns="0" tIns="0" rIns="0" bIns="0" rtlCol="0"/>
          <a:lstStyle/>
          <a:p>
            <a:endParaRPr/>
          </a:p>
        </p:txBody>
      </p:sp>
      <p:sp>
        <p:nvSpPr>
          <p:cNvPr id="336" name="object 336"/>
          <p:cNvSpPr/>
          <p:nvPr/>
        </p:nvSpPr>
        <p:spPr>
          <a:xfrm>
            <a:off x="6016056" y="4014105"/>
            <a:ext cx="391160" cy="386715"/>
          </a:xfrm>
          <a:custGeom>
            <a:avLst/>
            <a:gdLst/>
            <a:ahLst/>
            <a:cxnLst/>
            <a:rect l="l" t="t" r="r" b="b"/>
            <a:pathLst>
              <a:path w="391160" h="386714">
                <a:moveTo>
                  <a:pt x="284592" y="380794"/>
                </a:moveTo>
                <a:lnTo>
                  <a:pt x="269254" y="383830"/>
                </a:lnTo>
                <a:lnTo>
                  <a:pt x="252271" y="385644"/>
                </a:lnTo>
                <a:lnTo>
                  <a:pt x="234039" y="386179"/>
                </a:lnTo>
                <a:lnTo>
                  <a:pt x="214958" y="385379"/>
                </a:lnTo>
                <a:lnTo>
                  <a:pt x="173359" y="381880"/>
                </a:lnTo>
                <a:lnTo>
                  <a:pt x="129627" y="368894"/>
                </a:lnTo>
                <a:lnTo>
                  <a:pt x="83261" y="337533"/>
                </a:lnTo>
                <a:lnTo>
                  <a:pt x="42962" y="297457"/>
                </a:lnTo>
                <a:lnTo>
                  <a:pt x="19262" y="255119"/>
                </a:lnTo>
                <a:lnTo>
                  <a:pt x="6221" y="211287"/>
                </a:lnTo>
                <a:lnTo>
                  <a:pt x="0" y="169461"/>
                </a:lnTo>
                <a:lnTo>
                  <a:pt x="622" y="148731"/>
                </a:lnTo>
                <a:lnTo>
                  <a:pt x="13141" y="105987"/>
                </a:lnTo>
                <a:lnTo>
                  <a:pt x="39689" y="62039"/>
                </a:lnTo>
                <a:lnTo>
                  <a:pt x="76390" y="29421"/>
                </a:lnTo>
                <a:lnTo>
                  <a:pt x="123239" y="8134"/>
                </a:lnTo>
                <a:lnTo>
                  <a:pt x="166157" y="0"/>
                </a:lnTo>
                <a:lnTo>
                  <a:pt x="185683" y="1156"/>
                </a:lnTo>
                <a:lnTo>
                  <a:pt x="225334" y="10894"/>
                </a:lnTo>
                <a:lnTo>
                  <a:pt x="269467" y="27869"/>
                </a:lnTo>
                <a:lnTo>
                  <a:pt x="312418" y="55560"/>
                </a:lnTo>
                <a:lnTo>
                  <a:pt x="352877" y="98352"/>
                </a:lnTo>
                <a:lnTo>
                  <a:pt x="382535" y="149984"/>
                </a:lnTo>
                <a:lnTo>
                  <a:pt x="390566" y="207871"/>
                </a:lnTo>
                <a:lnTo>
                  <a:pt x="388441" y="237717"/>
                </a:lnTo>
                <a:lnTo>
                  <a:pt x="373616" y="291344"/>
                </a:lnTo>
                <a:lnTo>
                  <a:pt x="344367" y="338792"/>
                </a:lnTo>
                <a:lnTo>
                  <a:pt x="318305" y="367657"/>
                </a:lnTo>
                <a:lnTo>
                  <a:pt x="284592" y="380794"/>
                </a:lnTo>
                <a:close/>
              </a:path>
            </a:pathLst>
          </a:custGeom>
          <a:ln w="12700">
            <a:solidFill>
              <a:srgbClr val="A19FCC"/>
            </a:solidFill>
          </a:ln>
        </p:spPr>
        <p:txBody>
          <a:bodyPr wrap="square" lIns="0" tIns="0" rIns="0" bIns="0" rtlCol="0"/>
          <a:lstStyle/>
          <a:p>
            <a:endParaRPr/>
          </a:p>
        </p:txBody>
      </p:sp>
      <p:sp>
        <p:nvSpPr>
          <p:cNvPr id="337" name="object 337"/>
          <p:cNvSpPr/>
          <p:nvPr/>
        </p:nvSpPr>
        <p:spPr>
          <a:xfrm>
            <a:off x="6098445" y="4098285"/>
            <a:ext cx="223412" cy="198212"/>
          </a:xfrm>
          <a:prstGeom prst="rect">
            <a:avLst/>
          </a:prstGeom>
          <a:blipFill>
            <a:blip r:embed="rId183" cstate="print"/>
            <a:stretch>
              <a:fillRect/>
            </a:stretch>
          </a:blipFill>
        </p:spPr>
        <p:txBody>
          <a:bodyPr wrap="square" lIns="0" tIns="0" rIns="0" bIns="0" rtlCol="0"/>
          <a:lstStyle/>
          <a:p>
            <a:endParaRPr/>
          </a:p>
        </p:txBody>
      </p:sp>
      <p:sp>
        <p:nvSpPr>
          <p:cNvPr id="338" name="object 338"/>
          <p:cNvSpPr/>
          <p:nvPr/>
        </p:nvSpPr>
        <p:spPr>
          <a:xfrm>
            <a:off x="5355798" y="4270807"/>
            <a:ext cx="296360" cy="262966"/>
          </a:xfrm>
          <a:prstGeom prst="rect">
            <a:avLst/>
          </a:prstGeom>
          <a:blipFill>
            <a:blip r:embed="rId184" cstate="print"/>
            <a:stretch>
              <a:fillRect/>
            </a:stretch>
          </a:blipFill>
        </p:spPr>
        <p:txBody>
          <a:bodyPr wrap="square" lIns="0" tIns="0" rIns="0" bIns="0" rtlCol="0"/>
          <a:lstStyle/>
          <a:p>
            <a:endParaRPr/>
          </a:p>
        </p:txBody>
      </p:sp>
      <p:sp>
        <p:nvSpPr>
          <p:cNvPr id="339" name="object 339"/>
          <p:cNvSpPr/>
          <p:nvPr/>
        </p:nvSpPr>
        <p:spPr>
          <a:xfrm>
            <a:off x="5355797" y="4270822"/>
            <a:ext cx="296545" cy="263525"/>
          </a:xfrm>
          <a:custGeom>
            <a:avLst/>
            <a:gdLst/>
            <a:ahLst/>
            <a:cxnLst/>
            <a:rect l="l" t="t" r="r" b="b"/>
            <a:pathLst>
              <a:path w="296545" h="263525">
                <a:moveTo>
                  <a:pt x="267335" y="221626"/>
                </a:moveTo>
                <a:lnTo>
                  <a:pt x="223278" y="246568"/>
                </a:lnTo>
                <a:lnTo>
                  <a:pt x="179094" y="261504"/>
                </a:lnTo>
                <a:lnTo>
                  <a:pt x="162064" y="262951"/>
                </a:lnTo>
                <a:lnTo>
                  <a:pt x="142731" y="261381"/>
                </a:lnTo>
                <a:lnTo>
                  <a:pt x="100532" y="251711"/>
                </a:lnTo>
                <a:lnTo>
                  <a:pt x="52706" y="224831"/>
                </a:lnTo>
                <a:lnTo>
                  <a:pt x="20324" y="188636"/>
                </a:lnTo>
                <a:lnTo>
                  <a:pt x="1727" y="147788"/>
                </a:lnTo>
                <a:lnTo>
                  <a:pt x="0" y="131097"/>
                </a:lnTo>
                <a:lnTo>
                  <a:pt x="368" y="112836"/>
                </a:lnTo>
                <a:lnTo>
                  <a:pt x="16374" y="61995"/>
                </a:lnTo>
                <a:lnTo>
                  <a:pt x="52870" y="22629"/>
                </a:lnTo>
                <a:lnTo>
                  <a:pt x="92635" y="5665"/>
                </a:lnTo>
                <a:lnTo>
                  <a:pt x="142186" y="0"/>
                </a:lnTo>
                <a:lnTo>
                  <a:pt x="160685" y="799"/>
                </a:lnTo>
                <a:lnTo>
                  <a:pt x="199044" y="10349"/>
                </a:lnTo>
                <a:lnTo>
                  <a:pt x="239447" y="29651"/>
                </a:lnTo>
                <a:lnTo>
                  <a:pt x="269286" y="58549"/>
                </a:lnTo>
                <a:lnTo>
                  <a:pt x="288550" y="97033"/>
                </a:lnTo>
                <a:lnTo>
                  <a:pt x="296365" y="136116"/>
                </a:lnTo>
                <a:lnTo>
                  <a:pt x="295530" y="156610"/>
                </a:lnTo>
                <a:lnTo>
                  <a:pt x="285099" y="202550"/>
                </a:lnTo>
                <a:lnTo>
                  <a:pt x="267335" y="221626"/>
                </a:lnTo>
                <a:close/>
              </a:path>
            </a:pathLst>
          </a:custGeom>
          <a:ln w="12700">
            <a:solidFill>
              <a:srgbClr val="A19FCC"/>
            </a:solidFill>
          </a:ln>
        </p:spPr>
        <p:txBody>
          <a:bodyPr wrap="square" lIns="0" tIns="0" rIns="0" bIns="0" rtlCol="0"/>
          <a:lstStyle/>
          <a:p>
            <a:endParaRPr/>
          </a:p>
        </p:txBody>
      </p:sp>
      <p:sp>
        <p:nvSpPr>
          <p:cNvPr id="340" name="object 340"/>
          <p:cNvSpPr/>
          <p:nvPr/>
        </p:nvSpPr>
        <p:spPr>
          <a:xfrm>
            <a:off x="5411334" y="4323407"/>
            <a:ext cx="170034" cy="146682"/>
          </a:xfrm>
          <a:prstGeom prst="rect">
            <a:avLst/>
          </a:prstGeom>
          <a:blipFill>
            <a:blip r:embed="rId85" cstate="print"/>
            <a:stretch>
              <a:fillRect/>
            </a:stretch>
          </a:blipFill>
        </p:spPr>
        <p:txBody>
          <a:bodyPr wrap="square" lIns="0" tIns="0" rIns="0" bIns="0" rtlCol="0"/>
          <a:lstStyle/>
          <a:p>
            <a:endParaRPr/>
          </a:p>
        </p:txBody>
      </p:sp>
      <p:sp>
        <p:nvSpPr>
          <p:cNvPr id="341" name="object 341"/>
          <p:cNvSpPr/>
          <p:nvPr/>
        </p:nvSpPr>
        <p:spPr>
          <a:xfrm>
            <a:off x="5889638" y="4189514"/>
            <a:ext cx="273212" cy="294255"/>
          </a:xfrm>
          <a:prstGeom prst="rect">
            <a:avLst/>
          </a:prstGeom>
          <a:blipFill>
            <a:blip r:embed="rId185" cstate="print"/>
            <a:stretch>
              <a:fillRect/>
            </a:stretch>
          </a:blipFill>
        </p:spPr>
        <p:txBody>
          <a:bodyPr wrap="square" lIns="0" tIns="0" rIns="0" bIns="0" rtlCol="0"/>
          <a:lstStyle/>
          <a:p>
            <a:endParaRPr/>
          </a:p>
        </p:txBody>
      </p:sp>
      <p:sp>
        <p:nvSpPr>
          <p:cNvPr id="342" name="object 342"/>
          <p:cNvSpPr/>
          <p:nvPr/>
        </p:nvSpPr>
        <p:spPr>
          <a:xfrm>
            <a:off x="5889635" y="4189663"/>
            <a:ext cx="273685" cy="294640"/>
          </a:xfrm>
          <a:custGeom>
            <a:avLst/>
            <a:gdLst/>
            <a:ahLst/>
            <a:cxnLst/>
            <a:rect l="l" t="t" r="r" b="b"/>
            <a:pathLst>
              <a:path w="273685" h="294639">
                <a:moveTo>
                  <a:pt x="116890" y="781"/>
                </a:moveTo>
                <a:lnTo>
                  <a:pt x="165849" y="13697"/>
                </a:lnTo>
                <a:lnTo>
                  <a:pt x="207906" y="33848"/>
                </a:lnTo>
                <a:lnTo>
                  <a:pt x="246337" y="76940"/>
                </a:lnTo>
                <a:lnTo>
                  <a:pt x="265518" y="113773"/>
                </a:lnTo>
                <a:lnTo>
                  <a:pt x="273219" y="165290"/>
                </a:lnTo>
                <a:lnTo>
                  <a:pt x="272389" y="181477"/>
                </a:lnTo>
                <a:lnTo>
                  <a:pt x="262847" y="225754"/>
                </a:lnTo>
                <a:lnTo>
                  <a:pt x="232055" y="265058"/>
                </a:lnTo>
                <a:lnTo>
                  <a:pt x="185098" y="290280"/>
                </a:lnTo>
                <a:lnTo>
                  <a:pt x="148264" y="294109"/>
                </a:lnTo>
                <a:lnTo>
                  <a:pt x="131483" y="292983"/>
                </a:lnTo>
                <a:lnTo>
                  <a:pt x="91167" y="277365"/>
                </a:lnTo>
                <a:lnTo>
                  <a:pt x="51742" y="246823"/>
                </a:lnTo>
                <a:lnTo>
                  <a:pt x="18262" y="199713"/>
                </a:lnTo>
                <a:lnTo>
                  <a:pt x="2815" y="157683"/>
                </a:lnTo>
                <a:lnTo>
                  <a:pt x="0" y="136823"/>
                </a:lnTo>
                <a:lnTo>
                  <a:pt x="1630" y="116169"/>
                </a:lnTo>
                <a:lnTo>
                  <a:pt x="14712" y="75166"/>
                </a:lnTo>
                <a:lnTo>
                  <a:pt x="36404" y="41733"/>
                </a:lnTo>
                <a:lnTo>
                  <a:pt x="66717" y="15867"/>
                </a:lnTo>
                <a:lnTo>
                  <a:pt x="107431" y="0"/>
                </a:lnTo>
                <a:lnTo>
                  <a:pt x="116890" y="781"/>
                </a:lnTo>
                <a:close/>
              </a:path>
            </a:pathLst>
          </a:custGeom>
          <a:ln w="12700">
            <a:solidFill>
              <a:srgbClr val="A19FCC"/>
            </a:solidFill>
          </a:ln>
        </p:spPr>
        <p:txBody>
          <a:bodyPr wrap="square" lIns="0" tIns="0" rIns="0" bIns="0" rtlCol="0"/>
          <a:lstStyle/>
          <a:p>
            <a:endParaRPr/>
          </a:p>
        </p:txBody>
      </p:sp>
      <p:sp>
        <p:nvSpPr>
          <p:cNvPr id="343" name="object 343"/>
          <p:cNvSpPr/>
          <p:nvPr/>
        </p:nvSpPr>
        <p:spPr>
          <a:xfrm>
            <a:off x="5947945" y="4271353"/>
            <a:ext cx="160792" cy="153850"/>
          </a:xfrm>
          <a:prstGeom prst="rect">
            <a:avLst/>
          </a:prstGeom>
          <a:blipFill>
            <a:blip r:embed="rId186" cstate="print"/>
            <a:stretch>
              <a:fillRect/>
            </a:stretch>
          </a:blipFill>
        </p:spPr>
        <p:txBody>
          <a:bodyPr wrap="square" lIns="0" tIns="0" rIns="0" bIns="0" rtlCol="0"/>
          <a:lstStyle/>
          <a:p>
            <a:endParaRPr/>
          </a:p>
        </p:txBody>
      </p:sp>
      <p:sp>
        <p:nvSpPr>
          <p:cNvPr id="344" name="object 344"/>
          <p:cNvSpPr/>
          <p:nvPr/>
        </p:nvSpPr>
        <p:spPr>
          <a:xfrm>
            <a:off x="6096204" y="4300181"/>
            <a:ext cx="382079" cy="267214"/>
          </a:xfrm>
          <a:prstGeom prst="rect">
            <a:avLst/>
          </a:prstGeom>
          <a:blipFill>
            <a:blip r:embed="rId187" cstate="print"/>
            <a:stretch>
              <a:fillRect/>
            </a:stretch>
          </a:blipFill>
        </p:spPr>
        <p:txBody>
          <a:bodyPr wrap="square" lIns="0" tIns="0" rIns="0" bIns="0" rtlCol="0"/>
          <a:lstStyle/>
          <a:p>
            <a:endParaRPr/>
          </a:p>
        </p:txBody>
      </p:sp>
      <p:sp>
        <p:nvSpPr>
          <p:cNvPr id="345" name="object 345"/>
          <p:cNvSpPr/>
          <p:nvPr/>
        </p:nvSpPr>
        <p:spPr>
          <a:xfrm>
            <a:off x="6096203" y="4300199"/>
            <a:ext cx="382270" cy="267335"/>
          </a:xfrm>
          <a:custGeom>
            <a:avLst/>
            <a:gdLst/>
            <a:ahLst/>
            <a:cxnLst/>
            <a:rect l="l" t="t" r="r" b="b"/>
            <a:pathLst>
              <a:path w="382270" h="267335">
                <a:moveTo>
                  <a:pt x="14554" y="99174"/>
                </a:moveTo>
                <a:lnTo>
                  <a:pt x="44754" y="67991"/>
                </a:lnTo>
                <a:lnTo>
                  <a:pt x="87888" y="35467"/>
                </a:lnTo>
                <a:lnTo>
                  <a:pt x="125310" y="16560"/>
                </a:lnTo>
                <a:lnTo>
                  <a:pt x="176264" y="4565"/>
                </a:lnTo>
                <a:lnTo>
                  <a:pt x="228752" y="0"/>
                </a:lnTo>
                <a:lnTo>
                  <a:pt x="250926" y="1725"/>
                </a:lnTo>
                <a:lnTo>
                  <a:pt x="290826" y="11758"/>
                </a:lnTo>
                <a:lnTo>
                  <a:pt x="339332" y="34147"/>
                </a:lnTo>
                <a:lnTo>
                  <a:pt x="371240" y="70653"/>
                </a:lnTo>
                <a:lnTo>
                  <a:pt x="382079" y="123647"/>
                </a:lnTo>
                <a:lnTo>
                  <a:pt x="378183" y="141626"/>
                </a:lnTo>
                <a:lnTo>
                  <a:pt x="360637" y="177984"/>
                </a:lnTo>
                <a:lnTo>
                  <a:pt x="323546" y="216662"/>
                </a:lnTo>
                <a:lnTo>
                  <a:pt x="271729" y="243615"/>
                </a:lnTo>
                <a:lnTo>
                  <a:pt x="228089" y="259088"/>
                </a:lnTo>
                <a:lnTo>
                  <a:pt x="178235" y="266378"/>
                </a:lnTo>
                <a:lnTo>
                  <a:pt x="150007" y="267200"/>
                </a:lnTo>
                <a:lnTo>
                  <a:pt x="122163" y="265475"/>
                </a:lnTo>
                <a:lnTo>
                  <a:pt x="75115" y="251229"/>
                </a:lnTo>
                <a:lnTo>
                  <a:pt x="37082" y="223644"/>
                </a:lnTo>
                <a:lnTo>
                  <a:pt x="12598" y="190684"/>
                </a:lnTo>
                <a:lnTo>
                  <a:pt x="1672" y="152354"/>
                </a:lnTo>
                <a:lnTo>
                  <a:pt x="0" y="136156"/>
                </a:lnTo>
                <a:lnTo>
                  <a:pt x="534" y="124339"/>
                </a:lnTo>
                <a:lnTo>
                  <a:pt x="3314" y="115574"/>
                </a:lnTo>
                <a:lnTo>
                  <a:pt x="8076" y="107854"/>
                </a:lnTo>
                <a:lnTo>
                  <a:pt x="14554" y="99174"/>
                </a:lnTo>
                <a:close/>
              </a:path>
            </a:pathLst>
          </a:custGeom>
          <a:ln w="12699">
            <a:solidFill>
              <a:srgbClr val="A19FCC"/>
            </a:solidFill>
          </a:ln>
        </p:spPr>
        <p:txBody>
          <a:bodyPr wrap="square" lIns="0" tIns="0" rIns="0" bIns="0" rtlCol="0"/>
          <a:lstStyle/>
          <a:p>
            <a:endParaRPr/>
          </a:p>
        </p:txBody>
      </p:sp>
      <p:sp>
        <p:nvSpPr>
          <p:cNvPr id="346" name="object 346"/>
          <p:cNvSpPr/>
          <p:nvPr/>
        </p:nvSpPr>
        <p:spPr>
          <a:xfrm>
            <a:off x="6196724" y="4357585"/>
            <a:ext cx="207918" cy="153480"/>
          </a:xfrm>
          <a:prstGeom prst="rect">
            <a:avLst/>
          </a:prstGeom>
          <a:blipFill>
            <a:blip r:embed="rId188" cstate="print"/>
            <a:stretch>
              <a:fillRect/>
            </a:stretch>
          </a:blipFill>
        </p:spPr>
        <p:txBody>
          <a:bodyPr wrap="square" lIns="0" tIns="0" rIns="0" bIns="0" rtlCol="0"/>
          <a:lstStyle/>
          <a:p>
            <a:endParaRPr/>
          </a:p>
        </p:txBody>
      </p:sp>
      <p:sp>
        <p:nvSpPr>
          <p:cNvPr id="347" name="object 347"/>
          <p:cNvSpPr/>
          <p:nvPr/>
        </p:nvSpPr>
        <p:spPr>
          <a:xfrm>
            <a:off x="5498847" y="4456773"/>
            <a:ext cx="390571" cy="386201"/>
          </a:xfrm>
          <a:prstGeom prst="rect">
            <a:avLst/>
          </a:prstGeom>
          <a:blipFill>
            <a:blip r:embed="rId189" cstate="print"/>
            <a:stretch>
              <a:fillRect/>
            </a:stretch>
          </a:blipFill>
        </p:spPr>
        <p:txBody>
          <a:bodyPr wrap="square" lIns="0" tIns="0" rIns="0" bIns="0" rtlCol="0"/>
          <a:lstStyle/>
          <a:p>
            <a:endParaRPr/>
          </a:p>
        </p:txBody>
      </p:sp>
      <p:sp>
        <p:nvSpPr>
          <p:cNvPr id="348" name="object 348"/>
          <p:cNvSpPr/>
          <p:nvPr/>
        </p:nvSpPr>
        <p:spPr>
          <a:xfrm>
            <a:off x="5498851" y="4456799"/>
            <a:ext cx="391160" cy="386715"/>
          </a:xfrm>
          <a:custGeom>
            <a:avLst/>
            <a:gdLst/>
            <a:ahLst/>
            <a:cxnLst/>
            <a:rect l="l" t="t" r="r" b="b"/>
            <a:pathLst>
              <a:path w="391160" h="386714">
                <a:moveTo>
                  <a:pt x="284592" y="380794"/>
                </a:moveTo>
                <a:lnTo>
                  <a:pt x="269254" y="383830"/>
                </a:lnTo>
                <a:lnTo>
                  <a:pt x="252271" y="385644"/>
                </a:lnTo>
                <a:lnTo>
                  <a:pt x="234039" y="386179"/>
                </a:lnTo>
                <a:lnTo>
                  <a:pt x="214958" y="385379"/>
                </a:lnTo>
                <a:lnTo>
                  <a:pt x="173359" y="381880"/>
                </a:lnTo>
                <a:lnTo>
                  <a:pt x="129627" y="368894"/>
                </a:lnTo>
                <a:lnTo>
                  <a:pt x="83261" y="337533"/>
                </a:lnTo>
                <a:lnTo>
                  <a:pt x="42962" y="297457"/>
                </a:lnTo>
                <a:lnTo>
                  <a:pt x="19262" y="255119"/>
                </a:lnTo>
                <a:lnTo>
                  <a:pt x="6221" y="211287"/>
                </a:lnTo>
                <a:lnTo>
                  <a:pt x="0" y="169461"/>
                </a:lnTo>
                <a:lnTo>
                  <a:pt x="622" y="148731"/>
                </a:lnTo>
                <a:lnTo>
                  <a:pt x="13141" y="105987"/>
                </a:lnTo>
                <a:lnTo>
                  <a:pt x="39689" y="62039"/>
                </a:lnTo>
                <a:lnTo>
                  <a:pt x="76390" y="29421"/>
                </a:lnTo>
                <a:lnTo>
                  <a:pt x="123239" y="8134"/>
                </a:lnTo>
                <a:lnTo>
                  <a:pt x="166157" y="0"/>
                </a:lnTo>
                <a:lnTo>
                  <a:pt x="185683" y="1156"/>
                </a:lnTo>
                <a:lnTo>
                  <a:pt x="225334" y="10894"/>
                </a:lnTo>
                <a:lnTo>
                  <a:pt x="269467" y="27869"/>
                </a:lnTo>
                <a:lnTo>
                  <a:pt x="312418" y="55560"/>
                </a:lnTo>
                <a:lnTo>
                  <a:pt x="352877" y="98352"/>
                </a:lnTo>
                <a:lnTo>
                  <a:pt x="382535" y="149984"/>
                </a:lnTo>
                <a:lnTo>
                  <a:pt x="390566" y="207871"/>
                </a:lnTo>
                <a:lnTo>
                  <a:pt x="388441" y="237717"/>
                </a:lnTo>
                <a:lnTo>
                  <a:pt x="373616" y="291344"/>
                </a:lnTo>
                <a:lnTo>
                  <a:pt x="344367" y="338792"/>
                </a:lnTo>
                <a:lnTo>
                  <a:pt x="318305" y="367657"/>
                </a:lnTo>
                <a:lnTo>
                  <a:pt x="284592" y="380794"/>
                </a:lnTo>
                <a:close/>
              </a:path>
            </a:pathLst>
          </a:custGeom>
          <a:ln w="12700">
            <a:solidFill>
              <a:srgbClr val="A19FCC"/>
            </a:solidFill>
          </a:ln>
        </p:spPr>
        <p:txBody>
          <a:bodyPr wrap="square" lIns="0" tIns="0" rIns="0" bIns="0" rtlCol="0"/>
          <a:lstStyle/>
          <a:p>
            <a:endParaRPr/>
          </a:p>
        </p:txBody>
      </p:sp>
      <p:sp>
        <p:nvSpPr>
          <p:cNvPr id="349" name="object 349"/>
          <p:cNvSpPr/>
          <p:nvPr/>
        </p:nvSpPr>
        <p:spPr>
          <a:xfrm>
            <a:off x="5581240" y="4540980"/>
            <a:ext cx="223412" cy="198212"/>
          </a:xfrm>
          <a:prstGeom prst="rect">
            <a:avLst/>
          </a:prstGeom>
          <a:blipFill>
            <a:blip r:embed="rId83" cstate="print"/>
            <a:stretch>
              <a:fillRect/>
            </a:stretch>
          </a:blipFill>
        </p:spPr>
        <p:txBody>
          <a:bodyPr wrap="square" lIns="0" tIns="0" rIns="0" bIns="0" rtlCol="0"/>
          <a:lstStyle/>
          <a:p>
            <a:endParaRPr/>
          </a:p>
        </p:txBody>
      </p:sp>
      <p:sp>
        <p:nvSpPr>
          <p:cNvPr id="350" name="object 350"/>
          <p:cNvSpPr/>
          <p:nvPr/>
        </p:nvSpPr>
        <p:spPr>
          <a:xfrm>
            <a:off x="5841619" y="4402861"/>
            <a:ext cx="321064" cy="341795"/>
          </a:xfrm>
          <a:prstGeom prst="rect">
            <a:avLst/>
          </a:prstGeom>
          <a:blipFill>
            <a:blip r:embed="rId190" cstate="print"/>
            <a:stretch>
              <a:fillRect/>
            </a:stretch>
          </a:blipFill>
        </p:spPr>
        <p:txBody>
          <a:bodyPr wrap="square" lIns="0" tIns="0" rIns="0" bIns="0" rtlCol="0"/>
          <a:lstStyle/>
          <a:p>
            <a:endParaRPr/>
          </a:p>
        </p:txBody>
      </p:sp>
      <p:sp>
        <p:nvSpPr>
          <p:cNvPr id="351" name="object 351"/>
          <p:cNvSpPr/>
          <p:nvPr/>
        </p:nvSpPr>
        <p:spPr>
          <a:xfrm>
            <a:off x="5841630" y="4403009"/>
            <a:ext cx="321310" cy="342265"/>
          </a:xfrm>
          <a:custGeom>
            <a:avLst/>
            <a:gdLst/>
            <a:ahLst/>
            <a:cxnLst/>
            <a:rect l="l" t="t" r="r" b="b"/>
            <a:pathLst>
              <a:path w="321310" h="342264">
                <a:moveTo>
                  <a:pt x="226669" y="12420"/>
                </a:moveTo>
                <a:lnTo>
                  <a:pt x="260709" y="38932"/>
                </a:lnTo>
                <a:lnTo>
                  <a:pt x="294638" y="76996"/>
                </a:lnTo>
                <a:lnTo>
                  <a:pt x="317648" y="131429"/>
                </a:lnTo>
                <a:lnTo>
                  <a:pt x="321046" y="180072"/>
                </a:lnTo>
                <a:lnTo>
                  <a:pt x="319024" y="202450"/>
                </a:lnTo>
                <a:lnTo>
                  <a:pt x="306041" y="240923"/>
                </a:lnTo>
                <a:lnTo>
                  <a:pt x="285648" y="274015"/>
                </a:lnTo>
                <a:lnTo>
                  <a:pt x="248670" y="313611"/>
                </a:lnTo>
                <a:lnTo>
                  <a:pt x="213522" y="331084"/>
                </a:lnTo>
                <a:lnTo>
                  <a:pt x="169108" y="341029"/>
                </a:lnTo>
                <a:lnTo>
                  <a:pt x="147320" y="341642"/>
                </a:lnTo>
                <a:lnTo>
                  <a:pt x="125868" y="338452"/>
                </a:lnTo>
                <a:lnTo>
                  <a:pt x="83799" y="323345"/>
                </a:lnTo>
                <a:lnTo>
                  <a:pt x="41536" y="290788"/>
                </a:lnTo>
                <a:lnTo>
                  <a:pt x="15569" y="244867"/>
                </a:lnTo>
                <a:lnTo>
                  <a:pt x="2538" y="206081"/>
                </a:lnTo>
                <a:lnTo>
                  <a:pt x="0" y="184912"/>
                </a:lnTo>
                <a:lnTo>
                  <a:pt x="350" y="161594"/>
                </a:lnTo>
                <a:lnTo>
                  <a:pt x="8993" y="111406"/>
                </a:lnTo>
                <a:lnTo>
                  <a:pt x="32728" y="69075"/>
                </a:lnTo>
                <a:lnTo>
                  <a:pt x="71553" y="34596"/>
                </a:lnTo>
                <a:lnTo>
                  <a:pt x="115114" y="12156"/>
                </a:lnTo>
                <a:lnTo>
                  <a:pt x="163419" y="1761"/>
                </a:lnTo>
                <a:lnTo>
                  <a:pt x="183438" y="0"/>
                </a:lnTo>
                <a:lnTo>
                  <a:pt x="197805" y="288"/>
                </a:lnTo>
                <a:lnTo>
                  <a:pt x="208140" y="2633"/>
                </a:lnTo>
                <a:lnTo>
                  <a:pt x="216932" y="6766"/>
                </a:lnTo>
                <a:lnTo>
                  <a:pt x="226669" y="12420"/>
                </a:lnTo>
                <a:close/>
              </a:path>
            </a:pathLst>
          </a:custGeom>
          <a:ln w="12700">
            <a:solidFill>
              <a:srgbClr val="A19FCC"/>
            </a:solidFill>
          </a:ln>
        </p:spPr>
        <p:txBody>
          <a:bodyPr wrap="square" lIns="0" tIns="0" rIns="0" bIns="0" rtlCol="0"/>
          <a:lstStyle/>
          <a:p>
            <a:endParaRPr/>
          </a:p>
        </p:txBody>
      </p:sp>
      <p:sp>
        <p:nvSpPr>
          <p:cNvPr id="352" name="object 352"/>
          <p:cNvSpPr/>
          <p:nvPr/>
        </p:nvSpPr>
        <p:spPr>
          <a:xfrm>
            <a:off x="5909082" y="4492470"/>
            <a:ext cx="181306" cy="186889"/>
          </a:xfrm>
          <a:prstGeom prst="rect">
            <a:avLst/>
          </a:prstGeom>
          <a:blipFill>
            <a:blip r:embed="rId191" cstate="print"/>
            <a:stretch>
              <a:fillRect/>
            </a:stretch>
          </a:blipFill>
        </p:spPr>
        <p:txBody>
          <a:bodyPr wrap="square" lIns="0" tIns="0" rIns="0" bIns="0" rtlCol="0"/>
          <a:lstStyle/>
          <a:p>
            <a:endParaRPr/>
          </a:p>
        </p:txBody>
      </p:sp>
      <p:sp>
        <p:nvSpPr>
          <p:cNvPr id="353" name="object 353"/>
          <p:cNvSpPr/>
          <p:nvPr/>
        </p:nvSpPr>
        <p:spPr>
          <a:xfrm>
            <a:off x="6108358" y="4531779"/>
            <a:ext cx="399089" cy="328206"/>
          </a:xfrm>
          <a:prstGeom prst="rect">
            <a:avLst/>
          </a:prstGeom>
          <a:blipFill>
            <a:blip r:embed="rId192" cstate="print"/>
            <a:stretch>
              <a:fillRect/>
            </a:stretch>
          </a:blipFill>
        </p:spPr>
        <p:txBody>
          <a:bodyPr wrap="square" lIns="0" tIns="0" rIns="0" bIns="0" rtlCol="0"/>
          <a:lstStyle/>
          <a:p>
            <a:endParaRPr/>
          </a:p>
        </p:txBody>
      </p:sp>
      <p:sp>
        <p:nvSpPr>
          <p:cNvPr id="354" name="object 354"/>
          <p:cNvSpPr/>
          <p:nvPr/>
        </p:nvSpPr>
        <p:spPr>
          <a:xfrm>
            <a:off x="6108360" y="4531864"/>
            <a:ext cx="399415" cy="328295"/>
          </a:xfrm>
          <a:custGeom>
            <a:avLst/>
            <a:gdLst/>
            <a:ahLst/>
            <a:cxnLst/>
            <a:rect l="l" t="t" r="r" b="b"/>
            <a:pathLst>
              <a:path w="399415" h="328295">
                <a:moveTo>
                  <a:pt x="6490" y="169613"/>
                </a:moveTo>
                <a:lnTo>
                  <a:pt x="27896" y="127152"/>
                </a:lnTo>
                <a:lnTo>
                  <a:pt x="62349" y="79908"/>
                </a:lnTo>
                <a:lnTo>
                  <a:pt x="95250" y="49280"/>
                </a:lnTo>
                <a:lnTo>
                  <a:pt x="144469" y="22885"/>
                </a:lnTo>
                <a:lnTo>
                  <a:pt x="197688" y="4386"/>
                </a:lnTo>
                <a:lnTo>
                  <a:pt x="244286" y="0"/>
                </a:lnTo>
                <a:lnTo>
                  <a:pt x="266163" y="1626"/>
                </a:lnTo>
                <a:lnTo>
                  <a:pt x="305882" y="8692"/>
                </a:lnTo>
                <a:lnTo>
                  <a:pt x="355320" y="32415"/>
                </a:lnTo>
                <a:lnTo>
                  <a:pt x="381338" y="64028"/>
                </a:lnTo>
                <a:lnTo>
                  <a:pt x="397345" y="102938"/>
                </a:lnTo>
                <a:lnTo>
                  <a:pt x="399085" y="123967"/>
                </a:lnTo>
                <a:lnTo>
                  <a:pt x="397210" y="146610"/>
                </a:lnTo>
                <a:lnTo>
                  <a:pt x="385864" y="189082"/>
                </a:lnTo>
                <a:lnTo>
                  <a:pt x="353290" y="235809"/>
                </a:lnTo>
                <a:lnTo>
                  <a:pt x="321063" y="264791"/>
                </a:lnTo>
                <a:lnTo>
                  <a:pt x="280592" y="293175"/>
                </a:lnTo>
                <a:lnTo>
                  <a:pt x="230990" y="314034"/>
                </a:lnTo>
                <a:lnTo>
                  <a:pt x="172273" y="327363"/>
                </a:lnTo>
                <a:lnTo>
                  <a:pt x="144640" y="328121"/>
                </a:lnTo>
                <a:lnTo>
                  <a:pt x="118649" y="323522"/>
                </a:lnTo>
                <a:lnTo>
                  <a:pt x="70118" y="302511"/>
                </a:lnTo>
                <a:lnTo>
                  <a:pt x="33976" y="272056"/>
                </a:lnTo>
                <a:lnTo>
                  <a:pt x="10223" y="232151"/>
                </a:lnTo>
                <a:lnTo>
                  <a:pt x="0" y="201229"/>
                </a:lnTo>
                <a:lnTo>
                  <a:pt x="70" y="190754"/>
                </a:lnTo>
                <a:lnTo>
                  <a:pt x="2540" y="180937"/>
                </a:lnTo>
                <a:lnTo>
                  <a:pt x="6490" y="169613"/>
                </a:lnTo>
                <a:close/>
              </a:path>
            </a:pathLst>
          </a:custGeom>
          <a:ln w="12700">
            <a:solidFill>
              <a:srgbClr val="A19FCC"/>
            </a:solidFill>
          </a:ln>
        </p:spPr>
        <p:txBody>
          <a:bodyPr wrap="square" lIns="0" tIns="0" rIns="0" bIns="0" rtlCol="0"/>
          <a:lstStyle/>
          <a:p>
            <a:endParaRPr/>
          </a:p>
        </p:txBody>
      </p:sp>
      <p:sp>
        <p:nvSpPr>
          <p:cNvPr id="355" name="object 355"/>
          <p:cNvSpPr/>
          <p:nvPr/>
        </p:nvSpPr>
        <p:spPr>
          <a:xfrm>
            <a:off x="6219440" y="4599314"/>
            <a:ext cx="208807" cy="189179"/>
          </a:xfrm>
          <a:prstGeom prst="rect">
            <a:avLst/>
          </a:prstGeom>
          <a:blipFill>
            <a:blip r:embed="rId193" cstate="print"/>
            <a:stretch>
              <a:fillRect/>
            </a:stretch>
          </a:blipFill>
        </p:spPr>
        <p:txBody>
          <a:bodyPr wrap="square" lIns="0" tIns="0" rIns="0" bIns="0" rtlCol="0"/>
          <a:lstStyle/>
          <a:p>
            <a:endParaRPr/>
          </a:p>
        </p:txBody>
      </p:sp>
      <p:sp>
        <p:nvSpPr>
          <p:cNvPr id="356" name="object 356"/>
          <p:cNvSpPr/>
          <p:nvPr/>
        </p:nvSpPr>
        <p:spPr>
          <a:xfrm>
            <a:off x="5257149" y="4483607"/>
            <a:ext cx="245852" cy="223517"/>
          </a:xfrm>
          <a:prstGeom prst="rect">
            <a:avLst/>
          </a:prstGeom>
          <a:blipFill>
            <a:blip r:embed="rId194" cstate="print"/>
            <a:stretch>
              <a:fillRect/>
            </a:stretch>
          </a:blipFill>
        </p:spPr>
        <p:txBody>
          <a:bodyPr wrap="square" lIns="0" tIns="0" rIns="0" bIns="0" rtlCol="0"/>
          <a:lstStyle/>
          <a:p>
            <a:endParaRPr/>
          </a:p>
        </p:txBody>
      </p:sp>
      <p:sp>
        <p:nvSpPr>
          <p:cNvPr id="357" name="object 357"/>
          <p:cNvSpPr/>
          <p:nvPr/>
        </p:nvSpPr>
        <p:spPr>
          <a:xfrm>
            <a:off x="5257151" y="4483616"/>
            <a:ext cx="246379" cy="223520"/>
          </a:xfrm>
          <a:custGeom>
            <a:avLst/>
            <a:gdLst/>
            <a:ahLst/>
            <a:cxnLst/>
            <a:rect l="l" t="t" r="r" b="b"/>
            <a:pathLst>
              <a:path w="246379" h="223520">
                <a:moveTo>
                  <a:pt x="2876" y="105424"/>
                </a:moveTo>
                <a:lnTo>
                  <a:pt x="19665" y="67324"/>
                </a:lnTo>
                <a:lnTo>
                  <a:pt x="41409" y="36016"/>
                </a:lnTo>
                <a:lnTo>
                  <a:pt x="81246" y="11268"/>
                </a:lnTo>
                <a:lnTo>
                  <a:pt x="128105" y="0"/>
                </a:lnTo>
                <a:lnTo>
                  <a:pt x="142403" y="782"/>
                </a:lnTo>
                <a:lnTo>
                  <a:pt x="181372" y="10103"/>
                </a:lnTo>
                <a:lnTo>
                  <a:pt x="222831" y="39781"/>
                </a:lnTo>
                <a:lnTo>
                  <a:pt x="243605" y="80252"/>
                </a:lnTo>
                <a:lnTo>
                  <a:pt x="245856" y="110469"/>
                </a:lnTo>
                <a:lnTo>
                  <a:pt x="244130" y="125683"/>
                </a:lnTo>
                <a:lnTo>
                  <a:pt x="223192" y="169851"/>
                </a:lnTo>
                <a:lnTo>
                  <a:pt x="193384" y="197377"/>
                </a:lnTo>
                <a:lnTo>
                  <a:pt x="150950" y="217434"/>
                </a:lnTo>
                <a:lnTo>
                  <a:pt x="114962" y="223511"/>
                </a:lnTo>
                <a:lnTo>
                  <a:pt x="97732" y="222556"/>
                </a:lnTo>
                <a:lnTo>
                  <a:pt x="49780" y="200828"/>
                </a:lnTo>
                <a:lnTo>
                  <a:pt x="16094" y="163387"/>
                </a:lnTo>
                <a:lnTo>
                  <a:pt x="515" y="126962"/>
                </a:lnTo>
                <a:lnTo>
                  <a:pt x="0" y="119714"/>
                </a:lnTo>
                <a:lnTo>
                  <a:pt x="1017" y="113053"/>
                </a:lnTo>
                <a:lnTo>
                  <a:pt x="2876" y="105424"/>
                </a:lnTo>
                <a:close/>
              </a:path>
            </a:pathLst>
          </a:custGeom>
          <a:ln w="12700">
            <a:solidFill>
              <a:srgbClr val="A19FCC"/>
            </a:solidFill>
          </a:ln>
        </p:spPr>
        <p:txBody>
          <a:bodyPr wrap="square" lIns="0" tIns="0" rIns="0" bIns="0" rtlCol="0"/>
          <a:lstStyle/>
          <a:p>
            <a:endParaRPr/>
          </a:p>
        </p:txBody>
      </p:sp>
      <p:sp>
        <p:nvSpPr>
          <p:cNvPr id="358" name="object 358"/>
          <p:cNvSpPr/>
          <p:nvPr/>
        </p:nvSpPr>
        <p:spPr>
          <a:xfrm>
            <a:off x="5323965" y="4528304"/>
            <a:ext cx="132472" cy="132088"/>
          </a:xfrm>
          <a:prstGeom prst="rect">
            <a:avLst/>
          </a:prstGeom>
          <a:blipFill>
            <a:blip r:embed="rId195" cstate="print"/>
            <a:stretch>
              <a:fillRect/>
            </a:stretch>
          </a:blipFill>
        </p:spPr>
        <p:txBody>
          <a:bodyPr wrap="square" lIns="0" tIns="0" rIns="0" bIns="0" rtlCol="0"/>
          <a:lstStyle/>
          <a:p>
            <a:endParaRPr/>
          </a:p>
        </p:txBody>
      </p:sp>
      <p:sp>
        <p:nvSpPr>
          <p:cNvPr id="359" name="object 359"/>
          <p:cNvSpPr/>
          <p:nvPr/>
        </p:nvSpPr>
        <p:spPr>
          <a:xfrm>
            <a:off x="5246694" y="4655692"/>
            <a:ext cx="281716" cy="265798"/>
          </a:xfrm>
          <a:prstGeom prst="rect">
            <a:avLst/>
          </a:prstGeom>
          <a:blipFill>
            <a:blip r:embed="rId196" cstate="print"/>
            <a:stretch>
              <a:fillRect/>
            </a:stretch>
          </a:blipFill>
        </p:spPr>
        <p:txBody>
          <a:bodyPr wrap="square" lIns="0" tIns="0" rIns="0" bIns="0" rtlCol="0"/>
          <a:lstStyle/>
          <a:p>
            <a:endParaRPr/>
          </a:p>
        </p:txBody>
      </p:sp>
      <p:sp>
        <p:nvSpPr>
          <p:cNvPr id="360" name="object 360"/>
          <p:cNvSpPr/>
          <p:nvPr/>
        </p:nvSpPr>
        <p:spPr>
          <a:xfrm>
            <a:off x="5246692" y="4655865"/>
            <a:ext cx="281940" cy="266065"/>
          </a:xfrm>
          <a:custGeom>
            <a:avLst/>
            <a:gdLst/>
            <a:ahLst/>
            <a:cxnLst/>
            <a:rect l="l" t="t" r="r" b="b"/>
            <a:pathLst>
              <a:path w="281939" h="266064">
                <a:moveTo>
                  <a:pt x="1027" y="180435"/>
                </a:moveTo>
                <a:lnTo>
                  <a:pt x="14247" y="132454"/>
                </a:lnTo>
                <a:lnTo>
                  <a:pt x="34262" y="89502"/>
                </a:lnTo>
                <a:lnTo>
                  <a:pt x="59064" y="60522"/>
                </a:lnTo>
                <a:lnTo>
                  <a:pt x="94234" y="31772"/>
                </a:lnTo>
                <a:lnTo>
                  <a:pt x="128206" y="12835"/>
                </a:lnTo>
                <a:lnTo>
                  <a:pt x="176414" y="1403"/>
                </a:lnTo>
                <a:lnTo>
                  <a:pt x="205146" y="0"/>
                </a:lnTo>
                <a:lnTo>
                  <a:pt x="218524" y="1839"/>
                </a:lnTo>
                <a:lnTo>
                  <a:pt x="255501" y="22977"/>
                </a:lnTo>
                <a:lnTo>
                  <a:pt x="278732" y="61838"/>
                </a:lnTo>
                <a:lnTo>
                  <a:pt x="281713" y="95361"/>
                </a:lnTo>
                <a:lnTo>
                  <a:pt x="280325" y="111182"/>
                </a:lnTo>
                <a:lnTo>
                  <a:pt x="264684" y="151640"/>
                </a:lnTo>
                <a:lnTo>
                  <a:pt x="234800" y="194129"/>
                </a:lnTo>
                <a:lnTo>
                  <a:pt x="206741" y="221646"/>
                </a:lnTo>
                <a:lnTo>
                  <a:pt x="169402" y="246424"/>
                </a:lnTo>
                <a:lnTo>
                  <a:pt x="128814" y="263201"/>
                </a:lnTo>
                <a:lnTo>
                  <a:pt x="109121" y="265623"/>
                </a:lnTo>
                <a:lnTo>
                  <a:pt x="89179" y="264766"/>
                </a:lnTo>
                <a:lnTo>
                  <a:pt x="38665" y="247472"/>
                </a:lnTo>
                <a:lnTo>
                  <a:pt x="6411" y="213175"/>
                </a:lnTo>
                <a:lnTo>
                  <a:pt x="0" y="196919"/>
                </a:lnTo>
                <a:lnTo>
                  <a:pt x="105" y="189376"/>
                </a:lnTo>
                <a:lnTo>
                  <a:pt x="1027" y="180435"/>
                </a:lnTo>
                <a:close/>
              </a:path>
            </a:pathLst>
          </a:custGeom>
          <a:ln w="12700">
            <a:solidFill>
              <a:srgbClr val="A19FCC"/>
            </a:solidFill>
          </a:ln>
        </p:spPr>
        <p:txBody>
          <a:bodyPr wrap="square" lIns="0" tIns="0" rIns="0" bIns="0" rtlCol="0"/>
          <a:lstStyle/>
          <a:p>
            <a:endParaRPr/>
          </a:p>
        </p:txBody>
      </p:sp>
      <p:sp>
        <p:nvSpPr>
          <p:cNvPr id="361" name="object 361"/>
          <p:cNvSpPr/>
          <p:nvPr/>
        </p:nvSpPr>
        <p:spPr>
          <a:xfrm>
            <a:off x="5324818" y="4709357"/>
            <a:ext cx="148004" cy="156614"/>
          </a:xfrm>
          <a:prstGeom prst="rect">
            <a:avLst/>
          </a:prstGeom>
          <a:blipFill>
            <a:blip r:embed="rId98" cstate="print"/>
            <a:stretch>
              <a:fillRect/>
            </a:stretch>
          </a:blipFill>
        </p:spPr>
        <p:txBody>
          <a:bodyPr wrap="square" lIns="0" tIns="0" rIns="0" bIns="0" rtlCol="0"/>
          <a:lstStyle/>
          <a:p>
            <a:endParaRPr/>
          </a:p>
        </p:txBody>
      </p:sp>
      <p:sp>
        <p:nvSpPr>
          <p:cNvPr id="362" name="object 362"/>
          <p:cNvSpPr/>
          <p:nvPr/>
        </p:nvSpPr>
        <p:spPr>
          <a:xfrm>
            <a:off x="5760122" y="4724183"/>
            <a:ext cx="325921" cy="332996"/>
          </a:xfrm>
          <a:prstGeom prst="rect">
            <a:avLst/>
          </a:prstGeom>
          <a:blipFill>
            <a:blip r:embed="rId197" cstate="print"/>
            <a:stretch>
              <a:fillRect/>
            </a:stretch>
          </a:blipFill>
        </p:spPr>
        <p:txBody>
          <a:bodyPr wrap="square" lIns="0" tIns="0" rIns="0" bIns="0" rtlCol="0"/>
          <a:lstStyle/>
          <a:p>
            <a:endParaRPr/>
          </a:p>
        </p:txBody>
      </p:sp>
      <p:sp>
        <p:nvSpPr>
          <p:cNvPr id="363" name="object 363"/>
          <p:cNvSpPr/>
          <p:nvPr/>
        </p:nvSpPr>
        <p:spPr>
          <a:xfrm>
            <a:off x="5760129" y="4724369"/>
            <a:ext cx="326390" cy="333375"/>
          </a:xfrm>
          <a:custGeom>
            <a:avLst/>
            <a:gdLst/>
            <a:ahLst/>
            <a:cxnLst/>
            <a:rect l="l" t="t" r="r" b="b"/>
            <a:pathLst>
              <a:path w="326389" h="333375">
                <a:moveTo>
                  <a:pt x="44272" y="291735"/>
                </a:moveTo>
                <a:lnTo>
                  <a:pt x="22298" y="254603"/>
                </a:lnTo>
                <a:lnTo>
                  <a:pt x="4662" y="206761"/>
                </a:lnTo>
                <a:lnTo>
                  <a:pt x="0" y="169269"/>
                </a:lnTo>
                <a:lnTo>
                  <a:pt x="3175" y="147678"/>
                </a:lnTo>
                <a:lnTo>
                  <a:pt x="17812" y="101176"/>
                </a:lnTo>
                <a:lnTo>
                  <a:pt x="39901" y="64464"/>
                </a:lnTo>
                <a:lnTo>
                  <a:pt x="69435" y="37546"/>
                </a:lnTo>
                <a:lnTo>
                  <a:pt x="116984" y="9222"/>
                </a:lnTo>
                <a:lnTo>
                  <a:pt x="173151" y="0"/>
                </a:lnTo>
                <a:lnTo>
                  <a:pt x="195673" y="2216"/>
                </a:lnTo>
                <a:lnTo>
                  <a:pt x="238632" y="14405"/>
                </a:lnTo>
                <a:lnTo>
                  <a:pt x="275258" y="39186"/>
                </a:lnTo>
                <a:lnTo>
                  <a:pt x="303682" y="70158"/>
                </a:lnTo>
                <a:lnTo>
                  <a:pt x="322091" y="116555"/>
                </a:lnTo>
                <a:lnTo>
                  <a:pt x="325910" y="172842"/>
                </a:lnTo>
                <a:lnTo>
                  <a:pt x="323734" y="193570"/>
                </a:lnTo>
                <a:lnTo>
                  <a:pt x="309492" y="235771"/>
                </a:lnTo>
                <a:lnTo>
                  <a:pt x="283075" y="279306"/>
                </a:lnTo>
                <a:lnTo>
                  <a:pt x="245491" y="310007"/>
                </a:lnTo>
                <a:lnTo>
                  <a:pt x="196741" y="327881"/>
                </a:lnTo>
                <a:lnTo>
                  <a:pt x="147987" y="332814"/>
                </a:lnTo>
                <a:lnTo>
                  <a:pt x="122740" y="329854"/>
                </a:lnTo>
                <a:lnTo>
                  <a:pt x="79959" y="319116"/>
                </a:lnTo>
                <a:lnTo>
                  <a:pt x="44272" y="291735"/>
                </a:lnTo>
                <a:close/>
              </a:path>
            </a:pathLst>
          </a:custGeom>
          <a:ln w="12700">
            <a:solidFill>
              <a:srgbClr val="A19FCC"/>
            </a:solidFill>
          </a:ln>
        </p:spPr>
        <p:txBody>
          <a:bodyPr wrap="square" lIns="0" tIns="0" rIns="0" bIns="0" rtlCol="0"/>
          <a:lstStyle/>
          <a:p>
            <a:endParaRPr/>
          </a:p>
        </p:txBody>
      </p:sp>
      <p:sp>
        <p:nvSpPr>
          <p:cNvPr id="364" name="object 364"/>
          <p:cNvSpPr/>
          <p:nvPr/>
        </p:nvSpPr>
        <p:spPr>
          <a:xfrm>
            <a:off x="5841588" y="4788096"/>
            <a:ext cx="178210" cy="190991"/>
          </a:xfrm>
          <a:prstGeom prst="rect">
            <a:avLst/>
          </a:prstGeom>
          <a:blipFill>
            <a:blip r:embed="rId198" cstate="print"/>
            <a:stretch>
              <a:fillRect/>
            </a:stretch>
          </a:blipFill>
        </p:spPr>
        <p:txBody>
          <a:bodyPr wrap="square" lIns="0" tIns="0" rIns="0" bIns="0" rtlCol="0"/>
          <a:lstStyle/>
          <a:p>
            <a:endParaRPr/>
          </a:p>
        </p:txBody>
      </p:sp>
      <p:sp>
        <p:nvSpPr>
          <p:cNvPr id="365" name="object 365"/>
          <p:cNvSpPr/>
          <p:nvPr/>
        </p:nvSpPr>
        <p:spPr>
          <a:xfrm>
            <a:off x="5564174" y="4809604"/>
            <a:ext cx="264290" cy="337729"/>
          </a:xfrm>
          <a:prstGeom prst="rect">
            <a:avLst/>
          </a:prstGeom>
          <a:blipFill>
            <a:blip r:embed="rId199" cstate="print"/>
            <a:stretch>
              <a:fillRect/>
            </a:stretch>
          </a:blipFill>
        </p:spPr>
        <p:txBody>
          <a:bodyPr wrap="square" lIns="0" tIns="0" rIns="0" bIns="0" rtlCol="0"/>
          <a:lstStyle/>
          <a:p>
            <a:endParaRPr/>
          </a:p>
        </p:txBody>
      </p:sp>
      <p:sp>
        <p:nvSpPr>
          <p:cNvPr id="366" name="object 366"/>
          <p:cNvSpPr/>
          <p:nvPr/>
        </p:nvSpPr>
        <p:spPr>
          <a:xfrm>
            <a:off x="5564163" y="4809651"/>
            <a:ext cx="264795" cy="337820"/>
          </a:xfrm>
          <a:custGeom>
            <a:avLst/>
            <a:gdLst/>
            <a:ahLst/>
            <a:cxnLst/>
            <a:rect l="l" t="t" r="r" b="b"/>
            <a:pathLst>
              <a:path w="264795" h="337820">
                <a:moveTo>
                  <a:pt x="110096" y="328320"/>
                </a:moveTo>
                <a:lnTo>
                  <a:pt x="77895" y="305369"/>
                </a:lnTo>
                <a:lnTo>
                  <a:pt x="43565" y="271129"/>
                </a:lnTo>
                <a:lnTo>
                  <a:pt x="14771" y="219959"/>
                </a:lnTo>
                <a:lnTo>
                  <a:pt x="2702" y="172761"/>
                </a:lnTo>
                <a:lnTo>
                  <a:pt x="0" y="150736"/>
                </a:lnTo>
                <a:lnTo>
                  <a:pt x="231" y="130887"/>
                </a:lnTo>
                <a:lnTo>
                  <a:pt x="12788" y="77965"/>
                </a:lnTo>
                <a:lnTo>
                  <a:pt x="34600" y="36118"/>
                </a:lnTo>
                <a:lnTo>
                  <a:pt x="75349" y="8112"/>
                </a:lnTo>
                <a:lnTo>
                  <a:pt x="109880" y="0"/>
                </a:lnTo>
                <a:lnTo>
                  <a:pt x="127568" y="1274"/>
                </a:lnTo>
                <a:lnTo>
                  <a:pt x="179717" y="20434"/>
                </a:lnTo>
                <a:lnTo>
                  <a:pt x="213879" y="53068"/>
                </a:lnTo>
                <a:lnTo>
                  <a:pt x="242922" y="100766"/>
                </a:lnTo>
                <a:lnTo>
                  <a:pt x="257314" y="140347"/>
                </a:lnTo>
                <a:lnTo>
                  <a:pt x="264156" y="188040"/>
                </a:lnTo>
                <a:lnTo>
                  <a:pt x="264301" y="212901"/>
                </a:lnTo>
                <a:lnTo>
                  <a:pt x="261035" y="235610"/>
                </a:lnTo>
                <a:lnTo>
                  <a:pt x="242546" y="275817"/>
                </a:lnTo>
                <a:lnTo>
                  <a:pt x="215074" y="307746"/>
                </a:lnTo>
                <a:lnTo>
                  <a:pt x="180620" y="327409"/>
                </a:lnTo>
                <a:lnTo>
                  <a:pt x="135406" y="337684"/>
                </a:lnTo>
                <a:lnTo>
                  <a:pt x="126726" y="336281"/>
                </a:lnTo>
                <a:lnTo>
                  <a:pt x="118933" y="333000"/>
                </a:lnTo>
                <a:lnTo>
                  <a:pt x="110096" y="328320"/>
                </a:lnTo>
                <a:close/>
              </a:path>
            </a:pathLst>
          </a:custGeom>
          <a:ln w="12700">
            <a:solidFill>
              <a:srgbClr val="A19FCC"/>
            </a:solidFill>
          </a:ln>
        </p:spPr>
        <p:txBody>
          <a:bodyPr wrap="square" lIns="0" tIns="0" rIns="0" bIns="0" rtlCol="0"/>
          <a:lstStyle/>
          <a:p>
            <a:endParaRPr/>
          </a:p>
        </p:txBody>
      </p:sp>
      <p:sp>
        <p:nvSpPr>
          <p:cNvPr id="367" name="object 367"/>
          <p:cNvSpPr/>
          <p:nvPr/>
        </p:nvSpPr>
        <p:spPr>
          <a:xfrm>
            <a:off x="5626084" y="4881081"/>
            <a:ext cx="140335" cy="169545"/>
          </a:xfrm>
          <a:custGeom>
            <a:avLst/>
            <a:gdLst/>
            <a:ahLst/>
            <a:cxnLst/>
            <a:rect l="l" t="t" r="r" b="b"/>
            <a:pathLst>
              <a:path w="140335" h="169545">
                <a:moveTo>
                  <a:pt x="48248" y="0"/>
                </a:moveTo>
                <a:lnTo>
                  <a:pt x="14756" y="26506"/>
                </a:lnTo>
                <a:lnTo>
                  <a:pt x="58" y="62665"/>
                </a:lnTo>
                <a:lnTo>
                  <a:pt x="0" y="73316"/>
                </a:lnTo>
                <a:lnTo>
                  <a:pt x="1435" y="84710"/>
                </a:lnTo>
                <a:lnTo>
                  <a:pt x="16854" y="124095"/>
                </a:lnTo>
                <a:lnTo>
                  <a:pt x="53870" y="156762"/>
                </a:lnTo>
                <a:lnTo>
                  <a:pt x="89329" y="169264"/>
                </a:lnTo>
                <a:lnTo>
                  <a:pt x="99726" y="167483"/>
                </a:lnTo>
                <a:lnTo>
                  <a:pt x="134539" y="144509"/>
                </a:lnTo>
                <a:lnTo>
                  <a:pt x="139971" y="106332"/>
                </a:lnTo>
                <a:lnTo>
                  <a:pt x="138949" y="89979"/>
                </a:lnTo>
                <a:lnTo>
                  <a:pt x="128182" y="53356"/>
                </a:lnTo>
                <a:lnTo>
                  <a:pt x="99022" y="18609"/>
                </a:lnTo>
                <a:lnTo>
                  <a:pt x="58904" y="657"/>
                </a:lnTo>
                <a:lnTo>
                  <a:pt x="48248" y="0"/>
                </a:lnTo>
                <a:close/>
              </a:path>
            </a:pathLst>
          </a:custGeom>
          <a:solidFill>
            <a:srgbClr val="BEDF89"/>
          </a:solidFill>
        </p:spPr>
        <p:txBody>
          <a:bodyPr wrap="square" lIns="0" tIns="0" rIns="0" bIns="0" rtlCol="0"/>
          <a:lstStyle/>
          <a:p>
            <a:endParaRPr/>
          </a:p>
        </p:txBody>
      </p:sp>
      <p:sp>
        <p:nvSpPr>
          <p:cNvPr id="368" name="object 368"/>
          <p:cNvSpPr/>
          <p:nvPr/>
        </p:nvSpPr>
        <p:spPr>
          <a:xfrm>
            <a:off x="5626084" y="4881081"/>
            <a:ext cx="140335" cy="169545"/>
          </a:xfrm>
          <a:custGeom>
            <a:avLst/>
            <a:gdLst/>
            <a:ahLst/>
            <a:cxnLst/>
            <a:rect l="l" t="t" r="r" b="b"/>
            <a:pathLst>
              <a:path w="140335" h="169545">
                <a:moveTo>
                  <a:pt x="117495" y="159921"/>
                </a:moveTo>
                <a:lnTo>
                  <a:pt x="109273" y="164042"/>
                </a:lnTo>
                <a:lnTo>
                  <a:pt x="99726" y="167483"/>
                </a:lnTo>
                <a:lnTo>
                  <a:pt x="89329" y="169264"/>
                </a:lnTo>
                <a:lnTo>
                  <a:pt x="78557" y="168405"/>
                </a:lnTo>
                <a:lnTo>
                  <a:pt x="41483" y="148224"/>
                </a:lnTo>
                <a:lnTo>
                  <a:pt x="11791" y="115614"/>
                </a:lnTo>
                <a:lnTo>
                  <a:pt x="0" y="73316"/>
                </a:lnTo>
                <a:lnTo>
                  <a:pt x="58" y="62665"/>
                </a:lnTo>
                <a:lnTo>
                  <a:pt x="14816" y="26406"/>
                </a:lnTo>
                <a:lnTo>
                  <a:pt x="48248" y="0"/>
                </a:lnTo>
                <a:lnTo>
                  <a:pt x="58904" y="657"/>
                </a:lnTo>
                <a:lnTo>
                  <a:pt x="99022" y="18609"/>
                </a:lnTo>
                <a:lnTo>
                  <a:pt x="128182" y="53356"/>
                </a:lnTo>
                <a:lnTo>
                  <a:pt x="138949" y="89979"/>
                </a:lnTo>
                <a:lnTo>
                  <a:pt x="139971" y="106332"/>
                </a:lnTo>
                <a:lnTo>
                  <a:pt x="139636" y="122264"/>
                </a:lnTo>
                <a:lnTo>
                  <a:pt x="117495" y="159921"/>
                </a:lnTo>
                <a:close/>
              </a:path>
            </a:pathLst>
          </a:custGeom>
          <a:ln w="12700">
            <a:solidFill>
              <a:srgbClr val="94C83B"/>
            </a:solidFill>
          </a:ln>
        </p:spPr>
        <p:txBody>
          <a:bodyPr wrap="square" lIns="0" tIns="0" rIns="0" bIns="0" rtlCol="0"/>
          <a:lstStyle/>
          <a:p>
            <a:endParaRPr/>
          </a:p>
        </p:txBody>
      </p:sp>
      <p:sp>
        <p:nvSpPr>
          <p:cNvPr id="369" name="object 369"/>
          <p:cNvSpPr/>
          <p:nvPr/>
        </p:nvSpPr>
        <p:spPr>
          <a:xfrm>
            <a:off x="5431997" y="4757305"/>
            <a:ext cx="189734" cy="191808"/>
          </a:xfrm>
          <a:prstGeom prst="rect">
            <a:avLst/>
          </a:prstGeom>
          <a:blipFill>
            <a:blip r:embed="rId200" cstate="print"/>
            <a:stretch>
              <a:fillRect/>
            </a:stretch>
          </a:blipFill>
        </p:spPr>
        <p:txBody>
          <a:bodyPr wrap="square" lIns="0" tIns="0" rIns="0" bIns="0" rtlCol="0"/>
          <a:lstStyle/>
          <a:p>
            <a:endParaRPr/>
          </a:p>
        </p:txBody>
      </p:sp>
      <p:sp>
        <p:nvSpPr>
          <p:cNvPr id="370" name="object 370"/>
          <p:cNvSpPr/>
          <p:nvPr/>
        </p:nvSpPr>
        <p:spPr>
          <a:xfrm>
            <a:off x="5431996" y="4757485"/>
            <a:ext cx="189865" cy="191770"/>
          </a:xfrm>
          <a:custGeom>
            <a:avLst/>
            <a:gdLst/>
            <a:ahLst/>
            <a:cxnLst/>
            <a:rect l="l" t="t" r="r" b="b"/>
            <a:pathLst>
              <a:path w="189864" h="191770">
                <a:moveTo>
                  <a:pt x="13880" y="155359"/>
                </a:moveTo>
                <a:lnTo>
                  <a:pt x="1789" y="113125"/>
                </a:lnTo>
                <a:lnTo>
                  <a:pt x="0" y="92009"/>
                </a:lnTo>
                <a:lnTo>
                  <a:pt x="1624" y="80925"/>
                </a:lnTo>
                <a:lnTo>
                  <a:pt x="18875" y="43893"/>
                </a:lnTo>
                <a:lnTo>
                  <a:pt x="54808" y="12864"/>
                </a:lnTo>
                <a:lnTo>
                  <a:pt x="95015" y="0"/>
                </a:lnTo>
                <a:lnTo>
                  <a:pt x="105764" y="115"/>
                </a:lnTo>
                <a:lnTo>
                  <a:pt x="153135" y="17006"/>
                </a:lnTo>
                <a:lnTo>
                  <a:pt x="178617" y="45366"/>
                </a:lnTo>
                <a:lnTo>
                  <a:pt x="189726" y="83854"/>
                </a:lnTo>
                <a:lnTo>
                  <a:pt x="189191" y="93942"/>
                </a:lnTo>
                <a:lnTo>
                  <a:pt x="177367" y="139192"/>
                </a:lnTo>
                <a:lnTo>
                  <a:pt x="150539" y="172736"/>
                </a:lnTo>
                <a:lnTo>
                  <a:pt x="111467" y="189926"/>
                </a:lnTo>
                <a:lnTo>
                  <a:pt x="82295" y="191618"/>
                </a:lnTo>
                <a:lnTo>
                  <a:pt x="68361" y="189431"/>
                </a:lnTo>
                <a:lnTo>
                  <a:pt x="31228" y="174651"/>
                </a:lnTo>
                <a:lnTo>
                  <a:pt x="13880" y="155359"/>
                </a:lnTo>
                <a:close/>
              </a:path>
            </a:pathLst>
          </a:custGeom>
          <a:ln w="12700">
            <a:solidFill>
              <a:srgbClr val="A19FCC"/>
            </a:solidFill>
          </a:ln>
        </p:spPr>
        <p:txBody>
          <a:bodyPr wrap="square" lIns="0" tIns="0" rIns="0" bIns="0" rtlCol="0"/>
          <a:lstStyle/>
          <a:p>
            <a:endParaRPr/>
          </a:p>
        </p:txBody>
      </p:sp>
      <p:sp>
        <p:nvSpPr>
          <p:cNvPr id="371" name="object 371"/>
          <p:cNvSpPr/>
          <p:nvPr/>
        </p:nvSpPr>
        <p:spPr>
          <a:xfrm>
            <a:off x="5483510" y="4798042"/>
            <a:ext cx="95250" cy="106680"/>
          </a:xfrm>
          <a:custGeom>
            <a:avLst/>
            <a:gdLst/>
            <a:ahLst/>
            <a:cxnLst/>
            <a:rect l="l" t="t" r="r" b="b"/>
            <a:pathLst>
              <a:path w="95250" h="106679">
                <a:moveTo>
                  <a:pt x="58051" y="0"/>
                </a:moveTo>
                <a:lnTo>
                  <a:pt x="49275" y="1943"/>
                </a:lnTo>
                <a:lnTo>
                  <a:pt x="41249" y="3467"/>
                </a:lnTo>
                <a:lnTo>
                  <a:pt x="35039" y="4791"/>
                </a:lnTo>
                <a:lnTo>
                  <a:pt x="3187" y="34074"/>
                </a:lnTo>
                <a:lnTo>
                  <a:pt x="0" y="48806"/>
                </a:lnTo>
                <a:lnTo>
                  <a:pt x="2336" y="58216"/>
                </a:lnTo>
                <a:lnTo>
                  <a:pt x="22961" y="95514"/>
                </a:lnTo>
                <a:lnTo>
                  <a:pt x="56781" y="106565"/>
                </a:lnTo>
                <a:lnTo>
                  <a:pt x="64922" y="101968"/>
                </a:lnTo>
                <a:lnTo>
                  <a:pt x="92617" y="69859"/>
                </a:lnTo>
                <a:lnTo>
                  <a:pt x="94876" y="56755"/>
                </a:lnTo>
                <a:lnTo>
                  <a:pt x="94780" y="50126"/>
                </a:lnTo>
                <a:lnTo>
                  <a:pt x="77249" y="11488"/>
                </a:lnTo>
                <a:lnTo>
                  <a:pt x="65646" y="3263"/>
                </a:lnTo>
                <a:lnTo>
                  <a:pt x="58051" y="0"/>
                </a:lnTo>
                <a:close/>
              </a:path>
            </a:pathLst>
          </a:custGeom>
          <a:solidFill>
            <a:srgbClr val="BEDF89"/>
          </a:solidFill>
        </p:spPr>
        <p:txBody>
          <a:bodyPr wrap="square" lIns="0" tIns="0" rIns="0" bIns="0" rtlCol="0"/>
          <a:lstStyle/>
          <a:p>
            <a:endParaRPr/>
          </a:p>
        </p:txBody>
      </p:sp>
      <p:sp>
        <p:nvSpPr>
          <p:cNvPr id="372" name="object 372"/>
          <p:cNvSpPr/>
          <p:nvPr/>
        </p:nvSpPr>
        <p:spPr>
          <a:xfrm>
            <a:off x="5483510" y="4798042"/>
            <a:ext cx="95250" cy="106680"/>
          </a:xfrm>
          <a:custGeom>
            <a:avLst/>
            <a:gdLst/>
            <a:ahLst/>
            <a:cxnLst/>
            <a:rect l="l" t="t" r="r" b="b"/>
            <a:pathLst>
              <a:path w="95250" h="106679">
                <a:moveTo>
                  <a:pt x="42938" y="103632"/>
                </a:moveTo>
                <a:lnTo>
                  <a:pt x="8110" y="75079"/>
                </a:lnTo>
                <a:lnTo>
                  <a:pt x="0" y="48806"/>
                </a:lnTo>
                <a:lnTo>
                  <a:pt x="660" y="41706"/>
                </a:lnTo>
                <a:lnTo>
                  <a:pt x="22729" y="9082"/>
                </a:lnTo>
                <a:lnTo>
                  <a:pt x="49275" y="1943"/>
                </a:lnTo>
                <a:lnTo>
                  <a:pt x="58051" y="0"/>
                </a:lnTo>
                <a:lnTo>
                  <a:pt x="90029" y="29381"/>
                </a:lnTo>
                <a:lnTo>
                  <a:pt x="94876" y="56755"/>
                </a:lnTo>
                <a:lnTo>
                  <a:pt x="94257" y="63330"/>
                </a:lnTo>
                <a:lnTo>
                  <a:pt x="71514" y="97247"/>
                </a:lnTo>
                <a:lnTo>
                  <a:pt x="56781" y="106565"/>
                </a:lnTo>
                <a:lnTo>
                  <a:pt x="50888" y="105537"/>
                </a:lnTo>
                <a:lnTo>
                  <a:pt x="42938" y="103632"/>
                </a:lnTo>
                <a:close/>
              </a:path>
            </a:pathLst>
          </a:custGeom>
          <a:ln w="12700">
            <a:solidFill>
              <a:srgbClr val="94C83B"/>
            </a:solidFill>
          </a:ln>
        </p:spPr>
        <p:txBody>
          <a:bodyPr wrap="square" lIns="0" tIns="0" rIns="0" bIns="0" rtlCol="0"/>
          <a:lstStyle/>
          <a:p>
            <a:endParaRPr/>
          </a:p>
        </p:txBody>
      </p:sp>
      <p:sp>
        <p:nvSpPr>
          <p:cNvPr id="373" name="object 373"/>
          <p:cNvSpPr/>
          <p:nvPr/>
        </p:nvSpPr>
        <p:spPr>
          <a:xfrm>
            <a:off x="6019433" y="4719192"/>
            <a:ext cx="248480" cy="261326"/>
          </a:xfrm>
          <a:prstGeom prst="rect">
            <a:avLst/>
          </a:prstGeom>
          <a:blipFill>
            <a:blip r:embed="rId201" cstate="print"/>
            <a:stretch>
              <a:fillRect/>
            </a:stretch>
          </a:blipFill>
        </p:spPr>
        <p:txBody>
          <a:bodyPr wrap="square" lIns="0" tIns="0" rIns="0" bIns="0" rtlCol="0"/>
          <a:lstStyle/>
          <a:p>
            <a:endParaRPr/>
          </a:p>
        </p:txBody>
      </p:sp>
      <p:sp>
        <p:nvSpPr>
          <p:cNvPr id="374" name="object 374"/>
          <p:cNvSpPr/>
          <p:nvPr/>
        </p:nvSpPr>
        <p:spPr>
          <a:xfrm>
            <a:off x="6019433" y="4719237"/>
            <a:ext cx="248920" cy="261620"/>
          </a:xfrm>
          <a:custGeom>
            <a:avLst/>
            <a:gdLst/>
            <a:ahLst/>
            <a:cxnLst/>
            <a:rect l="l" t="t" r="r" b="b"/>
            <a:pathLst>
              <a:path w="248920" h="261620">
                <a:moveTo>
                  <a:pt x="171175" y="260416"/>
                </a:moveTo>
                <a:lnTo>
                  <a:pt x="126357" y="248389"/>
                </a:lnTo>
                <a:lnTo>
                  <a:pt x="86103" y="230030"/>
                </a:lnTo>
                <a:lnTo>
                  <a:pt x="44543" y="191368"/>
                </a:lnTo>
                <a:lnTo>
                  <a:pt x="20832" y="158486"/>
                </a:lnTo>
                <a:lnTo>
                  <a:pt x="4209" y="112725"/>
                </a:lnTo>
                <a:lnTo>
                  <a:pt x="0" y="71683"/>
                </a:lnTo>
                <a:lnTo>
                  <a:pt x="1479" y="59236"/>
                </a:lnTo>
                <a:lnTo>
                  <a:pt x="20486" y="24760"/>
                </a:lnTo>
                <a:lnTo>
                  <a:pt x="56202" y="2954"/>
                </a:lnTo>
                <a:lnTo>
                  <a:pt x="87302" y="0"/>
                </a:lnTo>
                <a:lnTo>
                  <a:pt x="102023" y="1196"/>
                </a:lnTo>
                <a:lnTo>
                  <a:pt x="139894" y="15513"/>
                </a:lnTo>
                <a:lnTo>
                  <a:pt x="179884" y="43056"/>
                </a:lnTo>
                <a:lnTo>
                  <a:pt x="217943" y="85217"/>
                </a:lnTo>
                <a:lnTo>
                  <a:pt x="239430" y="122660"/>
                </a:lnTo>
                <a:lnTo>
                  <a:pt x="248484" y="159481"/>
                </a:lnTo>
                <a:lnTo>
                  <a:pt x="248027" y="178020"/>
                </a:lnTo>
                <a:lnTo>
                  <a:pt x="232826" y="225065"/>
                </a:lnTo>
                <a:lnTo>
                  <a:pt x="201515" y="255235"/>
                </a:lnTo>
                <a:lnTo>
                  <a:pt x="186512" y="261283"/>
                </a:lnTo>
                <a:lnTo>
                  <a:pt x="179500" y="261225"/>
                </a:lnTo>
                <a:lnTo>
                  <a:pt x="171175" y="260416"/>
                </a:lnTo>
                <a:close/>
              </a:path>
            </a:pathLst>
          </a:custGeom>
          <a:ln w="12700">
            <a:solidFill>
              <a:srgbClr val="A19FCC"/>
            </a:solidFill>
          </a:ln>
        </p:spPr>
        <p:txBody>
          <a:bodyPr wrap="square" lIns="0" tIns="0" rIns="0" bIns="0" rtlCol="0"/>
          <a:lstStyle/>
          <a:p>
            <a:endParaRPr/>
          </a:p>
        </p:txBody>
      </p:sp>
      <p:sp>
        <p:nvSpPr>
          <p:cNvPr id="375" name="object 375"/>
          <p:cNvSpPr/>
          <p:nvPr/>
        </p:nvSpPr>
        <p:spPr>
          <a:xfrm>
            <a:off x="6075593" y="4776739"/>
            <a:ext cx="134620" cy="125730"/>
          </a:xfrm>
          <a:custGeom>
            <a:avLst/>
            <a:gdLst/>
            <a:ahLst/>
            <a:cxnLst/>
            <a:rect l="l" t="t" r="r" b="b"/>
            <a:pathLst>
              <a:path w="134620" h="125729">
                <a:moveTo>
                  <a:pt x="40740" y="0"/>
                </a:moveTo>
                <a:lnTo>
                  <a:pt x="4432" y="14313"/>
                </a:lnTo>
                <a:lnTo>
                  <a:pt x="0" y="43726"/>
                </a:lnTo>
                <a:lnTo>
                  <a:pt x="160" y="51969"/>
                </a:lnTo>
                <a:lnTo>
                  <a:pt x="19716" y="92966"/>
                </a:lnTo>
                <a:lnTo>
                  <a:pt x="56729" y="118186"/>
                </a:lnTo>
                <a:lnTo>
                  <a:pt x="92350" y="125476"/>
                </a:lnTo>
                <a:lnTo>
                  <a:pt x="102767" y="125133"/>
                </a:lnTo>
                <a:lnTo>
                  <a:pt x="133806" y="95403"/>
                </a:lnTo>
                <a:lnTo>
                  <a:pt x="134582" y="88989"/>
                </a:lnTo>
                <a:lnTo>
                  <a:pt x="133399" y="80898"/>
                </a:lnTo>
                <a:lnTo>
                  <a:pt x="116513" y="45587"/>
                </a:lnTo>
                <a:lnTo>
                  <a:pt x="86152" y="15370"/>
                </a:lnTo>
                <a:lnTo>
                  <a:pt x="49779" y="969"/>
                </a:lnTo>
                <a:lnTo>
                  <a:pt x="40740" y="0"/>
                </a:lnTo>
                <a:close/>
              </a:path>
            </a:pathLst>
          </a:custGeom>
          <a:solidFill>
            <a:srgbClr val="BEDF89"/>
          </a:solidFill>
        </p:spPr>
        <p:txBody>
          <a:bodyPr wrap="square" lIns="0" tIns="0" rIns="0" bIns="0" rtlCol="0"/>
          <a:lstStyle/>
          <a:p>
            <a:endParaRPr/>
          </a:p>
        </p:txBody>
      </p:sp>
      <p:sp>
        <p:nvSpPr>
          <p:cNvPr id="376" name="object 376"/>
          <p:cNvSpPr/>
          <p:nvPr/>
        </p:nvSpPr>
        <p:spPr>
          <a:xfrm>
            <a:off x="6075593" y="4776739"/>
            <a:ext cx="134620" cy="125730"/>
          </a:xfrm>
          <a:custGeom>
            <a:avLst/>
            <a:gdLst/>
            <a:ahLst/>
            <a:cxnLst/>
            <a:rect l="l" t="t" r="r" b="b"/>
            <a:pathLst>
              <a:path w="134620" h="125729">
                <a:moveTo>
                  <a:pt x="128078" y="106260"/>
                </a:moveTo>
                <a:lnTo>
                  <a:pt x="92350" y="125476"/>
                </a:lnTo>
                <a:lnTo>
                  <a:pt x="80067" y="123983"/>
                </a:lnTo>
                <a:lnTo>
                  <a:pt x="40091" y="110536"/>
                </a:lnTo>
                <a:lnTo>
                  <a:pt x="7849" y="76765"/>
                </a:lnTo>
                <a:lnTo>
                  <a:pt x="0" y="43726"/>
                </a:lnTo>
                <a:lnTo>
                  <a:pt x="417" y="35940"/>
                </a:lnTo>
                <a:lnTo>
                  <a:pt x="22758" y="2135"/>
                </a:lnTo>
                <a:lnTo>
                  <a:pt x="40740" y="0"/>
                </a:lnTo>
                <a:lnTo>
                  <a:pt x="49779" y="969"/>
                </a:lnTo>
                <a:lnTo>
                  <a:pt x="86152" y="15370"/>
                </a:lnTo>
                <a:lnTo>
                  <a:pt x="116513" y="45587"/>
                </a:lnTo>
                <a:lnTo>
                  <a:pt x="133399" y="80898"/>
                </a:lnTo>
                <a:lnTo>
                  <a:pt x="134582" y="88989"/>
                </a:lnTo>
                <a:lnTo>
                  <a:pt x="133806" y="95403"/>
                </a:lnTo>
                <a:lnTo>
                  <a:pt x="131495" y="100906"/>
                </a:lnTo>
                <a:lnTo>
                  <a:pt x="128078" y="106260"/>
                </a:lnTo>
                <a:close/>
              </a:path>
            </a:pathLst>
          </a:custGeom>
          <a:ln w="12700">
            <a:solidFill>
              <a:srgbClr val="94C83B"/>
            </a:solidFill>
          </a:ln>
        </p:spPr>
        <p:txBody>
          <a:bodyPr wrap="square" lIns="0" tIns="0" rIns="0" bIns="0" rtlCol="0"/>
          <a:lstStyle/>
          <a:p>
            <a:endParaRPr/>
          </a:p>
        </p:txBody>
      </p:sp>
      <p:sp>
        <p:nvSpPr>
          <p:cNvPr id="377" name="object 377"/>
          <p:cNvSpPr/>
          <p:nvPr/>
        </p:nvSpPr>
        <p:spPr>
          <a:xfrm>
            <a:off x="6001778" y="4915090"/>
            <a:ext cx="189726" cy="191795"/>
          </a:xfrm>
          <a:prstGeom prst="rect">
            <a:avLst/>
          </a:prstGeom>
          <a:blipFill>
            <a:blip r:embed="rId202" cstate="print"/>
            <a:stretch>
              <a:fillRect/>
            </a:stretch>
          </a:blipFill>
        </p:spPr>
        <p:txBody>
          <a:bodyPr wrap="square" lIns="0" tIns="0" rIns="0" bIns="0" rtlCol="0"/>
          <a:lstStyle/>
          <a:p>
            <a:endParaRPr/>
          </a:p>
        </p:txBody>
      </p:sp>
      <p:sp>
        <p:nvSpPr>
          <p:cNvPr id="378" name="object 378"/>
          <p:cNvSpPr/>
          <p:nvPr/>
        </p:nvSpPr>
        <p:spPr>
          <a:xfrm>
            <a:off x="6001772" y="4915270"/>
            <a:ext cx="189865" cy="191770"/>
          </a:xfrm>
          <a:custGeom>
            <a:avLst/>
            <a:gdLst/>
            <a:ahLst/>
            <a:cxnLst/>
            <a:rect l="l" t="t" r="r" b="b"/>
            <a:pathLst>
              <a:path w="189864" h="191770">
                <a:moveTo>
                  <a:pt x="13880" y="155359"/>
                </a:moveTo>
                <a:lnTo>
                  <a:pt x="1789" y="113125"/>
                </a:lnTo>
                <a:lnTo>
                  <a:pt x="0" y="92009"/>
                </a:lnTo>
                <a:lnTo>
                  <a:pt x="1624" y="80925"/>
                </a:lnTo>
                <a:lnTo>
                  <a:pt x="18875" y="43893"/>
                </a:lnTo>
                <a:lnTo>
                  <a:pt x="54808" y="12864"/>
                </a:lnTo>
                <a:lnTo>
                  <a:pt x="95015" y="0"/>
                </a:lnTo>
                <a:lnTo>
                  <a:pt x="105764" y="115"/>
                </a:lnTo>
                <a:lnTo>
                  <a:pt x="153135" y="17006"/>
                </a:lnTo>
                <a:lnTo>
                  <a:pt x="178617" y="45366"/>
                </a:lnTo>
                <a:lnTo>
                  <a:pt x="189726" y="83854"/>
                </a:lnTo>
                <a:lnTo>
                  <a:pt x="189191" y="93942"/>
                </a:lnTo>
                <a:lnTo>
                  <a:pt x="177367" y="139192"/>
                </a:lnTo>
                <a:lnTo>
                  <a:pt x="150539" y="172736"/>
                </a:lnTo>
                <a:lnTo>
                  <a:pt x="111467" y="189926"/>
                </a:lnTo>
                <a:lnTo>
                  <a:pt x="82295" y="191618"/>
                </a:lnTo>
                <a:lnTo>
                  <a:pt x="68361" y="189431"/>
                </a:lnTo>
                <a:lnTo>
                  <a:pt x="31228" y="174651"/>
                </a:lnTo>
                <a:lnTo>
                  <a:pt x="13880" y="155359"/>
                </a:lnTo>
                <a:close/>
              </a:path>
            </a:pathLst>
          </a:custGeom>
          <a:ln w="12700">
            <a:solidFill>
              <a:srgbClr val="A19FCC"/>
            </a:solidFill>
          </a:ln>
        </p:spPr>
        <p:txBody>
          <a:bodyPr wrap="square" lIns="0" tIns="0" rIns="0" bIns="0" rtlCol="0"/>
          <a:lstStyle/>
          <a:p>
            <a:endParaRPr/>
          </a:p>
        </p:txBody>
      </p:sp>
      <p:sp>
        <p:nvSpPr>
          <p:cNvPr id="379" name="object 379"/>
          <p:cNvSpPr/>
          <p:nvPr/>
        </p:nvSpPr>
        <p:spPr>
          <a:xfrm>
            <a:off x="6053285" y="4955825"/>
            <a:ext cx="95250" cy="106680"/>
          </a:xfrm>
          <a:custGeom>
            <a:avLst/>
            <a:gdLst/>
            <a:ahLst/>
            <a:cxnLst/>
            <a:rect l="l" t="t" r="r" b="b"/>
            <a:pathLst>
              <a:path w="95250" h="106679">
                <a:moveTo>
                  <a:pt x="58051" y="0"/>
                </a:moveTo>
                <a:lnTo>
                  <a:pt x="49275" y="1943"/>
                </a:lnTo>
                <a:lnTo>
                  <a:pt x="41249" y="3467"/>
                </a:lnTo>
                <a:lnTo>
                  <a:pt x="35039" y="4791"/>
                </a:lnTo>
                <a:lnTo>
                  <a:pt x="3187" y="34074"/>
                </a:lnTo>
                <a:lnTo>
                  <a:pt x="0" y="48806"/>
                </a:lnTo>
                <a:lnTo>
                  <a:pt x="2336" y="58216"/>
                </a:lnTo>
                <a:lnTo>
                  <a:pt x="22961" y="95514"/>
                </a:lnTo>
                <a:lnTo>
                  <a:pt x="56781" y="106565"/>
                </a:lnTo>
                <a:lnTo>
                  <a:pt x="64922" y="101968"/>
                </a:lnTo>
                <a:lnTo>
                  <a:pt x="92617" y="69859"/>
                </a:lnTo>
                <a:lnTo>
                  <a:pt x="94876" y="56755"/>
                </a:lnTo>
                <a:lnTo>
                  <a:pt x="94780" y="50126"/>
                </a:lnTo>
                <a:lnTo>
                  <a:pt x="77249" y="11488"/>
                </a:lnTo>
                <a:lnTo>
                  <a:pt x="65646" y="3263"/>
                </a:lnTo>
                <a:lnTo>
                  <a:pt x="58051" y="0"/>
                </a:lnTo>
                <a:close/>
              </a:path>
            </a:pathLst>
          </a:custGeom>
          <a:solidFill>
            <a:srgbClr val="BEDF89"/>
          </a:solidFill>
        </p:spPr>
        <p:txBody>
          <a:bodyPr wrap="square" lIns="0" tIns="0" rIns="0" bIns="0" rtlCol="0"/>
          <a:lstStyle/>
          <a:p>
            <a:endParaRPr/>
          </a:p>
        </p:txBody>
      </p:sp>
      <p:sp>
        <p:nvSpPr>
          <p:cNvPr id="380" name="object 380"/>
          <p:cNvSpPr/>
          <p:nvPr/>
        </p:nvSpPr>
        <p:spPr>
          <a:xfrm>
            <a:off x="6053285" y="4955825"/>
            <a:ext cx="95250" cy="106680"/>
          </a:xfrm>
          <a:custGeom>
            <a:avLst/>
            <a:gdLst/>
            <a:ahLst/>
            <a:cxnLst/>
            <a:rect l="l" t="t" r="r" b="b"/>
            <a:pathLst>
              <a:path w="95250" h="106679">
                <a:moveTo>
                  <a:pt x="42938" y="103632"/>
                </a:moveTo>
                <a:lnTo>
                  <a:pt x="8110" y="75079"/>
                </a:lnTo>
                <a:lnTo>
                  <a:pt x="0" y="48806"/>
                </a:lnTo>
                <a:lnTo>
                  <a:pt x="660" y="41706"/>
                </a:lnTo>
                <a:lnTo>
                  <a:pt x="22729" y="9082"/>
                </a:lnTo>
                <a:lnTo>
                  <a:pt x="49275" y="1943"/>
                </a:lnTo>
                <a:lnTo>
                  <a:pt x="58051" y="0"/>
                </a:lnTo>
                <a:lnTo>
                  <a:pt x="90029" y="29381"/>
                </a:lnTo>
                <a:lnTo>
                  <a:pt x="94876" y="56755"/>
                </a:lnTo>
                <a:lnTo>
                  <a:pt x="94257" y="63330"/>
                </a:lnTo>
                <a:lnTo>
                  <a:pt x="71514" y="97247"/>
                </a:lnTo>
                <a:lnTo>
                  <a:pt x="56781" y="106565"/>
                </a:lnTo>
                <a:lnTo>
                  <a:pt x="50888" y="105537"/>
                </a:lnTo>
                <a:lnTo>
                  <a:pt x="42938" y="103632"/>
                </a:lnTo>
                <a:close/>
              </a:path>
            </a:pathLst>
          </a:custGeom>
          <a:ln w="12700">
            <a:solidFill>
              <a:srgbClr val="94C83B"/>
            </a:solidFill>
          </a:ln>
        </p:spPr>
        <p:txBody>
          <a:bodyPr wrap="square" lIns="0" tIns="0" rIns="0" bIns="0" rtlCol="0"/>
          <a:lstStyle/>
          <a:p>
            <a:endParaRPr/>
          </a:p>
        </p:txBody>
      </p:sp>
      <p:sp>
        <p:nvSpPr>
          <p:cNvPr id="381" name="object 381"/>
          <p:cNvSpPr/>
          <p:nvPr/>
        </p:nvSpPr>
        <p:spPr>
          <a:xfrm>
            <a:off x="5316856" y="4138066"/>
            <a:ext cx="189726" cy="191795"/>
          </a:xfrm>
          <a:prstGeom prst="rect">
            <a:avLst/>
          </a:prstGeom>
          <a:blipFill>
            <a:blip r:embed="rId203" cstate="print"/>
            <a:stretch>
              <a:fillRect/>
            </a:stretch>
          </a:blipFill>
        </p:spPr>
        <p:txBody>
          <a:bodyPr wrap="square" lIns="0" tIns="0" rIns="0" bIns="0" rtlCol="0"/>
          <a:lstStyle/>
          <a:p>
            <a:endParaRPr/>
          </a:p>
        </p:txBody>
      </p:sp>
      <p:sp>
        <p:nvSpPr>
          <p:cNvPr id="382" name="object 382"/>
          <p:cNvSpPr/>
          <p:nvPr/>
        </p:nvSpPr>
        <p:spPr>
          <a:xfrm>
            <a:off x="5310505" y="4131898"/>
            <a:ext cx="202426" cy="204318"/>
          </a:xfrm>
          <a:prstGeom prst="rect">
            <a:avLst/>
          </a:prstGeom>
          <a:blipFill>
            <a:blip r:embed="rId204" cstate="print"/>
            <a:stretch>
              <a:fillRect/>
            </a:stretch>
          </a:blipFill>
        </p:spPr>
        <p:txBody>
          <a:bodyPr wrap="square" lIns="0" tIns="0" rIns="0" bIns="0" rtlCol="0"/>
          <a:lstStyle/>
          <a:p>
            <a:endParaRPr/>
          </a:p>
        </p:txBody>
      </p:sp>
      <p:sp>
        <p:nvSpPr>
          <p:cNvPr id="383" name="object 383"/>
          <p:cNvSpPr/>
          <p:nvPr/>
        </p:nvSpPr>
        <p:spPr>
          <a:xfrm>
            <a:off x="5797172" y="4434547"/>
            <a:ext cx="430490" cy="417863"/>
          </a:xfrm>
          <a:prstGeom prst="rect">
            <a:avLst/>
          </a:prstGeom>
          <a:blipFill>
            <a:blip r:embed="rId205" cstate="print"/>
            <a:stretch>
              <a:fillRect/>
            </a:stretch>
          </a:blipFill>
        </p:spPr>
        <p:txBody>
          <a:bodyPr wrap="square" lIns="0" tIns="0" rIns="0" bIns="0" rtlCol="0"/>
          <a:lstStyle/>
          <a:p>
            <a:endParaRPr/>
          </a:p>
        </p:txBody>
      </p:sp>
      <p:sp>
        <p:nvSpPr>
          <p:cNvPr id="384" name="object 384"/>
          <p:cNvSpPr/>
          <p:nvPr/>
        </p:nvSpPr>
        <p:spPr>
          <a:xfrm>
            <a:off x="5797172" y="4434592"/>
            <a:ext cx="430530" cy="417830"/>
          </a:xfrm>
          <a:custGeom>
            <a:avLst/>
            <a:gdLst/>
            <a:ahLst/>
            <a:cxnLst/>
            <a:rect l="l" t="t" r="r" b="b"/>
            <a:pathLst>
              <a:path w="430529" h="417829">
                <a:moveTo>
                  <a:pt x="341168" y="28511"/>
                </a:moveTo>
                <a:lnTo>
                  <a:pt x="379075" y="68875"/>
                </a:lnTo>
                <a:lnTo>
                  <a:pt x="402271" y="103784"/>
                </a:lnTo>
                <a:lnTo>
                  <a:pt x="423640" y="144698"/>
                </a:lnTo>
                <a:lnTo>
                  <a:pt x="430495" y="195300"/>
                </a:lnTo>
                <a:lnTo>
                  <a:pt x="428230" y="225491"/>
                </a:lnTo>
                <a:lnTo>
                  <a:pt x="414625" y="282511"/>
                </a:lnTo>
                <a:lnTo>
                  <a:pt x="388081" y="326559"/>
                </a:lnTo>
                <a:lnTo>
                  <a:pt x="353183" y="362292"/>
                </a:lnTo>
                <a:lnTo>
                  <a:pt x="315878" y="391056"/>
                </a:lnTo>
                <a:lnTo>
                  <a:pt x="271725" y="410171"/>
                </a:lnTo>
                <a:lnTo>
                  <a:pt x="214714" y="417814"/>
                </a:lnTo>
                <a:lnTo>
                  <a:pt x="184175" y="417147"/>
                </a:lnTo>
                <a:lnTo>
                  <a:pt x="128289" y="403924"/>
                </a:lnTo>
                <a:lnTo>
                  <a:pt x="77058" y="375648"/>
                </a:lnTo>
                <a:lnTo>
                  <a:pt x="41351" y="343379"/>
                </a:lnTo>
                <a:lnTo>
                  <a:pt x="21172" y="307123"/>
                </a:lnTo>
                <a:lnTo>
                  <a:pt x="7389" y="263745"/>
                </a:lnTo>
                <a:lnTo>
                  <a:pt x="0" y="213256"/>
                </a:lnTo>
                <a:lnTo>
                  <a:pt x="1939" y="186766"/>
                </a:lnTo>
                <a:lnTo>
                  <a:pt x="18131" y="128082"/>
                </a:lnTo>
                <a:lnTo>
                  <a:pt x="50021" y="73723"/>
                </a:lnTo>
                <a:lnTo>
                  <a:pt x="102026" y="34412"/>
                </a:lnTo>
                <a:lnTo>
                  <a:pt x="163546" y="8559"/>
                </a:lnTo>
                <a:lnTo>
                  <a:pt x="229150" y="0"/>
                </a:lnTo>
                <a:lnTo>
                  <a:pt x="261142" y="740"/>
                </a:lnTo>
                <a:lnTo>
                  <a:pt x="306455" y="6948"/>
                </a:lnTo>
                <a:lnTo>
                  <a:pt x="341168" y="28511"/>
                </a:lnTo>
                <a:close/>
              </a:path>
            </a:pathLst>
          </a:custGeom>
          <a:ln w="12700">
            <a:solidFill>
              <a:srgbClr val="5ACFEE"/>
            </a:solidFill>
          </a:ln>
        </p:spPr>
        <p:txBody>
          <a:bodyPr wrap="square" lIns="0" tIns="0" rIns="0" bIns="0" rtlCol="0"/>
          <a:lstStyle/>
          <a:p>
            <a:endParaRPr/>
          </a:p>
        </p:txBody>
      </p:sp>
      <p:sp>
        <p:nvSpPr>
          <p:cNvPr id="385" name="object 385"/>
          <p:cNvSpPr/>
          <p:nvPr/>
        </p:nvSpPr>
        <p:spPr>
          <a:xfrm>
            <a:off x="5849440" y="4481024"/>
            <a:ext cx="327660" cy="320040"/>
          </a:xfrm>
          <a:custGeom>
            <a:avLst/>
            <a:gdLst/>
            <a:ahLst/>
            <a:cxnLst/>
            <a:rect l="l" t="t" r="r" b="b"/>
            <a:pathLst>
              <a:path w="327660" h="320039">
                <a:moveTo>
                  <a:pt x="163933" y="0"/>
                </a:moveTo>
                <a:lnTo>
                  <a:pt x="116339" y="2033"/>
                </a:lnTo>
                <a:lnTo>
                  <a:pt x="63904" y="17865"/>
                </a:lnTo>
                <a:lnTo>
                  <a:pt x="33529" y="52608"/>
                </a:lnTo>
                <a:lnTo>
                  <a:pt x="8230" y="107958"/>
                </a:lnTo>
                <a:lnTo>
                  <a:pt x="0" y="155982"/>
                </a:lnTo>
                <a:lnTo>
                  <a:pt x="2767" y="176837"/>
                </a:lnTo>
                <a:lnTo>
                  <a:pt x="17216" y="215863"/>
                </a:lnTo>
                <a:lnTo>
                  <a:pt x="41609" y="253731"/>
                </a:lnTo>
                <a:lnTo>
                  <a:pt x="75433" y="285599"/>
                </a:lnTo>
                <a:lnTo>
                  <a:pt x="119876" y="308743"/>
                </a:lnTo>
                <a:lnTo>
                  <a:pt x="166682" y="319685"/>
                </a:lnTo>
                <a:lnTo>
                  <a:pt x="187250" y="317650"/>
                </a:lnTo>
                <a:lnTo>
                  <a:pt x="225724" y="301962"/>
                </a:lnTo>
                <a:lnTo>
                  <a:pt x="261862" y="280982"/>
                </a:lnTo>
                <a:lnTo>
                  <a:pt x="295660" y="254711"/>
                </a:lnTo>
                <a:lnTo>
                  <a:pt x="317283" y="221021"/>
                </a:lnTo>
                <a:lnTo>
                  <a:pt x="326722" y="179911"/>
                </a:lnTo>
                <a:lnTo>
                  <a:pt x="327159" y="160085"/>
                </a:lnTo>
                <a:lnTo>
                  <a:pt x="325084" y="141863"/>
                </a:lnTo>
                <a:lnTo>
                  <a:pt x="300413" y="88812"/>
                </a:lnTo>
                <a:lnTo>
                  <a:pt x="261575" y="46194"/>
                </a:lnTo>
                <a:lnTo>
                  <a:pt x="213888" y="11329"/>
                </a:lnTo>
                <a:lnTo>
                  <a:pt x="163933" y="0"/>
                </a:lnTo>
                <a:close/>
              </a:path>
            </a:pathLst>
          </a:custGeom>
          <a:solidFill>
            <a:srgbClr val="084D5F"/>
          </a:solidFill>
        </p:spPr>
        <p:txBody>
          <a:bodyPr wrap="square" lIns="0" tIns="0" rIns="0" bIns="0" rtlCol="0"/>
          <a:lstStyle/>
          <a:p>
            <a:endParaRPr/>
          </a:p>
        </p:txBody>
      </p:sp>
      <p:sp>
        <p:nvSpPr>
          <p:cNvPr id="386" name="object 386"/>
          <p:cNvSpPr/>
          <p:nvPr/>
        </p:nvSpPr>
        <p:spPr>
          <a:xfrm>
            <a:off x="5849440" y="4481024"/>
            <a:ext cx="327660" cy="320040"/>
          </a:xfrm>
          <a:custGeom>
            <a:avLst/>
            <a:gdLst/>
            <a:ahLst/>
            <a:cxnLst/>
            <a:rect l="l" t="t" r="r" b="b"/>
            <a:pathLst>
              <a:path w="327660" h="320039">
                <a:moveTo>
                  <a:pt x="116339" y="2033"/>
                </a:moveTo>
                <a:lnTo>
                  <a:pt x="138882" y="37"/>
                </a:lnTo>
                <a:lnTo>
                  <a:pt x="163933" y="0"/>
                </a:lnTo>
                <a:lnTo>
                  <a:pt x="189574" y="3303"/>
                </a:lnTo>
                <a:lnTo>
                  <a:pt x="237693" y="26051"/>
                </a:lnTo>
                <a:lnTo>
                  <a:pt x="283245" y="68276"/>
                </a:lnTo>
                <a:lnTo>
                  <a:pt x="312375" y="106883"/>
                </a:lnTo>
                <a:lnTo>
                  <a:pt x="327159" y="160085"/>
                </a:lnTo>
                <a:lnTo>
                  <a:pt x="326722" y="179911"/>
                </a:lnTo>
                <a:lnTo>
                  <a:pt x="317283" y="221021"/>
                </a:lnTo>
                <a:lnTo>
                  <a:pt x="295660" y="254711"/>
                </a:lnTo>
                <a:lnTo>
                  <a:pt x="261862" y="280982"/>
                </a:lnTo>
                <a:lnTo>
                  <a:pt x="225724" y="301962"/>
                </a:lnTo>
                <a:lnTo>
                  <a:pt x="187250" y="317650"/>
                </a:lnTo>
                <a:lnTo>
                  <a:pt x="166682" y="319685"/>
                </a:lnTo>
                <a:lnTo>
                  <a:pt x="144091" y="316358"/>
                </a:lnTo>
                <a:lnTo>
                  <a:pt x="96252" y="298077"/>
                </a:lnTo>
                <a:lnTo>
                  <a:pt x="57564" y="270959"/>
                </a:lnTo>
                <a:lnTo>
                  <a:pt x="28013" y="235003"/>
                </a:lnTo>
                <a:lnTo>
                  <a:pt x="8824" y="196676"/>
                </a:lnTo>
                <a:lnTo>
                  <a:pt x="0" y="155982"/>
                </a:lnTo>
                <a:lnTo>
                  <a:pt x="1481" y="133745"/>
                </a:lnTo>
                <a:lnTo>
                  <a:pt x="19478" y="79508"/>
                </a:lnTo>
                <a:lnTo>
                  <a:pt x="48687" y="31472"/>
                </a:lnTo>
                <a:lnTo>
                  <a:pt x="96993" y="4888"/>
                </a:lnTo>
                <a:lnTo>
                  <a:pt x="116339" y="2033"/>
                </a:lnTo>
                <a:close/>
              </a:path>
            </a:pathLst>
          </a:custGeom>
          <a:ln w="12700">
            <a:solidFill>
              <a:srgbClr val="5ACFEE"/>
            </a:solidFill>
          </a:ln>
        </p:spPr>
        <p:txBody>
          <a:bodyPr wrap="square" lIns="0" tIns="0" rIns="0" bIns="0" rtlCol="0"/>
          <a:lstStyle/>
          <a:p>
            <a:endParaRPr/>
          </a:p>
        </p:txBody>
      </p:sp>
      <p:sp>
        <p:nvSpPr>
          <p:cNvPr id="387" name="object 387"/>
          <p:cNvSpPr/>
          <p:nvPr/>
        </p:nvSpPr>
        <p:spPr>
          <a:xfrm>
            <a:off x="6030337" y="5070043"/>
            <a:ext cx="429741" cy="417118"/>
          </a:xfrm>
          <a:prstGeom prst="rect">
            <a:avLst/>
          </a:prstGeom>
          <a:blipFill>
            <a:blip r:embed="rId206" cstate="print"/>
            <a:stretch>
              <a:fillRect/>
            </a:stretch>
          </a:blipFill>
        </p:spPr>
        <p:txBody>
          <a:bodyPr wrap="square" lIns="0" tIns="0" rIns="0" bIns="0" rtlCol="0"/>
          <a:lstStyle/>
          <a:p>
            <a:endParaRPr/>
          </a:p>
        </p:txBody>
      </p:sp>
      <p:sp>
        <p:nvSpPr>
          <p:cNvPr id="388" name="object 388"/>
          <p:cNvSpPr/>
          <p:nvPr/>
        </p:nvSpPr>
        <p:spPr>
          <a:xfrm>
            <a:off x="6030337" y="5070101"/>
            <a:ext cx="429895" cy="417195"/>
          </a:xfrm>
          <a:custGeom>
            <a:avLst/>
            <a:gdLst/>
            <a:ahLst/>
            <a:cxnLst/>
            <a:rect l="l" t="t" r="r" b="b"/>
            <a:pathLst>
              <a:path w="429895" h="417195">
                <a:moveTo>
                  <a:pt x="340574" y="28454"/>
                </a:moveTo>
                <a:lnTo>
                  <a:pt x="378410" y="68739"/>
                </a:lnTo>
                <a:lnTo>
                  <a:pt x="401568" y="103589"/>
                </a:lnTo>
                <a:lnTo>
                  <a:pt x="422899" y="144431"/>
                </a:lnTo>
                <a:lnTo>
                  <a:pt x="429738" y="194943"/>
                </a:lnTo>
                <a:lnTo>
                  <a:pt x="427480" y="225078"/>
                </a:lnTo>
                <a:lnTo>
                  <a:pt x="413903" y="281997"/>
                </a:lnTo>
                <a:lnTo>
                  <a:pt x="387402" y="325966"/>
                </a:lnTo>
                <a:lnTo>
                  <a:pt x="352575" y="361638"/>
                </a:lnTo>
                <a:lnTo>
                  <a:pt x="315329" y="390344"/>
                </a:lnTo>
                <a:lnTo>
                  <a:pt x="271244" y="409428"/>
                </a:lnTo>
                <a:lnTo>
                  <a:pt x="214336" y="417061"/>
                </a:lnTo>
                <a:lnTo>
                  <a:pt x="183848" y="416397"/>
                </a:lnTo>
                <a:lnTo>
                  <a:pt x="128061" y="403195"/>
                </a:lnTo>
                <a:lnTo>
                  <a:pt x="76924" y="374966"/>
                </a:lnTo>
                <a:lnTo>
                  <a:pt x="41278" y="342754"/>
                </a:lnTo>
                <a:lnTo>
                  <a:pt x="21136" y="306560"/>
                </a:lnTo>
                <a:lnTo>
                  <a:pt x="7375" y="263264"/>
                </a:lnTo>
                <a:lnTo>
                  <a:pt x="0" y="212861"/>
                </a:lnTo>
                <a:lnTo>
                  <a:pt x="1941" y="186416"/>
                </a:lnTo>
                <a:lnTo>
                  <a:pt x="18103" y="127846"/>
                </a:lnTo>
                <a:lnTo>
                  <a:pt x="49934" y="73590"/>
                </a:lnTo>
                <a:lnTo>
                  <a:pt x="101847" y="34340"/>
                </a:lnTo>
                <a:lnTo>
                  <a:pt x="163256" y="8540"/>
                </a:lnTo>
                <a:lnTo>
                  <a:pt x="228747" y="0"/>
                </a:lnTo>
                <a:lnTo>
                  <a:pt x="260683" y="736"/>
                </a:lnTo>
                <a:lnTo>
                  <a:pt x="305919" y="6926"/>
                </a:lnTo>
                <a:lnTo>
                  <a:pt x="340574" y="28454"/>
                </a:lnTo>
                <a:close/>
              </a:path>
            </a:pathLst>
          </a:custGeom>
          <a:ln w="12700">
            <a:solidFill>
              <a:srgbClr val="5ACFEE"/>
            </a:solidFill>
          </a:ln>
        </p:spPr>
        <p:txBody>
          <a:bodyPr wrap="square" lIns="0" tIns="0" rIns="0" bIns="0" rtlCol="0"/>
          <a:lstStyle/>
          <a:p>
            <a:endParaRPr/>
          </a:p>
        </p:txBody>
      </p:sp>
      <p:sp>
        <p:nvSpPr>
          <p:cNvPr id="389" name="object 389"/>
          <p:cNvSpPr/>
          <p:nvPr/>
        </p:nvSpPr>
        <p:spPr>
          <a:xfrm>
            <a:off x="6081861" y="5115775"/>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084D5F"/>
          </a:solidFill>
        </p:spPr>
        <p:txBody>
          <a:bodyPr wrap="square" lIns="0" tIns="0" rIns="0" bIns="0" rtlCol="0"/>
          <a:lstStyle/>
          <a:p>
            <a:endParaRPr/>
          </a:p>
        </p:txBody>
      </p:sp>
      <p:sp>
        <p:nvSpPr>
          <p:cNvPr id="390" name="object 390"/>
          <p:cNvSpPr/>
          <p:nvPr/>
        </p:nvSpPr>
        <p:spPr>
          <a:xfrm>
            <a:off x="6081861" y="5115775"/>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5ACFEE"/>
            </a:solidFill>
          </a:ln>
        </p:spPr>
        <p:txBody>
          <a:bodyPr wrap="square" lIns="0" tIns="0" rIns="0" bIns="0" rtlCol="0"/>
          <a:lstStyle/>
          <a:p>
            <a:endParaRPr/>
          </a:p>
        </p:txBody>
      </p:sp>
      <p:sp>
        <p:nvSpPr>
          <p:cNvPr id="391" name="object 391"/>
          <p:cNvSpPr/>
          <p:nvPr/>
        </p:nvSpPr>
        <p:spPr>
          <a:xfrm>
            <a:off x="5136511" y="4801069"/>
            <a:ext cx="429741" cy="417106"/>
          </a:xfrm>
          <a:prstGeom prst="rect">
            <a:avLst/>
          </a:prstGeom>
          <a:blipFill>
            <a:blip r:embed="rId207" cstate="print"/>
            <a:stretch>
              <a:fillRect/>
            </a:stretch>
          </a:blipFill>
        </p:spPr>
        <p:txBody>
          <a:bodyPr wrap="square" lIns="0" tIns="0" rIns="0" bIns="0" rtlCol="0"/>
          <a:lstStyle/>
          <a:p>
            <a:endParaRPr/>
          </a:p>
        </p:txBody>
      </p:sp>
      <p:sp>
        <p:nvSpPr>
          <p:cNvPr id="392" name="object 392"/>
          <p:cNvSpPr/>
          <p:nvPr/>
        </p:nvSpPr>
        <p:spPr>
          <a:xfrm>
            <a:off x="5136511" y="4801114"/>
            <a:ext cx="429895" cy="417195"/>
          </a:xfrm>
          <a:custGeom>
            <a:avLst/>
            <a:gdLst/>
            <a:ahLst/>
            <a:cxnLst/>
            <a:rect l="l" t="t" r="r" b="b"/>
            <a:pathLst>
              <a:path w="429895" h="417195">
                <a:moveTo>
                  <a:pt x="340574" y="28454"/>
                </a:moveTo>
                <a:lnTo>
                  <a:pt x="378410" y="68739"/>
                </a:lnTo>
                <a:lnTo>
                  <a:pt x="401568" y="103589"/>
                </a:lnTo>
                <a:lnTo>
                  <a:pt x="422899" y="144431"/>
                </a:lnTo>
                <a:lnTo>
                  <a:pt x="429738" y="194943"/>
                </a:lnTo>
                <a:lnTo>
                  <a:pt x="427480" y="225078"/>
                </a:lnTo>
                <a:lnTo>
                  <a:pt x="413903" y="281997"/>
                </a:lnTo>
                <a:lnTo>
                  <a:pt x="387402" y="325966"/>
                </a:lnTo>
                <a:lnTo>
                  <a:pt x="352575" y="361638"/>
                </a:lnTo>
                <a:lnTo>
                  <a:pt x="315329" y="390344"/>
                </a:lnTo>
                <a:lnTo>
                  <a:pt x="271244" y="409428"/>
                </a:lnTo>
                <a:lnTo>
                  <a:pt x="214336" y="417061"/>
                </a:lnTo>
                <a:lnTo>
                  <a:pt x="183848" y="416397"/>
                </a:lnTo>
                <a:lnTo>
                  <a:pt x="128061" y="403195"/>
                </a:lnTo>
                <a:lnTo>
                  <a:pt x="76924" y="374966"/>
                </a:lnTo>
                <a:lnTo>
                  <a:pt x="41278" y="342754"/>
                </a:lnTo>
                <a:lnTo>
                  <a:pt x="21136" y="306560"/>
                </a:lnTo>
                <a:lnTo>
                  <a:pt x="7375" y="263264"/>
                </a:lnTo>
                <a:lnTo>
                  <a:pt x="0" y="212861"/>
                </a:lnTo>
                <a:lnTo>
                  <a:pt x="1941" y="186416"/>
                </a:lnTo>
                <a:lnTo>
                  <a:pt x="18103" y="127846"/>
                </a:lnTo>
                <a:lnTo>
                  <a:pt x="49934" y="73590"/>
                </a:lnTo>
                <a:lnTo>
                  <a:pt x="101847" y="34340"/>
                </a:lnTo>
                <a:lnTo>
                  <a:pt x="163256" y="8540"/>
                </a:lnTo>
                <a:lnTo>
                  <a:pt x="228747" y="0"/>
                </a:lnTo>
                <a:lnTo>
                  <a:pt x="260683" y="736"/>
                </a:lnTo>
                <a:lnTo>
                  <a:pt x="305919" y="6926"/>
                </a:lnTo>
                <a:lnTo>
                  <a:pt x="340574" y="28454"/>
                </a:lnTo>
                <a:close/>
              </a:path>
            </a:pathLst>
          </a:custGeom>
          <a:ln w="12700">
            <a:solidFill>
              <a:srgbClr val="5ACFEE"/>
            </a:solidFill>
          </a:ln>
        </p:spPr>
        <p:txBody>
          <a:bodyPr wrap="square" lIns="0" tIns="0" rIns="0" bIns="0" rtlCol="0"/>
          <a:lstStyle/>
          <a:p>
            <a:endParaRPr/>
          </a:p>
        </p:txBody>
      </p:sp>
      <p:sp>
        <p:nvSpPr>
          <p:cNvPr id="393" name="object 393"/>
          <p:cNvSpPr/>
          <p:nvPr/>
        </p:nvSpPr>
        <p:spPr>
          <a:xfrm>
            <a:off x="5188036" y="4846789"/>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084D5F"/>
          </a:solidFill>
        </p:spPr>
        <p:txBody>
          <a:bodyPr wrap="square" lIns="0" tIns="0" rIns="0" bIns="0" rtlCol="0"/>
          <a:lstStyle/>
          <a:p>
            <a:endParaRPr/>
          </a:p>
        </p:txBody>
      </p:sp>
      <p:sp>
        <p:nvSpPr>
          <p:cNvPr id="394" name="object 394"/>
          <p:cNvSpPr/>
          <p:nvPr/>
        </p:nvSpPr>
        <p:spPr>
          <a:xfrm>
            <a:off x="5188036" y="4846789"/>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5ACFEE"/>
            </a:solidFill>
          </a:ln>
        </p:spPr>
        <p:txBody>
          <a:bodyPr wrap="square" lIns="0" tIns="0" rIns="0" bIns="0" rtlCol="0"/>
          <a:lstStyle/>
          <a:p>
            <a:endParaRPr/>
          </a:p>
        </p:txBody>
      </p:sp>
      <p:sp>
        <p:nvSpPr>
          <p:cNvPr id="395" name="object 395"/>
          <p:cNvSpPr/>
          <p:nvPr/>
        </p:nvSpPr>
        <p:spPr>
          <a:xfrm>
            <a:off x="5212716" y="4282897"/>
            <a:ext cx="429738" cy="417118"/>
          </a:xfrm>
          <a:prstGeom prst="rect">
            <a:avLst/>
          </a:prstGeom>
          <a:blipFill>
            <a:blip r:embed="rId208" cstate="print"/>
            <a:stretch>
              <a:fillRect/>
            </a:stretch>
          </a:blipFill>
        </p:spPr>
        <p:txBody>
          <a:bodyPr wrap="square" lIns="0" tIns="0" rIns="0" bIns="0" rtlCol="0"/>
          <a:lstStyle/>
          <a:p>
            <a:endParaRPr/>
          </a:p>
        </p:txBody>
      </p:sp>
      <p:sp>
        <p:nvSpPr>
          <p:cNvPr id="396" name="object 396"/>
          <p:cNvSpPr/>
          <p:nvPr/>
        </p:nvSpPr>
        <p:spPr>
          <a:xfrm>
            <a:off x="5212711" y="4282954"/>
            <a:ext cx="429895" cy="417195"/>
          </a:xfrm>
          <a:custGeom>
            <a:avLst/>
            <a:gdLst/>
            <a:ahLst/>
            <a:cxnLst/>
            <a:rect l="l" t="t" r="r" b="b"/>
            <a:pathLst>
              <a:path w="429895" h="417195">
                <a:moveTo>
                  <a:pt x="340574" y="28454"/>
                </a:moveTo>
                <a:lnTo>
                  <a:pt x="378410" y="68739"/>
                </a:lnTo>
                <a:lnTo>
                  <a:pt x="401568" y="103589"/>
                </a:lnTo>
                <a:lnTo>
                  <a:pt x="422899" y="144431"/>
                </a:lnTo>
                <a:lnTo>
                  <a:pt x="429738" y="194943"/>
                </a:lnTo>
                <a:lnTo>
                  <a:pt x="427480" y="225078"/>
                </a:lnTo>
                <a:lnTo>
                  <a:pt x="413903" y="281997"/>
                </a:lnTo>
                <a:lnTo>
                  <a:pt x="387402" y="325966"/>
                </a:lnTo>
                <a:lnTo>
                  <a:pt x="352575" y="361638"/>
                </a:lnTo>
                <a:lnTo>
                  <a:pt x="315329" y="390344"/>
                </a:lnTo>
                <a:lnTo>
                  <a:pt x="271244" y="409428"/>
                </a:lnTo>
                <a:lnTo>
                  <a:pt x="214336" y="417061"/>
                </a:lnTo>
                <a:lnTo>
                  <a:pt x="183848" y="416397"/>
                </a:lnTo>
                <a:lnTo>
                  <a:pt x="128061" y="403195"/>
                </a:lnTo>
                <a:lnTo>
                  <a:pt x="76924" y="374966"/>
                </a:lnTo>
                <a:lnTo>
                  <a:pt x="41278" y="342754"/>
                </a:lnTo>
                <a:lnTo>
                  <a:pt x="21136" y="306560"/>
                </a:lnTo>
                <a:lnTo>
                  <a:pt x="7375" y="263264"/>
                </a:lnTo>
                <a:lnTo>
                  <a:pt x="0" y="212861"/>
                </a:lnTo>
                <a:lnTo>
                  <a:pt x="1941" y="186416"/>
                </a:lnTo>
                <a:lnTo>
                  <a:pt x="18103" y="127846"/>
                </a:lnTo>
                <a:lnTo>
                  <a:pt x="49934" y="73590"/>
                </a:lnTo>
                <a:lnTo>
                  <a:pt x="101847" y="34340"/>
                </a:lnTo>
                <a:lnTo>
                  <a:pt x="163256" y="8540"/>
                </a:lnTo>
                <a:lnTo>
                  <a:pt x="228747" y="0"/>
                </a:lnTo>
                <a:lnTo>
                  <a:pt x="260683" y="736"/>
                </a:lnTo>
                <a:lnTo>
                  <a:pt x="305919" y="6926"/>
                </a:lnTo>
                <a:lnTo>
                  <a:pt x="340574" y="28454"/>
                </a:lnTo>
                <a:close/>
              </a:path>
            </a:pathLst>
          </a:custGeom>
          <a:ln w="12700">
            <a:solidFill>
              <a:srgbClr val="5ACFEE"/>
            </a:solidFill>
          </a:ln>
        </p:spPr>
        <p:txBody>
          <a:bodyPr wrap="square" lIns="0" tIns="0" rIns="0" bIns="0" rtlCol="0"/>
          <a:lstStyle/>
          <a:p>
            <a:endParaRPr/>
          </a:p>
        </p:txBody>
      </p:sp>
      <p:sp>
        <p:nvSpPr>
          <p:cNvPr id="397" name="object 397"/>
          <p:cNvSpPr/>
          <p:nvPr/>
        </p:nvSpPr>
        <p:spPr>
          <a:xfrm>
            <a:off x="5264236" y="4328629"/>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084D5F"/>
          </a:solidFill>
        </p:spPr>
        <p:txBody>
          <a:bodyPr wrap="square" lIns="0" tIns="0" rIns="0" bIns="0" rtlCol="0"/>
          <a:lstStyle/>
          <a:p>
            <a:endParaRPr/>
          </a:p>
        </p:txBody>
      </p:sp>
      <p:sp>
        <p:nvSpPr>
          <p:cNvPr id="398" name="object 398"/>
          <p:cNvSpPr/>
          <p:nvPr/>
        </p:nvSpPr>
        <p:spPr>
          <a:xfrm>
            <a:off x="5264236" y="4328629"/>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5ACFEE"/>
            </a:solidFill>
          </a:ln>
        </p:spPr>
        <p:txBody>
          <a:bodyPr wrap="square" lIns="0" tIns="0" rIns="0" bIns="0" rtlCol="0"/>
          <a:lstStyle/>
          <a:p>
            <a:endParaRPr/>
          </a:p>
        </p:txBody>
      </p:sp>
      <p:sp>
        <p:nvSpPr>
          <p:cNvPr id="399" name="object 399"/>
          <p:cNvSpPr/>
          <p:nvPr/>
        </p:nvSpPr>
        <p:spPr>
          <a:xfrm>
            <a:off x="4952114" y="4475695"/>
            <a:ext cx="430490" cy="417863"/>
          </a:xfrm>
          <a:prstGeom prst="rect">
            <a:avLst/>
          </a:prstGeom>
          <a:blipFill>
            <a:blip r:embed="rId209" cstate="print"/>
            <a:stretch>
              <a:fillRect/>
            </a:stretch>
          </a:blipFill>
        </p:spPr>
        <p:txBody>
          <a:bodyPr wrap="square" lIns="0" tIns="0" rIns="0" bIns="0" rtlCol="0"/>
          <a:lstStyle/>
          <a:p>
            <a:endParaRPr/>
          </a:p>
        </p:txBody>
      </p:sp>
      <p:sp>
        <p:nvSpPr>
          <p:cNvPr id="400" name="object 400"/>
          <p:cNvSpPr/>
          <p:nvPr/>
        </p:nvSpPr>
        <p:spPr>
          <a:xfrm>
            <a:off x="4952113" y="4475740"/>
            <a:ext cx="430530" cy="417830"/>
          </a:xfrm>
          <a:custGeom>
            <a:avLst/>
            <a:gdLst/>
            <a:ahLst/>
            <a:cxnLst/>
            <a:rect l="l" t="t" r="r" b="b"/>
            <a:pathLst>
              <a:path w="430529" h="417829">
                <a:moveTo>
                  <a:pt x="341168" y="28511"/>
                </a:moveTo>
                <a:lnTo>
                  <a:pt x="379075" y="68875"/>
                </a:lnTo>
                <a:lnTo>
                  <a:pt x="402271" y="103784"/>
                </a:lnTo>
                <a:lnTo>
                  <a:pt x="423640" y="144698"/>
                </a:lnTo>
                <a:lnTo>
                  <a:pt x="430495" y="195300"/>
                </a:lnTo>
                <a:lnTo>
                  <a:pt x="428230" y="225491"/>
                </a:lnTo>
                <a:lnTo>
                  <a:pt x="414625" y="282511"/>
                </a:lnTo>
                <a:lnTo>
                  <a:pt x="388081" y="326559"/>
                </a:lnTo>
                <a:lnTo>
                  <a:pt x="353183" y="362292"/>
                </a:lnTo>
                <a:lnTo>
                  <a:pt x="315878" y="391056"/>
                </a:lnTo>
                <a:lnTo>
                  <a:pt x="271725" y="410171"/>
                </a:lnTo>
                <a:lnTo>
                  <a:pt x="214714" y="417814"/>
                </a:lnTo>
                <a:lnTo>
                  <a:pt x="184175" y="417147"/>
                </a:lnTo>
                <a:lnTo>
                  <a:pt x="128289" y="403924"/>
                </a:lnTo>
                <a:lnTo>
                  <a:pt x="77058" y="375648"/>
                </a:lnTo>
                <a:lnTo>
                  <a:pt x="41351" y="343379"/>
                </a:lnTo>
                <a:lnTo>
                  <a:pt x="21172" y="307123"/>
                </a:lnTo>
                <a:lnTo>
                  <a:pt x="7389" y="263745"/>
                </a:lnTo>
                <a:lnTo>
                  <a:pt x="0" y="213256"/>
                </a:lnTo>
                <a:lnTo>
                  <a:pt x="1939" y="186766"/>
                </a:lnTo>
                <a:lnTo>
                  <a:pt x="18131" y="128082"/>
                </a:lnTo>
                <a:lnTo>
                  <a:pt x="50021" y="73723"/>
                </a:lnTo>
                <a:lnTo>
                  <a:pt x="102026" y="34412"/>
                </a:lnTo>
                <a:lnTo>
                  <a:pt x="163546" y="8559"/>
                </a:lnTo>
                <a:lnTo>
                  <a:pt x="229150" y="0"/>
                </a:lnTo>
                <a:lnTo>
                  <a:pt x="261142" y="740"/>
                </a:lnTo>
                <a:lnTo>
                  <a:pt x="306455" y="6948"/>
                </a:lnTo>
                <a:lnTo>
                  <a:pt x="341168" y="28511"/>
                </a:lnTo>
                <a:close/>
              </a:path>
            </a:pathLst>
          </a:custGeom>
          <a:ln w="12700">
            <a:solidFill>
              <a:srgbClr val="5ACFEE"/>
            </a:solidFill>
          </a:ln>
        </p:spPr>
        <p:txBody>
          <a:bodyPr wrap="square" lIns="0" tIns="0" rIns="0" bIns="0" rtlCol="0"/>
          <a:lstStyle/>
          <a:p>
            <a:endParaRPr/>
          </a:p>
        </p:txBody>
      </p:sp>
      <p:sp>
        <p:nvSpPr>
          <p:cNvPr id="401" name="object 401"/>
          <p:cNvSpPr/>
          <p:nvPr/>
        </p:nvSpPr>
        <p:spPr>
          <a:xfrm>
            <a:off x="5003631" y="4522177"/>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084D5F"/>
          </a:solidFill>
        </p:spPr>
        <p:txBody>
          <a:bodyPr wrap="square" lIns="0" tIns="0" rIns="0" bIns="0" rtlCol="0"/>
          <a:lstStyle/>
          <a:p>
            <a:endParaRPr/>
          </a:p>
        </p:txBody>
      </p:sp>
      <p:sp>
        <p:nvSpPr>
          <p:cNvPr id="402" name="object 402"/>
          <p:cNvSpPr/>
          <p:nvPr/>
        </p:nvSpPr>
        <p:spPr>
          <a:xfrm>
            <a:off x="5003631" y="4522177"/>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5ACFEE"/>
            </a:solidFill>
          </a:ln>
        </p:spPr>
        <p:txBody>
          <a:bodyPr wrap="square" lIns="0" tIns="0" rIns="0" bIns="0" rtlCol="0"/>
          <a:lstStyle/>
          <a:p>
            <a:endParaRPr/>
          </a:p>
        </p:txBody>
      </p:sp>
      <p:sp>
        <p:nvSpPr>
          <p:cNvPr id="403" name="object 403"/>
          <p:cNvSpPr/>
          <p:nvPr/>
        </p:nvSpPr>
        <p:spPr>
          <a:xfrm>
            <a:off x="5875651" y="3696169"/>
            <a:ext cx="429741" cy="417863"/>
          </a:xfrm>
          <a:prstGeom prst="rect">
            <a:avLst/>
          </a:prstGeom>
          <a:blipFill>
            <a:blip r:embed="rId210" cstate="print"/>
            <a:stretch>
              <a:fillRect/>
            </a:stretch>
          </a:blipFill>
        </p:spPr>
        <p:txBody>
          <a:bodyPr wrap="square" lIns="0" tIns="0" rIns="0" bIns="0" rtlCol="0"/>
          <a:lstStyle/>
          <a:p>
            <a:endParaRPr/>
          </a:p>
        </p:txBody>
      </p:sp>
      <p:sp>
        <p:nvSpPr>
          <p:cNvPr id="404" name="object 404"/>
          <p:cNvSpPr/>
          <p:nvPr/>
        </p:nvSpPr>
        <p:spPr>
          <a:xfrm>
            <a:off x="5875651" y="3696215"/>
            <a:ext cx="429895" cy="417830"/>
          </a:xfrm>
          <a:custGeom>
            <a:avLst/>
            <a:gdLst/>
            <a:ahLst/>
            <a:cxnLst/>
            <a:rect l="l" t="t" r="r" b="b"/>
            <a:pathLst>
              <a:path w="429895" h="417829">
                <a:moveTo>
                  <a:pt x="340574" y="28511"/>
                </a:moveTo>
                <a:lnTo>
                  <a:pt x="378410" y="68875"/>
                </a:lnTo>
                <a:lnTo>
                  <a:pt x="401568" y="103784"/>
                </a:lnTo>
                <a:lnTo>
                  <a:pt x="422899" y="144698"/>
                </a:lnTo>
                <a:lnTo>
                  <a:pt x="429738" y="195300"/>
                </a:lnTo>
                <a:lnTo>
                  <a:pt x="427480" y="225491"/>
                </a:lnTo>
                <a:lnTo>
                  <a:pt x="413903" y="282511"/>
                </a:lnTo>
                <a:lnTo>
                  <a:pt x="387402" y="326559"/>
                </a:lnTo>
                <a:lnTo>
                  <a:pt x="352575" y="362292"/>
                </a:lnTo>
                <a:lnTo>
                  <a:pt x="315329" y="391056"/>
                </a:lnTo>
                <a:lnTo>
                  <a:pt x="271244" y="410171"/>
                </a:lnTo>
                <a:lnTo>
                  <a:pt x="214336" y="417814"/>
                </a:lnTo>
                <a:lnTo>
                  <a:pt x="183848" y="417147"/>
                </a:lnTo>
                <a:lnTo>
                  <a:pt x="128061" y="403924"/>
                </a:lnTo>
                <a:lnTo>
                  <a:pt x="76924" y="375648"/>
                </a:lnTo>
                <a:lnTo>
                  <a:pt x="41278" y="343379"/>
                </a:lnTo>
                <a:lnTo>
                  <a:pt x="21136" y="307123"/>
                </a:lnTo>
                <a:lnTo>
                  <a:pt x="7375" y="263745"/>
                </a:lnTo>
                <a:lnTo>
                  <a:pt x="0" y="213256"/>
                </a:lnTo>
                <a:lnTo>
                  <a:pt x="1941" y="186766"/>
                </a:lnTo>
                <a:lnTo>
                  <a:pt x="18103" y="128082"/>
                </a:lnTo>
                <a:lnTo>
                  <a:pt x="49934" y="73723"/>
                </a:lnTo>
                <a:lnTo>
                  <a:pt x="101847" y="34412"/>
                </a:lnTo>
                <a:lnTo>
                  <a:pt x="163256" y="8559"/>
                </a:lnTo>
                <a:lnTo>
                  <a:pt x="228747" y="0"/>
                </a:lnTo>
                <a:lnTo>
                  <a:pt x="260683" y="740"/>
                </a:lnTo>
                <a:lnTo>
                  <a:pt x="305919" y="6948"/>
                </a:lnTo>
                <a:lnTo>
                  <a:pt x="340574" y="28511"/>
                </a:lnTo>
                <a:close/>
              </a:path>
            </a:pathLst>
          </a:custGeom>
          <a:ln w="12700">
            <a:solidFill>
              <a:srgbClr val="5ACFEE"/>
            </a:solidFill>
          </a:ln>
        </p:spPr>
        <p:txBody>
          <a:bodyPr wrap="square" lIns="0" tIns="0" rIns="0" bIns="0" rtlCol="0"/>
          <a:lstStyle/>
          <a:p>
            <a:endParaRPr/>
          </a:p>
        </p:txBody>
      </p:sp>
      <p:sp>
        <p:nvSpPr>
          <p:cNvPr id="405" name="object 405"/>
          <p:cNvSpPr/>
          <p:nvPr/>
        </p:nvSpPr>
        <p:spPr>
          <a:xfrm>
            <a:off x="5927174" y="3742651"/>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084D5F"/>
          </a:solidFill>
        </p:spPr>
        <p:txBody>
          <a:bodyPr wrap="square" lIns="0" tIns="0" rIns="0" bIns="0" rtlCol="0"/>
          <a:lstStyle/>
          <a:p>
            <a:endParaRPr/>
          </a:p>
        </p:txBody>
      </p:sp>
      <p:sp>
        <p:nvSpPr>
          <p:cNvPr id="406" name="object 406"/>
          <p:cNvSpPr/>
          <p:nvPr/>
        </p:nvSpPr>
        <p:spPr>
          <a:xfrm>
            <a:off x="5927174" y="3742651"/>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5ACFEE"/>
            </a:solidFill>
          </a:ln>
        </p:spPr>
        <p:txBody>
          <a:bodyPr wrap="square" lIns="0" tIns="0" rIns="0" bIns="0" rtlCol="0"/>
          <a:lstStyle/>
          <a:p>
            <a:endParaRPr/>
          </a:p>
        </p:txBody>
      </p:sp>
      <p:sp>
        <p:nvSpPr>
          <p:cNvPr id="407" name="object 407"/>
          <p:cNvSpPr/>
          <p:nvPr/>
        </p:nvSpPr>
        <p:spPr>
          <a:xfrm>
            <a:off x="6002148" y="4143463"/>
            <a:ext cx="429738" cy="417863"/>
          </a:xfrm>
          <a:prstGeom prst="rect">
            <a:avLst/>
          </a:prstGeom>
          <a:blipFill>
            <a:blip r:embed="rId211" cstate="print"/>
            <a:stretch>
              <a:fillRect/>
            </a:stretch>
          </a:blipFill>
        </p:spPr>
        <p:txBody>
          <a:bodyPr wrap="square" lIns="0" tIns="0" rIns="0" bIns="0" rtlCol="0"/>
          <a:lstStyle/>
          <a:p>
            <a:endParaRPr/>
          </a:p>
        </p:txBody>
      </p:sp>
      <p:sp>
        <p:nvSpPr>
          <p:cNvPr id="408" name="object 408"/>
          <p:cNvSpPr/>
          <p:nvPr/>
        </p:nvSpPr>
        <p:spPr>
          <a:xfrm>
            <a:off x="6002143" y="4143508"/>
            <a:ext cx="429895" cy="417830"/>
          </a:xfrm>
          <a:custGeom>
            <a:avLst/>
            <a:gdLst/>
            <a:ahLst/>
            <a:cxnLst/>
            <a:rect l="l" t="t" r="r" b="b"/>
            <a:pathLst>
              <a:path w="429895" h="417829">
                <a:moveTo>
                  <a:pt x="340574" y="28511"/>
                </a:moveTo>
                <a:lnTo>
                  <a:pt x="378410" y="68875"/>
                </a:lnTo>
                <a:lnTo>
                  <a:pt x="401568" y="103784"/>
                </a:lnTo>
                <a:lnTo>
                  <a:pt x="422899" y="144698"/>
                </a:lnTo>
                <a:lnTo>
                  <a:pt x="429738" y="195300"/>
                </a:lnTo>
                <a:lnTo>
                  <a:pt x="427480" y="225491"/>
                </a:lnTo>
                <a:lnTo>
                  <a:pt x="413903" y="282511"/>
                </a:lnTo>
                <a:lnTo>
                  <a:pt x="387402" y="326559"/>
                </a:lnTo>
                <a:lnTo>
                  <a:pt x="352575" y="362292"/>
                </a:lnTo>
                <a:lnTo>
                  <a:pt x="315329" y="391056"/>
                </a:lnTo>
                <a:lnTo>
                  <a:pt x="271244" y="410171"/>
                </a:lnTo>
                <a:lnTo>
                  <a:pt x="214336" y="417814"/>
                </a:lnTo>
                <a:lnTo>
                  <a:pt x="183848" y="417147"/>
                </a:lnTo>
                <a:lnTo>
                  <a:pt x="128061" y="403924"/>
                </a:lnTo>
                <a:lnTo>
                  <a:pt x="76924" y="375648"/>
                </a:lnTo>
                <a:lnTo>
                  <a:pt x="41278" y="343379"/>
                </a:lnTo>
                <a:lnTo>
                  <a:pt x="21136" y="307123"/>
                </a:lnTo>
                <a:lnTo>
                  <a:pt x="7375" y="263745"/>
                </a:lnTo>
                <a:lnTo>
                  <a:pt x="0" y="213256"/>
                </a:lnTo>
                <a:lnTo>
                  <a:pt x="1941" y="186766"/>
                </a:lnTo>
                <a:lnTo>
                  <a:pt x="18103" y="128082"/>
                </a:lnTo>
                <a:lnTo>
                  <a:pt x="49934" y="73723"/>
                </a:lnTo>
                <a:lnTo>
                  <a:pt x="101847" y="34412"/>
                </a:lnTo>
                <a:lnTo>
                  <a:pt x="163256" y="8559"/>
                </a:lnTo>
                <a:lnTo>
                  <a:pt x="228747" y="0"/>
                </a:lnTo>
                <a:lnTo>
                  <a:pt x="260683" y="740"/>
                </a:lnTo>
                <a:lnTo>
                  <a:pt x="305919" y="6948"/>
                </a:lnTo>
                <a:lnTo>
                  <a:pt x="340574" y="28511"/>
                </a:lnTo>
                <a:close/>
              </a:path>
            </a:pathLst>
          </a:custGeom>
          <a:ln w="12700">
            <a:solidFill>
              <a:srgbClr val="5ACFEE"/>
            </a:solidFill>
          </a:ln>
        </p:spPr>
        <p:txBody>
          <a:bodyPr wrap="square" lIns="0" tIns="0" rIns="0" bIns="0" rtlCol="0"/>
          <a:lstStyle/>
          <a:p>
            <a:endParaRPr/>
          </a:p>
        </p:txBody>
      </p:sp>
      <p:sp>
        <p:nvSpPr>
          <p:cNvPr id="409" name="object 409"/>
          <p:cNvSpPr/>
          <p:nvPr/>
        </p:nvSpPr>
        <p:spPr>
          <a:xfrm>
            <a:off x="6053666" y="4189945"/>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084D5F"/>
          </a:solidFill>
        </p:spPr>
        <p:txBody>
          <a:bodyPr wrap="square" lIns="0" tIns="0" rIns="0" bIns="0" rtlCol="0"/>
          <a:lstStyle/>
          <a:p>
            <a:endParaRPr/>
          </a:p>
        </p:txBody>
      </p:sp>
      <p:sp>
        <p:nvSpPr>
          <p:cNvPr id="410" name="object 410"/>
          <p:cNvSpPr/>
          <p:nvPr/>
        </p:nvSpPr>
        <p:spPr>
          <a:xfrm>
            <a:off x="6053666" y="4189945"/>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5ACFEE"/>
            </a:solidFill>
          </a:ln>
        </p:spPr>
        <p:txBody>
          <a:bodyPr wrap="square" lIns="0" tIns="0" rIns="0" bIns="0" rtlCol="0"/>
          <a:lstStyle/>
          <a:p>
            <a:endParaRPr/>
          </a:p>
        </p:txBody>
      </p:sp>
      <p:sp>
        <p:nvSpPr>
          <p:cNvPr id="411" name="object 411"/>
          <p:cNvSpPr/>
          <p:nvPr/>
        </p:nvSpPr>
        <p:spPr>
          <a:xfrm>
            <a:off x="6428870" y="4221188"/>
            <a:ext cx="430490" cy="417863"/>
          </a:xfrm>
          <a:prstGeom prst="rect">
            <a:avLst/>
          </a:prstGeom>
          <a:blipFill>
            <a:blip r:embed="rId212" cstate="print"/>
            <a:stretch>
              <a:fillRect/>
            </a:stretch>
          </a:blipFill>
        </p:spPr>
        <p:txBody>
          <a:bodyPr wrap="square" lIns="0" tIns="0" rIns="0" bIns="0" rtlCol="0"/>
          <a:lstStyle/>
          <a:p>
            <a:endParaRPr/>
          </a:p>
        </p:txBody>
      </p:sp>
      <p:sp>
        <p:nvSpPr>
          <p:cNvPr id="412" name="object 412"/>
          <p:cNvSpPr/>
          <p:nvPr/>
        </p:nvSpPr>
        <p:spPr>
          <a:xfrm>
            <a:off x="6428871" y="4221233"/>
            <a:ext cx="430530" cy="417830"/>
          </a:xfrm>
          <a:custGeom>
            <a:avLst/>
            <a:gdLst/>
            <a:ahLst/>
            <a:cxnLst/>
            <a:rect l="l" t="t" r="r" b="b"/>
            <a:pathLst>
              <a:path w="430529" h="417829">
                <a:moveTo>
                  <a:pt x="341168" y="28511"/>
                </a:moveTo>
                <a:lnTo>
                  <a:pt x="379075" y="68875"/>
                </a:lnTo>
                <a:lnTo>
                  <a:pt x="402271" y="103784"/>
                </a:lnTo>
                <a:lnTo>
                  <a:pt x="423640" y="144698"/>
                </a:lnTo>
                <a:lnTo>
                  <a:pt x="430495" y="195300"/>
                </a:lnTo>
                <a:lnTo>
                  <a:pt x="428230" y="225491"/>
                </a:lnTo>
                <a:lnTo>
                  <a:pt x="414625" y="282511"/>
                </a:lnTo>
                <a:lnTo>
                  <a:pt x="388081" y="326559"/>
                </a:lnTo>
                <a:lnTo>
                  <a:pt x="353183" y="362292"/>
                </a:lnTo>
                <a:lnTo>
                  <a:pt x="315878" y="391056"/>
                </a:lnTo>
                <a:lnTo>
                  <a:pt x="271725" y="410171"/>
                </a:lnTo>
                <a:lnTo>
                  <a:pt x="214714" y="417814"/>
                </a:lnTo>
                <a:lnTo>
                  <a:pt x="184175" y="417147"/>
                </a:lnTo>
                <a:lnTo>
                  <a:pt x="128289" y="403924"/>
                </a:lnTo>
                <a:lnTo>
                  <a:pt x="77058" y="375648"/>
                </a:lnTo>
                <a:lnTo>
                  <a:pt x="41351" y="343379"/>
                </a:lnTo>
                <a:lnTo>
                  <a:pt x="21172" y="307123"/>
                </a:lnTo>
                <a:lnTo>
                  <a:pt x="7389" y="263745"/>
                </a:lnTo>
                <a:lnTo>
                  <a:pt x="0" y="213256"/>
                </a:lnTo>
                <a:lnTo>
                  <a:pt x="1939" y="186766"/>
                </a:lnTo>
                <a:lnTo>
                  <a:pt x="18131" y="128082"/>
                </a:lnTo>
                <a:lnTo>
                  <a:pt x="50021" y="73723"/>
                </a:lnTo>
                <a:lnTo>
                  <a:pt x="102026" y="34412"/>
                </a:lnTo>
                <a:lnTo>
                  <a:pt x="163546" y="8559"/>
                </a:lnTo>
                <a:lnTo>
                  <a:pt x="229150" y="0"/>
                </a:lnTo>
                <a:lnTo>
                  <a:pt x="261142" y="740"/>
                </a:lnTo>
                <a:lnTo>
                  <a:pt x="306455" y="6948"/>
                </a:lnTo>
                <a:lnTo>
                  <a:pt x="341168" y="28511"/>
                </a:lnTo>
                <a:close/>
              </a:path>
            </a:pathLst>
          </a:custGeom>
          <a:ln w="12700">
            <a:solidFill>
              <a:srgbClr val="5ACFEE"/>
            </a:solidFill>
          </a:ln>
        </p:spPr>
        <p:txBody>
          <a:bodyPr wrap="square" lIns="0" tIns="0" rIns="0" bIns="0" rtlCol="0"/>
          <a:lstStyle/>
          <a:p>
            <a:endParaRPr/>
          </a:p>
        </p:txBody>
      </p:sp>
      <p:sp>
        <p:nvSpPr>
          <p:cNvPr id="413" name="object 413"/>
          <p:cNvSpPr/>
          <p:nvPr/>
        </p:nvSpPr>
        <p:spPr>
          <a:xfrm>
            <a:off x="6480387" y="4267669"/>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34" y="302669"/>
                </a:lnTo>
                <a:lnTo>
                  <a:pt x="262454"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084D5F"/>
          </a:solidFill>
        </p:spPr>
        <p:txBody>
          <a:bodyPr wrap="square" lIns="0" tIns="0" rIns="0" bIns="0" rtlCol="0"/>
          <a:lstStyle/>
          <a:p>
            <a:endParaRPr/>
          </a:p>
        </p:txBody>
      </p:sp>
      <p:sp>
        <p:nvSpPr>
          <p:cNvPr id="414" name="object 414"/>
          <p:cNvSpPr/>
          <p:nvPr/>
        </p:nvSpPr>
        <p:spPr>
          <a:xfrm>
            <a:off x="6480387" y="4267669"/>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54" y="281646"/>
                </a:lnTo>
                <a:lnTo>
                  <a:pt x="226234"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5ACFEE"/>
            </a:solidFill>
          </a:ln>
        </p:spPr>
        <p:txBody>
          <a:bodyPr wrap="square" lIns="0" tIns="0" rIns="0" bIns="0" rtlCol="0"/>
          <a:lstStyle/>
          <a:p>
            <a:endParaRPr/>
          </a:p>
        </p:txBody>
      </p:sp>
      <p:sp>
        <p:nvSpPr>
          <p:cNvPr id="415" name="object 415"/>
          <p:cNvSpPr/>
          <p:nvPr/>
        </p:nvSpPr>
        <p:spPr>
          <a:xfrm>
            <a:off x="6377816" y="3835603"/>
            <a:ext cx="430490" cy="417118"/>
          </a:xfrm>
          <a:prstGeom prst="rect">
            <a:avLst/>
          </a:prstGeom>
          <a:blipFill>
            <a:blip r:embed="rId213" cstate="print"/>
            <a:stretch>
              <a:fillRect/>
            </a:stretch>
          </a:blipFill>
        </p:spPr>
        <p:txBody>
          <a:bodyPr wrap="square" lIns="0" tIns="0" rIns="0" bIns="0" rtlCol="0"/>
          <a:lstStyle/>
          <a:p>
            <a:endParaRPr/>
          </a:p>
        </p:txBody>
      </p:sp>
      <p:sp>
        <p:nvSpPr>
          <p:cNvPr id="416" name="object 416"/>
          <p:cNvSpPr/>
          <p:nvPr/>
        </p:nvSpPr>
        <p:spPr>
          <a:xfrm>
            <a:off x="6377816" y="3835660"/>
            <a:ext cx="430530" cy="417195"/>
          </a:xfrm>
          <a:custGeom>
            <a:avLst/>
            <a:gdLst/>
            <a:ahLst/>
            <a:cxnLst/>
            <a:rect l="l" t="t" r="r" b="b"/>
            <a:pathLst>
              <a:path w="430529" h="417195">
                <a:moveTo>
                  <a:pt x="341168" y="28454"/>
                </a:moveTo>
                <a:lnTo>
                  <a:pt x="379075" y="68739"/>
                </a:lnTo>
                <a:lnTo>
                  <a:pt x="402271" y="103589"/>
                </a:lnTo>
                <a:lnTo>
                  <a:pt x="423640" y="144431"/>
                </a:lnTo>
                <a:lnTo>
                  <a:pt x="430495" y="194943"/>
                </a:lnTo>
                <a:lnTo>
                  <a:pt x="428230" y="225078"/>
                </a:lnTo>
                <a:lnTo>
                  <a:pt x="414625" y="281997"/>
                </a:lnTo>
                <a:lnTo>
                  <a:pt x="388081" y="325966"/>
                </a:lnTo>
                <a:lnTo>
                  <a:pt x="353183" y="361638"/>
                </a:lnTo>
                <a:lnTo>
                  <a:pt x="315878" y="390344"/>
                </a:lnTo>
                <a:lnTo>
                  <a:pt x="271725" y="409428"/>
                </a:lnTo>
                <a:lnTo>
                  <a:pt x="214714" y="417061"/>
                </a:lnTo>
                <a:lnTo>
                  <a:pt x="184175" y="416397"/>
                </a:lnTo>
                <a:lnTo>
                  <a:pt x="128289" y="403195"/>
                </a:lnTo>
                <a:lnTo>
                  <a:pt x="77058" y="374966"/>
                </a:lnTo>
                <a:lnTo>
                  <a:pt x="41351" y="342754"/>
                </a:lnTo>
                <a:lnTo>
                  <a:pt x="21172" y="306560"/>
                </a:lnTo>
                <a:lnTo>
                  <a:pt x="7389" y="263264"/>
                </a:lnTo>
                <a:lnTo>
                  <a:pt x="0" y="212861"/>
                </a:lnTo>
                <a:lnTo>
                  <a:pt x="1939" y="186416"/>
                </a:lnTo>
                <a:lnTo>
                  <a:pt x="18131" y="127846"/>
                </a:lnTo>
                <a:lnTo>
                  <a:pt x="50021" y="73590"/>
                </a:lnTo>
                <a:lnTo>
                  <a:pt x="102026" y="34340"/>
                </a:lnTo>
                <a:lnTo>
                  <a:pt x="163546" y="8540"/>
                </a:lnTo>
                <a:lnTo>
                  <a:pt x="229150" y="0"/>
                </a:lnTo>
                <a:lnTo>
                  <a:pt x="261142" y="736"/>
                </a:lnTo>
                <a:lnTo>
                  <a:pt x="306455" y="6926"/>
                </a:lnTo>
                <a:lnTo>
                  <a:pt x="341168" y="28454"/>
                </a:lnTo>
                <a:close/>
              </a:path>
            </a:pathLst>
          </a:custGeom>
          <a:ln w="12700">
            <a:solidFill>
              <a:srgbClr val="DC1E34"/>
            </a:solidFill>
          </a:ln>
        </p:spPr>
        <p:txBody>
          <a:bodyPr wrap="square" lIns="0" tIns="0" rIns="0" bIns="0" rtlCol="0"/>
          <a:lstStyle/>
          <a:p>
            <a:endParaRPr/>
          </a:p>
        </p:txBody>
      </p:sp>
      <p:sp>
        <p:nvSpPr>
          <p:cNvPr id="417" name="object 417"/>
          <p:cNvSpPr/>
          <p:nvPr/>
        </p:nvSpPr>
        <p:spPr>
          <a:xfrm>
            <a:off x="6429333" y="3881335"/>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34" y="302669"/>
                </a:lnTo>
                <a:lnTo>
                  <a:pt x="262454"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76777A"/>
          </a:solidFill>
        </p:spPr>
        <p:txBody>
          <a:bodyPr wrap="square" lIns="0" tIns="0" rIns="0" bIns="0" rtlCol="0"/>
          <a:lstStyle/>
          <a:p>
            <a:endParaRPr/>
          </a:p>
        </p:txBody>
      </p:sp>
      <p:sp>
        <p:nvSpPr>
          <p:cNvPr id="418" name="object 418"/>
          <p:cNvSpPr/>
          <p:nvPr/>
        </p:nvSpPr>
        <p:spPr>
          <a:xfrm>
            <a:off x="6429333" y="3881335"/>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54" y="281646"/>
                </a:lnTo>
                <a:lnTo>
                  <a:pt x="226234"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DC1E34"/>
            </a:solidFill>
          </a:ln>
        </p:spPr>
        <p:txBody>
          <a:bodyPr wrap="square" lIns="0" tIns="0" rIns="0" bIns="0" rtlCol="0"/>
          <a:lstStyle/>
          <a:p>
            <a:endParaRPr/>
          </a:p>
        </p:txBody>
      </p:sp>
      <p:sp>
        <p:nvSpPr>
          <p:cNvPr id="419" name="object 419"/>
          <p:cNvSpPr/>
          <p:nvPr/>
        </p:nvSpPr>
        <p:spPr>
          <a:xfrm>
            <a:off x="5621143" y="4888687"/>
            <a:ext cx="429741" cy="417118"/>
          </a:xfrm>
          <a:prstGeom prst="rect">
            <a:avLst/>
          </a:prstGeom>
          <a:blipFill>
            <a:blip r:embed="rId214" cstate="print"/>
            <a:stretch>
              <a:fillRect/>
            </a:stretch>
          </a:blipFill>
        </p:spPr>
        <p:txBody>
          <a:bodyPr wrap="square" lIns="0" tIns="0" rIns="0" bIns="0" rtlCol="0"/>
          <a:lstStyle/>
          <a:p>
            <a:endParaRPr/>
          </a:p>
        </p:txBody>
      </p:sp>
      <p:sp>
        <p:nvSpPr>
          <p:cNvPr id="420" name="object 420"/>
          <p:cNvSpPr/>
          <p:nvPr/>
        </p:nvSpPr>
        <p:spPr>
          <a:xfrm>
            <a:off x="5621143" y="4888745"/>
            <a:ext cx="429895" cy="417195"/>
          </a:xfrm>
          <a:custGeom>
            <a:avLst/>
            <a:gdLst/>
            <a:ahLst/>
            <a:cxnLst/>
            <a:rect l="l" t="t" r="r" b="b"/>
            <a:pathLst>
              <a:path w="429895" h="417195">
                <a:moveTo>
                  <a:pt x="340574" y="28454"/>
                </a:moveTo>
                <a:lnTo>
                  <a:pt x="378410" y="68739"/>
                </a:lnTo>
                <a:lnTo>
                  <a:pt x="401568" y="103589"/>
                </a:lnTo>
                <a:lnTo>
                  <a:pt x="422899" y="144431"/>
                </a:lnTo>
                <a:lnTo>
                  <a:pt x="429738" y="194943"/>
                </a:lnTo>
                <a:lnTo>
                  <a:pt x="427480" y="225078"/>
                </a:lnTo>
                <a:lnTo>
                  <a:pt x="413903" y="281997"/>
                </a:lnTo>
                <a:lnTo>
                  <a:pt x="387402" y="325966"/>
                </a:lnTo>
                <a:lnTo>
                  <a:pt x="352575" y="361638"/>
                </a:lnTo>
                <a:lnTo>
                  <a:pt x="315329" y="390344"/>
                </a:lnTo>
                <a:lnTo>
                  <a:pt x="271244" y="409428"/>
                </a:lnTo>
                <a:lnTo>
                  <a:pt x="214336" y="417061"/>
                </a:lnTo>
                <a:lnTo>
                  <a:pt x="183848" y="416397"/>
                </a:lnTo>
                <a:lnTo>
                  <a:pt x="128061" y="403195"/>
                </a:lnTo>
                <a:lnTo>
                  <a:pt x="76924" y="374966"/>
                </a:lnTo>
                <a:lnTo>
                  <a:pt x="41278" y="342754"/>
                </a:lnTo>
                <a:lnTo>
                  <a:pt x="21136" y="306560"/>
                </a:lnTo>
                <a:lnTo>
                  <a:pt x="7375" y="263264"/>
                </a:lnTo>
                <a:lnTo>
                  <a:pt x="0" y="212861"/>
                </a:lnTo>
                <a:lnTo>
                  <a:pt x="1941" y="186416"/>
                </a:lnTo>
                <a:lnTo>
                  <a:pt x="18103" y="127846"/>
                </a:lnTo>
                <a:lnTo>
                  <a:pt x="49934" y="73590"/>
                </a:lnTo>
                <a:lnTo>
                  <a:pt x="101847" y="34340"/>
                </a:lnTo>
                <a:lnTo>
                  <a:pt x="163256" y="8540"/>
                </a:lnTo>
                <a:lnTo>
                  <a:pt x="228747" y="0"/>
                </a:lnTo>
                <a:lnTo>
                  <a:pt x="260683" y="736"/>
                </a:lnTo>
                <a:lnTo>
                  <a:pt x="305919" y="6926"/>
                </a:lnTo>
                <a:lnTo>
                  <a:pt x="340574" y="28454"/>
                </a:lnTo>
                <a:close/>
              </a:path>
            </a:pathLst>
          </a:custGeom>
          <a:ln w="12700">
            <a:solidFill>
              <a:srgbClr val="5ACFEE"/>
            </a:solidFill>
          </a:ln>
        </p:spPr>
        <p:txBody>
          <a:bodyPr wrap="square" lIns="0" tIns="0" rIns="0" bIns="0" rtlCol="0"/>
          <a:lstStyle/>
          <a:p>
            <a:endParaRPr/>
          </a:p>
        </p:txBody>
      </p:sp>
      <p:sp>
        <p:nvSpPr>
          <p:cNvPr id="421" name="object 421"/>
          <p:cNvSpPr/>
          <p:nvPr/>
        </p:nvSpPr>
        <p:spPr>
          <a:xfrm>
            <a:off x="5672666" y="4934419"/>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084D5F"/>
          </a:solidFill>
        </p:spPr>
        <p:txBody>
          <a:bodyPr wrap="square" lIns="0" tIns="0" rIns="0" bIns="0" rtlCol="0"/>
          <a:lstStyle/>
          <a:p>
            <a:endParaRPr/>
          </a:p>
        </p:txBody>
      </p:sp>
      <p:sp>
        <p:nvSpPr>
          <p:cNvPr id="422" name="object 422"/>
          <p:cNvSpPr/>
          <p:nvPr/>
        </p:nvSpPr>
        <p:spPr>
          <a:xfrm>
            <a:off x="5672666" y="4934419"/>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5ACFEE"/>
            </a:solidFill>
          </a:ln>
        </p:spPr>
        <p:txBody>
          <a:bodyPr wrap="square" lIns="0" tIns="0" rIns="0" bIns="0" rtlCol="0"/>
          <a:lstStyle/>
          <a:p>
            <a:endParaRPr/>
          </a:p>
        </p:txBody>
      </p:sp>
      <p:sp>
        <p:nvSpPr>
          <p:cNvPr id="423" name="object 423"/>
          <p:cNvSpPr/>
          <p:nvPr/>
        </p:nvSpPr>
        <p:spPr>
          <a:xfrm>
            <a:off x="6010525" y="3574250"/>
            <a:ext cx="429741" cy="417863"/>
          </a:xfrm>
          <a:prstGeom prst="rect">
            <a:avLst/>
          </a:prstGeom>
          <a:blipFill>
            <a:blip r:embed="rId215" cstate="print"/>
            <a:stretch>
              <a:fillRect/>
            </a:stretch>
          </a:blipFill>
        </p:spPr>
        <p:txBody>
          <a:bodyPr wrap="square" lIns="0" tIns="0" rIns="0" bIns="0" rtlCol="0"/>
          <a:lstStyle/>
          <a:p>
            <a:endParaRPr/>
          </a:p>
        </p:txBody>
      </p:sp>
      <p:sp>
        <p:nvSpPr>
          <p:cNvPr id="424" name="object 424"/>
          <p:cNvSpPr/>
          <p:nvPr/>
        </p:nvSpPr>
        <p:spPr>
          <a:xfrm>
            <a:off x="6010525" y="3574294"/>
            <a:ext cx="429895" cy="417830"/>
          </a:xfrm>
          <a:custGeom>
            <a:avLst/>
            <a:gdLst/>
            <a:ahLst/>
            <a:cxnLst/>
            <a:rect l="l" t="t" r="r" b="b"/>
            <a:pathLst>
              <a:path w="429895" h="417829">
                <a:moveTo>
                  <a:pt x="340574" y="28511"/>
                </a:moveTo>
                <a:lnTo>
                  <a:pt x="378410" y="68875"/>
                </a:lnTo>
                <a:lnTo>
                  <a:pt x="401568" y="103784"/>
                </a:lnTo>
                <a:lnTo>
                  <a:pt x="422899" y="144698"/>
                </a:lnTo>
                <a:lnTo>
                  <a:pt x="429738" y="195300"/>
                </a:lnTo>
                <a:lnTo>
                  <a:pt x="427480" y="225491"/>
                </a:lnTo>
                <a:lnTo>
                  <a:pt x="413903" y="282511"/>
                </a:lnTo>
                <a:lnTo>
                  <a:pt x="387402" y="326559"/>
                </a:lnTo>
                <a:lnTo>
                  <a:pt x="352575" y="362292"/>
                </a:lnTo>
                <a:lnTo>
                  <a:pt x="315329" y="391056"/>
                </a:lnTo>
                <a:lnTo>
                  <a:pt x="271244" y="410171"/>
                </a:lnTo>
                <a:lnTo>
                  <a:pt x="214336" y="417814"/>
                </a:lnTo>
                <a:lnTo>
                  <a:pt x="183848" y="417147"/>
                </a:lnTo>
                <a:lnTo>
                  <a:pt x="128061" y="403924"/>
                </a:lnTo>
                <a:lnTo>
                  <a:pt x="76924" y="375648"/>
                </a:lnTo>
                <a:lnTo>
                  <a:pt x="41278" y="343379"/>
                </a:lnTo>
                <a:lnTo>
                  <a:pt x="21136" y="307123"/>
                </a:lnTo>
                <a:lnTo>
                  <a:pt x="7375" y="263745"/>
                </a:lnTo>
                <a:lnTo>
                  <a:pt x="0" y="213256"/>
                </a:lnTo>
                <a:lnTo>
                  <a:pt x="1941" y="186766"/>
                </a:lnTo>
                <a:lnTo>
                  <a:pt x="18103" y="128082"/>
                </a:lnTo>
                <a:lnTo>
                  <a:pt x="49934" y="73723"/>
                </a:lnTo>
                <a:lnTo>
                  <a:pt x="101847" y="34412"/>
                </a:lnTo>
                <a:lnTo>
                  <a:pt x="163256" y="8559"/>
                </a:lnTo>
                <a:lnTo>
                  <a:pt x="228747" y="0"/>
                </a:lnTo>
                <a:lnTo>
                  <a:pt x="260683" y="740"/>
                </a:lnTo>
                <a:lnTo>
                  <a:pt x="305919" y="6948"/>
                </a:lnTo>
                <a:lnTo>
                  <a:pt x="340574" y="28511"/>
                </a:lnTo>
                <a:close/>
              </a:path>
            </a:pathLst>
          </a:custGeom>
          <a:ln w="12700">
            <a:solidFill>
              <a:srgbClr val="E25600"/>
            </a:solidFill>
          </a:ln>
        </p:spPr>
        <p:txBody>
          <a:bodyPr wrap="square" lIns="0" tIns="0" rIns="0" bIns="0" rtlCol="0"/>
          <a:lstStyle/>
          <a:p>
            <a:endParaRPr/>
          </a:p>
        </p:txBody>
      </p:sp>
      <p:sp>
        <p:nvSpPr>
          <p:cNvPr id="425" name="object 425"/>
          <p:cNvSpPr/>
          <p:nvPr/>
        </p:nvSpPr>
        <p:spPr>
          <a:xfrm>
            <a:off x="6062049" y="3620726"/>
            <a:ext cx="328295" cy="320040"/>
          </a:xfrm>
          <a:custGeom>
            <a:avLst/>
            <a:gdLst/>
            <a:ahLst/>
            <a:cxnLst/>
            <a:rect l="l" t="t" r="r" b="b"/>
            <a:pathLst>
              <a:path w="328295" h="320039">
                <a:moveTo>
                  <a:pt x="164305" y="0"/>
                </a:moveTo>
                <a:lnTo>
                  <a:pt x="116604" y="2033"/>
                </a:lnTo>
                <a:lnTo>
                  <a:pt x="64047" y="17865"/>
                </a:lnTo>
                <a:lnTo>
                  <a:pt x="33606" y="52608"/>
                </a:lnTo>
                <a:lnTo>
                  <a:pt x="8254" y="107958"/>
                </a:lnTo>
                <a:lnTo>
                  <a:pt x="0" y="155982"/>
                </a:lnTo>
                <a:lnTo>
                  <a:pt x="2770" y="176837"/>
                </a:lnTo>
                <a:lnTo>
                  <a:pt x="17252" y="215863"/>
                </a:lnTo>
                <a:lnTo>
                  <a:pt x="41701" y="253731"/>
                </a:lnTo>
                <a:lnTo>
                  <a:pt x="75608" y="285599"/>
                </a:lnTo>
                <a:lnTo>
                  <a:pt x="120153" y="308743"/>
                </a:lnTo>
                <a:lnTo>
                  <a:pt x="167061" y="319685"/>
                </a:lnTo>
                <a:lnTo>
                  <a:pt x="187676" y="317650"/>
                </a:lnTo>
                <a:lnTo>
                  <a:pt x="226240" y="301962"/>
                </a:lnTo>
                <a:lnTo>
                  <a:pt x="262460" y="280982"/>
                </a:lnTo>
                <a:lnTo>
                  <a:pt x="296336" y="254711"/>
                </a:lnTo>
                <a:lnTo>
                  <a:pt x="318003" y="221021"/>
                </a:lnTo>
                <a:lnTo>
                  <a:pt x="327466" y="179911"/>
                </a:lnTo>
                <a:lnTo>
                  <a:pt x="327906" y="160085"/>
                </a:lnTo>
                <a:lnTo>
                  <a:pt x="325829" y="141863"/>
                </a:lnTo>
                <a:lnTo>
                  <a:pt x="301109" y="88812"/>
                </a:lnTo>
                <a:lnTo>
                  <a:pt x="262178" y="46194"/>
                </a:lnTo>
                <a:lnTo>
                  <a:pt x="214368" y="11329"/>
                </a:lnTo>
                <a:lnTo>
                  <a:pt x="164305" y="0"/>
                </a:lnTo>
                <a:close/>
              </a:path>
            </a:pathLst>
          </a:custGeom>
          <a:solidFill>
            <a:srgbClr val="FF7E2F"/>
          </a:solidFill>
        </p:spPr>
        <p:txBody>
          <a:bodyPr wrap="square" lIns="0" tIns="0" rIns="0" bIns="0" rtlCol="0"/>
          <a:lstStyle/>
          <a:p>
            <a:endParaRPr/>
          </a:p>
        </p:txBody>
      </p:sp>
      <p:sp>
        <p:nvSpPr>
          <p:cNvPr id="426" name="object 426"/>
          <p:cNvSpPr/>
          <p:nvPr/>
        </p:nvSpPr>
        <p:spPr>
          <a:xfrm>
            <a:off x="6062049" y="3620726"/>
            <a:ext cx="328295" cy="320040"/>
          </a:xfrm>
          <a:custGeom>
            <a:avLst/>
            <a:gdLst/>
            <a:ahLst/>
            <a:cxnLst/>
            <a:rect l="l" t="t" r="r" b="b"/>
            <a:pathLst>
              <a:path w="328295" h="320039">
                <a:moveTo>
                  <a:pt x="116604" y="2033"/>
                </a:moveTo>
                <a:lnTo>
                  <a:pt x="139198" y="37"/>
                </a:lnTo>
                <a:lnTo>
                  <a:pt x="164305" y="0"/>
                </a:lnTo>
                <a:lnTo>
                  <a:pt x="190002" y="3303"/>
                </a:lnTo>
                <a:lnTo>
                  <a:pt x="238237" y="26051"/>
                </a:lnTo>
                <a:lnTo>
                  <a:pt x="283898" y="68276"/>
                </a:lnTo>
                <a:lnTo>
                  <a:pt x="313096" y="106883"/>
                </a:lnTo>
                <a:lnTo>
                  <a:pt x="327906" y="160085"/>
                </a:lnTo>
                <a:lnTo>
                  <a:pt x="327466" y="179911"/>
                </a:lnTo>
                <a:lnTo>
                  <a:pt x="318003" y="221021"/>
                </a:lnTo>
                <a:lnTo>
                  <a:pt x="296336" y="254711"/>
                </a:lnTo>
                <a:lnTo>
                  <a:pt x="262460" y="280982"/>
                </a:lnTo>
                <a:lnTo>
                  <a:pt x="226240" y="301962"/>
                </a:lnTo>
                <a:lnTo>
                  <a:pt x="187676" y="317650"/>
                </a:lnTo>
                <a:lnTo>
                  <a:pt x="167061" y="319685"/>
                </a:lnTo>
                <a:lnTo>
                  <a:pt x="144420" y="316358"/>
                </a:lnTo>
                <a:lnTo>
                  <a:pt x="96477" y="298077"/>
                </a:lnTo>
                <a:lnTo>
                  <a:pt x="57694" y="270959"/>
                </a:lnTo>
                <a:lnTo>
                  <a:pt x="28072" y="235003"/>
                </a:lnTo>
                <a:lnTo>
                  <a:pt x="8842" y="196676"/>
                </a:lnTo>
                <a:lnTo>
                  <a:pt x="0" y="155982"/>
                </a:lnTo>
                <a:lnTo>
                  <a:pt x="1491" y="133745"/>
                </a:lnTo>
                <a:lnTo>
                  <a:pt x="19525" y="79508"/>
                </a:lnTo>
                <a:lnTo>
                  <a:pt x="48798" y="31472"/>
                </a:lnTo>
                <a:lnTo>
                  <a:pt x="97212" y="4888"/>
                </a:lnTo>
                <a:lnTo>
                  <a:pt x="116604" y="2033"/>
                </a:lnTo>
                <a:close/>
              </a:path>
            </a:pathLst>
          </a:custGeom>
          <a:ln w="12700">
            <a:solidFill>
              <a:srgbClr val="973900"/>
            </a:solidFill>
          </a:ln>
        </p:spPr>
        <p:txBody>
          <a:bodyPr wrap="square" lIns="0" tIns="0" rIns="0" bIns="0" rtlCol="0"/>
          <a:lstStyle/>
          <a:p>
            <a:endParaRPr/>
          </a:p>
        </p:txBody>
      </p:sp>
      <p:sp>
        <p:nvSpPr>
          <p:cNvPr id="427" name="object 427"/>
          <p:cNvSpPr/>
          <p:nvPr/>
        </p:nvSpPr>
        <p:spPr>
          <a:xfrm>
            <a:off x="6240649" y="4659338"/>
            <a:ext cx="429741" cy="417858"/>
          </a:xfrm>
          <a:prstGeom prst="rect">
            <a:avLst/>
          </a:prstGeom>
          <a:blipFill>
            <a:blip r:embed="rId216" cstate="print"/>
            <a:stretch>
              <a:fillRect/>
            </a:stretch>
          </a:blipFill>
        </p:spPr>
        <p:txBody>
          <a:bodyPr wrap="square" lIns="0" tIns="0" rIns="0" bIns="0" rtlCol="0"/>
          <a:lstStyle/>
          <a:p>
            <a:endParaRPr/>
          </a:p>
        </p:txBody>
      </p:sp>
      <p:sp>
        <p:nvSpPr>
          <p:cNvPr id="428" name="object 428"/>
          <p:cNvSpPr/>
          <p:nvPr/>
        </p:nvSpPr>
        <p:spPr>
          <a:xfrm>
            <a:off x="6240649" y="4659382"/>
            <a:ext cx="429895" cy="417830"/>
          </a:xfrm>
          <a:custGeom>
            <a:avLst/>
            <a:gdLst/>
            <a:ahLst/>
            <a:cxnLst/>
            <a:rect l="l" t="t" r="r" b="b"/>
            <a:pathLst>
              <a:path w="429895" h="417829">
                <a:moveTo>
                  <a:pt x="340574" y="28511"/>
                </a:moveTo>
                <a:lnTo>
                  <a:pt x="378410" y="68875"/>
                </a:lnTo>
                <a:lnTo>
                  <a:pt x="401568" y="103784"/>
                </a:lnTo>
                <a:lnTo>
                  <a:pt x="422899" y="144698"/>
                </a:lnTo>
                <a:lnTo>
                  <a:pt x="429738" y="195300"/>
                </a:lnTo>
                <a:lnTo>
                  <a:pt x="427480" y="225491"/>
                </a:lnTo>
                <a:lnTo>
                  <a:pt x="413903" y="282511"/>
                </a:lnTo>
                <a:lnTo>
                  <a:pt x="387402" y="326559"/>
                </a:lnTo>
                <a:lnTo>
                  <a:pt x="352575" y="362292"/>
                </a:lnTo>
                <a:lnTo>
                  <a:pt x="315329" y="391056"/>
                </a:lnTo>
                <a:lnTo>
                  <a:pt x="271244" y="410171"/>
                </a:lnTo>
                <a:lnTo>
                  <a:pt x="214336" y="417814"/>
                </a:lnTo>
                <a:lnTo>
                  <a:pt x="183848" y="417147"/>
                </a:lnTo>
                <a:lnTo>
                  <a:pt x="128061" y="403924"/>
                </a:lnTo>
                <a:lnTo>
                  <a:pt x="76924" y="375648"/>
                </a:lnTo>
                <a:lnTo>
                  <a:pt x="41278" y="343379"/>
                </a:lnTo>
                <a:lnTo>
                  <a:pt x="21136" y="307123"/>
                </a:lnTo>
                <a:lnTo>
                  <a:pt x="7375" y="263745"/>
                </a:lnTo>
                <a:lnTo>
                  <a:pt x="0" y="213256"/>
                </a:lnTo>
                <a:lnTo>
                  <a:pt x="1941" y="186766"/>
                </a:lnTo>
                <a:lnTo>
                  <a:pt x="18103" y="128082"/>
                </a:lnTo>
                <a:lnTo>
                  <a:pt x="49934" y="73723"/>
                </a:lnTo>
                <a:lnTo>
                  <a:pt x="101847" y="34412"/>
                </a:lnTo>
                <a:lnTo>
                  <a:pt x="163256" y="8559"/>
                </a:lnTo>
                <a:lnTo>
                  <a:pt x="228747" y="0"/>
                </a:lnTo>
                <a:lnTo>
                  <a:pt x="260683" y="740"/>
                </a:lnTo>
                <a:lnTo>
                  <a:pt x="305919" y="6948"/>
                </a:lnTo>
                <a:lnTo>
                  <a:pt x="340574" y="28511"/>
                </a:lnTo>
                <a:close/>
              </a:path>
            </a:pathLst>
          </a:custGeom>
          <a:ln w="12700">
            <a:solidFill>
              <a:srgbClr val="DC1E34"/>
            </a:solidFill>
          </a:ln>
        </p:spPr>
        <p:txBody>
          <a:bodyPr wrap="square" lIns="0" tIns="0" rIns="0" bIns="0" rtlCol="0"/>
          <a:lstStyle/>
          <a:p>
            <a:endParaRPr/>
          </a:p>
        </p:txBody>
      </p:sp>
      <p:sp>
        <p:nvSpPr>
          <p:cNvPr id="429" name="object 429"/>
          <p:cNvSpPr/>
          <p:nvPr/>
        </p:nvSpPr>
        <p:spPr>
          <a:xfrm>
            <a:off x="6292174" y="4705819"/>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34" y="302669"/>
                </a:lnTo>
                <a:lnTo>
                  <a:pt x="262454"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76777A"/>
          </a:solidFill>
        </p:spPr>
        <p:txBody>
          <a:bodyPr wrap="square" lIns="0" tIns="0" rIns="0" bIns="0" rtlCol="0"/>
          <a:lstStyle/>
          <a:p>
            <a:endParaRPr/>
          </a:p>
        </p:txBody>
      </p:sp>
      <p:sp>
        <p:nvSpPr>
          <p:cNvPr id="430" name="object 430"/>
          <p:cNvSpPr/>
          <p:nvPr/>
        </p:nvSpPr>
        <p:spPr>
          <a:xfrm>
            <a:off x="6292174" y="4705819"/>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54" y="281646"/>
                </a:lnTo>
                <a:lnTo>
                  <a:pt x="226234"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DC1E34"/>
            </a:solidFill>
          </a:ln>
        </p:spPr>
        <p:txBody>
          <a:bodyPr wrap="square" lIns="0" tIns="0" rIns="0" bIns="0" rtlCol="0"/>
          <a:lstStyle/>
          <a:p>
            <a:endParaRPr/>
          </a:p>
        </p:txBody>
      </p:sp>
      <p:sp>
        <p:nvSpPr>
          <p:cNvPr id="431" name="object 431"/>
          <p:cNvSpPr/>
          <p:nvPr/>
        </p:nvSpPr>
        <p:spPr>
          <a:xfrm>
            <a:off x="5473322" y="5159971"/>
            <a:ext cx="430490" cy="417858"/>
          </a:xfrm>
          <a:prstGeom prst="rect">
            <a:avLst/>
          </a:prstGeom>
          <a:blipFill>
            <a:blip r:embed="rId217" cstate="print"/>
            <a:stretch>
              <a:fillRect/>
            </a:stretch>
          </a:blipFill>
        </p:spPr>
        <p:txBody>
          <a:bodyPr wrap="square" lIns="0" tIns="0" rIns="0" bIns="0" rtlCol="0"/>
          <a:lstStyle/>
          <a:p>
            <a:endParaRPr/>
          </a:p>
        </p:txBody>
      </p:sp>
      <p:sp>
        <p:nvSpPr>
          <p:cNvPr id="432" name="object 432"/>
          <p:cNvSpPr/>
          <p:nvPr/>
        </p:nvSpPr>
        <p:spPr>
          <a:xfrm>
            <a:off x="5473322" y="5160016"/>
            <a:ext cx="430530" cy="417830"/>
          </a:xfrm>
          <a:custGeom>
            <a:avLst/>
            <a:gdLst/>
            <a:ahLst/>
            <a:cxnLst/>
            <a:rect l="l" t="t" r="r" b="b"/>
            <a:pathLst>
              <a:path w="430529" h="417829">
                <a:moveTo>
                  <a:pt x="341168" y="28511"/>
                </a:moveTo>
                <a:lnTo>
                  <a:pt x="379075" y="68875"/>
                </a:lnTo>
                <a:lnTo>
                  <a:pt x="402271" y="103784"/>
                </a:lnTo>
                <a:lnTo>
                  <a:pt x="423640" y="144698"/>
                </a:lnTo>
                <a:lnTo>
                  <a:pt x="430495" y="195300"/>
                </a:lnTo>
                <a:lnTo>
                  <a:pt x="428230" y="225491"/>
                </a:lnTo>
                <a:lnTo>
                  <a:pt x="414625" y="282511"/>
                </a:lnTo>
                <a:lnTo>
                  <a:pt x="388081" y="326559"/>
                </a:lnTo>
                <a:lnTo>
                  <a:pt x="353183" y="362292"/>
                </a:lnTo>
                <a:lnTo>
                  <a:pt x="315878" y="391056"/>
                </a:lnTo>
                <a:lnTo>
                  <a:pt x="271725" y="410171"/>
                </a:lnTo>
                <a:lnTo>
                  <a:pt x="214714" y="417814"/>
                </a:lnTo>
                <a:lnTo>
                  <a:pt x="184175" y="417147"/>
                </a:lnTo>
                <a:lnTo>
                  <a:pt x="128289" y="403924"/>
                </a:lnTo>
                <a:lnTo>
                  <a:pt x="77058" y="375648"/>
                </a:lnTo>
                <a:lnTo>
                  <a:pt x="41351" y="343379"/>
                </a:lnTo>
                <a:lnTo>
                  <a:pt x="21172" y="307123"/>
                </a:lnTo>
                <a:lnTo>
                  <a:pt x="7389" y="263745"/>
                </a:lnTo>
                <a:lnTo>
                  <a:pt x="0" y="213256"/>
                </a:lnTo>
                <a:lnTo>
                  <a:pt x="1939" y="186766"/>
                </a:lnTo>
                <a:lnTo>
                  <a:pt x="18131" y="128082"/>
                </a:lnTo>
                <a:lnTo>
                  <a:pt x="50021" y="73723"/>
                </a:lnTo>
                <a:lnTo>
                  <a:pt x="102026" y="34412"/>
                </a:lnTo>
                <a:lnTo>
                  <a:pt x="163546" y="8559"/>
                </a:lnTo>
                <a:lnTo>
                  <a:pt x="229150" y="0"/>
                </a:lnTo>
                <a:lnTo>
                  <a:pt x="261142" y="740"/>
                </a:lnTo>
                <a:lnTo>
                  <a:pt x="306455" y="6948"/>
                </a:lnTo>
                <a:lnTo>
                  <a:pt x="341168" y="28511"/>
                </a:lnTo>
                <a:close/>
              </a:path>
            </a:pathLst>
          </a:custGeom>
          <a:ln w="12700">
            <a:solidFill>
              <a:srgbClr val="DC1E34"/>
            </a:solidFill>
          </a:ln>
        </p:spPr>
        <p:txBody>
          <a:bodyPr wrap="square" lIns="0" tIns="0" rIns="0" bIns="0" rtlCol="0"/>
          <a:lstStyle/>
          <a:p>
            <a:endParaRPr/>
          </a:p>
        </p:txBody>
      </p:sp>
      <p:sp>
        <p:nvSpPr>
          <p:cNvPr id="433" name="object 433"/>
          <p:cNvSpPr/>
          <p:nvPr/>
        </p:nvSpPr>
        <p:spPr>
          <a:xfrm>
            <a:off x="5524838" y="5206453"/>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76777A"/>
          </a:solidFill>
        </p:spPr>
        <p:txBody>
          <a:bodyPr wrap="square" lIns="0" tIns="0" rIns="0" bIns="0" rtlCol="0"/>
          <a:lstStyle/>
          <a:p>
            <a:endParaRPr/>
          </a:p>
        </p:txBody>
      </p:sp>
      <p:sp>
        <p:nvSpPr>
          <p:cNvPr id="434" name="object 434"/>
          <p:cNvSpPr/>
          <p:nvPr/>
        </p:nvSpPr>
        <p:spPr>
          <a:xfrm>
            <a:off x="5524838" y="5206453"/>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DC1E34"/>
            </a:solidFill>
          </a:ln>
        </p:spPr>
        <p:txBody>
          <a:bodyPr wrap="square" lIns="0" tIns="0" rIns="0" bIns="0" rtlCol="0"/>
          <a:lstStyle/>
          <a:p>
            <a:endParaRPr/>
          </a:p>
        </p:txBody>
      </p:sp>
      <p:sp>
        <p:nvSpPr>
          <p:cNvPr id="435" name="object 435"/>
          <p:cNvSpPr/>
          <p:nvPr/>
        </p:nvSpPr>
        <p:spPr>
          <a:xfrm>
            <a:off x="5452746" y="3528517"/>
            <a:ext cx="429736" cy="417118"/>
          </a:xfrm>
          <a:prstGeom prst="rect">
            <a:avLst/>
          </a:prstGeom>
          <a:blipFill>
            <a:blip r:embed="rId218" cstate="print"/>
            <a:stretch>
              <a:fillRect/>
            </a:stretch>
          </a:blipFill>
        </p:spPr>
        <p:txBody>
          <a:bodyPr wrap="square" lIns="0" tIns="0" rIns="0" bIns="0" rtlCol="0"/>
          <a:lstStyle/>
          <a:p>
            <a:endParaRPr/>
          </a:p>
        </p:txBody>
      </p:sp>
      <p:sp>
        <p:nvSpPr>
          <p:cNvPr id="436" name="object 436"/>
          <p:cNvSpPr/>
          <p:nvPr/>
        </p:nvSpPr>
        <p:spPr>
          <a:xfrm>
            <a:off x="5452741" y="3528575"/>
            <a:ext cx="429895" cy="417195"/>
          </a:xfrm>
          <a:custGeom>
            <a:avLst/>
            <a:gdLst/>
            <a:ahLst/>
            <a:cxnLst/>
            <a:rect l="l" t="t" r="r" b="b"/>
            <a:pathLst>
              <a:path w="429895" h="417195">
                <a:moveTo>
                  <a:pt x="340574" y="28454"/>
                </a:moveTo>
                <a:lnTo>
                  <a:pt x="378410" y="68739"/>
                </a:lnTo>
                <a:lnTo>
                  <a:pt x="401568" y="103589"/>
                </a:lnTo>
                <a:lnTo>
                  <a:pt x="422899" y="144431"/>
                </a:lnTo>
                <a:lnTo>
                  <a:pt x="429738" y="194943"/>
                </a:lnTo>
                <a:lnTo>
                  <a:pt x="427480" y="225078"/>
                </a:lnTo>
                <a:lnTo>
                  <a:pt x="413903" y="281997"/>
                </a:lnTo>
                <a:lnTo>
                  <a:pt x="387402" y="325966"/>
                </a:lnTo>
                <a:lnTo>
                  <a:pt x="352575" y="361638"/>
                </a:lnTo>
                <a:lnTo>
                  <a:pt x="315329" y="390344"/>
                </a:lnTo>
                <a:lnTo>
                  <a:pt x="271244" y="409428"/>
                </a:lnTo>
                <a:lnTo>
                  <a:pt x="214336" y="417061"/>
                </a:lnTo>
                <a:lnTo>
                  <a:pt x="183848" y="416397"/>
                </a:lnTo>
                <a:lnTo>
                  <a:pt x="128061" y="403195"/>
                </a:lnTo>
                <a:lnTo>
                  <a:pt x="76924" y="374966"/>
                </a:lnTo>
                <a:lnTo>
                  <a:pt x="41278" y="342754"/>
                </a:lnTo>
                <a:lnTo>
                  <a:pt x="21136" y="306560"/>
                </a:lnTo>
                <a:lnTo>
                  <a:pt x="7375" y="263264"/>
                </a:lnTo>
                <a:lnTo>
                  <a:pt x="0" y="212861"/>
                </a:lnTo>
                <a:lnTo>
                  <a:pt x="1941" y="186416"/>
                </a:lnTo>
                <a:lnTo>
                  <a:pt x="18103" y="127846"/>
                </a:lnTo>
                <a:lnTo>
                  <a:pt x="49934" y="73590"/>
                </a:lnTo>
                <a:lnTo>
                  <a:pt x="101847" y="34340"/>
                </a:lnTo>
                <a:lnTo>
                  <a:pt x="163256" y="8540"/>
                </a:lnTo>
                <a:lnTo>
                  <a:pt x="228747" y="0"/>
                </a:lnTo>
                <a:lnTo>
                  <a:pt x="260683" y="736"/>
                </a:lnTo>
                <a:lnTo>
                  <a:pt x="305919" y="6926"/>
                </a:lnTo>
                <a:lnTo>
                  <a:pt x="340574" y="28454"/>
                </a:lnTo>
                <a:close/>
              </a:path>
            </a:pathLst>
          </a:custGeom>
          <a:ln w="12700">
            <a:solidFill>
              <a:srgbClr val="DC1E34"/>
            </a:solidFill>
          </a:ln>
        </p:spPr>
        <p:txBody>
          <a:bodyPr wrap="square" lIns="0" tIns="0" rIns="0" bIns="0" rtlCol="0"/>
          <a:lstStyle/>
          <a:p>
            <a:endParaRPr/>
          </a:p>
        </p:txBody>
      </p:sp>
      <p:sp>
        <p:nvSpPr>
          <p:cNvPr id="437" name="object 437"/>
          <p:cNvSpPr/>
          <p:nvPr/>
        </p:nvSpPr>
        <p:spPr>
          <a:xfrm>
            <a:off x="5504264" y="3574249"/>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76777A"/>
          </a:solidFill>
        </p:spPr>
        <p:txBody>
          <a:bodyPr wrap="square" lIns="0" tIns="0" rIns="0" bIns="0" rtlCol="0"/>
          <a:lstStyle/>
          <a:p>
            <a:endParaRPr/>
          </a:p>
        </p:txBody>
      </p:sp>
      <p:sp>
        <p:nvSpPr>
          <p:cNvPr id="438" name="object 438"/>
          <p:cNvSpPr/>
          <p:nvPr/>
        </p:nvSpPr>
        <p:spPr>
          <a:xfrm>
            <a:off x="5504265" y="3574249"/>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DC1E34"/>
            </a:solidFill>
          </a:ln>
        </p:spPr>
        <p:txBody>
          <a:bodyPr wrap="square" lIns="0" tIns="0" rIns="0" bIns="0" rtlCol="0"/>
          <a:lstStyle/>
          <a:p>
            <a:endParaRPr/>
          </a:p>
        </p:txBody>
      </p:sp>
      <p:sp>
        <p:nvSpPr>
          <p:cNvPr id="439" name="object 439"/>
          <p:cNvSpPr/>
          <p:nvPr/>
        </p:nvSpPr>
        <p:spPr>
          <a:xfrm>
            <a:off x="5637275" y="3934205"/>
            <a:ext cx="397683" cy="406090"/>
          </a:xfrm>
          <a:prstGeom prst="rect">
            <a:avLst/>
          </a:prstGeom>
          <a:blipFill>
            <a:blip r:embed="rId219" cstate="print"/>
            <a:stretch>
              <a:fillRect/>
            </a:stretch>
          </a:blipFill>
        </p:spPr>
        <p:txBody>
          <a:bodyPr wrap="square" lIns="0" tIns="0" rIns="0" bIns="0" rtlCol="0"/>
          <a:lstStyle/>
          <a:p>
            <a:endParaRPr/>
          </a:p>
        </p:txBody>
      </p:sp>
      <p:sp>
        <p:nvSpPr>
          <p:cNvPr id="440" name="object 440"/>
          <p:cNvSpPr/>
          <p:nvPr/>
        </p:nvSpPr>
        <p:spPr>
          <a:xfrm>
            <a:off x="5637277" y="3934516"/>
            <a:ext cx="398145" cy="406400"/>
          </a:xfrm>
          <a:custGeom>
            <a:avLst/>
            <a:gdLst/>
            <a:ahLst/>
            <a:cxnLst/>
            <a:rect l="l" t="t" r="r" b="b"/>
            <a:pathLst>
              <a:path w="398145" h="406400">
                <a:moveTo>
                  <a:pt x="267518" y="403913"/>
                </a:moveTo>
                <a:lnTo>
                  <a:pt x="251452" y="405555"/>
                </a:lnTo>
                <a:lnTo>
                  <a:pt x="233839" y="405780"/>
                </a:lnTo>
                <a:lnTo>
                  <a:pt x="215095" y="404567"/>
                </a:lnTo>
                <a:lnTo>
                  <a:pt x="175095" y="398546"/>
                </a:lnTo>
                <a:lnTo>
                  <a:pt x="131451" y="387496"/>
                </a:lnTo>
                <a:lnTo>
                  <a:pt x="88356" y="360381"/>
                </a:lnTo>
                <a:lnTo>
                  <a:pt x="45813" y="317201"/>
                </a:lnTo>
                <a:lnTo>
                  <a:pt x="18006" y="272134"/>
                </a:lnTo>
                <a:lnTo>
                  <a:pt x="4931" y="225170"/>
                </a:lnTo>
                <a:lnTo>
                  <a:pt x="0" y="180214"/>
                </a:lnTo>
                <a:lnTo>
                  <a:pt x="197" y="158572"/>
                </a:lnTo>
                <a:lnTo>
                  <a:pt x="9924" y="116220"/>
                </a:lnTo>
                <a:lnTo>
                  <a:pt x="35711" y="72256"/>
                </a:lnTo>
                <a:lnTo>
                  <a:pt x="72510" y="34750"/>
                </a:lnTo>
                <a:lnTo>
                  <a:pt x="119530" y="11401"/>
                </a:lnTo>
                <a:lnTo>
                  <a:pt x="168788" y="320"/>
                </a:lnTo>
                <a:lnTo>
                  <a:pt x="189951" y="0"/>
                </a:lnTo>
                <a:lnTo>
                  <a:pt x="209828" y="3081"/>
                </a:lnTo>
                <a:lnTo>
                  <a:pt x="249344" y="16957"/>
                </a:lnTo>
                <a:lnTo>
                  <a:pt x="292613" y="38718"/>
                </a:lnTo>
                <a:lnTo>
                  <a:pt x="333444" y="71415"/>
                </a:lnTo>
                <a:lnTo>
                  <a:pt x="369980" y="119436"/>
                </a:lnTo>
                <a:lnTo>
                  <a:pt x="394429" y="175516"/>
                </a:lnTo>
                <a:lnTo>
                  <a:pt x="397681" y="204918"/>
                </a:lnTo>
                <a:lnTo>
                  <a:pt x="396002" y="235953"/>
                </a:lnTo>
                <a:lnTo>
                  <a:pt x="381831" y="294465"/>
                </a:lnTo>
                <a:lnTo>
                  <a:pt x="351973" y="344903"/>
                </a:lnTo>
                <a:lnTo>
                  <a:pt x="316858" y="383111"/>
                </a:lnTo>
                <a:lnTo>
                  <a:pt x="280948" y="401911"/>
                </a:lnTo>
                <a:lnTo>
                  <a:pt x="267518" y="403913"/>
                </a:lnTo>
                <a:close/>
              </a:path>
            </a:pathLst>
          </a:custGeom>
          <a:ln w="12700">
            <a:solidFill>
              <a:srgbClr val="DC1E34"/>
            </a:solidFill>
          </a:ln>
        </p:spPr>
        <p:txBody>
          <a:bodyPr wrap="square" lIns="0" tIns="0" rIns="0" bIns="0" rtlCol="0"/>
          <a:lstStyle/>
          <a:p>
            <a:endParaRPr/>
          </a:p>
        </p:txBody>
      </p:sp>
      <p:sp>
        <p:nvSpPr>
          <p:cNvPr id="441" name="object 441"/>
          <p:cNvSpPr/>
          <p:nvPr/>
        </p:nvSpPr>
        <p:spPr>
          <a:xfrm>
            <a:off x="5686924" y="3997224"/>
            <a:ext cx="316230" cy="283845"/>
          </a:xfrm>
          <a:custGeom>
            <a:avLst/>
            <a:gdLst/>
            <a:ahLst/>
            <a:cxnLst/>
            <a:rect l="l" t="t" r="r" b="b"/>
            <a:pathLst>
              <a:path w="316229" h="283845">
                <a:moveTo>
                  <a:pt x="144481" y="0"/>
                </a:moveTo>
                <a:lnTo>
                  <a:pt x="100791" y="3200"/>
                </a:lnTo>
                <a:lnTo>
                  <a:pt x="57961" y="19224"/>
                </a:lnTo>
                <a:lnTo>
                  <a:pt x="23321" y="44564"/>
                </a:lnTo>
                <a:lnTo>
                  <a:pt x="4171" y="96418"/>
                </a:lnTo>
                <a:lnTo>
                  <a:pt x="335" y="134550"/>
                </a:lnTo>
                <a:lnTo>
                  <a:pt x="0" y="154598"/>
                </a:lnTo>
                <a:lnTo>
                  <a:pt x="1923" y="174401"/>
                </a:lnTo>
                <a:lnTo>
                  <a:pt x="16080" y="210549"/>
                </a:lnTo>
                <a:lnTo>
                  <a:pt x="42816" y="242985"/>
                </a:lnTo>
                <a:lnTo>
                  <a:pt x="73354" y="265863"/>
                </a:lnTo>
                <a:lnTo>
                  <a:pt x="128439" y="282333"/>
                </a:lnTo>
                <a:lnTo>
                  <a:pt x="154004" y="283453"/>
                </a:lnTo>
                <a:lnTo>
                  <a:pt x="183287" y="282452"/>
                </a:lnTo>
                <a:lnTo>
                  <a:pt x="237050" y="271589"/>
                </a:lnTo>
                <a:lnTo>
                  <a:pt x="273754" y="244319"/>
                </a:lnTo>
                <a:lnTo>
                  <a:pt x="298734" y="210248"/>
                </a:lnTo>
                <a:lnTo>
                  <a:pt x="315668" y="164137"/>
                </a:lnTo>
                <a:lnTo>
                  <a:pt x="313567" y="145072"/>
                </a:lnTo>
                <a:lnTo>
                  <a:pt x="292473" y="94653"/>
                </a:lnTo>
                <a:lnTo>
                  <a:pt x="260291" y="48044"/>
                </a:lnTo>
                <a:lnTo>
                  <a:pt x="226026" y="21740"/>
                </a:lnTo>
                <a:lnTo>
                  <a:pt x="187571" y="7086"/>
                </a:lnTo>
                <a:lnTo>
                  <a:pt x="144481" y="0"/>
                </a:lnTo>
                <a:close/>
              </a:path>
            </a:pathLst>
          </a:custGeom>
          <a:solidFill>
            <a:srgbClr val="76777A"/>
          </a:solidFill>
        </p:spPr>
        <p:txBody>
          <a:bodyPr wrap="square" lIns="0" tIns="0" rIns="0" bIns="0" rtlCol="0"/>
          <a:lstStyle/>
          <a:p>
            <a:endParaRPr/>
          </a:p>
        </p:txBody>
      </p:sp>
      <p:sp>
        <p:nvSpPr>
          <p:cNvPr id="442" name="object 442"/>
          <p:cNvSpPr/>
          <p:nvPr/>
        </p:nvSpPr>
        <p:spPr>
          <a:xfrm>
            <a:off x="5686924" y="3997224"/>
            <a:ext cx="316230" cy="283845"/>
          </a:xfrm>
          <a:custGeom>
            <a:avLst/>
            <a:gdLst/>
            <a:ahLst/>
            <a:cxnLst/>
            <a:rect l="l" t="t" r="r" b="b"/>
            <a:pathLst>
              <a:path w="316229" h="283845">
                <a:moveTo>
                  <a:pt x="298734" y="210248"/>
                </a:moveTo>
                <a:lnTo>
                  <a:pt x="273754" y="244319"/>
                </a:lnTo>
                <a:lnTo>
                  <a:pt x="237050" y="271589"/>
                </a:lnTo>
                <a:lnTo>
                  <a:pt x="183287" y="282452"/>
                </a:lnTo>
                <a:lnTo>
                  <a:pt x="154004" y="283453"/>
                </a:lnTo>
                <a:lnTo>
                  <a:pt x="128439" y="282333"/>
                </a:lnTo>
                <a:lnTo>
                  <a:pt x="89622" y="273669"/>
                </a:lnTo>
                <a:lnTo>
                  <a:pt x="42816" y="242985"/>
                </a:lnTo>
                <a:lnTo>
                  <a:pt x="16080" y="210549"/>
                </a:lnTo>
                <a:lnTo>
                  <a:pt x="1923" y="174401"/>
                </a:lnTo>
                <a:lnTo>
                  <a:pt x="0" y="154598"/>
                </a:lnTo>
                <a:lnTo>
                  <a:pt x="335" y="134550"/>
                </a:lnTo>
                <a:lnTo>
                  <a:pt x="4171" y="96418"/>
                </a:lnTo>
                <a:lnTo>
                  <a:pt x="23321" y="44564"/>
                </a:lnTo>
                <a:lnTo>
                  <a:pt x="57961" y="19224"/>
                </a:lnTo>
                <a:lnTo>
                  <a:pt x="100791" y="3200"/>
                </a:lnTo>
                <a:lnTo>
                  <a:pt x="144481" y="0"/>
                </a:lnTo>
                <a:lnTo>
                  <a:pt x="166648" y="2446"/>
                </a:lnTo>
                <a:lnTo>
                  <a:pt x="207195" y="13402"/>
                </a:lnTo>
                <a:lnTo>
                  <a:pt x="243810" y="32991"/>
                </a:lnTo>
                <a:lnTo>
                  <a:pt x="276602" y="68959"/>
                </a:lnTo>
                <a:lnTo>
                  <a:pt x="305571" y="121299"/>
                </a:lnTo>
                <a:lnTo>
                  <a:pt x="315668" y="164137"/>
                </a:lnTo>
                <a:lnTo>
                  <a:pt x="313266" y="180284"/>
                </a:lnTo>
                <a:lnTo>
                  <a:pt x="307306" y="195119"/>
                </a:lnTo>
                <a:lnTo>
                  <a:pt x="298734" y="210248"/>
                </a:lnTo>
                <a:close/>
              </a:path>
            </a:pathLst>
          </a:custGeom>
          <a:ln w="12700">
            <a:solidFill>
              <a:srgbClr val="DC1E34"/>
            </a:solidFill>
          </a:ln>
        </p:spPr>
        <p:txBody>
          <a:bodyPr wrap="square" lIns="0" tIns="0" rIns="0" bIns="0" rtlCol="0"/>
          <a:lstStyle/>
          <a:p>
            <a:endParaRPr/>
          </a:p>
        </p:txBody>
      </p:sp>
      <p:sp>
        <p:nvSpPr>
          <p:cNvPr id="443" name="object 443"/>
          <p:cNvSpPr/>
          <p:nvPr/>
        </p:nvSpPr>
        <p:spPr>
          <a:xfrm>
            <a:off x="5298825" y="4026877"/>
            <a:ext cx="430490" cy="417863"/>
          </a:xfrm>
          <a:prstGeom prst="rect">
            <a:avLst/>
          </a:prstGeom>
          <a:blipFill>
            <a:blip r:embed="rId220" cstate="print"/>
            <a:stretch>
              <a:fillRect/>
            </a:stretch>
          </a:blipFill>
        </p:spPr>
        <p:txBody>
          <a:bodyPr wrap="square" lIns="0" tIns="0" rIns="0" bIns="0" rtlCol="0"/>
          <a:lstStyle/>
          <a:p>
            <a:endParaRPr/>
          </a:p>
        </p:txBody>
      </p:sp>
      <p:sp>
        <p:nvSpPr>
          <p:cNvPr id="444" name="object 444"/>
          <p:cNvSpPr/>
          <p:nvPr/>
        </p:nvSpPr>
        <p:spPr>
          <a:xfrm>
            <a:off x="5298823" y="4026922"/>
            <a:ext cx="430530" cy="417830"/>
          </a:xfrm>
          <a:custGeom>
            <a:avLst/>
            <a:gdLst/>
            <a:ahLst/>
            <a:cxnLst/>
            <a:rect l="l" t="t" r="r" b="b"/>
            <a:pathLst>
              <a:path w="430529" h="417829">
                <a:moveTo>
                  <a:pt x="341168" y="28511"/>
                </a:moveTo>
                <a:lnTo>
                  <a:pt x="379075" y="68875"/>
                </a:lnTo>
                <a:lnTo>
                  <a:pt x="402271" y="103784"/>
                </a:lnTo>
                <a:lnTo>
                  <a:pt x="423640" y="144698"/>
                </a:lnTo>
                <a:lnTo>
                  <a:pt x="430495" y="195300"/>
                </a:lnTo>
                <a:lnTo>
                  <a:pt x="428230" y="225491"/>
                </a:lnTo>
                <a:lnTo>
                  <a:pt x="414625" y="282511"/>
                </a:lnTo>
                <a:lnTo>
                  <a:pt x="388081" y="326559"/>
                </a:lnTo>
                <a:lnTo>
                  <a:pt x="353183" y="362292"/>
                </a:lnTo>
                <a:lnTo>
                  <a:pt x="315878" y="391056"/>
                </a:lnTo>
                <a:lnTo>
                  <a:pt x="271725" y="410171"/>
                </a:lnTo>
                <a:lnTo>
                  <a:pt x="214714" y="417814"/>
                </a:lnTo>
                <a:lnTo>
                  <a:pt x="184175" y="417147"/>
                </a:lnTo>
                <a:lnTo>
                  <a:pt x="128289" y="403924"/>
                </a:lnTo>
                <a:lnTo>
                  <a:pt x="77058" y="375648"/>
                </a:lnTo>
                <a:lnTo>
                  <a:pt x="41351" y="343379"/>
                </a:lnTo>
                <a:lnTo>
                  <a:pt x="21172" y="307123"/>
                </a:lnTo>
                <a:lnTo>
                  <a:pt x="7389" y="263745"/>
                </a:lnTo>
                <a:lnTo>
                  <a:pt x="0" y="213256"/>
                </a:lnTo>
                <a:lnTo>
                  <a:pt x="1939" y="186766"/>
                </a:lnTo>
                <a:lnTo>
                  <a:pt x="18131" y="128082"/>
                </a:lnTo>
                <a:lnTo>
                  <a:pt x="50021" y="73723"/>
                </a:lnTo>
                <a:lnTo>
                  <a:pt x="102026" y="34412"/>
                </a:lnTo>
                <a:lnTo>
                  <a:pt x="163546" y="8559"/>
                </a:lnTo>
                <a:lnTo>
                  <a:pt x="229150" y="0"/>
                </a:lnTo>
                <a:lnTo>
                  <a:pt x="261142" y="740"/>
                </a:lnTo>
                <a:lnTo>
                  <a:pt x="306455" y="6948"/>
                </a:lnTo>
                <a:lnTo>
                  <a:pt x="341168" y="28511"/>
                </a:lnTo>
                <a:close/>
              </a:path>
            </a:pathLst>
          </a:custGeom>
          <a:ln w="12700">
            <a:solidFill>
              <a:srgbClr val="E25600"/>
            </a:solidFill>
          </a:ln>
        </p:spPr>
        <p:txBody>
          <a:bodyPr wrap="square" lIns="0" tIns="0" rIns="0" bIns="0" rtlCol="0"/>
          <a:lstStyle/>
          <a:p>
            <a:endParaRPr/>
          </a:p>
        </p:txBody>
      </p:sp>
      <p:sp>
        <p:nvSpPr>
          <p:cNvPr id="445" name="object 445"/>
          <p:cNvSpPr/>
          <p:nvPr/>
        </p:nvSpPr>
        <p:spPr>
          <a:xfrm>
            <a:off x="5351102" y="4073359"/>
            <a:ext cx="328295" cy="320675"/>
          </a:xfrm>
          <a:custGeom>
            <a:avLst/>
            <a:gdLst/>
            <a:ahLst/>
            <a:cxnLst/>
            <a:rect l="l" t="t" r="r" b="b"/>
            <a:pathLst>
              <a:path w="328295" h="320675">
                <a:moveTo>
                  <a:pt x="164305" y="0"/>
                </a:moveTo>
                <a:lnTo>
                  <a:pt x="116604" y="2039"/>
                </a:lnTo>
                <a:lnTo>
                  <a:pt x="64047" y="17911"/>
                </a:lnTo>
                <a:lnTo>
                  <a:pt x="33606" y="52739"/>
                </a:lnTo>
                <a:lnTo>
                  <a:pt x="8254" y="108214"/>
                </a:lnTo>
                <a:lnTo>
                  <a:pt x="0" y="156348"/>
                </a:lnTo>
                <a:lnTo>
                  <a:pt x="2770" y="177255"/>
                </a:lnTo>
                <a:lnTo>
                  <a:pt x="17252" y="216377"/>
                </a:lnTo>
                <a:lnTo>
                  <a:pt x="41701" y="254331"/>
                </a:lnTo>
                <a:lnTo>
                  <a:pt x="75608" y="286265"/>
                </a:lnTo>
                <a:lnTo>
                  <a:pt x="120153" y="309468"/>
                </a:lnTo>
                <a:lnTo>
                  <a:pt x="167061" y="320441"/>
                </a:lnTo>
                <a:lnTo>
                  <a:pt x="187676" y="318399"/>
                </a:lnTo>
                <a:lnTo>
                  <a:pt x="226240" y="302669"/>
                </a:lnTo>
                <a:lnTo>
                  <a:pt x="262460" y="281646"/>
                </a:lnTo>
                <a:lnTo>
                  <a:pt x="296336" y="255314"/>
                </a:lnTo>
                <a:lnTo>
                  <a:pt x="318003" y="221544"/>
                </a:lnTo>
                <a:lnTo>
                  <a:pt x="327466" y="180335"/>
                </a:lnTo>
                <a:lnTo>
                  <a:pt x="327906" y="160459"/>
                </a:lnTo>
                <a:lnTo>
                  <a:pt x="325829" y="142198"/>
                </a:lnTo>
                <a:lnTo>
                  <a:pt x="301109" y="89022"/>
                </a:lnTo>
                <a:lnTo>
                  <a:pt x="262178" y="46305"/>
                </a:lnTo>
                <a:lnTo>
                  <a:pt x="214368" y="11361"/>
                </a:lnTo>
                <a:lnTo>
                  <a:pt x="164305" y="0"/>
                </a:lnTo>
                <a:close/>
              </a:path>
            </a:pathLst>
          </a:custGeom>
          <a:solidFill>
            <a:srgbClr val="FF7E2F"/>
          </a:solidFill>
        </p:spPr>
        <p:txBody>
          <a:bodyPr wrap="square" lIns="0" tIns="0" rIns="0" bIns="0" rtlCol="0"/>
          <a:lstStyle/>
          <a:p>
            <a:endParaRPr/>
          </a:p>
        </p:txBody>
      </p:sp>
      <p:sp>
        <p:nvSpPr>
          <p:cNvPr id="446" name="object 446"/>
          <p:cNvSpPr/>
          <p:nvPr/>
        </p:nvSpPr>
        <p:spPr>
          <a:xfrm>
            <a:off x="5351102" y="4073359"/>
            <a:ext cx="328295" cy="320675"/>
          </a:xfrm>
          <a:custGeom>
            <a:avLst/>
            <a:gdLst/>
            <a:ahLst/>
            <a:cxnLst/>
            <a:rect l="l" t="t" r="r" b="b"/>
            <a:pathLst>
              <a:path w="328295" h="320675">
                <a:moveTo>
                  <a:pt x="116604" y="2039"/>
                </a:moveTo>
                <a:lnTo>
                  <a:pt x="139198" y="37"/>
                </a:lnTo>
                <a:lnTo>
                  <a:pt x="164305" y="0"/>
                </a:lnTo>
                <a:lnTo>
                  <a:pt x="190002" y="3313"/>
                </a:lnTo>
                <a:lnTo>
                  <a:pt x="238237" y="26114"/>
                </a:lnTo>
                <a:lnTo>
                  <a:pt x="283898" y="68440"/>
                </a:lnTo>
                <a:lnTo>
                  <a:pt x="313096" y="107133"/>
                </a:lnTo>
                <a:lnTo>
                  <a:pt x="327906" y="160459"/>
                </a:lnTo>
                <a:lnTo>
                  <a:pt x="327466" y="180335"/>
                </a:lnTo>
                <a:lnTo>
                  <a:pt x="318003" y="221544"/>
                </a:lnTo>
                <a:lnTo>
                  <a:pt x="296336" y="255314"/>
                </a:lnTo>
                <a:lnTo>
                  <a:pt x="262460" y="281646"/>
                </a:lnTo>
                <a:lnTo>
                  <a:pt x="226240" y="302669"/>
                </a:lnTo>
                <a:lnTo>
                  <a:pt x="187676" y="318399"/>
                </a:lnTo>
                <a:lnTo>
                  <a:pt x="167061" y="320441"/>
                </a:lnTo>
                <a:lnTo>
                  <a:pt x="144420" y="317101"/>
                </a:lnTo>
                <a:lnTo>
                  <a:pt x="96477" y="298778"/>
                </a:lnTo>
                <a:lnTo>
                  <a:pt x="57694" y="271599"/>
                </a:lnTo>
                <a:lnTo>
                  <a:pt x="28072" y="235559"/>
                </a:lnTo>
                <a:lnTo>
                  <a:pt x="8842" y="197142"/>
                </a:lnTo>
                <a:lnTo>
                  <a:pt x="0" y="156348"/>
                </a:lnTo>
                <a:lnTo>
                  <a:pt x="1491" y="134056"/>
                </a:lnTo>
                <a:lnTo>
                  <a:pt x="19525" y="79700"/>
                </a:lnTo>
                <a:lnTo>
                  <a:pt x="48798" y="31554"/>
                </a:lnTo>
                <a:lnTo>
                  <a:pt x="97212" y="4903"/>
                </a:lnTo>
                <a:lnTo>
                  <a:pt x="116604" y="2039"/>
                </a:lnTo>
                <a:close/>
              </a:path>
            </a:pathLst>
          </a:custGeom>
          <a:ln w="12700">
            <a:solidFill>
              <a:srgbClr val="973900"/>
            </a:solidFill>
          </a:ln>
        </p:spPr>
        <p:txBody>
          <a:bodyPr wrap="square" lIns="0" tIns="0" rIns="0" bIns="0" rtlCol="0"/>
          <a:lstStyle/>
          <a:p>
            <a:endParaRPr/>
          </a:p>
        </p:txBody>
      </p:sp>
      <p:sp>
        <p:nvSpPr>
          <p:cNvPr id="447" name="object 447"/>
          <p:cNvSpPr/>
          <p:nvPr/>
        </p:nvSpPr>
        <p:spPr>
          <a:xfrm>
            <a:off x="7232522" y="3487292"/>
            <a:ext cx="2151380" cy="2150745"/>
          </a:xfrm>
          <a:custGeom>
            <a:avLst/>
            <a:gdLst/>
            <a:ahLst/>
            <a:cxnLst/>
            <a:rect l="l" t="t" r="r" b="b"/>
            <a:pathLst>
              <a:path w="2151379" h="2150745">
                <a:moveTo>
                  <a:pt x="1075563" y="0"/>
                </a:moveTo>
                <a:lnTo>
                  <a:pt x="1027653" y="1047"/>
                </a:lnTo>
                <a:lnTo>
                  <a:pt x="980280" y="4161"/>
                </a:lnTo>
                <a:lnTo>
                  <a:pt x="933487" y="9297"/>
                </a:lnTo>
                <a:lnTo>
                  <a:pt x="887318" y="16412"/>
                </a:lnTo>
                <a:lnTo>
                  <a:pt x="841817" y="25461"/>
                </a:lnTo>
                <a:lnTo>
                  <a:pt x="797028" y="36402"/>
                </a:lnTo>
                <a:lnTo>
                  <a:pt x="752994" y="49191"/>
                </a:lnTo>
                <a:lnTo>
                  <a:pt x="709759" y="63783"/>
                </a:lnTo>
                <a:lnTo>
                  <a:pt x="667366" y="80135"/>
                </a:lnTo>
                <a:lnTo>
                  <a:pt x="625860" y="98204"/>
                </a:lnTo>
                <a:lnTo>
                  <a:pt x="585284" y="117946"/>
                </a:lnTo>
                <a:lnTo>
                  <a:pt x="545682" y="139317"/>
                </a:lnTo>
                <a:lnTo>
                  <a:pt x="507097" y="162273"/>
                </a:lnTo>
                <a:lnTo>
                  <a:pt x="469574" y="186770"/>
                </a:lnTo>
                <a:lnTo>
                  <a:pt x="433156" y="212766"/>
                </a:lnTo>
                <a:lnTo>
                  <a:pt x="397886" y="240215"/>
                </a:lnTo>
                <a:lnTo>
                  <a:pt x="363809" y="269076"/>
                </a:lnTo>
                <a:lnTo>
                  <a:pt x="330968" y="299303"/>
                </a:lnTo>
                <a:lnTo>
                  <a:pt x="299407" y="330853"/>
                </a:lnTo>
                <a:lnTo>
                  <a:pt x="269169" y="363682"/>
                </a:lnTo>
                <a:lnTo>
                  <a:pt x="240299" y="397747"/>
                </a:lnTo>
                <a:lnTo>
                  <a:pt x="212839" y="433005"/>
                </a:lnTo>
                <a:lnTo>
                  <a:pt x="186835" y="469410"/>
                </a:lnTo>
                <a:lnTo>
                  <a:pt x="162329" y="506920"/>
                </a:lnTo>
                <a:lnTo>
                  <a:pt x="139365" y="545491"/>
                </a:lnTo>
                <a:lnTo>
                  <a:pt x="117987" y="585079"/>
                </a:lnTo>
                <a:lnTo>
                  <a:pt x="98238" y="625641"/>
                </a:lnTo>
                <a:lnTo>
                  <a:pt x="80163" y="667132"/>
                </a:lnTo>
                <a:lnTo>
                  <a:pt x="63805" y="709509"/>
                </a:lnTo>
                <a:lnTo>
                  <a:pt x="49208" y="752729"/>
                </a:lnTo>
                <a:lnTo>
                  <a:pt x="36415" y="796747"/>
                </a:lnTo>
                <a:lnTo>
                  <a:pt x="25470" y="841521"/>
                </a:lnTo>
                <a:lnTo>
                  <a:pt x="16417" y="887005"/>
                </a:lnTo>
                <a:lnTo>
                  <a:pt x="9300" y="933157"/>
                </a:lnTo>
                <a:lnTo>
                  <a:pt x="4162" y="979933"/>
                </a:lnTo>
                <a:lnTo>
                  <a:pt x="1047" y="1027289"/>
                </a:lnTo>
                <a:lnTo>
                  <a:pt x="0" y="1075181"/>
                </a:lnTo>
                <a:lnTo>
                  <a:pt x="1047" y="1123074"/>
                </a:lnTo>
                <a:lnTo>
                  <a:pt x="4162" y="1170430"/>
                </a:lnTo>
                <a:lnTo>
                  <a:pt x="9300" y="1217206"/>
                </a:lnTo>
                <a:lnTo>
                  <a:pt x="16417" y="1263358"/>
                </a:lnTo>
                <a:lnTo>
                  <a:pt x="25470" y="1308842"/>
                </a:lnTo>
                <a:lnTo>
                  <a:pt x="36415" y="1353616"/>
                </a:lnTo>
                <a:lnTo>
                  <a:pt x="49208" y="1397634"/>
                </a:lnTo>
                <a:lnTo>
                  <a:pt x="63805" y="1440854"/>
                </a:lnTo>
                <a:lnTo>
                  <a:pt x="80163" y="1483231"/>
                </a:lnTo>
                <a:lnTo>
                  <a:pt x="98238" y="1524722"/>
                </a:lnTo>
                <a:lnTo>
                  <a:pt x="117987" y="1565284"/>
                </a:lnTo>
                <a:lnTo>
                  <a:pt x="139365" y="1604872"/>
                </a:lnTo>
                <a:lnTo>
                  <a:pt x="162329" y="1643443"/>
                </a:lnTo>
                <a:lnTo>
                  <a:pt x="186835" y="1680953"/>
                </a:lnTo>
                <a:lnTo>
                  <a:pt x="212839" y="1717358"/>
                </a:lnTo>
                <a:lnTo>
                  <a:pt x="240299" y="1752616"/>
                </a:lnTo>
                <a:lnTo>
                  <a:pt x="269169" y="1786681"/>
                </a:lnTo>
                <a:lnTo>
                  <a:pt x="299407" y="1819510"/>
                </a:lnTo>
                <a:lnTo>
                  <a:pt x="330968" y="1851060"/>
                </a:lnTo>
                <a:lnTo>
                  <a:pt x="363809" y="1881287"/>
                </a:lnTo>
                <a:lnTo>
                  <a:pt x="397886" y="1910148"/>
                </a:lnTo>
                <a:lnTo>
                  <a:pt x="433156" y="1937597"/>
                </a:lnTo>
                <a:lnTo>
                  <a:pt x="469574" y="1963593"/>
                </a:lnTo>
                <a:lnTo>
                  <a:pt x="507097" y="1988090"/>
                </a:lnTo>
                <a:lnTo>
                  <a:pt x="545682" y="2011046"/>
                </a:lnTo>
                <a:lnTo>
                  <a:pt x="585284" y="2032417"/>
                </a:lnTo>
                <a:lnTo>
                  <a:pt x="625860" y="2052159"/>
                </a:lnTo>
                <a:lnTo>
                  <a:pt x="667366" y="2070228"/>
                </a:lnTo>
                <a:lnTo>
                  <a:pt x="709759" y="2086580"/>
                </a:lnTo>
                <a:lnTo>
                  <a:pt x="752994" y="2101172"/>
                </a:lnTo>
                <a:lnTo>
                  <a:pt x="797028" y="2113961"/>
                </a:lnTo>
                <a:lnTo>
                  <a:pt x="841817" y="2124902"/>
                </a:lnTo>
                <a:lnTo>
                  <a:pt x="887318" y="2133951"/>
                </a:lnTo>
                <a:lnTo>
                  <a:pt x="933487" y="2141066"/>
                </a:lnTo>
                <a:lnTo>
                  <a:pt x="980280" y="2146202"/>
                </a:lnTo>
                <a:lnTo>
                  <a:pt x="1027653" y="2149316"/>
                </a:lnTo>
                <a:lnTo>
                  <a:pt x="1075563" y="2150363"/>
                </a:lnTo>
                <a:lnTo>
                  <a:pt x="1123472" y="2149316"/>
                </a:lnTo>
                <a:lnTo>
                  <a:pt x="1170845" y="2146202"/>
                </a:lnTo>
                <a:lnTo>
                  <a:pt x="1217638" y="2141066"/>
                </a:lnTo>
                <a:lnTo>
                  <a:pt x="1263807" y="2133951"/>
                </a:lnTo>
                <a:lnTo>
                  <a:pt x="1309308" y="2124902"/>
                </a:lnTo>
                <a:lnTo>
                  <a:pt x="1354097" y="2113961"/>
                </a:lnTo>
                <a:lnTo>
                  <a:pt x="1398131" y="2101172"/>
                </a:lnTo>
                <a:lnTo>
                  <a:pt x="1441366" y="2086580"/>
                </a:lnTo>
                <a:lnTo>
                  <a:pt x="1483759" y="2070228"/>
                </a:lnTo>
                <a:lnTo>
                  <a:pt x="1525265" y="2052159"/>
                </a:lnTo>
                <a:lnTo>
                  <a:pt x="1565841" y="2032417"/>
                </a:lnTo>
                <a:lnTo>
                  <a:pt x="1605443" y="2011046"/>
                </a:lnTo>
                <a:lnTo>
                  <a:pt x="1644028" y="1988090"/>
                </a:lnTo>
                <a:lnTo>
                  <a:pt x="1681551" y="1963593"/>
                </a:lnTo>
                <a:lnTo>
                  <a:pt x="1717969" y="1937597"/>
                </a:lnTo>
                <a:lnTo>
                  <a:pt x="1753239" y="1910148"/>
                </a:lnTo>
                <a:lnTo>
                  <a:pt x="1787316" y="1881287"/>
                </a:lnTo>
                <a:lnTo>
                  <a:pt x="1820157" y="1851060"/>
                </a:lnTo>
                <a:lnTo>
                  <a:pt x="1851718" y="1819510"/>
                </a:lnTo>
                <a:lnTo>
                  <a:pt x="1881956" y="1786681"/>
                </a:lnTo>
                <a:lnTo>
                  <a:pt x="1910826" y="1752616"/>
                </a:lnTo>
                <a:lnTo>
                  <a:pt x="1938286" y="1717358"/>
                </a:lnTo>
                <a:lnTo>
                  <a:pt x="1964290" y="1680953"/>
                </a:lnTo>
                <a:lnTo>
                  <a:pt x="1988796" y="1643443"/>
                </a:lnTo>
                <a:lnTo>
                  <a:pt x="2011760" y="1604872"/>
                </a:lnTo>
                <a:lnTo>
                  <a:pt x="2033138" y="1565284"/>
                </a:lnTo>
                <a:lnTo>
                  <a:pt x="2052887" y="1524722"/>
                </a:lnTo>
                <a:lnTo>
                  <a:pt x="2070962" y="1483231"/>
                </a:lnTo>
                <a:lnTo>
                  <a:pt x="2087320" y="1440854"/>
                </a:lnTo>
                <a:lnTo>
                  <a:pt x="2101917" y="1397634"/>
                </a:lnTo>
                <a:lnTo>
                  <a:pt x="2114710" y="1353616"/>
                </a:lnTo>
                <a:lnTo>
                  <a:pt x="2125655" y="1308842"/>
                </a:lnTo>
                <a:lnTo>
                  <a:pt x="2134708" y="1263358"/>
                </a:lnTo>
                <a:lnTo>
                  <a:pt x="2141825" y="1217206"/>
                </a:lnTo>
                <a:lnTo>
                  <a:pt x="2146963" y="1170430"/>
                </a:lnTo>
                <a:lnTo>
                  <a:pt x="2150078" y="1123074"/>
                </a:lnTo>
                <a:lnTo>
                  <a:pt x="2151126" y="1075181"/>
                </a:lnTo>
                <a:lnTo>
                  <a:pt x="2150078" y="1027289"/>
                </a:lnTo>
                <a:lnTo>
                  <a:pt x="2146963" y="979933"/>
                </a:lnTo>
                <a:lnTo>
                  <a:pt x="2141825" y="933157"/>
                </a:lnTo>
                <a:lnTo>
                  <a:pt x="2134708" y="887005"/>
                </a:lnTo>
                <a:lnTo>
                  <a:pt x="2125655" y="841521"/>
                </a:lnTo>
                <a:lnTo>
                  <a:pt x="2114710" y="796747"/>
                </a:lnTo>
                <a:lnTo>
                  <a:pt x="2101917" y="752729"/>
                </a:lnTo>
                <a:lnTo>
                  <a:pt x="2087320" y="709509"/>
                </a:lnTo>
                <a:lnTo>
                  <a:pt x="2070962" y="667132"/>
                </a:lnTo>
                <a:lnTo>
                  <a:pt x="2052887" y="625641"/>
                </a:lnTo>
                <a:lnTo>
                  <a:pt x="2033138" y="585079"/>
                </a:lnTo>
                <a:lnTo>
                  <a:pt x="2011760" y="545491"/>
                </a:lnTo>
                <a:lnTo>
                  <a:pt x="1988796" y="506920"/>
                </a:lnTo>
                <a:lnTo>
                  <a:pt x="1964290" y="469410"/>
                </a:lnTo>
                <a:lnTo>
                  <a:pt x="1938286" y="433005"/>
                </a:lnTo>
                <a:lnTo>
                  <a:pt x="1910826" y="397747"/>
                </a:lnTo>
                <a:lnTo>
                  <a:pt x="1881956" y="363682"/>
                </a:lnTo>
                <a:lnTo>
                  <a:pt x="1851718" y="330853"/>
                </a:lnTo>
                <a:lnTo>
                  <a:pt x="1820157" y="299303"/>
                </a:lnTo>
                <a:lnTo>
                  <a:pt x="1787316" y="269076"/>
                </a:lnTo>
                <a:lnTo>
                  <a:pt x="1753239" y="240215"/>
                </a:lnTo>
                <a:lnTo>
                  <a:pt x="1717969" y="212766"/>
                </a:lnTo>
                <a:lnTo>
                  <a:pt x="1681551" y="186770"/>
                </a:lnTo>
                <a:lnTo>
                  <a:pt x="1644028" y="162273"/>
                </a:lnTo>
                <a:lnTo>
                  <a:pt x="1605443" y="139317"/>
                </a:lnTo>
                <a:lnTo>
                  <a:pt x="1565841" y="117946"/>
                </a:lnTo>
                <a:lnTo>
                  <a:pt x="1525265" y="98204"/>
                </a:lnTo>
                <a:lnTo>
                  <a:pt x="1483759" y="80135"/>
                </a:lnTo>
                <a:lnTo>
                  <a:pt x="1441366" y="63783"/>
                </a:lnTo>
                <a:lnTo>
                  <a:pt x="1398131" y="49191"/>
                </a:lnTo>
                <a:lnTo>
                  <a:pt x="1354097" y="36402"/>
                </a:lnTo>
                <a:lnTo>
                  <a:pt x="1309308" y="25461"/>
                </a:lnTo>
                <a:lnTo>
                  <a:pt x="1263807" y="16412"/>
                </a:lnTo>
                <a:lnTo>
                  <a:pt x="1217638" y="9297"/>
                </a:lnTo>
                <a:lnTo>
                  <a:pt x="1170845" y="4161"/>
                </a:lnTo>
                <a:lnTo>
                  <a:pt x="1123472" y="1047"/>
                </a:lnTo>
                <a:lnTo>
                  <a:pt x="1075563" y="0"/>
                </a:lnTo>
                <a:close/>
              </a:path>
            </a:pathLst>
          </a:custGeom>
          <a:solidFill>
            <a:srgbClr val="DFDFED"/>
          </a:solidFill>
        </p:spPr>
        <p:txBody>
          <a:bodyPr wrap="square" lIns="0" tIns="0" rIns="0" bIns="0" rtlCol="0"/>
          <a:lstStyle/>
          <a:p>
            <a:endParaRPr/>
          </a:p>
        </p:txBody>
      </p:sp>
      <p:sp>
        <p:nvSpPr>
          <p:cNvPr id="448" name="object 448"/>
          <p:cNvSpPr/>
          <p:nvPr/>
        </p:nvSpPr>
        <p:spPr>
          <a:xfrm>
            <a:off x="7939639" y="5348135"/>
            <a:ext cx="248445" cy="265228"/>
          </a:xfrm>
          <a:prstGeom prst="rect">
            <a:avLst/>
          </a:prstGeom>
          <a:blipFill>
            <a:blip r:embed="rId221" cstate="print"/>
            <a:stretch>
              <a:fillRect/>
            </a:stretch>
          </a:blipFill>
        </p:spPr>
        <p:txBody>
          <a:bodyPr wrap="square" lIns="0" tIns="0" rIns="0" bIns="0" rtlCol="0"/>
          <a:lstStyle/>
          <a:p>
            <a:endParaRPr/>
          </a:p>
        </p:txBody>
      </p:sp>
      <p:sp>
        <p:nvSpPr>
          <p:cNvPr id="449" name="object 449"/>
          <p:cNvSpPr/>
          <p:nvPr/>
        </p:nvSpPr>
        <p:spPr>
          <a:xfrm>
            <a:off x="7939640" y="5348161"/>
            <a:ext cx="248920" cy="265430"/>
          </a:xfrm>
          <a:custGeom>
            <a:avLst/>
            <a:gdLst/>
            <a:ahLst/>
            <a:cxnLst/>
            <a:rect l="l" t="t" r="r" b="b"/>
            <a:pathLst>
              <a:path w="248920" h="265429">
                <a:moveTo>
                  <a:pt x="121082" y="263275"/>
                </a:moveTo>
                <a:lnTo>
                  <a:pt x="78258" y="248277"/>
                </a:lnTo>
                <a:lnTo>
                  <a:pt x="42798" y="227347"/>
                </a:lnTo>
                <a:lnTo>
                  <a:pt x="14039" y="186310"/>
                </a:lnTo>
                <a:lnTo>
                  <a:pt x="0" y="136551"/>
                </a:lnTo>
                <a:lnTo>
                  <a:pt x="402" y="121016"/>
                </a:lnTo>
                <a:lnTo>
                  <a:pt x="9466" y="78090"/>
                </a:lnTo>
                <a:lnTo>
                  <a:pt x="29579" y="41698"/>
                </a:lnTo>
                <a:lnTo>
                  <a:pt x="69898" y="11400"/>
                </a:lnTo>
                <a:lnTo>
                  <a:pt x="118722" y="0"/>
                </a:lnTo>
                <a:lnTo>
                  <a:pt x="135660" y="605"/>
                </a:lnTo>
                <a:lnTo>
                  <a:pt x="174916" y="12349"/>
                </a:lnTo>
                <a:lnTo>
                  <a:pt x="206309" y="38186"/>
                </a:lnTo>
                <a:lnTo>
                  <a:pt x="234227" y="76954"/>
                </a:lnTo>
                <a:lnTo>
                  <a:pt x="248441" y="132225"/>
                </a:lnTo>
                <a:lnTo>
                  <a:pt x="247943" y="150944"/>
                </a:lnTo>
                <a:lnTo>
                  <a:pt x="235538" y="187420"/>
                </a:lnTo>
                <a:lnTo>
                  <a:pt x="214084" y="219714"/>
                </a:lnTo>
                <a:lnTo>
                  <a:pt x="169148" y="253513"/>
                </a:lnTo>
                <a:lnTo>
                  <a:pt x="137032" y="265202"/>
                </a:lnTo>
                <a:lnTo>
                  <a:pt x="129607" y="264656"/>
                </a:lnTo>
                <a:lnTo>
                  <a:pt x="121082" y="263275"/>
                </a:lnTo>
                <a:close/>
              </a:path>
            </a:pathLst>
          </a:custGeom>
          <a:ln w="12700">
            <a:solidFill>
              <a:srgbClr val="A19FCC"/>
            </a:solidFill>
          </a:ln>
        </p:spPr>
        <p:txBody>
          <a:bodyPr wrap="square" lIns="0" tIns="0" rIns="0" bIns="0" rtlCol="0"/>
          <a:lstStyle/>
          <a:p>
            <a:endParaRPr/>
          </a:p>
        </p:txBody>
      </p:sp>
      <p:sp>
        <p:nvSpPr>
          <p:cNvPr id="450" name="object 450"/>
          <p:cNvSpPr/>
          <p:nvPr/>
        </p:nvSpPr>
        <p:spPr>
          <a:xfrm>
            <a:off x="8184437" y="5361978"/>
            <a:ext cx="229869" cy="261206"/>
          </a:xfrm>
          <a:prstGeom prst="rect">
            <a:avLst/>
          </a:prstGeom>
          <a:blipFill>
            <a:blip r:embed="rId222" cstate="print"/>
            <a:stretch>
              <a:fillRect/>
            </a:stretch>
          </a:blipFill>
        </p:spPr>
        <p:txBody>
          <a:bodyPr wrap="square" lIns="0" tIns="0" rIns="0" bIns="0" rtlCol="0"/>
          <a:lstStyle/>
          <a:p>
            <a:endParaRPr/>
          </a:p>
        </p:txBody>
      </p:sp>
      <p:sp>
        <p:nvSpPr>
          <p:cNvPr id="451" name="object 451"/>
          <p:cNvSpPr/>
          <p:nvPr/>
        </p:nvSpPr>
        <p:spPr>
          <a:xfrm>
            <a:off x="8184437" y="5362135"/>
            <a:ext cx="229870" cy="261620"/>
          </a:xfrm>
          <a:custGeom>
            <a:avLst/>
            <a:gdLst/>
            <a:ahLst/>
            <a:cxnLst/>
            <a:rect l="l" t="t" r="r" b="b"/>
            <a:pathLst>
              <a:path w="229870" h="261620">
                <a:moveTo>
                  <a:pt x="122485" y="3763"/>
                </a:moveTo>
                <a:lnTo>
                  <a:pt x="161537" y="23436"/>
                </a:lnTo>
                <a:lnTo>
                  <a:pt x="193570" y="48007"/>
                </a:lnTo>
                <a:lnTo>
                  <a:pt x="218681" y="91359"/>
                </a:lnTo>
                <a:lnTo>
                  <a:pt x="229867" y="141453"/>
                </a:lnTo>
                <a:lnTo>
                  <a:pt x="228934" y="156527"/>
                </a:lnTo>
                <a:lnTo>
                  <a:pt x="219004" y="197239"/>
                </a:lnTo>
                <a:lnTo>
                  <a:pt x="199091" y="230281"/>
                </a:lnTo>
                <a:lnTo>
                  <a:pt x="160720" y="255000"/>
                </a:lnTo>
                <a:lnTo>
                  <a:pt x="131195" y="261051"/>
                </a:lnTo>
                <a:lnTo>
                  <a:pt x="115171" y="260308"/>
                </a:lnTo>
                <a:lnTo>
                  <a:pt x="73889" y="248479"/>
                </a:lnTo>
                <a:lnTo>
                  <a:pt x="35566" y="212771"/>
                </a:lnTo>
                <a:lnTo>
                  <a:pt x="11144" y="171721"/>
                </a:lnTo>
                <a:lnTo>
                  <a:pt x="0" y="116237"/>
                </a:lnTo>
                <a:lnTo>
                  <a:pt x="1136" y="98074"/>
                </a:lnTo>
                <a:lnTo>
                  <a:pt x="23912" y="48501"/>
                </a:lnTo>
                <a:lnTo>
                  <a:pt x="62734" y="14801"/>
                </a:lnTo>
                <a:lnTo>
                  <a:pt x="100346" y="179"/>
                </a:lnTo>
                <a:lnTo>
                  <a:pt x="107807" y="0"/>
                </a:lnTo>
                <a:lnTo>
                  <a:pt x="114653" y="1413"/>
                </a:lnTo>
                <a:lnTo>
                  <a:pt x="122485" y="3763"/>
                </a:lnTo>
                <a:close/>
              </a:path>
            </a:pathLst>
          </a:custGeom>
          <a:ln w="12699">
            <a:solidFill>
              <a:srgbClr val="A19FCC"/>
            </a:solidFill>
          </a:ln>
        </p:spPr>
        <p:txBody>
          <a:bodyPr wrap="square" lIns="0" tIns="0" rIns="0" bIns="0" rtlCol="0"/>
          <a:lstStyle/>
          <a:p>
            <a:endParaRPr/>
          </a:p>
        </p:txBody>
      </p:sp>
      <p:sp>
        <p:nvSpPr>
          <p:cNvPr id="452" name="object 452"/>
          <p:cNvSpPr/>
          <p:nvPr/>
        </p:nvSpPr>
        <p:spPr>
          <a:xfrm>
            <a:off x="8404380" y="5215534"/>
            <a:ext cx="349086" cy="366031"/>
          </a:xfrm>
          <a:prstGeom prst="rect">
            <a:avLst/>
          </a:prstGeom>
          <a:blipFill>
            <a:blip r:embed="rId223" cstate="print"/>
            <a:stretch>
              <a:fillRect/>
            </a:stretch>
          </a:blipFill>
        </p:spPr>
        <p:txBody>
          <a:bodyPr wrap="square" lIns="0" tIns="0" rIns="0" bIns="0" rtlCol="0"/>
          <a:lstStyle/>
          <a:p>
            <a:endParaRPr/>
          </a:p>
        </p:txBody>
      </p:sp>
      <p:sp>
        <p:nvSpPr>
          <p:cNvPr id="453" name="object 453"/>
          <p:cNvSpPr/>
          <p:nvPr/>
        </p:nvSpPr>
        <p:spPr>
          <a:xfrm>
            <a:off x="8404382" y="5215578"/>
            <a:ext cx="349250" cy="366395"/>
          </a:xfrm>
          <a:custGeom>
            <a:avLst/>
            <a:gdLst/>
            <a:ahLst/>
            <a:cxnLst/>
            <a:rect l="l" t="t" r="r" b="b"/>
            <a:pathLst>
              <a:path w="349250" h="366395">
                <a:moveTo>
                  <a:pt x="196643" y="4059"/>
                </a:moveTo>
                <a:lnTo>
                  <a:pt x="239784" y="20154"/>
                </a:lnTo>
                <a:lnTo>
                  <a:pt x="286208" y="47972"/>
                </a:lnTo>
                <a:lnTo>
                  <a:pt x="314740" y="75839"/>
                </a:lnTo>
                <a:lnTo>
                  <a:pt x="336220" y="119302"/>
                </a:lnTo>
                <a:lnTo>
                  <a:pt x="348509" y="167203"/>
                </a:lnTo>
                <a:lnTo>
                  <a:pt x="349087" y="188912"/>
                </a:lnTo>
                <a:lnTo>
                  <a:pt x="346390" y="210221"/>
                </a:lnTo>
                <a:lnTo>
                  <a:pt x="334984" y="250134"/>
                </a:lnTo>
                <a:lnTo>
                  <a:pt x="319129" y="285703"/>
                </a:lnTo>
                <a:lnTo>
                  <a:pt x="294560" y="316606"/>
                </a:lnTo>
                <a:lnTo>
                  <a:pt x="256225" y="343715"/>
                </a:lnTo>
                <a:lnTo>
                  <a:pt x="211413" y="362148"/>
                </a:lnTo>
                <a:lnTo>
                  <a:pt x="163801" y="365983"/>
                </a:lnTo>
                <a:lnTo>
                  <a:pt x="140125" y="363652"/>
                </a:lnTo>
                <a:lnTo>
                  <a:pt x="101725" y="352814"/>
                </a:lnTo>
                <a:lnTo>
                  <a:pt x="59788" y="320378"/>
                </a:lnTo>
                <a:lnTo>
                  <a:pt x="32921" y="289193"/>
                </a:lnTo>
                <a:lnTo>
                  <a:pt x="12340" y="250007"/>
                </a:lnTo>
                <a:lnTo>
                  <a:pt x="1282" y="199891"/>
                </a:lnTo>
                <a:lnTo>
                  <a:pt x="0" y="172813"/>
                </a:lnTo>
                <a:lnTo>
                  <a:pt x="3273" y="147137"/>
                </a:lnTo>
                <a:lnTo>
                  <a:pt x="25677" y="98126"/>
                </a:lnTo>
                <a:lnTo>
                  <a:pt x="60207" y="55659"/>
                </a:lnTo>
                <a:lnTo>
                  <a:pt x="104415" y="24647"/>
                </a:lnTo>
                <a:lnTo>
                  <a:pt x="148129" y="5113"/>
                </a:lnTo>
                <a:lnTo>
                  <a:pt x="174534" y="0"/>
                </a:lnTo>
                <a:lnTo>
                  <a:pt x="184874" y="1411"/>
                </a:lnTo>
                <a:lnTo>
                  <a:pt x="196643" y="4059"/>
                </a:lnTo>
                <a:close/>
              </a:path>
            </a:pathLst>
          </a:custGeom>
          <a:ln w="12700">
            <a:solidFill>
              <a:srgbClr val="A19FCC"/>
            </a:solidFill>
          </a:ln>
        </p:spPr>
        <p:txBody>
          <a:bodyPr wrap="square" lIns="0" tIns="0" rIns="0" bIns="0" rtlCol="0"/>
          <a:lstStyle/>
          <a:p>
            <a:endParaRPr/>
          </a:p>
        </p:txBody>
      </p:sp>
      <p:sp>
        <p:nvSpPr>
          <p:cNvPr id="454" name="object 454"/>
          <p:cNvSpPr/>
          <p:nvPr/>
        </p:nvSpPr>
        <p:spPr>
          <a:xfrm>
            <a:off x="8748252" y="5170399"/>
            <a:ext cx="225864" cy="273557"/>
          </a:xfrm>
          <a:prstGeom prst="rect">
            <a:avLst/>
          </a:prstGeom>
          <a:blipFill>
            <a:blip r:embed="rId224" cstate="print"/>
            <a:stretch>
              <a:fillRect/>
            </a:stretch>
          </a:blipFill>
        </p:spPr>
        <p:txBody>
          <a:bodyPr wrap="square" lIns="0" tIns="0" rIns="0" bIns="0" rtlCol="0"/>
          <a:lstStyle/>
          <a:p>
            <a:endParaRPr/>
          </a:p>
        </p:txBody>
      </p:sp>
      <p:sp>
        <p:nvSpPr>
          <p:cNvPr id="455" name="object 455"/>
          <p:cNvSpPr/>
          <p:nvPr/>
        </p:nvSpPr>
        <p:spPr>
          <a:xfrm>
            <a:off x="8748253" y="5170401"/>
            <a:ext cx="226060" cy="273685"/>
          </a:xfrm>
          <a:custGeom>
            <a:avLst/>
            <a:gdLst/>
            <a:ahLst/>
            <a:cxnLst/>
            <a:rect l="l" t="t" r="r" b="b"/>
            <a:pathLst>
              <a:path w="226059" h="273685">
                <a:moveTo>
                  <a:pt x="58258" y="25312"/>
                </a:moveTo>
                <a:lnTo>
                  <a:pt x="98339" y="7595"/>
                </a:lnTo>
                <a:lnTo>
                  <a:pt x="135108" y="0"/>
                </a:lnTo>
                <a:lnTo>
                  <a:pt x="147818" y="1436"/>
                </a:lnTo>
                <a:lnTo>
                  <a:pt x="188153" y="23287"/>
                </a:lnTo>
                <a:lnTo>
                  <a:pt x="213340" y="58605"/>
                </a:lnTo>
                <a:lnTo>
                  <a:pt x="224287" y="100730"/>
                </a:lnTo>
                <a:lnTo>
                  <a:pt x="225864" y="114937"/>
                </a:lnTo>
                <a:lnTo>
                  <a:pt x="225848" y="129670"/>
                </a:lnTo>
                <a:lnTo>
                  <a:pt x="212869" y="180796"/>
                </a:lnTo>
                <a:lnTo>
                  <a:pt x="195354" y="215075"/>
                </a:lnTo>
                <a:lnTo>
                  <a:pt x="157456" y="254244"/>
                </a:lnTo>
                <a:lnTo>
                  <a:pt x="121562" y="272165"/>
                </a:lnTo>
                <a:lnTo>
                  <a:pt x="98529" y="273558"/>
                </a:lnTo>
                <a:lnTo>
                  <a:pt x="85932" y="272800"/>
                </a:lnTo>
                <a:lnTo>
                  <a:pt x="47577" y="260223"/>
                </a:lnTo>
                <a:lnTo>
                  <a:pt x="13085" y="224231"/>
                </a:lnTo>
                <a:lnTo>
                  <a:pt x="0" y="169188"/>
                </a:lnTo>
                <a:lnTo>
                  <a:pt x="733" y="147723"/>
                </a:lnTo>
                <a:lnTo>
                  <a:pt x="8397" y="106865"/>
                </a:lnTo>
                <a:lnTo>
                  <a:pt x="24477" y="67344"/>
                </a:lnTo>
                <a:lnTo>
                  <a:pt x="44872" y="34960"/>
                </a:lnTo>
                <a:lnTo>
                  <a:pt x="58258" y="25312"/>
                </a:lnTo>
                <a:close/>
              </a:path>
            </a:pathLst>
          </a:custGeom>
          <a:ln w="12699">
            <a:solidFill>
              <a:srgbClr val="A19FCC"/>
            </a:solidFill>
          </a:ln>
        </p:spPr>
        <p:txBody>
          <a:bodyPr wrap="square" lIns="0" tIns="0" rIns="0" bIns="0" rtlCol="0"/>
          <a:lstStyle/>
          <a:p>
            <a:endParaRPr/>
          </a:p>
        </p:txBody>
      </p:sp>
      <p:sp>
        <p:nvSpPr>
          <p:cNvPr id="456" name="object 456"/>
          <p:cNvSpPr/>
          <p:nvPr/>
        </p:nvSpPr>
        <p:spPr>
          <a:xfrm>
            <a:off x="8032541" y="5222201"/>
            <a:ext cx="210804" cy="209877"/>
          </a:xfrm>
          <a:prstGeom prst="rect">
            <a:avLst/>
          </a:prstGeom>
          <a:blipFill>
            <a:blip r:embed="rId225" cstate="print"/>
            <a:stretch>
              <a:fillRect/>
            </a:stretch>
          </a:blipFill>
        </p:spPr>
        <p:txBody>
          <a:bodyPr wrap="square" lIns="0" tIns="0" rIns="0" bIns="0" rtlCol="0"/>
          <a:lstStyle/>
          <a:p>
            <a:endParaRPr/>
          </a:p>
        </p:txBody>
      </p:sp>
      <p:sp>
        <p:nvSpPr>
          <p:cNvPr id="457" name="object 457"/>
          <p:cNvSpPr/>
          <p:nvPr/>
        </p:nvSpPr>
        <p:spPr>
          <a:xfrm>
            <a:off x="8026191" y="5216296"/>
            <a:ext cx="223504" cy="222132"/>
          </a:xfrm>
          <a:prstGeom prst="rect">
            <a:avLst/>
          </a:prstGeom>
          <a:blipFill>
            <a:blip r:embed="rId226" cstate="print"/>
            <a:stretch>
              <a:fillRect/>
            </a:stretch>
          </a:blipFill>
        </p:spPr>
        <p:txBody>
          <a:bodyPr wrap="square" lIns="0" tIns="0" rIns="0" bIns="0" rtlCol="0"/>
          <a:lstStyle/>
          <a:p>
            <a:endParaRPr/>
          </a:p>
        </p:txBody>
      </p:sp>
      <p:sp>
        <p:nvSpPr>
          <p:cNvPr id="458" name="object 458"/>
          <p:cNvSpPr/>
          <p:nvPr/>
        </p:nvSpPr>
        <p:spPr>
          <a:xfrm>
            <a:off x="8234245" y="5166855"/>
            <a:ext cx="226410" cy="279798"/>
          </a:xfrm>
          <a:prstGeom prst="rect">
            <a:avLst/>
          </a:prstGeom>
          <a:blipFill>
            <a:blip r:embed="rId227" cstate="print"/>
            <a:stretch>
              <a:fillRect/>
            </a:stretch>
          </a:blipFill>
        </p:spPr>
        <p:txBody>
          <a:bodyPr wrap="square" lIns="0" tIns="0" rIns="0" bIns="0" rtlCol="0"/>
          <a:lstStyle/>
          <a:p>
            <a:endParaRPr/>
          </a:p>
        </p:txBody>
      </p:sp>
      <p:sp>
        <p:nvSpPr>
          <p:cNvPr id="459" name="object 459"/>
          <p:cNvSpPr/>
          <p:nvPr/>
        </p:nvSpPr>
        <p:spPr>
          <a:xfrm>
            <a:off x="8234244" y="5166962"/>
            <a:ext cx="226695" cy="280035"/>
          </a:xfrm>
          <a:custGeom>
            <a:avLst/>
            <a:gdLst/>
            <a:ahLst/>
            <a:cxnLst/>
            <a:rect l="l" t="t" r="r" b="b"/>
            <a:pathLst>
              <a:path w="226695" h="280035">
                <a:moveTo>
                  <a:pt x="22607" y="50266"/>
                </a:moveTo>
                <a:lnTo>
                  <a:pt x="56389" y="21069"/>
                </a:lnTo>
                <a:lnTo>
                  <a:pt x="90223" y="2543"/>
                </a:lnTo>
                <a:lnTo>
                  <a:pt x="103239" y="0"/>
                </a:lnTo>
                <a:lnTo>
                  <a:pt x="118005" y="548"/>
                </a:lnTo>
                <a:lnTo>
                  <a:pt x="164288" y="14998"/>
                </a:lnTo>
                <a:lnTo>
                  <a:pt x="195833" y="46199"/>
                </a:lnTo>
                <a:lnTo>
                  <a:pt x="217366" y="84061"/>
                </a:lnTo>
                <a:lnTo>
                  <a:pt x="226410" y="131231"/>
                </a:lnTo>
                <a:lnTo>
                  <a:pt x="226037" y="150742"/>
                </a:lnTo>
                <a:lnTo>
                  <a:pt x="219939" y="188760"/>
                </a:lnTo>
                <a:lnTo>
                  <a:pt x="195306" y="237694"/>
                </a:lnTo>
                <a:lnTo>
                  <a:pt x="165715" y="265784"/>
                </a:lnTo>
                <a:lnTo>
                  <a:pt x="117117" y="279465"/>
                </a:lnTo>
                <a:lnTo>
                  <a:pt x="102987" y="279691"/>
                </a:lnTo>
                <a:lnTo>
                  <a:pt x="88761" y="277164"/>
                </a:lnTo>
                <a:lnTo>
                  <a:pt x="42948" y="253511"/>
                </a:lnTo>
                <a:lnTo>
                  <a:pt x="12061" y="205138"/>
                </a:lnTo>
                <a:lnTo>
                  <a:pt x="1601" y="164122"/>
                </a:lnTo>
                <a:lnTo>
                  <a:pt x="0" y="143220"/>
                </a:lnTo>
                <a:lnTo>
                  <a:pt x="744" y="121302"/>
                </a:lnTo>
                <a:lnTo>
                  <a:pt x="8944" y="71667"/>
                </a:lnTo>
                <a:lnTo>
                  <a:pt x="22607" y="50266"/>
                </a:lnTo>
                <a:close/>
              </a:path>
            </a:pathLst>
          </a:custGeom>
          <a:ln w="12700">
            <a:solidFill>
              <a:srgbClr val="A19FCC"/>
            </a:solidFill>
          </a:ln>
        </p:spPr>
        <p:txBody>
          <a:bodyPr wrap="square" lIns="0" tIns="0" rIns="0" bIns="0" rtlCol="0"/>
          <a:lstStyle/>
          <a:p>
            <a:endParaRPr/>
          </a:p>
        </p:txBody>
      </p:sp>
      <p:sp>
        <p:nvSpPr>
          <p:cNvPr id="460" name="object 460"/>
          <p:cNvSpPr/>
          <p:nvPr/>
        </p:nvSpPr>
        <p:spPr>
          <a:xfrm>
            <a:off x="8551971" y="5086133"/>
            <a:ext cx="248729" cy="233986"/>
          </a:xfrm>
          <a:prstGeom prst="rect">
            <a:avLst/>
          </a:prstGeom>
          <a:blipFill>
            <a:blip r:embed="rId228" cstate="print"/>
            <a:stretch>
              <a:fillRect/>
            </a:stretch>
          </a:blipFill>
        </p:spPr>
        <p:txBody>
          <a:bodyPr wrap="square" lIns="0" tIns="0" rIns="0" bIns="0" rtlCol="0"/>
          <a:lstStyle/>
          <a:p>
            <a:endParaRPr/>
          </a:p>
        </p:txBody>
      </p:sp>
      <p:sp>
        <p:nvSpPr>
          <p:cNvPr id="461" name="object 461"/>
          <p:cNvSpPr/>
          <p:nvPr/>
        </p:nvSpPr>
        <p:spPr>
          <a:xfrm>
            <a:off x="8551973" y="5086214"/>
            <a:ext cx="248920" cy="234315"/>
          </a:xfrm>
          <a:custGeom>
            <a:avLst/>
            <a:gdLst/>
            <a:ahLst/>
            <a:cxnLst/>
            <a:rect l="l" t="t" r="r" b="b"/>
            <a:pathLst>
              <a:path w="248920" h="234314">
                <a:moveTo>
                  <a:pt x="4338" y="148121"/>
                </a:moveTo>
                <a:lnTo>
                  <a:pt x="2114" y="138554"/>
                </a:lnTo>
                <a:lnTo>
                  <a:pt x="653" y="128136"/>
                </a:lnTo>
                <a:lnTo>
                  <a:pt x="0" y="117115"/>
                </a:lnTo>
                <a:lnTo>
                  <a:pt x="197" y="105741"/>
                </a:lnTo>
                <a:lnTo>
                  <a:pt x="9418" y="56312"/>
                </a:lnTo>
                <a:lnTo>
                  <a:pt x="41420" y="20974"/>
                </a:lnTo>
                <a:lnTo>
                  <a:pt x="81166" y="2906"/>
                </a:lnTo>
                <a:lnTo>
                  <a:pt x="122845" y="0"/>
                </a:lnTo>
                <a:lnTo>
                  <a:pt x="136270" y="1083"/>
                </a:lnTo>
                <a:lnTo>
                  <a:pt x="177557" y="16211"/>
                </a:lnTo>
                <a:lnTo>
                  <a:pt x="218396" y="49340"/>
                </a:lnTo>
                <a:lnTo>
                  <a:pt x="242737" y="93553"/>
                </a:lnTo>
                <a:lnTo>
                  <a:pt x="248726" y="120281"/>
                </a:lnTo>
                <a:lnTo>
                  <a:pt x="248308" y="131892"/>
                </a:lnTo>
                <a:lnTo>
                  <a:pt x="232439" y="179225"/>
                </a:lnTo>
                <a:lnTo>
                  <a:pt x="202898" y="211897"/>
                </a:lnTo>
                <a:lnTo>
                  <a:pt x="155341" y="233287"/>
                </a:lnTo>
                <a:lnTo>
                  <a:pt x="137369" y="233901"/>
                </a:lnTo>
                <a:lnTo>
                  <a:pt x="118018" y="231528"/>
                </a:lnTo>
                <a:lnTo>
                  <a:pt x="80715" y="220549"/>
                </a:lnTo>
                <a:lnTo>
                  <a:pt x="47229" y="200659"/>
                </a:lnTo>
                <a:lnTo>
                  <a:pt x="13412" y="169890"/>
                </a:lnTo>
                <a:lnTo>
                  <a:pt x="4338" y="148121"/>
                </a:lnTo>
                <a:close/>
              </a:path>
            </a:pathLst>
          </a:custGeom>
          <a:ln w="12700">
            <a:solidFill>
              <a:srgbClr val="A19FCC"/>
            </a:solidFill>
          </a:ln>
        </p:spPr>
        <p:txBody>
          <a:bodyPr wrap="square" lIns="0" tIns="0" rIns="0" bIns="0" rtlCol="0"/>
          <a:lstStyle/>
          <a:p>
            <a:endParaRPr/>
          </a:p>
        </p:txBody>
      </p:sp>
      <p:sp>
        <p:nvSpPr>
          <p:cNvPr id="462" name="object 462"/>
          <p:cNvSpPr/>
          <p:nvPr/>
        </p:nvSpPr>
        <p:spPr>
          <a:xfrm>
            <a:off x="7514912" y="3787597"/>
            <a:ext cx="258787" cy="247520"/>
          </a:xfrm>
          <a:prstGeom prst="rect">
            <a:avLst/>
          </a:prstGeom>
          <a:blipFill>
            <a:blip r:embed="rId119" cstate="print"/>
            <a:stretch>
              <a:fillRect/>
            </a:stretch>
          </a:blipFill>
        </p:spPr>
        <p:txBody>
          <a:bodyPr wrap="square" lIns="0" tIns="0" rIns="0" bIns="0" rtlCol="0"/>
          <a:lstStyle/>
          <a:p>
            <a:endParaRPr/>
          </a:p>
        </p:txBody>
      </p:sp>
      <p:sp>
        <p:nvSpPr>
          <p:cNvPr id="463" name="object 463"/>
          <p:cNvSpPr/>
          <p:nvPr/>
        </p:nvSpPr>
        <p:spPr>
          <a:xfrm>
            <a:off x="7514910" y="3787620"/>
            <a:ext cx="259079" cy="247650"/>
          </a:xfrm>
          <a:custGeom>
            <a:avLst/>
            <a:gdLst/>
            <a:ahLst/>
            <a:cxnLst/>
            <a:rect l="l" t="t" r="r" b="b"/>
            <a:pathLst>
              <a:path w="259079" h="247650">
                <a:moveTo>
                  <a:pt x="17659" y="51355"/>
                </a:moveTo>
                <a:lnTo>
                  <a:pt x="53079" y="22945"/>
                </a:lnTo>
                <a:lnTo>
                  <a:pt x="89621" y="3943"/>
                </a:lnTo>
                <a:lnTo>
                  <a:pt x="120967" y="0"/>
                </a:lnTo>
                <a:lnTo>
                  <a:pt x="139666" y="1299"/>
                </a:lnTo>
                <a:lnTo>
                  <a:pt x="189308" y="15796"/>
                </a:lnTo>
                <a:lnTo>
                  <a:pt x="224402" y="44446"/>
                </a:lnTo>
                <a:lnTo>
                  <a:pt x="249075" y="77902"/>
                </a:lnTo>
                <a:lnTo>
                  <a:pt x="258792" y="124056"/>
                </a:lnTo>
                <a:lnTo>
                  <a:pt x="258380" y="141615"/>
                </a:lnTo>
                <a:lnTo>
                  <a:pt x="242163" y="189129"/>
                </a:lnTo>
                <a:lnTo>
                  <a:pt x="212680" y="223728"/>
                </a:lnTo>
                <a:lnTo>
                  <a:pt x="177450" y="239467"/>
                </a:lnTo>
                <a:lnTo>
                  <a:pt x="132084" y="247492"/>
                </a:lnTo>
                <a:lnTo>
                  <a:pt x="115677" y="246376"/>
                </a:lnTo>
                <a:lnTo>
                  <a:pt x="61276" y="229104"/>
                </a:lnTo>
                <a:lnTo>
                  <a:pt x="21315" y="188842"/>
                </a:lnTo>
                <a:lnTo>
                  <a:pt x="5302" y="153476"/>
                </a:lnTo>
                <a:lnTo>
                  <a:pt x="0" y="115755"/>
                </a:lnTo>
                <a:lnTo>
                  <a:pt x="458" y="97363"/>
                </a:lnTo>
                <a:lnTo>
                  <a:pt x="11971" y="57864"/>
                </a:lnTo>
                <a:lnTo>
                  <a:pt x="17659" y="51355"/>
                </a:lnTo>
                <a:close/>
              </a:path>
            </a:pathLst>
          </a:custGeom>
          <a:ln w="12700">
            <a:solidFill>
              <a:srgbClr val="A19FCC"/>
            </a:solidFill>
          </a:ln>
        </p:spPr>
        <p:txBody>
          <a:bodyPr wrap="square" lIns="0" tIns="0" rIns="0" bIns="0" rtlCol="0"/>
          <a:lstStyle/>
          <a:p>
            <a:endParaRPr/>
          </a:p>
        </p:txBody>
      </p:sp>
      <p:sp>
        <p:nvSpPr>
          <p:cNvPr id="464" name="object 464"/>
          <p:cNvSpPr/>
          <p:nvPr/>
        </p:nvSpPr>
        <p:spPr>
          <a:xfrm>
            <a:off x="7374997" y="3991521"/>
            <a:ext cx="257378" cy="224650"/>
          </a:xfrm>
          <a:prstGeom prst="rect">
            <a:avLst/>
          </a:prstGeom>
          <a:blipFill>
            <a:blip r:embed="rId229" cstate="print"/>
            <a:stretch>
              <a:fillRect/>
            </a:stretch>
          </a:blipFill>
        </p:spPr>
        <p:txBody>
          <a:bodyPr wrap="square" lIns="0" tIns="0" rIns="0" bIns="0" rtlCol="0"/>
          <a:lstStyle/>
          <a:p>
            <a:endParaRPr/>
          </a:p>
        </p:txBody>
      </p:sp>
      <p:sp>
        <p:nvSpPr>
          <p:cNvPr id="465" name="object 465"/>
          <p:cNvSpPr/>
          <p:nvPr/>
        </p:nvSpPr>
        <p:spPr>
          <a:xfrm>
            <a:off x="7374996" y="3991698"/>
            <a:ext cx="257810" cy="224790"/>
          </a:xfrm>
          <a:custGeom>
            <a:avLst/>
            <a:gdLst/>
            <a:ahLst/>
            <a:cxnLst/>
            <a:rect l="l" t="t" r="r" b="b"/>
            <a:pathLst>
              <a:path w="257809" h="224789">
                <a:moveTo>
                  <a:pt x="235003" y="185897"/>
                </a:moveTo>
                <a:lnTo>
                  <a:pt x="197627" y="208592"/>
                </a:lnTo>
                <a:lnTo>
                  <a:pt x="159805" y="222719"/>
                </a:lnTo>
                <a:lnTo>
                  <a:pt x="145087" y="224480"/>
                </a:lnTo>
                <a:lnTo>
                  <a:pt x="128278" y="223723"/>
                </a:lnTo>
                <a:lnTo>
                  <a:pt x="75110" y="211132"/>
                </a:lnTo>
                <a:lnTo>
                  <a:pt x="38124" y="185431"/>
                </a:lnTo>
                <a:lnTo>
                  <a:pt x="12265" y="154592"/>
                </a:lnTo>
                <a:lnTo>
                  <a:pt x="277" y="116560"/>
                </a:lnTo>
                <a:lnTo>
                  <a:pt x="0" y="100915"/>
                </a:lnTo>
                <a:lnTo>
                  <a:pt x="1698" y="85147"/>
                </a:lnTo>
                <a:lnTo>
                  <a:pt x="21342" y="43708"/>
                </a:lnTo>
                <a:lnTo>
                  <a:pt x="53258" y="14970"/>
                </a:lnTo>
                <a:lnTo>
                  <a:pt x="103848" y="1407"/>
                </a:lnTo>
                <a:lnTo>
                  <a:pt x="119264" y="0"/>
                </a:lnTo>
                <a:lnTo>
                  <a:pt x="135329" y="124"/>
                </a:lnTo>
                <a:lnTo>
                  <a:pt x="187142" y="13784"/>
                </a:lnTo>
                <a:lnTo>
                  <a:pt x="231364" y="46240"/>
                </a:lnTo>
                <a:lnTo>
                  <a:pt x="254803" y="95016"/>
                </a:lnTo>
                <a:lnTo>
                  <a:pt x="257376" y="111817"/>
                </a:lnTo>
                <a:lnTo>
                  <a:pt x="257321" y="129384"/>
                </a:lnTo>
                <a:lnTo>
                  <a:pt x="249779" y="169022"/>
                </a:lnTo>
                <a:lnTo>
                  <a:pt x="235003" y="185897"/>
                </a:lnTo>
                <a:close/>
              </a:path>
            </a:pathLst>
          </a:custGeom>
          <a:ln w="12700">
            <a:solidFill>
              <a:srgbClr val="A19FCC"/>
            </a:solidFill>
          </a:ln>
        </p:spPr>
        <p:txBody>
          <a:bodyPr wrap="square" lIns="0" tIns="0" rIns="0" bIns="0" rtlCol="0"/>
          <a:lstStyle/>
          <a:p>
            <a:endParaRPr/>
          </a:p>
        </p:txBody>
      </p:sp>
      <p:sp>
        <p:nvSpPr>
          <p:cNvPr id="466" name="object 466"/>
          <p:cNvSpPr/>
          <p:nvPr/>
        </p:nvSpPr>
        <p:spPr>
          <a:xfrm>
            <a:off x="7258532" y="4214139"/>
            <a:ext cx="351397" cy="352450"/>
          </a:xfrm>
          <a:prstGeom prst="rect">
            <a:avLst/>
          </a:prstGeom>
          <a:blipFill>
            <a:blip r:embed="rId230" cstate="print"/>
            <a:stretch>
              <a:fillRect/>
            </a:stretch>
          </a:blipFill>
        </p:spPr>
        <p:txBody>
          <a:bodyPr wrap="square" lIns="0" tIns="0" rIns="0" bIns="0" rtlCol="0"/>
          <a:lstStyle/>
          <a:p>
            <a:endParaRPr/>
          </a:p>
        </p:txBody>
      </p:sp>
      <p:sp>
        <p:nvSpPr>
          <p:cNvPr id="467" name="object 467"/>
          <p:cNvSpPr/>
          <p:nvPr/>
        </p:nvSpPr>
        <p:spPr>
          <a:xfrm>
            <a:off x="7258533" y="4214466"/>
            <a:ext cx="351790" cy="352425"/>
          </a:xfrm>
          <a:custGeom>
            <a:avLst/>
            <a:gdLst/>
            <a:ahLst/>
            <a:cxnLst/>
            <a:rect l="l" t="t" r="r" b="b"/>
            <a:pathLst>
              <a:path w="351790" h="352425">
                <a:moveTo>
                  <a:pt x="319595" y="290045"/>
                </a:moveTo>
                <a:lnTo>
                  <a:pt x="283083" y="318099"/>
                </a:lnTo>
                <a:lnTo>
                  <a:pt x="234884" y="342715"/>
                </a:lnTo>
                <a:lnTo>
                  <a:pt x="196126" y="352135"/>
                </a:lnTo>
                <a:lnTo>
                  <a:pt x="173174" y="351230"/>
                </a:lnTo>
                <a:lnTo>
                  <a:pt x="122884" y="340870"/>
                </a:lnTo>
                <a:lnTo>
                  <a:pt x="82042" y="321328"/>
                </a:lnTo>
                <a:lnTo>
                  <a:pt x="50651" y="292605"/>
                </a:lnTo>
                <a:lnTo>
                  <a:pt x="25941" y="261124"/>
                </a:lnTo>
                <a:lnTo>
                  <a:pt x="7900" y="226880"/>
                </a:lnTo>
                <a:lnTo>
                  <a:pt x="114" y="185092"/>
                </a:lnTo>
                <a:lnTo>
                  <a:pt x="0" y="160532"/>
                </a:lnTo>
                <a:lnTo>
                  <a:pt x="2581" y="135745"/>
                </a:lnTo>
                <a:lnTo>
                  <a:pt x="17422" y="91220"/>
                </a:lnTo>
                <a:lnTo>
                  <a:pt x="44637" y="51511"/>
                </a:lnTo>
                <a:lnTo>
                  <a:pt x="74182" y="24694"/>
                </a:lnTo>
                <a:lnTo>
                  <a:pt x="123913" y="6327"/>
                </a:lnTo>
                <a:lnTo>
                  <a:pt x="164601" y="74"/>
                </a:lnTo>
                <a:lnTo>
                  <a:pt x="186546" y="0"/>
                </a:lnTo>
                <a:lnTo>
                  <a:pt x="208737" y="3393"/>
                </a:lnTo>
                <a:lnTo>
                  <a:pt x="257098" y="20583"/>
                </a:lnTo>
                <a:lnTo>
                  <a:pt x="300774" y="50231"/>
                </a:lnTo>
                <a:lnTo>
                  <a:pt x="330452" y="95213"/>
                </a:lnTo>
                <a:lnTo>
                  <a:pt x="348157" y="147005"/>
                </a:lnTo>
                <a:lnTo>
                  <a:pt x="351397" y="173342"/>
                </a:lnTo>
                <a:lnTo>
                  <a:pt x="351027" y="200926"/>
                </a:lnTo>
                <a:lnTo>
                  <a:pt x="344411" y="248351"/>
                </a:lnTo>
                <a:lnTo>
                  <a:pt x="319595" y="290045"/>
                </a:lnTo>
                <a:close/>
              </a:path>
            </a:pathLst>
          </a:custGeom>
          <a:ln w="12699">
            <a:solidFill>
              <a:srgbClr val="A19FCC"/>
            </a:solidFill>
          </a:ln>
        </p:spPr>
        <p:txBody>
          <a:bodyPr wrap="square" lIns="0" tIns="0" rIns="0" bIns="0" rtlCol="0"/>
          <a:lstStyle/>
          <a:p>
            <a:endParaRPr/>
          </a:p>
        </p:txBody>
      </p:sp>
      <p:sp>
        <p:nvSpPr>
          <p:cNvPr id="468" name="object 468"/>
          <p:cNvSpPr/>
          <p:nvPr/>
        </p:nvSpPr>
        <p:spPr>
          <a:xfrm>
            <a:off x="7242111" y="4547679"/>
            <a:ext cx="247339" cy="259340"/>
          </a:xfrm>
          <a:prstGeom prst="rect">
            <a:avLst/>
          </a:prstGeom>
          <a:blipFill>
            <a:blip r:embed="rId231" cstate="print"/>
            <a:stretch>
              <a:fillRect/>
            </a:stretch>
          </a:blipFill>
        </p:spPr>
        <p:txBody>
          <a:bodyPr wrap="square" lIns="0" tIns="0" rIns="0" bIns="0" rtlCol="0"/>
          <a:lstStyle/>
          <a:p>
            <a:endParaRPr/>
          </a:p>
        </p:txBody>
      </p:sp>
      <p:sp>
        <p:nvSpPr>
          <p:cNvPr id="469" name="object 469"/>
          <p:cNvSpPr/>
          <p:nvPr/>
        </p:nvSpPr>
        <p:spPr>
          <a:xfrm>
            <a:off x="7242109" y="4547686"/>
            <a:ext cx="247650" cy="259715"/>
          </a:xfrm>
          <a:custGeom>
            <a:avLst/>
            <a:gdLst/>
            <a:ahLst/>
            <a:cxnLst/>
            <a:rect l="l" t="t" r="r" b="b"/>
            <a:pathLst>
              <a:path w="247650" h="259714">
                <a:moveTo>
                  <a:pt x="247383" y="143749"/>
                </a:moveTo>
                <a:lnTo>
                  <a:pt x="241173" y="187132"/>
                </a:lnTo>
                <a:lnTo>
                  <a:pt x="220154" y="232344"/>
                </a:lnTo>
                <a:lnTo>
                  <a:pt x="180253" y="254968"/>
                </a:lnTo>
                <a:lnTo>
                  <a:pt x="151454" y="259331"/>
                </a:lnTo>
                <a:lnTo>
                  <a:pt x="136947" y="257606"/>
                </a:lnTo>
                <a:lnTo>
                  <a:pt x="95423" y="244552"/>
                </a:lnTo>
                <a:lnTo>
                  <a:pt x="57988" y="220533"/>
                </a:lnTo>
                <a:lnTo>
                  <a:pt x="22560" y="175969"/>
                </a:lnTo>
                <a:lnTo>
                  <a:pt x="3168" y="124118"/>
                </a:lnTo>
                <a:lnTo>
                  <a:pt x="0" y="90892"/>
                </a:lnTo>
                <a:lnTo>
                  <a:pt x="1287" y="77867"/>
                </a:lnTo>
                <a:lnTo>
                  <a:pt x="22856" y="36031"/>
                </a:lnTo>
                <a:lnTo>
                  <a:pt x="53848" y="10170"/>
                </a:lnTo>
                <a:lnTo>
                  <a:pt x="102650" y="0"/>
                </a:lnTo>
                <a:lnTo>
                  <a:pt x="120142" y="2093"/>
                </a:lnTo>
                <a:lnTo>
                  <a:pt x="156260" y="18084"/>
                </a:lnTo>
                <a:lnTo>
                  <a:pt x="190131" y="43152"/>
                </a:lnTo>
                <a:lnTo>
                  <a:pt x="218114" y="75563"/>
                </a:lnTo>
                <a:lnTo>
                  <a:pt x="243772" y="118817"/>
                </a:lnTo>
                <a:lnTo>
                  <a:pt x="247383" y="143749"/>
                </a:lnTo>
                <a:close/>
              </a:path>
            </a:pathLst>
          </a:custGeom>
          <a:ln w="12700">
            <a:solidFill>
              <a:srgbClr val="A19FCC"/>
            </a:solidFill>
          </a:ln>
        </p:spPr>
        <p:txBody>
          <a:bodyPr wrap="square" lIns="0" tIns="0" rIns="0" bIns="0" rtlCol="0"/>
          <a:lstStyle/>
          <a:p>
            <a:endParaRPr/>
          </a:p>
        </p:txBody>
      </p:sp>
      <p:sp>
        <p:nvSpPr>
          <p:cNvPr id="470" name="object 470"/>
          <p:cNvSpPr/>
          <p:nvPr/>
        </p:nvSpPr>
        <p:spPr>
          <a:xfrm>
            <a:off x="7621330" y="3962222"/>
            <a:ext cx="230012" cy="194238"/>
          </a:xfrm>
          <a:prstGeom prst="rect">
            <a:avLst/>
          </a:prstGeom>
          <a:blipFill>
            <a:blip r:embed="rId232" cstate="print"/>
            <a:stretch>
              <a:fillRect/>
            </a:stretch>
          </a:blipFill>
        </p:spPr>
        <p:txBody>
          <a:bodyPr wrap="square" lIns="0" tIns="0" rIns="0" bIns="0" rtlCol="0"/>
          <a:lstStyle/>
          <a:p>
            <a:endParaRPr/>
          </a:p>
        </p:txBody>
      </p:sp>
      <p:sp>
        <p:nvSpPr>
          <p:cNvPr id="471" name="object 471"/>
          <p:cNvSpPr/>
          <p:nvPr/>
        </p:nvSpPr>
        <p:spPr>
          <a:xfrm>
            <a:off x="7614976" y="3956065"/>
            <a:ext cx="242717" cy="206743"/>
          </a:xfrm>
          <a:prstGeom prst="rect">
            <a:avLst/>
          </a:prstGeom>
          <a:blipFill>
            <a:blip r:embed="rId22" cstate="print"/>
            <a:stretch>
              <a:fillRect/>
            </a:stretch>
          </a:blipFill>
        </p:spPr>
        <p:txBody>
          <a:bodyPr wrap="square" lIns="0" tIns="0" rIns="0" bIns="0" rtlCol="0"/>
          <a:lstStyle/>
          <a:p>
            <a:endParaRPr/>
          </a:p>
        </p:txBody>
      </p:sp>
      <p:sp>
        <p:nvSpPr>
          <p:cNvPr id="472" name="object 472"/>
          <p:cNvSpPr/>
          <p:nvPr/>
        </p:nvSpPr>
        <p:spPr>
          <a:xfrm>
            <a:off x="7504001" y="4119181"/>
            <a:ext cx="265572" cy="244132"/>
          </a:xfrm>
          <a:prstGeom prst="rect">
            <a:avLst/>
          </a:prstGeom>
          <a:blipFill>
            <a:blip r:embed="rId233" cstate="print"/>
            <a:stretch>
              <a:fillRect/>
            </a:stretch>
          </a:blipFill>
        </p:spPr>
        <p:txBody>
          <a:bodyPr wrap="square" lIns="0" tIns="0" rIns="0" bIns="0" rtlCol="0"/>
          <a:lstStyle/>
          <a:p>
            <a:endParaRPr/>
          </a:p>
        </p:txBody>
      </p:sp>
      <p:sp>
        <p:nvSpPr>
          <p:cNvPr id="473" name="object 473"/>
          <p:cNvSpPr/>
          <p:nvPr/>
        </p:nvSpPr>
        <p:spPr>
          <a:xfrm>
            <a:off x="7504006" y="4119594"/>
            <a:ext cx="266065" cy="243840"/>
          </a:xfrm>
          <a:custGeom>
            <a:avLst/>
            <a:gdLst/>
            <a:ahLst/>
            <a:cxnLst/>
            <a:rect l="l" t="t" r="r" b="b"/>
            <a:pathLst>
              <a:path w="266065" h="243839">
                <a:moveTo>
                  <a:pt x="258602" y="94348"/>
                </a:moveTo>
                <a:lnTo>
                  <a:pt x="265447" y="138468"/>
                </a:lnTo>
                <a:lnTo>
                  <a:pt x="265567" y="150882"/>
                </a:lnTo>
                <a:lnTo>
                  <a:pt x="265204" y="163937"/>
                </a:lnTo>
                <a:lnTo>
                  <a:pt x="250187" y="201602"/>
                </a:lnTo>
                <a:lnTo>
                  <a:pt x="213402" y="233184"/>
                </a:lnTo>
                <a:lnTo>
                  <a:pt x="170236" y="243394"/>
                </a:lnTo>
                <a:lnTo>
                  <a:pt x="155452" y="243725"/>
                </a:lnTo>
                <a:lnTo>
                  <a:pt x="141054" y="243242"/>
                </a:lnTo>
                <a:lnTo>
                  <a:pt x="97591" y="232587"/>
                </a:lnTo>
                <a:lnTo>
                  <a:pt x="49982" y="201348"/>
                </a:lnTo>
                <a:lnTo>
                  <a:pt x="15778" y="157654"/>
                </a:lnTo>
                <a:lnTo>
                  <a:pt x="222" y="113475"/>
                </a:lnTo>
                <a:lnTo>
                  <a:pt x="0" y="101455"/>
                </a:lnTo>
                <a:lnTo>
                  <a:pt x="1656" y="89866"/>
                </a:lnTo>
                <a:lnTo>
                  <a:pt x="14158" y="52997"/>
                </a:lnTo>
                <a:lnTo>
                  <a:pt x="43701" y="20295"/>
                </a:lnTo>
                <a:lnTo>
                  <a:pt x="93070" y="0"/>
                </a:lnTo>
                <a:lnTo>
                  <a:pt x="112149" y="77"/>
                </a:lnTo>
                <a:lnTo>
                  <a:pt x="153717" y="8929"/>
                </a:lnTo>
                <a:lnTo>
                  <a:pt x="191757" y="25904"/>
                </a:lnTo>
                <a:lnTo>
                  <a:pt x="226268" y="50987"/>
                </a:lnTo>
                <a:lnTo>
                  <a:pt x="252660" y="78763"/>
                </a:lnTo>
                <a:lnTo>
                  <a:pt x="258602" y="94348"/>
                </a:lnTo>
                <a:close/>
              </a:path>
            </a:pathLst>
          </a:custGeom>
          <a:ln w="12700">
            <a:solidFill>
              <a:srgbClr val="A19FCC"/>
            </a:solidFill>
          </a:ln>
        </p:spPr>
        <p:txBody>
          <a:bodyPr wrap="square" lIns="0" tIns="0" rIns="0" bIns="0" rtlCol="0"/>
          <a:lstStyle/>
          <a:p>
            <a:endParaRPr/>
          </a:p>
        </p:txBody>
      </p:sp>
      <p:sp>
        <p:nvSpPr>
          <p:cNvPr id="474" name="object 474"/>
          <p:cNvSpPr/>
          <p:nvPr/>
        </p:nvSpPr>
        <p:spPr>
          <a:xfrm>
            <a:off x="7429792" y="4454753"/>
            <a:ext cx="248297" cy="238987"/>
          </a:xfrm>
          <a:prstGeom prst="rect">
            <a:avLst/>
          </a:prstGeom>
          <a:blipFill>
            <a:blip r:embed="rId234" cstate="print"/>
            <a:stretch>
              <a:fillRect/>
            </a:stretch>
          </a:blipFill>
        </p:spPr>
        <p:txBody>
          <a:bodyPr wrap="square" lIns="0" tIns="0" rIns="0" bIns="0" rtlCol="0"/>
          <a:lstStyle/>
          <a:p>
            <a:endParaRPr/>
          </a:p>
        </p:txBody>
      </p:sp>
      <p:sp>
        <p:nvSpPr>
          <p:cNvPr id="475" name="object 475"/>
          <p:cNvSpPr/>
          <p:nvPr/>
        </p:nvSpPr>
        <p:spPr>
          <a:xfrm>
            <a:off x="7429798" y="4454963"/>
            <a:ext cx="248285" cy="239395"/>
          </a:xfrm>
          <a:custGeom>
            <a:avLst/>
            <a:gdLst/>
            <a:ahLst/>
            <a:cxnLst/>
            <a:rect l="l" t="t" r="r" b="b"/>
            <a:pathLst>
              <a:path w="248284" h="239395">
                <a:moveTo>
                  <a:pt x="159569" y="3841"/>
                </a:moveTo>
                <a:lnTo>
                  <a:pt x="197707" y="22802"/>
                </a:lnTo>
                <a:lnTo>
                  <a:pt x="234727" y="56813"/>
                </a:lnTo>
                <a:lnTo>
                  <a:pt x="247727" y="102686"/>
                </a:lnTo>
                <a:lnTo>
                  <a:pt x="248291" y="118078"/>
                </a:lnTo>
                <a:lnTo>
                  <a:pt x="246265" y="132235"/>
                </a:lnTo>
                <a:lnTo>
                  <a:pt x="229482" y="171341"/>
                </a:lnTo>
                <a:lnTo>
                  <a:pt x="204886" y="203583"/>
                </a:lnTo>
                <a:lnTo>
                  <a:pt x="163509" y="228083"/>
                </a:lnTo>
                <a:lnTo>
                  <a:pt x="113130" y="238783"/>
                </a:lnTo>
                <a:lnTo>
                  <a:pt x="95891" y="237691"/>
                </a:lnTo>
                <a:lnTo>
                  <a:pt x="53631" y="225828"/>
                </a:lnTo>
                <a:lnTo>
                  <a:pt x="19774" y="192263"/>
                </a:lnTo>
                <a:lnTo>
                  <a:pt x="2178" y="154184"/>
                </a:lnTo>
                <a:lnTo>
                  <a:pt x="0" y="120973"/>
                </a:lnTo>
                <a:lnTo>
                  <a:pt x="2128" y="103277"/>
                </a:lnTo>
                <a:lnTo>
                  <a:pt x="28581" y="56022"/>
                </a:lnTo>
                <a:lnTo>
                  <a:pt x="57664" y="30206"/>
                </a:lnTo>
                <a:lnTo>
                  <a:pt x="92284" y="12360"/>
                </a:lnTo>
                <a:lnTo>
                  <a:pt x="136300" y="0"/>
                </a:lnTo>
                <a:lnTo>
                  <a:pt x="144441" y="29"/>
                </a:lnTo>
                <a:lnTo>
                  <a:pt x="151571" y="1495"/>
                </a:lnTo>
                <a:lnTo>
                  <a:pt x="159569" y="3841"/>
                </a:lnTo>
                <a:close/>
              </a:path>
            </a:pathLst>
          </a:custGeom>
          <a:ln w="12700">
            <a:solidFill>
              <a:srgbClr val="A19FCC"/>
            </a:solidFill>
          </a:ln>
        </p:spPr>
        <p:txBody>
          <a:bodyPr wrap="square" lIns="0" tIns="0" rIns="0" bIns="0" rtlCol="0"/>
          <a:lstStyle/>
          <a:p>
            <a:endParaRPr/>
          </a:p>
        </p:txBody>
      </p:sp>
      <p:sp>
        <p:nvSpPr>
          <p:cNvPr id="476" name="object 476"/>
          <p:cNvSpPr/>
          <p:nvPr/>
        </p:nvSpPr>
        <p:spPr>
          <a:xfrm>
            <a:off x="7574137" y="4319282"/>
            <a:ext cx="230012" cy="194238"/>
          </a:xfrm>
          <a:prstGeom prst="rect">
            <a:avLst/>
          </a:prstGeom>
          <a:blipFill>
            <a:blip r:embed="rId235" cstate="print"/>
            <a:stretch>
              <a:fillRect/>
            </a:stretch>
          </a:blipFill>
        </p:spPr>
        <p:txBody>
          <a:bodyPr wrap="square" lIns="0" tIns="0" rIns="0" bIns="0" rtlCol="0"/>
          <a:lstStyle/>
          <a:p>
            <a:endParaRPr/>
          </a:p>
        </p:txBody>
      </p:sp>
      <p:sp>
        <p:nvSpPr>
          <p:cNvPr id="477" name="object 477"/>
          <p:cNvSpPr/>
          <p:nvPr/>
        </p:nvSpPr>
        <p:spPr>
          <a:xfrm>
            <a:off x="7567790" y="4313130"/>
            <a:ext cx="242717" cy="206743"/>
          </a:xfrm>
          <a:prstGeom prst="rect">
            <a:avLst/>
          </a:prstGeom>
          <a:blipFill>
            <a:blip r:embed="rId22" cstate="print"/>
            <a:stretch>
              <a:fillRect/>
            </a:stretch>
          </a:blipFill>
        </p:spPr>
        <p:txBody>
          <a:bodyPr wrap="square" lIns="0" tIns="0" rIns="0" bIns="0" rtlCol="0"/>
          <a:lstStyle/>
          <a:p>
            <a:endParaRPr/>
          </a:p>
        </p:txBody>
      </p:sp>
      <p:sp>
        <p:nvSpPr>
          <p:cNvPr id="478" name="object 478"/>
          <p:cNvSpPr/>
          <p:nvPr/>
        </p:nvSpPr>
        <p:spPr>
          <a:xfrm>
            <a:off x="7284070" y="4662677"/>
            <a:ext cx="254084" cy="252666"/>
          </a:xfrm>
          <a:prstGeom prst="rect">
            <a:avLst/>
          </a:prstGeom>
          <a:blipFill>
            <a:blip r:embed="rId236" cstate="print"/>
            <a:stretch>
              <a:fillRect/>
            </a:stretch>
          </a:blipFill>
        </p:spPr>
        <p:txBody>
          <a:bodyPr wrap="square" lIns="0" tIns="0" rIns="0" bIns="0" rtlCol="0"/>
          <a:lstStyle/>
          <a:p>
            <a:endParaRPr/>
          </a:p>
        </p:txBody>
      </p:sp>
      <p:sp>
        <p:nvSpPr>
          <p:cNvPr id="479" name="object 479"/>
          <p:cNvSpPr/>
          <p:nvPr/>
        </p:nvSpPr>
        <p:spPr>
          <a:xfrm>
            <a:off x="7284027" y="4662796"/>
            <a:ext cx="254635" cy="252729"/>
          </a:xfrm>
          <a:custGeom>
            <a:avLst/>
            <a:gdLst/>
            <a:ahLst/>
            <a:cxnLst/>
            <a:rect l="l" t="t" r="r" b="b"/>
            <a:pathLst>
              <a:path w="254634" h="252729">
                <a:moveTo>
                  <a:pt x="6019" y="184845"/>
                </a:moveTo>
                <a:lnTo>
                  <a:pt x="3345" y="174948"/>
                </a:lnTo>
                <a:lnTo>
                  <a:pt x="1414" y="163983"/>
                </a:lnTo>
                <a:lnTo>
                  <a:pt x="281" y="152207"/>
                </a:lnTo>
                <a:lnTo>
                  <a:pt x="0" y="139874"/>
                </a:lnTo>
                <a:lnTo>
                  <a:pt x="35" y="126815"/>
                </a:lnTo>
                <a:lnTo>
                  <a:pt x="7315" y="84655"/>
                </a:lnTo>
                <a:lnTo>
                  <a:pt x="38451" y="40181"/>
                </a:lnTo>
                <a:lnTo>
                  <a:pt x="78219" y="12833"/>
                </a:lnTo>
                <a:lnTo>
                  <a:pt x="120598" y="1475"/>
                </a:lnTo>
                <a:lnTo>
                  <a:pt x="134331" y="0"/>
                </a:lnTo>
                <a:lnTo>
                  <a:pt x="148135" y="310"/>
                </a:lnTo>
                <a:lnTo>
                  <a:pt x="192622" y="15768"/>
                </a:lnTo>
                <a:lnTo>
                  <a:pt x="230673" y="48734"/>
                </a:lnTo>
                <a:lnTo>
                  <a:pt x="251714" y="93430"/>
                </a:lnTo>
                <a:lnTo>
                  <a:pt x="254123" y="119229"/>
                </a:lnTo>
                <a:lnTo>
                  <a:pt x="252392" y="131823"/>
                </a:lnTo>
                <a:lnTo>
                  <a:pt x="239952" y="173493"/>
                </a:lnTo>
                <a:lnTo>
                  <a:pt x="211211" y="214603"/>
                </a:lnTo>
                <a:lnTo>
                  <a:pt x="180533" y="239065"/>
                </a:lnTo>
                <a:lnTo>
                  <a:pt x="125482" y="252547"/>
                </a:lnTo>
                <a:lnTo>
                  <a:pt x="105553" y="251306"/>
                </a:lnTo>
                <a:lnTo>
                  <a:pt x="51982" y="233149"/>
                </a:lnTo>
                <a:lnTo>
                  <a:pt x="16194" y="206569"/>
                </a:lnTo>
                <a:lnTo>
                  <a:pt x="6019" y="184845"/>
                </a:lnTo>
                <a:close/>
              </a:path>
            </a:pathLst>
          </a:custGeom>
          <a:ln w="12700">
            <a:solidFill>
              <a:srgbClr val="A19FCC"/>
            </a:solidFill>
          </a:ln>
        </p:spPr>
        <p:txBody>
          <a:bodyPr wrap="square" lIns="0" tIns="0" rIns="0" bIns="0" rtlCol="0"/>
          <a:lstStyle/>
          <a:p>
            <a:endParaRPr/>
          </a:p>
        </p:txBody>
      </p:sp>
      <p:sp>
        <p:nvSpPr>
          <p:cNvPr id="480" name="object 480"/>
          <p:cNvSpPr/>
          <p:nvPr/>
        </p:nvSpPr>
        <p:spPr>
          <a:xfrm>
            <a:off x="7380252" y="4886375"/>
            <a:ext cx="241948" cy="244241"/>
          </a:xfrm>
          <a:prstGeom prst="rect">
            <a:avLst/>
          </a:prstGeom>
          <a:blipFill>
            <a:blip r:embed="rId237" cstate="print"/>
            <a:stretch>
              <a:fillRect/>
            </a:stretch>
          </a:blipFill>
        </p:spPr>
        <p:txBody>
          <a:bodyPr wrap="square" lIns="0" tIns="0" rIns="0" bIns="0" rtlCol="0"/>
          <a:lstStyle/>
          <a:p>
            <a:endParaRPr/>
          </a:p>
        </p:txBody>
      </p:sp>
      <p:sp>
        <p:nvSpPr>
          <p:cNvPr id="481" name="object 481"/>
          <p:cNvSpPr/>
          <p:nvPr/>
        </p:nvSpPr>
        <p:spPr>
          <a:xfrm>
            <a:off x="7380252" y="4886485"/>
            <a:ext cx="242570" cy="244475"/>
          </a:xfrm>
          <a:custGeom>
            <a:avLst/>
            <a:gdLst/>
            <a:ahLst/>
            <a:cxnLst/>
            <a:rect l="l" t="t" r="r" b="b"/>
            <a:pathLst>
              <a:path w="242570" h="244475">
                <a:moveTo>
                  <a:pt x="240196" y="69499"/>
                </a:moveTo>
                <a:lnTo>
                  <a:pt x="241481" y="79165"/>
                </a:lnTo>
                <a:lnTo>
                  <a:pt x="241947" y="89842"/>
                </a:lnTo>
                <a:lnTo>
                  <a:pt x="241573" y="101279"/>
                </a:lnTo>
                <a:lnTo>
                  <a:pt x="236574" y="139239"/>
                </a:lnTo>
                <a:lnTo>
                  <a:pt x="217524" y="180436"/>
                </a:lnTo>
                <a:lnTo>
                  <a:pt x="179300" y="219473"/>
                </a:lnTo>
                <a:lnTo>
                  <a:pt x="138198" y="237895"/>
                </a:lnTo>
                <a:lnTo>
                  <a:pt x="98437" y="244136"/>
                </a:lnTo>
                <a:lnTo>
                  <a:pt x="85631" y="243378"/>
                </a:lnTo>
                <a:lnTo>
                  <a:pt x="46132" y="226929"/>
                </a:lnTo>
                <a:lnTo>
                  <a:pt x="14735" y="193758"/>
                </a:lnTo>
                <a:lnTo>
                  <a:pt x="585" y="149801"/>
                </a:lnTo>
                <a:lnTo>
                  <a:pt x="0" y="136972"/>
                </a:lnTo>
                <a:lnTo>
                  <a:pt x="1470" y="124753"/>
                </a:lnTo>
                <a:lnTo>
                  <a:pt x="14486" y="86633"/>
                </a:lnTo>
                <a:lnTo>
                  <a:pt x="40032" y="46270"/>
                </a:lnTo>
                <a:lnTo>
                  <a:pt x="84453" y="11214"/>
                </a:lnTo>
                <a:lnTo>
                  <a:pt x="137291" y="0"/>
                </a:lnTo>
                <a:lnTo>
                  <a:pt x="155673" y="1863"/>
                </a:lnTo>
                <a:lnTo>
                  <a:pt x="203304" y="21220"/>
                </a:lnTo>
                <a:lnTo>
                  <a:pt x="233371" y="48133"/>
                </a:lnTo>
                <a:lnTo>
                  <a:pt x="240196" y="69499"/>
                </a:lnTo>
                <a:close/>
              </a:path>
            </a:pathLst>
          </a:custGeom>
          <a:ln w="12700">
            <a:solidFill>
              <a:srgbClr val="A19FCC"/>
            </a:solidFill>
          </a:ln>
        </p:spPr>
        <p:txBody>
          <a:bodyPr wrap="square" lIns="0" tIns="0" rIns="0" bIns="0" rtlCol="0"/>
          <a:lstStyle/>
          <a:p>
            <a:endParaRPr/>
          </a:p>
        </p:txBody>
      </p:sp>
      <p:sp>
        <p:nvSpPr>
          <p:cNvPr id="482" name="object 482"/>
          <p:cNvSpPr/>
          <p:nvPr/>
        </p:nvSpPr>
        <p:spPr>
          <a:xfrm>
            <a:off x="7530090" y="5040998"/>
            <a:ext cx="359120" cy="347719"/>
          </a:xfrm>
          <a:prstGeom prst="rect">
            <a:avLst/>
          </a:prstGeom>
          <a:blipFill>
            <a:blip r:embed="rId238" cstate="print"/>
            <a:stretch>
              <a:fillRect/>
            </a:stretch>
          </a:blipFill>
        </p:spPr>
        <p:txBody>
          <a:bodyPr wrap="square" lIns="0" tIns="0" rIns="0" bIns="0" rtlCol="0"/>
          <a:lstStyle/>
          <a:p>
            <a:endParaRPr/>
          </a:p>
        </p:txBody>
      </p:sp>
      <p:sp>
        <p:nvSpPr>
          <p:cNvPr id="483" name="object 483"/>
          <p:cNvSpPr/>
          <p:nvPr/>
        </p:nvSpPr>
        <p:spPr>
          <a:xfrm>
            <a:off x="7530094" y="5041108"/>
            <a:ext cx="359410" cy="347980"/>
          </a:xfrm>
          <a:custGeom>
            <a:avLst/>
            <a:gdLst/>
            <a:ahLst/>
            <a:cxnLst/>
            <a:rect l="l" t="t" r="r" b="b"/>
            <a:pathLst>
              <a:path w="359409" h="347979">
                <a:moveTo>
                  <a:pt x="353929" y="110879"/>
                </a:moveTo>
                <a:lnTo>
                  <a:pt x="356809" y="124878"/>
                </a:lnTo>
                <a:lnTo>
                  <a:pt x="358555" y="140248"/>
                </a:lnTo>
                <a:lnTo>
                  <a:pt x="359115" y="156628"/>
                </a:lnTo>
                <a:lnTo>
                  <a:pt x="358437" y="173655"/>
                </a:lnTo>
                <a:lnTo>
                  <a:pt x="351208" y="229878"/>
                </a:lnTo>
                <a:lnTo>
                  <a:pt x="330778" y="267874"/>
                </a:lnTo>
                <a:lnTo>
                  <a:pt x="295950" y="305601"/>
                </a:lnTo>
                <a:lnTo>
                  <a:pt x="258136" y="330496"/>
                </a:lnTo>
                <a:lnTo>
                  <a:pt x="217335" y="342563"/>
                </a:lnTo>
                <a:lnTo>
                  <a:pt x="177617" y="347487"/>
                </a:lnTo>
                <a:lnTo>
                  <a:pt x="158266" y="347612"/>
                </a:lnTo>
                <a:lnTo>
                  <a:pt x="138973" y="345267"/>
                </a:lnTo>
                <a:lnTo>
                  <a:pt x="99158" y="330369"/>
                </a:lnTo>
                <a:lnTo>
                  <a:pt x="58168" y="302796"/>
                </a:lnTo>
                <a:lnTo>
                  <a:pt x="27687" y="267105"/>
                </a:lnTo>
                <a:lnTo>
                  <a:pt x="7718" y="223302"/>
                </a:lnTo>
                <a:lnTo>
                  <a:pt x="0" y="184153"/>
                </a:lnTo>
                <a:lnTo>
                  <a:pt x="1007" y="166759"/>
                </a:lnTo>
                <a:lnTo>
                  <a:pt x="16802" y="113332"/>
                </a:lnTo>
                <a:lnTo>
                  <a:pt x="36829" y="75165"/>
                </a:lnTo>
                <a:lnTo>
                  <a:pt x="69368" y="41375"/>
                </a:lnTo>
                <a:lnTo>
                  <a:pt x="114428" y="11957"/>
                </a:lnTo>
                <a:lnTo>
                  <a:pt x="164780" y="0"/>
                </a:lnTo>
                <a:lnTo>
                  <a:pt x="192645" y="1034"/>
                </a:lnTo>
                <a:lnTo>
                  <a:pt x="246144" y="12594"/>
                </a:lnTo>
                <a:lnTo>
                  <a:pt x="293815" y="37969"/>
                </a:lnTo>
                <a:lnTo>
                  <a:pt x="331018" y="68106"/>
                </a:lnTo>
                <a:lnTo>
                  <a:pt x="353929" y="110879"/>
                </a:lnTo>
                <a:close/>
              </a:path>
            </a:pathLst>
          </a:custGeom>
          <a:ln w="12700">
            <a:solidFill>
              <a:srgbClr val="A19FCC"/>
            </a:solidFill>
          </a:ln>
        </p:spPr>
        <p:txBody>
          <a:bodyPr wrap="square" lIns="0" tIns="0" rIns="0" bIns="0" rtlCol="0"/>
          <a:lstStyle/>
          <a:p>
            <a:endParaRPr/>
          </a:p>
        </p:txBody>
      </p:sp>
      <p:sp>
        <p:nvSpPr>
          <p:cNvPr id="484" name="object 484"/>
          <p:cNvSpPr/>
          <p:nvPr/>
        </p:nvSpPr>
        <p:spPr>
          <a:xfrm>
            <a:off x="7783757" y="5313234"/>
            <a:ext cx="278162" cy="220330"/>
          </a:xfrm>
          <a:prstGeom prst="rect">
            <a:avLst/>
          </a:prstGeom>
          <a:blipFill>
            <a:blip r:embed="rId239" cstate="print"/>
            <a:stretch>
              <a:fillRect/>
            </a:stretch>
          </a:blipFill>
        </p:spPr>
        <p:txBody>
          <a:bodyPr wrap="square" lIns="0" tIns="0" rIns="0" bIns="0" rtlCol="0"/>
          <a:lstStyle/>
          <a:p>
            <a:endParaRPr/>
          </a:p>
        </p:txBody>
      </p:sp>
      <p:sp>
        <p:nvSpPr>
          <p:cNvPr id="485" name="object 485"/>
          <p:cNvSpPr/>
          <p:nvPr/>
        </p:nvSpPr>
        <p:spPr>
          <a:xfrm>
            <a:off x="7783757" y="5313281"/>
            <a:ext cx="278765" cy="220345"/>
          </a:xfrm>
          <a:custGeom>
            <a:avLst/>
            <a:gdLst/>
            <a:ahLst/>
            <a:cxnLst/>
            <a:rect l="l" t="t" r="r" b="b"/>
            <a:pathLst>
              <a:path w="278765" h="220345">
                <a:moveTo>
                  <a:pt x="214639" y="11089"/>
                </a:moveTo>
                <a:lnTo>
                  <a:pt x="248586" y="38800"/>
                </a:lnTo>
                <a:lnTo>
                  <a:pt x="276475" y="80126"/>
                </a:lnTo>
                <a:lnTo>
                  <a:pt x="278168" y="94231"/>
                </a:lnTo>
                <a:lnTo>
                  <a:pt x="277731" y="110063"/>
                </a:lnTo>
                <a:lnTo>
                  <a:pt x="264137" y="152904"/>
                </a:lnTo>
                <a:lnTo>
                  <a:pt x="233790" y="184545"/>
                </a:lnTo>
                <a:lnTo>
                  <a:pt x="197471" y="207770"/>
                </a:lnTo>
                <a:lnTo>
                  <a:pt x="146013" y="219346"/>
                </a:lnTo>
                <a:lnTo>
                  <a:pt x="126210" y="220293"/>
                </a:lnTo>
                <a:lnTo>
                  <a:pt x="107514" y="219254"/>
                </a:lnTo>
                <a:lnTo>
                  <a:pt x="55433" y="203195"/>
                </a:lnTo>
                <a:lnTo>
                  <a:pt x="23202" y="179302"/>
                </a:lnTo>
                <a:lnTo>
                  <a:pt x="2355" y="135201"/>
                </a:lnTo>
                <a:lnTo>
                  <a:pt x="0" y="121814"/>
                </a:lnTo>
                <a:lnTo>
                  <a:pt x="352" y="107926"/>
                </a:lnTo>
                <a:lnTo>
                  <a:pt x="16818" y="60881"/>
                </a:lnTo>
                <a:lnTo>
                  <a:pt x="59970" y="24293"/>
                </a:lnTo>
                <a:lnTo>
                  <a:pt x="98929" y="8218"/>
                </a:lnTo>
                <a:lnTo>
                  <a:pt x="141126" y="970"/>
                </a:lnTo>
                <a:lnTo>
                  <a:pt x="161867" y="0"/>
                </a:lnTo>
                <a:lnTo>
                  <a:pt x="179180" y="179"/>
                </a:lnTo>
                <a:lnTo>
                  <a:pt x="191425" y="1316"/>
                </a:lnTo>
                <a:lnTo>
                  <a:pt x="199976" y="3519"/>
                </a:lnTo>
                <a:lnTo>
                  <a:pt x="206994" y="6780"/>
                </a:lnTo>
                <a:lnTo>
                  <a:pt x="214639" y="11089"/>
                </a:lnTo>
                <a:close/>
              </a:path>
            </a:pathLst>
          </a:custGeom>
          <a:ln w="12700">
            <a:solidFill>
              <a:srgbClr val="A19FCC"/>
            </a:solidFill>
          </a:ln>
        </p:spPr>
        <p:txBody>
          <a:bodyPr wrap="square" lIns="0" tIns="0" rIns="0" bIns="0" rtlCol="0"/>
          <a:lstStyle/>
          <a:p>
            <a:endParaRPr/>
          </a:p>
        </p:txBody>
      </p:sp>
      <p:sp>
        <p:nvSpPr>
          <p:cNvPr id="486" name="object 486"/>
          <p:cNvSpPr/>
          <p:nvPr/>
        </p:nvSpPr>
        <p:spPr>
          <a:xfrm>
            <a:off x="7481401" y="4675911"/>
            <a:ext cx="204974" cy="223418"/>
          </a:xfrm>
          <a:prstGeom prst="rect">
            <a:avLst/>
          </a:prstGeom>
          <a:blipFill>
            <a:blip r:embed="rId240" cstate="print"/>
            <a:stretch>
              <a:fillRect/>
            </a:stretch>
          </a:blipFill>
        </p:spPr>
        <p:txBody>
          <a:bodyPr wrap="square" lIns="0" tIns="0" rIns="0" bIns="0" rtlCol="0"/>
          <a:lstStyle/>
          <a:p>
            <a:endParaRPr/>
          </a:p>
        </p:txBody>
      </p:sp>
      <p:sp>
        <p:nvSpPr>
          <p:cNvPr id="487" name="object 487"/>
          <p:cNvSpPr/>
          <p:nvPr/>
        </p:nvSpPr>
        <p:spPr>
          <a:xfrm>
            <a:off x="7475051" y="4669561"/>
            <a:ext cx="217668" cy="236115"/>
          </a:xfrm>
          <a:prstGeom prst="rect">
            <a:avLst/>
          </a:prstGeom>
          <a:blipFill>
            <a:blip r:embed="rId241" cstate="print"/>
            <a:stretch>
              <a:fillRect/>
            </a:stretch>
          </a:blipFill>
        </p:spPr>
        <p:txBody>
          <a:bodyPr wrap="square" lIns="0" tIns="0" rIns="0" bIns="0" rtlCol="0"/>
          <a:lstStyle/>
          <a:p>
            <a:endParaRPr/>
          </a:p>
        </p:txBody>
      </p:sp>
      <p:sp>
        <p:nvSpPr>
          <p:cNvPr id="488" name="object 488"/>
          <p:cNvSpPr/>
          <p:nvPr/>
        </p:nvSpPr>
        <p:spPr>
          <a:xfrm>
            <a:off x="7555873" y="4841011"/>
            <a:ext cx="270057" cy="243750"/>
          </a:xfrm>
          <a:prstGeom prst="rect">
            <a:avLst/>
          </a:prstGeom>
          <a:blipFill>
            <a:blip r:embed="rId242" cstate="print"/>
            <a:stretch>
              <a:fillRect/>
            </a:stretch>
          </a:blipFill>
        </p:spPr>
        <p:txBody>
          <a:bodyPr wrap="square" lIns="0" tIns="0" rIns="0" bIns="0" rtlCol="0"/>
          <a:lstStyle/>
          <a:p>
            <a:endParaRPr/>
          </a:p>
        </p:txBody>
      </p:sp>
      <p:sp>
        <p:nvSpPr>
          <p:cNvPr id="489" name="object 489"/>
          <p:cNvSpPr/>
          <p:nvPr/>
        </p:nvSpPr>
        <p:spPr>
          <a:xfrm>
            <a:off x="7555870" y="4841066"/>
            <a:ext cx="270510" cy="243840"/>
          </a:xfrm>
          <a:custGeom>
            <a:avLst/>
            <a:gdLst/>
            <a:ahLst/>
            <a:cxnLst/>
            <a:rect l="l" t="t" r="r" b="b"/>
            <a:pathLst>
              <a:path w="270509" h="243839">
                <a:moveTo>
                  <a:pt x="174464" y="2957"/>
                </a:moveTo>
                <a:lnTo>
                  <a:pt x="215790" y="19861"/>
                </a:lnTo>
                <a:lnTo>
                  <a:pt x="247624" y="41640"/>
                </a:lnTo>
                <a:lnTo>
                  <a:pt x="266730" y="81283"/>
                </a:lnTo>
                <a:lnTo>
                  <a:pt x="270057" y="113320"/>
                </a:lnTo>
                <a:lnTo>
                  <a:pt x="267741" y="127784"/>
                </a:lnTo>
                <a:lnTo>
                  <a:pt x="249178" y="168400"/>
                </a:lnTo>
                <a:lnTo>
                  <a:pt x="222177" y="202536"/>
                </a:lnTo>
                <a:lnTo>
                  <a:pt x="176984" y="229828"/>
                </a:lnTo>
                <a:lnTo>
                  <a:pt x="140327" y="241603"/>
                </a:lnTo>
                <a:lnTo>
                  <a:pt x="122116" y="243691"/>
                </a:lnTo>
                <a:lnTo>
                  <a:pt x="103376" y="243619"/>
                </a:lnTo>
                <a:lnTo>
                  <a:pt x="57514" y="234148"/>
                </a:lnTo>
                <a:lnTo>
                  <a:pt x="20956" y="202185"/>
                </a:lnTo>
                <a:lnTo>
                  <a:pt x="2112" y="164679"/>
                </a:lnTo>
                <a:lnTo>
                  <a:pt x="0" y="131170"/>
                </a:lnTo>
                <a:lnTo>
                  <a:pt x="2454" y="113122"/>
                </a:lnTo>
                <a:lnTo>
                  <a:pt x="31600" y="63676"/>
                </a:lnTo>
                <a:lnTo>
                  <a:pt x="63428" y="35787"/>
                </a:lnTo>
                <a:lnTo>
                  <a:pt x="101226" y="15624"/>
                </a:lnTo>
                <a:lnTo>
                  <a:pt x="149191" y="458"/>
                </a:lnTo>
                <a:lnTo>
                  <a:pt x="158045" y="0"/>
                </a:lnTo>
                <a:lnTo>
                  <a:pt x="165786" y="1057"/>
                </a:lnTo>
                <a:lnTo>
                  <a:pt x="174464" y="2957"/>
                </a:lnTo>
                <a:close/>
              </a:path>
            </a:pathLst>
          </a:custGeom>
          <a:ln w="12700">
            <a:solidFill>
              <a:srgbClr val="A19FCC"/>
            </a:solidFill>
          </a:ln>
        </p:spPr>
        <p:txBody>
          <a:bodyPr wrap="square" lIns="0" tIns="0" rIns="0" bIns="0" rtlCol="0"/>
          <a:lstStyle/>
          <a:p>
            <a:endParaRPr/>
          </a:p>
        </p:txBody>
      </p:sp>
      <p:sp>
        <p:nvSpPr>
          <p:cNvPr id="490" name="object 490"/>
          <p:cNvSpPr/>
          <p:nvPr/>
        </p:nvSpPr>
        <p:spPr>
          <a:xfrm>
            <a:off x="7820672" y="5081663"/>
            <a:ext cx="226237" cy="254571"/>
          </a:xfrm>
          <a:prstGeom prst="rect">
            <a:avLst/>
          </a:prstGeom>
          <a:blipFill>
            <a:blip r:embed="rId243" cstate="print"/>
            <a:stretch>
              <a:fillRect/>
            </a:stretch>
          </a:blipFill>
        </p:spPr>
        <p:txBody>
          <a:bodyPr wrap="square" lIns="0" tIns="0" rIns="0" bIns="0" rtlCol="0"/>
          <a:lstStyle/>
          <a:p>
            <a:endParaRPr/>
          </a:p>
        </p:txBody>
      </p:sp>
      <p:sp>
        <p:nvSpPr>
          <p:cNvPr id="491" name="object 491"/>
          <p:cNvSpPr/>
          <p:nvPr/>
        </p:nvSpPr>
        <p:spPr>
          <a:xfrm>
            <a:off x="7820676" y="5081729"/>
            <a:ext cx="226695" cy="254635"/>
          </a:xfrm>
          <a:custGeom>
            <a:avLst/>
            <a:gdLst/>
            <a:ahLst/>
            <a:cxnLst/>
            <a:rect l="l" t="t" r="r" b="b"/>
            <a:pathLst>
              <a:path w="226695" h="254635">
                <a:moveTo>
                  <a:pt x="29997" y="37045"/>
                </a:moveTo>
                <a:lnTo>
                  <a:pt x="65912" y="14160"/>
                </a:lnTo>
                <a:lnTo>
                  <a:pt x="114160" y="0"/>
                </a:lnTo>
                <a:lnTo>
                  <a:pt x="128793" y="2046"/>
                </a:lnTo>
                <a:lnTo>
                  <a:pt x="173634" y="20002"/>
                </a:lnTo>
                <a:lnTo>
                  <a:pt x="202464" y="51554"/>
                </a:lnTo>
                <a:lnTo>
                  <a:pt x="220835" y="88098"/>
                </a:lnTo>
                <a:lnTo>
                  <a:pt x="226237" y="115595"/>
                </a:lnTo>
                <a:lnTo>
                  <a:pt x="226042" y="131765"/>
                </a:lnTo>
                <a:lnTo>
                  <a:pt x="214998" y="183172"/>
                </a:lnTo>
                <a:lnTo>
                  <a:pt x="186592" y="224902"/>
                </a:lnTo>
                <a:lnTo>
                  <a:pt x="154936" y="247224"/>
                </a:lnTo>
                <a:lnTo>
                  <a:pt x="105546" y="254509"/>
                </a:lnTo>
                <a:lnTo>
                  <a:pt x="91484" y="253228"/>
                </a:lnTo>
                <a:lnTo>
                  <a:pt x="47982" y="234173"/>
                </a:lnTo>
                <a:lnTo>
                  <a:pt x="13744" y="194498"/>
                </a:lnTo>
                <a:lnTo>
                  <a:pt x="2511" y="156798"/>
                </a:lnTo>
                <a:lnTo>
                  <a:pt x="0" y="137934"/>
                </a:lnTo>
                <a:lnTo>
                  <a:pt x="81" y="118839"/>
                </a:lnTo>
                <a:lnTo>
                  <a:pt x="6449" y="80615"/>
                </a:lnTo>
                <a:lnTo>
                  <a:pt x="23859" y="42681"/>
                </a:lnTo>
                <a:lnTo>
                  <a:pt x="29997" y="37045"/>
                </a:lnTo>
                <a:close/>
              </a:path>
            </a:pathLst>
          </a:custGeom>
          <a:ln w="12700">
            <a:solidFill>
              <a:srgbClr val="A19FCC"/>
            </a:solidFill>
          </a:ln>
        </p:spPr>
        <p:txBody>
          <a:bodyPr wrap="square" lIns="0" tIns="0" rIns="0" bIns="0" rtlCol="0"/>
          <a:lstStyle/>
          <a:p>
            <a:endParaRPr/>
          </a:p>
        </p:txBody>
      </p:sp>
      <p:sp>
        <p:nvSpPr>
          <p:cNvPr id="492" name="object 492"/>
          <p:cNvSpPr/>
          <p:nvPr/>
        </p:nvSpPr>
        <p:spPr>
          <a:xfrm>
            <a:off x="7659584" y="4630102"/>
            <a:ext cx="204974" cy="223421"/>
          </a:xfrm>
          <a:prstGeom prst="rect">
            <a:avLst/>
          </a:prstGeom>
          <a:blipFill>
            <a:blip r:embed="rId244" cstate="print"/>
            <a:stretch>
              <a:fillRect/>
            </a:stretch>
          </a:blipFill>
        </p:spPr>
        <p:txBody>
          <a:bodyPr wrap="square" lIns="0" tIns="0" rIns="0" bIns="0" rtlCol="0"/>
          <a:lstStyle/>
          <a:p>
            <a:endParaRPr/>
          </a:p>
        </p:txBody>
      </p:sp>
      <p:sp>
        <p:nvSpPr>
          <p:cNvPr id="493" name="object 493"/>
          <p:cNvSpPr/>
          <p:nvPr/>
        </p:nvSpPr>
        <p:spPr>
          <a:xfrm>
            <a:off x="7653234" y="4623758"/>
            <a:ext cx="217668" cy="236115"/>
          </a:xfrm>
          <a:prstGeom prst="rect">
            <a:avLst/>
          </a:prstGeom>
          <a:blipFill>
            <a:blip r:embed="rId245" cstate="print"/>
            <a:stretch>
              <a:fillRect/>
            </a:stretch>
          </a:blipFill>
        </p:spPr>
        <p:txBody>
          <a:bodyPr wrap="square" lIns="0" tIns="0" rIns="0" bIns="0" rtlCol="0"/>
          <a:lstStyle/>
          <a:p>
            <a:endParaRPr/>
          </a:p>
        </p:txBody>
      </p:sp>
      <p:sp>
        <p:nvSpPr>
          <p:cNvPr id="494" name="object 494"/>
          <p:cNvSpPr/>
          <p:nvPr/>
        </p:nvSpPr>
        <p:spPr>
          <a:xfrm>
            <a:off x="8830279" y="5089817"/>
            <a:ext cx="258786" cy="247507"/>
          </a:xfrm>
          <a:prstGeom prst="rect">
            <a:avLst/>
          </a:prstGeom>
          <a:blipFill>
            <a:blip r:embed="rId246" cstate="print"/>
            <a:stretch>
              <a:fillRect/>
            </a:stretch>
          </a:blipFill>
        </p:spPr>
        <p:txBody>
          <a:bodyPr wrap="square" lIns="0" tIns="0" rIns="0" bIns="0" rtlCol="0"/>
          <a:lstStyle/>
          <a:p>
            <a:endParaRPr/>
          </a:p>
        </p:txBody>
      </p:sp>
      <p:sp>
        <p:nvSpPr>
          <p:cNvPr id="495" name="object 495"/>
          <p:cNvSpPr/>
          <p:nvPr/>
        </p:nvSpPr>
        <p:spPr>
          <a:xfrm>
            <a:off x="8830275" y="5089836"/>
            <a:ext cx="259079" cy="247650"/>
          </a:xfrm>
          <a:custGeom>
            <a:avLst/>
            <a:gdLst/>
            <a:ahLst/>
            <a:cxnLst/>
            <a:rect l="l" t="t" r="r" b="b"/>
            <a:pathLst>
              <a:path w="259079" h="247650">
                <a:moveTo>
                  <a:pt x="241133" y="196136"/>
                </a:moveTo>
                <a:lnTo>
                  <a:pt x="205713" y="224546"/>
                </a:lnTo>
                <a:lnTo>
                  <a:pt x="169170" y="243548"/>
                </a:lnTo>
                <a:lnTo>
                  <a:pt x="137824" y="247492"/>
                </a:lnTo>
                <a:lnTo>
                  <a:pt x="119126" y="246192"/>
                </a:lnTo>
                <a:lnTo>
                  <a:pt x="69483" y="231695"/>
                </a:lnTo>
                <a:lnTo>
                  <a:pt x="34390" y="203045"/>
                </a:lnTo>
                <a:lnTo>
                  <a:pt x="9717" y="169589"/>
                </a:lnTo>
                <a:lnTo>
                  <a:pt x="0" y="123435"/>
                </a:lnTo>
                <a:lnTo>
                  <a:pt x="411" y="105876"/>
                </a:lnTo>
                <a:lnTo>
                  <a:pt x="16629" y="58362"/>
                </a:lnTo>
                <a:lnTo>
                  <a:pt x="46112" y="23763"/>
                </a:lnTo>
                <a:lnTo>
                  <a:pt x="81341" y="8024"/>
                </a:lnTo>
                <a:lnTo>
                  <a:pt x="126708" y="0"/>
                </a:lnTo>
                <a:lnTo>
                  <a:pt x="143114" y="1115"/>
                </a:lnTo>
                <a:lnTo>
                  <a:pt x="197516" y="18387"/>
                </a:lnTo>
                <a:lnTo>
                  <a:pt x="237477" y="58644"/>
                </a:lnTo>
                <a:lnTo>
                  <a:pt x="253490" y="94015"/>
                </a:lnTo>
                <a:lnTo>
                  <a:pt x="258792" y="131736"/>
                </a:lnTo>
                <a:lnTo>
                  <a:pt x="258333" y="150128"/>
                </a:lnTo>
                <a:lnTo>
                  <a:pt x="246821" y="189627"/>
                </a:lnTo>
                <a:lnTo>
                  <a:pt x="241133" y="196136"/>
                </a:lnTo>
                <a:close/>
              </a:path>
            </a:pathLst>
          </a:custGeom>
          <a:ln w="12700">
            <a:solidFill>
              <a:srgbClr val="A19FCC"/>
            </a:solidFill>
          </a:ln>
        </p:spPr>
        <p:txBody>
          <a:bodyPr wrap="square" lIns="0" tIns="0" rIns="0" bIns="0" rtlCol="0"/>
          <a:lstStyle/>
          <a:p>
            <a:endParaRPr/>
          </a:p>
        </p:txBody>
      </p:sp>
      <p:sp>
        <p:nvSpPr>
          <p:cNvPr id="496" name="object 496"/>
          <p:cNvSpPr/>
          <p:nvPr/>
        </p:nvSpPr>
        <p:spPr>
          <a:xfrm>
            <a:off x="8970638" y="4908054"/>
            <a:ext cx="257376" cy="224493"/>
          </a:xfrm>
          <a:prstGeom prst="rect">
            <a:avLst/>
          </a:prstGeom>
          <a:blipFill>
            <a:blip r:embed="rId247" cstate="print"/>
            <a:stretch>
              <a:fillRect/>
            </a:stretch>
          </a:blipFill>
        </p:spPr>
        <p:txBody>
          <a:bodyPr wrap="square" lIns="0" tIns="0" rIns="0" bIns="0" rtlCol="0"/>
          <a:lstStyle/>
          <a:p>
            <a:endParaRPr/>
          </a:p>
        </p:txBody>
      </p:sp>
      <p:sp>
        <p:nvSpPr>
          <p:cNvPr id="497" name="object 497"/>
          <p:cNvSpPr/>
          <p:nvPr/>
        </p:nvSpPr>
        <p:spPr>
          <a:xfrm>
            <a:off x="8970639" y="4908068"/>
            <a:ext cx="257810" cy="224790"/>
          </a:xfrm>
          <a:custGeom>
            <a:avLst/>
            <a:gdLst/>
            <a:ahLst/>
            <a:cxnLst/>
            <a:rect l="l" t="t" r="r" b="b"/>
            <a:pathLst>
              <a:path w="257809" h="224789">
                <a:moveTo>
                  <a:pt x="22372" y="38582"/>
                </a:moveTo>
                <a:lnTo>
                  <a:pt x="59748" y="15887"/>
                </a:lnTo>
                <a:lnTo>
                  <a:pt x="97571" y="1760"/>
                </a:lnTo>
                <a:lnTo>
                  <a:pt x="112288" y="0"/>
                </a:lnTo>
                <a:lnTo>
                  <a:pt x="129098" y="756"/>
                </a:lnTo>
                <a:lnTo>
                  <a:pt x="182265" y="13347"/>
                </a:lnTo>
                <a:lnTo>
                  <a:pt x="219257" y="39049"/>
                </a:lnTo>
                <a:lnTo>
                  <a:pt x="245113" y="69888"/>
                </a:lnTo>
                <a:lnTo>
                  <a:pt x="257093" y="107920"/>
                </a:lnTo>
                <a:lnTo>
                  <a:pt x="257371" y="123564"/>
                </a:lnTo>
                <a:lnTo>
                  <a:pt x="255676" y="139332"/>
                </a:lnTo>
                <a:lnTo>
                  <a:pt x="236034" y="180771"/>
                </a:lnTo>
                <a:lnTo>
                  <a:pt x="204118" y="209509"/>
                </a:lnTo>
                <a:lnTo>
                  <a:pt x="153527" y="223073"/>
                </a:lnTo>
                <a:lnTo>
                  <a:pt x="138112" y="224480"/>
                </a:lnTo>
                <a:lnTo>
                  <a:pt x="122047" y="224356"/>
                </a:lnTo>
                <a:lnTo>
                  <a:pt x="70234" y="210696"/>
                </a:lnTo>
                <a:lnTo>
                  <a:pt x="26011" y="178239"/>
                </a:lnTo>
                <a:lnTo>
                  <a:pt x="2573" y="129463"/>
                </a:lnTo>
                <a:lnTo>
                  <a:pt x="0" y="112662"/>
                </a:lnTo>
                <a:lnTo>
                  <a:pt x="55" y="95096"/>
                </a:lnTo>
                <a:lnTo>
                  <a:pt x="7597" y="55457"/>
                </a:lnTo>
                <a:lnTo>
                  <a:pt x="22372" y="38582"/>
                </a:lnTo>
                <a:close/>
              </a:path>
            </a:pathLst>
          </a:custGeom>
          <a:ln w="12700">
            <a:solidFill>
              <a:srgbClr val="A19FCC"/>
            </a:solidFill>
          </a:ln>
        </p:spPr>
        <p:txBody>
          <a:bodyPr wrap="square" lIns="0" tIns="0" rIns="0" bIns="0" rtlCol="0"/>
          <a:lstStyle/>
          <a:p>
            <a:endParaRPr/>
          </a:p>
        </p:txBody>
      </p:sp>
      <p:sp>
        <p:nvSpPr>
          <p:cNvPr id="498" name="object 498"/>
          <p:cNvSpPr/>
          <p:nvPr/>
        </p:nvSpPr>
        <p:spPr>
          <a:xfrm>
            <a:off x="8993084" y="4557572"/>
            <a:ext cx="351390" cy="352204"/>
          </a:xfrm>
          <a:prstGeom prst="rect">
            <a:avLst/>
          </a:prstGeom>
          <a:blipFill>
            <a:blip r:embed="rId248" cstate="print"/>
            <a:stretch>
              <a:fillRect/>
            </a:stretch>
          </a:blipFill>
        </p:spPr>
        <p:txBody>
          <a:bodyPr wrap="square" lIns="0" tIns="0" rIns="0" bIns="0" rtlCol="0"/>
          <a:lstStyle/>
          <a:p>
            <a:endParaRPr/>
          </a:p>
        </p:txBody>
      </p:sp>
      <p:sp>
        <p:nvSpPr>
          <p:cNvPr id="499" name="object 499"/>
          <p:cNvSpPr/>
          <p:nvPr/>
        </p:nvSpPr>
        <p:spPr>
          <a:xfrm>
            <a:off x="8993080" y="4557646"/>
            <a:ext cx="351790" cy="352425"/>
          </a:xfrm>
          <a:custGeom>
            <a:avLst/>
            <a:gdLst/>
            <a:ahLst/>
            <a:cxnLst/>
            <a:rect l="l" t="t" r="r" b="b"/>
            <a:pathLst>
              <a:path w="351790" h="352425">
                <a:moveTo>
                  <a:pt x="31802" y="62090"/>
                </a:moveTo>
                <a:lnTo>
                  <a:pt x="68314" y="34036"/>
                </a:lnTo>
                <a:lnTo>
                  <a:pt x="116512" y="9420"/>
                </a:lnTo>
                <a:lnTo>
                  <a:pt x="155271" y="0"/>
                </a:lnTo>
                <a:lnTo>
                  <a:pt x="178223" y="905"/>
                </a:lnTo>
                <a:lnTo>
                  <a:pt x="228513" y="11265"/>
                </a:lnTo>
                <a:lnTo>
                  <a:pt x="269355" y="30807"/>
                </a:lnTo>
                <a:lnTo>
                  <a:pt x="300745" y="59530"/>
                </a:lnTo>
                <a:lnTo>
                  <a:pt x="325456" y="91011"/>
                </a:lnTo>
                <a:lnTo>
                  <a:pt x="343496" y="125254"/>
                </a:lnTo>
                <a:lnTo>
                  <a:pt x="351283" y="167042"/>
                </a:lnTo>
                <a:lnTo>
                  <a:pt x="351397" y="191603"/>
                </a:lnTo>
                <a:lnTo>
                  <a:pt x="348816" y="216389"/>
                </a:lnTo>
                <a:lnTo>
                  <a:pt x="333975" y="260915"/>
                </a:lnTo>
                <a:lnTo>
                  <a:pt x="306760" y="300623"/>
                </a:lnTo>
                <a:lnTo>
                  <a:pt x="277215" y="327441"/>
                </a:lnTo>
                <a:lnTo>
                  <a:pt x="227483" y="345808"/>
                </a:lnTo>
                <a:lnTo>
                  <a:pt x="186796" y="352061"/>
                </a:lnTo>
                <a:lnTo>
                  <a:pt x="164851" y="352135"/>
                </a:lnTo>
                <a:lnTo>
                  <a:pt x="142660" y="348742"/>
                </a:lnTo>
                <a:lnTo>
                  <a:pt x="94299" y="331552"/>
                </a:lnTo>
                <a:lnTo>
                  <a:pt x="50623" y="301904"/>
                </a:lnTo>
                <a:lnTo>
                  <a:pt x="20945" y="256922"/>
                </a:lnTo>
                <a:lnTo>
                  <a:pt x="3240" y="205130"/>
                </a:lnTo>
                <a:lnTo>
                  <a:pt x="0" y="178793"/>
                </a:lnTo>
                <a:lnTo>
                  <a:pt x="369" y="151209"/>
                </a:lnTo>
                <a:lnTo>
                  <a:pt x="6986" y="103784"/>
                </a:lnTo>
                <a:lnTo>
                  <a:pt x="31802" y="62090"/>
                </a:lnTo>
                <a:close/>
              </a:path>
            </a:pathLst>
          </a:custGeom>
          <a:ln w="12699">
            <a:solidFill>
              <a:srgbClr val="A19FCC"/>
            </a:solidFill>
          </a:ln>
        </p:spPr>
        <p:txBody>
          <a:bodyPr wrap="square" lIns="0" tIns="0" rIns="0" bIns="0" rtlCol="0"/>
          <a:lstStyle/>
          <a:p>
            <a:endParaRPr/>
          </a:p>
        </p:txBody>
      </p:sp>
      <p:sp>
        <p:nvSpPr>
          <p:cNvPr id="500" name="object 500"/>
          <p:cNvSpPr/>
          <p:nvPr/>
        </p:nvSpPr>
        <p:spPr>
          <a:xfrm>
            <a:off x="9113564" y="4317149"/>
            <a:ext cx="247327" cy="259410"/>
          </a:xfrm>
          <a:prstGeom prst="rect">
            <a:avLst/>
          </a:prstGeom>
          <a:blipFill>
            <a:blip r:embed="rId249" cstate="print"/>
            <a:stretch>
              <a:fillRect/>
            </a:stretch>
          </a:blipFill>
        </p:spPr>
        <p:txBody>
          <a:bodyPr wrap="square" lIns="0" tIns="0" rIns="0" bIns="0" rtlCol="0"/>
          <a:lstStyle/>
          <a:p>
            <a:endParaRPr/>
          </a:p>
        </p:txBody>
      </p:sp>
      <p:sp>
        <p:nvSpPr>
          <p:cNvPr id="501" name="object 501"/>
          <p:cNvSpPr/>
          <p:nvPr/>
        </p:nvSpPr>
        <p:spPr>
          <a:xfrm>
            <a:off x="9113517" y="4317231"/>
            <a:ext cx="247650" cy="259715"/>
          </a:xfrm>
          <a:custGeom>
            <a:avLst/>
            <a:gdLst/>
            <a:ahLst/>
            <a:cxnLst/>
            <a:rect l="l" t="t" r="r" b="b"/>
            <a:pathLst>
              <a:path w="247650" h="259714">
                <a:moveTo>
                  <a:pt x="0" y="115581"/>
                </a:moveTo>
                <a:lnTo>
                  <a:pt x="6210" y="72198"/>
                </a:lnTo>
                <a:lnTo>
                  <a:pt x="27228" y="26986"/>
                </a:lnTo>
                <a:lnTo>
                  <a:pt x="67130" y="4362"/>
                </a:lnTo>
                <a:lnTo>
                  <a:pt x="95928" y="0"/>
                </a:lnTo>
                <a:lnTo>
                  <a:pt x="110436" y="1724"/>
                </a:lnTo>
                <a:lnTo>
                  <a:pt x="151960" y="14778"/>
                </a:lnTo>
                <a:lnTo>
                  <a:pt x="189395" y="38797"/>
                </a:lnTo>
                <a:lnTo>
                  <a:pt x="224822" y="83362"/>
                </a:lnTo>
                <a:lnTo>
                  <a:pt x="244214" y="135212"/>
                </a:lnTo>
                <a:lnTo>
                  <a:pt x="247383" y="168439"/>
                </a:lnTo>
                <a:lnTo>
                  <a:pt x="246095" y="181463"/>
                </a:lnTo>
                <a:lnTo>
                  <a:pt x="224526" y="223299"/>
                </a:lnTo>
                <a:lnTo>
                  <a:pt x="193535" y="249160"/>
                </a:lnTo>
                <a:lnTo>
                  <a:pt x="144732" y="259331"/>
                </a:lnTo>
                <a:lnTo>
                  <a:pt x="127241" y="257237"/>
                </a:lnTo>
                <a:lnTo>
                  <a:pt x="91122" y="241246"/>
                </a:lnTo>
                <a:lnTo>
                  <a:pt x="57251" y="216178"/>
                </a:lnTo>
                <a:lnTo>
                  <a:pt x="29268" y="183768"/>
                </a:lnTo>
                <a:lnTo>
                  <a:pt x="3611" y="140513"/>
                </a:lnTo>
                <a:lnTo>
                  <a:pt x="0" y="115581"/>
                </a:lnTo>
                <a:close/>
              </a:path>
            </a:pathLst>
          </a:custGeom>
          <a:ln w="12700">
            <a:solidFill>
              <a:srgbClr val="A19FCC"/>
            </a:solidFill>
          </a:ln>
        </p:spPr>
        <p:txBody>
          <a:bodyPr wrap="square" lIns="0" tIns="0" rIns="0" bIns="0" rtlCol="0"/>
          <a:lstStyle/>
          <a:p>
            <a:endParaRPr/>
          </a:p>
        </p:txBody>
      </p:sp>
      <p:sp>
        <p:nvSpPr>
          <p:cNvPr id="502" name="object 502"/>
          <p:cNvSpPr/>
          <p:nvPr/>
        </p:nvSpPr>
        <p:spPr>
          <a:xfrm>
            <a:off x="8751658" y="4967719"/>
            <a:ext cx="230025" cy="194114"/>
          </a:xfrm>
          <a:prstGeom prst="rect">
            <a:avLst/>
          </a:prstGeom>
          <a:blipFill>
            <a:blip r:embed="rId250" cstate="print"/>
            <a:stretch>
              <a:fillRect/>
            </a:stretch>
          </a:blipFill>
        </p:spPr>
        <p:txBody>
          <a:bodyPr wrap="square" lIns="0" tIns="0" rIns="0" bIns="0" rtlCol="0"/>
          <a:lstStyle/>
          <a:p>
            <a:endParaRPr/>
          </a:p>
        </p:txBody>
      </p:sp>
      <p:sp>
        <p:nvSpPr>
          <p:cNvPr id="503" name="object 503"/>
          <p:cNvSpPr/>
          <p:nvPr/>
        </p:nvSpPr>
        <p:spPr>
          <a:xfrm>
            <a:off x="8745316" y="4961440"/>
            <a:ext cx="242717" cy="206743"/>
          </a:xfrm>
          <a:prstGeom prst="rect">
            <a:avLst/>
          </a:prstGeom>
          <a:blipFill>
            <a:blip r:embed="rId40" cstate="print"/>
            <a:stretch>
              <a:fillRect/>
            </a:stretch>
          </a:blipFill>
        </p:spPr>
        <p:txBody>
          <a:bodyPr wrap="square" lIns="0" tIns="0" rIns="0" bIns="0" rtlCol="0"/>
          <a:lstStyle/>
          <a:p>
            <a:endParaRPr/>
          </a:p>
        </p:txBody>
      </p:sp>
      <p:sp>
        <p:nvSpPr>
          <p:cNvPr id="504" name="object 504"/>
          <p:cNvSpPr/>
          <p:nvPr/>
        </p:nvSpPr>
        <p:spPr>
          <a:xfrm>
            <a:off x="8833560" y="4760937"/>
            <a:ext cx="265445" cy="243725"/>
          </a:xfrm>
          <a:prstGeom prst="rect">
            <a:avLst/>
          </a:prstGeom>
          <a:blipFill>
            <a:blip r:embed="rId251" cstate="print"/>
            <a:stretch>
              <a:fillRect/>
            </a:stretch>
          </a:blipFill>
        </p:spPr>
        <p:txBody>
          <a:bodyPr wrap="square" lIns="0" tIns="0" rIns="0" bIns="0" rtlCol="0"/>
          <a:lstStyle/>
          <a:p>
            <a:endParaRPr/>
          </a:p>
        </p:txBody>
      </p:sp>
      <p:sp>
        <p:nvSpPr>
          <p:cNvPr id="505" name="object 505"/>
          <p:cNvSpPr/>
          <p:nvPr/>
        </p:nvSpPr>
        <p:spPr>
          <a:xfrm>
            <a:off x="8833439" y="4760927"/>
            <a:ext cx="266065" cy="243840"/>
          </a:xfrm>
          <a:custGeom>
            <a:avLst/>
            <a:gdLst/>
            <a:ahLst/>
            <a:cxnLst/>
            <a:rect l="l" t="t" r="r" b="b"/>
            <a:pathLst>
              <a:path w="266065" h="243839">
                <a:moveTo>
                  <a:pt x="6964" y="149377"/>
                </a:moveTo>
                <a:lnTo>
                  <a:pt x="119" y="105257"/>
                </a:lnTo>
                <a:lnTo>
                  <a:pt x="0" y="92842"/>
                </a:lnTo>
                <a:lnTo>
                  <a:pt x="362" y="79787"/>
                </a:lnTo>
                <a:lnTo>
                  <a:pt x="15379" y="42123"/>
                </a:lnTo>
                <a:lnTo>
                  <a:pt x="52164" y="10540"/>
                </a:lnTo>
                <a:lnTo>
                  <a:pt x="95330" y="330"/>
                </a:lnTo>
                <a:lnTo>
                  <a:pt x="110114" y="0"/>
                </a:lnTo>
                <a:lnTo>
                  <a:pt x="124512" y="482"/>
                </a:lnTo>
                <a:lnTo>
                  <a:pt x="167975" y="11137"/>
                </a:lnTo>
                <a:lnTo>
                  <a:pt x="215585" y="42377"/>
                </a:lnTo>
                <a:lnTo>
                  <a:pt x="249788" y="86071"/>
                </a:lnTo>
                <a:lnTo>
                  <a:pt x="265344" y="130250"/>
                </a:lnTo>
                <a:lnTo>
                  <a:pt x="265567" y="142270"/>
                </a:lnTo>
                <a:lnTo>
                  <a:pt x="263910" y="153859"/>
                </a:lnTo>
                <a:lnTo>
                  <a:pt x="251408" y="190728"/>
                </a:lnTo>
                <a:lnTo>
                  <a:pt x="221865" y="223430"/>
                </a:lnTo>
                <a:lnTo>
                  <a:pt x="172496" y="243725"/>
                </a:lnTo>
                <a:lnTo>
                  <a:pt x="153417" y="243647"/>
                </a:lnTo>
                <a:lnTo>
                  <a:pt x="111849" y="234796"/>
                </a:lnTo>
                <a:lnTo>
                  <a:pt x="73810" y="217821"/>
                </a:lnTo>
                <a:lnTo>
                  <a:pt x="39298" y="192737"/>
                </a:lnTo>
                <a:lnTo>
                  <a:pt x="12906" y="164961"/>
                </a:lnTo>
                <a:lnTo>
                  <a:pt x="6964" y="149377"/>
                </a:lnTo>
                <a:close/>
              </a:path>
            </a:pathLst>
          </a:custGeom>
          <a:ln w="12700">
            <a:solidFill>
              <a:srgbClr val="A19FCC"/>
            </a:solidFill>
          </a:ln>
        </p:spPr>
        <p:txBody>
          <a:bodyPr wrap="square" lIns="0" tIns="0" rIns="0" bIns="0" rtlCol="0"/>
          <a:lstStyle/>
          <a:p>
            <a:endParaRPr/>
          </a:p>
        </p:txBody>
      </p:sp>
      <p:sp>
        <p:nvSpPr>
          <p:cNvPr id="506" name="object 506"/>
          <p:cNvSpPr/>
          <p:nvPr/>
        </p:nvSpPr>
        <p:spPr>
          <a:xfrm>
            <a:off x="8924925" y="4430496"/>
            <a:ext cx="248291" cy="238791"/>
          </a:xfrm>
          <a:prstGeom prst="rect">
            <a:avLst/>
          </a:prstGeom>
          <a:blipFill>
            <a:blip r:embed="rId252" cstate="print"/>
            <a:stretch>
              <a:fillRect/>
            </a:stretch>
          </a:blipFill>
        </p:spPr>
        <p:txBody>
          <a:bodyPr wrap="square" lIns="0" tIns="0" rIns="0" bIns="0" rtlCol="0"/>
          <a:lstStyle/>
          <a:p>
            <a:endParaRPr/>
          </a:p>
        </p:txBody>
      </p:sp>
      <p:sp>
        <p:nvSpPr>
          <p:cNvPr id="507" name="object 507"/>
          <p:cNvSpPr/>
          <p:nvPr/>
        </p:nvSpPr>
        <p:spPr>
          <a:xfrm>
            <a:off x="8924923" y="4430502"/>
            <a:ext cx="248285" cy="239395"/>
          </a:xfrm>
          <a:custGeom>
            <a:avLst/>
            <a:gdLst/>
            <a:ahLst/>
            <a:cxnLst/>
            <a:rect l="l" t="t" r="r" b="b"/>
            <a:pathLst>
              <a:path w="248284" h="239395">
                <a:moveTo>
                  <a:pt x="88722" y="234941"/>
                </a:moveTo>
                <a:lnTo>
                  <a:pt x="50584" y="215980"/>
                </a:lnTo>
                <a:lnTo>
                  <a:pt x="13563" y="181970"/>
                </a:lnTo>
                <a:lnTo>
                  <a:pt x="563" y="136096"/>
                </a:lnTo>
                <a:lnTo>
                  <a:pt x="0" y="120705"/>
                </a:lnTo>
                <a:lnTo>
                  <a:pt x="2026" y="106548"/>
                </a:lnTo>
                <a:lnTo>
                  <a:pt x="18808" y="67441"/>
                </a:lnTo>
                <a:lnTo>
                  <a:pt x="43404" y="35200"/>
                </a:lnTo>
                <a:lnTo>
                  <a:pt x="84782" y="10699"/>
                </a:lnTo>
                <a:lnTo>
                  <a:pt x="135161" y="0"/>
                </a:lnTo>
                <a:lnTo>
                  <a:pt x="152399" y="1092"/>
                </a:lnTo>
                <a:lnTo>
                  <a:pt x="194659" y="12955"/>
                </a:lnTo>
                <a:lnTo>
                  <a:pt x="228516" y="46519"/>
                </a:lnTo>
                <a:lnTo>
                  <a:pt x="246113" y="84599"/>
                </a:lnTo>
                <a:lnTo>
                  <a:pt x="248291" y="117809"/>
                </a:lnTo>
                <a:lnTo>
                  <a:pt x="246163" y="135505"/>
                </a:lnTo>
                <a:lnTo>
                  <a:pt x="219709" y="182760"/>
                </a:lnTo>
                <a:lnTo>
                  <a:pt x="190626" y="208576"/>
                </a:lnTo>
                <a:lnTo>
                  <a:pt x="156006" y="226423"/>
                </a:lnTo>
                <a:lnTo>
                  <a:pt x="111991" y="238783"/>
                </a:lnTo>
                <a:lnTo>
                  <a:pt x="103849" y="238753"/>
                </a:lnTo>
                <a:lnTo>
                  <a:pt x="96719" y="237287"/>
                </a:lnTo>
                <a:lnTo>
                  <a:pt x="88722" y="234941"/>
                </a:lnTo>
                <a:close/>
              </a:path>
            </a:pathLst>
          </a:custGeom>
          <a:ln w="12700">
            <a:solidFill>
              <a:srgbClr val="A19FCC"/>
            </a:solidFill>
          </a:ln>
        </p:spPr>
        <p:txBody>
          <a:bodyPr wrap="square" lIns="0" tIns="0" rIns="0" bIns="0" rtlCol="0"/>
          <a:lstStyle/>
          <a:p>
            <a:endParaRPr/>
          </a:p>
        </p:txBody>
      </p:sp>
      <p:sp>
        <p:nvSpPr>
          <p:cNvPr id="508" name="object 508"/>
          <p:cNvSpPr/>
          <p:nvPr/>
        </p:nvSpPr>
        <p:spPr>
          <a:xfrm>
            <a:off x="9078409" y="4182326"/>
            <a:ext cx="253587" cy="253200"/>
          </a:xfrm>
          <a:prstGeom prst="rect">
            <a:avLst/>
          </a:prstGeom>
          <a:blipFill>
            <a:blip r:embed="rId253" cstate="print"/>
            <a:stretch>
              <a:fillRect/>
            </a:stretch>
          </a:blipFill>
        </p:spPr>
        <p:txBody>
          <a:bodyPr wrap="square" lIns="0" tIns="0" rIns="0" bIns="0" rtlCol="0"/>
          <a:lstStyle/>
          <a:p>
            <a:endParaRPr/>
          </a:p>
        </p:txBody>
      </p:sp>
      <p:sp>
        <p:nvSpPr>
          <p:cNvPr id="509" name="object 509"/>
          <p:cNvSpPr/>
          <p:nvPr/>
        </p:nvSpPr>
        <p:spPr>
          <a:xfrm>
            <a:off x="9078401" y="4182488"/>
            <a:ext cx="254000" cy="253365"/>
          </a:xfrm>
          <a:custGeom>
            <a:avLst/>
            <a:gdLst/>
            <a:ahLst/>
            <a:cxnLst/>
            <a:rect l="l" t="t" r="r" b="b"/>
            <a:pathLst>
              <a:path w="254000" h="253364">
                <a:moveTo>
                  <a:pt x="244671" y="61888"/>
                </a:moveTo>
                <a:lnTo>
                  <a:pt x="252837" y="106516"/>
                </a:lnTo>
                <a:lnTo>
                  <a:pt x="253595" y="133408"/>
                </a:lnTo>
                <a:lnTo>
                  <a:pt x="252214" y="147685"/>
                </a:lnTo>
                <a:lnTo>
                  <a:pt x="230798" y="192995"/>
                </a:lnTo>
                <a:lnTo>
                  <a:pt x="194514" y="229834"/>
                </a:lnTo>
                <a:lnTo>
                  <a:pt x="152685" y="247156"/>
                </a:lnTo>
                <a:lnTo>
                  <a:pt x="111587" y="253040"/>
                </a:lnTo>
                <a:lnTo>
                  <a:pt x="97466" y="251093"/>
                </a:lnTo>
                <a:lnTo>
                  <a:pt x="51169" y="231060"/>
                </a:lnTo>
                <a:lnTo>
                  <a:pt x="17098" y="194286"/>
                </a:lnTo>
                <a:lnTo>
                  <a:pt x="670" y="151954"/>
                </a:lnTo>
                <a:lnTo>
                  <a:pt x="0" y="139347"/>
                </a:lnTo>
                <a:lnTo>
                  <a:pt x="1129" y="126686"/>
                </a:lnTo>
                <a:lnTo>
                  <a:pt x="11556" y="84467"/>
                </a:lnTo>
                <a:lnTo>
                  <a:pt x="38288" y="42022"/>
                </a:lnTo>
                <a:lnTo>
                  <a:pt x="67754" y="16115"/>
                </a:lnTo>
                <a:lnTo>
                  <a:pt x="122099" y="0"/>
                </a:lnTo>
                <a:lnTo>
                  <a:pt x="142062" y="283"/>
                </a:lnTo>
                <a:lnTo>
                  <a:pt x="196443" y="15849"/>
                </a:lnTo>
                <a:lnTo>
                  <a:pt x="233466" y="40677"/>
                </a:lnTo>
                <a:lnTo>
                  <a:pt x="244671" y="61888"/>
                </a:lnTo>
                <a:close/>
              </a:path>
            </a:pathLst>
          </a:custGeom>
          <a:ln w="12700">
            <a:solidFill>
              <a:srgbClr val="A19FCC"/>
            </a:solidFill>
          </a:ln>
        </p:spPr>
        <p:txBody>
          <a:bodyPr wrap="square" lIns="0" tIns="0" rIns="0" bIns="0" rtlCol="0"/>
          <a:lstStyle/>
          <a:p>
            <a:endParaRPr/>
          </a:p>
        </p:txBody>
      </p:sp>
      <p:sp>
        <p:nvSpPr>
          <p:cNvPr id="510" name="object 510"/>
          <p:cNvSpPr/>
          <p:nvPr/>
        </p:nvSpPr>
        <p:spPr>
          <a:xfrm>
            <a:off x="8984947" y="3970604"/>
            <a:ext cx="239578" cy="245908"/>
          </a:xfrm>
          <a:prstGeom prst="rect">
            <a:avLst/>
          </a:prstGeom>
          <a:blipFill>
            <a:blip r:embed="rId254" cstate="print"/>
            <a:stretch>
              <a:fillRect/>
            </a:stretch>
          </a:blipFill>
        </p:spPr>
        <p:txBody>
          <a:bodyPr wrap="square" lIns="0" tIns="0" rIns="0" bIns="0" rtlCol="0"/>
          <a:lstStyle/>
          <a:p>
            <a:endParaRPr/>
          </a:p>
        </p:txBody>
      </p:sp>
      <p:sp>
        <p:nvSpPr>
          <p:cNvPr id="511" name="object 511"/>
          <p:cNvSpPr/>
          <p:nvPr/>
        </p:nvSpPr>
        <p:spPr>
          <a:xfrm>
            <a:off x="8984943" y="3970793"/>
            <a:ext cx="240029" cy="245745"/>
          </a:xfrm>
          <a:custGeom>
            <a:avLst/>
            <a:gdLst/>
            <a:ahLst/>
            <a:cxnLst/>
            <a:rect l="l" t="t" r="r" b="b"/>
            <a:pathLst>
              <a:path w="240029" h="245745">
                <a:moveTo>
                  <a:pt x="2905" y="181240"/>
                </a:moveTo>
                <a:lnTo>
                  <a:pt x="1156" y="171647"/>
                </a:lnTo>
                <a:lnTo>
                  <a:pt x="176" y="161002"/>
                </a:lnTo>
                <a:lnTo>
                  <a:pt x="0" y="149557"/>
                </a:lnTo>
                <a:lnTo>
                  <a:pt x="657" y="137564"/>
                </a:lnTo>
                <a:lnTo>
                  <a:pt x="6149" y="97577"/>
                </a:lnTo>
                <a:lnTo>
                  <a:pt x="31385" y="54294"/>
                </a:lnTo>
                <a:lnTo>
                  <a:pt x="69373" y="19769"/>
                </a:lnTo>
                <a:lnTo>
                  <a:pt x="110169" y="4405"/>
                </a:lnTo>
                <a:lnTo>
                  <a:pt x="136109" y="0"/>
                </a:lnTo>
                <a:lnTo>
                  <a:pt x="148935" y="142"/>
                </a:lnTo>
                <a:lnTo>
                  <a:pt x="189182" y="14663"/>
                </a:lnTo>
                <a:lnTo>
                  <a:pt x="222135" y="46288"/>
                </a:lnTo>
                <a:lnTo>
                  <a:pt x="238376" y="89520"/>
                </a:lnTo>
                <a:lnTo>
                  <a:pt x="239584" y="102302"/>
                </a:lnTo>
                <a:lnTo>
                  <a:pt x="238703" y="114577"/>
                </a:lnTo>
                <a:lnTo>
                  <a:pt x="227535" y="153277"/>
                </a:lnTo>
                <a:lnTo>
                  <a:pt x="203959" y="194816"/>
                </a:lnTo>
                <a:lnTo>
                  <a:pt x="161271" y="231974"/>
                </a:lnTo>
                <a:lnTo>
                  <a:pt x="109030" y="245716"/>
                </a:lnTo>
                <a:lnTo>
                  <a:pt x="90576" y="244737"/>
                </a:lnTo>
                <a:lnTo>
                  <a:pt x="42075" y="227690"/>
                </a:lnTo>
                <a:lnTo>
                  <a:pt x="10751" y="202249"/>
                </a:lnTo>
                <a:lnTo>
                  <a:pt x="2905" y="181240"/>
                </a:lnTo>
                <a:close/>
              </a:path>
            </a:pathLst>
          </a:custGeom>
          <a:ln w="12700">
            <a:solidFill>
              <a:srgbClr val="A19FCC"/>
            </a:solidFill>
          </a:ln>
        </p:spPr>
        <p:txBody>
          <a:bodyPr wrap="square" lIns="0" tIns="0" rIns="0" bIns="0" rtlCol="0"/>
          <a:lstStyle/>
          <a:p>
            <a:endParaRPr/>
          </a:p>
        </p:txBody>
      </p:sp>
      <p:sp>
        <p:nvSpPr>
          <p:cNvPr id="512" name="object 512"/>
          <p:cNvSpPr/>
          <p:nvPr/>
        </p:nvSpPr>
        <p:spPr>
          <a:xfrm>
            <a:off x="8707653" y="3723055"/>
            <a:ext cx="357514" cy="347837"/>
          </a:xfrm>
          <a:prstGeom prst="rect">
            <a:avLst/>
          </a:prstGeom>
          <a:blipFill>
            <a:blip r:embed="rId255" cstate="print"/>
            <a:stretch>
              <a:fillRect/>
            </a:stretch>
          </a:blipFill>
        </p:spPr>
        <p:txBody>
          <a:bodyPr wrap="square" lIns="0" tIns="0" rIns="0" bIns="0" rtlCol="0"/>
          <a:lstStyle/>
          <a:p>
            <a:endParaRPr/>
          </a:p>
        </p:txBody>
      </p:sp>
      <p:sp>
        <p:nvSpPr>
          <p:cNvPr id="513" name="object 513"/>
          <p:cNvSpPr/>
          <p:nvPr/>
        </p:nvSpPr>
        <p:spPr>
          <a:xfrm>
            <a:off x="8707642" y="3723063"/>
            <a:ext cx="358140" cy="347980"/>
          </a:xfrm>
          <a:custGeom>
            <a:avLst/>
            <a:gdLst/>
            <a:ahLst/>
            <a:cxnLst/>
            <a:rect l="l" t="t" r="r" b="b"/>
            <a:pathLst>
              <a:path w="358140" h="347979">
                <a:moveTo>
                  <a:pt x="7518" y="245857"/>
                </a:moveTo>
                <a:lnTo>
                  <a:pt x="3970" y="232013"/>
                </a:lnTo>
                <a:lnTo>
                  <a:pt x="1487" y="216744"/>
                </a:lnTo>
                <a:lnTo>
                  <a:pt x="140" y="200410"/>
                </a:lnTo>
                <a:lnTo>
                  <a:pt x="0" y="183373"/>
                </a:lnTo>
                <a:lnTo>
                  <a:pt x="321" y="165359"/>
                </a:lnTo>
                <a:lnTo>
                  <a:pt x="4516" y="126863"/>
                </a:lnTo>
                <a:lnTo>
                  <a:pt x="23101" y="87935"/>
                </a:lnTo>
                <a:lnTo>
                  <a:pt x="56080" y="48573"/>
                </a:lnTo>
                <a:lnTo>
                  <a:pt x="92652" y="21886"/>
                </a:lnTo>
                <a:lnTo>
                  <a:pt x="132823" y="7879"/>
                </a:lnTo>
                <a:lnTo>
                  <a:pt x="172259" y="1055"/>
                </a:lnTo>
                <a:lnTo>
                  <a:pt x="191577" y="0"/>
                </a:lnTo>
                <a:lnTo>
                  <a:pt x="210960" y="1413"/>
                </a:lnTo>
                <a:lnTo>
                  <a:pt x="251448" y="14379"/>
                </a:lnTo>
                <a:lnTo>
                  <a:pt x="293716" y="39953"/>
                </a:lnTo>
                <a:lnTo>
                  <a:pt x="325875" y="74133"/>
                </a:lnTo>
                <a:lnTo>
                  <a:pt x="347927" y="116930"/>
                </a:lnTo>
                <a:lnTo>
                  <a:pt x="357521" y="155664"/>
                </a:lnTo>
                <a:lnTo>
                  <a:pt x="357351" y="173085"/>
                </a:lnTo>
                <a:lnTo>
                  <a:pt x="344138" y="227204"/>
                </a:lnTo>
                <a:lnTo>
                  <a:pt x="325971" y="266287"/>
                </a:lnTo>
                <a:lnTo>
                  <a:pt x="295090" y="301605"/>
                </a:lnTo>
                <a:lnTo>
                  <a:pt x="251491" y="333160"/>
                </a:lnTo>
                <a:lnTo>
                  <a:pt x="201771" y="347516"/>
                </a:lnTo>
                <a:lnTo>
                  <a:pt x="173891" y="347822"/>
                </a:lnTo>
                <a:lnTo>
                  <a:pt x="145930" y="344686"/>
                </a:lnTo>
                <a:lnTo>
                  <a:pt x="95176" y="329204"/>
                </a:lnTo>
                <a:lnTo>
                  <a:pt x="49513" y="301074"/>
                </a:lnTo>
                <a:lnTo>
                  <a:pt x="14936" y="267077"/>
                </a:lnTo>
                <a:lnTo>
                  <a:pt x="7518" y="245857"/>
                </a:lnTo>
                <a:close/>
              </a:path>
            </a:pathLst>
          </a:custGeom>
          <a:ln w="12700">
            <a:solidFill>
              <a:srgbClr val="A19FCC"/>
            </a:solidFill>
          </a:ln>
        </p:spPr>
        <p:txBody>
          <a:bodyPr wrap="square" lIns="0" tIns="0" rIns="0" bIns="0" rtlCol="0"/>
          <a:lstStyle/>
          <a:p>
            <a:endParaRPr/>
          </a:p>
        </p:txBody>
      </p:sp>
      <p:sp>
        <p:nvSpPr>
          <p:cNvPr id="514" name="object 514"/>
          <p:cNvSpPr/>
          <p:nvPr/>
        </p:nvSpPr>
        <p:spPr>
          <a:xfrm>
            <a:off x="8524863" y="3588804"/>
            <a:ext cx="277163" cy="222618"/>
          </a:xfrm>
          <a:prstGeom prst="rect">
            <a:avLst/>
          </a:prstGeom>
          <a:blipFill>
            <a:blip r:embed="rId256" cstate="print"/>
            <a:stretch>
              <a:fillRect/>
            </a:stretch>
          </a:blipFill>
        </p:spPr>
        <p:txBody>
          <a:bodyPr wrap="square" lIns="0" tIns="0" rIns="0" bIns="0" rtlCol="0"/>
          <a:lstStyle/>
          <a:p>
            <a:endParaRPr/>
          </a:p>
        </p:txBody>
      </p:sp>
      <p:sp>
        <p:nvSpPr>
          <p:cNvPr id="515" name="object 515"/>
          <p:cNvSpPr/>
          <p:nvPr/>
        </p:nvSpPr>
        <p:spPr>
          <a:xfrm>
            <a:off x="8524864" y="3589026"/>
            <a:ext cx="277495" cy="222885"/>
          </a:xfrm>
          <a:custGeom>
            <a:avLst/>
            <a:gdLst/>
            <a:ahLst/>
            <a:cxnLst/>
            <a:rect l="l" t="t" r="r" b="b"/>
            <a:pathLst>
              <a:path w="277495" h="222885">
                <a:moveTo>
                  <a:pt x="67776" y="213207"/>
                </a:moveTo>
                <a:lnTo>
                  <a:pt x="32534" y="187160"/>
                </a:lnTo>
                <a:lnTo>
                  <a:pt x="2689" y="147218"/>
                </a:lnTo>
                <a:lnTo>
                  <a:pt x="0" y="117376"/>
                </a:lnTo>
                <a:lnTo>
                  <a:pt x="1699" y="101355"/>
                </a:lnTo>
                <a:lnTo>
                  <a:pt x="19923" y="61977"/>
                </a:lnTo>
                <a:lnTo>
                  <a:pt x="51102" y="31612"/>
                </a:lnTo>
                <a:lnTo>
                  <a:pt x="90014" y="10045"/>
                </a:lnTo>
                <a:lnTo>
                  <a:pt x="146053" y="0"/>
                </a:lnTo>
                <a:lnTo>
                  <a:pt x="164779" y="139"/>
                </a:lnTo>
                <a:lnTo>
                  <a:pt x="217571" y="13671"/>
                </a:lnTo>
                <a:lnTo>
                  <a:pt x="250907" y="35987"/>
                </a:lnTo>
                <a:lnTo>
                  <a:pt x="273851" y="79037"/>
                </a:lnTo>
                <a:lnTo>
                  <a:pt x="277161" y="106184"/>
                </a:lnTo>
                <a:lnTo>
                  <a:pt x="274806" y="121406"/>
                </a:lnTo>
                <a:lnTo>
                  <a:pt x="252841" y="168376"/>
                </a:lnTo>
                <a:lnTo>
                  <a:pt x="221626" y="192589"/>
                </a:lnTo>
                <a:lnTo>
                  <a:pt x="183486" y="210515"/>
                </a:lnTo>
                <a:lnTo>
                  <a:pt x="141687" y="219778"/>
                </a:lnTo>
                <a:lnTo>
                  <a:pt x="103717" y="222402"/>
                </a:lnTo>
                <a:lnTo>
                  <a:pt x="91433" y="221855"/>
                </a:lnTo>
                <a:lnTo>
                  <a:pt x="82784" y="220062"/>
                </a:lnTo>
                <a:lnTo>
                  <a:pt x="75617" y="217141"/>
                </a:lnTo>
                <a:lnTo>
                  <a:pt x="67776" y="213207"/>
                </a:lnTo>
                <a:close/>
              </a:path>
            </a:pathLst>
          </a:custGeom>
          <a:ln w="12700">
            <a:solidFill>
              <a:srgbClr val="A19FCC"/>
            </a:solidFill>
          </a:ln>
        </p:spPr>
        <p:txBody>
          <a:bodyPr wrap="square" lIns="0" tIns="0" rIns="0" bIns="0" rtlCol="0"/>
          <a:lstStyle/>
          <a:p>
            <a:endParaRPr/>
          </a:p>
        </p:txBody>
      </p:sp>
      <p:sp>
        <p:nvSpPr>
          <p:cNvPr id="516" name="object 516"/>
          <p:cNvSpPr/>
          <p:nvPr/>
        </p:nvSpPr>
        <p:spPr>
          <a:xfrm>
            <a:off x="8930588" y="4206366"/>
            <a:ext cx="203242" cy="225017"/>
          </a:xfrm>
          <a:prstGeom prst="rect">
            <a:avLst/>
          </a:prstGeom>
          <a:blipFill>
            <a:blip r:embed="rId257" cstate="print"/>
            <a:stretch>
              <a:fillRect/>
            </a:stretch>
          </a:blipFill>
        </p:spPr>
        <p:txBody>
          <a:bodyPr wrap="square" lIns="0" tIns="0" rIns="0" bIns="0" rtlCol="0"/>
          <a:lstStyle/>
          <a:p>
            <a:endParaRPr/>
          </a:p>
        </p:txBody>
      </p:sp>
      <p:sp>
        <p:nvSpPr>
          <p:cNvPr id="517" name="object 517"/>
          <p:cNvSpPr/>
          <p:nvPr/>
        </p:nvSpPr>
        <p:spPr>
          <a:xfrm>
            <a:off x="8924238" y="4200021"/>
            <a:ext cx="215942" cy="237707"/>
          </a:xfrm>
          <a:prstGeom prst="rect">
            <a:avLst/>
          </a:prstGeom>
          <a:blipFill>
            <a:blip r:embed="rId48" cstate="print"/>
            <a:stretch>
              <a:fillRect/>
            </a:stretch>
          </a:blipFill>
        </p:spPr>
        <p:txBody>
          <a:bodyPr wrap="square" lIns="0" tIns="0" rIns="0" bIns="0" rtlCol="0"/>
          <a:lstStyle/>
          <a:p>
            <a:endParaRPr/>
          </a:p>
        </p:txBody>
      </p:sp>
      <p:sp>
        <p:nvSpPr>
          <p:cNvPr id="518" name="object 518"/>
          <p:cNvSpPr/>
          <p:nvPr/>
        </p:nvSpPr>
        <p:spPr>
          <a:xfrm>
            <a:off x="8782684" y="4025341"/>
            <a:ext cx="268881" cy="245965"/>
          </a:xfrm>
          <a:prstGeom prst="rect">
            <a:avLst/>
          </a:prstGeom>
          <a:blipFill>
            <a:blip r:embed="rId258" cstate="print"/>
            <a:stretch>
              <a:fillRect/>
            </a:stretch>
          </a:blipFill>
        </p:spPr>
        <p:txBody>
          <a:bodyPr wrap="square" lIns="0" tIns="0" rIns="0" bIns="0" rtlCol="0"/>
          <a:lstStyle/>
          <a:p>
            <a:endParaRPr/>
          </a:p>
        </p:txBody>
      </p:sp>
      <p:sp>
        <p:nvSpPr>
          <p:cNvPr id="519" name="object 519"/>
          <p:cNvSpPr/>
          <p:nvPr/>
        </p:nvSpPr>
        <p:spPr>
          <a:xfrm>
            <a:off x="8782682" y="4025343"/>
            <a:ext cx="269240" cy="246379"/>
          </a:xfrm>
          <a:custGeom>
            <a:avLst/>
            <a:gdLst/>
            <a:ahLst/>
            <a:cxnLst/>
            <a:rect l="l" t="t" r="r" b="b"/>
            <a:pathLst>
              <a:path w="269240" h="246379">
                <a:moveTo>
                  <a:pt x="100787" y="243801"/>
                </a:moveTo>
                <a:lnTo>
                  <a:pt x="58699" y="228904"/>
                </a:lnTo>
                <a:lnTo>
                  <a:pt x="25847" y="208680"/>
                </a:lnTo>
                <a:lnTo>
                  <a:pt x="4868" y="170000"/>
                </a:lnTo>
                <a:lnTo>
                  <a:pt x="0" y="138163"/>
                </a:lnTo>
                <a:lnTo>
                  <a:pt x="1615" y="123600"/>
                </a:lnTo>
                <a:lnTo>
                  <a:pt x="18211" y="82143"/>
                </a:lnTo>
                <a:lnTo>
                  <a:pt x="43541" y="46746"/>
                </a:lnTo>
                <a:lnTo>
                  <a:pt x="87368" y="17311"/>
                </a:lnTo>
                <a:lnTo>
                  <a:pt x="123418" y="3784"/>
                </a:lnTo>
                <a:lnTo>
                  <a:pt x="160229" y="0"/>
                </a:lnTo>
                <a:lnTo>
                  <a:pt x="178132" y="962"/>
                </a:lnTo>
                <a:lnTo>
                  <a:pt x="217185" y="12766"/>
                </a:lnTo>
                <a:lnTo>
                  <a:pt x="253130" y="48215"/>
                </a:lnTo>
                <a:lnTo>
                  <a:pt x="267912" y="89733"/>
                </a:lnTo>
                <a:lnTo>
                  <a:pt x="268887" y="107354"/>
                </a:lnTo>
                <a:lnTo>
                  <a:pt x="267304" y="125501"/>
                </a:lnTo>
                <a:lnTo>
                  <a:pt x="240568" y="176288"/>
                </a:lnTo>
                <a:lnTo>
                  <a:pt x="210108" y="205676"/>
                </a:lnTo>
                <a:lnTo>
                  <a:pt x="173337" y="227630"/>
                </a:lnTo>
                <a:lnTo>
                  <a:pt x="126145" y="245080"/>
                </a:lnTo>
                <a:lnTo>
                  <a:pt x="117324" y="245964"/>
                </a:lnTo>
                <a:lnTo>
                  <a:pt x="109543" y="245280"/>
                </a:lnTo>
                <a:lnTo>
                  <a:pt x="100787" y="243801"/>
                </a:lnTo>
                <a:close/>
              </a:path>
            </a:pathLst>
          </a:custGeom>
          <a:ln w="12700">
            <a:solidFill>
              <a:srgbClr val="A19FCC"/>
            </a:solidFill>
          </a:ln>
        </p:spPr>
        <p:txBody>
          <a:bodyPr wrap="square" lIns="0" tIns="0" rIns="0" bIns="0" rtlCol="0"/>
          <a:lstStyle/>
          <a:p>
            <a:endParaRPr/>
          </a:p>
        </p:txBody>
      </p:sp>
      <p:sp>
        <p:nvSpPr>
          <p:cNvPr id="520" name="object 520"/>
          <p:cNvSpPr/>
          <p:nvPr/>
        </p:nvSpPr>
        <p:spPr>
          <a:xfrm>
            <a:off x="8549701" y="3786873"/>
            <a:ext cx="226319" cy="254660"/>
          </a:xfrm>
          <a:prstGeom prst="rect">
            <a:avLst/>
          </a:prstGeom>
          <a:blipFill>
            <a:blip r:embed="rId259" cstate="print"/>
            <a:stretch>
              <a:fillRect/>
            </a:stretch>
          </a:blipFill>
        </p:spPr>
        <p:txBody>
          <a:bodyPr wrap="square" lIns="0" tIns="0" rIns="0" bIns="0" rtlCol="0"/>
          <a:lstStyle/>
          <a:p>
            <a:endParaRPr/>
          </a:p>
        </p:txBody>
      </p:sp>
      <p:sp>
        <p:nvSpPr>
          <p:cNvPr id="521" name="object 521"/>
          <p:cNvSpPr/>
          <p:nvPr/>
        </p:nvSpPr>
        <p:spPr>
          <a:xfrm>
            <a:off x="8549700" y="3786909"/>
            <a:ext cx="226695" cy="254635"/>
          </a:xfrm>
          <a:custGeom>
            <a:avLst/>
            <a:gdLst/>
            <a:ahLst/>
            <a:cxnLst/>
            <a:rect l="l" t="t" r="r" b="b"/>
            <a:pathLst>
              <a:path w="226695" h="254635">
                <a:moveTo>
                  <a:pt x="200369" y="213583"/>
                </a:moveTo>
                <a:lnTo>
                  <a:pt x="165597" y="238171"/>
                </a:lnTo>
                <a:lnTo>
                  <a:pt x="118086" y="254630"/>
                </a:lnTo>
                <a:lnTo>
                  <a:pt x="103372" y="253289"/>
                </a:lnTo>
                <a:lnTo>
                  <a:pt x="57723" y="237510"/>
                </a:lnTo>
                <a:lnTo>
                  <a:pt x="27398" y="207380"/>
                </a:lnTo>
                <a:lnTo>
                  <a:pt x="7301" y="171756"/>
                </a:lnTo>
                <a:lnTo>
                  <a:pt x="0" y="128390"/>
                </a:lnTo>
                <a:lnTo>
                  <a:pt x="1087" y="110691"/>
                </a:lnTo>
                <a:lnTo>
                  <a:pt x="15558" y="61271"/>
                </a:lnTo>
                <a:lnTo>
                  <a:pt x="45188" y="22779"/>
                </a:lnTo>
                <a:lnTo>
                  <a:pt x="88012" y="3284"/>
                </a:lnTo>
                <a:lnTo>
                  <a:pt x="114462" y="0"/>
                </a:lnTo>
                <a:lnTo>
                  <a:pt x="128569" y="603"/>
                </a:lnTo>
                <a:lnTo>
                  <a:pt x="172936" y="17551"/>
                </a:lnTo>
                <a:lnTo>
                  <a:pt x="209038" y="55527"/>
                </a:lnTo>
                <a:lnTo>
                  <a:pt x="222074" y="92642"/>
                </a:lnTo>
                <a:lnTo>
                  <a:pt x="226324" y="130442"/>
                </a:lnTo>
                <a:lnTo>
                  <a:pt x="224780" y="150309"/>
                </a:lnTo>
                <a:lnTo>
                  <a:pt x="214785" y="194929"/>
                </a:lnTo>
                <a:lnTo>
                  <a:pt x="200369" y="213583"/>
                </a:lnTo>
                <a:close/>
              </a:path>
            </a:pathLst>
          </a:custGeom>
          <a:ln w="12699">
            <a:solidFill>
              <a:srgbClr val="A19FCC"/>
            </a:solidFill>
          </a:ln>
        </p:spPr>
        <p:txBody>
          <a:bodyPr wrap="square" lIns="0" tIns="0" rIns="0" bIns="0" rtlCol="0"/>
          <a:lstStyle/>
          <a:p>
            <a:endParaRPr/>
          </a:p>
        </p:txBody>
      </p:sp>
      <p:sp>
        <p:nvSpPr>
          <p:cNvPr id="522" name="object 522"/>
          <p:cNvSpPr/>
          <p:nvPr/>
        </p:nvSpPr>
        <p:spPr>
          <a:xfrm>
            <a:off x="8426203" y="3505619"/>
            <a:ext cx="248415" cy="265715"/>
          </a:xfrm>
          <a:prstGeom prst="rect">
            <a:avLst/>
          </a:prstGeom>
          <a:blipFill>
            <a:blip r:embed="rId260" cstate="print"/>
            <a:stretch>
              <a:fillRect/>
            </a:stretch>
          </a:blipFill>
        </p:spPr>
        <p:txBody>
          <a:bodyPr wrap="square" lIns="0" tIns="0" rIns="0" bIns="0" rtlCol="0"/>
          <a:lstStyle/>
          <a:p>
            <a:endParaRPr/>
          </a:p>
        </p:txBody>
      </p:sp>
      <p:sp>
        <p:nvSpPr>
          <p:cNvPr id="523" name="object 523"/>
          <p:cNvSpPr/>
          <p:nvPr/>
        </p:nvSpPr>
        <p:spPr>
          <a:xfrm>
            <a:off x="8426201" y="3505622"/>
            <a:ext cx="248920" cy="266065"/>
          </a:xfrm>
          <a:custGeom>
            <a:avLst/>
            <a:gdLst/>
            <a:ahLst/>
            <a:cxnLst/>
            <a:rect l="l" t="t" r="r" b="b"/>
            <a:pathLst>
              <a:path w="248920" h="266064">
                <a:moveTo>
                  <a:pt x="132415" y="2552"/>
                </a:moveTo>
                <a:lnTo>
                  <a:pt x="174617" y="19227"/>
                </a:lnTo>
                <a:lnTo>
                  <a:pt x="209223" y="41534"/>
                </a:lnTo>
                <a:lnTo>
                  <a:pt x="236344" y="83672"/>
                </a:lnTo>
                <a:lnTo>
                  <a:pt x="248420" y="133941"/>
                </a:lnTo>
                <a:lnTo>
                  <a:pt x="247405" y="149448"/>
                </a:lnTo>
                <a:lnTo>
                  <a:pt x="236656" y="191991"/>
                </a:lnTo>
                <a:lnTo>
                  <a:pt x="215130" y="227558"/>
                </a:lnTo>
                <a:lnTo>
                  <a:pt x="173644" y="256249"/>
                </a:lnTo>
                <a:lnTo>
                  <a:pt x="124412" y="265714"/>
                </a:lnTo>
                <a:lnTo>
                  <a:pt x="107510" y="264441"/>
                </a:lnTo>
                <a:lnTo>
                  <a:pt x="68745" y="251166"/>
                </a:lnTo>
                <a:lnTo>
                  <a:pt x="38399" y="224119"/>
                </a:lnTo>
                <a:lnTo>
                  <a:pt x="12019" y="184277"/>
                </a:lnTo>
                <a:lnTo>
                  <a:pt x="0" y="128489"/>
                </a:lnTo>
                <a:lnTo>
                  <a:pt x="1237" y="109804"/>
                </a:lnTo>
                <a:lnTo>
                  <a:pt x="15067" y="73850"/>
                </a:lnTo>
                <a:lnTo>
                  <a:pt x="37774" y="42430"/>
                </a:lnTo>
                <a:lnTo>
                  <a:pt x="83998" y="10423"/>
                </a:lnTo>
                <a:lnTo>
                  <a:pt x="116553" y="0"/>
                </a:lnTo>
                <a:lnTo>
                  <a:pt x="123952" y="840"/>
                </a:lnTo>
                <a:lnTo>
                  <a:pt x="132415" y="2552"/>
                </a:lnTo>
                <a:close/>
              </a:path>
            </a:pathLst>
          </a:custGeom>
          <a:ln w="12700">
            <a:solidFill>
              <a:srgbClr val="A19FCC"/>
            </a:solidFill>
          </a:ln>
        </p:spPr>
        <p:txBody>
          <a:bodyPr wrap="square" lIns="0" tIns="0" rIns="0" bIns="0" rtlCol="0"/>
          <a:lstStyle/>
          <a:p>
            <a:endParaRPr/>
          </a:p>
        </p:txBody>
      </p:sp>
      <p:sp>
        <p:nvSpPr>
          <p:cNvPr id="524" name="object 524"/>
          <p:cNvSpPr/>
          <p:nvPr/>
        </p:nvSpPr>
        <p:spPr>
          <a:xfrm>
            <a:off x="8201062" y="3486391"/>
            <a:ext cx="228698" cy="261901"/>
          </a:xfrm>
          <a:prstGeom prst="rect">
            <a:avLst/>
          </a:prstGeom>
          <a:blipFill>
            <a:blip r:embed="rId261" cstate="print"/>
            <a:stretch>
              <a:fillRect/>
            </a:stretch>
          </a:blipFill>
        </p:spPr>
        <p:txBody>
          <a:bodyPr wrap="square" lIns="0" tIns="0" rIns="0" bIns="0" rtlCol="0"/>
          <a:lstStyle/>
          <a:p>
            <a:endParaRPr/>
          </a:p>
        </p:txBody>
      </p:sp>
      <p:sp>
        <p:nvSpPr>
          <p:cNvPr id="525" name="object 525"/>
          <p:cNvSpPr/>
          <p:nvPr/>
        </p:nvSpPr>
        <p:spPr>
          <a:xfrm>
            <a:off x="8201069" y="3486408"/>
            <a:ext cx="229235" cy="262255"/>
          </a:xfrm>
          <a:custGeom>
            <a:avLst/>
            <a:gdLst/>
            <a:ahLst/>
            <a:cxnLst/>
            <a:rect l="l" t="t" r="r" b="b"/>
            <a:pathLst>
              <a:path w="229234" h="262254">
                <a:moveTo>
                  <a:pt x="101879" y="257428"/>
                </a:moveTo>
                <a:lnTo>
                  <a:pt x="63627" y="236231"/>
                </a:lnTo>
                <a:lnTo>
                  <a:pt x="32591" y="210425"/>
                </a:lnTo>
                <a:lnTo>
                  <a:pt x="9206" y="166113"/>
                </a:lnTo>
                <a:lnTo>
                  <a:pt x="0" y="115614"/>
                </a:lnTo>
                <a:lnTo>
                  <a:pt x="1526" y="100589"/>
                </a:lnTo>
                <a:lnTo>
                  <a:pt x="13049" y="60302"/>
                </a:lnTo>
                <a:lnTo>
                  <a:pt x="34239" y="28078"/>
                </a:lnTo>
                <a:lnTo>
                  <a:pt x="73562" y="4883"/>
                </a:lnTo>
                <a:lnTo>
                  <a:pt x="103304" y="0"/>
                </a:lnTo>
                <a:lnTo>
                  <a:pt x="119286" y="1373"/>
                </a:lnTo>
                <a:lnTo>
                  <a:pt x="160071" y="14820"/>
                </a:lnTo>
                <a:lnTo>
                  <a:pt x="196952" y="52002"/>
                </a:lnTo>
                <a:lnTo>
                  <a:pt x="219748" y="93979"/>
                </a:lnTo>
                <a:lnTo>
                  <a:pt x="228698" y="149861"/>
                </a:lnTo>
                <a:lnTo>
                  <a:pt x="226847" y="167969"/>
                </a:lnTo>
                <a:lnTo>
                  <a:pt x="202139" y="216611"/>
                </a:lnTo>
                <a:lnTo>
                  <a:pt x="162020" y="248754"/>
                </a:lnTo>
                <a:lnTo>
                  <a:pt x="123864" y="261882"/>
                </a:lnTo>
                <a:lnTo>
                  <a:pt x="116402" y="261768"/>
                </a:lnTo>
                <a:lnTo>
                  <a:pt x="109616" y="260087"/>
                </a:lnTo>
                <a:lnTo>
                  <a:pt x="101879" y="257428"/>
                </a:lnTo>
                <a:close/>
              </a:path>
            </a:pathLst>
          </a:custGeom>
          <a:ln w="12700">
            <a:solidFill>
              <a:srgbClr val="A19FCC"/>
            </a:solidFill>
          </a:ln>
        </p:spPr>
        <p:txBody>
          <a:bodyPr wrap="square" lIns="0" tIns="0" rIns="0" bIns="0" rtlCol="0"/>
          <a:lstStyle/>
          <a:p>
            <a:endParaRPr/>
          </a:p>
        </p:txBody>
      </p:sp>
      <p:sp>
        <p:nvSpPr>
          <p:cNvPr id="526" name="object 526"/>
          <p:cNvSpPr/>
          <p:nvPr/>
        </p:nvSpPr>
        <p:spPr>
          <a:xfrm>
            <a:off x="7857985" y="3517290"/>
            <a:ext cx="348462" cy="366055"/>
          </a:xfrm>
          <a:prstGeom prst="rect">
            <a:avLst/>
          </a:prstGeom>
          <a:blipFill>
            <a:blip r:embed="rId262" cstate="print"/>
            <a:stretch>
              <a:fillRect/>
            </a:stretch>
          </a:blipFill>
        </p:spPr>
        <p:txBody>
          <a:bodyPr wrap="square" lIns="0" tIns="0" rIns="0" bIns="0" rtlCol="0"/>
          <a:lstStyle/>
          <a:p>
            <a:endParaRPr/>
          </a:p>
        </p:txBody>
      </p:sp>
      <p:sp>
        <p:nvSpPr>
          <p:cNvPr id="527" name="object 527"/>
          <p:cNvSpPr/>
          <p:nvPr/>
        </p:nvSpPr>
        <p:spPr>
          <a:xfrm>
            <a:off x="7857989" y="3517406"/>
            <a:ext cx="348615" cy="366395"/>
          </a:xfrm>
          <a:custGeom>
            <a:avLst/>
            <a:gdLst/>
            <a:ahLst/>
            <a:cxnLst/>
            <a:rect l="l" t="t" r="r" b="b"/>
            <a:pathLst>
              <a:path w="348615" h="366395">
                <a:moveTo>
                  <a:pt x="145326" y="361006"/>
                </a:moveTo>
                <a:lnTo>
                  <a:pt x="102851" y="343227"/>
                </a:lnTo>
                <a:lnTo>
                  <a:pt x="57556" y="313607"/>
                </a:lnTo>
                <a:lnTo>
                  <a:pt x="30149" y="284629"/>
                </a:lnTo>
                <a:lnTo>
                  <a:pt x="10388" y="240356"/>
                </a:lnTo>
                <a:lnTo>
                  <a:pt x="0" y="192007"/>
                </a:lnTo>
                <a:lnTo>
                  <a:pt x="276" y="170292"/>
                </a:lnTo>
                <a:lnTo>
                  <a:pt x="9629" y="128794"/>
                </a:lnTo>
                <a:lnTo>
                  <a:pt x="24694" y="91714"/>
                </a:lnTo>
                <a:lnTo>
                  <a:pt x="45469" y="59060"/>
                </a:lnTo>
                <a:lnTo>
                  <a:pt x="77889" y="31562"/>
                </a:lnTo>
                <a:lnTo>
                  <a:pt x="121949" y="9216"/>
                </a:lnTo>
                <a:lnTo>
                  <a:pt x="167967" y="0"/>
                </a:lnTo>
                <a:lnTo>
                  <a:pt x="192381" y="655"/>
                </a:lnTo>
                <a:lnTo>
                  <a:pt x="236727" y="9127"/>
                </a:lnTo>
                <a:lnTo>
                  <a:pt x="281806" y="37029"/>
                </a:lnTo>
                <a:lnTo>
                  <a:pt x="307537" y="65456"/>
                </a:lnTo>
                <a:lnTo>
                  <a:pt x="331098" y="101550"/>
                </a:lnTo>
                <a:lnTo>
                  <a:pt x="344738" y="146440"/>
                </a:lnTo>
                <a:lnTo>
                  <a:pt x="348462" y="200124"/>
                </a:lnTo>
                <a:lnTo>
                  <a:pt x="344182" y="225650"/>
                </a:lnTo>
                <a:lnTo>
                  <a:pt x="319860" y="273738"/>
                </a:lnTo>
                <a:lnTo>
                  <a:pt x="283679" y="314816"/>
                </a:lnTo>
                <a:lnTo>
                  <a:pt x="238293" y="344066"/>
                </a:lnTo>
                <a:lnTo>
                  <a:pt x="193840" y="361857"/>
                </a:lnTo>
                <a:lnTo>
                  <a:pt x="167258" y="365937"/>
                </a:lnTo>
                <a:lnTo>
                  <a:pt x="156981" y="364118"/>
                </a:lnTo>
                <a:lnTo>
                  <a:pt x="145326" y="361006"/>
                </a:lnTo>
                <a:close/>
              </a:path>
            </a:pathLst>
          </a:custGeom>
          <a:ln w="12700">
            <a:solidFill>
              <a:srgbClr val="A19FCC"/>
            </a:solidFill>
          </a:ln>
        </p:spPr>
        <p:txBody>
          <a:bodyPr wrap="square" lIns="0" tIns="0" rIns="0" bIns="0" rtlCol="0"/>
          <a:lstStyle/>
          <a:p>
            <a:endParaRPr/>
          </a:p>
        </p:txBody>
      </p:sp>
      <p:sp>
        <p:nvSpPr>
          <p:cNvPr id="528" name="object 528"/>
          <p:cNvSpPr/>
          <p:nvPr/>
        </p:nvSpPr>
        <p:spPr>
          <a:xfrm>
            <a:off x="7633098" y="3644188"/>
            <a:ext cx="227830" cy="272314"/>
          </a:xfrm>
          <a:prstGeom prst="rect">
            <a:avLst/>
          </a:prstGeom>
          <a:blipFill>
            <a:blip r:embed="rId263" cstate="print"/>
            <a:stretch>
              <a:fillRect/>
            </a:stretch>
          </a:blipFill>
        </p:spPr>
        <p:txBody>
          <a:bodyPr wrap="square" lIns="0" tIns="0" rIns="0" bIns="0" rtlCol="0"/>
          <a:lstStyle/>
          <a:p>
            <a:endParaRPr/>
          </a:p>
        </p:txBody>
      </p:sp>
      <p:sp>
        <p:nvSpPr>
          <p:cNvPr id="529" name="object 529"/>
          <p:cNvSpPr/>
          <p:nvPr/>
        </p:nvSpPr>
        <p:spPr>
          <a:xfrm>
            <a:off x="7633102" y="3644198"/>
            <a:ext cx="227965" cy="272415"/>
          </a:xfrm>
          <a:custGeom>
            <a:avLst/>
            <a:gdLst/>
            <a:ahLst/>
            <a:cxnLst/>
            <a:rect l="l" t="t" r="r" b="b"/>
            <a:pathLst>
              <a:path w="227965" h="272414">
                <a:moveTo>
                  <a:pt x="163947" y="250033"/>
                </a:moveTo>
                <a:lnTo>
                  <a:pt x="123205" y="266162"/>
                </a:lnTo>
                <a:lnTo>
                  <a:pt x="86163" y="272302"/>
                </a:lnTo>
                <a:lnTo>
                  <a:pt x="73523" y="270366"/>
                </a:lnTo>
                <a:lnTo>
                  <a:pt x="34075" y="246951"/>
                </a:lnTo>
                <a:lnTo>
                  <a:pt x="10291" y="210667"/>
                </a:lnTo>
                <a:lnTo>
                  <a:pt x="1017" y="168141"/>
                </a:lnTo>
                <a:lnTo>
                  <a:pt x="0" y="153880"/>
                </a:lnTo>
                <a:lnTo>
                  <a:pt x="597" y="139160"/>
                </a:lnTo>
                <a:lnTo>
                  <a:pt x="15574" y="88591"/>
                </a:lnTo>
                <a:lnTo>
                  <a:pt x="34420" y="55025"/>
                </a:lnTo>
                <a:lnTo>
                  <a:pt x="73835" y="17377"/>
                </a:lnTo>
                <a:lnTo>
                  <a:pt x="110407" y="886"/>
                </a:lnTo>
                <a:lnTo>
                  <a:pt x="121733" y="0"/>
                </a:lnTo>
                <a:lnTo>
                  <a:pt x="133467" y="402"/>
                </a:lnTo>
                <a:lnTo>
                  <a:pt x="171907" y="8648"/>
                </a:lnTo>
                <a:lnTo>
                  <a:pt x="207024" y="38381"/>
                </a:lnTo>
                <a:lnTo>
                  <a:pt x="227152" y="87773"/>
                </a:lnTo>
                <a:lnTo>
                  <a:pt x="227825" y="108557"/>
                </a:lnTo>
                <a:lnTo>
                  <a:pt x="226245" y="129982"/>
                </a:lnTo>
                <a:lnTo>
                  <a:pt x="216976" y="170509"/>
                </a:lnTo>
                <a:lnTo>
                  <a:pt x="199350" y="209363"/>
                </a:lnTo>
                <a:lnTo>
                  <a:pt x="177699" y="240923"/>
                </a:lnTo>
                <a:lnTo>
                  <a:pt x="163947" y="250033"/>
                </a:lnTo>
                <a:close/>
              </a:path>
            </a:pathLst>
          </a:custGeom>
          <a:ln w="12700">
            <a:solidFill>
              <a:srgbClr val="A19FCC"/>
            </a:solidFill>
          </a:ln>
        </p:spPr>
        <p:txBody>
          <a:bodyPr wrap="square" lIns="0" tIns="0" rIns="0" bIns="0" rtlCol="0"/>
          <a:lstStyle/>
          <a:p>
            <a:endParaRPr/>
          </a:p>
        </p:txBody>
      </p:sp>
      <p:sp>
        <p:nvSpPr>
          <p:cNvPr id="530" name="object 530"/>
          <p:cNvSpPr/>
          <p:nvPr/>
        </p:nvSpPr>
        <p:spPr>
          <a:xfrm>
            <a:off x="8365256" y="3683571"/>
            <a:ext cx="209937" cy="209152"/>
          </a:xfrm>
          <a:prstGeom prst="rect">
            <a:avLst/>
          </a:prstGeom>
          <a:blipFill>
            <a:blip r:embed="rId264" cstate="print"/>
            <a:stretch>
              <a:fillRect/>
            </a:stretch>
          </a:blipFill>
        </p:spPr>
        <p:txBody>
          <a:bodyPr wrap="square" lIns="0" tIns="0" rIns="0" bIns="0" rtlCol="0"/>
          <a:lstStyle/>
          <a:p>
            <a:endParaRPr/>
          </a:p>
        </p:txBody>
      </p:sp>
      <p:sp>
        <p:nvSpPr>
          <p:cNvPr id="531" name="object 531"/>
          <p:cNvSpPr/>
          <p:nvPr/>
        </p:nvSpPr>
        <p:spPr>
          <a:xfrm>
            <a:off x="8358908" y="3677320"/>
            <a:ext cx="222635" cy="221755"/>
          </a:xfrm>
          <a:prstGeom prst="rect">
            <a:avLst/>
          </a:prstGeom>
          <a:blipFill>
            <a:blip r:embed="rId265" cstate="print"/>
            <a:stretch>
              <a:fillRect/>
            </a:stretch>
          </a:blipFill>
        </p:spPr>
        <p:txBody>
          <a:bodyPr wrap="square" lIns="0" tIns="0" rIns="0" bIns="0" rtlCol="0"/>
          <a:lstStyle/>
          <a:p>
            <a:endParaRPr/>
          </a:p>
        </p:txBody>
      </p:sp>
      <p:sp>
        <p:nvSpPr>
          <p:cNvPr id="532" name="object 532"/>
          <p:cNvSpPr/>
          <p:nvPr/>
        </p:nvSpPr>
        <p:spPr>
          <a:xfrm>
            <a:off x="8146674" y="3661473"/>
            <a:ext cx="226703" cy="279933"/>
          </a:xfrm>
          <a:prstGeom prst="rect">
            <a:avLst/>
          </a:prstGeom>
          <a:blipFill>
            <a:blip r:embed="rId266" cstate="print"/>
            <a:stretch>
              <a:fillRect/>
            </a:stretch>
          </a:blipFill>
        </p:spPr>
        <p:txBody>
          <a:bodyPr wrap="square" lIns="0" tIns="0" rIns="0" bIns="0" rtlCol="0"/>
          <a:lstStyle/>
          <a:p>
            <a:endParaRPr/>
          </a:p>
        </p:txBody>
      </p:sp>
      <p:sp>
        <p:nvSpPr>
          <p:cNvPr id="533" name="object 533"/>
          <p:cNvSpPr/>
          <p:nvPr/>
        </p:nvSpPr>
        <p:spPr>
          <a:xfrm>
            <a:off x="8146670" y="3661620"/>
            <a:ext cx="227329" cy="280035"/>
          </a:xfrm>
          <a:custGeom>
            <a:avLst/>
            <a:gdLst/>
            <a:ahLst/>
            <a:cxnLst/>
            <a:rect l="l" t="t" r="r" b="b"/>
            <a:pathLst>
              <a:path w="227329" h="280035">
                <a:moveTo>
                  <a:pt x="200459" y="232741"/>
                </a:moveTo>
                <a:lnTo>
                  <a:pt x="165547" y="260580"/>
                </a:lnTo>
                <a:lnTo>
                  <a:pt x="131016" y="277768"/>
                </a:lnTo>
                <a:lnTo>
                  <a:pt x="117909" y="279795"/>
                </a:lnTo>
                <a:lnTo>
                  <a:pt x="103176" y="278669"/>
                </a:lnTo>
                <a:lnTo>
                  <a:pt x="57495" y="262396"/>
                </a:lnTo>
                <a:lnTo>
                  <a:pt x="27213" y="229992"/>
                </a:lnTo>
                <a:lnTo>
                  <a:pt x="7184" y="191314"/>
                </a:lnTo>
                <a:lnTo>
                  <a:pt x="0" y="143822"/>
                </a:lnTo>
                <a:lnTo>
                  <a:pt x="1141" y="124337"/>
                </a:lnTo>
                <a:lnTo>
                  <a:pt x="8727" y="86590"/>
                </a:lnTo>
                <a:lnTo>
                  <a:pt x="35272" y="38664"/>
                </a:lnTo>
                <a:lnTo>
                  <a:pt x="65950" y="11760"/>
                </a:lnTo>
                <a:lnTo>
                  <a:pt x="115044" y="0"/>
                </a:lnTo>
                <a:lnTo>
                  <a:pt x="129172" y="331"/>
                </a:lnTo>
                <a:lnTo>
                  <a:pt x="173565" y="17910"/>
                </a:lnTo>
                <a:lnTo>
                  <a:pt x="209614" y="58807"/>
                </a:lnTo>
                <a:lnTo>
                  <a:pt x="222556" y="99296"/>
                </a:lnTo>
                <a:lnTo>
                  <a:pt x="226703" y="140749"/>
                </a:lnTo>
                <a:lnTo>
                  <a:pt x="225100" y="162620"/>
                </a:lnTo>
                <a:lnTo>
                  <a:pt x="214961" y="211896"/>
                </a:lnTo>
                <a:lnTo>
                  <a:pt x="200459" y="232741"/>
                </a:lnTo>
                <a:close/>
              </a:path>
            </a:pathLst>
          </a:custGeom>
          <a:ln w="12700">
            <a:solidFill>
              <a:srgbClr val="A19FCC"/>
            </a:solidFill>
          </a:ln>
        </p:spPr>
        <p:txBody>
          <a:bodyPr wrap="square" lIns="0" tIns="0" rIns="0" bIns="0" rtlCol="0"/>
          <a:lstStyle/>
          <a:p>
            <a:endParaRPr/>
          </a:p>
        </p:txBody>
      </p:sp>
      <p:sp>
        <p:nvSpPr>
          <p:cNvPr id="534" name="object 534"/>
          <p:cNvSpPr/>
          <p:nvPr/>
        </p:nvSpPr>
        <p:spPr>
          <a:xfrm>
            <a:off x="7803285" y="3774059"/>
            <a:ext cx="248403" cy="235242"/>
          </a:xfrm>
          <a:prstGeom prst="rect">
            <a:avLst/>
          </a:prstGeom>
          <a:blipFill>
            <a:blip r:embed="rId267" cstate="print"/>
            <a:stretch>
              <a:fillRect/>
            </a:stretch>
          </a:blipFill>
        </p:spPr>
        <p:txBody>
          <a:bodyPr wrap="square" lIns="0" tIns="0" rIns="0" bIns="0" rtlCol="0"/>
          <a:lstStyle/>
          <a:p>
            <a:endParaRPr/>
          </a:p>
        </p:txBody>
      </p:sp>
      <p:sp>
        <p:nvSpPr>
          <p:cNvPr id="535" name="object 535"/>
          <p:cNvSpPr/>
          <p:nvPr/>
        </p:nvSpPr>
        <p:spPr>
          <a:xfrm>
            <a:off x="7803281" y="3774438"/>
            <a:ext cx="248920" cy="234950"/>
          </a:xfrm>
          <a:custGeom>
            <a:avLst/>
            <a:gdLst/>
            <a:ahLst/>
            <a:cxnLst/>
            <a:rect l="l" t="t" r="r" b="b"/>
            <a:pathLst>
              <a:path w="248920" h="234950">
                <a:moveTo>
                  <a:pt x="245293" y="91046"/>
                </a:moveTo>
                <a:lnTo>
                  <a:pt x="247136" y="100692"/>
                </a:lnTo>
                <a:lnTo>
                  <a:pt x="248183" y="111158"/>
                </a:lnTo>
                <a:lnTo>
                  <a:pt x="248401" y="122198"/>
                </a:lnTo>
                <a:lnTo>
                  <a:pt x="247757" y="133565"/>
                </a:lnTo>
                <a:lnTo>
                  <a:pt x="236606" y="182587"/>
                </a:lnTo>
                <a:lnTo>
                  <a:pt x="203233" y="216636"/>
                </a:lnTo>
                <a:lnTo>
                  <a:pt x="162805" y="233122"/>
                </a:lnTo>
                <a:lnTo>
                  <a:pt x="134575" y="234861"/>
                </a:lnTo>
                <a:lnTo>
                  <a:pt x="121047" y="234383"/>
                </a:lnTo>
                <a:lnTo>
                  <a:pt x="81044" y="224091"/>
                </a:lnTo>
                <a:lnTo>
                  <a:pt x="38978" y="193946"/>
                </a:lnTo>
                <a:lnTo>
                  <a:pt x="10677" y="151823"/>
                </a:lnTo>
                <a:lnTo>
                  <a:pt x="0" y="109246"/>
                </a:lnTo>
                <a:lnTo>
                  <a:pt x="875" y="97663"/>
                </a:lnTo>
                <a:lnTo>
                  <a:pt x="18589" y="50990"/>
                </a:lnTo>
                <a:lnTo>
                  <a:pt x="49392" y="19509"/>
                </a:lnTo>
                <a:lnTo>
                  <a:pt x="97757" y="0"/>
                </a:lnTo>
                <a:lnTo>
                  <a:pt x="115738" y="96"/>
                </a:lnTo>
                <a:lnTo>
                  <a:pt x="154129" y="8667"/>
                </a:lnTo>
                <a:lnTo>
                  <a:pt x="204501" y="36861"/>
                </a:lnTo>
                <a:lnTo>
                  <a:pt x="237085" y="68943"/>
                </a:lnTo>
                <a:lnTo>
                  <a:pt x="245293" y="91046"/>
                </a:lnTo>
                <a:close/>
              </a:path>
            </a:pathLst>
          </a:custGeom>
          <a:ln w="12700">
            <a:solidFill>
              <a:srgbClr val="A19FCC"/>
            </a:solidFill>
          </a:ln>
        </p:spPr>
        <p:txBody>
          <a:bodyPr wrap="square" lIns="0" tIns="0" rIns="0" bIns="0" rtlCol="0"/>
          <a:lstStyle/>
          <a:p>
            <a:endParaRPr/>
          </a:p>
        </p:txBody>
      </p:sp>
      <p:sp>
        <p:nvSpPr>
          <p:cNvPr id="536" name="object 536"/>
          <p:cNvSpPr/>
          <p:nvPr/>
        </p:nvSpPr>
        <p:spPr>
          <a:xfrm>
            <a:off x="7756966" y="4928070"/>
            <a:ext cx="230025" cy="194238"/>
          </a:xfrm>
          <a:prstGeom prst="rect">
            <a:avLst/>
          </a:prstGeom>
          <a:blipFill>
            <a:blip r:embed="rId268" cstate="print"/>
            <a:stretch>
              <a:fillRect/>
            </a:stretch>
          </a:blipFill>
        </p:spPr>
        <p:txBody>
          <a:bodyPr wrap="square" lIns="0" tIns="0" rIns="0" bIns="0" rtlCol="0"/>
          <a:lstStyle/>
          <a:p>
            <a:endParaRPr/>
          </a:p>
        </p:txBody>
      </p:sp>
      <p:sp>
        <p:nvSpPr>
          <p:cNvPr id="537" name="object 537"/>
          <p:cNvSpPr/>
          <p:nvPr/>
        </p:nvSpPr>
        <p:spPr>
          <a:xfrm>
            <a:off x="7750616" y="4921913"/>
            <a:ext cx="242717" cy="206743"/>
          </a:xfrm>
          <a:prstGeom prst="rect">
            <a:avLst/>
          </a:prstGeom>
          <a:blipFill>
            <a:blip r:embed="rId269" cstate="print"/>
            <a:stretch>
              <a:fillRect/>
            </a:stretch>
          </a:blipFill>
        </p:spPr>
        <p:txBody>
          <a:bodyPr wrap="square" lIns="0" tIns="0" rIns="0" bIns="0" rtlCol="0"/>
          <a:lstStyle/>
          <a:p>
            <a:endParaRPr/>
          </a:p>
        </p:txBody>
      </p:sp>
      <p:sp>
        <p:nvSpPr>
          <p:cNvPr id="538" name="object 538"/>
          <p:cNvSpPr/>
          <p:nvPr/>
        </p:nvSpPr>
        <p:spPr>
          <a:xfrm>
            <a:off x="8362101" y="5070906"/>
            <a:ext cx="230007" cy="194227"/>
          </a:xfrm>
          <a:prstGeom prst="rect">
            <a:avLst/>
          </a:prstGeom>
          <a:blipFill>
            <a:blip r:embed="rId270" cstate="print"/>
            <a:stretch>
              <a:fillRect/>
            </a:stretch>
          </a:blipFill>
        </p:spPr>
        <p:txBody>
          <a:bodyPr wrap="square" lIns="0" tIns="0" rIns="0" bIns="0" rtlCol="0"/>
          <a:lstStyle/>
          <a:p>
            <a:endParaRPr/>
          </a:p>
        </p:txBody>
      </p:sp>
      <p:sp>
        <p:nvSpPr>
          <p:cNvPr id="539" name="object 539"/>
          <p:cNvSpPr/>
          <p:nvPr/>
        </p:nvSpPr>
        <p:spPr>
          <a:xfrm>
            <a:off x="8362098" y="5071092"/>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540" name="object 540"/>
          <p:cNvSpPr/>
          <p:nvPr/>
        </p:nvSpPr>
        <p:spPr>
          <a:xfrm>
            <a:off x="8799304" y="4594339"/>
            <a:ext cx="230001" cy="194233"/>
          </a:xfrm>
          <a:prstGeom prst="rect">
            <a:avLst/>
          </a:prstGeom>
          <a:blipFill>
            <a:blip r:embed="rId271" cstate="print"/>
            <a:stretch>
              <a:fillRect/>
            </a:stretch>
          </a:blipFill>
        </p:spPr>
        <p:txBody>
          <a:bodyPr wrap="square" lIns="0" tIns="0" rIns="0" bIns="0" rtlCol="0"/>
          <a:lstStyle/>
          <a:p>
            <a:endParaRPr/>
          </a:p>
        </p:txBody>
      </p:sp>
      <p:sp>
        <p:nvSpPr>
          <p:cNvPr id="541" name="object 541"/>
          <p:cNvSpPr/>
          <p:nvPr/>
        </p:nvSpPr>
        <p:spPr>
          <a:xfrm>
            <a:off x="8792950" y="4588179"/>
            <a:ext cx="242717" cy="206743"/>
          </a:xfrm>
          <a:prstGeom prst="rect">
            <a:avLst/>
          </a:prstGeom>
          <a:blipFill>
            <a:blip r:embed="rId272" cstate="print"/>
            <a:stretch>
              <a:fillRect/>
            </a:stretch>
          </a:blipFill>
        </p:spPr>
        <p:txBody>
          <a:bodyPr wrap="square" lIns="0" tIns="0" rIns="0" bIns="0" rtlCol="0"/>
          <a:lstStyle/>
          <a:p>
            <a:endParaRPr/>
          </a:p>
        </p:txBody>
      </p:sp>
      <p:sp>
        <p:nvSpPr>
          <p:cNvPr id="542" name="object 542"/>
          <p:cNvSpPr/>
          <p:nvPr/>
        </p:nvSpPr>
        <p:spPr>
          <a:xfrm>
            <a:off x="8610871" y="4003904"/>
            <a:ext cx="230017" cy="194227"/>
          </a:xfrm>
          <a:prstGeom prst="rect">
            <a:avLst/>
          </a:prstGeom>
          <a:blipFill>
            <a:blip r:embed="rId273" cstate="print"/>
            <a:stretch>
              <a:fillRect/>
            </a:stretch>
          </a:blipFill>
        </p:spPr>
        <p:txBody>
          <a:bodyPr wrap="square" lIns="0" tIns="0" rIns="0" bIns="0" rtlCol="0"/>
          <a:lstStyle/>
          <a:p>
            <a:endParaRPr/>
          </a:p>
        </p:txBody>
      </p:sp>
      <p:sp>
        <p:nvSpPr>
          <p:cNvPr id="543" name="object 543"/>
          <p:cNvSpPr/>
          <p:nvPr/>
        </p:nvSpPr>
        <p:spPr>
          <a:xfrm>
            <a:off x="8604522" y="3997742"/>
            <a:ext cx="242717" cy="206743"/>
          </a:xfrm>
          <a:prstGeom prst="rect">
            <a:avLst/>
          </a:prstGeom>
          <a:blipFill>
            <a:blip r:embed="rId272" cstate="print"/>
            <a:stretch>
              <a:fillRect/>
            </a:stretch>
          </a:blipFill>
        </p:spPr>
        <p:txBody>
          <a:bodyPr wrap="square" lIns="0" tIns="0" rIns="0" bIns="0" rtlCol="0"/>
          <a:lstStyle/>
          <a:p>
            <a:endParaRPr/>
          </a:p>
        </p:txBody>
      </p:sp>
      <p:sp>
        <p:nvSpPr>
          <p:cNvPr id="544" name="object 544"/>
          <p:cNvSpPr/>
          <p:nvPr/>
        </p:nvSpPr>
        <p:spPr>
          <a:xfrm>
            <a:off x="8020707" y="3832073"/>
            <a:ext cx="230012" cy="194233"/>
          </a:xfrm>
          <a:prstGeom prst="rect">
            <a:avLst/>
          </a:prstGeom>
          <a:blipFill>
            <a:blip r:embed="rId274" cstate="print"/>
            <a:stretch>
              <a:fillRect/>
            </a:stretch>
          </a:blipFill>
        </p:spPr>
        <p:txBody>
          <a:bodyPr wrap="square" lIns="0" tIns="0" rIns="0" bIns="0" rtlCol="0"/>
          <a:lstStyle/>
          <a:p>
            <a:endParaRPr/>
          </a:p>
        </p:txBody>
      </p:sp>
      <p:sp>
        <p:nvSpPr>
          <p:cNvPr id="545" name="object 545"/>
          <p:cNvSpPr/>
          <p:nvPr/>
        </p:nvSpPr>
        <p:spPr>
          <a:xfrm>
            <a:off x="8014351" y="3825916"/>
            <a:ext cx="242717" cy="206743"/>
          </a:xfrm>
          <a:prstGeom prst="rect">
            <a:avLst/>
          </a:prstGeom>
          <a:blipFill>
            <a:blip r:embed="rId269" cstate="print"/>
            <a:stretch>
              <a:fillRect/>
            </a:stretch>
          </a:blipFill>
        </p:spPr>
        <p:txBody>
          <a:bodyPr wrap="square" lIns="0" tIns="0" rIns="0" bIns="0" rtlCol="0"/>
          <a:lstStyle/>
          <a:p>
            <a:endParaRPr/>
          </a:p>
        </p:txBody>
      </p:sp>
      <p:sp>
        <p:nvSpPr>
          <p:cNvPr id="546" name="object 546"/>
          <p:cNvSpPr/>
          <p:nvPr/>
        </p:nvSpPr>
        <p:spPr>
          <a:xfrm>
            <a:off x="7627643" y="4505908"/>
            <a:ext cx="161988" cy="212415"/>
          </a:xfrm>
          <a:prstGeom prst="rect">
            <a:avLst/>
          </a:prstGeom>
          <a:blipFill>
            <a:blip r:embed="rId275" cstate="print"/>
            <a:stretch>
              <a:fillRect/>
            </a:stretch>
          </a:blipFill>
        </p:spPr>
        <p:txBody>
          <a:bodyPr wrap="square" lIns="0" tIns="0" rIns="0" bIns="0" rtlCol="0"/>
          <a:lstStyle/>
          <a:p>
            <a:endParaRPr/>
          </a:p>
        </p:txBody>
      </p:sp>
      <p:sp>
        <p:nvSpPr>
          <p:cNvPr id="547" name="object 547"/>
          <p:cNvSpPr/>
          <p:nvPr/>
        </p:nvSpPr>
        <p:spPr>
          <a:xfrm>
            <a:off x="7621300" y="4499575"/>
            <a:ext cx="174688" cy="225101"/>
          </a:xfrm>
          <a:prstGeom prst="rect">
            <a:avLst/>
          </a:prstGeom>
          <a:blipFill>
            <a:blip r:embed="rId65" cstate="print"/>
            <a:stretch>
              <a:fillRect/>
            </a:stretch>
          </a:blipFill>
        </p:spPr>
        <p:txBody>
          <a:bodyPr wrap="square" lIns="0" tIns="0" rIns="0" bIns="0" rtlCol="0"/>
          <a:lstStyle/>
          <a:p>
            <a:endParaRPr/>
          </a:p>
        </p:txBody>
      </p:sp>
      <p:sp>
        <p:nvSpPr>
          <p:cNvPr id="548" name="object 548"/>
          <p:cNvSpPr/>
          <p:nvPr/>
        </p:nvSpPr>
        <p:spPr>
          <a:xfrm>
            <a:off x="8141195" y="5064112"/>
            <a:ext cx="210872" cy="164579"/>
          </a:xfrm>
          <a:prstGeom prst="rect">
            <a:avLst/>
          </a:prstGeom>
          <a:blipFill>
            <a:blip r:embed="rId276" cstate="print"/>
            <a:stretch>
              <a:fillRect/>
            </a:stretch>
          </a:blipFill>
        </p:spPr>
        <p:txBody>
          <a:bodyPr wrap="square" lIns="0" tIns="0" rIns="0" bIns="0" rtlCol="0"/>
          <a:lstStyle/>
          <a:p>
            <a:endParaRPr/>
          </a:p>
        </p:txBody>
      </p:sp>
      <p:sp>
        <p:nvSpPr>
          <p:cNvPr id="549" name="object 549"/>
          <p:cNvSpPr/>
          <p:nvPr/>
        </p:nvSpPr>
        <p:spPr>
          <a:xfrm>
            <a:off x="8141192" y="5064135"/>
            <a:ext cx="211454" cy="165100"/>
          </a:xfrm>
          <a:custGeom>
            <a:avLst/>
            <a:gdLst/>
            <a:ahLst/>
            <a:cxnLst/>
            <a:rect l="l" t="t" r="r" b="b"/>
            <a:pathLst>
              <a:path w="211454" h="165100">
                <a:moveTo>
                  <a:pt x="159042" y="6489"/>
                </a:moveTo>
                <a:lnTo>
                  <a:pt x="192496" y="31656"/>
                </a:lnTo>
                <a:lnTo>
                  <a:pt x="210873" y="76677"/>
                </a:lnTo>
                <a:lnTo>
                  <a:pt x="209625" y="88518"/>
                </a:lnTo>
                <a:lnTo>
                  <a:pt x="188381" y="125949"/>
                </a:lnTo>
                <a:lnTo>
                  <a:pt x="153712" y="152168"/>
                </a:lnTo>
                <a:lnTo>
                  <a:pt x="115060" y="162944"/>
                </a:lnTo>
                <a:lnTo>
                  <a:pt x="85801" y="164553"/>
                </a:lnTo>
                <a:lnTo>
                  <a:pt x="72032" y="162766"/>
                </a:lnTo>
                <a:lnTo>
                  <a:pt x="34861" y="150075"/>
                </a:lnTo>
                <a:lnTo>
                  <a:pt x="6240" y="116314"/>
                </a:lnTo>
                <a:lnTo>
                  <a:pt x="0" y="87185"/>
                </a:lnTo>
                <a:lnTo>
                  <a:pt x="1752" y="75933"/>
                </a:lnTo>
                <a:lnTo>
                  <a:pt x="18338" y="41084"/>
                </a:lnTo>
                <a:lnTo>
                  <a:pt x="56463" y="15425"/>
                </a:lnTo>
                <a:lnTo>
                  <a:pt x="102781" y="2238"/>
                </a:lnTo>
                <a:lnTo>
                  <a:pt x="131673" y="0"/>
                </a:lnTo>
                <a:lnTo>
                  <a:pt x="141016" y="299"/>
                </a:lnTo>
                <a:lnTo>
                  <a:pt x="147600" y="1549"/>
                </a:lnTo>
                <a:lnTo>
                  <a:pt x="153063" y="3646"/>
                </a:lnTo>
                <a:lnTo>
                  <a:pt x="159042" y="6489"/>
                </a:lnTo>
                <a:close/>
              </a:path>
            </a:pathLst>
          </a:custGeom>
          <a:ln w="12700">
            <a:solidFill>
              <a:srgbClr val="A19FCC"/>
            </a:solidFill>
          </a:ln>
        </p:spPr>
        <p:txBody>
          <a:bodyPr wrap="square" lIns="0" tIns="0" rIns="0" bIns="0" rtlCol="0"/>
          <a:lstStyle/>
          <a:p>
            <a:endParaRPr/>
          </a:p>
        </p:txBody>
      </p:sp>
      <p:sp>
        <p:nvSpPr>
          <p:cNvPr id="550" name="object 550"/>
          <p:cNvSpPr/>
          <p:nvPr/>
        </p:nvSpPr>
        <p:spPr>
          <a:xfrm>
            <a:off x="7930032" y="4986947"/>
            <a:ext cx="245253" cy="244547"/>
          </a:xfrm>
          <a:prstGeom prst="rect">
            <a:avLst/>
          </a:prstGeom>
          <a:blipFill>
            <a:blip r:embed="rId277" cstate="print"/>
            <a:stretch>
              <a:fillRect/>
            </a:stretch>
          </a:blipFill>
        </p:spPr>
        <p:txBody>
          <a:bodyPr wrap="square" lIns="0" tIns="0" rIns="0" bIns="0" rtlCol="0"/>
          <a:lstStyle/>
          <a:p>
            <a:endParaRPr/>
          </a:p>
        </p:txBody>
      </p:sp>
      <p:sp>
        <p:nvSpPr>
          <p:cNvPr id="551" name="object 551"/>
          <p:cNvSpPr/>
          <p:nvPr/>
        </p:nvSpPr>
        <p:spPr>
          <a:xfrm>
            <a:off x="7930027" y="4987378"/>
            <a:ext cx="245745" cy="244475"/>
          </a:xfrm>
          <a:custGeom>
            <a:avLst/>
            <a:gdLst/>
            <a:ahLst/>
            <a:cxnLst/>
            <a:rect l="l" t="t" r="r" b="b"/>
            <a:pathLst>
              <a:path w="245745" h="244475">
                <a:moveTo>
                  <a:pt x="244957" y="122407"/>
                </a:moveTo>
                <a:lnTo>
                  <a:pt x="240703" y="164812"/>
                </a:lnTo>
                <a:lnTo>
                  <a:pt x="221996" y="210621"/>
                </a:lnTo>
                <a:lnTo>
                  <a:pt x="183807" y="236756"/>
                </a:lnTo>
                <a:lnTo>
                  <a:pt x="155738" y="244109"/>
                </a:lnTo>
                <a:lnTo>
                  <a:pt x="141430" y="244046"/>
                </a:lnTo>
                <a:lnTo>
                  <a:pt x="100140" y="236048"/>
                </a:lnTo>
                <a:lnTo>
                  <a:pt x="62395" y="217047"/>
                </a:lnTo>
                <a:lnTo>
                  <a:pt x="25740" y="178056"/>
                </a:lnTo>
                <a:lnTo>
                  <a:pt x="4518" y="130316"/>
                </a:lnTo>
                <a:lnTo>
                  <a:pt x="0" y="98696"/>
                </a:lnTo>
                <a:lnTo>
                  <a:pt x="713" y="86026"/>
                </a:lnTo>
                <a:lnTo>
                  <a:pt x="20099" y="43417"/>
                </a:lnTo>
                <a:lnTo>
                  <a:pt x="49415" y="15142"/>
                </a:lnTo>
                <a:lnTo>
                  <a:pt x="96862" y="0"/>
                </a:lnTo>
                <a:lnTo>
                  <a:pt x="114109" y="93"/>
                </a:lnTo>
                <a:lnTo>
                  <a:pt x="168218" y="21105"/>
                </a:lnTo>
                <a:lnTo>
                  <a:pt x="199417" y="44841"/>
                </a:lnTo>
                <a:lnTo>
                  <a:pt x="225395" y="75371"/>
                </a:lnTo>
                <a:lnTo>
                  <a:pt x="244337" y="113998"/>
                </a:lnTo>
                <a:lnTo>
                  <a:pt x="244957" y="122407"/>
                </a:lnTo>
                <a:close/>
              </a:path>
            </a:pathLst>
          </a:custGeom>
          <a:ln w="12700">
            <a:solidFill>
              <a:srgbClr val="A19FCC"/>
            </a:solidFill>
          </a:ln>
        </p:spPr>
        <p:txBody>
          <a:bodyPr wrap="square" lIns="0" tIns="0" rIns="0" bIns="0" rtlCol="0"/>
          <a:lstStyle/>
          <a:p>
            <a:endParaRPr/>
          </a:p>
        </p:txBody>
      </p:sp>
      <p:sp>
        <p:nvSpPr>
          <p:cNvPr id="552" name="object 552"/>
          <p:cNvSpPr/>
          <p:nvPr/>
        </p:nvSpPr>
        <p:spPr>
          <a:xfrm>
            <a:off x="8585069" y="4923117"/>
            <a:ext cx="211822" cy="162586"/>
          </a:xfrm>
          <a:prstGeom prst="rect">
            <a:avLst/>
          </a:prstGeom>
          <a:blipFill>
            <a:blip r:embed="rId278" cstate="print"/>
            <a:stretch>
              <a:fillRect/>
            </a:stretch>
          </a:blipFill>
        </p:spPr>
        <p:txBody>
          <a:bodyPr wrap="square" lIns="0" tIns="0" rIns="0" bIns="0" rtlCol="0"/>
          <a:lstStyle/>
          <a:p>
            <a:endParaRPr/>
          </a:p>
        </p:txBody>
      </p:sp>
      <p:sp>
        <p:nvSpPr>
          <p:cNvPr id="553" name="object 553"/>
          <p:cNvSpPr/>
          <p:nvPr/>
        </p:nvSpPr>
        <p:spPr>
          <a:xfrm>
            <a:off x="8585071" y="4923151"/>
            <a:ext cx="212090" cy="162560"/>
          </a:xfrm>
          <a:custGeom>
            <a:avLst/>
            <a:gdLst/>
            <a:ahLst/>
            <a:cxnLst/>
            <a:rect l="l" t="t" r="r" b="b"/>
            <a:pathLst>
              <a:path w="212090" h="162560">
                <a:moveTo>
                  <a:pt x="163721" y="8182"/>
                </a:moveTo>
                <a:lnTo>
                  <a:pt x="195679" y="35224"/>
                </a:lnTo>
                <a:lnTo>
                  <a:pt x="211823" y="69546"/>
                </a:lnTo>
                <a:lnTo>
                  <a:pt x="211440" y="81231"/>
                </a:lnTo>
                <a:lnTo>
                  <a:pt x="194103" y="121352"/>
                </a:lnTo>
                <a:lnTo>
                  <a:pt x="160071" y="148411"/>
                </a:lnTo>
                <a:lnTo>
                  <a:pt x="110838" y="161860"/>
                </a:lnTo>
                <a:lnTo>
                  <a:pt x="95764" y="162557"/>
                </a:lnTo>
                <a:lnTo>
                  <a:pt x="81539" y="161789"/>
                </a:lnTo>
                <a:lnTo>
                  <a:pt x="41938" y="149926"/>
                </a:lnTo>
                <a:lnTo>
                  <a:pt x="12721" y="125312"/>
                </a:lnTo>
                <a:lnTo>
                  <a:pt x="0" y="89871"/>
                </a:lnTo>
                <a:lnTo>
                  <a:pt x="310" y="79620"/>
                </a:lnTo>
                <a:lnTo>
                  <a:pt x="21265" y="34649"/>
                </a:lnTo>
                <a:lnTo>
                  <a:pt x="60804" y="11221"/>
                </a:lnTo>
                <a:lnTo>
                  <a:pt x="107797" y="713"/>
                </a:lnTo>
                <a:lnTo>
                  <a:pt x="123590" y="0"/>
                </a:lnTo>
                <a:lnTo>
                  <a:pt x="136772" y="130"/>
                </a:lnTo>
                <a:lnTo>
                  <a:pt x="146079" y="972"/>
                </a:lnTo>
                <a:lnTo>
                  <a:pt x="152580" y="2599"/>
                </a:lnTo>
                <a:lnTo>
                  <a:pt x="157913" y="5004"/>
                </a:lnTo>
                <a:lnTo>
                  <a:pt x="163721" y="8182"/>
                </a:lnTo>
                <a:close/>
              </a:path>
            </a:pathLst>
          </a:custGeom>
          <a:ln w="12700">
            <a:solidFill>
              <a:srgbClr val="A19FCC"/>
            </a:solidFill>
          </a:ln>
        </p:spPr>
        <p:txBody>
          <a:bodyPr wrap="square" lIns="0" tIns="0" rIns="0" bIns="0" rtlCol="0"/>
          <a:lstStyle/>
          <a:p>
            <a:endParaRPr/>
          </a:p>
        </p:txBody>
      </p:sp>
      <p:sp>
        <p:nvSpPr>
          <p:cNvPr id="554" name="object 554"/>
          <p:cNvSpPr/>
          <p:nvPr/>
        </p:nvSpPr>
        <p:spPr>
          <a:xfrm>
            <a:off x="8720239" y="4743386"/>
            <a:ext cx="189610" cy="230203"/>
          </a:xfrm>
          <a:prstGeom prst="rect">
            <a:avLst/>
          </a:prstGeom>
          <a:blipFill>
            <a:blip r:embed="rId279" cstate="print"/>
            <a:stretch>
              <a:fillRect/>
            </a:stretch>
          </a:blipFill>
        </p:spPr>
        <p:txBody>
          <a:bodyPr wrap="square" lIns="0" tIns="0" rIns="0" bIns="0" rtlCol="0"/>
          <a:lstStyle/>
          <a:p>
            <a:endParaRPr/>
          </a:p>
        </p:txBody>
      </p:sp>
      <p:sp>
        <p:nvSpPr>
          <p:cNvPr id="555" name="object 555"/>
          <p:cNvSpPr/>
          <p:nvPr/>
        </p:nvSpPr>
        <p:spPr>
          <a:xfrm>
            <a:off x="8720241" y="4743504"/>
            <a:ext cx="189865" cy="230504"/>
          </a:xfrm>
          <a:custGeom>
            <a:avLst/>
            <a:gdLst/>
            <a:ahLst/>
            <a:cxnLst/>
            <a:rect l="l" t="t" r="r" b="b"/>
            <a:pathLst>
              <a:path w="189865" h="230504">
                <a:moveTo>
                  <a:pt x="29959" y="31991"/>
                </a:moveTo>
                <a:lnTo>
                  <a:pt x="70361" y="7652"/>
                </a:lnTo>
                <a:lnTo>
                  <a:pt x="101904" y="0"/>
                </a:lnTo>
                <a:lnTo>
                  <a:pt x="113993" y="2113"/>
                </a:lnTo>
                <a:lnTo>
                  <a:pt x="150469" y="19164"/>
                </a:lnTo>
                <a:lnTo>
                  <a:pt x="178257" y="59245"/>
                </a:lnTo>
                <a:lnTo>
                  <a:pt x="189611" y="106591"/>
                </a:lnTo>
                <a:lnTo>
                  <a:pt x="188655" y="121214"/>
                </a:lnTo>
                <a:lnTo>
                  <a:pt x="176923" y="167525"/>
                </a:lnTo>
                <a:lnTo>
                  <a:pt x="151215" y="204762"/>
                </a:lnTo>
                <a:lnTo>
                  <a:pt x="114393" y="227055"/>
                </a:lnTo>
                <a:lnTo>
                  <a:pt x="82224" y="230089"/>
                </a:lnTo>
                <a:lnTo>
                  <a:pt x="70569" y="228677"/>
                </a:lnTo>
                <a:lnTo>
                  <a:pt x="35255" y="210651"/>
                </a:lnTo>
                <a:lnTo>
                  <a:pt x="8679" y="174144"/>
                </a:lnTo>
                <a:lnTo>
                  <a:pt x="0" y="122732"/>
                </a:lnTo>
                <a:lnTo>
                  <a:pt x="1007" y="105455"/>
                </a:lnTo>
                <a:lnTo>
                  <a:pt x="12471" y="57340"/>
                </a:lnTo>
                <a:lnTo>
                  <a:pt x="29959" y="31991"/>
                </a:lnTo>
                <a:close/>
              </a:path>
            </a:pathLst>
          </a:custGeom>
          <a:ln w="12700">
            <a:solidFill>
              <a:srgbClr val="A19FCC"/>
            </a:solidFill>
          </a:ln>
        </p:spPr>
        <p:txBody>
          <a:bodyPr wrap="square" lIns="0" tIns="0" rIns="0" bIns="0" rtlCol="0"/>
          <a:lstStyle/>
          <a:p>
            <a:endParaRPr/>
          </a:p>
        </p:txBody>
      </p:sp>
      <p:sp>
        <p:nvSpPr>
          <p:cNvPr id="556" name="object 556"/>
          <p:cNvSpPr/>
          <p:nvPr/>
        </p:nvSpPr>
        <p:spPr>
          <a:xfrm>
            <a:off x="8810693" y="4383201"/>
            <a:ext cx="173853" cy="203017"/>
          </a:xfrm>
          <a:prstGeom prst="rect">
            <a:avLst/>
          </a:prstGeom>
          <a:blipFill>
            <a:blip r:embed="rId280" cstate="print"/>
            <a:stretch>
              <a:fillRect/>
            </a:stretch>
          </a:blipFill>
        </p:spPr>
        <p:txBody>
          <a:bodyPr wrap="square" lIns="0" tIns="0" rIns="0" bIns="0" rtlCol="0"/>
          <a:lstStyle/>
          <a:p>
            <a:endParaRPr/>
          </a:p>
        </p:txBody>
      </p:sp>
      <p:sp>
        <p:nvSpPr>
          <p:cNvPr id="557" name="object 557"/>
          <p:cNvSpPr/>
          <p:nvPr/>
        </p:nvSpPr>
        <p:spPr>
          <a:xfrm>
            <a:off x="8810697" y="4383344"/>
            <a:ext cx="173990" cy="203200"/>
          </a:xfrm>
          <a:custGeom>
            <a:avLst/>
            <a:gdLst/>
            <a:ahLst/>
            <a:cxnLst/>
            <a:rect l="l" t="t" r="r" b="b"/>
            <a:pathLst>
              <a:path w="173990" h="203200">
                <a:moveTo>
                  <a:pt x="60071" y="12023"/>
                </a:moveTo>
                <a:lnTo>
                  <a:pt x="100479" y="1069"/>
                </a:lnTo>
                <a:lnTo>
                  <a:pt x="109915" y="0"/>
                </a:lnTo>
                <a:lnTo>
                  <a:pt x="119432" y="134"/>
                </a:lnTo>
                <a:lnTo>
                  <a:pt x="155870" y="22478"/>
                </a:lnTo>
                <a:lnTo>
                  <a:pt x="172377" y="62223"/>
                </a:lnTo>
                <a:lnTo>
                  <a:pt x="173846" y="83853"/>
                </a:lnTo>
                <a:lnTo>
                  <a:pt x="173425" y="94648"/>
                </a:lnTo>
                <a:lnTo>
                  <a:pt x="156542" y="142809"/>
                </a:lnTo>
                <a:lnTo>
                  <a:pt x="129980" y="176661"/>
                </a:lnTo>
                <a:lnTo>
                  <a:pt x="97142" y="198205"/>
                </a:lnTo>
                <a:lnTo>
                  <a:pt x="79208" y="202874"/>
                </a:lnTo>
                <a:lnTo>
                  <a:pt x="70755" y="202833"/>
                </a:lnTo>
                <a:lnTo>
                  <a:pt x="26099" y="187105"/>
                </a:lnTo>
                <a:lnTo>
                  <a:pt x="978" y="144319"/>
                </a:lnTo>
                <a:lnTo>
                  <a:pt x="0" y="130177"/>
                </a:lnTo>
                <a:lnTo>
                  <a:pt x="1208" y="114495"/>
                </a:lnTo>
                <a:lnTo>
                  <a:pt x="14314" y="68550"/>
                </a:lnTo>
                <a:lnTo>
                  <a:pt x="38138" y="29638"/>
                </a:lnTo>
                <a:lnTo>
                  <a:pt x="60071" y="12023"/>
                </a:lnTo>
                <a:close/>
              </a:path>
            </a:pathLst>
          </a:custGeom>
          <a:ln w="12700">
            <a:solidFill>
              <a:srgbClr val="A19FCC"/>
            </a:solidFill>
          </a:ln>
        </p:spPr>
        <p:txBody>
          <a:bodyPr wrap="square" lIns="0" tIns="0" rIns="0" bIns="0" rtlCol="0"/>
          <a:lstStyle/>
          <a:p>
            <a:endParaRPr/>
          </a:p>
        </p:txBody>
      </p:sp>
      <p:sp>
        <p:nvSpPr>
          <p:cNvPr id="558" name="object 558"/>
          <p:cNvSpPr/>
          <p:nvPr/>
        </p:nvSpPr>
        <p:spPr>
          <a:xfrm>
            <a:off x="8765158" y="4247883"/>
            <a:ext cx="195961" cy="182219"/>
          </a:xfrm>
          <a:prstGeom prst="rect">
            <a:avLst/>
          </a:prstGeom>
          <a:blipFill>
            <a:blip r:embed="rId281" cstate="print"/>
            <a:stretch>
              <a:fillRect/>
            </a:stretch>
          </a:blipFill>
        </p:spPr>
        <p:txBody>
          <a:bodyPr wrap="square" lIns="0" tIns="0" rIns="0" bIns="0" rtlCol="0"/>
          <a:lstStyle/>
          <a:p>
            <a:endParaRPr/>
          </a:p>
        </p:txBody>
      </p:sp>
      <p:sp>
        <p:nvSpPr>
          <p:cNvPr id="559" name="object 559"/>
          <p:cNvSpPr/>
          <p:nvPr/>
        </p:nvSpPr>
        <p:spPr>
          <a:xfrm>
            <a:off x="8765119" y="4247951"/>
            <a:ext cx="196215" cy="182245"/>
          </a:xfrm>
          <a:custGeom>
            <a:avLst/>
            <a:gdLst/>
            <a:ahLst/>
            <a:cxnLst/>
            <a:rect l="l" t="t" r="r" b="b"/>
            <a:pathLst>
              <a:path w="196215" h="182245">
                <a:moveTo>
                  <a:pt x="4533" y="103036"/>
                </a:moveTo>
                <a:lnTo>
                  <a:pt x="2494" y="95560"/>
                </a:lnTo>
                <a:lnTo>
                  <a:pt x="1033" y="87510"/>
                </a:lnTo>
                <a:lnTo>
                  <a:pt x="188" y="79079"/>
                </a:lnTo>
                <a:lnTo>
                  <a:pt x="0" y="70460"/>
                </a:lnTo>
                <a:lnTo>
                  <a:pt x="57" y="61412"/>
                </a:lnTo>
                <a:lnTo>
                  <a:pt x="20385" y="17235"/>
                </a:lnTo>
                <a:lnTo>
                  <a:pt x="60617" y="153"/>
                </a:lnTo>
                <a:lnTo>
                  <a:pt x="71730" y="0"/>
                </a:lnTo>
                <a:lnTo>
                  <a:pt x="82676" y="686"/>
                </a:lnTo>
                <a:lnTo>
                  <a:pt x="125361" y="12421"/>
                </a:lnTo>
                <a:lnTo>
                  <a:pt x="160230" y="38167"/>
                </a:lnTo>
                <a:lnTo>
                  <a:pt x="185021" y="72148"/>
                </a:lnTo>
                <a:lnTo>
                  <a:pt x="196021" y="114077"/>
                </a:lnTo>
                <a:lnTo>
                  <a:pt x="194656" y="122419"/>
                </a:lnTo>
                <a:lnTo>
                  <a:pt x="172110" y="164059"/>
                </a:lnTo>
                <a:lnTo>
                  <a:pt x="125920" y="182157"/>
                </a:lnTo>
                <a:lnTo>
                  <a:pt x="111798" y="180901"/>
                </a:lnTo>
                <a:lnTo>
                  <a:pt x="66814" y="165342"/>
                </a:lnTo>
                <a:lnTo>
                  <a:pt x="27938" y="136649"/>
                </a:lnTo>
                <a:lnTo>
                  <a:pt x="4533" y="103036"/>
                </a:lnTo>
                <a:close/>
              </a:path>
            </a:pathLst>
          </a:custGeom>
          <a:ln w="12700">
            <a:solidFill>
              <a:srgbClr val="A19FCC"/>
            </a:solidFill>
          </a:ln>
        </p:spPr>
        <p:txBody>
          <a:bodyPr wrap="square" lIns="0" tIns="0" rIns="0" bIns="0" rtlCol="0"/>
          <a:lstStyle/>
          <a:p>
            <a:endParaRPr/>
          </a:p>
        </p:txBody>
      </p:sp>
      <p:sp>
        <p:nvSpPr>
          <p:cNvPr id="560" name="object 560"/>
          <p:cNvSpPr/>
          <p:nvPr/>
        </p:nvSpPr>
        <p:spPr>
          <a:xfrm>
            <a:off x="8244585" y="3854678"/>
            <a:ext cx="208768" cy="168935"/>
          </a:xfrm>
          <a:prstGeom prst="rect">
            <a:avLst/>
          </a:prstGeom>
          <a:blipFill>
            <a:blip r:embed="rId282" cstate="print"/>
            <a:stretch>
              <a:fillRect/>
            </a:stretch>
          </a:blipFill>
        </p:spPr>
        <p:txBody>
          <a:bodyPr wrap="square" lIns="0" tIns="0" rIns="0" bIns="0" rtlCol="0"/>
          <a:lstStyle/>
          <a:p>
            <a:endParaRPr/>
          </a:p>
        </p:txBody>
      </p:sp>
      <p:sp>
        <p:nvSpPr>
          <p:cNvPr id="561" name="object 561"/>
          <p:cNvSpPr/>
          <p:nvPr/>
        </p:nvSpPr>
        <p:spPr>
          <a:xfrm>
            <a:off x="8244575" y="3854672"/>
            <a:ext cx="208915" cy="169545"/>
          </a:xfrm>
          <a:custGeom>
            <a:avLst/>
            <a:gdLst/>
            <a:ahLst/>
            <a:cxnLst/>
            <a:rect l="l" t="t" r="r" b="b"/>
            <a:pathLst>
              <a:path w="208915" h="169545">
                <a:moveTo>
                  <a:pt x="150202" y="4361"/>
                </a:moveTo>
                <a:lnTo>
                  <a:pt x="185999" y="26065"/>
                </a:lnTo>
                <a:lnTo>
                  <a:pt x="208780" y="69029"/>
                </a:lnTo>
                <a:lnTo>
                  <a:pt x="208715" y="80935"/>
                </a:lnTo>
                <a:lnTo>
                  <a:pt x="191324" y="120295"/>
                </a:lnTo>
                <a:lnTo>
                  <a:pt x="159435" y="149848"/>
                </a:lnTo>
                <a:lnTo>
                  <a:pt x="122051" y="164422"/>
                </a:lnTo>
                <a:lnTo>
                  <a:pt x="93103" y="168940"/>
                </a:lnTo>
                <a:lnTo>
                  <a:pt x="79221" y="168539"/>
                </a:lnTo>
                <a:lnTo>
                  <a:pt x="40970" y="159618"/>
                </a:lnTo>
                <a:lnTo>
                  <a:pt x="9122" y="128884"/>
                </a:lnTo>
                <a:lnTo>
                  <a:pt x="0" y="100525"/>
                </a:lnTo>
                <a:lnTo>
                  <a:pt x="622" y="89154"/>
                </a:lnTo>
                <a:lnTo>
                  <a:pt x="13652" y="52824"/>
                </a:lnTo>
                <a:lnTo>
                  <a:pt x="49031" y="23492"/>
                </a:lnTo>
                <a:lnTo>
                  <a:pt x="93799" y="5747"/>
                </a:lnTo>
                <a:lnTo>
                  <a:pt x="131652" y="0"/>
                </a:lnTo>
                <a:lnTo>
                  <a:pt x="138326" y="589"/>
                </a:lnTo>
                <a:lnTo>
                  <a:pt x="143970" y="2131"/>
                </a:lnTo>
                <a:lnTo>
                  <a:pt x="150202" y="4361"/>
                </a:lnTo>
                <a:close/>
              </a:path>
            </a:pathLst>
          </a:custGeom>
          <a:ln w="12699">
            <a:solidFill>
              <a:srgbClr val="A19FCC"/>
            </a:solidFill>
          </a:ln>
        </p:spPr>
        <p:txBody>
          <a:bodyPr wrap="square" lIns="0" tIns="0" rIns="0" bIns="0" rtlCol="0"/>
          <a:lstStyle/>
          <a:p>
            <a:endParaRPr/>
          </a:p>
        </p:txBody>
      </p:sp>
      <p:sp>
        <p:nvSpPr>
          <p:cNvPr id="562" name="object 562"/>
          <p:cNvSpPr/>
          <p:nvPr/>
        </p:nvSpPr>
        <p:spPr>
          <a:xfrm>
            <a:off x="8452073" y="3888891"/>
            <a:ext cx="177257" cy="203122"/>
          </a:xfrm>
          <a:prstGeom prst="rect">
            <a:avLst/>
          </a:prstGeom>
          <a:blipFill>
            <a:blip r:embed="rId283" cstate="print"/>
            <a:stretch>
              <a:fillRect/>
            </a:stretch>
          </a:blipFill>
        </p:spPr>
        <p:txBody>
          <a:bodyPr wrap="square" lIns="0" tIns="0" rIns="0" bIns="0" rtlCol="0"/>
          <a:lstStyle/>
          <a:p>
            <a:endParaRPr/>
          </a:p>
        </p:txBody>
      </p:sp>
      <p:sp>
        <p:nvSpPr>
          <p:cNvPr id="563" name="object 563"/>
          <p:cNvSpPr/>
          <p:nvPr/>
        </p:nvSpPr>
        <p:spPr>
          <a:xfrm>
            <a:off x="8452077" y="3888945"/>
            <a:ext cx="177800" cy="203200"/>
          </a:xfrm>
          <a:custGeom>
            <a:avLst/>
            <a:gdLst/>
            <a:ahLst/>
            <a:cxnLst/>
            <a:rect l="l" t="t" r="r" b="b"/>
            <a:pathLst>
              <a:path w="177800" h="203200">
                <a:moveTo>
                  <a:pt x="1316" y="73215"/>
                </a:moveTo>
                <a:lnTo>
                  <a:pt x="15405" y="33791"/>
                </a:lnTo>
                <a:lnTo>
                  <a:pt x="52938" y="2873"/>
                </a:lnTo>
                <a:lnTo>
                  <a:pt x="75738" y="0"/>
                </a:lnTo>
                <a:lnTo>
                  <a:pt x="86216" y="1576"/>
                </a:lnTo>
                <a:lnTo>
                  <a:pt x="125263" y="20854"/>
                </a:lnTo>
                <a:lnTo>
                  <a:pt x="156822" y="55604"/>
                </a:lnTo>
                <a:lnTo>
                  <a:pt x="173997" y="96189"/>
                </a:lnTo>
                <a:lnTo>
                  <a:pt x="177247" y="123975"/>
                </a:lnTo>
                <a:lnTo>
                  <a:pt x="176814" y="137421"/>
                </a:lnTo>
                <a:lnTo>
                  <a:pt x="164040" y="173428"/>
                </a:lnTo>
                <a:lnTo>
                  <a:pt x="125623" y="201104"/>
                </a:lnTo>
                <a:lnTo>
                  <a:pt x="101719" y="203074"/>
                </a:lnTo>
                <a:lnTo>
                  <a:pt x="88665" y="201431"/>
                </a:lnTo>
                <a:lnTo>
                  <a:pt x="51803" y="180057"/>
                </a:lnTo>
                <a:lnTo>
                  <a:pt x="21580" y="143055"/>
                </a:lnTo>
                <a:lnTo>
                  <a:pt x="3246" y="101282"/>
                </a:lnTo>
                <a:lnTo>
                  <a:pt x="0" y="85605"/>
                </a:lnTo>
                <a:lnTo>
                  <a:pt x="380" y="79767"/>
                </a:lnTo>
                <a:lnTo>
                  <a:pt x="1316" y="73215"/>
                </a:lnTo>
                <a:close/>
              </a:path>
            </a:pathLst>
          </a:custGeom>
          <a:ln w="12700">
            <a:solidFill>
              <a:srgbClr val="A19FCC"/>
            </a:solidFill>
          </a:ln>
        </p:spPr>
        <p:txBody>
          <a:bodyPr wrap="square" lIns="0" tIns="0" rIns="0" bIns="0" rtlCol="0"/>
          <a:lstStyle/>
          <a:p>
            <a:endParaRPr/>
          </a:p>
        </p:txBody>
      </p:sp>
      <p:sp>
        <p:nvSpPr>
          <p:cNvPr id="564" name="object 564"/>
          <p:cNvSpPr/>
          <p:nvPr/>
        </p:nvSpPr>
        <p:spPr>
          <a:xfrm>
            <a:off x="7721701" y="4127805"/>
            <a:ext cx="163106" cy="211443"/>
          </a:xfrm>
          <a:prstGeom prst="rect">
            <a:avLst/>
          </a:prstGeom>
          <a:blipFill>
            <a:blip r:embed="rId284" cstate="print"/>
            <a:stretch>
              <a:fillRect/>
            </a:stretch>
          </a:blipFill>
        </p:spPr>
        <p:txBody>
          <a:bodyPr wrap="square" lIns="0" tIns="0" rIns="0" bIns="0" rtlCol="0"/>
          <a:lstStyle/>
          <a:p>
            <a:endParaRPr/>
          </a:p>
        </p:txBody>
      </p:sp>
      <p:sp>
        <p:nvSpPr>
          <p:cNvPr id="565" name="object 565"/>
          <p:cNvSpPr/>
          <p:nvPr/>
        </p:nvSpPr>
        <p:spPr>
          <a:xfrm>
            <a:off x="7721699" y="4127920"/>
            <a:ext cx="163195" cy="211454"/>
          </a:xfrm>
          <a:custGeom>
            <a:avLst/>
            <a:gdLst/>
            <a:ahLst/>
            <a:cxnLst/>
            <a:rect l="l" t="t" r="r" b="b"/>
            <a:pathLst>
              <a:path w="163195" h="211454">
                <a:moveTo>
                  <a:pt x="28689" y="29235"/>
                </a:moveTo>
                <a:lnTo>
                  <a:pt x="64138" y="6965"/>
                </a:lnTo>
                <a:lnTo>
                  <a:pt x="91440" y="0"/>
                </a:lnTo>
                <a:lnTo>
                  <a:pt x="101731" y="1962"/>
                </a:lnTo>
                <a:lnTo>
                  <a:pt x="139707" y="25418"/>
                </a:lnTo>
                <a:lnTo>
                  <a:pt x="158480" y="64712"/>
                </a:lnTo>
                <a:lnTo>
                  <a:pt x="163106" y="98107"/>
                </a:lnTo>
                <a:lnTo>
                  <a:pt x="161804" y="111534"/>
                </a:lnTo>
                <a:lnTo>
                  <a:pt x="150215" y="154051"/>
                </a:lnTo>
                <a:lnTo>
                  <a:pt x="126923" y="188203"/>
                </a:lnTo>
                <a:lnTo>
                  <a:pt x="94625" y="208606"/>
                </a:lnTo>
                <a:lnTo>
                  <a:pt x="66944" y="211321"/>
                </a:lnTo>
                <a:lnTo>
                  <a:pt x="56997" y="210002"/>
                </a:lnTo>
                <a:lnTo>
                  <a:pt x="18066" y="184013"/>
                </a:lnTo>
                <a:lnTo>
                  <a:pt x="2311" y="144425"/>
                </a:lnTo>
                <a:lnTo>
                  <a:pt x="0" y="112522"/>
                </a:lnTo>
                <a:lnTo>
                  <a:pt x="1434" y="96658"/>
                </a:lnTo>
                <a:lnTo>
                  <a:pt x="12852" y="52489"/>
                </a:lnTo>
                <a:lnTo>
                  <a:pt x="28689" y="29235"/>
                </a:lnTo>
                <a:close/>
              </a:path>
            </a:pathLst>
          </a:custGeom>
          <a:ln w="12699">
            <a:solidFill>
              <a:srgbClr val="A19FCC"/>
            </a:solidFill>
          </a:ln>
        </p:spPr>
        <p:txBody>
          <a:bodyPr wrap="square" lIns="0" tIns="0" rIns="0" bIns="0" rtlCol="0"/>
          <a:lstStyle/>
          <a:p>
            <a:endParaRPr/>
          </a:p>
        </p:txBody>
      </p:sp>
      <p:sp>
        <p:nvSpPr>
          <p:cNvPr id="566" name="object 566"/>
          <p:cNvSpPr/>
          <p:nvPr/>
        </p:nvSpPr>
        <p:spPr>
          <a:xfrm>
            <a:off x="7800230" y="3949928"/>
            <a:ext cx="199105" cy="181631"/>
          </a:xfrm>
          <a:prstGeom prst="rect">
            <a:avLst/>
          </a:prstGeom>
          <a:blipFill>
            <a:blip r:embed="rId285" cstate="print"/>
            <a:stretch>
              <a:fillRect/>
            </a:stretch>
          </a:blipFill>
        </p:spPr>
        <p:txBody>
          <a:bodyPr wrap="square" lIns="0" tIns="0" rIns="0" bIns="0" rtlCol="0"/>
          <a:lstStyle/>
          <a:p>
            <a:endParaRPr/>
          </a:p>
        </p:txBody>
      </p:sp>
      <p:sp>
        <p:nvSpPr>
          <p:cNvPr id="567" name="object 567"/>
          <p:cNvSpPr/>
          <p:nvPr/>
        </p:nvSpPr>
        <p:spPr>
          <a:xfrm>
            <a:off x="7800233" y="3949939"/>
            <a:ext cx="199390" cy="182245"/>
          </a:xfrm>
          <a:custGeom>
            <a:avLst/>
            <a:gdLst/>
            <a:ahLst/>
            <a:cxnLst/>
            <a:rect l="l" t="t" r="r" b="b"/>
            <a:pathLst>
              <a:path w="199390" h="182245">
                <a:moveTo>
                  <a:pt x="118295" y="228"/>
                </a:moveTo>
                <a:lnTo>
                  <a:pt x="159007" y="9994"/>
                </a:lnTo>
                <a:lnTo>
                  <a:pt x="193781" y="43979"/>
                </a:lnTo>
                <a:lnTo>
                  <a:pt x="199093" y="66331"/>
                </a:lnTo>
                <a:lnTo>
                  <a:pt x="198655" y="76921"/>
                </a:lnTo>
                <a:lnTo>
                  <a:pt x="183692" y="117817"/>
                </a:lnTo>
                <a:lnTo>
                  <a:pt x="152542" y="152934"/>
                </a:lnTo>
                <a:lnTo>
                  <a:pt x="114041" y="174383"/>
                </a:lnTo>
                <a:lnTo>
                  <a:pt x="73348" y="181618"/>
                </a:lnTo>
                <a:lnTo>
                  <a:pt x="61552" y="181381"/>
                </a:lnTo>
                <a:lnTo>
                  <a:pt x="21850" y="161815"/>
                </a:lnTo>
                <a:lnTo>
                  <a:pt x="1656" y="126554"/>
                </a:lnTo>
                <a:lnTo>
                  <a:pt x="0" y="114020"/>
                </a:lnTo>
                <a:lnTo>
                  <a:pt x="226" y="100866"/>
                </a:lnTo>
                <a:lnTo>
                  <a:pt x="17510" y="61924"/>
                </a:lnTo>
                <a:lnTo>
                  <a:pt x="51040" y="27889"/>
                </a:lnTo>
                <a:lnTo>
                  <a:pt x="90597" y="5168"/>
                </a:lnTo>
                <a:lnTo>
                  <a:pt x="111681" y="0"/>
                </a:lnTo>
                <a:lnTo>
                  <a:pt x="118295" y="228"/>
                </a:lnTo>
                <a:close/>
              </a:path>
            </a:pathLst>
          </a:custGeom>
          <a:ln w="12700">
            <a:solidFill>
              <a:srgbClr val="A19FCC"/>
            </a:solidFill>
          </a:ln>
        </p:spPr>
        <p:txBody>
          <a:bodyPr wrap="square" lIns="0" tIns="0" rIns="0" bIns="0" rtlCol="0"/>
          <a:lstStyle/>
          <a:p>
            <a:endParaRPr/>
          </a:p>
        </p:txBody>
      </p:sp>
      <p:sp>
        <p:nvSpPr>
          <p:cNvPr id="568" name="object 568"/>
          <p:cNvSpPr/>
          <p:nvPr/>
        </p:nvSpPr>
        <p:spPr>
          <a:xfrm>
            <a:off x="8698987" y="4362157"/>
            <a:ext cx="263477" cy="316255"/>
          </a:xfrm>
          <a:prstGeom prst="rect">
            <a:avLst/>
          </a:prstGeom>
          <a:blipFill>
            <a:blip r:embed="rId286" cstate="print"/>
            <a:stretch>
              <a:fillRect/>
            </a:stretch>
          </a:blipFill>
        </p:spPr>
        <p:txBody>
          <a:bodyPr wrap="square" lIns="0" tIns="0" rIns="0" bIns="0" rtlCol="0"/>
          <a:lstStyle/>
          <a:p>
            <a:endParaRPr/>
          </a:p>
        </p:txBody>
      </p:sp>
      <p:sp>
        <p:nvSpPr>
          <p:cNvPr id="569" name="object 569"/>
          <p:cNvSpPr/>
          <p:nvPr/>
        </p:nvSpPr>
        <p:spPr>
          <a:xfrm>
            <a:off x="8698985" y="4362176"/>
            <a:ext cx="263525" cy="316865"/>
          </a:xfrm>
          <a:custGeom>
            <a:avLst/>
            <a:gdLst/>
            <a:ahLst/>
            <a:cxnLst/>
            <a:rect l="l" t="t" r="r" b="b"/>
            <a:pathLst>
              <a:path w="263525" h="316864">
                <a:moveTo>
                  <a:pt x="13760" y="265912"/>
                </a:moveTo>
                <a:lnTo>
                  <a:pt x="4141" y="228697"/>
                </a:lnTo>
                <a:lnTo>
                  <a:pt x="0" y="181741"/>
                </a:lnTo>
                <a:lnTo>
                  <a:pt x="542" y="164141"/>
                </a:lnTo>
                <a:lnTo>
                  <a:pt x="10555" y="125652"/>
                </a:lnTo>
                <a:lnTo>
                  <a:pt x="31080" y="82974"/>
                </a:lnTo>
                <a:lnTo>
                  <a:pt x="55420" y="50268"/>
                </a:lnTo>
                <a:lnTo>
                  <a:pt x="97859" y="18732"/>
                </a:lnTo>
                <a:lnTo>
                  <a:pt x="140256" y="1217"/>
                </a:lnTo>
                <a:lnTo>
                  <a:pt x="155073" y="0"/>
                </a:lnTo>
                <a:lnTo>
                  <a:pt x="171136" y="1650"/>
                </a:lnTo>
                <a:lnTo>
                  <a:pt x="218865" y="21399"/>
                </a:lnTo>
                <a:lnTo>
                  <a:pt x="251369" y="64433"/>
                </a:lnTo>
                <a:lnTo>
                  <a:pt x="263478" y="110336"/>
                </a:lnTo>
                <a:lnTo>
                  <a:pt x="263097" y="125921"/>
                </a:lnTo>
                <a:lnTo>
                  <a:pt x="254893" y="179579"/>
                </a:lnTo>
                <a:lnTo>
                  <a:pt x="240861" y="218046"/>
                </a:lnTo>
                <a:lnTo>
                  <a:pt x="216142" y="257817"/>
                </a:lnTo>
                <a:lnTo>
                  <a:pt x="184080" y="291274"/>
                </a:lnTo>
                <a:lnTo>
                  <a:pt x="145176" y="309645"/>
                </a:lnTo>
                <a:lnTo>
                  <a:pt x="104768" y="316242"/>
                </a:lnTo>
                <a:lnTo>
                  <a:pt x="85745" y="314491"/>
                </a:lnTo>
                <a:lnTo>
                  <a:pt x="35896" y="295173"/>
                </a:lnTo>
                <a:lnTo>
                  <a:pt x="13760" y="265912"/>
                </a:lnTo>
                <a:close/>
              </a:path>
            </a:pathLst>
          </a:custGeom>
          <a:ln w="12700">
            <a:solidFill>
              <a:srgbClr val="A19FCC"/>
            </a:solidFill>
          </a:ln>
        </p:spPr>
        <p:txBody>
          <a:bodyPr wrap="square" lIns="0" tIns="0" rIns="0" bIns="0" rtlCol="0"/>
          <a:lstStyle/>
          <a:p>
            <a:endParaRPr/>
          </a:p>
        </p:txBody>
      </p:sp>
      <p:sp>
        <p:nvSpPr>
          <p:cNvPr id="570" name="object 570"/>
          <p:cNvSpPr/>
          <p:nvPr/>
        </p:nvSpPr>
        <p:spPr>
          <a:xfrm>
            <a:off x="8765802" y="4424022"/>
            <a:ext cx="142047" cy="182783"/>
          </a:xfrm>
          <a:prstGeom prst="rect">
            <a:avLst/>
          </a:prstGeom>
          <a:blipFill>
            <a:blip r:embed="rId287" cstate="print"/>
            <a:stretch>
              <a:fillRect/>
            </a:stretch>
          </a:blipFill>
        </p:spPr>
        <p:txBody>
          <a:bodyPr wrap="square" lIns="0" tIns="0" rIns="0" bIns="0" rtlCol="0"/>
          <a:lstStyle/>
          <a:p>
            <a:endParaRPr/>
          </a:p>
        </p:txBody>
      </p:sp>
      <p:sp>
        <p:nvSpPr>
          <p:cNvPr id="571" name="object 571"/>
          <p:cNvSpPr/>
          <p:nvPr/>
        </p:nvSpPr>
        <p:spPr>
          <a:xfrm>
            <a:off x="7768280" y="4673231"/>
            <a:ext cx="304509" cy="296452"/>
          </a:xfrm>
          <a:prstGeom prst="rect">
            <a:avLst/>
          </a:prstGeom>
          <a:blipFill>
            <a:blip r:embed="rId288" cstate="print"/>
            <a:stretch>
              <a:fillRect/>
            </a:stretch>
          </a:blipFill>
        </p:spPr>
        <p:txBody>
          <a:bodyPr wrap="square" lIns="0" tIns="0" rIns="0" bIns="0" rtlCol="0"/>
          <a:lstStyle/>
          <a:p>
            <a:endParaRPr/>
          </a:p>
        </p:txBody>
      </p:sp>
      <p:sp>
        <p:nvSpPr>
          <p:cNvPr id="572" name="object 572"/>
          <p:cNvSpPr/>
          <p:nvPr/>
        </p:nvSpPr>
        <p:spPr>
          <a:xfrm>
            <a:off x="7768277" y="4673310"/>
            <a:ext cx="304800" cy="296545"/>
          </a:xfrm>
          <a:custGeom>
            <a:avLst/>
            <a:gdLst/>
            <a:ahLst/>
            <a:cxnLst/>
            <a:rect l="l" t="t" r="r" b="b"/>
            <a:pathLst>
              <a:path w="304800" h="296545">
                <a:moveTo>
                  <a:pt x="221791" y="295897"/>
                </a:moveTo>
                <a:lnTo>
                  <a:pt x="182372" y="294054"/>
                </a:lnTo>
                <a:lnTo>
                  <a:pt x="135061" y="283884"/>
                </a:lnTo>
                <a:lnTo>
                  <a:pt x="83247" y="256528"/>
                </a:lnTo>
                <a:lnTo>
                  <a:pt x="47608" y="223462"/>
                </a:lnTo>
                <a:lnTo>
                  <a:pt x="22899" y="189680"/>
                </a:lnTo>
                <a:lnTo>
                  <a:pt x="4824" y="138493"/>
                </a:lnTo>
                <a:lnTo>
                  <a:pt x="0" y="106856"/>
                </a:lnTo>
                <a:lnTo>
                  <a:pt x="497" y="91600"/>
                </a:lnTo>
                <a:lnTo>
                  <a:pt x="19537" y="46077"/>
                </a:lnTo>
                <a:lnTo>
                  <a:pt x="59641" y="12114"/>
                </a:lnTo>
                <a:lnTo>
                  <a:pt x="113739" y="0"/>
                </a:lnTo>
                <a:lnTo>
                  <a:pt x="129646" y="706"/>
                </a:lnTo>
                <a:lnTo>
                  <a:pt x="175791" y="15582"/>
                </a:lnTo>
                <a:lnTo>
                  <a:pt x="210192" y="33213"/>
                </a:lnTo>
                <a:lnTo>
                  <a:pt x="243660" y="58635"/>
                </a:lnTo>
                <a:lnTo>
                  <a:pt x="275186" y="94937"/>
                </a:lnTo>
                <a:lnTo>
                  <a:pt x="298283" y="136525"/>
                </a:lnTo>
                <a:lnTo>
                  <a:pt x="304511" y="180257"/>
                </a:lnTo>
                <a:lnTo>
                  <a:pt x="302835" y="202079"/>
                </a:lnTo>
                <a:lnTo>
                  <a:pt x="291249" y="240014"/>
                </a:lnTo>
                <a:lnTo>
                  <a:pt x="268420" y="271730"/>
                </a:lnTo>
                <a:lnTo>
                  <a:pt x="231733" y="295044"/>
                </a:lnTo>
                <a:lnTo>
                  <a:pt x="221791" y="295897"/>
                </a:lnTo>
                <a:close/>
              </a:path>
            </a:pathLst>
          </a:custGeom>
          <a:ln w="12700">
            <a:solidFill>
              <a:srgbClr val="A19FCC"/>
            </a:solidFill>
          </a:ln>
        </p:spPr>
        <p:txBody>
          <a:bodyPr wrap="square" lIns="0" tIns="0" rIns="0" bIns="0" rtlCol="0"/>
          <a:lstStyle/>
          <a:p>
            <a:endParaRPr/>
          </a:p>
        </p:txBody>
      </p:sp>
      <p:sp>
        <p:nvSpPr>
          <p:cNvPr id="573" name="object 573"/>
          <p:cNvSpPr/>
          <p:nvPr/>
        </p:nvSpPr>
        <p:spPr>
          <a:xfrm>
            <a:off x="7831127" y="4734822"/>
            <a:ext cx="176983" cy="153671"/>
          </a:xfrm>
          <a:prstGeom prst="rect">
            <a:avLst/>
          </a:prstGeom>
          <a:blipFill>
            <a:blip r:embed="rId289" cstate="print"/>
            <a:stretch>
              <a:fillRect/>
            </a:stretch>
          </a:blipFill>
        </p:spPr>
        <p:txBody>
          <a:bodyPr wrap="square" lIns="0" tIns="0" rIns="0" bIns="0" rtlCol="0"/>
          <a:lstStyle/>
          <a:p>
            <a:endParaRPr/>
          </a:p>
        </p:txBody>
      </p:sp>
      <p:sp>
        <p:nvSpPr>
          <p:cNvPr id="574" name="object 574"/>
          <p:cNvSpPr/>
          <p:nvPr/>
        </p:nvSpPr>
        <p:spPr>
          <a:xfrm>
            <a:off x="7667053" y="4324108"/>
            <a:ext cx="251153" cy="324810"/>
          </a:xfrm>
          <a:prstGeom prst="rect">
            <a:avLst/>
          </a:prstGeom>
          <a:blipFill>
            <a:blip r:embed="rId290" cstate="print"/>
            <a:stretch>
              <a:fillRect/>
            </a:stretch>
          </a:blipFill>
        </p:spPr>
        <p:txBody>
          <a:bodyPr wrap="square" lIns="0" tIns="0" rIns="0" bIns="0" rtlCol="0"/>
          <a:lstStyle/>
          <a:p>
            <a:endParaRPr/>
          </a:p>
        </p:txBody>
      </p:sp>
      <p:sp>
        <p:nvSpPr>
          <p:cNvPr id="575" name="object 575"/>
          <p:cNvSpPr/>
          <p:nvPr/>
        </p:nvSpPr>
        <p:spPr>
          <a:xfrm>
            <a:off x="7667056" y="4324240"/>
            <a:ext cx="251460" cy="325120"/>
          </a:xfrm>
          <a:custGeom>
            <a:avLst/>
            <a:gdLst/>
            <a:ahLst/>
            <a:cxnLst/>
            <a:rect l="l" t="t" r="r" b="b"/>
            <a:pathLst>
              <a:path w="251459" h="325120">
                <a:moveTo>
                  <a:pt x="41059" y="296662"/>
                </a:moveTo>
                <a:lnTo>
                  <a:pt x="22022" y="263267"/>
                </a:lnTo>
                <a:lnTo>
                  <a:pt x="5722" y="219038"/>
                </a:lnTo>
                <a:lnTo>
                  <a:pt x="0" y="183353"/>
                </a:lnTo>
                <a:lnTo>
                  <a:pt x="1214" y="162140"/>
                </a:lnTo>
                <a:lnTo>
                  <a:pt x="9844" y="115576"/>
                </a:lnTo>
                <a:lnTo>
                  <a:pt x="24763" y="77637"/>
                </a:lnTo>
                <a:lnTo>
                  <a:pt x="57454" y="36083"/>
                </a:lnTo>
                <a:lnTo>
                  <a:pt x="93777" y="8069"/>
                </a:lnTo>
                <a:lnTo>
                  <a:pt x="141163" y="0"/>
                </a:lnTo>
                <a:lnTo>
                  <a:pt x="158723" y="2098"/>
                </a:lnTo>
                <a:lnTo>
                  <a:pt x="204543" y="26763"/>
                </a:lnTo>
                <a:lnTo>
                  <a:pt x="235904" y="66943"/>
                </a:lnTo>
                <a:lnTo>
                  <a:pt x="247713" y="112664"/>
                </a:lnTo>
                <a:lnTo>
                  <a:pt x="251142" y="150164"/>
                </a:lnTo>
                <a:lnTo>
                  <a:pt x="250646" y="170429"/>
                </a:lnTo>
                <a:lnTo>
                  <a:pt x="242084" y="212788"/>
                </a:lnTo>
                <a:lnTo>
                  <a:pt x="224220" y="257808"/>
                </a:lnTo>
                <a:lnTo>
                  <a:pt x="197029" y="291689"/>
                </a:lnTo>
                <a:lnTo>
                  <a:pt x="160511" y="314437"/>
                </a:lnTo>
                <a:lnTo>
                  <a:pt x="123249" y="324684"/>
                </a:lnTo>
                <a:lnTo>
                  <a:pt x="103643" y="324661"/>
                </a:lnTo>
                <a:lnTo>
                  <a:pt x="59564" y="315254"/>
                </a:lnTo>
                <a:lnTo>
                  <a:pt x="41059" y="296662"/>
                </a:lnTo>
                <a:close/>
              </a:path>
            </a:pathLst>
          </a:custGeom>
          <a:ln w="12700">
            <a:solidFill>
              <a:srgbClr val="A19FCC"/>
            </a:solidFill>
          </a:ln>
        </p:spPr>
        <p:txBody>
          <a:bodyPr wrap="square" lIns="0" tIns="0" rIns="0" bIns="0" rtlCol="0"/>
          <a:lstStyle/>
          <a:p>
            <a:endParaRPr/>
          </a:p>
        </p:txBody>
      </p:sp>
      <p:sp>
        <p:nvSpPr>
          <p:cNvPr id="576" name="object 576"/>
          <p:cNvSpPr/>
          <p:nvPr/>
        </p:nvSpPr>
        <p:spPr>
          <a:xfrm>
            <a:off x="7727357" y="4385385"/>
            <a:ext cx="140877" cy="184908"/>
          </a:xfrm>
          <a:prstGeom prst="rect">
            <a:avLst/>
          </a:prstGeom>
          <a:blipFill>
            <a:blip r:embed="rId291" cstate="print"/>
            <a:stretch>
              <a:fillRect/>
            </a:stretch>
          </a:blipFill>
        </p:spPr>
        <p:txBody>
          <a:bodyPr wrap="square" lIns="0" tIns="0" rIns="0" bIns="0" rtlCol="0"/>
          <a:lstStyle/>
          <a:p>
            <a:endParaRPr/>
          </a:p>
        </p:txBody>
      </p:sp>
      <p:sp>
        <p:nvSpPr>
          <p:cNvPr id="577" name="object 577"/>
          <p:cNvSpPr/>
          <p:nvPr/>
        </p:nvSpPr>
        <p:spPr>
          <a:xfrm>
            <a:off x="8635800" y="4625695"/>
            <a:ext cx="201981" cy="223221"/>
          </a:xfrm>
          <a:prstGeom prst="rect">
            <a:avLst/>
          </a:prstGeom>
          <a:blipFill>
            <a:blip r:embed="rId292" cstate="print"/>
            <a:stretch>
              <a:fillRect/>
            </a:stretch>
          </a:blipFill>
        </p:spPr>
        <p:txBody>
          <a:bodyPr wrap="square" lIns="0" tIns="0" rIns="0" bIns="0" rtlCol="0"/>
          <a:lstStyle/>
          <a:p>
            <a:endParaRPr/>
          </a:p>
        </p:txBody>
      </p:sp>
      <p:sp>
        <p:nvSpPr>
          <p:cNvPr id="578" name="object 578"/>
          <p:cNvSpPr/>
          <p:nvPr/>
        </p:nvSpPr>
        <p:spPr>
          <a:xfrm>
            <a:off x="8629450" y="4619471"/>
            <a:ext cx="214682" cy="235805"/>
          </a:xfrm>
          <a:prstGeom prst="rect">
            <a:avLst/>
          </a:prstGeom>
          <a:blipFill>
            <a:blip r:embed="rId293" cstate="print"/>
            <a:stretch>
              <a:fillRect/>
            </a:stretch>
          </a:blipFill>
        </p:spPr>
        <p:txBody>
          <a:bodyPr wrap="square" lIns="0" tIns="0" rIns="0" bIns="0" rtlCol="0"/>
          <a:lstStyle/>
          <a:p>
            <a:endParaRPr/>
          </a:p>
        </p:txBody>
      </p:sp>
      <p:sp>
        <p:nvSpPr>
          <p:cNvPr id="579" name="object 579"/>
          <p:cNvSpPr/>
          <p:nvPr/>
        </p:nvSpPr>
        <p:spPr>
          <a:xfrm>
            <a:off x="8448523" y="4757204"/>
            <a:ext cx="290525" cy="322984"/>
          </a:xfrm>
          <a:prstGeom prst="rect">
            <a:avLst/>
          </a:prstGeom>
          <a:blipFill>
            <a:blip r:embed="rId294" cstate="print"/>
            <a:stretch>
              <a:fillRect/>
            </a:stretch>
          </a:blipFill>
        </p:spPr>
        <p:txBody>
          <a:bodyPr wrap="square" lIns="0" tIns="0" rIns="0" bIns="0" rtlCol="0"/>
          <a:lstStyle/>
          <a:p>
            <a:endParaRPr/>
          </a:p>
        </p:txBody>
      </p:sp>
      <p:sp>
        <p:nvSpPr>
          <p:cNvPr id="580" name="object 580"/>
          <p:cNvSpPr/>
          <p:nvPr/>
        </p:nvSpPr>
        <p:spPr>
          <a:xfrm>
            <a:off x="8448516" y="4756820"/>
            <a:ext cx="290830" cy="323850"/>
          </a:xfrm>
          <a:custGeom>
            <a:avLst/>
            <a:gdLst/>
            <a:ahLst/>
            <a:cxnLst/>
            <a:rect l="l" t="t" r="r" b="b"/>
            <a:pathLst>
              <a:path w="290829" h="323850">
                <a:moveTo>
                  <a:pt x="35534" y="94843"/>
                </a:moveTo>
                <a:lnTo>
                  <a:pt x="37312" y="89928"/>
                </a:lnTo>
                <a:lnTo>
                  <a:pt x="39077" y="85013"/>
                </a:lnTo>
                <a:lnTo>
                  <a:pt x="39027" y="79235"/>
                </a:lnTo>
                <a:lnTo>
                  <a:pt x="38963" y="73456"/>
                </a:lnTo>
                <a:lnTo>
                  <a:pt x="36309" y="65722"/>
                </a:lnTo>
                <a:lnTo>
                  <a:pt x="35191" y="60197"/>
                </a:lnTo>
                <a:lnTo>
                  <a:pt x="34074" y="54673"/>
                </a:lnTo>
                <a:lnTo>
                  <a:pt x="31051" y="48513"/>
                </a:lnTo>
                <a:lnTo>
                  <a:pt x="32308" y="46088"/>
                </a:lnTo>
                <a:lnTo>
                  <a:pt x="33566" y="43662"/>
                </a:lnTo>
                <a:lnTo>
                  <a:pt x="38519" y="43878"/>
                </a:lnTo>
                <a:lnTo>
                  <a:pt x="42748" y="45643"/>
                </a:lnTo>
                <a:lnTo>
                  <a:pt x="46977" y="47409"/>
                </a:lnTo>
                <a:lnTo>
                  <a:pt x="53009" y="53492"/>
                </a:lnTo>
                <a:lnTo>
                  <a:pt x="57696" y="56692"/>
                </a:lnTo>
                <a:lnTo>
                  <a:pt x="62369" y="59880"/>
                </a:lnTo>
                <a:lnTo>
                  <a:pt x="67843" y="63258"/>
                </a:lnTo>
                <a:lnTo>
                  <a:pt x="70827" y="64795"/>
                </a:lnTo>
                <a:lnTo>
                  <a:pt x="73799" y="66332"/>
                </a:lnTo>
                <a:lnTo>
                  <a:pt x="71056" y="67360"/>
                </a:lnTo>
                <a:lnTo>
                  <a:pt x="75577" y="65912"/>
                </a:lnTo>
                <a:lnTo>
                  <a:pt x="80098" y="64477"/>
                </a:lnTo>
                <a:lnTo>
                  <a:pt x="117235" y="50245"/>
                </a:lnTo>
                <a:lnTo>
                  <a:pt x="136994" y="45846"/>
                </a:lnTo>
                <a:lnTo>
                  <a:pt x="144586" y="46008"/>
                </a:lnTo>
                <a:lnTo>
                  <a:pt x="151271" y="47474"/>
                </a:lnTo>
                <a:lnTo>
                  <a:pt x="157349" y="48713"/>
                </a:lnTo>
                <a:lnTo>
                  <a:pt x="190238" y="18494"/>
                </a:lnTo>
                <a:lnTo>
                  <a:pt x="193827" y="12450"/>
                </a:lnTo>
                <a:lnTo>
                  <a:pt x="224878" y="0"/>
                </a:lnTo>
                <a:lnTo>
                  <a:pt x="229006" y="368"/>
                </a:lnTo>
                <a:lnTo>
                  <a:pt x="230898" y="3771"/>
                </a:lnTo>
                <a:lnTo>
                  <a:pt x="232791" y="7175"/>
                </a:lnTo>
                <a:lnTo>
                  <a:pt x="229285" y="15163"/>
                </a:lnTo>
                <a:lnTo>
                  <a:pt x="230720" y="21069"/>
                </a:lnTo>
                <a:lnTo>
                  <a:pt x="232156" y="26962"/>
                </a:lnTo>
                <a:lnTo>
                  <a:pt x="236321" y="34607"/>
                </a:lnTo>
                <a:lnTo>
                  <a:pt x="239483" y="39166"/>
                </a:lnTo>
                <a:lnTo>
                  <a:pt x="242658" y="43713"/>
                </a:lnTo>
                <a:lnTo>
                  <a:pt x="244030" y="46494"/>
                </a:lnTo>
                <a:lnTo>
                  <a:pt x="249745" y="48399"/>
                </a:lnTo>
                <a:lnTo>
                  <a:pt x="255460" y="50291"/>
                </a:lnTo>
                <a:lnTo>
                  <a:pt x="267690" y="49212"/>
                </a:lnTo>
                <a:lnTo>
                  <a:pt x="273812" y="50571"/>
                </a:lnTo>
                <a:lnTo>
                  <a:pt x="279920" y="51930"/>
                </a:lnTo>
                <a:lnTo>
                  <a:pt x="284391" y="53593"/>
                </a:lnTo>
                <a:lnTo>
                  <a:pt x="286435" y="56553"/>
                </a:lnTo>
                <a:lnTo>
                  <a:pt x="288480" y="59499"/>
                </a:lnTo>
                <a:lnTo>
                  <a:pt x="287426" y="63563"/>
                </a:lnTo>
                <a:lnTo>
                  <a:pt x="286080" y="68287"/>
                </a:lnTo>
                <a:lnTo>
                  <a:pt x="284721" y="73012"/>
                </a:lnTo>
                <a:lnTo>
                  <a:pt x="279882" y="79273"/>
                </a:lnTo>
                <a:lnTo>
                  <a:pt x="278333" y="84899"/>
                </a:lnTo>
                <a:lnTo>
                  <a:pt x="276796" y="90525"/>
                </a:lnTo>
                <a:lnTo>
                  <a:pt x="275615" y="95846"/>
                </a:lnTo>
                <a:lnTo>
                  <a:pt x="276783" y="102069"/>
                </a:lnTo>
                <a:lnTo>
                  <a:pt x="277964" y="108292"/>
                </a:lnTo>
                <a:lnTo>
                  <a:pt x="283210" y="112915"/>
                </a:lnTo>
                <a:lnTo>
                  <a:pt x="285369" y="122224"/>
                </a:lnTo>
                <a:lnTo>
                  <a:pt x="287054" y="129515"/>
                </a:lnTo>
                <a:lnTo>
                  <a:pt x="288610" y="137660"/>
                </a:lnTo>
                <a:lnTo>
                  <a:pt x="289648" y="147011"/>
                </a:lnTo>
                <a:lnTo>
                  <a:pt x="289775" y="157924"/>
                </a:lnTo>
                <a:lnTo>
                  <a:pt x="288533" y="172132"/>
                </a:lnTo>
                <a:lnTo>
                  <a:pt x="286246" y="188893"/>
                </a:lnTo>
                <a:lnTo>
                  <a:pt x="283705" y="204873"/>
                </a:lnTo>
                <a:lnTo>
                  <a:pt x="281698" y="216738"/>
                </a:lnTo>
                <a:lnTo>
                  <a:pt x="279730" y="228333"/>
                </a:lnTo>
                <a:lnTo>
                  <a:pt x="277977" y="223443"/>
                </a:lnTo>
                <a:lnTo>
                  <a:pt x="277952" y="227482"/>
                </a:lnTo>
                <a:lnTo>
                  <a:pt x="290537" y="250647"/>
                </a:lnTo>
                <a:lnTo>
                  <a:pt x="290042" y="254876"/>
                </a:lnTo>
                <a:lnTo>
                  <a:pt x="289547" y="259105"/>
                </a:lnTo>
                <a:lnTo>
                  <a:pt x="283768" y="264236"/>
                </a:lnTo>
                <a:lnTo>
                  <a:pt x="278612" y="266306"/>
                </a:lnTo>
                <a:lnTo>
                  <a:pt x="273456" y="268376"/>
                </a:lnTo>
                <a:lnTo>
                  <a:pt x="259105" y="267322"/>
                </a:lnTo>
                <a:lnTo>
                  <a:pt x="253314" y="267601"/>
                </a:lnTo>
                <a:lnTo>
                  <a:pt x="248094" y="266445"/>
                </a:lnTo>
                <a:lnTo>
                  <a:pt x="243801" y="268020"/>
                </a:lnTo>
                <a:lnTo>
                  <a:pt x="239496" y="269582"/>
                </a:lnTo>
                <a:lnTo>
                  <a:pt x="239509" y="273278"/>
                </a:lnTo>
                <a:lnTo>
                  <a:pt x="233311" y="276758"/>
                </a:lnTo>
                <a:lnTo>
                  <a:pt x="227616" y="279410"/>
                </a:lnTo>
                <a:lnTo>
                  <a:pt x="220552" y="282232"/>
                </a:lnTo>
                <a:lnTo>
                  <a:pt x="213182" y="285348"/>
                </a:lnTo>
                <a:lnTo>
                  <a:pt x="206565" y="288886"/>
                </a:lnTo>
                <a:lnTo>
                  <a:pt x="200832" y="293375"/>
                </a:lnTo>
                <a:lnTo>
                  <a:pt x="195467" y="298576"/>
                </a:lnTo>
                <a:lnTo>
                  <a:pt x="190561" y="303492"/>
                </a:lnTo>
                <a:lnTo>
                  <a:pt x="186207" y="307124"/>
                </a:lnTo>
                <a:lnTo>
                  <a:pt x="180797" y="310680"/>
                </a:lnTo>
                <a:lnTo>
                  <a:pt x="178663" y="311403"/>
                </a:lnTo>
                <a:lnTo>
                  <a:pt x="174142" y="310197"/>
                </a:lnTo>
                <a:lnTo>
                  <a:pt x="169633" y="308978"/>
                </a:lnTo>
                <a:lnTo>
                  <a:pt x="163156" y="301358"/>
                </a:lnTo>
                <a:lnTo>
                  <a:pt x="159143" y="299834"/>
                </a:lnTo>
                <a:lnTo>
                  <a:pt x="155117" y="298322"/>
                </a:lnTo>
                <a:lnTo>
                  <a:pt x="155587" y="298246"/>
                </a:lnTo>
                <a:lnTo>
                  <a:pt x="150012" y="301091"/>
                </a:lnTo>
                <a:lnTo>
                  <a:pt x="144675" y="304299"/>
                </a:lnTo>
                <a:lnTo>
                  <a:pt x="137926" y="308830"/>
                </a:lnTo>
                <a:lnTo>
                  <a:pt x="131147" y="313444"/>
                </a:lnTo>
                <a:lnTo>
                  <a:pt x="125717" y="316903"/>
                </a:lnTo>
                <a:lnTo>
                  <a:pt x="119989" y="320192"/>
                </a:lnTo>
                <a:lnTo>
                  <a:pt x="119354" y="323367"/>
                </a:lnTo>
                <a:lnTo>
                  <a:pt x="115658" y="320840"/>
                </a:lnTo>
                <a:lnTo>
                  <a:pt x="111950" y="318312"/>
                </a:lnTo>
                <a:lnTo>
                  <a:pt x="109131" y="308597"/>
                </a:lnTo>
                <a:lnTo>
                  <a:pt x="103517" y="301751"/>
                </a:lnTo>
                <a:lnTo>
                  <a:pt x="75145" y="276809"/>
                </a:lnTo>
                <a:lnTo>
                  <a:pt x="67360" y="285102"/>
                </a:lnTo>
                <a:lnTo>
                  <a:pt x="62814" y="284225"/>
                </a:lnTo>
                <a:lnTo>
                  <a:pt x="58267" y="283362"/>
                </a:lnTo>
                <a:lnTo>
                  <a:pt x="56451" y="277888"/>
                </a:lnTo>
                <a:lnTo>
                  <a:pt x="54686" y="274497"/>
                </a:lnTo>
                <a:lnTo>
                  <a:pt x="52908" y="271106"/>
                </a:lnTo>
                <a:lnTo>
                  <a:pt x="54457" y="266738"/>
                </a:lnTo>
                <a:lnTo>
                  <a:pt x="52171" y="263880"/>
                </a:lnTo>
                <a:lnTo>
                  <a:pt x="49885" y="261023"/>
                </a:lnTo>
                <a:lnTo>
                  <a:pt x="45491" y="262356"/>
                </a:lnTo>
                <a:lnTo>
                  <a:pt x="40982" y="257340"/>
                </a:lnTo>
                <a:lnTo>
                  <a:pt x="19873" y="218998"/>
                </a:lnTo>
                <a:lnTo>
                  <a:pt x="15024" y="197992"/>
                </a:lnTo>
                <a:lnTo>
                  <a:pt x="16840" y="195732"/>
                </a:lnTo>
                <a:lnTo>
                  <a:pt x="15862" y="189991"/>
                </a:lnTo>
                <a:lnTo>
                  <a:pt x="14871" y="184251"/>
                </a:lnTo>
                <a:lnTo>
                  <a:pt x="13296" y="179958"/>
                </a:lnTo>
                <a:lnTo>
                  <a:pt x="10655" y="170827"/>
                </a:lnTo>
                <a:lnTo>
                  <a:pt x="7993" y="163006"/>
                </a:lnTo>
                <a:lnTo>
                  <a:pt x="4651" y="153846"/>
                </a:lnTo>
                <a:lnTo>
                  <a:pt x="1647" y="144283"/>
                </a:lnTo>
                <a:lnTo>
                  <a:pt x="0" y="135254"/>
                </a:lnTo>
                <a:lnTo>
                  <a:pt x="252" y="126494"/>
                </a:lnTo>
                <a:lnTo>
                  <a:pt x="1765" y="117673"/>
                </a:lnTo>
                <a:lnTo>
                  <a:pt x="3811" y="109635"/>
                </a:lnTo>
                <a:lnTo>
                  <a:pt x="5664" y="103225"/>
                </a:lnTo>
                <a:lnTo>
                  <a:pt x="7696" y="96138"/>
                </a:lnTo>
                <a:lnTo>
                  <a:pt x="11531" y="97180"/>
                </a:lnTo>
                <a:lnTo>
                  <a:pt x="12153" y="92735"/>
                </a:lnTo>
                <a:lnTo>
                  <a:pt x="12788" y="88290"/>
                </a:lnTo>
                <a:lnTo>
                  <a:pt x="8915" y="79984"/>
                </a:lnTo>
                <a:lnTo>
                  <a:pt x="9461" y="76568"/>
                </a:lnTo>
                <a:lnTo>
                  <a:pt x="9994" y="73151"/>
                </a:lnTo>
                <a:lnTo>
                  <a:pt x="11010" y="72212"/>
                </a:lnTo>
                <a:lnTo>
                  <a:pt x="15392" y="72262"/>
                </a:lnTo>
                <a:lnTo>
                  <a:pt x="19773" y="72301"/>
                </a:lnTo>
                <a:lnTo>
                  <a:pt x="31826" y="75704"/>
                </a:lnTo>
                <a:lnTo>
                  <a:pt x="35775" y="76860"/>
                </a:lnTo>
                <a:lnTo>
                  <a:pt x="39712" y="78028"/>
                </a:lnTo>
                <a:lnTo>
                  <a:pt x="39370" y="78625"/>
                </a:lnTo>
                <a:lnTo>
                  <a:pt x="39027" y="79235"/>
                </a:lnTo>
              </a:path>
            </a:pathLst>
          </a:custGeom>
          <a:ln w="12700">
            <a:solidFill>
              <a:srgbClr val="A19FCC"/>
            </a:solidFill>
          </a:ln>
        </p:spPr>
        <p:txBody>
          <a:bodyPr wrap="square" lIns="0" tIns="0" rIns="0" bIns="0" rtlCol="0"/>
          <a:lstStyle/>
          <a:p>
            <a:endParaRPr/>
          </a:p>
        </p:txBody>
      </p:sp>
      <p:sp>
        <p:nvSpPr>
          <p:cNvPr id="581" name="object 581"/>
          <p:cNvSpPr/>
          <p:nvPr/>
        </p:nvSpPr>
        <p:spPr>
          <a:xfrm>
            <a:off x="8482249" y="4837338"/>
            <a:ext cx="201720" cy="125338"/>
          </a:xfrm>
          <a:prstGeom prst="rect">
            <a:avLst/>
          </a:prstGeom>
          <a:blipFill>
            <a:blip r:embed="rId295" cstate="print"/>
            <a:stretch>
              <a:fillRect/>
            </a:stretch>
          </a:blipFill>
        </p:spPr>
        <p:txBody>
          <a:bodyPr wrap="square" lIns="0" tIns="0" rIns="0" bIns="0" rtlCol="0"/>
          <a:lstStyle/>
          <a:p>
            <a:endParaRPr/>
          </a:p>
        </p:txBody>
      </p:sp>
      <p:sp>
        <p:nvSpPr>
          <p:cNvPr id="582" name="object 582"/>
          <p:cNvSpPr/>
          <p:nvPr/>
        </p:nvSpPr>
        <p:spPr>
          <a:xfrm>
            <a:off x="8257590" y="4752416"/>
            <a:ext cx="341243" cy="331590"/>
          </a:xfrm>
          <a:prstGeom prst="rect">
            <a:avLst/>
          </a:prstGeom>
          <a:blipFill>
            <a:blip r:embed="rId296" cstate="print"/>
            <a:stretch>
              <a:fillRect/>
            </a:stretch>
          </a:blipFill>
        </p:spPr>
        <p:txBody>
          <a:bodyPr wrap="square" lIns="0" tIns="0" rIns="0" bIns="0" rtlCol="0"/>
          <a:lstStyle/>
          <a:p>
            <a:endParaRPr/>
          </a:p>
        </p:txBody>
      </p:sp>
      <p:sp>
        <p:nvSpPr>
          <p:cNvPr id="583" name="object 583"/>
          <p:cNvSpPr/>
          <p:nvPr/>
        </p:nvSpPr>
        <p:spPr>
          <a:xfrm>
            <a:off x="8257592" y="4752456"/>
            <a:ext cx="341630" cy="332105"/>
          </a:xfrm>
          <a:custGeom>
            <a:avLst/>
            <a:gdLst/>
            <a:ahLst/>
            <a:cxnLst/>
            <a:rect l="l" t="t" r="r" b="b"/>
            <a:pathLst>
              <a:path w="341629" h="332104">
                <a:moveTo>
                  <a:pt x="270434" y="22620"/>
                </a:moveTo>
                <a:lnTo>
                  <a:pt x="300479" y="54651"/>
                </a:lnTo>
                <a:lnTo>
                  <a:pt x="328131" y="97874"/>
                </a:lnTo>
                <a:lnTo>
                  <a:pt x="341243" y="154974"/>
                </a:lnTo>
                <a:lnTo>
                  <a:pt x="339449" y="178931"/>
                </a:lnTo>
                <a:lnTo>
                  <a:pt x="328663" y="224169"/>
                </a:lnTo>
                <a:lnTo>
                  <a:pt x="307621" y="259130"/>
                </a:lnTo>
                <a:lnTo>
                  <a:pt x="279959" y="287491"/>
                </a:lnTo>
                <a:lnTo>
                  <a:pt x="233837" y="319097"/>
                </a:lnTo>
                <a:lnTo>
                  <a:pt x="193968" y="329571"/>
                </a:lnTo>
                <a:lnTo>
                  <a:pt x="170191" y="331550"/>
                </a:lnTo>
                <a:lnTo>
                  <a:pt x="145983" y="331020"/>
                </a:lnTo>
                <a:lnTo>
                  <a:pt x="101683" y="320521"/>
                </a:lnTo>
                <a:lnTo>
                  <a:pt x="61076" y="298083"/>
                </a:lnTo>
                <a:lnTo>
                  <a:pt x="32777" y="272478"/>
                </a:lnTo>
                <a:lnTo>
                  <a:pt x="11062" y="227344"/>
                </a:lnTo>
                <a:lnTo>
                  <a:pt x="1803" y="189747"/>
                </a:lnTo>
                <a:lnTo>
                  <a:pt x="0" y="169220"/>
                </a:lnTo>
                <a:lnTo>
                  <a:pt x="1537" y="148197"/>
                </a:lnTo>
                <a:lnTo>
                  <a:pt x="14373" y="101633"/>
                </a:lnTo>
                <a:lnTo>
                  <a:pt x="39649" y="58497"/>
                </a:lnTo>
                <a:lnTo>
                  <a:pt x="80867" y="27303"/>
                </a:lnTo>
                <a:lnTo>
                  <a:pt x="129629" y="6796"/>
                </a:lnTo>
                <a:lnTo>
                  <a:pt x="181637" y="0"/>
                </a:lnTo>
                <a:lnTo>
                  <a:pt x="206997" y="582"/>
                </a:lnTo>
                <a:lnTo>
                  <a:pt x="253163" y="9693"/>
                </a:lnTo>
                <a:lnTo>
                  <a:pt x="270434" y="22620"/>
                </a:lnTo>
                <a:close/>
              </a:path>
            </a:pathLst>
          </a:custGeom>
          <a:ln w="12700">
            <a:solidFill>
              <a:srgbClr val="DC1E34"/>
            </a:solidFill>
          </a:ln>
        </p:spPr>
        <p:txBody>
          <a:bodyPr wrap="square" lIns="0" tIns="0" rIns="0" bIns="0" rtlCol="0"/>
          <a:lstStyle/>
          <a:p>
            <a:endParaRPr/>
          </a:p>
        </p:txBody>
      </p:sp>
      <p:sp>
        <p:nvSpPr>
          <p:cNvPr id="584" name="object 584"/>
          <p:cNvSpPr/>
          <p:nvPr/>
        </p:nvSpPr>
        <p:spPr>
          <a:xfrm>
            <a:off x="8298505" y="4788995"/>
            <a:ext cx="260985" cy="254635"/>
          </a:xfrm>
          <a:custGeom>
            <a:avLst/>
            <a:gdLst/>
            <a:ahLst/>
            <a:cxnLst/>
            <a:rect l="l" t="t" r="r" b="b"/>
            <a:pathLst>
              <a:path w="260984" h="254635">
                <a:moveTo>
                  <a:pt x="130463" y="0"/>
                </a:moveTo>
                <a:lnTo>
                  <a:pt x="77193" y="3886"/>
                </a:lnTo>
                <a:lnTo>
                  <a:pt x="38740" y="25033"/>
                </a:lnTo>
                <a:lnTo>
                  <a:pt x="15501" y="63231"/>
                </a:lnTo>
                <a:lnTo>
                  <a:pt x="1186" y="106364"/>
                </a:lnTo>
                <a:lnTo>
                  <a:pt x="0" y="124047"/>
                </a:lnTo>
                <a:lnTo>
                  <a:pt x="2199" y="140636"/>
                </a:lnTo>
                <a:lnTo>
                  <a:pt x="22294" y="186901"/>
                </a:lnTo>
                <a:lnTo>
                  <a:pt x="60038" y="227128"/>
                </a:lnTo>
                <a:lnTo>
                  <a:pt x="95409" y="245538"/>
                </a:lnTo>
                <a:lnTo>
                  <a:pt x="132657" y="254242"/>
                </a:lnTo>
                <a:lnTo>
                  <a:pt x="149021" y="252626"/>
                </a:lnTo>
                <a:lnTo>
                  <a:pt x="194010" y="232055"/>
                </a:lnTo>
                <a:lnTo>
                  <a:pt x="235308" y="202570"/>
                </a:lnTo>
                <a:lnTo>
                  <a:pt x="257402" y="159661"/>
                </a:lnTo>
                <a:lnTo>
                  <a:pt x="260380" y="127306"/>
                </a:lnTo>
                <a:lnTo>
                  <a:pt x="258728" y="112820"/>
                </a:lnTo>
                <a:lnTo>
                  <a:pt x="239095" y="70626"/>
                </a:lnTo>
                <a:lnTo>
                  <a:pt x="208174" y="36734"/>
                </a:lnTo>
                <a:lnTo>
                  <a:pt x="170223" y="9005"/>
                </a:lnTo>
                <a:lnTo>
                  <a:pt x="130463" y="0"/>
                </a:lnTo>
                <a:close/>
              </a:path>
            </a:pathLst>
          </a:custGeom>
          <a:solidFill>
            <a:srgbClr val="76777A"/>
          </a:solidFill>
        </p:spPr>
        <p:txBody>
          <a:bodyPr wrap="square" lIns="0" tIns="0" rIns="0" bIns="0" rtlCol="0"/>
          <a:lstStyle/>
          <a:p>
            <a:endParaRPr/>
          </a:p>
        </p:txBody>
      </p:sp>
      <p:sp>
        <p:nvSpPr>
          <p:cNvPr id="585" name="object 585"/>
          <p:cNvSpPr/>
          <p:nvPr/>
        </p:nvSpPr>
        <p:spPr>
          <a:xfrm>
            <a:off x="8298505" y="4788995"/>
            <a:ext cx="260985" cy="254635"/>
          </a:xfrm>
          <a:custGeom>
            <a:avLst/>
            <a:gdLst/>
            <a:ahLst/>
            <a:cxnLst/>
            <a:rect l="l" t="t" r="r" b="b"/>
            <a:pathLst>
              <a:path w="260984" h="254635">
                <a:moveTo>
                  <a:pt x="92588" y="1614"/>
                </a:moveTo>
                <a:lnTo>
                  <a:pt x="110526" y="27"/>
                </a:lnTo>
                <a:lnTo>
                  <a:pt x="130463" y="0"/>
                </a:lnTo>
                <a:lnTo>
                  <a:pt x="150870" y="2627"/>
                </a:lnTo>
                <a:lnTo>
                  <a:pt x="189168" y="20714"/>
                </a:lnTo>
                <a:lnTo>
                  <a:pt x="225423" y="54295"/>
                </a:lnTo>
                <a:lnTo>
                  <a:pt x="248613" y="84997"/>
                </a:lnTo>
                <a:lnTo>
                  <a:pt x="260380" y="127306"/>
                </a:lnTo>
                <a:lnTo>
                  <a:pt x="260026" y="143079"/>
                </a:lnTo>
                <a:lnTo>
                  <a:pt x="245356" y="190158"/>
                </a:lnTo>
                <a:lnTo>
                  <a:pt x="208402" y="223459"/>
                </a:lnTo>
                <a:lnTo>
                  <a:pt x="164662" y="247464"/>
                </a:lnTo>
                <a:lnTo>
                  <a:pt x="132657" y="254242"/>
                </a:lnTo>
                <a:lnTo>
                  <a:pt x="114679" y="251593"/>
                </a:lnTo>
                <a:lnTo>
                  <a:pt x="76608" y="237056"/>
                </a:lnTo>
                <a:lnTo>
                  <a:pt x="33111" y="201795"/>
                </a:lnTo>
                <a:lnTo>
                  <a:pt x="7023" y="156418"/>
                </a:lnTo>
                <a:lnTo>
                  <a:pt x="0" y="124047"/>
                </a:lnTo>
                <a:lnTo>
                  <a:pt x="1186" y="106364"/>
                </a:lnTo>
                <a:lnTo>
                  <a:pt x="15501" y="63231"/>
                </a:lnTo>
                <a:lnTo>
                  <a:pt x="38740" y="25033"/>
                </a:lnTo>
                <a:lnTo>
                  <a:pt x="77193" y="3886"/>
                </a:lnTo>
                <a:lnTo>
                  <a:pt x="92588" y="1614"/>
                </a:lnTo>
                <a:close/>
              </a:path>
            </a:pathLst>
          </a:custGeom>
          <a:ln w="12700">
            <a:solidFill>
              <a:srgbClr val="DC1E34"/>
            </a:solidFill>
          </a:ln>
        </p:spPr>
        <p:txBody>
          <a:bodyPr wrap="square" lIns="0" tIns="0" rIns="0" bIns="0" rtlCol="0"/>
          <a:lstStyle/>
          <a:p>
            <a:endParaRPr/>
          </a:p>
        </p:txBody>
      </p:sp>
      <p:sp>
        <p:nvSpPr>
          <p:cNvPr id="586" name="object 586"/>
          <p:cNvSpPr/>
          <p:nvPr/>
        </p:nvSpPr>
        <p:spPr>
          <a:xfrm>
            <a:off x="8758885" y="4844529"/>
            <a:ext cx="330746" cy="321095"/>
          </a:xfrm>
          <a:prstGeom prst="rect">
            <a:avLst/>
          </a:prstGeom>
          <a:blipFill>
            <a:blip r:embed="rId297" cstate="print"/>
            <a:stretch>
              <a:fillRect/>
            </a:stretch>
          </a:blipFill>
        </p:spPr>
        <p:txBody>
          <a:bodyPr wrap="square" lIns="0" tIns="0" rIns="0" bIns="0" rtlCol="0"/>
          <a:lstStyle/>
          <a:p>
            <a:endParaRPr/>
          </a:p>
        </p:txBody>
      </p:sp>
      <p:sp>
        <p:nvSpPr>
          <p:cNvPr id="587" name="object 587"/>
          <p:cNvSpPr/>
          <p:nvPr/>
        </p:nvSpPr>
        <p:spPr>
          <a:xfrm>
            <a:off x="8758885" y="4844574"/>
            <a:ext cx="330835" cy="321310"/>
          </a:xfrm>
          <a:custGeom>
            <a:avLst/>
            <a:gdLst/>
            <a:ahLst/>
            <a:cxnLst/>
            <a:rect l="l" t="t" r="r" b="b"/>
            <a:pathLst>
              <a:path w="330834" h="321310">
                <a:moveTo>
                  <a:pt x="262117" y="21907"/>
                </a:moveTo>
                <a:lnTo>
                  <a:pt x="291240" y="52923"/>
                </a:lnTo>
                <a:lnTo>
                  <a:pt x="318036" y="94780"/>
                </a:lnTo>
                <a:lnTo>
                  <a:pt x="330743" y="150067"/>
                </a:lnTo>
                <a:lnTo>
                  <a:pt x="329005" y="173267"/>
                </a:lnTo>
                <a:lnTo>
                  <a:pt x="318556" y="217081"/>
                </a:lnTo>
                <a:lnTo>
                  <a:pt x="298158" y="250928"/>
                </a:lnTo>
                <a:lnTo>
                  <a:pt x="271350" y="278383"/>
                </a:lnTo>
                <a:lnTo>
                  <a:pt x="226648" y="308994"/>
                </a:lnTo>
                <a:lnTo>
                  <a:pt x="188010" y="319131"/>
                </a:lnTo>
                <a:lnTo>
                  <a:pt x="164963" y="321046"/>
                </a:lnTo>
                <a:lnTo>
                  <a:pt x="141500" y="320537"/>
                </a:lnTo>
                <a:lnTo>
                  <a:pt x="98564" y="310375"/>
                </a:lnTo>
                <a:lnTo>
                  <a:pt x="59201" y="288642"/>
                </a:lnTo>
                <a:lnTo>
                  <a:pt x="22981" y="250478"/>
                </a:lnTo>
                <a:lnTo>
                  <a:pt x="5677" y="202660"/>
                </a:lnTo>
                <a:lnTo>
                  <a:pt x="0" y="163863"/>
                </a:lnTo>
                <a:lnTo>
                  <a:pt x="1487" y="143509"/>
                </a:lnTo>
                <a:lnTo>
                  <a:pt x="13935" y="98420"/>
                </a:lnTo>
                <a:lnTo>
                  <a:pt x="38432" y="56654"/>
                </a:lnTo>
                <a:lnTo>
                  <a:pt x="78384" y="26444"/>
                </a:lnTo>
                <a:lnTo>
                  <a:pt x="125643" y="6578"/>
                </a:lnTo>
                <a:lnTo>
                  <a:pt x="176052" y="0"/>
                </a:lnTo>
                <a:lnTo>
                  <a:pt x="200631" y="567"/>
                </a:lnTo>
                <a:lnTo>
                  <a:pt x="245380" y="9393"/>
                </a:lnTo>
                <a:lnTo>
                  <a:pt x="262117" y="21907"/>
                </a:lnTo>
                <a:close/>
              </a:path>
            </a:pathLst>
          </a:custGeom>
          <a:ln w="12700">
            <a:solidFill>
              <a:srgbClr val="E25600"/>
            </a:solidFill>
          </a:ln>
        </p:spPr>
        <p:txBody>
          <a:bodyPr wrap="square" lIns="0" tIns="0" rIns="0" bIns="0" rtlCol="0"/>
          <a:lstStyle/>
          <a:p>
            <a:endParaRPr/>
          </a:p>
        </p:txBody>
      </p:sp>
      <p:sp>
        <p:nvSpPr>
          <p:cNvPr id="588" name="object 588"/>
          <p:cNvSpPr/>
          <p:nvPr/>
        </p:nvSpPr>
        <p:spPr>
          <a:xfrm>
            <a:off x="8798289" y="4879597"/>
            <a:ext cx="252876" cy="246718"/>
          </a:xfrm>
          <a:prstGeom prst="rect">
            <a:avLst/>
          </a:prstGeom>
          <a:blipFill>
            <a:blip r:embed="rId298" cstate="print"/>
            <a:stretch>
              <a:fillRect/>
            </a:stretch>
          </a:blipFill>
        </p:spPr>
        <p:txBody>
          <a:bodyPr wrap="square" lIns="0" tIns="0" rIns="0" bIns="0" rtlCol="0"/>
          <a:lstStyle/>
          <a:p>
            <a:endParaRPr/>
          </a:p>
        </p:txBody>
      </p:sp>
      <p:sp>
        <p:nvSpPr>
          <p:cNvPr id="589" name="object 589"/>
          <p:cNvSpPr/>
          <p:nvPr/>
        </p:nvSpPr>
        <p:spPr>
          <a:xfrm>
            <a:off x="8798289" y="4879597"/>
            <a:ext cx="253365" cy="247015"/>
          </a:xfrm>
          <a:custGeom>
            <a:avLst/>
            <a:gdLst/>
            <a:ahLst/>
            <a:cxnLst/>
            <a:rect l="l" t="t" r="r" b="b"/>
            <a:pathLst>
              <a:path w="253365" h="247014">
                <a:moveTo>
                  <a:pt x="89922" y="1570"/>
                </a:moveTo>
                <a:lnTo>
                  <a:pt x="107348" y="28"/>
                </a:lnTo>
                <a:lnTo>
                  <a:pt x="126712" y="0"/>
                </a:lnTo>
                <a:lnTo>
                  <a:pt x="146531" y="2550"/>
                </a:lnTo>
                <a:lnTo>
                  <a:pt x="183722" y="20106"/>
                </a:lnTo>
                <a:lnTo>
                  <a:pt x="218928" y="52690"/>
                </a:lnTo>
                <a:lnTo>
                  <a:pt x="247629" y="95969"/>
                </a:lnTo>
                <a:lnTo>
                  <a:pt x="252876" y="123553"/>
                </a:lnTo>
                <a:lnTo>
                  <a:pt x="252535" y="138854"/>
                </a:lnTo>
                <a:lnTo>
                  <a:pt x="238283" y="184538"/>
                </a:lnTo>
                <a:lnTo>
                  <a:pt x="202397" y="216850"/>
                </a:lnTo>
                <a:lnTo>
                  <a:pt x="159924" y="240141"/>
                </a:lnTo>
                <a:lnTo>
                  <a:pt x="128835" y="246718"/>
                </a:lnTo>
                <a:lnTo>
                  <a:pt x="111375" y="244153"/>
                </a:lnTo>
                <a:lnTo>
                  <a:pt x="74394" y="230046"/>
                </a:lnTo>
                <a:lnTo>
                  <a:pt x="32159" y="195819"/>
                </a:lnTo>
                <a:lnTo>
                  <a:pt x="6821" y="151785"/>
                </a:lnTo>
                <a:lnTo>
                  <a:pt x="0" y="120379"/>
                </a:lnTo>
                <a:lnTo>
                  <a:pt x="1149" y="103220"/>
                </a:lnTo>
                <a:lnTo>
                  <a:pt x="15059" y="61360"/>
                </a:lnTo>
                <a:lnTo>
                  <a:pt x="37636" y="24290"/>
                </a:lnTo>
                <a:lnTo>
                  <a:pt x="74966" y="3775"/>
                </a:lnTo>
                <a:lnTo>
                  <a:pt x="89922" y="1570"/>
                </a:lnTo>
                <a:close/>
              </a:path>
            </a:pathLst>
          </a:custGeom>
          <a:ln w="12700">
            <a:solidFill>
              <a:srgbClr val="973900"/>
            </a:solidFill>
          </a:ln>
        </p:spPr>
        <p:txBody>
          <a:bodyPr wrap="square" lIns="0" tIns="0" rIns="0" bIns="0" rtlCol="0"/>
          <a:lstStyle/>
          <a:p>
            <a:endParaRPr/>
          </a:p>
        </p:txBody>
      </p:sp>
      <p:sp>
        <p:nvSpPr>
          <p:cNvPr id="590" name="object 590"/>
          <p:cNvSpPr/>
          <p:nvPr/>
        </p:nvSpPr>
        <p:spPr>
          <a:xfrm>
            <a:off x="8057764" y="5210353"/>
            <a:ext cx="321739" cy="327836"/>
          </a:xfrm>
          <a:prstGeom prst="rect">
            <a:avLst/>
          </a:prstGeom>
          <a:blipFill>
            <a:blip r:embed="rId299" cstate="print"/>
            <a:stretch>
              <a:fillRect/>
            </a:stretch>
          </a:blipFill>
        </p:spPr>
        <p:txBody>
          <a:bodyPr wrap="square" lIns="0" tIns="0" rIns="0" bIns="0" rtlCol="0"/>
          <a:lstStyle/>
          <a:p>
            <a:endParaRPr/>
          </a:p>
        </p:txBody>
      </p:sp>
      <p:sp>
        <p:nvSpPr>
          <p:cNvPr id="591" name="object 591"/>
          <p:cNvSpPr/>
          <p:nvPr/>
        </p:nvSpPr>
        <p:spPr>
          <a:xfrm>
            <a:off x="8057762" y="5210389"/>
            <a:ext cx="321945" cy="328295"/>
          </a:xfrm>
          <a:custGeom>
            <a:avLst/>
            <a:gdLst/>
            <a:ahLst/>
            <a:cxnLst/>
            <a:rect l="l" t="t" r="r" b="b"/>
            <a:pathLst>
              <a:path w="321945" h="328295">
                <a:moveTo>
                  <a:pt x="254982" y="22364"/>
                </a:moveTo>
                <a:lnTo>
                  <a:pt x="283311" y="54034"/>
                </a:lnTo>
                <a:lnTo>
                  <a:pt x="309381" y="96769"/>
                </a:lnTo>
                <a:lnTo>
                  <a:pt x="321740" y="153219"/>
                </a:lnTo>
                <a:lnTo>
                  <a:pt x="320048" y="176906"/>
                </a:lnTo>
                <a:lnTo>
                  <a:pt x="309884" y="221640"/>
                </a:lnTo>
                <a:lnTo>
                  <a:pt x="290042" y="256201"/>
                </a:lnTo>
                <a:lnTo>
                  <a:pt x="263961" y="284238"/>
                </a:lnTo>
                <a:lnTo>
                  <a:pt x="220477" y="315485"/>
                </a:lnTo>
                <a:lnTo>
                  <a:pt x="182886" y="325840"/>
                </a:lnTo>
                <a:lnTo>
                  <a:pt x="160466" y="327798"/>
                </a:lnTo>
                <a:lnTo>
                  <a:pt x="137641" y="327277"/>
                </a:lnTo>
                <a:lnTo>
                  <a:pt x="95875" y="316903"/>
                </a:lnTo>
                <a:lnTo>
                  <a:pt x="57588" y="294713"/>
                </a:lnTo>
                <a:lnTo>
                  <a:pt x="22349" y="255741"/>
                </a:lnTo>
                <a:lnTo>
                  <a:pt x="5519" y="206914"/>
                </a:lnTo>
                <a:lnTo>
                  <a:pt x="0" y="167305"/>
                </a:lnTo>
                <a:lnTo>
                  <a:pt x="1452" y="146519"/>
                </a:lnTo>
                <a:lnTo>
                  <a:pt x="13549" y="100482"/>
                </a:lnTo>
                <a:lnTo>
                  <a:pt x="37381" y="57835"/>
                </a:lnTo>
                <a:lnTo>
                  <a:pt x="76247" y="26990"/>
                </a:lnTo>
                <a:lnTo>
                  <a:pt x="122229" y="6718"/>
                </a:lnTo>
                <a:lnTo>
                  <a:pt x="171266" y="0"/>
                </a:lnTo>
                <a:lnTo>
                  <a:pt x="195172" y="578"/>
                </a:lnTo>
                <a:lnTo>
                  <a:pt x="238699" y="9585"/>
                </a:lnTo>
                <a:lnTo>
                  <a:pt x="254982" y="22364"/>
                </a:lnTo>
                <a:close/>
              </a:path>
            </a:pathLst>
          </a:custGeom>
          <a:ln w="12700">
            <a:solidFill>
              <a:srgbClr val="DC1E34"/>
            </a:solidFill>
          </a:ln>
        </p:spPr>
        <p:txBody>
          <a:bodyPr wrap="square" lIns="0" tIns="0" rIns="0" bIns="0" rtlCol="0"/>
          <a:lstStyle/>
          <a:p>
            <a:endParaRPr/>
          </a:p>
        </p:txBody>
      </p:sp>
      <p:sp>
        <p:nvSpPr>
          <p:cNvPr id="592" name="object 592"/>
          <p:cNvSpPr/>
          <p:nvPr/>
        </p:nvSpPr>
        <p:spPr>
          <a:xfrm>
            <a:off x="8096401" y="5246170"/>
            <a:ext cx="245369" cy="251983"/>
          </a:xfrm>
          <a:prstGeom prst="rect">
            <a:avLst/>
          </a:prstGeom>
          <a:blipFill>
            <a:blip r:embed="rId300" cstate="print"/>
            <a:stretch>
              <a:fillRect/>
            </a:stretch>
          </a:blipFill>
        </p:spPr>
        <p:txBody>
          <a:bodyPr wrap="square" lIns="0" tIns="0" rIns="0" bIns="0" rtlCol="0"/>
          <a:lstStyle/>
          <a:p>
            <a:endParaRPr/>
          </a:p>
        </p:txBody>
      </p:sp>
      <p:sp>
        <p:nvSpPr>
          <p:cNvPr id="593" name="object 593"/>
          <p:cNvSpPr/>
          <p:nvPr/>
        </p:nvSpPr>
        <p:spPr>
          <a:xfrm>
            <a:off x="8096401" y="5246170"/>
            <a:ext cx="245745" cy="252095"/>
          </a:xfrm>
          <a:custGeom>
            <a:avLst/>
            <a:gdLst/>
            <a:ahLst/>
            <a:cxnLst/>
            <a:rect l="l" t="t" r="r" b="b"/>
            <a:pathLst>
              <a:path w="245745" h="252095">
                <a:moveTo>
                  <a:pt x="87254" y="1603"/>
                </a:moveTo>
                <a:lnTo>
                  <a:pt x="104162" y="30"/>
                </a:lnTo>
                <a:lnTo>
                  <a:pt x="122950" y="0"/>
                </a:lnTo>
                <a:lnTo>
                  <a:pt x="142182" y="2603"/>
                </a:lnTo>
                <a:lnTo>
                  <a:pt x="178270" y="20536"/>
                </a:lnTo>
                <a:lnTo>
                  <a:pt x="212436" y="53820"/>
                </a:lnTo>
                <a:lnTo>
                  <a:pt x="240286" y="98017"/>
                </a:lnTo>
                <a:lnTo>
                  <a:pt x="245369" y="126190"/>
                </a:lnTo>
                <a:lnTo>
                  <a:pt x="245040" y="141815"/>
                </a:lnTo>
                <a:lnTo>
                  <a:pt x="231208" y="188471"/>
                </a:lnTo>
                <a:lnTo>
                  <a:pt x="196397" y="221482"/>
                </a:lnTo>
                <a:lnTo>
                  <a:pt x="155175" y="245268"/>
                </a:lnTo>
                <a:lnTo>
                  <a:pt x="125011" y="251983"/>
                </a:lnTo>
                <a:lnTo>
                  <a:pt x="108066" y="249360"/>
                </a:lnTo>
                <a:lnTo>
                  <a:pt x="72186" y="234954"/>
                </a:lnTo>
                <a:lnTo>
                  <a:pt x="31202" y="200007"/>
                </a:lnTo>
                <a:lnTo>
                  <a:pt x="6623" y="155032"/>
                </a:lnTo>
                <a:lnTo>
                  <a:pt x="0" y="122951"/>
                </a:lnTo>
                <a:lnTo>
                  <a:pt x="1110" y="105425"/>
                </a:lnTo>
                <a:lnTo>
                  <a:pt x="14608" y="62672"/>
                </a:lnTo>
                <a:lnTo>
                  <a:pt x="36517" y="24806"/>
                </a:lnTo>
                <a:lnTo>
                  <a:pt x="72743" y="3853"/>
                </a:lnTo>
                <a:lnTo>
                  <a:pt x="87254" y="1603"/>
                </a:lnTo>
                <a:close/>
              </a:path>
            </a:pathLst>
          </a:custGeom>
          <a:ln w="12700">
            <a:solidFill>
              <a:srgbClr val="DC1E34"/>
            </a:solidFill>
          </a:ln>
        </p:spPr>
        <p:txBody>
          <a:bodyPr wrap="square" lIns="0" tIns="0" rIns="0" bIns="0" rtlCol="0"/>
          <a:lstStyle/>
          <a:p>
            <a:endParaRPr/>
          </a:p>
        </p:txBody>
      </p:sp>
      <p:sp>
        <p:nvSpPr>
          <p:cNvPr id="594" name="object 594"/>
          <p:cNvSpPr/>
          <p:nvPr/>
        </p:nvSpPr>
        <p:spPr>
          <a:xfrm>
            <a:off x="7888530" y="4860772"/>
            <a:ext cx="314237" cy="351847"/>
          </a:xfrm>
          <a:prstGeom prst="rect">
            <a:avLst/>
          </a:prstGeom>
          <a:blipFill>
            <a:blip r:embed="rId301" cstate="print"/>
            <a:stretch>
              <a:fillRect/>
            </a:stretch>
          </a:blipFill>
        </p:spPr>
        <p:txBody>
          <a:bodyPr wrap="square" lIns="0" tIns="0" rIns="0" bIns="0" rtlCol="0"/>
          <a:lstStyle/>
          <a:p>
            <a:endParaRPr/>
          </a:p>
        </p:txBody>
      </p:sp>
      <p:sp>
        <p:nvSpPr>
          <p:cNvPr id="595" name="object 595"/>
          <p:cNvSpPr/>
          <p:nvPr/>
        </p:nvSpPr>
        <p:spPr>
          <a:xfrm>
            <a:off x="7888528" y="4860814"/>
            <a:ext cx="314325" cy="352425"/>
          </a:xfrm>
          <a:custGeom>
            <a:avLst/>
            <a:gdLst/>
            <a:ahLst/>
            <a:cxnLst/>
            <a:rect l="l" t="t" r="r" b="b"/>
            <a:pathLst>
              <a:path w="314325" h="352425">
                <a:moveTo>
                  <a:pt x="249039" y="24002"/>
                </a:moveTo>
                <a:lnTo>
                  <a:pt x="276708" y="57985"/>
                </a:lnTo>
                <a:lnTo>
                  <a:pt x="302171" y="103854"/>
                </a:lnTo>
                <a:lnTo>
                  <a:pt x="313377" y="141579"/>
                </a:lnTo>
                <a:lnTo>
                  <a:pt x="314242" y="164442"/>
                </a:lnTo>
                <a:lnTo>
                  <a:pt x="312590" y="189863"/>
                </a:lnTo>
                <a:lnTo>
                  <a:pt x="302658" y="237870"/>
                </a:lnTo>
                <a:lnTo>
                  <a:pt x="283285" y="274958"/>
                </a:lnTo>
                <a:lnTo>
                  <a:pt x="257815" y="305053"/>
                </a:lnTo>
                <a:lnTo>
                  <a:pt x="215336" y="338595"/>
                </a:lnTo>
                <a:lnTo>
                  <a:pt x="178626" y="349701"/>
                </a:lnTo>
                <a:lnTo>
                  <a:pt x="156731" y="351801"/>
                </a:lnTo>
                <a:lnTo>
                  <a:pt x="134438" y="351241"/>
                </a:lnTo>
                <a:lnTo>
                  <a:pt x="93643" y="340105"/>
                </a:lnTo>
                <a:lnTo>
                  <a:pt x="56246" y="316298"/>
                </a:lnTo>
                <a:lnTo>
                  <a:pt x="21828" y="274473"/>
                </a:lnTo>
                <a:lnTo>
                  <a:pt x="5390" y="222068"/>
                </a:lnTo>
                <a:lnTo>
                  <a:pt x="0" y="179557"/>
                </a:lnTo>
                <a:lnTo>
                  <a:pt x="1414" y="157251"/>
                </a:lnTo>
                <a:lnTo>
                  <a:pt x="13232" y="107845"/>
                </a:lnTo>
                <a:lnTo>
                  <a:pt x="36517" y="62077"/>
                </a:lnTo>
                <a:lnTo>
                  <a:pt x="74473" y="28973"/>
                </a:lnTo>
                <a:lnTo>
                  <a:pt x="119372" y="7213"/>
                </a:lnTo>
                <a:lnTo>
                  <a:pt x="167267" y="0"/>
                </a:lnTo>
                <a:lnTo>
                  <a:pt x="190617" y="619"/>
                </a:lnTo>
                <a:lnTo>
                  <a:pt x="233134" y="10285"/>
                </a:lnTo>
                <a:lnTo>
                  <a:pt x="249039" y="24002"/>
                </a:lnTo>
                <a:close/>
              </a:path>
            </a:pathLst>
          </a:custGeom>
          <a:ln w="12700">
            <a:solidFill>
              <a:srgbClr val="5ACFEE"/>
            </a:solidFill>
          </a:ln>
        </p:spPr>
        <p:txBody>
          <a:bodyPr wrap="square" lIns="0" tIns="0" rIns="0" bIns="0" rtlCol="0"/>
          <a:lstStyle/>
          <a:p>
            <a:endParaRPr/>
          </a:p>
        </p:txBody>
      </p:sp>
      <p:sp>
        <p:nvSpPr>
          <p:cNvPr id="596" name="object 596"/>
          <p:cNvSpPr/>
          <p:nvPr/>
        </p:nvSpPr>
        <p:spPr>
          <a:xfrm>
            <a:off x="7926404" y="4899636"/>
            <a:ext cx="239395" cy="270510"/>
          </a:xfrm>
          <a:custGeom>
            <a:avLst/>
            <a:gdLst/>
            <a:ahLst/>
            <a:cxnLst/>
            <a:rect l="l" t="t" r="r" b="b"/>
            <a:pathLst>
              <a:path w="239395" h="270510">
                <a:moveTo>
                  <a:pt x="119942" y="0"/>
                </a:moveTo>
                <a:lnTo>
                  <a:pt x="70968" y="4131"/>
                </a:lnTo>
                <a:lnTo>
                  <a:pt x="35617" y="26585"/>
                </a:lnTo>
                <a:lnTo>
                  <a:pt x="14251" y="67163"/>
                </a:lnTo>
                <a:lnTo>
                  <a:pt x="1086" y="112971"/>
                </a:lnTo>
                <a:lnTo>
                  <a:pt x="0" y="131755"/>
                </a:lnTo>
                <a:lnTo>
                  <a:pt x="2026" y="149375"/>
                </a:lnTo>
                <a:lnTo>
                  <a:pt x="20499" y="198514"/>
                </a:lnTo>
                <a:lnTo>
                  <a:pt x="55188" y="241241"/>
                </a:lnTo>
                <a:lnTo>
                  <a:pt x="105424" y="267230"/>
                </a:lnTo>
                <a:lnTo>
                  <a:pt x="121952" y="270044"/>
                </a:lnTo>
                <a:lnTo>
                  <a:pt x="137001" y="268323"/>
                </a:lnTo>
                <a:lnTo>
                  <a:pt x="178365" y="246486"/>
                </a:lnTo>
                <a:lnTo>
                  <a:pt x="216320" y="215164"/>
                </a:lnTo>
                <a:lnTo>
                  <a:pt x="236639" y="169584"/>
                </a:lnTo>
                <a:lnTo>
                  <a:pt x="239376" y="135221"/>
                </a:lnTo>
                <a:lnTo>
                  <a:pt x="237852" y="119832"/>
                </a:lnTo>
                <a:lnTo>
                  <a:pt x="219805" y="75010"/>
                </a:lnTo>
                <a:lnTo>
                  <a:pt x="191384" y="39017"/>
                </a:lnTo>
                <a:lnTo>
                  <a:pt x="156496" y="9567"/>
                </a:lnTo>
                <a:lnTo>
                  <a:pt x="119942" y="0"/>
                </a:lnTo>
                <a:close/>
              </a:path>
            </a:pathLst>
          </a:custGeom>
          <a:solidFill>
            <a:srgbClr val="084D5F"/>
          </a:solidFill>
        </p:spPr>
        <p:txBody>
          <a:bodyPr wrap="square" lIns="0" tIns="0" rIns="0" bIns="0" rtlCol="0"/>
          <a:lstStyle/>
          <a:p>
            <a:endParaRPr/>
          </a:p>
        </p:txBody>
      </p:sp>
      <p:sp>
        <p:nvSpPr>
          <p:cNvPr id="597" name="object 597"/>
          <p:cNvSpPr/>
          <p:nvPr/>
        </p:nvSpPr>
        <p:spPr>
          <a:xfrm>
            <a:off x="7926404" y="4899636"/>
            <a:ext cx="239395" cy="270510"/>
          </a:xfrm>
          <a:custGeom>
            <a:avLst/>
            <a:gdLst/>
            <a:ahLst/>
            <a:cxnLst/>
            <a:rect l="l" t="t" r="r" b="b"/>
            <a:pathLst>
              <a:path w="239395" h="270510">
                <a:moveTo>
                  <a:pt x="85122" y="1719"/>
                </a:moveTo>
                <a:lnTo>
                  <a:pt x="101614" y="32"/>
                </a:lnTo>
                <a:lnTo>
                  <a:pt x="119942" y="0"/>
                </a:lnTo>
                <a:lnTo>
                  <a:pt x="138703" y="2789"/>
                </a:lnTo>
                <a:lnTo>
                  <a:pt x="173912" y="22002"/>
                </a:lnTo>
                <a:lnTo>
                  <a:pt x="207239" y="57668"/>
                </a:lnTo>
                <a:lnTo>
                  <a:pt x="228551" y="90278"/>
                </a:lnTo>
                <a:lnTo>
                  <a:pt x="239376" y="135221"/>
                </a:lnTo>
                <a:lnTo>
                  <a:pt x="239049" y="151975"/>
                </a:lnTo>
                <a:lnTo>
                  <a:pt x="225558" y="201985"/>
                </a:lnTo>
                <a:lnTo>
                  <a:pt x="191590" y="237350"/>
                </a:lnTo>
                <a:lnTo>
                  <a:pt x="151382" y="262842"/>
                </a:lnTo>
                <a:lnTo>
                  <a:pt x="121952" y="270044"/>
                </a:lnTo>
                <a:lnTo>
                  <a:pt x="105424" y="267230"/>
                </a:lnTo>
                <a:lnTo>
                  <a:pt x="70422" y="251785"/>
                </a:lnTo>
                <a:lnTo>
                  <a:pt x="30443" y="214329"/>
                </a:lnTo>
                <a:lnTo>
                  <a:pt x="6461" y="166138"/>
                </a:lnTo>
                <a:lnTo>
                  <a:pt x="0" y="131755"/>
                </a:lnTo>
                <a:lnTo>
                  <a:pt x="1086" y="112971"/>
                </a:lnTo>
                <a:lnTo>
                  <a:pt x="14251" y="67163"/>
                </a:lnTo>
                <a:lnTo>
                  <a:pt x="35617" y="26585"/>
                </a:lnTo>
                <a:lnTo>
                  <a:pt x="70968" y="4131"/>
                </a:lnTo>
                <a:lnTo>
                  <a:pt x="85122" y="1719"/>
                </a:lnTo>
                <a:close/>
              </a:path>
            </a:pathLst>
          </a:custGeom>
          <a:ln w="12700">
            <a:solidFill>
              <a:srgbClr val="5ACFEE"/>
            </a:solidFill>
          </a:ln>
        </p:spPr>
        <p:txBody>
          <a:bodyPr wrap="square" lIns="0" tIns="0" rIns="0" bIns="0" rtlCol="0"/>
          <a:lstStyle/>
          <a:p>
            <a:endParaRPr/>
          </a:p>
        </p:txBody>
      </p:sp>
      <p:sp>
        <p:nvSpPr>
          <p:cNvPr id="598" name="object 598"/>
          <p:cNvSpPr/>
          <p:nvPr/>
        </p:nvSpPr>
        <p:spPr>
          <a:xfrm>
            <a:off x="7372658" y="4482300"/>
            <a:ext cx="395239" cy="383347"/>
          </a:xfrm>
          <a:prstGeom prst="rect">
            <a:avLst/>
          </a:prstGeom>
          <a:blipFill>
            <a:blip r:embed="rId302" cstate="print"/>
            <a:stretch>
              <a:fillRect/>
            </a:stretch>
          </a:blipFill>
        </p:spPr>
        <p:txBody>
          <a:bodyPr wrap="square" lIns="0" tIns="0" rIns="0" bIns="0" rtlCol="0"/>
          <a:lstStyle/>
          <a:p>
            <a:endParaRPr/>
          </a:p>
        </p:txBody>
      </p:sp>
      <p:sp>
        <p:nvSpPr>
          <p:cNvPr id="599" name="object 599"/>
          <p:cNvSpPr/>
          <p:nvPr/>
        </p:nvSpPr>
        <p:spPr>
          <a:xfrm>
            <a:off x="7372654" y="4482343"/>
            <a:ext cx="395605" cy="383540"/>
          </a:xfrm>
          <a:custGeom>
            <a:avLst/>
            <a:gdLst/>
            <a:ahLst/>
            <a:cxnLst/>
            <a:rect l="l" t="t" r="r" b="b"/>
            <a:pathLst>
              <a:path w="395604" h="383539">
                <a:moveTo>
                  <a:pt x="313232" y="26149"/>
                </a:moveTo>
                <a:lnTo>
                  <a:pt x="348031" y="63182"/>
                </a:lnTo>
                <a:lnTo>
                  <a:pt x="369327" y="95205"/>
                </a:lnTo>
                <a:lnTo>
                  <a:pt x="388949" y="132739"/>
                </a:lnTo>
                <a:lnTo>
                  <a:pt x="395241" y="179164"/>
                </a:lnTo>
                <a:lnTo>
                  <a:pt x="393161" y="206859"/>
                </a:lnTo>
                <a:lnTo>
                  <a:pt x="380669" y="259168"/>
                </a:lnTo>
                <a:lnTo>
                  <a:pt x="356303" y="299585"/>
                </a:lnTo>
                <a:lnTo>
                  <a:pt x="324268" y="332371"/>
                </a:lnTo>
                <a:lnTo>
                  <a:pt x="290010" y="358754"/>
                </a:lnTo>
                <a:lnTo>
                  <a:pt x="249465" y="376288"/>
                </a:lnTo>
                <a:lnTo>
                  <a:pt x="197127" y="383303"/>
                </a:lnTo>
                <a:lnTo>
                  <a:pt x="169089" y="382694"/>
                </a:lnTo>
                <a:lnTo>
                  <a:pt x="117784" y="370561"/>
                </a:lnTo>
                <a:lnTo>
                  <a:pt x="70748" y="344620"/>
                </a:lnTo>
                <a:lnTo>
                  <a:pt x="37963" y="315016"/>
                </a:lnTo>
                <a:lnTo>
                  <a:pt x="12814" y="262826"/>
                </a:lnTo>
                <a:lnTo>
                  <a:pt x="2090" y="219365"/>
                </a:lnTo>
                <a:lnTo>
                  <a:pt x="0" y="195630"/>
                </a:lnTo>
                <a:lnTo>
                  <a:pt x="1777" y="171322"/>
                </a:lnTo>
                <a:lnTo>
                  <a:pt x="16649" y="117498"/>
                </a:lnTo>
                <a:lnTo>
                  <a:pt x="45923" y="67627"/>
                </a:lnTo>
                <a:lnTo>
                  <a:pt x="93670" y="31565"/>
                </a:lnTo>
                <a:lnTo>
                  <a:pt x="150151" y="7848"/>
                </a:lnTo>
                <a:lnTo>
                  <a:pt x="210388" y="0"/>
                </a:lnTo>
                <a:lnTo>
                  <a:pt x="239759" y="676"/>
                </a:lnTo>
                <a:lnTo>
                  <a:pt x="281358" y="6362"/>
                </a:lnTo>
                <a:lnTo>
                  <a:pt x="313232" y="26149"/>
                </a:lnTo>
                <a:close/>
              </a:path>
            </a:pathLst>
          </a:custGeom>
          <a:ln w="12700">
            <a:solidFill>
              <a:srgbClr val="5ACFEE"/>
            </a:solidFill>
          </a:ln>
        </p:spPr>
        <p:txBody>
          <a:bodyPr wrap="square" lIns="0" tIns="0" rIns="0" bIns="0" rtlCol="0"/>
          <a:lstStyle/>
          <a:p>
            <a:endParaRPr/>
          </a:p>
        </p:txBody>
      </p:sp>
      <p:sp>
        <p:nvSpPr>
          <p:cNvPr id="600" name="object 600"/>
          <p:cNvSpPr/>
          <p:nvPr/>
        </p:nvSpPr>
        <p:spPr>
          <a:xfrm>
            <a:off x="7419631" y="4524214"/>
            <a:ext cx="302260" cy="295275"/>
          </a:xfrm>
          <a:custGeom>
            <a:avLst/>
            <a:gdLst/>
            <a:ahLst/>
            <a:cxnLst/>
            <a:rect l="l" t="t" r="r" b="b"/>
            <a:pathLst>
              <a:path w="302259" h="295275">
                <a:moveTo>
                  <a:pt x="151146" y="0"/>
                </a:moveTo>
                <a:lnTo>
                  <a:pt x="107266" y="1876"/>
                </a:lnTo>
                <a:lnTo>
                  <a:pt x="58915" y="16478"/>
                </a:lnTo>
                <a:lnTo>
                  <a:pt x="30914" y="48526"/>
                </a:lnTo>
                <a:lnTo>
                  <a:pt x="7591" y="99580"/>
                </a:lnTo>
                <a:lnTo>
                  <a:pt x="0" y="143875"/>
                </a:lnTo>
                <a:lnTo>
                  <a:pt x="2548" y="163112"/>
                </a:lnTo>
                <a:lnTo>
                  <a:pt x="15876" y="199107"/>
                </a:lnTo>
                <a:lnTo>
                  <a:pt x="38363" y="234030"/>
                </a:lnTo>
                <a:lnTo>
                  <a:pt x="69547" y="263420"/>
                </a:lnTo>
                <a:lnTo>
                  <a:pt x="110530" y="284772"/>
                </a:lnTo>
                <a:lnTo>
                  <a:pt x="153684" y="294865"/>
                </a:lnTo>
                <a:lnTo>
                  <a:pt x="172645" y="292989"/>
                </a:lnTo>
                <a:lnTo>
                  <a:pt x="208120" y="278518"/>
                </a:lnTo>
                <a:lnTo>
                  <a:pt x="241435" y="259165"/>
                </a:lnTo>
                <a:lnTo>
                  <a:pt x="272601" y="234936"/>
                </a:lnTo>
                <a:lnTo>
                  <a:pt x="298204" y="185173"/>
                </a:lnTo>
                <a:lnTo>
                  <a:pt x="301652" y="147659"/>
                </a:lnTo>
                <a:lnTo>
                  <a:pt x="299738" y="130851"/>
                </a:lnTo>
                <a:lnTo>
                  <a:pt x="276988" y="81911"/>
                </a:lnTo>
                <a:lnTo>
                  <a:pt x="241174" y="42608"/>
                </a:lnTo>
                <a:lnTo>
                  <a:pt x="197207" y="10448"/>
                </a:lnTo>
                <a:lnTo>
                  <a:pt x="151146" y="0"/>
                </a:lnTo>
                <a:close/>
              </a:path>
            </a:pathLst>
          </a:custGeom>
          <a:solidFill>
            <a:srgbClr val="084D5F"/>
          </a:solidFill>
        </p:spPr>
        <p:txBody>
          <a:bodyPr wrap="square" lIns="0" tIns="0" rIns="0" bIns="0" rtlCol="0"/>
          <a:lstStyle/>
          <a:p>
            <a:endParaRPr/>
          </a:p>
        </p:txBody>
      </p:sp>
      <p:sp>
        <p:nvSpPr>
          <p:cNvPr id="601" name="object 601"/>
          <p:cNvSpPr/>
          <p:nvPr/>
        </p:nvSpPr>
        <p:spPr>
          <a:xfrm>
            <a:off x="7419631" y="4524214"/>
            <a:ext cx="302260" cy="295275"/>
          </a:xfrm>
          <a:custGeom>
            <a:avLst/>
            <a:gdLst/>
            <a:ahLst/>
            <a:cxnLst/>
            <a:rect l="l" t="t" r="r" b="b"/>
            <a:pathLst>
              <a:path w="302259" h="295275">
                <a:moveTo>
                  <a:pt x="107266" y="1876"/>
                </a:moveTo>
                <a:lnTo>
                  <a:pt x="128050" y="33"/>
                </a:lnTo>
                <a:lnTo>
                  <a:pt x="151146" y="0"/>
                </a:lnTo>
                <a:lnTo>
                  <a:pt x="174787" y="3048"/>
                </a:lnTo>
                <a:lnTo>
                  <a:pt x="219156" y="24029"/>
                </a:lnTo>
                <a:lnTo>
                  <a:pt x="261154" y="62973"/>
                </a:lnTo>
                <a:lnTo>
                  <a:pt x="288018" y="98583"/>
                </a:lnTo>
                <a:lnTo>
                  <a:pt x="301652" y="147659"/>
                </a:lnTo>
                <a:lnTo>
                  <a:pt x="301242" y="165947"/>
                </a:lnTo>
                <a:lnTo>
                  <a:pt x="292536" y="203864"/>
                </a:lnTo>
                <a:lnTo>
                  <a:pt x="257856" y="247788"/>
                </a:lnTo>
                <a:lnTo>
                  <a:pt x="224766" y="269135"/>
                </a:lnTo>
                <a:lnTo>
                  <a:pt x="190768" y="287005"/>
                </a:lnTo>
                <a:lnTo>
                  <a:pt x="153684" y="294865"/>
                </a:lnTo>
                <a:lnTo>
                  <a:pt x="132855" y="291795"/>
                </a:lnTo>
                <a:lnTo>
                  <a:pt x="88747" y="274934"/>
                </a:lnTo>
                <a:lnTo>
                  <a:pt x="53072" y="249919"/>
                </a:lnTo>
                <a:lnTo>
                  <a:pt x="25829" y="216759"/>
                </a:lnTo>
                <a:lnTo>
                  <a:pt x="8135" y="181411"/>
                </a:lnTo>
                <a:lnTo>
                  <a:pt x="0" y="143875"/>
                </a:lnTo>
                <a:lnTo>
                  <a:pt x="1373" y="123364"/>
                </a:lnTo>
                <a:lnTo>
                  <a:pt x="17961" y="73339"/>
                </a:lnTo>
                <a:lnTo>
                  <a:pt x="44883" y="29029"/>
                </a:lnTo>
                <a:lnTo>
                  <a:pt x="89426" y="4511"/>
                </a:lnTo>
                <a:lnTo>
                  <a:pt x="107266" y="1876"/>
                </a:lnTo>
                <a:close/>
              </a:path>
            </a:pathLst>
          </a:custGeom>
          <a:ln w="12700">
            <a:solidFill>
              <a:srgbClr val="5ACFEE"/>
            </a:solidFill>
          </a:ln>
        </p:spPr>
        <p:txBody>
          <a:bodyPr wrap="square" lIns="0" tIns="0" rIns="0" bIns="0" rtlCol="0"/>
          <a:lstStyle/>
          <a:p>
            <a:endParaRPr/>
          </a:p>
        </p:txBody>
      </p:sp>
      <p:sp>
        <p:nvSpPr>
          <p:cNvPr id="602" name="object 602"/>
          <p:cNvSpPr/>
          <p:nvPr/>
        </p:nvSpPr>
        <p:spPr>
          <a:xfrm>
            <a:off x="8705185" y="3846626"/>
            <a:ext cx="373495" cy="363104"/>
          </a:xfrm>
          <a:prstGeom prst="rect">
            <a:avLst/>
          </a:prstGeom>
          <a:blipFill>
            <a:blip r:embed="rId303" cstate="print"/>
            <a:stretch>
              <a:fillRect/>
            </a:stretch>
          </a:blipFill>
        </p:spPr>
        <p:txBody>
          <a:bodyPr wrap="square" lIns="0" tIns="0" rIns="0" bIns="0" rtlCol="0"/>
          <a:lstStyle/>
          <a:p>
            <a:endParaRPr/>
          </a:p>
        </p:txBody>
      </p:sp>
      <p:sp>
        <p:nvSpPr>
          <p:cNvPr id="603" name="object 603"/>
          <p:cNvSpPr/>
          <p:nvPr/>
        </p:nvSpPr>
        <p:spPr>
          <a:xfrm>
            <a:off x="8705189" y="3846677"/>
            <a:ext cx="374015" cy="363220"/>
          </a:xfrm>
          <a:custGeom>
            <a:avLst/>
            <a:gdLst/>
            <a:ahLst/>
            <a:cxnLst/>
            <a:rect l="l" t="t" r="r" b="b"/>
            <a:pathLst>
              <a:path w="374015" h="363220">
                <a:moveTo>
                  <a:pt x="295995" y="24771"/>
                </a:moveTo>
                <a:lnTo>
                  <a:pt x="328883" y="59840"/>
                </a:lnTo>
                <a:lnTo>
                  <a:pt x="359144" y="107175"/>
                </a:lnTo>
                <a:lnTo>
                  <a:pt x="372474" y="146107"/>
                </a:lnTo>
                <a:lnTo>
                  <a:pt x="373493" y="169701"/>
                </a:lnTo>
                <a:lnTo>
                  <a:pt x="371528" y="195934"/>
                </a:lnTo>
                <a:lnTo>
                  <a:pt x="359723" y="245484"/>
                </a:lnTo>
                <a:lnTo>
                  <a:pt x="336692" y="283759"/>
                </a:lnTo>
                <a:lnTo>
                  <a:pt x="306422" y="314813"/>
                </a:lnTo>
                <a:lnTo>
                  <a:pt x="274051" y="339801"/>
                </a:lnTo>
                <a:lnTo>
                  <a:pt x="235746" y="356406"/>
                </a:lnTo>
                <a:lnTo>
                  <a:pt x="186278" y="363058"/>
                </a:lnTo>
                <a:lnTo>
                  <a:pt x="159781" y="362478"/>
                </a:lnTo>
                <a:lnTo>
                  <a:pt x="111298" y="350982"/>
                </a:lnTo>
                <a:lnTo>
                  <a:pt x="66852" y="326410"/>
                </a:lnTo>
                <a:lnTo>
                  <a:pt x="35879" y="298372"/>
                </a:lnTo>
                <a:lnTo>
                  <a:pt x="12112" y="248939"/>
                </a:lnTo>
                <a:lnTo>
                  <a:pt x="1974" y="207778"/>
                </a:lnTo>
                <a:lnTo>
                  <a:pt x="0" y="185298"/>
                </a:lnTo>
                <a:lnTo>
                  <a:pt x="1685" y="162274"/>
                </a:lnTo>
                <a:lnTo>
                  <a:pt x="15728" y="111293"/>
                </a:lnTo>
                <a:lnTo>
                  <a:pt x="43392" y="64065"/>
                </a:lnTo>
                <a:lnTo>
                  <a:pt x="88513" y="29902"/>
                </a:lnTo>
                <a:lnTo>
                  <a:pt x="141893" y="7435"/>
                </a:lnTo>
                <a:lnTo>
                  <a:pt x="198806" y="0"/>
                </a:lnTo>
                <a:lnTo>
                  <a:pt x="226563" y="638"/>
                </a:lnTo>
                <a:lnTo>
                  <a:pt x="265882" y="6027"/>
                </a:lnTo>
                <a:lnTo>
                  <a:pt x="295995" y="24771"/>
                </a:lnTo>
                <a:close/>
              </a:path>
            </a:pathLst>
          </a:custGeom>
          <a:ln w="12700">
            <a:solidFill>
              <a:srgbClr val="DC1E34"/>
            </a:solidFill>
          </a:ln>
        </p:spPr>
        <p:txBody>
          <a:bodyPr wrap="square" lIns="0" tIns="0" rIns="0" bIns="0" rtlCol="0"/>
          <a:lstStyle/>
          <a:p>
            <a:endParaRPr/>
          </a:p>
        </p:txBody>
      </p:sp>
      <p:sp>
        <p:nvSpPr>
          <p:cNvPr id="604" name="object 604"/>
          <p:cNvSpPr/>
          <p:nvPr/>
        </p:nvSpPr>
        <p:spPr>
          <a:xfrm>
            <a:off x="8749891" y="3887022"/>
            <a:ext cx="285750" cy="278765"/>
          </a:xfrm>
          <a:custGeom>
            <a:avLst/>
            <a:gdLst/>
            <a:ahLst/>
            <a:cxnLst/>
            <a:rect l="l" t="t" r="r" b="b"/>
            <a:pathLst>
              <a:path w="285750" h="278764">
                <a:moveTo>
                  <a:pt x="142876" y="0"/>
                </a:moveTo>
                <a:lnTo>
                  <a:pt x="101397" y="1770"/>
                </a:lnTo>
                <a:lnTo>
                  <a:pt x="55695" y="15553"/>
                </a:lnTo>
                <a:lnTo>
                  <a:pt x="29226" y="45799"/>
                </a:lnTo>
                <a:lnTo>
                  <a:pt x="7179" y="93987"/>
                </a:lnTo>
                <a:lnTo>
                  <a:pt x="0" y="135793"/>
                </a:lnTo>
                <a:lnTo>
                  <a:pt x="2411" y="153949"/>
                </a:lnTo>
                <a:lnTo>
                  <a:pt x="24418" y="204589"/>
                </a:lnTo>
                <a:lnTo>
                  <a:pt x="50170" y="235891"/>
                </a:lnTo>
                <a:lnTo>
                  <a:pt x="83893" y="259497"/>
                </a:lnTo>
                <a:lnTo>
                  <a:pt x="125588" y="275412"/>
                </a:lnTo>
                <a:lnTo>
                  <a:pt x="145276" y="278312"/>
                </a:lnTo>
                <a:lnTo>
                  <a:pt x="163201" y="276543"/>
                </a:lnTo>
                <a:lnTo>
                  <a:pt x="212472" y="254030"/>
                </a:lnTo>
                <a:lnTo>
                  <a:pt x="257684" y="221751"/>
                </a:lnTo>
                <a:lnTo>
                  <a:pt x="281884" y="174780"/>
                </a:lnTo>
                <a:lnTo>
                  <a:pt x="285141" y="139361"/>
                </a:lnTo>
                <a:lnTo>
                  <a:pt x="283330" y="123502"/>
                </a:lnTo>
                <a:lnTo>
                  <a:pt x="261837" y="77309"/>
                </a:lnTo>
                <a:lnTo>
                  <a:pt x="227982" y="40217"/>
                </a:lnTo>
                <a:lnTo>
                  <a:pt x="186411" y="9859"/>
                </a:lnTo>
                <a:lnTo>
                  <a:pt x="142876" y="0"/>
                </a:lnTo>
                <a:close/>
              </a:path>
            </a:pathLst>
          </a:custGeom>
          <a:solidFill>
            <a:srgbClr val="76777A"/>
          </a:solidFill>
        </p:spPr>
        <p:txBody>
          <a:bodyPr wrap="square" lIns="0" tIns="0" rIns="0" bIns="0" rtlCol="0"/>
          <a:lstStyle/>
          <a:p>
            <a:endParaRPr/>
          </a:p>
        </p:txBody>
      </p:sp>
      <p:sp>
        <p:nvSpPr>
          <p:cNvPr id="605" name="object 605"/>
          <p:cNvSpPr/>
          <p:nvPr/>
        </p:nvSpPr>
        <p:spPr>
          <a:xfrm>
            <a:off x="8749891" y="3887022"/>
            <a:ext cx="285750" cy="278765"/>
          </a:xfrm>
          <a:custGeom>
            <a:avLst/>
            <a:gdLst/>
            <a:ahLst/>
            <a:cxnLst/>
            <a:rect l="l" t="t" r="r" b="b"/>
            <a:pathLst>
              <a:path w="285750" h="278764">
                <a:moveTo>
                  <a:pt x="101397" y="1770"/>
                </a:moveTo>
                <a:lnTo>
                  <a:pt x="121042" y="31"/>
                </a:lnTo>
                <a:lnTo>
                  <a:pt x="142876" y="0"/>
                </a:lnTo>
                <a:lnTo>
                  <a:pt x="165223" y="2875"/>
                </a:lnTo>
                <a:lnTo>
                  <a:pt x="207165" y="22679"/>
                </a:lnTo>
                <a:lnTo>
                  <a:pt x="246869" y="59439"/>
                </a:lnTo>
                <a:lnTo>
                  <a:pt x="272256" y="93047"/>
                </a:lnTo>
                <a:lnTo>
                  <a:pt x="285141" y="139361"/>
                </a:lnTo>
                <a:lnTo>
                  <a:pt x="284755" y="156630"/>
                </a:lnTo>
                <a:lnTo>
                  <a:pt x="268682" y="208170"/>
                </a:lnTo>
                <a:lnTo>
                  <a:pt x="228227" y="244621"/>
                </a:lnTo>
                <a:lnTo>
                  <a:pt x="180331" y="270895"/>
                </a:lnTo>
                <a:lnTo>
                  <a:pt x="145276" y="278312"/>
                </a:lnTo>
                <a:lnTo>
                  <a:pt x="125588" y="275412"/>
                </a:lnTo>
                <a:lnTo>
                  <a:pt x="83893" y="259497"/>
                </a:lnTo>
                <a:lnTo>
                  <a:pt x="50170" y="235891"/>
                </a:lnTo>
                <a:lnTo>
                  <a:pt x="24418" y="204589"/>
                </a:lnTo>
                <a:lnTo>
                  <a:pt x="2411" y="153949"/>
                </a:lnTo>
                <a:lnTo>
                  <a:pt x="0" y="135793"/>
                </a:lnTo>
                <a:lnTo>
                  <a:pt x="1296" y="116438"/>
                </a:lnTo>
                <a:lnTo>
                  <a:pt x="16982" y="69218"/>
                </a:lnTo>
                <a:lnTo>
                  <a:pt x="42431" y="27398"/>
                </a:lnTo>
                <a:lnTo>
                  <a:pt x="84533" y="4256"/>
                </a:lnTo>
                <a:lnTo>
                  <a:pt x="101397" y="1770"/>
                </a:lnTo>
                <a:close/>
              </a:path>
            </a:pathLst>
          </a:custGeom>
          <a:ln w="12699">
            <a:solidFill>
              <a:srgbClr val="DC1E34"/>
            </a:solidFill>
          </a:ln>
        </p:spPr>
        <p:txBody>
          <a:bodyPr wrap="square" lIns="0" tIns="0" rIns="0" bIns="0" rtlCol="0"/>
          <a:lstStyle/>
          <a:p>
            <a:endParaRPr/>
          </a:p>
        </p:txBody>
      </p:sp>
      <p:sp>
        <p:nvSpPr>
          <p:cNvPr id="606" name="object 606"/>
          <p:cNvSpPr/>
          <p:nvPr/>
        </p:nvSpPr>
        <p:spPr>
          <a:xfrm>
            <a:off x="7667393" y="2773362"/>
            <a:ext cx="369052" cy="365294"/>
          </a:xfrm>
          <a:prstGeom prst="rect">
            <a:avLst/>
          </a:prstGeom>
          <a:blipFill>
            <a:blip r:embed="rId304" cstate="print"/>
            <a:stretch>
              <a:fillRect/>
            </a:stretch>
          </a:blipFill>
        </p:spPr>
        <p:txBody>
          <a:bodyPr wrap="square" lIns="0" tIns="0" rIns="0" bIns="0" rtlCol="0"/>
          <a:lstStyle/>
          <a:p>
            <a:endParaRPr/>
          </a:p>
        </p:txBody>
      </p:sp>
      <p:sp>
        <p:nvSpPr>
          <p:cNvPr id="607" name="object 607"/>
          <p:cNvSpPr/>
          <p:nvPr/>
        </p:nvSpPr>
        <p:spPr>
          <a:xfrm>
            <a:off x="7667393" y="2773411"/>
            <a:ext cx="369570" cy="365760"/>
          </a:xfrm>
          <a:custGeom>
            <a:avLst/>
            <a:gdLst/>
            <a:ahLst/>
            <a:cxnLst/>
            <a:rect l="l" t="t" r="r" b="b"/>
            <a:pathLst>
              <a:path w="369570" h="365760">
                <a:moveTo>
                  <a:pt x="25179" y="75786"/>
                </a:moveTo>
                <a:lnTo>
                  <a:pt x="60833" y="43625"/>
                </a:lnTo>
                <a:lnTo>
                  <a:pt x="108946" y="14029"/>
                </a:lnTo>
                <a:lnTo>
                  <a:pt x="148521" y="996"/>
                </a:lnTo>
                <a:lnTo>
                  <a:pt x="172506" y="0"/>
                </a:lnTo>
                <a:lnTo>
                  <a:pt x="199172" y="1921"/>
                </a:lnTo>
                <a:lnTo>
                  <a:pt x="249537" y="13467"/>
                </a:lnTo>
                <a:lnTo>
                  <a:pt x="288440" y="35984"/>
                </a:lnTo>
                <a:lnTo>
                  <a:pt x="320009" y="65588"/>
                </a:lnTo>
                <a:lnTo>
                  <a:pt x="345413" y="97246"/>
                </a:lnTo>
                <a:lnTo>
                  <a:pt x="362300" y="134714"/>
                </a:lnTo>
                <a:lnTo>
                  <a:pt x="369057" y="183079"/>
                </a:lnTo>
                <a:lnTo>
                  <a:pt x="368469" y="208991"/>
                </a:lnTo>
                <a:lnTo>
                  <a:pt x="356784" y="256404"/>
                </a:lnTo>
                <a:lnTo>
                  <a:pt x="331805" y="299868"/>
                </a:lnTo>
                <a:lnTo>
                  <a:pt x="303301" y="330159"/>
                </a:lnTo>
                <a:lnTo>
                  <a:pt x="253055" y="353395"/>
                </a:lnTo>
                <a:lnTo>
                  <a:pt x="211210" y="363314"/>
                </a:lnTo>
                <a:lnTo>
                  <a:pt x="188359" y="365243"/>
                </a:lnTo>
                <a:lnTo>
                  <a:pt x="164955" y="363594"/>
                </a:lnTo>
                <a:lnTo>
                  <a:pt x="113128" y="349860"/>
                </a:lnTo>
                <a:lnTo>
                  <a:pt x="65120" y="322801"/>
                </a:lnTo>
                <a:lnTo>
                  <a:pt x="30394" y="278681"/>
                </a:lnTo>
                <a:lnTo>
                  <a:pt x="7564" y="226484"/>
                </a:lnTo>
                <a:lnTo>
                  <a:pt x="0" y="170827"/>
                </a:lnTo>
                <a:lnTo>
                  <a:pt x="651" y="143685"/>
                </a:lnTo>
                <a:lnTo>
                  <a:pt x="6128" y="105242"/>
                </a:lnTo>
                <a:lnTo>
                  <a:pt x="25179" y="75786"/>
                </a:lnTo>
                <a:close/>
              </a:path>
            </a:pathLst>
          </a:custGeom>
          <a:ln w="12700">
            <a:solidFill>
              <a:srgbClr val="A19FCC"/>
            </a:solidFill>
          </a:ln>
        </p:spPr>
        <p:txBody>
          <a:bodyPr wrap="square" lIns="0" tIns="0" rIns="0" bIns="0" rtlCol="0"/>
          <a:lstStyle/>
          <a:p>
            <a:endParaRPr/>
          </a:p>
        </p:txBody>
      </p:sp>
      <p:sp>
        <p:nvSpPr>
          <p:cNvPr id="608" name="object 608"/>
          <p:cNvSpPr/>
          <p:nvPr/>
        </p:nvSpPr>
        <p:spPr>
          <a:xfrm>
            <a:off x="7759951" y="2860662"/>
            <a:ext cx="206770" cy="201048"/>
          </a:xfrm>
          <a:prstGeom prst="rect">
            <a:avLst/>
          </a:prstGeom>
          <a:blipFill>
            <a:blip r:embed="rId305" cstate="print"/>
            <a:stretch>
              <a:fillRect/>
            </a:stretch>
          </a:blipFill>
        </p:spPr>
        <p:txBody>
          <a:bodyPr wrap="square" lIns="0" tIns="0" rIns="0" bIns="0" rtlCol="0"/>
          <a:lstStyle/>
          <a:p>
            <a:endParaRPr/>
          </a:p>
        </p:txBody>
      </p:sp>
      <p:sp>
        <p:nvSpPr>
          <p:cNvPr id="609" name="object 609"/>
          <p:cNvSpPr/>
          <p:nvPr/>
        </p:nvSpPr>
        <p:spPr>
          <a:xfrm>
            <a:off x="7985170" y="2688603"/>
            <a:ext cx="325943" cy="352323"/>
          </a:xfrm>
          <a:prstGeom prst="rect">
            <a:avLst/>
          </a:prstGeom>
          <a:blipFill>
            <a:blip r:embed="rId306" cstate="print"/>
            <a:stretch>
              <a:fillRect/>
            </a:stretch>
          </a:blipFill>
        </p:spPr>
        <p:txBody>
          <a:bodyPr wrap="square" lIns="0" tIns="0" rIns="0" bIns="0" rtlCol="0"/>
          <a:lstStyle/>
          <a:p>
            <a:endParaRPr/>
          </a:p>
        </p:txBody>
      </p:sp>
      <p:sp>
        <p:nvSpPr>
          <p:cNvPr id="610" name="object 610"/>
          <p:cNvSpPr/>
          <p:nvPr/>
        </p:nvSpPr>
        <p:spPr>
          <a:xfrm>
            <a:off x="7985174" y="2688605"/>
            <a:ext cx="326390" cy="352425"/>
          </a:xfrm>
          <a:custGeom>
            <a:avLst/>
            <a:gdLst/>
            <a:ahLst/>
            <a:cxnLst/>
            <a:rect l="l" t="t" r="r" b="b"/>
            <a:pathLst>
              <a:path w="326390" h="352425">
                <a:moveTo>
                  <a:pt x="3136" y="132499"/>
                </a:moveTo>
                <a:lnTo>
                  <a:pt x="16518" y="91185"/>
                </a:lnTo>
                <a:lnTo>
                  <a:pt x="40273" y="47990"/>
                </a:lnTo>
                <a:lnTo>
                  <a:pt x="81963" y="13748"/>
                </a:lnTo>
                <a:lnTo>
                  <a:pt x="124413" y="1680"/>
                </a:lnTo>
                <a:lnTo>
                  <a:pt x="145033" y="0"/>
                </a:lnTo>
                <a:lnTo>
                  <a:pt x="164343" y="2066"/>
                </a:lnTo>
                <a:lnTo>
                  <a:pt x="201744" y="14900"/>
                </a:lnTo>
                <a:lnTo>
                  <a:pt x="235537" y="33114"/>
                </a:lnTo>
                <a:lnTo>
                  <a:pt x="265726" y="56717"/>
                </a:lnTo>
                <a:lnTo>
                  <a:pt x="291996" y="91630"/>
                </a:lnTo>
                <a:lnTo>
                  <a:pt x="314348" y="137848"/>
                </a:lnTo>
                <a:lnTo>
                  <a:pt x="325140" y="184959"/>
                </a:lnTo>
                <a:lnTo>
                  <a:pt x="325939" y="209494"/>
                </a:lnTo>
                <a:lnTo>
                  <a:pt x="324375" y="232964"/>
                </a:lnTo>
                <a:lnTo>
                  <a:pt x="315563" y="270173"/>
                </a:lnTo>
                <a:lnTo>
                  <a:pt x="287604" y="308292"/>
                </a:lnTo>
                <a:lnTo>
                  <a:pt x="244161" y="340925"/>
                </a:lnTo>
                <a:lnTo>
                  <a:pt x="205059" y="350979"/>
                </a:lnTo>
                <a:lnTo>
                  <a:pt x="181646" y="352323"/>
                </a:lnTo>
                <a:lnTo>
                  <a:pt x="157573" y="350314"/>
                </a:lnTo>
                <a:lnTo>
                  <a:pt x="112539" y="332014"/>
                </a:lnTo>
                <a:lnTo>
                  <a:pt x="69960" y="296072"/>
                </a:lnTo>
                <a:lnTo>
                  <a:pt x="36700" y="252932"/>
                </a:lnTo>
                <a:lnTo>
                  <a:pt x="12769" y="202597"/>
                </a:lnTo>
                <a:lnTo>
                  <a:pt x="1033" y="165749"/>
                </a:lnTo>
                <a:lnTo>
                  <a:pt x="0" y="154187"/>
                </a:lnTo>
                <a:lnTo>
                  <a:pt x="1033" y="143982"/>
                </a:lnTo>
                <a:lnTo>
                  <a:pt x="3136" y="132499"/>
                </a:lnTo>
                <a:close/>
              </a:path>
            </a:pathLst>
          </a:custGeom>
          <a:ln w="12700">
            <a:solidFill>
              <a:srgbClr val="A19FCC"/>
            </a:solidFill>
          </a:ln>
        </p:spPr>
        <p:txBody>
          <a:bodyPr wrap="square" lIns="0" tIns="0" rIns="0" bIns="0" rtlCol="0"/>
          <a:lstStyle/>
          <a:p>
            <a:endParaRPr/>
          </a:p>
        </p:txBody>
      </p:sp>
      <p:sp>
        <p:nvSpPr>
          <p:cNvPr id="611" name="object 611"/>
          <p:cNvSpPr/>
          <p:nvPr/>
        </p:nvSpPr>
        <p:spPr>
          <a:xfrm>
            <a:off x="8076145" y="2766138"/>
            <a:ext cx="170755" cy="198298"/>
          </a:xfrm>
          <a:prstGeom prst="rect">
            <a:avLst/>
          </a:prstGeom>
          <a:blipFill>
            <a:blip r:embed="rId307" cstate="print"/>
            <a:stretch>
              <a:fillRect/>
            </a:stretch>
          </a:blipFill>
        </p:spPr>
        <p:txBody>
          <a:bodyPr wrap="square" lIns="0" tIns="0" rIns="0" bIns="0" rtlCol="0"/>
          <a:lstStyle/>
          <a:p>
            <a:endParaRPr/>
          </a:p>
        </p:txBody>
      </p:sp>
      <p:sp>
        <p:nvSpPr>
          <p:cNvPr id="612" name="object 612"/>
          <p:cNvSpPr/>
          <p:nvPr/>
        </p:nvSpPr>
        <p:spPr>
          <a:xfrm>
            <a:off x="7887610" y="2983179"/>
            <a:ext cx="318130" cy="352820"/>
          </a:xfrm>
          <a:prstGeom prst="rect">
            <a:avLst/>
          </a:prstGeom>
          <a:blipFill>
            <a:blip r:embed="rId308" cstate="print"/>
            <a:stretch>
              <a:fillRect/>
            </a:stretch>
          </a:blipFill>
        </p:spPr>
        <p:txBody>
          <a:bodyPr wrap="square" lIns="0" tIns="0" rIns="0" bIns="0" rtlCol="0"/>
          <a:lstStyle/>
          <a:p>
            <a:endParaRPr/>
          </a:p>
        </p:txBody>
      </p:sp>
      <p:sp>
        <p:nvSpPr>
          <p:cNvPr id="613" name="object 613"/>
          <p:cNvSpPr/>
          <p:nvPr/>
        </p:nvSpPr>
        <p:spPr>
          <a:xfrm>
            <a:off x="7887606" y="2983171"/>
            <a:ext cx="318135" cy="353060"/>
          </a:xfrm>
          <a:custGeom>
            <a:avLst/>
            <a:gdLst/>
            <a:ahLst/>
            <a:cxnLst/>
            <a:rect l="l" t="t" r="r" b="b"/>
            <a:pathLst>
              <a:path w="318134" h="353060">
                <a:moveTo>
                  <a:pt x="208790" y="338672"/>
                </a:moveTo>
                <a:lnTo>
                  <a:pt x="166752" y="349616"/>
                </a:lnTo>
                <a:lnTo>
                  <a:pt x="117575" y="352823"/>
                </a:lnTo>
                <a:lnTo>
                  <a:pt x="100146" y="351249"/>
                </a:lnTo>
                <a:lnTo>
                  <a:pt x="49028" y="322538"/>
                </a:lnTo>
                <a:lnTo>
                  <a:pt x="20766" y="290323"/>
                </a:lnTo>
                <a:lnTo>
                  <a:pt x="6356" y="254046"/>
                </a:lnTo>
                <a:lnTo>
                  <a:pt x="853" y="215139"/>
                </a:lnTo>
                <a:lnTo>
                  <a:pt x="0" y="196216"/>
                </a:lnTo>
                <a:lnTo>
                  <a:pt x="705" y="177271"/>
                </a:lnTo>
                <a:lnTo>
                  <a:pt x="9577" y="138355"/>
                </a:lnTo>
                <a:lnTo>
                  <a:pt x="31348" y="94856"/>
                </a:lnTo>
                <a:lnTo>
                  <a:pt x="61787" y="54814"/>
                </a:lnTo>
                <a:lnTo>
                  <a:pt x="100065" y="25130"/>
                </a:lnTo>
                <a:lnTo>
                  <a:pt x="139829" y="5703"/>
                </a:lnTo>
                <a:lnTo>
                  <a:pt x="172650" y="0"/>
                </a:lnTo>
                <a:lnTo>
                  <a:pt x="188129" y="1262"/>
                </a:lnTo>
                <a:lnTo>
                  <a:pt x="238111" y="14749"/>
                </a:lnTo>
                <a:lnTo>
                  <a:pt x="284359" y="50933"/>
                </a:lnTo>
                <a:lnTo>
                  <a:pt x="309343" y="91318"/>
                </a:lnTo>
                <a:lnTo>
                  <a:pt x="318135" y="139123"/>
                </a:lnTo>
                <a:lnTo>
                  <a:pt x="316009" y="166563"/>
                </a:lnTo>
                <a:lnTo>
                  <a:pt x="303176" y="220460"/>
                </a:lnTo>
                <a:lnTo>
                  <a:pt x="277975" y="270427"/>
                </a:lnTo>
                <a:lnTo>
                  <a:pt x="248858" y="310745"/>
                </a:lnTo>
                <a:lnTo>
                  <a:pt x="208790" y="338672"/>
                </a:lnTo>
                <a:close/>
              </a:path>
            </a:pathLst>
          </a:custGeom>
          <a:ln w="12700">
            <a:solidFill>
              <a:srgbClr val="A19FCC"/>
            </a:solidFill>
          </a:ln>
        </p:spPr>
        <p:txBody>
          <a:bodyPr wrap="square" lIns="0" tIns="0" rIns="0" bIns="0" rtlCol="0"/>
          <a:lstStyle/>
          <a:p>
            <a:endParaRPr/>
          </a:p>
        </p:txBody>
      </p:sp>
      <p:sp>
        <p:nvSpPr>
          <p:cNvPr id="614" name="object 614"/>
          <p:cNvSpPr/>
          <p:nvPr/>
        </p:nvSpPr>
        <p:spPr>
          <a:xfrm>
            <a:off x="7952431" y="3059224"/>
            <a:ext cx="185282" cy="184920"/>
          </a:xfrm>
          <a:prstGeom prst="rect">
            <a:avLst/>
          </a:prstGeom>
          <a:blipFill>
            <a:blip r:embed="rId309" cstate="print"/>
            <a:stretch>
              <a:fillRect/>
            </a:stretch>
          </a:blipFill>
        </p:spPr>
        <p:txBody>
          <a:bodyPr wrap="square" lIns="0" tIns="0" rIns="0" bIns="0" rtlCol="0"/>
          <a:lstStyle/>
          <a:p>
            <a:endParaRPr/>
          </a:p>
        </p:txBody>
      </p:sp>
      <p:sp>
        <p:nvSpPr>
          <p:cNvPr id="615" name="object 615"/>
          <p:cNvSpPr/>
          <p:nvPr/>
        </p:nvSpPr>
        <p:spPr>
          <a:xfrm>
            <a:off x="8254998" y="2832759"/>
            <a:ext cx="390572" cy="386199"/>
          </a:xfrm>
          <a:prstGeom prst="rect">
            <a:avLst/>
          </a:prstGeom>
          <a:blipFill>
            <a:blip r:embed="rId310" cstate="print"/>
            <a:stretch>
              <a:fillRect/>
            </a:stretch>
          </a:blipFill>
        </p:spPr>
        <p:txBody>
          <a:bodyPr wrap="square" lIns="0" tIns="0" rIns="0" bIns="0" rtlCol="0"/>
          <a:lstStyle/>
          <a:p>
            <a:endParaRPr/>
          </a:p>
        </p:txBody>
      </p:sp>
      <p:sp>
        <p:nvSpPr>
          <p:cNvPr id="616" name="object 616"/>
          <p:cNvSpPr/>
          <p:nvPr/>
        </p:nvSpPr>
        <p:spPr>
          <a:xfrm>
            <a:off x="8255003" y="2832784"/>
            <a:ext cx="391160" cy="386715"/>
          </a:xfrm>
          <a:custGeom>
            <a:avLst/>
            <a:gdLst/>
            <a:ahLst/>
            <a:cxnLst/>
            <a:rect l="l" t="t" r="r" b="b"/>
            <a:pathLst>
              <a:path w="391159" h="386714">
                <a:moveTo>
                  <a:pt x="284592" y="380794"/>
                </a:moveTo>
                <a:lnTo>
                  <a:pt x="269254" y="383830"/>
                </a:lnTo>
                <a:lnTo>
                  <a:pt x="252271" y="385644"/>
                </a:lnTo>
                <a:lnTo>
                  <a:pt x="234039" y="386179"/>
                </a:lnTo>
                <a:lnTo>
                  <a:pt x="214958" y="385379"/>
                </a:lnTo>
                <a:lnTo>
                  <a:pt x="173359" y="381880"/>
                </a:lnTo>
                <a:lnTo>
                  <a:pt x="129627" y="368894"/>
                </a:lnTo>
                <a:lnTo>
                  <a:pt x="83261" y="337533"/>
                </a:lnTo>
                <a:lnTo>
                  <a:pt x="42962" y="297457"/>
                </a:lnTo>
                <a:lnTo>
                  <a:pt x="19262" y="255119"/>
                </a:lnTo>
                <a:lnTo>
                  <a:pt x="6221" y="211287"/>
                </a:lnTo>
                <a:lnTo>
                  <a:pt x="0" y="169461"/>
                </a:lnTo>
                <a:lnTo>
                  <a:pt x="622" y="148731"/>
                </a:lnTo>
                <a:lnTo>
                  <a:pt x="13141" y="105987"/>
                </a:lnTo>
                <a:lnTo>
                  <a:pt x="39689" y="62039"/>
                </a:lnTo>
                <a:lnTo>
                  <a:pt x="76390" y="29421"/>
                </a:lnTo>
                <a:lnTo>
                  <a:pt x="123239" y="8134"/>
                </a:lnTo>
                <a:lnTo>
                  <a:pt x="166157" y="0"/>
                </a:lnTo>
                <a:lnTo>
                  <a:pt x="185683" y="1156"/>
                </a:lnTo>
                <a:lnTo>
                  <a:pt x="225334" y="10894"/>
                </a:lnTo>
                <a:lnTo>
                  <a:pt x="269467" y="27869"/>
                </a:lnTo>
                <a:lnTo>
                  <a:pt x="312418" y="55560"/>
                </a:lnTo>
                <a:lnTo>
                  <a:pt x="352877" y="98352"/>
                </a:lnTo>
                <a:lnTo>
                  <a:pt x="382535" y="149984"/>
                </a:lnTo>
                <a:lnTo>
                  <a:pt x="390566" y="207871"/>
                </a:lnTo>
                <a:lnTo>
                  <a:pt x="388441" y="237717"/>
                </a:lnTo>
                <a:lnTo>
                  <a:pt x="373616" y="291344"/>
                </a:lnTo>
                <a:lnTo>
                  <a:pt x="344367" y="338792"/>
                </a:lnTo>
                <a:lnTo>
                  <a:pt x="318305" y="367657"/>
                </a:lnTo>
                <a:lnTo>
                  <a:pt x="284592" y="380794"/>
                </a:lnTo>
                <a:close/>
              </a:path>
            </a:pathLst>
          </a:custGeom>
          <a:ln w="12700">
            <a:solidFill>
              <a:srgbClr val="A19FCC"/>
            </a:solidFill>
          </a:ln>
        </p:spPr>
        <p:txBody>
          <a:bodyPr wrap="square" lIns="0" tIns="0" rIns="0" bIns="0" rtlCol="0"/>
          <a:lstStyle/>
          <a:p>
            <a:endParaRPr/>
          </a:p>
        </p:txBody>
      </p:sp>
      <p:sp>
        <p:nvSpPr>
          <p:cNvPr id="617" name="object 617"/>
          <p:cNvSpPr/>
          <p:nvPr/>
        </p:nvSpPr>
        <p:spPr>
          <a:xfrm>
            <a:off x="8337395" y="2916965"/>
            <a:ext cx="223406" cy="198212"/>
          </a:xfrm>
          <a:prstGeom prst="rect">
            <a:avLst/>
          </a:prstGeom>
          <a:blipFill>
            <a:blip r:embed="rId311" cstate="print"/>
            <a:stretch>
              <a:fillRect/>
            </a:stretch>
          </a:blipFill>
        </p:spPr>
        <p:txBody>
          <a:bodyPr wrap="square" lIns="0" tIns="0" rIns="0" bIns="0" rtlCol="0"/>
          <a:lstStyle/>
          <a:p>
            <a:endParaRPr/>
          </a:p>
        </p:txBody>
      </p:sp>
      <p:sp>
        <p:nvSpPr>
          <p:cNvPr id="618" name="object 618"/>
          <p:cNvSpPr/>
          <p:nvPr/>
        </p:nvSpPr>
        <p:spPr>
          <a:xfrm>
            <a:off x="7594741" y="3089491"/>
            <a:ext cx="296368" cy="262966"/>
          </a:xfrm>
          <a:prstGeom prst="rect">
            <a:avLst/>
          </a:prstGeom>
          <a:blipFill>
            <a:blip r:embed="rId312" cstate="print"/>
            <a:stretch>
              <a:fillRect/>
            </a:stretch>
          </a:blipFill>
        </p:spPr>
        <p:txBody>
          <a:bodyPr wrap="square" lIns="0" tIns="0" rIns="0" bIns="0" rtlCol="0"/>
          <a:lstStyle/>
          <a:p>
            <a:endParaRPr/>
          </a:p>
        </p:txBody>
      </p:sp>
      <p:sp>
        <p:nvSpPr>
          <p:cNvPr id="619" name="object 619"/>
          <p:cNvSpPr/>
          <p:nvPr/>
        </p:nvSpPr>
        <p:spPr>
          <a:xfrm>
            <a:off x="7594743" y="3089501"/>
            <a:ext cx="296545" cy="263525"/>
          </a:xfrm>
          <a:custGeom>
            <a:avLst/>
            <a:gdLst/>
            <a:ahLst/>
            <a:cxnLst/>
            <a:rect l="l" t="t" r="r" b="b"/>
            <a:pathLst>
              <a:path w="296545" h="263525">
                <a:moveTo>
                  <a:pt x="267334" y="221626"/>
                </a:moveTo>
                <a:lnTo>
                  <a:pt x="223278" y="246568"/>
                </a:lnTo>
                <a:lnTo>
                  <a:pt x="179094" y="261504"/>
                </a:lnTo>
                <a:lnTo>
                  <a:pt x="162064" y="262951"/>
                </a:lnTo>
                <a:lnTo>
                  <a:pt x="142731" y="261381"/>
                </a:lnTo>
                <a:lnTo>
                  <a:pt x="100532" y="251711"/>
                </a:lnTo>
                <a:lnTo>
                  <a:pt x="52706" y="224831"/>
                </a:lnTo>
                <a:lnTo>
                  <a:pt x="20324" y="188636"/>
                </a:lnTo>
                <a:lnTo>
                  <a:pt x="1727" y="147788"/>
                </a:lnTo>
                <a:lnTo>
                  <a:pt x="0" y="131097"/>
                </a:lnTo>
                <a:lnTo>
                  <a:pt x="368" y="112836"/>
                </a:lnTo>
                <a:lnTo>
                  <a:pt x="16374" y="61995"/>
                </a:lnTo>
                <a:lnTo>
                  <a:pt x="52870" y="22629"/>
                </a:lnTo>
                <a:lnTo>
                  <a:pt x="92635" y="5665"/>
                </a:lnTo>
                <a:lnTo>
                  <a:pt x="142186" y="0"/>
                </a:lnTo>
                <a:lnTo>
                  <a:pt x="160685" y="799"/>
                </a:lnTo>
                <a:lnTo>
                  <a:pt x="199046" y="10349"/>
                </a:lnTo>
                <a:lnTo>
                  <a:pt x="239452" y="29651"/>
                </a:lnTo>
                <a:lnTo>
                  <a:pt x="269286" y="58549"/>
                </a:lnTo>
                <a:lnTo>
                  <a:pt x="288550" y="97033"/>
                </a:lnTo>
                <a:lnTo>
                  <a:pt x="296365" y="136116"/>
                </a:lnTo>
                <a:lnTo>
                  <a:pt x="295530" y="156610"/>
                </a:lnTo>
                <a:lnTo>
                  <a:pt x="285099" y="202550"/>
                </a:lnTo>
                <a:lnTo>
                  <a:pt x="267334" y="221626"/>
                </a:lnTo>
                <a:close/>
              </a:path>
            </a:pathLst>
          </a:custGeom>
          <a:ln w="12700">
            <a:solidFill>
              <a:srgbClr val="A19FCC"/>
            </a:solidFill>
          </a:ln>
        </p:spPr>
        <p:txBody>
          <a:bodyPr wrap="square" lIns="0" tIns="0" rIns="0" bIns="0" rtlCol="0"/>
          <a:lstStyle/>
          <a:p>
            <a:endParaRPr/>
          </a:p>
        </p:txBody>
      </p:sp>
      <p:sp>
        <p:nvSpPr>
          <p:cNvPr id="620" name="object 620"/>
          <p:cNvSpPr/>
          <p:nvPr/>
        </p:nvSpPr>
        <p:spPr>
          <a:xfrm>
            <a:off x="7650277" y="3142087"/>
            <a:ext cx="170034" cy="146680"/>
          </a:xfrm>
          <a:prstGeom prst="rect">
            <a:avLst/>
          </a:prstGeom>
          <a:blipFill>
            <a:blip r:embed="rId313" cstate="print"/>
            <a:stretch>
              <a:fillRect/>
            </a:stretch>
          </a:blipFill>
        </p:spPr>
        <p:txBody>
          <a:bodyPr wrap="square" lIns="0" tIns="0" rIns="0" bIns="0" rtlCol="0"/>
          <a:lstStyle/>
          <a:p>
            <a:endParaRPr/>
          </a:p>
        </p:txBody>
      </p:sp>
      <p:sp>
        <p:nvSpPr>
          <p:cNvPr id="621" name="object 621"/>
          <p:cNvSpPr/>
          <p:nvPr/>
        </p:nvSpPr>
        <p:spPr>
          <a:xfrm>
            <a:off x="8128584" y="3008198"/>
            <a:ext cx="273219" cy="294257"/>
          </a:xfrm>
          <a:prstGeom prst="rect">
            <a:avLst/>
          </a:prstGeom>
          <a:blipFill>
            <a:blip r:embed="rId314" cstate="print"/>
            <a:stretch>
              <a:fillRect/>
            </a:stretch>
          </a:blipFill>
        </p:spPr>
        <p:txBody>
          <a:bodyPr wrap="square" lIns="0" tIns="0" rIns="0" bIns="0" rtlCol="0"/>
          <a:lstStyle/>
          <a:p>
            <a:endParaRPr/>
          </a:p>
        </p:txBody>
      </p:sp>
      <p:sp>
        <p:nvSpPr>
          <p:cNvPr id="622" name="object 622"/>
          <p:cNvSpPr/>
          <p:nvPr/>
        </p:nvSpPr>
        <p:spPr>
          <a:xfrm>
            <a:off x="8128581" y="3008343"/>
            <a:ext cx="273685" cy="294640"/>
          </a:xfrm>
          <a:custGeom>
            <a:avLst/>
            <a:gdLst/>
            <a:ahLst/>
            <a:cxnLst/>
            <a:rect l="l" t="t" r="r" b="b"/>
            <a:pathLst>
              <a:path w="273684" h="294639">
                <a:moveTo>
                  <a:pt x="116890" y="781"/>
                </a:moveTo>
                <a:lnTo>
                  <a:pt x="165836" y="13697"/>
                </a:lnTo>
                <a:lnTo>
                  <a:pt x="207906" y="33848"/>
                </a:lnTo>
                <a:lnTo>
                  <a:pt x="246337" y="76940"/>
                </a:lnTo>
                <a:lnTo>
                  <a:pt x="265518" y="113773"/>
                </a:lnTo>
                <a:lnTo>
                  <a:pt x="273219" y="165290"/>
                </a:lnTo>
                <a:lnTo>
                  <a:pt x="272389" y="181477"/>
                </a:lnTo>
                <a:lnTo>
                  <a:pt x="262847" y="225754"/>
                </a:lnTo>
                <a:lnTo>
                  <a:pt x="232055" y="265058"/>
                </a:lnTo>
                <a:lnTo>
                  <a:pt x="185098" y="290280"/>
                </a:lnTo>
                <a:lnTo>
                  <a:pt x="148264" y="294109"/>
                </a:lnTo>
                <a:lnTo>
                  <a:pt x="131483" y="292983"/>
                </a:lnTo>
                <a:lnTo>
                  <a:pt x="91167" y="277365"/>
                </a:lnTo>
                <a:lnTo>
                  <a:pt x="51742" y="246823"/>
                </a:lnTo>
                <a:lnTo>
                  <a:pt x="18262" y="199713"/>
                </a:lnTo>
                <a:lnTo>
                  <a:pt x="2815" y="157683"/>
                </a:lnTo>
                <a:lnTo>
                  <a:pt x="0" y="136823"/>
                </a:lnTo>
                <a:lnTo>
                  <a:pt x="1630" y="116169"/>
                </a:lnTo>
                <a:lnTo>
                  <a:pt x="14712" y="75166"/>
                </a:lnTo>
                <a:lnTo>
                  <a:pt x="36404" y="41733"/>
                </a:lnTo>
                <a:lnTo>
                  <a:pt x="66717" y="15867"/>
                </a:lnTo>
                <a:lnTo>
                  <a:pt x="107431" y="0"/>
                </a:lnTo>
                <a:lnTo>
                  <a:pt x="116890" y="781"/>
                </a:lnTo>
                <a:close/>
              </a:path>
            </a:pathLst>
          </a:custGeom>
          <a:ln w="12700">
            <a:solidFill>
              <a:srgbClr val="A19FCC"/>
            </a:solidFill>
          </a:ln>
        </p:spPr>
        <p:txBody>
          <a:bodyPr wrap="square" lIns="0" tIns="0" rIns="0" bIns="0" rtlCol="0"/>
          <a:lstStyle/>
          <a:p>
            <a:endParaRPr/>
          </a:p>
        </p:txBody>
      </p:sp>
      <p:sp>
        <p:nvSpPr>
          <p:cNvPr id="623" name="object 623"/>
          <p:cNvSpPr/>
          <p:nvPr/>
        </p:nvSpPr>
        <p:spPr>
          <a:xfrm>
            <a:off x="8186892" y="3090034"/>
            <a:ext cx="160792" cy="153850"/>
          </a:xfrm>
          <a:prstGeom prst="rect">
            <a:avLst/>
          </a:prstGeom>
          <a:blipFill>
            <a:blip r:embed="rId315" cstate="print"/>
            <a:stretch>
              <a:fillRect/>
            </a:stretch>
          </a:blipFill>
        </p:spPr>
        <p:txBody>
          <a:bodyPr wrap="square" lIns="0" tIns="0" rIns="0" bIns="0" rtlCol="0"/>
          <a:lstStyle/>
          <a:p>
            <a:endParaRPr/>
          </a:p>
        </p:txBody>
      </p:sp>
      <p:sp>
        <p:nvSpPr>
          <p:cNvPr id="624" name="object 624"/>
          <p:cNvSpPr/>
          <p:nvPr/>
        </p:nvSpPr>
        <p:spPr>
          <a:xfrm>
            <a:off x="8335150" y="3118866"/>
            <a:ext cx="382079" cy="267211"/>
          </a:xfrm>
          <a:prstGeom prst="rect">
            <a:avLst/>
          </a:prstGeom>
          <a:blipFill>
            <a:blip r:embed="rId316" cstate="print"/>
            <a:stretch>
              <a:fillRect/>
            </a:stretch>
          </a:blipFill>
        </p:spPr>
        <p:txBody>
          <a:bodyPr wrap="square" lIns="0" tIns="0" rIns="0" bIns="0" rtlCol="0"/>
          <a:lstStyle/>
          <a:p>
            <a:endParaRPr/>
          </a:p>
        </p:txBody>
      </p:sp>
      <p:sp>
        <p:nvSpPr>
          <p:cNvPr id="625" name="object 625"/>
          <p:cNvSpPr/>
          <p:nvPr/>
        </p:nvSpPr>
        <p:spPr>
          <a:xfrm>
            <a:off x="8335148" y="3118879"/>
            <a:ext cx="382270" cy="267335"/>
          </a:xfrm>
          <a:custGeom>
            <a:avLst/>
            <a:gdLst/>
            <a:ahLst/>
            <a:cxnLst/>
            <a:rect l="l" t="t" r="r" b="b"/>
            <a:pathLst>
              <a:path w="382270" h="267335">
                <a:moveTo>
                  <a:pt x="14554" y="99174"/>
                </a:moveTo>
                <a:lnTo>
                  <a:pt x="44754" y="67991"/>
                </a:lnTo>
                <a:lnTo>
                  <a:pt x="87888" y="35467"/>
                </a:lnTo>
                <a:lnTo>
                  <a:pt x="125310" y="16560"/>
                </a:lnTo>
                <a:lnTo>
                  <a:pt x="176264" y="4565"/>
                </a:lnTo>
                <a:lnTo>
                  <a:pt x="228752" y="0"/>
                </a:lnTo>
                <a:lnTo>
                  <a:pt x="250926" y="1725"/>
                </a:lnTo>
                <a:lnTo>
                  <a:pt x="290826" y="11758"/>
                </a:lnTo>
                <a:lnTo>
                  <a:pt x="339332" y="34147"/>
                </a:lnTo>
                <a:lnTo>
                  <a:pt x="371240" y="70653"/>
                </a:lnTo>
                <a:lnTo>
                  <a:pt x="382079" y="123647"/>
                </a:lnTo>
                <a:lnTo>
                  <a:pt x="378183" y="141626"/>
                </a:lnTo>
                <a:lnTo>
                  <a:pt x="360637" y="177984"/>
                </a:lnTo>
                <a:lnTo>
                  <a:pt x="323546" y="216662"/>
                </a:lnTo>
                <a:lnTo>
                  <a:pt x="271729" y="243615"/>
                </a:lnTo>
                <a:lnTo>
                  <a:pt x="228089" y="259088"/>
                </a:lnTo>
                <a:lnTo>
                  <a:pt x="178235" y="266378"/>
                </a:lnTo>
                <a:lnTo>
                  <a:pt x="150007" y="267200"/>
                </a:lnTo>
                <a:lnTo>
                  <a:pt x="122163" y="265475"/>
                </a:lnTo>
                <a:lnTo>
                  <a:pt x="75115" y="251229"/>
                </a:lnTo>
                <a:lnTo>
                  <a:pt x="37082" y="223644"/>
                </a:lnTo>
                <a:lnTo>
                  <a:pt x="12598" y="190684"/>
                </a:lnTo>
                <a:lnTo>
                  <a:pt x="1672" y="152354"/>
                </a:lnTo>
                <a:lnTo>
                  <a:pt x="0" y="136156"/>
                </a:lnTo>
                <a:lnTo>
                  <a:pt x="534" y="124339"/>
                </a:lnTo>
                <a:lnTo>
                  <a:pt x="3314" y="115574"/>
                </a:lnTo>
                <a:lnTo>
                  <a:pt x="8076" y="107854"/>
                </a:lnTo>
                <a:lnTo>
                  <a:pt x="14554" y="99174"/>
                </a:lnTo>
                <a:close/>
              </a:path>
            </a:pathLst>
          </a:custGeom>
          <a:ln w="12699">
            <a:solidFill>
              <a:srgbClr val="A19FCC"/>
            </a:solidFill>
          </a:ln>
        </p:spPr>
        <p:txBody>
          <a:bodyPr wrap="square" lIns="0" tIns="0" rIns="0" bIns="0" rtlCol="0"/>
          <a:lstStyle/>
          <a:p>
            <a:endParaRPr/>
          </a:p>
        </p:txBody>
      </p:sp>
      <p:sp>
        <p:nvSpPr>
          <p:cNvPr id="626" name="object 626"/>
          <p:cNvSpPr/>
          <p:nvPr/>
        </p:nvSpPr>
        <p:spPr>
          <a:xfrm>
            <a:off x="8435670" y="3176266"/>
            <a:ext cx="207918" cy="153480"/>
          </a:xfrm>
          <a:prstGeom prst="rect">
            <a:avLst/>
          </a:prstGeom>
          <a:blipFill>
            <a:blip r:embed="rId317" cstate="print"/>
            <a:stretch>
              <a:fillRect/>
            </a:stretch>
          </a:blipFill>
        </p:spPr>
        <p:txBody>
          <a:bodyPr wrap="square" lIns="0" tIns="0" rIns="0" bIns="0" rtlCol="0"/>
          <a:lstStyle/>
          <a:p>
            <a:endParaRPr/>
          </a:p>
        </p:txBody>
      </p:sp>
      <p:sp>
        <p:nvSpPr>
          <p:cNvPr id="627" name="object 627"/>
          <p:cNvSpPr/>
          <p:nvPr/>
        </p:nvSpPr>
        <p:spPr>
          <a:xfrm>
            <a:off x="7737798" y="3275456"/>
            <a:ext cx="390571" cy="386199"/>
          </a:xfrm>
          <a:prstGeom prst="rect">
            <a:avLst/>
          </a:prstGeom>
          <a:blipFill>
            <a:blip r:embed="rId318" cstate="print"/>
            <a:stretch>
              <a:fillRect/>
            </a:stretch>
          </a:blipFill>
        </p:spPr>
        <p:txBody>
          <a:bodyPr wrap="square" lIns="0" tIns="0" rIns="0" bIns="0" rtlCol="0"/>
          <a:lstStyle/>
          <a:p>
            <a:endParaRPr/>
          </a:p>
        </p:txBody>
      </p:sp>
      <p:sp>
        <p:nvSpPr>
          <p:cNvPr id="628" name="object 628"/>
          <p:cNvSpPr/>
          <p:nvPr/>
        </p:nvSpPr>
        <p:spPr>
          <a:xfrm>
            <a:off x="7737798" y="3275479"/>
            <a:ext cx="391160" cy="386715"/>
          </a:xfrm>
          <a:custGeom>
            <a:avLst/>
            <a:gdLst/>
            <a:ahLst/>
            <a:cxnLst/>
            <a:rect l="l" t="t" r="r" b="b"/>
            <a:pathLst>
              <a:path w="391159" h="386714">
                <a:moveTo>
                  <a:pt x="284592" y="380794"/>
                </a:moveTo>
                <a:lnTo>
                  <a:pt x="269254" y="383830"/>
                </a:lnTo>
                <a:lnTo>
                  <a:pt x="252271" y="385644"/>
                </a:lnTo>
                <a:lnTo>
                  <a:pt x="234039" y="386179"/>
                </a:lnTo>
                <a:lnTo>
                  <a:pt x="214958" y="385379"/>
                </a:lnTo>
                <a:lnTo>
                  <a:pt x="173359" y="381880"/>
                </a:lnTo>
                <a:lnTo>
                  <a:pt x="129627" y="368894"/>
                </a:lnTo>
                <a:lnTo>
                  <a:pt x="83261" y="337533"/>
                </a:lnTo>
                <a:lnTo>
                  <a:pt x="42962" y="297457"/>
                </a:lnTo>
                <a:lnTo>
                  <a:pt x="19262" y="255119"/>
                </a:lnTo>
                <a:lnTo>
                  <a:pt x="6221" y="211287"/>
                </a:lnTo>
                <a:lnTo>
                  <a:pt x="0" y="169461"/>
                </a:lnTo>
                <a:lnTo>
                  <a:pt x="622" y="148731"/>
                </a:lnTo>
                <a:lnTo>
                  <a:pt x="13141" y="105987"/>
                </a:lnTo>
                <a:lnTo>
                  <a:pt x="39689" y="62039"/>
                </a:lnTo>
                <a:lnTo>
                  <a:pt x="76390" y="29421"/>
                </a:lnTo>
                <a:lnTo>
                  <a:pt x="123239" y="8134"/>
                </a:lnTo>
                <a:lnTo>
                  <a:pt x="166157" y="0"/>
                </a:lnTo>
                <a:lnTo>
                  <a:pt x="185683" y="1156"/>
                </a:lnTo>
                <a:lnTo>
                  <a:pt x="225334" y="10894"/>
                </a:lnTo>
                <a:lnTo>
                  <a:pt x="269467" y="27869"/>
                </a:lnTo>
                <a:lnTo>
                  <a:pt x="312418" y="55560"/>
                </a:lnTo>
                <a:lnTo>
                  <a:pt x="352877" y="98352"/>
                </a:lnTo>
                <a:lnTo>
                  <a:pt x="382535" y="149984"/>
                </a:lnTo>
                <a:lnTo>
                  <a:pt x="390566" y="207871"/>
                </a:lnTo>
                <a:lnTo>
                  <a:pt x="388441" y="237717"/>
                </a:lnTo>
                <a:lnTo>
                  <a:pt x="373616" y="291344"/>
                </a:lnTo>
                <a:lnTo>
                  <a:pt x="344367" y="338792"/>
                </a:lnTo>
                <a:lnTo>
                  <a:pt x="318305" y="367657"/>
                </a:lnTo>
                <a:lnTo>
                  <a:pt x="284592" y="380794"/>
                </a:lnTo>
                <a:close/>
              </a:path>
            </a:pathLst>
          </a:custGeom>
          <a:ln w="12700">
            <a:solidFill>
              <a:srgbClr val="A19FCC"/>
            </a:solidFill>
          </a:ln>
        </p:spPr>
        <p:txBody>
          <a:bodyPr wrap="square" lIns="0" tIns="0" rIns="0" bIns="0" rtlCol="0"/>
          <a:lstStyle/>
          <a:p>
            <a:endParaRPr/>
          </a:p>
        </p:txBody>
      </p:sp>
      <p:sp>
        <p:nvSpPr>
          <p:cNvPr id="629" name="object 629"/>
          <p:cNvSpPr/>
          <p:nvPr/>
        </p:nvSpPr>
        <p:spPr>
          <a:xfrm>
            <a:off x="7820190" y="3359661"/>
            <a:ext cx="223406" cy="198212"/>
          </a:xfrm>
          <a:prstGeom prst="rect">
            <a:avLst/>
          </a:prstGeom>
          <a:blipFill>
            <a:blip r:embed="rId311" cstate="print"/>
            <a:stretch>
              <a:fillRect/>
            </a:stretch>
          </a:blipFill>
        </p:spPr>
        <p:txBody>
          <a:bodyPr wrap="square" lIns="0" tIns="0" rIns="0" bIns="0" rtlCol="0"/>
          <a:lstStyle/>
          <a:p>
            <a:endParaRPr/>
          </a:p>
        </p:txBody>
      </p:sp>
      <p:sp>
        <p:nvSpPr>
          <p:cNvPr id="630" name="object 630"/>
          <p:cNvSpPr/>
          <p:nvPr/>
        </p:nvSpPr>
        <p:spPr>
          <a:xfrm>
            <a:off x="8080578" y="3221545"/>
            <a:ext cx="321052" cy="341795"/>
          </a:xfrm>
          <a:prstGeom prst="rect">
            <a:avLst/>
          </a:prstGeom>
          <a:blipFill>
            <a:blip r:embed="rId319" cstate="print"/>
            <a:stretch>
              <a:fillRect/>
            </a:stretch>
          </a:blipFill>
        </p:spPr>
        <p:txBody>
          <a:bodyPr wrap="square" lIns="0" tIns="0" rIns="0" bIns="0" rtlCol="0"/>
          <a:lstStyle/>
          <a:p>
            <a:endParaRPr/>
          </a:p>
        </p:txBody>
      </p:sp>
      <p:sp>
        <p:nvSpPr>
          <p:cNvPr id="631" name="object 631"/>
          <p:cNvSpPr/>
          <p:nvPr/>
        </p:nvSpPr>
        <p:spPr>
          <a:xfrm>
            <a:off x="8080577" y="3221691"/>
            <a:ext cx="321310" cy="342265"/>
          </a:xfrm>
          <a:custGeom>
            <a:avLst/>
            <a:gdLst/>
            <a:ahLst/>
            <a:cxnLst/>
            <a:rect l="l" t="t" r="r" b="b"/>
            <a:pathLst>
              <a:path w="321309" h="342264">
                <a:moveTo>
                  <a:pt x="226669" y="12420"/>
                </a:moveTo>
                <a:lnTo>
                  <a:pt x="260709" y="38932"/>
                </a:lnTo>
                <a:lnTo>
                  <a:pt x="294638" y="76996"/>
                </a:lnTo>
                <a:lnTo>
                  <a:pt x="317648" y="131429"/>
                </a:lnTo>
                <a:lnTo>
                  <a:pt x="321046" y="180072"/>
                </a:lnTo>
                <a:lnTo>
                  <a:pt x="319023" y="202450"/>
                </a:lnTo>
                <a:lnTo>
                  <a:pt x="306041" y="240923"/>
                </a:lnTo>
                <a:lnTo>
                  <a:pt x="285648" y="274015"/>
                </a:lnTo>
                <a:lnTo>
                  <a:pt x="248670" y="313611"/>
                </a:lnTo>
                <a:lnTo>
                  <a:pt x="213522" y="331084"/>
                </a:lnTo>
                <a:lnTo>
                  <a:pt x="169108" y="341029"/>
                </a:lnTo>
                <a:lnTo>
                  <a:pt x="147319" y="341642"/>
                </a:lnTo>
                <a:lnTo>
                  <a:pt x="125870" y="338452"/>
                </a:lnTo>
                <a:lnTo>
                  <a:pt x="83804" y="323345"/>
                </a:lnTo>
                <a:lnTo>
                  <a:pt x="41536" y="290788"/>
                </a:lnTo>
                <a:lnTo>
                  <a:pt x="15569" y="244867"/>
                </a:lnTo>
                <a:lnTo>
                  <a:pt x="2538" y="206081"/>
                </a:lnTo>
                <a:lnTo>
                  <a:pt x="0" y="184912"/>
                </a:lnTo>
                <a:lnTo>
                  <a:pt x="350" y="161594"/>
                </a:lnTo>
                <a:lnTo>
                  <a:pt x="8993" y="111406"/>
                </a:lnTo>
                <a:lnTo>
                  <a:pt x="32728" y="69075"/>
                </a:lnTo>
                <a:lnTo>
                  <a:pt x="71553" y="34596"/>
                </a:lnTo>
                <a:lnTo>
                  <a:pt x="115114" y="12156"/>
                </a:lnTo>
                <a:lnTo>
                  <a:pt x="163419" y="1761"/>
                </a:lnTo>
                <a:lnTo>
                  <a:pt x="183438" y="0"/>
                </a:lnTo>
                <a:lnTo>
                  <a:pt x="197805" y="288"/>
                </a:lnTo>
                <a:lnTo>
                  <a:pt x="208140" y="2633"/>
                </a:lnTo>
                <a:lnTo>
                  <a:pt x="216932" y="6766"/>
                </a:lnTo>
                <a:lnTo>
                  <a:pt x="226669" y="12420"/>
                </a:lnTo>
                <a:close/>
              </a:path>
            </a:pathLst>
          </a:custGeom>
          <a:ln w="12700">
            <a:solidFill>
              <a:srgbClr val="A19FCC"/>
            </a:solidFill>
          </a:ln>
        </p:spPr>
        <p:txBody>
          <a:bodyPr wrap="square" lIns="0" tIns="0" rIns="0" bIns="0" rtlCol="0"/>
          <a:lstStyle/>
          <a:p>
            <a:endParaRPr/>
          </a:p>
        </p:txBody>
      </p:sp>
      <p:sp>
        <p:nvSpPr>
          <p:cNvPr id="632" name="object 632"/>
          <p:cNvSpPr/>
          <p:nvPr/>
        </p:nvSpPr>
        <p:spPr>
          <a:xfrm>
            <a:off x="8148028" y="3311150"/>
            <a:ext cx="181306" cy="186889"/>
          </a:xfrm>
          <a:prstGeom prst="rect">
            <a:avLst/>
          </a:prstGeom>
          <a:blipFill>
            <a:blip r:embed="rId320" cstate="print"/>
            <a:stretch>
              <a:fillRect/>
            </a:stretch>
          </a:blipFill>
        </p:spPr>
        <p:txBody>
          <a:bodyPr wrap="square" lIns="0" tIns="0" rIns="0" bIns="0" rtlCol="0"/>
          <a:lstStyle/>
          <a:p>
            <a:endParaRPr/>
          </a:p>
        </p:txBody>
      </p:sp>
      <p:sp>
        <p:nvSpPr>
          <p:cNvPr id="633" name="object 633"/>
          <p:cNvSpPr/>
          <p:nvPr/>
        </p:nvSpPr>
        <p:spPr>
          <a:xfrm>
            <a:off x="8347309" y="3350462"/>
            <a:ext cx="399080" cy="328206"/>
          </a:xfrm>
          <a:prstGeom prst="rect">
            <a:avLst/>
          </a:prstGeom>
          <a:blipFill>
            <a:blip r:embed="rId321" cstate="print"/>
            <a:stretch>
              <a:fillRect/>
            </a:stretch>
          </a:blipFill>
        </p:spPr>
        <p:txBody>
          <a:bodyPr wrap="square" lIns="0" tIns="0" rIns="0" bIns="0" rtlCol="0"/>
          <a:lstStyle/>
          <a:p>
            <a:endParaRPr/>
          </a:p>
        </p:txBody>
      </p:sp>
      <p:sp>
        <p:nvSpPr>
          <p:cNvPr id="634" name="object 634"/>
          <p:cNvSpPr/>
          <p:nvPr/>
        </p:nvSpPr>
        <p:spPr>
          <a:xfrm>
            <a:off x="8347305" y="3350544"/>
            <a:ext cx="399415" cy="328295"/>
          </a:xfrm>
          <a:custGeom>
            <a:avLst/>
            <a:gdLst/>
            <a:ahLst/>
            <a:cxnLst/>
            <a:rect l="l" t="t" r="r" b="b"/>
            <a:pathLst>
              <a:path w="399415" h="328295">
                <a:moveTo>
                  <a:pt x="6490" y="169613"/>
                </a:moveTo>
                <a:lnTo>
                  <a:pt x="27890" y="127152"/>
                </a:lnTo>
                <a:lnTo>
                  <a:pt x="62349" y="79908"/>
                </a:lnTo>
                <a:lnTo>
                  <a:pt x="95250" y="49280"/>
                </a:lnTo>
                <a:lnTo>
                  <a:pt x="144469" y="22885"/>
                </a:lnTo>
                <a:lnTo>
                  <a:pt x="197688" y="4386"/>
                </a:lnTo>
                <a:lnTo>
                  <a:pt x="244286" y="0"/>
                </a:lnTo>
                <a:lnTo>
                  <a:pt x="266163" y="1626"/>
                </a:lnTo>
                <a:lnTo>
                  <a:pt x="305882" y="8692"/>
                </a:lnTo>
                <a:lnTo>
                  <a:pt x="355320" y="32415"/>
                </a:lnTo>
                <a:lnTo>
                  <a:pt x="381338" y="64028"/>
                </a:lnTo>
                <a:lnTo>
                  <a:pt x="397345" y="102938"/>
                </a:lnTo>
                <a:lnTo>
                  <a:pt x="399085" y="123967"/>
                </a:lnTo>
                <a:lnTo>
                  <a:pt x="397210" y="146610"/>
                </a:lnTo>
                <a:lnTo>
                  <a:pt x="385864" y="189082"/>
                </a:lnTo>
                <a:lnTo>
                  <a:pt x="353290" y="235809"/>
                </a:lnTo>
                <a:lnTo>
                  <a:pt x="321063" y="264791"/>
                </a:lnTo>
                <a:lnTo>
                  <a:pt x="280592" y="293175"/>
                </a:lnTo>
                <a:lnTo>
                  <a:pt x="230990" y="314034"/>
                </a:lnTo>
                <a:lnTo>
                  <a:pt x="172273" y="327363"/>
                </a:lnTo>
                <a:lnTo>
                  <a:pt x="144640" y="328121"/>
                </a:lnTo>
                <a:lnTo>
                  <a:pt x="118649" y="323522"/>
                </a:lnTo>
                <a:lnTo>
                  <a:pt x="70118" y="302511"/>
                </a:lnTo>
                <a:lnTo>
                  <a:pt x="33976" y="272056"/>
                </a:lnTo>
                <a:lnTo>
                  <a:pt x="10223" y="232151"/>
                </a:lnTo>
                <a:lnTo>
                  <a:pt x="0" y="201229"/>
                </a:lnTo>
                <a:lnTo>
                  <a:pt x="70" y="190753"/>
                </a:lnTo>
                <a:lnTo>
                  <a:pt x="2540" y="180937"/>
                </a:lnTo>
                <a:lnTo>
                  <a:pt x="6490" y="169613"/>
                </a:lnTo>
                <a:close/>
              </a:path>
            </a:pathLst>
          </a:custGeom>
          <a:ln w="12700">
            <a:solidFill>
              <a:srgbClr val="A19FCC"/>
            </a:solidFill>
          </a:ln>
        </p:spPr>
        <p:txBody>
          <a:bodyPr wrap="square" lIns="0" tIns="0" rIns="0" bIns="0" rtlCol="0"/>
          <a:lstStyle/>
          <a:p>
            <a:endParaRPr/>
          </a:p>
        </p:txBody>
      </p:sp>
      <p:sp>
        <p:nvSpPr>
          <p:cNvPr id="635" name="object 635"/>
          <p:cNvSpPr/>
          <p:nvPr/>
        </p:nvSpPr>
        <p:spPr>
          <a:xfrm>
            <a:off x="8458385" y="3417995"/>
            <a:ext cx="208807" cy="189179"/>
          </a:xfrm>
          <a:prstGeom prst="rect">
            <a:avLst/>
          </a:prstGeom>
          <a:blipFill>
            <a:blip r:embed="rId193" cstate="print"/>
            <a:stretch>
              <a:fillRect/>
            </a:stretch>
          </a:blipFill>
        </p:spPr>
        <p:txBody>
          <a:bodyPr wrap="square" lIns="0" tIns="0" rIns="0" bIns="0" rtlCol="0"/>
          <a:lstStyle/>
          <a:p>
            <a:endParaRPr/>
          </a:p>
        </p:txBody>
      </p:sp>
      <p:sp>
        <p:nvSpPr>
          <p:cNvPr id="636" name="object 636"/>
          <p:cNvSpPr/>
          <p:nvPr/>
        </p:nvSpPr>
        <p:spPr>
          <a:xfrm>
            <a:off x="7496094" y="3302279"/>
            <a:ext cx="245860" cy="223522"/>
          </a:xfrm>
          <a:prstGeom prst="rect">
            <a:avLst/>
          </a:prstGeom>
          <a:blipFill>
            <a:blip r:embed="rId322" cstate="print"/>
            <a:stretch>
              <a:fillRect/>
            </a:stretch>
          </a:blipFill>
        </p:spPr>
        <p:txBody>
          <a:bodyPr wrap="square" lIns="0" tIns="0" rIns="0" bIns="0" rtlCol="0"/>
          <a:lstStyle/>
          <a:p>
            <a:endParaRPr/>
          </a:p>
        </p:txBody>
      </p:sp>
      <p:sp>
        <p:nvSpPr>
          <p:cNvPr id="637" name="object 637"/>
          <p:cNvSpPr/>
          <p:nvPr/>
        </p:nvSpPr>
        <p:spPr>
          <a:xfrm>
            <a:off x="7496097" y="3302296"/>
            <a:ext cx="246379" cy="223520"/>
          </a:xfrm>
          <a:custGeom>
            <a:avLst/>
            <a:gdLst/>
            <a:ahLst/>
            <a:cxnLst/>
            <a:rect l="l" t="t" r="r" b="b"/>
            <a:pathLst>
              <a:path w="246379" h="223520">
                <a:moveTo>
                  <a:pt x="2876" y="105424"/>
                </a:moveTo>
                <a:lnTo>
                  <a:pt x="19665" y="67324"/>
                </a:lnTo>
                <a:lnTo>
                  <a:pt x="41409" y="36016"/>
                </a:lnTo>
                <a:lnTo>
                  <a:pt x="81246" y="11268"/>
                </a:lnTo>
                <a:lnTo>
                  <a:pt x="128105" y="0"/>
                </a:lnTo>
                <a:lnTo>
                  <a:pt x="142403" y="782"/>
                </a:lnTo>
                <a:lnTo>
                  <a:pt x="181372" y="10103"/>
                </a:lnTo>
                <a:lnTo>
                  <a:pt x="222831" y="39781"/>
                </a:lnTo>
                <a:lnTo>
                  <a:pt x="243605" y="80240"/>
                </a:lnTo>
                <a:lnTo>
                  <a:pt x="245856" y="110467"/>
                </a:lnTo>
                <a:lnTo>
                  <a:pt x="244130" y="125683"/>
                </a:lnTo>
                <a:lnTo>
                  <a:pt x="223192" y="169851"/>
                </a:lnTo>
                <a:lnTo>
                  <a:pt x="193384" y="197377"/>
                </a:lnTo>
                <a:lnTo>
                  <a:pt x="150950" y="217434"/>
                </a:lnTo>
                <a:lnTo>
                  <a:pt x="114962" y="223511"/>
                </a:lnTo>
                <a:lnTo>
                  <a:pt x="97732" y="222556"/>
                </a:lnTo>
                <a:lnTo>
                  <a:pt x="49780" y="200828"/>
                </a:lnTo>
                <a:lnTo>
                  <a:pt x="16094" y="163387"/>
                </a:lnTo>
                <a:lnTo>
                  <a:pt x="515" y="126962"/>
                </a:lnTo>
                <a:lnTo>
                  <a:pt x="0" y="119714"/>
                </a:lnTo>
                <a:lnTo>
                  <a:pt x="1017" y="113053"/>
                </a:lnTo>
                <a:lnTo>
                  <a:pt x="2876" y="105424"/>
                </a:lnTo>
                <a:close/>
              </a:path>
            </a:pathLst>
          </a:custGeom>
          <a:ln w="12700">
            <a:solidFill>
              <a:srgbClr val="A19FCC"/>
            </a:solidFill>
          </a:ln>
        </p:spPr>
        <p:txBody>
          <a:bodyPr wrap="square" lIns="0" tIns="0" rIns="0" bIns="0" rtlCol="0"/>
          <a:lstStyle/>
          <a:p>
            <a:endParaRPr/>
          </a:p>
        </p:txBody>
      </p:sp>
      <p:sp>
        <p:nvSpPr>
          <p:cNvPr id="638" name="object 638"/>
          <p:cNvSpPr/>
          <p:nvPr/>
        </p:nvSpPr>
        <p:spPr>
          <a:xfrm>
            <a:off x="7562911" y="3346983"/>
            <a:ext cx="132472" cy="132088"/>
          </a:xfrm>
          <a:prstGeom prst="rect">
            <a:avLst/>
          </a:prstGeom>
          <a:blipFill>
            <a:blip r:embed="rId323" cstate="print"/>
            <a:stretch>
              <a:fillRect/>
            </a:stretch>
          </a:blipFill>
        </p:spPr>
        <p:txBody>
          <a:bodyPr wrap="square" lIns="0" tIns="0" rIns="0" bIns="0" rtlCol="0"/>
          <a:lstStyle/>
          <a:p>
            <a:endParaRPr/>
          </a:p>
        </p:txBody>
      </p:sp>
      <p:sp>
        <p:nvSpPr>
          <p:cNvPr id="639" name="object 639"/>
          <p:cNvSpPr/>
          <p:nvPr/>
        </p:nvSpPr>
        <p:spPr>
          <a:xfrm>
            <a:off x="7485635" y="3474377"/>
            <a:ext cx="281708" cy="265794"/>
          </a:xfrm>
          <a:prstGeom prst="rect">
            <a:avLst/>
          </a:prstGeom>
          <a:blipFill>
            <a:blip r:embed="rId324" cstate="print"/>
            <a:stretch>
              <a:fillRect/>
            </a:stretch>
          </a:blipFill>
        </p:spPr>
        <p:txBody>
          <a:bodyPr wrap="square" lIns="0" tIns="0" rIns="0" bIns="0" rtlCol="0"/>
          <a:lstStyle/>
          <a:p>
            <a:endParaRPr/>
          </a:p>
        </p:txBody>
      </p:sp>
      <p:sp>
        <p:nvSpPr>
          <p:cNvPr id="640" name="object 640"/>
          <p:cNvSpPr/>
          <p:nvPr/>
        </p:nvSpPr>
        <p:spPr>
          <a:xfrm>
            <a:off x="7485638" y="3474547"/>
            <a:ext cx="281940" cy="266065"/>
          </a:xfrm>
          <a:custGeom>
            <a:avLst/>
            <a:gdLst/>
            <a:ahLst/>
            <a:cxnLst/>
            <a:rect l="l" t="t" r="r" b="b"/>
            <a:pathLst>
              <a:path w="281940" h="266064">
                <a:moveTo>
                  <a:pt x="1027" y="180435"/>
                </a:moveTo>
                <a:lnTo>
                  <a:pt x="14247" y="132454"/>
                </a:lnTo>
                <a:lnTo>
                  <a:pt x="34262" y="89502"/>
                </a:lnTo>
                <a:lnTo>
                  <a:pt x="59064" y="60522"/>
                </a:lnTo>
                <a:lnTo>
                  <a:pt x="94239" y="31772"/>
                </a:lnTo>
                <a:lnTo>
                  <a:pt x="128211" y="12835"/>
                </a:lnTo>
                <a:lnTo>
                  <a:pt x="176414" y="1403"/>
                </a:lnTo>
                <a:lnTo>
                  <a:pt x="205146" y="0"/>
                </a:lnTo>
                <a:lnTo>
                  <a:pt x="218524" y="1839"/>
                </a:lnTo>
                <a:lnTo>
                  <a:pt x="255501" y="22977"/>
                </a:lnTo>
                <a:lnTo>
                  <a:pt x="278732" y="61838"/>
                </a:lnTo>
                <a:lnTo>
                  <a:pt x="281713" y="95361"/>
                </a:lnTo>
                <a:lnTo>
                  <a:pt x="280325" y="111182"/>
                </a:lnTo>
                <a:lnTo>
                  <a:pt x="264684" y="151640"/>
                </a:lnTo>
                <a:lnTo>
                  <a:pt x="234800" y="194129"/>
                </a:lnTo>
                <a:lnTo>
                  <a:pt x="206741" y="221646"/>
                </a:lnTo>
                <a:lnTo>
                  <a:pt x="169402" y="246424"/>
                </a:lnTo>
                <a:lnTo>
                  <a:pt x="128814" y="263201"/>
                </a:lnTo>
                <a:lnTo>
                  <a:pt x="109121" y="265623"/>
                </a:lnTo>
                <a:lnTo>
                  <a:pt x="89179" y="264766"/>
                </a:lnTo>
                <a:lnTo>
                  <a:pt x="38665" y="247472"/>
                </a:lnTo>
                <a:lnTo>
                  <a:pt x="6411" y="213175"/>
                </a:lnTo>
                <a:lnTo>
                  <a:pt x="0" y="196919"/>
                </a:lnTo>
                <a:lnTo>
                  <a:pt x="105" y="189376"/>
                </a:lnTo>
                <a:lnTo>
                  <a:pt x="1027" y="180435"/>
                </a:lnTo>
                <a:close/>
              </a:path>
            </a:pathLst>
          </a:custGeom>
          <a:ln w="12700">
            <a:solidFill>
              <a:srgbClr val="A19FCC"/>
            </a:solidFill>
          </a:ln>
        </p:spPr>
        <p:txBody>
          <a:bodyPr wrap="square" lIns="0" tIns="0" rIns="0" bIns="0" rtlCol="0"/>
          <a:lstStyle/>
          <a:p>
            <a:endParaRPr/>
          </a:p>
        </p:txBody>
      </p:sp>
      <p:sp>
        <p:nvSpPr>
          <p:cNvPr id="641" name="object 641"/>
          <p:cNvSpPr/>
          <p:nvPr/>
        </p:nvSpPr>
        <p:spPr>
          <a:xfrm>
            <a:off x="7563763" y="3528038"/>
            <a:ext cx="148004" cy="156614"/>
          </a:xfrm>
          <a:prstGeom prst="rect">
            <a:avLst/>
          </a:prstGeom>
          <a:blipFill>
            <a:blip r:embed="rId325" cstate="print"/>
            <a:stretch>
              <a:fillRect/>
            </a:stretch>
          </a:blipFill>
        </p:spPr>
        <p:txBody>
          <a:bodyPr wrap="square" lIns="0" tIns="0" rIns="0" bIns="0" rtlCol="0"/>
          <a:lstStyle/>
          <a:p>
            <a:endParaRPr/>
          </a:p>
        </p:txBody>
      </p:sp>
      <p:sp>
        <p:nvSpPr>
          <p:cNvPr id="642" name="object 642"/>
          <p:cNvSpPr/>
          <p:nvPr/>
        </p:nvSpPr>
        <p:spPr>
          <a:xfrm>
            <a:off x="7999069" y="3542868"/>
            <a:ext cx="325916" cy="333001"/>
          </a:xfrm>
          <a:prstGeom prst="rect">
            <a:avLst/>
          </a:prstGeom>
          <a:blipFill>
            <a:blip r:embed="rId326" cstate="print"/>
            <a:stretch>
              <a:fillRect/>
            </a:stretch>
          </a:blipFill>
        </p:spPr>
        <p:txBody>
          <a:bodyPr wrap="square" lIns="0" tIns="0" rIns="0" bIns="0" rtlCol="0"/>
          <a:lstStyle/>
          <a:p>
            <a:endParaRPr/>
          </a:p>
        </p:txBody>
      </p:sp>
      <p:sp>
        <p:nvSpPr>
          <p:cNvPr id="643" name="object 643"/>
          <p:cNvSpPr/>
          <p:nvPr/>
        </p:nvSpPr>
        <p:spPr>
          <a:xfrm>
            <a:off x="7999074" y="3543050"/>
            <a:ext cx="326390" cy="333375"/>
          </a:xfrm>
          <a:custGeom>
            <a:avLst/>
            <a:gdLst/>
            <a:ahLst/>
            <a:cxnLst/>
            <a:rect l="l" t="t" r="r" b="b"/>
            <a:pathLst>
              <a:path w="326390" h="333375">
                <a:moveTo>
                  <a:pt x="44272" y="291735"/>
                </a:moveTo>
                <a:lnTo>
                  <a:pt x="22298" y="254603"/>
                </a:lnTo>
                <a:lnTo>
                  <a:pt x="4662" y="206761"/>
                </a:lnTo>
                <a:lnTo>
                  <a:pt x="0" y="169269"/>
                </a:lnTo>
                <a:lnTo>
                  <a:pt x="3175" y="147678"/>
                </a:lnTo>
                <a:lnTo>
                  <a:pt x="17812" y="101176"/>
                </a:lnTo>
                <a:lnTo>
                  <a:pt x="39901" y="64464"/>
                </a:lnTo>
                <a:lnTo>
                  <a:pt x="69435" y="37546"/>
                </a:lnTo>
                <a:lnTo>
                  <a:pt x="116984" y="9222"/>
                </a:lnTo>
                <a:lnTo>
                  <a:pt x="173151" y="0"/>
                </a:lnTo>
                <a:lnTo>
                  <a:pt x="195673" y="2216"/>
                </a:lnTo>
                <a:lnTo>
                  <a:pt x="238632" y="14405"/>
                </a:lnTo>
                <a:lnTo>
                  <a:pt x="275258" y="39186"/>
                </a:lnTo>
                <a:lnTo>
                  <a:pt x="303682" y="70158"/>
                </a:lnTo>
                <a:lnTo>
                  <a:pt x="322091" y="116555"/>
                </a:lnTo>
                <a:lnTo>
                  <a:pt x="325910" y="172842"/>
                </a:lnTo>
                <a:lnTo>
                  <a:pt x="323734" y="193570"/>
                </a:lnTo>
                <a:lnTo>
                  <a:pt x="309492" y="235771"/>
                </a:lnTo>
                <a:lnTo>
                  <a:pt x="283075" y="279306"/>
                </a:lnTo>
                <a:lnTo>
                  <a:pt x="245491" y="310007"/>
                </a:lnTo>
                <a:lnTo>
                  <a:pt x="196741" y="327881"/>
                </a:lnTo>
                <a:lnTo>
                  <a:pt x="147987" y="332814"/>
                </a:lnTo>
                <a:lnTo>
                  <a:pt x="122740" y="329854"/>
                </a:lnTo>
                <a:lnTo>
                  <a:pt x="79959" y="319116"/>
                </a:lnTo>
                <a:lnTo>
                  <a:pt x="44272" y="291735"/>
                </a:lnTo>
                <a:close/>
              </a:path>
            </a:pathLst>
          </a:custGeom>
          <a:ln w="12700">
            <a:solidFill>
              <a:srgbClr val="A19FCC"/>
            </a:solidFill>
          </a:ln>
        </p:spPr>
        <p:txBody>
          <a:bodyPr wrap="square" lIns="0" tIns="0" rIns="0" bIns="0" rtlCol="0"/>
          <a:lstStyle/>
          <a:p>
            <a:endParaRPr/>
          </a:p>
        </p:txBody>
      </p:sp>
      <p:sp>
        <p:nvSpPr>
          <p:cNvPr id="644" name="object 644"/>
          <p:cNvSpPr/>
          <p:nvPr/>
        </p:nvSpPr>
        <p:spPr>
          <a:xfrm>
            <a:off x="8080534" y="3606778"/>
            <a:ext cx="178210" cy="190991"/>
          </a:xfrm>
          <a:prstGeom prst="rect">
            <a:avLst/>
          </a:prstGeom>
          <a:blipFill>
            <a:blip r:embed="rId327" cstate="print"/>
            <a:stretch>
              <a:fillRect/>
            </a:stretch>
          </a:blipFill>
        </p:spPr>
        <p:txBody>
          <a:bodyPr wrap="square" lIns="0" tIns="0" rIns="0" bIns="0" rtlCol="0"/>
          <a:lstStyle/>
          <a:p>
            <a:endParaRPr/>
          </a:p>
        </p:txBody>
      </p:sp>
      <p:sp>
        <p:nvSpPr>
          <p:cNvPr id="645" name="object 645"/>
          <p:cNvSpPr/>
          <p:nvPr/>
        </p:nvSpPr>
        <p:spPr>
          <a:xfrm>
            <a:off x="7803108" y="3628287"/>
            <a:ext cx="264301" cy="337724"/>
          </a:xfrm>
          <a:prstGeom prst="rect">
            <a:avLst/>
          </a:prstGeom>
          <a:blipFill>
            <a:blip r:embed="rId328" cstate="print"/>
            <a:stretch>
              <a:fillRect/>
            </a:stretch>
          </a:blipFill>
        </p:spPr>
        <p:txBody>
          <a:bodyPr wrap="square" lIns="0" tIns="0" rIns="0" bIns="0" rtlCol="0"/>
          <a:lstStyle/>
          <a:p>
            <a:endParaRPr/>
          </a:p>
        </p:txBody>
      </p:sp>
      <p:sp>
        <p:nvSpPr>
          <p:cNvPr id="646" name="object 646"/>
          <p:cNvSpPr/>
          <p:nvPr/>
        </p:nvSpPr>
        <p:spPr>
          <a:xfrm>
            <a:off x="7803109" y="3628332"/>
            <a:ext cx="264795" cy="337820"/>
          </a:xfrm>
          <a:custGeom>
            <a:avLst/>
            <a:gdLst/>
            <a:ahLst/>
            <a:cxnLst/>
            <a:rect l="l" t="t" r="r" b="b"/>
            <a:pathLst>
              <a:path w="264795" h="337820">
                <a:moveTo>
                  <a:pt x="110096" y="328320"/>
                </a:moveTo>
                <a:lnTo>
                  <a:pt x="77895" y="305369"/>
                </a:lnTo>
                <a:lnTo>
                  <a:pt x="43565" y="271129"/>
                </a:lnTo>
                <a:lnTo>
                  <a:pt x="14771" y="219959"/>
                </a:lnTo>
                <a:lnTo>
                  <a:pt x="2702" y="172761"/>
                </a:lnTo>
                <a:lnTo>
                  <a:pt x="0" y="150736"/>
                </a:lnTo>
                <a:lnTo>
                  <a:pt x="231" y="130887"/>
                </a:lnTo>
                <a:lnTo>
                  <a:pt x="12788" y="77965"/>
                </a:lnTo>
                <a:lnTo>
                  <a:pt x="34600" y="36118"/>
                </a:lnTo>
                <a:lnTo>
                  <a:pt x="75349" y="8112"/>
                </a:lnTo>
                <a:lnTo>
                  <a:pt x="109880" y="0"/>
                </a:lnTo>
                <a:lnTo>
                  <a:pt x="127568" y="1274"/>
                </a:lnTo>
                <a:lnTo>
                  <a:pt x="179717" y="20434"/>
                </a:lnTo>
                <a:lnTo>
                  <a:pt x="213873" y="53068"/>
                </a:lnTo>
                <a:lnTo>
                  <a:pt x="242916" y="100766"/>
                </a:lnTo>
                <a:lnTo>
                  <a:pt x="257314" y="140347"/>
                </a:lnTo>
                <a:lnTo>
                  <a:pt x="264156" y="188040"/>
                </a:lnTo>
                <a:lnTo>
                  <a:pt x="264301" y="212901"/>
                </a:lnTo>
                <a:lnTo>
                  <a:pt x="261035" y="235610"/>
                </a:lnTo>
                <a:lnTo>
                  <a:pt x="242546" y="275817"/>
                </a:lnTo>
                <a:lnTo>
                  <a:pt x="215074" y="307746"/>
                </a:lnTo>
                <a:lnTo>
                  <a:pt x="180620" y="327409"/>
                </a:lnTo>
                <a:lnTo>
                  <a:pt x="135406" y="337684"/>
                </a:lnTo>
                <a:lnTo>
                  <a:pt x="126726" y="336281"/>
                </a:lnTo>
                <a:lnTo>
                  <a:pt x="118933" y="333000"/>
                </a:lnTo>
                <a:lnTo>
                  <a:pt x="110096" y="328320"/>
                </a:lnTo>
                <a:close/>
              </a:path>
            </a:pathLst>
          </a:custGeom>
          <a:ln w="12700">
            <a:solidFill>
              <a:srgbClr val="A19FCC"/>
            </a:solidFill>
          </a:ln>
        </p:spPr>
        <p:txBody>
          <a:bodyPr wrap="square" lIns="0" tIns="0" rIns="0" bIns="0" rtlCol="0"/>
          <a:lstStyle/>
          <a:p>
            <a:endParaRPr/>
          </a:p>
        </p:txBody>
      </p:sp>
      <p:sp>
        <p:nvSpPr>
          <p:cNvPr id="647" name="object 647"/>
          <p:cNvSpPr/>
          <p:nvPr/>
        </p:nvSpPr>
        <p:spPr>
          <a:xfrm>
            <a:off x="7865029" y="3699762"/>
            <a:ext cx="140335" cy="169545"/>
          </a:xfrm>
          <a:custGeom>
            <a:avLst/>
            <a:gdLst/>
            <a:ahLst/>
            <a:cxnLst/>
            <a:rect l="l" t="t" r="r" b="b"/>
            <a:pathLst>
              <a:path w="140334" h="169545">
                <a:moveTo>
                  <a:pt x="48248" y="0"/>
                </a:moveTo>
                <a:lnTo>
                  <a:pt x="14756" y="26506"/>
                </a:lnTo>
                <a:lnTo>
                  <a:pt x="58" y="62665"/>
                </a:lnTo>
                <a:lnTo>
                  <a:pt x="0" y="73316"/>
                </a:lnTo>
                <a:lnTo>
                  <a:pt x="1435" y="84710"/>
                </a:lnTo>
                <a:lnTo>
                  <a:pt x="16854" y="124095"/>
                </a:lnTo>
                <a:lnTo>
                  <a:pt x="53870" y="156762"/>
                </a:lnTo>
                <a:lnTo>
                  <a:pt x="89329" y="169264"/>
                </a:lnTo>
                <a:lnTo>
                  <a:pt x="99726" y="167483"/>
                </a:lnTo>
                <a:lnTo>
                  <a:pt x="134539" y="144509"/>
                </a:lnTo>
                <a:lnTo>
                  <a:pt x="139971" y="106332"/>
                </a:lnTo>
                <a:lnTo>
                  <a:pt x="138949" y="89979"/>
                </a:lnTo>
                <a:lnTo>
                  <a:pt x="128182" y="53356"/>
                </a:lnTo>
                <a:lnTo>
                  <a:pt x="99023" y="18609"/>
                </a:lnTo>
                <a:lnTo>
                  <a:pt x="58905" y="657"/>
                </a:lnTo>
                <a:lnTo>
                  <a:pt x="48248" y="0"/>
                </a:lnTo>
                <a:close/>
              </a:path>
            </a:pathLst>
          </a:custGeom>
          <a:solidFill>
            <a:srgbClr val="BEDF89"/>
          </a:solidFill>
        </p:spPr>
        <p:txBody>
          <a:bodyPr wrap="square" lIns="0" tIns="0" rIns="0" bIns="0" rtlCol="0"/>
          <a:lstStyle/>
          <a:p>
            <a:endParaRPr/>
          </a:p>
        </p:txBody>
      </p:sp>
      <p:sp>
        <p:nvSpPr>
          <p:cNvPr id="648" name="object 648"/>
          <p:cNvSpPr/>
          <p:nvPr/>
        </p:nvSpPr>
        <p:spPr>
          <a:xfrm>
            <a:off x="7865030" y="3699762"/>
            <a:ext cx="140335" cy="169545"/>
          </a:xfrm>
          <a:custGeom>
            <a:avLst/>
            <a:gdLst/>
            <a:ahLst/>
            <a:cxnLst/>
            <a:rect l="l" t="t" r="r" b="b"/>
            <a:pathLst>
              <a:path w="140334" h="169545">
                <a:moveTo>
                  <a:pt x="117495" y="159921"/>
                </a:moveTo>
                <a:lnTo>
                  <a:pt x="109273" y="164042"/>
                </a:lnTo>
                <a:lnTo>
                  <a:pt x="99726" y="167483"/>
                </a:lnTo>
                <a:lnTo>
                  <a:pt x="89329" y="169264"/>
                </a:lnTo>
                <a:lnTo>
                  <a:pt x="78557" y="168405"/>
                </a:lnTo>
                <a:lnTo>
                  <a:pt x="41483" y="148224"/>
                </a:lnTo>
                <a:lnTo>
                  <a:pt x="11791" y="115614"/>
                </a:lnTo>
                <a:lnTo>
                  <a:pt x="0" y="73316"/>
                </a:lnTo>
                <a:lnTo>
                  <a:pt x="58" y="62665"/>
                </a:lnTo>
                <a:lnTo>
                  <a:pt x="14816" y="26406"/>
                </a:lnTo>
                <a:lnTo>
                  <a:pt x="48248" y="0"/>
                </a:lnTo>
                <a:lnTo>
                  <a:pt x="58905" y="657"/>
                </a:lnTo>
                <a:lnTo>
                  <a:pt x="99023" y="18609"/>
                </a:lnTo>
                <a:lnTo>
                  <a:pt x="128182" y="53356"/>
                </a:lnTo>
                <a:lnTo>
                  <a:pt x="138949" y="89979"/>
                </a:lnTo>
                <a:lnTo>
                  <a:pt x="139971" y="106332"/>
                </a:lnTo>
                <a:lnTo>
                  <a:pt x="139636" y="122264"/>
                </a:lnTo>
                <a:lnTo>
                  <a:pt x="117495" y="159921"/>
                </a:lnTo>
                <a:close/>
              </a:path>
            </a:pathLst>
          </a:custGeom>
          <a:ln w="12700">
            <a:solidFill>
              <a:srgbClr val="94C83B"/>
            </a:solidFill>
          </a:ln>
        </p:spPr>
        <p:txBody>
          <a:bodyPr wrap="square" lIns="0" tIns="0" rIns="0" bIns="0" rtlCol="0"/>
          <a:lstStyle/>
          <a:p>
            <a:endParaRPr/>
          </a:p>
        </p:txBody>
      </p:sp>
      <p:sp>
        <p:nvSpPr>
          <p:cNvPr id="649" name="object 649"/>
          <p:cNvSpPr/>
          <p:nvPr/>
        </p:nvSpPr>
        <p:spPr>
          <a:xfrm>
            <a:off x="7670941" y="3575989"/>
            <a:ext cx="189728" cy="191795"/>
          </a:xfrm>
          <a:prstGeom prst="rect">
            <a:avLst/>
          </a:prstGeom>
          <a:blipFill>
            <a:blip r:embed="rId329" cstate="print"/>
            <a:stretch>
              <a:fillRect/>
            </a:stretch>
          </a:blipFill>
        </p:spPr>
        <p:txBody>
          <a:bodyPr wrap="square" lIns="0" tIns="0" rIns="0" bIns="0" rtlCol="0"/>
          <a:lstStyle/>
          <a:p>
            <a:endParaRPr/>
          </a:p>
        </p:txBody>
      </p:sp>
      <p:sp>
        <p:nvSpPr>
          <p:cNvPr id="650" name="object 650"/>
          <p:cNvSpPr/>
          <p:nvPr/>
        </p:nvSpPr>
        <p:spPr>
          <a:xfrm>
            <a:off x="7670941" y="3576166"/>
            <a:ext cx="189865" cy="191770"/>
          </a:xfrm>
          <a:custGeom>
            <a:avLst/>
            <a:gdLst/>
            <a:ahLst/>
            <a:cxnLst/>
            <a:rect l="l" t="t" r="r" b="b"/>
            <a:pathLst>
              <a:path w="189865" h="191770">
                <a:moveTo>
                  <a:pt x="13880" y="155359"/>
                </a:moveTo>
                <a:lnTo>
                  <a:pt x="1789" y="113125"/>
                </a:lnTo>
                <a:lnTo>
                  <a:pt x="0" y="92009"/>
                </a:lnTo>
                <a:lnTo>
                  <a:pt x="1624" y="80925"/>
                </a:lnTo>
                <a:lnTo>
                  <a:pt x="18875" y="43893"/>
                </a:lnTo>
                <a:lnTo>
                  <a:pt x="54808" y="12864"/>
                </a:lnTo>
                <a:lnTo>
                  <a:pt x="95015" y="0"/>
                </a:lnTo>
                <a:lnTo>
                  <a:pt x="105764" y="115"/>
                </a:lnTo>
                <a:lnTo>
                  <a:pt x="153135" y="17006"/>
                </a:lnTo>
                <a:lnTo>
                  <a:pt x="178617" y="45366"/>
                </a:lnTo>
                <a:lnTo>
                  <a:pt x="189726" y="83854"/>
                </a:lnTo>
                <a:lnTo>
                  <a:pt x="189191" y="93942"/>
                </a:lnTo>
                <a:lnTo>
                  <a:pt x="177367" y="139192"/>
                </a:lnTo>
                <a:lnTo>
                  <a:pt x="150539" y="172736"/>
                </a:lnTo>
                <a:lnTo>
                  <a:pt x="111467" y="189926"/>
                </a:lnTo>
                <a:lnTo>
                  <a:pt x="82295" y="191618"/>
                </a:lnTo>
                <a:lnTo>
                  <a:pt x="68361" y="189431"/>
                </a:lnTo>
                <a:lnTo>
                  <a:pt x="31228" y="174651"/>
                </a:lnTo>
                <a:lnTo>
                  <a:pt x="13880" y="155359"/>
                </a:lnTo>
                <a:close/>
              </a:path>
            </a:pathLst>
          </a:custGeom>
          <a:ln w="12700">
            <a:solidFill>
              <a:srgbClr val="A19FCC"/>
            </a:solidFill>
          </a:ln>
        </p:spPr>
        <p:txBody>
          <a:bodyPr wrap="square" lIns="0" tIns="0" rIns="0" bIns="0" rtlCol="0"/>
          <a:lstStyle/>
          <a:p>
            <a:endParaRPr/>
          </a:p>
        </p:txBody>
      </p:sp>
      <p:sp>
        <p:nvSpPr>
          <p:cNvPr id="651" name="object 651"/>
          <p:cNvSpPr/>
          <p:nvPr/>
        </p:nvSpPr>
        <p:spPr>
          <a:xfrm>
            <a:off x="7722455" y="3616722"/>
            <a:ext cx="95250" cy="106680"/>
          </a:xfrm>
          <a:custGeom>
            <a:avLst/>
            <a:gdLst/>
            <a:ahLst/>
            <a:cxnLst/>
            <a:rect l="l" t="t" r="r" b="b"/>
            <a:pathLst>
              <a:path w="95250" h="106679">
                <a:moveTo>
                  <a:pt x="58051" y="0"/>
                </a:moveTo>
                <a:lnTo>
                  <a:pt x="49275" y="1943"/>
                </a:lnTo>
                <a:lnTo>
                  <a:pt x="41249" y="3467"/>
                </a:lnTo>
                <a:lnTo>
                  <a:pt x="35039" y="4791"/>
                </a:lnTo>
                <a:lnTo>
                  <a:pt x="3187" y="34074"/>
                </a:lnTo>
                <a:lnTo>
                  <a:pt x="0" y="48806"/>
                </a:lnTo>
                <a:lnTo>
                  <a:pt x="2336" y="58216"/>
                </a:lnTo>
                <a:lnTo>
                  <a:pt x="22961" y="95514"/>
                </a:lnTo>
                <a:lnTo>
                  <a:pt x="56781" y="106565"/>
                </a:lnTo>
                <a:lnTo>
                  <a:pt x="64922" y="101968"/>
                </a:lnTo>
                <a:lnTo>
                  <a:pt x="92617" y="69859"/>
                </a:lnTo>
                <a:lnTo>
                  <a:pt x="94876" y="56755"/>
                </a:lnTo>
                <a:lnTo>
                  <a:pt x="94780" y="50126"/>
                </a:lnTo>
                <a:lnTo>
                  <a:pt x="77249" y="11488"/>
                </a:lnTo>
                <a:lnTo>
                  <a:pt x="65646" y="3263"/>
                </a:lnTo>
                <a:lnTo>
                  <a:pt x="58051" y="0"/>
                </a:lnTo>
                <a:close/>
              </a:path>
            </a:pathLst>
          </a:custGeom>
          <a:solidFill>
            <a:srgbClr val="BEDF89"/>
          </a:solidFill>
        </p:spPr>
        <p:txBody>
          <a:bodyPr wrap="square" lIns="0" tIns="0" rIns="0" bIns="0" rtlCol="0"/>
          <a:lstStyle/>
          <a:p>
            <a:endParaRPr/>
          </a:p>
        </p:txBody>
      </p:sp>
      <p:sp>
        <p:nvSpPr>
          <p:cNvPr id="652" name="object 652"/>
          <p:cNvSpPr/>
          <p:nvPr/>
        </p:nvSpPr>
        <p:spPr>
          <a:xfrm>
            <a:off x="7722455" y="3616722"/>
            <a:ext cx="95250" cy="106680"/>
          </a:xfrm>
          <a:custGeom>
            <a:avLst/>
            <a:gdLst/>
            <a:ahLst/>
            <a:cxnLst/>
            <a:rect l="l" t="t" r="r" b="b"/>
            <a:pathLst>
              <a:path w="95250" h="106679">
                <a:moveTo>
                  <a:pt x="42938" y="103632"/>
                </a:moveTo>
                <a:lnTo>
                  <a:pt x="8110" y="75079"/>
                </a:lnTo>
                <a:lnTo>
                  <a:pt x="0" y="48806"/>
                </a:lnTo>
                <a:lnTo>
                  <a:pt x="660" y="41706"/>
                </a:lnTo>
                <a:lnTo>
                  <a:pt x="22729" y="9082"/>
                </a:lnTo>
                <a:lnTo>
                  <a:pt x="49275" y="1943"/>
                </a:lnTo>
                <a:lnTo>
                  <a:pt x="58051" y="0"/>
                </a:lnTo>
                <a:lnTo>
                  <a:pt x="90029" y="29381"/>
                </a:lnTo>
                <a:lnTo>
                  <a:pt x="94876" y="56755"/>
                </a:lnTo>
                <a:lnTo>
                  <a:pt x="94257" y="63330"/>
                </a:lnTo>
                <a:lnTo>
                  <a:pt x="71514" y="97247"/>
                </a:lnTo>
                <a:lnTo>
                  <a:pt x="56781" y="106565"/>
                </a:lnTo>
                <a:lnTo>
                  <a:pt x="50888" y="105537"/>
                </a:lnTo>
                <a:lnTo>
                  <a:pt x="42938" y="103632"/>
                </a:lnTo>
                <a:close/>
              </a:path>
            </a:pathLst>
          </a:custGeom>
          <a:ln w="12700">
            <a:solidFill>
              <a:srgbClr val="94C83B"/>
            </a:solidFill>
          </a:ln>
        </p:spPr>
        <p:txBody>
          <a:bodyPr wrap="square" lIns="0" tIns="0" rIns="0" bIns="0" rtlCol="0"/>
          <a:lstStyle/>
          <a:p>
            <a:endParaRPr/>
          </a:p>
        </p:txBody>
      </p:sp>
      <p:sp>
        <p:nvSpPr>
          <p:cNvPr id="653" name="object 653"/>
          <p:cNvSpPr/>
          <p:nvPr/>
        </p:nvSpPr>
        <p:spPr>
          <a:xfrm>
            <a:off x="8258378" y="3537877"/>
            <a:ext cx="248487" cy="261324"/>
          </a:xfrm>
          <a:prstGeom prst="rect">
            <a:avLst/>
          </a:prstGeom>
          <a:blipFill>
            <a:blip r:embed="rId330" cstate="print"/>
            <a:stretch>
              <a:fillRect/>
            </a:stretch>
          </a:blipFill>
        </p:spPr>
        <p:txBody>
          <a:bodyPr wrap="square" lIns="0" tIns="0" rIns="0" bIns="0" rtlCol="0"/>
          <a:lstStyle/>
          <a:p>
            <a:endParaRPr/>
          </a:p>
        </p:txBody>
      </p:sp>
      <p:sp>
        <p:nvSpPr>
          <p:cNvPr id="654" name="object 654"/>
          <p:cNvSpPr/>
          <p:nvPr/>
        </p:nvSpPr>
        <p:spPr>
          <a:xfrm>
            <a:off x="8258379" y="3537918"/>
            <a:ext cx="248920" cy="261620"/>
          </a:xfrm>
          <a:custGeom>
            <a:avLst/>
            <a:gdLst/>
            <a:ahLst/>
            <a:cxnLst/>
            <a:rect l="l" t="t" r="r" b="b"/>
            <a:pathLst>
              <a:path w="248920" h="261620">
                <a:moveTo>
                  <a:pt x="171175" y="260416"/>
                </a:moveTo>
                <a:lnTo>
                  <a:pt x="126357" y="248389"/>
                </a:lnTo>
                <a:lnTo>
                  <a:pt x="86103" y="230030"/>
                </a:lnTo>
                <a:lnTo>
                  <a:pt x="44543" y="191368"/>
                </a:lnTo>
                <a:lnTo>
                  <a:pt x="20832" y="158486"/>
                </a:lnTo>
                <a:lnTo>
                  <a:pt x="4209" y="112725"/>
                </a:lnTo>
                <a:lnTo>
                  <a:pt x="0" y="71683"/>
                </a:lnTo>
                <a:lnTo>
                  <a:pt x="1479" y="59236"/>
                </a:lnTo>
                <a:lnTo>
                  <a:pt x="20486" y="24760"/>
                </a:lnTo>
                <a:lnTo>
                  <a:pt x="56202" y="2954"/>
                </a:lnTo>
                <a:lnTo>
                  <a:pt x="87302" y="0"/>
                </a:lnTo>
                <a:lnTo>
                  <a:pt x="102023" y="1196"/>
                </a:lnTo>
                <a:lnTo>
                  <a:pt x="139894" y="15513"/>
                </a:lnTo>
                <a:lnTo>
                  <a:pt x="179884" y="43056"/>
                </a:lnTo>
                <a:lnTo>
                  <a:pt x="217943" y="85217"/>
                </a:lnTo>
                <a:lnTo>
                  <a:pt x="239430" y="122660"/>
                </a:lnTo>
                <a:lnTo>
                  <a:pt x="248484" y="159481"/>
                </a:lnTo>
                <a:lnTo>
                  <a:pt x="248027" y="178020"/>
                </a:lnTo>
                <a:lnTo>
                  <a:pt x="232826" y="225065"/>
                </a:lnTo>
                <a:lnTo>
                  <a:pt x="201515" y="255235"/>
                </a:lnTo>
                <a:lnTo>
                  <a:pt x="186512" y="261283"/>
                </a:lnTo>
                <a:lnTo>
                  <a:pt x="179500" y="261225"/>
                </a:lnTo>
                <a:lnTo>
                  <a:pt x="171175" y="260416"/>
                </a:lnTo>
                <a:close/>
              </a:path>
            </a:pathLst>
          </a:custGeom>
          <a:ln w="12700">
            <a:solidFill>
              <a:srgbClr val="A19FCC"/>
            </a:solidFill>
          </a:ln>
        </p:spPr>
        <p:txBody>
          <a:bodyPr wrap="square" lIns="0" tIns="0" rIns="0" bIns="0" rtlCol="0"/>
          <a:lstStyle/>
          <a:p>
            <a:endParaRPr/>
          </a:p>
        </p:txBody>
      </p:sp>
      <p:sp>
        <p:nvSpPr>
          <p:cNvPr id="655" name="object 655"/>
          <p:cNvSpPr/>
          <p:nvPr/>
        </p:nvSpPr>
        <p:spPr>
          <a:xfrm>
            <a:off x="8314539" y="3595419"/>
            <a:ext cx="134620" cy="125730"/>
          </a:xfrm>
          <a:custGeom>
            <a:avLst/>
            <a:gdLst/>
            <a:ahLst/>
            <a:cxnLst/>
            <a:rect l="l" t="t" r="r" b="b"/>
            <a:pathLst>
              <a:path w="134620" h="125729">
                <a:moveTo>
                  <a:pt x="40740" y="0"/>
                </a:moveTo>
                <a:lnTo>
                  <a:pt x="4432" y="14313"/>
                </a:lnTo>
                <a:lnTo>
                  <a:pt x="0" y="43726"/>
                </a:lnTo>
                <a:lnTo>
                  <a:pt x="160" y="51969"/>
                </a:lnTo>
                <a:lnTo>
                  <a:pt x="19716" y="92966"/>
                </a:lnTo>
                <a:lnTo>
                  <a:pt x="56729" y="118186"/>
                </a:lnTo>
                <a:lnTo>
                  <a:pt x="92350" y="125476"/>
                </a:lnTo>
                <a:lnTo>
                  <a:pt x="102767" y="125133"/>
                </a:lnTo>
                <a:lnTo>
                  <a:pt x="133806" y="95403"/>
                </a:lnTo>
                <a:lnTo>
                  <a:pt x="134582" y="88989"/>
                </a:lnTo>
                <a:lnTo>
                  <a:pt x="133399" y="80898"/>
                </a:lnTo>
                <a:lnTo>
                  <a:pt x="116513" y="45587"/>
                </a:lnTo>
                <a:lnTo>
                  <a:pt x="86152" y="15370"/>
                </a:lnTo>
                <a:lnTo>
                  <a:pt x="49779" y="969"/>
                </a:lnTo>
                <a:lnTo>
                  <a:pt x="40740" y="0"/>
                </a:lnTo>
                <a:close/>
              </a:path>
            </a:pathLst>
          </a:custGeom>
          <a:solidFill>
            <a:srgbClr val="BEDF89"/>
          </a:solidFill>
        </p:spPr>
        <p:txBody>
          <a:bodyPr wrap="square" lIns="0" tIns="0" rIns="0" bIns="0" rtlCol="0"/>
          <a:lstStyle/>
          <a:p>
            <a:endParaRPr/>
          </a:p>
        </p:txBody>
      </p:sp>
      <p:sp>
        <p:nvSpPr>
          <p:cNvPr id="656" name="object 656"/>
          <p:cNvSpPr/>
          <p:nvPr/>
        </p:nvSpPr>
        <p:spPr>
          <a:xfrm>
            <a:off x="8314539" y="3595419"/>
            <a:ext cx="134620" cy="125730"/>
          </a:xfrm>
          <a:custGeom>
            <a:avLst/>
            <a:gdLst/>
            <a:ahLst/>
            <a:cxnLst/>
            <a:rect l="l" t="t" r="r" b="b"/>
            <a:pathLst>
              <a:path w="134620" h="125729">
                <a:moveTo>
                  <a:pt x="128078" y="106260"/>
                </a:moveTo>
                <a:lnTo>
                  <a:pt x="92350" y="125476"/>
                </a:lnTo>
                <a:lnTo>
                  <a:pt x="80067" y="123983"/>
                </a:lnTo>
                <a:lnTo>
                  <a:pt x="40091" y="110536"/>
                </a:lnTo>
                <a:lnTo>
                  <a:pt x="7849" y="76765"/>
                </a:lnTo>
                <a:lnTo>
                  <a:pt x="0" y="43726"/>
                </a:lnTo>
                <a:lnTo>
                  <a:pt x="417" y="35940"/>
                </a:lnTo>
                <a:lnTo>
                  <a:pt x="22758" y="2135"/>
                </a:lnTo>
                <a:lnTo>
                  <a:pt x="40740" y="0"/>
                </a:lnTo>
                <a:lnTo>
                  <a:pt x="49779" y="969"/>
                </a:lnTo>
                <a:lnTo>
                  <a:pt x="86152" y="15370"/>
                </a:lnTo>
                <a:lnTo>
                  <a:pt x="116513" y="45587"/>
                </a:lnTo>
                <a:lnTo>
                  <a:pt x="133399" y="80898"/>
                </a:lnTo>
                <a:lnTo>
                  <a:pt x="134582" y="88989"/>
                </a:lnTo>
                <a:lnTo>
                  <a:pt x="133806" y="95403"/>
                </a:lnTo>
                <a:lnTo>
                  <a:pt x="131495" y="100906"/>
                </a:lnTo>
                <a:lnTo>
                  <a:pt x="128078" y="106260"/>
                </a:lnTo>
                <a:close/>
              </a:path>
            </a:pathLst>
          </a:custGeom>
          <a:ln w="12700">
            <a:solidFill>
              <a:srgbClr val="94C83B"/>
            </a:solidFill>
          </a:ln>
        </p:spPr>
        <p:txBody>
          <a:bodyPr wrap="square" lIns="0" tIns="0" rIns="0" bIns="0" rtlCol="0"/>
          <a:lstStyle/>
          <a:p>
            <a:endParaRPr/>
          </a:p>
        </p:txBody>
      </p:sp>
      <p:sp>
        <p:nvSpPr>
          <p:cNvPr id="657" name="object 657"/>
          <p:cNvSpPr/>
          <p:nvPr/>
        </p:nvSpPr>
        <p:spPr>
          <a:xfrm>
            <a:off x="8240713" y="3733774"/>
            <a:ext cx="189733" cy="191795"/>
          </a:xfrm>
          <a:prstGeom prst="rect">
            <a:avLst/>
          </a:prstGeom>
          <a:blipFill>
            <a:blip r:embed="rId331" cstate="print"/>
            <a:stretch>
              <a:fillRect/>
            </a:stretch>
          </a:blipFill>
        </p:spPr>
        <p:txBody>
          <a:bodyPr wrap="square" lIns="0" tIns="0" rIns="0" bIns="0" rtlCol="0"/>
          <a:lstStyle/>
          <a:p>
            <a:endParaRPr/>
          </a:p>
        </p:txBody>
      </p:sp>
      <p:sp>
        <p:nvSpPr>
          <p:cNvPr id="658" name="object 658"/>
          <p:cNvSpPr/>
          <p:nvPr/>
        </p:nvSpPr>
        <p:spPr>
          <a:xfrm>
            <a:off x="8240718" y="3733950"/>
            <a:ext cx="189865" cy="191770"/>
          </a:xfrm>
          <a:custGeom>
            <a:avLst/>
            <a:gdLst/>
            <a:ahLst/>
            <a:cxnLst/>
            <a:rect l="l" t="t" r="r" b="b"/>
            <a:pathLst>
              <a:path w="189865" h="191770">
                <a:moveTo>
                  <a:pt x="13880" y="155359"/>
                </a:moveTo>
                <a:lnTo>
                  <a:pt x="1789" y="113125"/>
                </a:lnTo>
                <a:lnTo>
                  <a:pt x="0" y="92009"/>
                </a:lnTo>
                <a:lnTo>
                  <a:pt x="1624" y="80925"/>
                </a:lnTo>
                <a:lnTo>
                  <a:pt x="18875" y="43893"/>
                </a:lnTo>
                <a:lnTo>
                  <a:pt x="54808" y="12864"/>
                </a:lnTo>
                <a:lnTo>
                  <a:pt x="95015" y="0"/>
                </a:lnTo>
                <a:lnTo>
                  <a:pt x="105764" y="115"/>
                </a:lnTo>
                <a:lnTo>
                  <a:pt x="153135" y="17006"/>
                </a:lnTo>
                <a:lnTo>
                  <a:pt x="178617" y="45366"/>
                </a:lnTo>
                <a:lnTo>
                  <a:pt x="189726" y="83854"/>
                </a:lnTo>
                <a:lnTo>
                  <a:pt x="189191" y="93942"/>
                </a:lnTo>
                <a:lnTo>
                  <a:pt x="177367" y="139192"/>
                </a:lnTo>
                <a:lnTo>
                  <a:pt x="150539" y="172736"/>
                </a:lnTo>
                <a:lnTo>
                  <a:pt x="111467" y="189926"/>
                </a:lnTo>
                <a:lnTo>
                  <a:pt x="82295" y="191618"/>
                </a:lnTo>
                <a:lnTo>
                  <a:pt x="68361" y="189431"/>
                </a:lnTo>
                <a:lnTo>
                  <a:pt x="31228" y="174651"/>
                </a:lnTo>
                <a:lnTo>
                  <a:pt x="13880" y="155359"/>
                </a:lnTo>
                <a:close/>
              </a:path>
            </a:pathLst>
          </a:custGeom>
          <a:ln w="12700">
            <a:solidFill>
              <a:srgbClr val="A19FCC"/>
            </a:solidFill>
          </a:ln>
        </p:spPr>
        <p:txBody>
          <a:bodyPr wrap="square" lIns="0" tIns="0" rIns="0" bIns="0" rtlCol="0"/>
          <a:lstStyle/>
          <a:p>
            <a:endParaRPr/>
          </a:p>
        </p:txBody>
      </p:sp>
      <p:sp>
        <p:nvSpPr>
          <p:cNvPr id="659" name="object 659"/>
          <p:cNvSpPr/>
          <p:nvPr/>
        </p:nvSpPr>
        <p:spPr>
          <a:xfrm>
            <a:off x="8292232" y="3774507"/>
            <a:ext cx="95250" cy="106680"/>
          </a:xfrm>
          <a:custGeom>
            <a:avLst/>
            <a:gdLst/>
            <a:ahLst/>
            <a:cxnLst/>
            <a:rect l="l" t="t" r="r" b="b"/>
            <a:pathLst>
              <a:path w="95250" h="106679">
                <a:moveTo>
                  <a:pt x="58051" y="0"/>
                </a:moveTo>
                <a:lnTo>
                  <a:pt x="49275" y="1943"/>
                </a:lnTo>
                <a:lnTo>
                  <a:pt x="41249" y="3467"/>
                </a:lnTo>
                <a:lnTo>
                  <a:pt x="35039" y="4791"/>
                </a:lnTo>
                <a:lnTo>
                  <a:pt x="3187" y="34074"/>
                </a:lnTo>
                <a:lnTo>
                  <a:pt x="0" y="48806"/>
                </a:lnTo>
                <a:lnTo>
                  <a:pt x="2336" y="58216"/>
                </a:lnTo>
                <a:lnTo>
                  <a:pt x="22961" y="95514"/>
                </a:lnTo>
                <a:lnTo>
                  <a:pt x="56781" y="106565"/>
                </a:lnTo>
                <a:lnTo>
                  <a:pt x="64922" y="101968"/>
                </a:lnTo>
                <a:lnTo>
                  <a:pt x="92617" y="69859"/>
                </a:lnTo>
                <a:lnTo>
                  <a:pt x="94876" y="56755"/>
                </a:lnTo>
                <a:lnTo>
                  <a:pt x="94780" y="50126"/>
                </a:lnTo>
                <a:lnTo>
                  <a:pt x="77249" y="11488"/>
                </a:lnTo>
                <a:lnTo>
                  <a:pt x="65646" y="3263"/>
                </a:lnTo>
                <a:lnTo>
                  <a:pt x="58051" y="0"/>
                </a:lnTo>
                <a:close/>
              </a:path>
            </a:pathLst>
          </a:custGeom>
          <a:solidFill>
            <a:srgbClr val="BEDF89"/>
          </a:solidFill>
        </p:spPr>
        <p:txBody>
          <a:bodyPr wrap="square" lIns="0" tIns="0" rIns="0" bIns="0" rtlCol="0"/>
          <a:lstStyle/>
          <a:p>
            <a:endParaRPr/>
          </a:p>
        </p:txBody>
      </p:sp>
      <p:sp>
        <p:nvSpPr>
          <p:cNvPr id="660" name="object 660"/>
          <p:cNvSpPr/>
          <p:nvPr/>
        </p:nvSpPr>
        <p:spPr>
          <a:xfrm>
            <a:off x="8292231" y="3774507"/>
            <a:ext cx="95250" cy="106680"/>
          </a:xfrm>
          <a:custGeom>
            <a:avLst/>
            <a:gdLst/>
            <a:ahLst/>
            <a:cxnLst/>
            <a:rect l="l" t="t" r="r" b="b"/>
            <a:pathLst>
              <a:path w="95250" h="106679">
                <a:moveTo>
                  <a:pt x="42938" y="103632"/>
                </a:moveTo>
                <a:lnTo>
                  <a:pt x="8110" y="75079"/>
                </a:lnTo>
                <a:lnTo>
                  <a:pt x="0" y="48806"/>
                </a:lnTo>
                <a:lnTo>
                  <a:pt x="660" y="41706"/>
                </a:lnTo>
                <a:lnTo>
                  <a:pt x="22729" y="9082"/>
                </a:lnTo>
                <a:lnTo>
                  <a:pt x="49275" y="1943"/>
                </a:lnTo>
                <a:lnTo>
                  <a:pt x="58051" y="0"/>
                </a:lnTo>
                <a:lnTo>
                  <a:pt x="90029" y="29381"/>
                </a:lnTo>
                <a:lnTo>
                  <a:pt x="94876" y="56755"/>
                </a:lnTo>
                <a:lnTo>
                  <a:pt x="94257" y="63330"/>
                </a:lnTo>
                <a:lnTo>
                  <a:pt x="71514" y="97247"/>
                </a:lnTo>
                <a:lnTo>
                  <a:pt x="56781" y="106565"/>
                </a:lnTo>
                <a:lnTo>
                  <a:pt x="50888" y="105537"/>
                </a:lnTo>
                <a:lnTo>
                  <a:pt x="42938" y="103632"/>
                </a:lnTo>
                <a:close/>
              </a:path>
            </a:pathLst>
          </a:custGeom>
          <a:ln w="12700">
            <a:solidFill>
              <a:srgbClr val="94C83B"/>
            </a:solidFill>
          </a:ln>
        </p:spPr>
        <p:txBody>
          <a:bodyPr wrap="square" lIns="0" tIns="0" rIns="0" bIns="0" rtlCol="0"/>
          <a:lstStyle/>
          <a:p>
            <a:endParaRPr/>
          </a:p>
        </p:txBody>
      </p:sp>
      <p:sp>
        <p:nvSpPr>
          <p:cNvPr id="661" name="object 661"/>
          <p:cNvSpPr/>
          <p:nvPr/>
        </p:nvSpPr>
        <p:spPr>
          <a:xfrm>
            <a:off x="7555800" y="2956750"/>
            <a:ext cx="189728" cy="191808"/>
          </a:xfrm>
          <a:prstGeom prst="rect">
            <a:avLst/>
          </a:prstGeom>
          <a:blipFill>
            <a:blip r:embed="rId332" cstate="print"/>
            <a:stretch>
              <a:fillRect/>
            </a:stretch>
          </a:blipFill>
        </p:spPr>
        <p:txBody>
          <a:bodyPr wrap="square" lIns="0" tIns="0" rIns="0" bIns="0" rtlCol="0"/>
          <a:lstStyle/>
          <a:p>
            <a:endParaRPr/>
          </a:p>
        </p:txBody>
      </p:sp>
      <p:sp>
        <p:nvSpPr>
          <p:cNvPr id="662" name="object 662"/>
          <p:cNvSpPr/>
          <p:nvPr/>
        </p:nvSpPr>
        <p:spPr>
          <a:xfrm>
            <a:off x="7549452" y="2950577"/>
            <a:ext cx="202426" cy="204318"/>
          </a:xfrm>
          <a:prstGeom prst="rect">
            <a:avLst/>
          </a:prstGeom>
          <a:blipFill>
            <a:blip r:embed="rId333" cstate="print"/>
            <a:stretch>
              <a:fillRect/>
            </a:stretch>
          </a:blipFill>
        </p:spPr>
        <p:txBody>
          <a:bodyPr wrap="square" lIns="0" tIns="0" rIns="0" bIns="0" rtlCol="0"/>
          <a:lstStyle/>
          <a:p>
            <a:endParaRPr/>
          </a:p>
        </p:txBody>
      </p:sp>
      <p:sp>
        <p:nvSpPr>
          <p:cNvPr id="663" name="object 663"/>
          <p:cNvSpPr/>
          <p:nvPr/>
        </p:nvSpPr>
        <p:spPr>
          <a:xfrm>
            <a:off x="8095781" y="3597783"/>
            <a:ext cx="313499" cy="303823"/>
          </a:xfrm>
          <a:prstGeom prst="rect">
            <a:avLst/>
          </a:prstGeom>
          <a:blipFill>
            <a:blip r:embed="rId334" cstate="print"/>
            <a:stretch>
              <a:fillRect/>
            </a:stretch>
          </a:blipFill>
        </p:spPr>
        <p:txBody>
          <a:bodyPr wrap="square" lIns="0" tIns="0" rIns="0" bIns="0" rtlCol="0"/>
          <a:lstStyle/>
          <a:p>
            <a:endParaRPr/>
          </a:p>
        </p:txBody>
      </p:sp>
      <p:sp>
        <p:nvSpPr>
          <p:cNvPr id="664" name="object 664"/>
          <p:cNvSpPr/>
          <p:nvPr/>
        </p:nvSpPr>
        <p:spPr>
          <a:xfrm>
            <a:off x="8095787" y="3597809"/>
            <a:ext cx="313690" cy="304165"/>
          </a:xfrm>
          <a:custGeom>
            <a:avLst/>
            <a:gdLst/>
            <a:ahLst/>
            <a:cxnLst/>
            <a:rect l="l" t="t" r="r" b="b"/>
            <a:pathLst>
              <a:path w="313690" h="304164">
                <a:moveTo>
                  <a:pt x="248442" y="20731"/>
                </a:moveTo>
                <a:lnTo>
                  <a:pt x="276044" y="50077"/>
                </a:lnTo>
                <a:lnTo>
                  <a:pt x="301449" y="89682"/>
                </a:lnTo>
                <a:lnTo>
                  <a:pt x="313488" y="142001"/>
                </a:lnTo>
                <a:lnTo>
                  <a:pt x="311839" y="163953"/>
                </a:lnTo>
                <a:lnTo>
                  <a:pt x="301935" y="205414"/>
                </a:lnTo>
                <a:lnTo>
                  <a:pt x="270202" y="251147"/>
                </a:lnTo>
                <a:lnTo>
                  <a:pt x="230023" y="284338"/>
                </a:lnTo>
                <a:lnTo>
                  <a:pt x="178198" y="301983"/>
                </a:lnTo>
                <a:lnTo>
                  <a:pt x="156352" y="303795"/>
                </a:lnTo>
                <a:lnTo>
                  <a:pt x="134110" y="303310"/>
                </a:lnTo>
                <a:lnTo>
                  <a:pt x="93412" y="293696"/>
                </a:lnTo>
                <a:lnTo>
                  <a:pt x="56105" y="273135"/>
                </a:lnTo>
                <a:lnTo>
                  <a:pt x="21774" y="237018"/>
                </a:lnTo>
                <a:lnTo>
                  <a:pt x="5380" y="191769"/>
                </a:lnTo>
                <a:lnTo>
                  <a:pt x="0" y="155055"/>
                </a:lnTo>
                <a:lnTo>
                  <a:pt x="1415" y="135793"/>
                </a:lnTo>
                <a:lnTo>
                  <a:pt x="13200" y="93130"/>
                </a:lnTo>
                <a:lnTo>
                  <a:pt x="36416" y="53611"/>
                </a:lnTo>
                <a:lnTo>
                  <a:pt x="74292" y="25023"/>
                </a:lnTo>
                <a:lnTo>
                  <a:pt x="119093" y="6227"/>
                </a:lnTo>
                <a:lnTo>
                  <a:pt x="166870" y="0"/>
                </a:lnTo>
                <a:lnTo>
                  <a:pt x="190166" y="535"/>
                </a:lnTo>
                <a:lnTo>
                  <a:pt x="232579" y="8885"/>
                </a:lnTo>
                <a:lnTo>
                  <a:pt x="248442" y="20731"/>
                </a:lnTo>
                <a:close/>
              </a:path>
            </a:pathLst>
          </a:custGeom>
          <a:ln w="12700">
            <a:solidFill>
              <a:srgbClr val="5ACFEE"/>
            </a:solidFill>
          </a:ln>
        </p:spPr>
        <p:txBody>
          <a:bodyPr wrap="square" lIns="0" tIns="0" rIns="0" bIns="0" rtlCol="0"/>
          <a:lstStyle/>
          <a:p>
            <a:endParaRPr/>
          </a:p>
        </p:txBody>
      </p:sp>
      <p:sp>
        <p:nvSpPr>
          <p:cNvPr id="665" name="object 665"/>
          <p:cNvSpPr/>
          <p:nvPr/>
        </p:nvSpPr>
        <p:spPr>
          <a:xfrm>
            <a:off x="8127311" y="3624955"/>
            <a:ext cx="251324" cy="245884"/>
          </a:xfrm>
          <a:prstGeom prst="rect">
            <a:avLst/>
          </a:prstGeom>
          <a:blipFill>
            <a:blip r:embed="rId335" cstate="print"/>
            <a:stretch>
              <a:fillRect/>
            </a:stretch>
          </a:blipFill>
        </p:spPr>
        <p:txBody>
          <a:bodyPr wrap="square" lIns="0" tIns="0" rIns="0" bIns="0" rtlCol="0"/>
          <a:lstStyle/>
          <a:p>
            <a:endParaRPr/>
          </a:p>
        </p:txBody>
      </p:sp>
      <p:sp>
        <p:nvSpPr>
          <p:cNvPr id="666" name="object 666"/>
          <p:cNvSpPr/>
          <p:nvPr/>
        </p:nvSpPr>
        <p:spPr>
          <a:xfrm>
            <a:off x="7557268" y="3408972"/>
            <a:ext cx="336743" cy="326337"/>
          </a:xfrm>
          <a:prstGeom prst="rect">
            <a:avLst/>
          </a:prstGeom>
          <a:blipFill>
            <a:blip r:embed="rId336" cstate="print"/>
            <a:stretch>
              <a:fillRect/>
            </a:stretch>
          </a:blipFill>
        </p:spPr>
        <p:txBody>
          <a:bodyPr wrap="square" lIns="0" tIns="0" rIns="0" bIns="0" rtlCol="0"/>
          <a:lstStyle/>
          <a:p>
            <a:endParaRPr/>
          </a:p>
        </p:txBody>
      </p:sp>
      <p:sp>
        <p:nvSpPr>
          <p:cNvPr id="667" name="object 667"/>
          <p:cNvSpPr/>
          <p:nvPr/>
        </p:nvSpPr>
        <p:spPr>
          <a:xfrm>
            <a:off x="7557269" y="3409007"/>
            <a:ext cx="337185" cy="326390"/>
          </a:xfrm>
          <a:custGeom>
            <a:avLst/>
            <a:gdLst/>
            <a:ahLst/>
            <a:cxnLst/>
            <a:rect l="l" t="t" r="r" b="b"/>
            <a:pathLst>
              <a:path w="337184" h="326389">
                <a:moveTo>
                  <a:pt x="266871" y="22264"/>
                </a:moveTo>
                <a:lnTo>
                  <a:pt x="296526" y="53782"/>
                </a:lnTo>
                <a:lnTo>
                  <a:pt x="323803" y="96321"/>
                </a:lnTo>
                <a:lnTo>
                  <a:pt x="336743" y="152521"/>
                </a:lnTo>
                <a:lnTo>
                  <a:pt x="334973" y="176099"/>
                </a:lnTo>
                <a:lnTo>
                  <a:pt x="324326" y="220625"/>
                </a:lnTo>
                <a:lnTo>
                  <a:pt x="303564" y="255028"/>
                </a:lnTo>
                <a:lnTo>
                  <a:pt x="276269" y="282944"/>
                </a:lnTo>
                <a:lnTo>
                  <a:pt x="230760" y="314052"/>
                </a:lnTo>
                <a:lnTo>
                  <a:pt x="191416" y="324352"/>
                </a:lnTo>
                <a:lnTo>
                  <a:pt x="167949" y="326297"/>
                </a:lnTo>
                <a:lnTo>
                  <a:pt x="144061" y="325779"/>
                </a:lnTo>
                <a:lnTo>
                  <a:pt x="100351" y="315450"/>
                </a:lnTo>
                <a:lnTo>
                  <a:pt x="60276" y="293366"/>
                </a:lnTo>
                <a:lnTo>
                  <a:pt x="23396" y="254571"/>
                </a:lnTo>
                <a:lnTo>
                  <a:pt x="5775" y="205973"/>
                </a:lnTo>
                <a:lnTo>
                  <a:pt x="0" y="166541"/>
                </a:lnTo>
                <a:lnTo>
                  <a:pt x="1517" y="145848"/>
                </a:lnTo>
                <a:lnTo>
                  <a:pt x="14185" y="100028"/>
                </a:lnTo>
                <a:lnTo>
                  <a:pt x="39122" y="57570"/>
                </a:lnTo>
                <a:lnTo>
                  <a:pt x="79803" y="26873"/>
                </a:lnTo>
                <a:lnTo>
                  <a:pt x="127933" y="6681"/>
                </a:lnTo>
                <a:lnTo>
                  <a:pt x="179249" y="0"/>
                </a:lnTo>
                <a:lnTo>
                  <a:pt x="204273" y="575"/>
                </a:lnTo>
                <a:lnTo>
                  <a:pt x="249828" y="9544"/>
                </a:lnTo>
                <a:lnTo>
                  <a:pt x="266871" y="22264"/>
                </a:lnTo>
                <a:close/>
              </a:path>
            </a:pathLst>
          </a:custGeom>
          <a:ln w="12700">
            <a:solidFill>
              <a:srgbClr val="5ACFEE"/>
            </a:solidFill>
          </a:ln>
        </p:spPr>
        <p:txBody>
          <a:bodyPr wrap="square" lIns="0" tIns="0" rIns="0" bIns="0" rtlCol="0"/>
          <a:lstStyle/>
          <a:p>
            <a:endParaRPr/>
          </a:p>
        </p:txBody>
      </p:sp>
      <p:sp>
        <p:nvSpPr>
          <p:cNvPr id="668" name="object 668"/>
          <p:cNvSpPr/>
          <p:nvPr/>
        </p:nvSpPr>
        <p:spPr>
          <a:xfrm>
            <a:off x="7598174" y="3444787"/>
            <a:ext cx="255904" cy="250825"/>
          </a:xfrm>
          <a:custGeom>
            <a:avLst/>
            <a:gdLst/>
            <a:ahLst/>
            <a:cxnLst/>
            <a:rect l="l" t="t" r="r" b="b"/>
            <a:pathLst>
              <a:path w="255904" h="250825">
                <a:moveTo>
                  <a:pt x="128215" y="0"/>
                </a:moveTo>
                <a:lnTo>
                  <a:pt x="75856" y="3831"/>
                </a:lnTo>
                <a:lnTo>
                  <a:pt x="38082" y="24657"/>
                </a:lnTo>
                <a:lnTo>
                  <a:pt x="15236" y="62301"/>
                </a:lnTo>
                <a:lnTo>
                  <a:pt x="1163" y="104794"/>
                </a:lnTo>
                <a:lnTo>
                  <a:pt x="0" y="122217"/>
                </a:lnTo>
                <a:lnTo>
                  <a:pt x="2163" y="138560"/>
                </a:lnTo>
                <a:lnTo>
                  <a:pt x="21910" y="184137"/>
                </a:lnTo>
                <a:lnTo>
                  <a:pt x="58999" y="223767"/>
                </a:lnTo>
                <a:lnTo>
                  <a:pt x="93762" y="241909"/>
                </a:lnTo>
                <a:lnTo>
                  <a:pt x="130373" y="250488"/>
                </a:lnTo>
                <a:lnTo>
                  <a:pt x="146450" y="248889"/>
                </a:lnTo>
                <a:lnTo>
                  <a:pt x="190659" y="228631"/>
                </a:lnTo>
                <a:lnTo>
                  <a:pt x="231243" y="199579"/>
                </a:lnTo>
                <a:lnTo>
                  <a:pt x="252953" y="157303"/>
                </a:lnTo>
                <a:lnTo>
                  <a:pt x="255874" y="125431"/>
                </a:lnTo>
                <a:lnTo>
                  <a:pt x="254254" y="111158"/>
                </a:lnTo>
                <a:lnTo>
                  <a:pt x="234957" y="69576"/>
                </a:lnTo>
                <a:lnTo>
                  <a:pt x="204585" y="36196"/>
                </a:lnTo>
                <a:lnTo>
                  <a:pt x="167279" y="8883"/>
                </a:lnTo>
                <a:lnTo>
                  <a:pt x="128215" y="0"/>
                </a:lnTo>
                <a:close/>
              </a:path>
            </a:pathLst>
          </a:custGeom>
          <a:solidFill>
            <a:srgbClr val="084D5F"/>
          </a:solidFill>
        </p:spPr>
        <p:txBody>
          <a:bodyPr wrap="square" lIns="0" tIns="0" rIns="0" bIns="0" rtlCol="0"/>
          <a:lstStyle/>
          <a:p>
            <a:endParaRPr/>
          </a:p>
        </p:txBody>
      </p:sp>
      <p:sp>
        <p:nvSpPr>
          <p:cNvPr id="669" name="object 669"/>
          <p:cNvSpPr/>
          <p:nvPr/>
        </p:nvSpPr>
        <p:spPr>
          <a:xfrm>
            <a:off x="7598174" y="3444787"/>
            <a:ext cx="255904" cy="250825"/>
          </a:xfrm>
          <a:custGeom>
            <a:avLst/>
            <a:gdLst/>
            <a:ahLst/>
            <a:cxnLst/>
            <a:rect l="l" t="t" r="r" b="b"/>
            <a:pathLst>
              <a:path w="255904" h="250825">
                <a:moveTo>
                  <a:pt x="90990" y="1593"/>
                </a:moveTo>
                <a:lnTo>
                  <a:pt x="108623" y="28"/>
                </a:lnTo>
                <a:lnTo>
                  <a:pt x="128215" y="0"/>
                </a:lnTo>
                <a:lnTo>
                  <a:pt x="148267" y="2590"/>
                </a:lnTo>
                <a:lnTo>
                  <a:pt x="185904" y="20415"/>
                </a:lnTo>
                <a:lnTo>
                  <a:pt x="221532" y="53494"/>
                </a:lnTo>
                <a:lnTo>
                  <a:pt x="250573" y="97432"/>
                </a:lnTo>
                <a:lnTo>
                  <a:pt x="255874" y="125431"/>
                </a:lnTo>
                <a:lnTo>
                  <a:pt x="255529" y="140970"/>
                </a:lnTo>
                <a:lnTo>
                  <a:pt x="241117" y="187356"/>
                </a:lnTo>
                <a:lnTo>
                  <a:pt x="204805" y="220159"/>
                </a:lnTo>
                <a:lnTo>
                  <a:pt x="161821" y="243803"/>
                </a:lnTo>
                <a:lnTo>
                  <a:pt x="130373" y="250488"/>
                </a:lnTo>
                <a:lnTo>
                  <a:pt x="112702" y="247877"/>
                </a:lnTo>
                <a:lnTo>
                  <a:pt x="75284" y="233550"/>
                </a:lnTo>
                <a:lnTo>
                  <a:pt x="32543" y="198808"/>
                </a:lnTo>
                <a:lnTo>
                  <a:pt x="6903" y="154107"/>
                </a:lnTo>
                <a:lnTo>
                  <a:pt x="0" y="122217"/>
                </a:lnTo>
                <a:lnTo>
                  <a:pt x="1163" y="104794"/>
                </a:lnTo>
                <a:lnTo>
                  <a:pt x="15236" y="62301"/>
                </a:lnTo>
                <a:lnTo>
                  <a:pt x="38082" y="24657"/>
                </a:lnTo>
                <a:lnTo>
                  <a:pt x="75856" y="3831"/>
                </a:lnTo>
                <a:lnTo>
                  <a:pt x="90990" y="1593"/>
                </a:lnTo>
                <a:close/>
              </a:path>
            </a:pathLst>
          </a:custGeom>
          <a:ln w="12699">
            <a:solidFill>
              <a:srgbClr val="5ACFEE"/>
            </a:solidFill>
          </a:ln>
        </p:spPr>
        <p:txBody>
          <a:bodyPr wrap="square" lIns="0" tIns="0" rIns="0" bIns="0" rtlCol="0"/>
          <a:lstStyle/>
          <a:p>
            <a:endParaRPr/>
          </a:p>
        </p:txBody>
      </p:sp>
      <p:sp>
        <p:nvSpPr>
          <p:cNvPr id="670" name="object 670"/>
          <p:cNvSpPr/>
          <p:nvPr/>
        </p:nvSpPr>
        <p:spPr>
          <a:xfrm>
            <a:off x="8418019" y="3209848"/>
            <a:ext cx="303740" cy="294830"/>
          </a:xfrm>
          <a:prstGeom prst="rect">
            <a:avLst/>
          </a:prstGeom>
          <a:blipFill>
            <a:blip r:embed="rId337" cstate="print"/>
            <a:stretch>
              <a:fillRect/>
            </a:stretch>
          </a:blipFill>
        </p:spPr>
        <p:txBody>
          <a:bodyPr wrap="square" lIns="0" tIns="0" rIns="0" bIns="0" rtlCol="0"/>
          <a:lstStyle/>
          <a:p>
            <a:endParaRPr/>
          </a:p>
        </p:txBody>
      </p:sp>
      <p:sp>
        <p:nvSpPr>
          <p:cNvPr id="671" name="object 671"/>
          <p:cNvSpPr/>
          <p:nvPr/>
        </p:nvSpPr>
        <p:spPr>
          <a:xfrm>
            <a:off x="8418020" y="3209887"/>
            <a:ext cx="304165" cy="295275"/>
          </a:xfrm>
          <a:custGeom>
            <a:avLst/>
            <a:gdLst/>
            <a:ahLst/>
            <a:cxnLst/>
            <a:rect l="l" t="t" r="r" b="b"/>
            <a:pathLst>
              <a:path w="304165" h="295275">
                <a:moveTo>
                  <a:pt x="240715" y="20113"/>
                </a:moveTo>
                <a:lnTo>
                  <a:pt x="267458" y="48592"/>
                </a:lnTo>
                <a:lnTo>
                  <a:pt x="292071" y="87025"/>
                </a:lnTo>
                <a:lnTo>
                  <a:pt x="303742" y="137792"/>
                </a:lnTo>
                <a:lnTo>
                  <a:pt x="302145" y="159094"/>
                </a:lnTo>
                <a:lnTo>
                  <a:pt x="292544" y="199323"/>
                </a:lnTo>
                <a:lnTo>
                  <a:pt x="261801" y="243703"/>
                </a:lnTo>
                <a:lnTo>
                  <a:pt x="222873" y="275913"/>
                </a:lnTo>
                <a:lnTo>
                  <a:pt x="172653" y="293034"/>
                </a:lnTo>
                <a:lnTo>
                  <a:pt x="151485" y="294790"/>
                </a:lnTo>
                <a:lnTo>
                  <a:pt x="129936" y="294321"/>
                </a:lnTo>
                <a:lnTo>
                  <a:pt x="90507" y="284989"/>
                </a:lnTo>
                <a:lnTo>
                  <a:pt x="54367" y="265039"/>
                </a:lnTo>
                <a:lnTo>
                  <a:pt x="21094" y="229990"/>
                </a:lnTo>
                <a:lnTo>
                  <a:pt x="5205" y="186087"/>
                </a:lnTo>
                <a:lnTo>
                  <a:pt x="0" y="150463"/>
                </a:lnTo>
                <a:lnTo>
                  <a:pt x="1371" y="131772"/>
                </a:lnTo>
                <a:lnTo>
                  <a:pt x="12788" y="90370"/>
                </a:lnTo>
                <a:lnTo>
                  <a:pt x="35293" y="52016"/>
                </a:lnTo>
                <a:lnTo>
                  <a:pt x="71980" y="24276"/>
                </a:lnTo>
                <a:lnTo>
                  <a:pt x="115392" y="6042"/>
                </a:lnTo>
                <a:lnTo>
                  <a:pt x="161678" y="0"/>
                </a:lnTo>
                <a:lnTo>
                  <a:pt x="184248" y="519"/>
                </a:lnTo>
                <a:lnTo>
                  <a:pt x="225345" y="8621"/>
                </a:lnTo>
                <a:lnTo>
                  <a:pt x="240715" y="20113"/>
                </a:lnTo>
                <a:close/>
              </a:path>
            </a:pathLst>
          </a:custGeom>
          <a:ln w="12700">
            <a:solidFill>
              <a:srgbClr val="5ACFEE"/>
            </a:solidFill>
          </a:ln>
        </p:spPr>
        <p:txBody>
          <a:bodyPr wrap="square" lIns="0" tIns="0" rIns="0" bIns="0" rtlCol="0"/>
          <a:lstStyle/>
          <a:p>
            <a:endParaRPr/>
          </a:p>
        </p:txBody>
      </p:sp>
      <p:sp>
        <p:nvSpPr>
          <p:cNvPr id="672" name="object 672"/>
          <p:cNvSpPr/>
          <p:nvPr/>
        </p:nvSpPr>
        <p:spPr>
          <a:xfrm>
            <a:off x="8448037" y="3236263"/>
            <a:ext cx="244566" cy="238367"/>
          </a:xfrm>
          <a:prstGeom prst="rect">
            <a:avLst/>
          </a:prstGeom>
          <a:blipFill>
            <a:blip r:embed="rId338" cstate="print"/>
            <a:stretch>
              <a:fillRect/>
            </a:stretch>
          </a:blipFill>
        </p:spPr>
        <p:txBody>
          <a:bodyPr wrap="square" lIns="0" tIns="0" rIns="0" bIns="0" rtlCol="0"/>
          <a:lstStyle/>
          <a:p>
            <a:endParaRPr/>
          </a:p>
        </p:txBody>
      </p:sp>
      <p:sp>
        <p:nvSpPr>
          <p:cNvPr id="673" name="object 673"/>
          <p:cNvSpPr/>
          <p:nvPr/>
        </p:nvSpPr>
        <p:spPr>
          <a:xfrm>
            <a:off x="8128427" y="2713596"/>
            <a:ext cx="380991" cy="370603"/>
          </a:xfrm>
          <a:prstGeom prst="rect">
            <a:avLst/>
          </a:prstGeom>
          <a:blipFill>
            <a:blip r:embed="rId339" cstate="print"/>
            <a:stretch>
              <a:fillRect/>
            </a:stretch>
          </a:blipFill>
        </p:spPr>
        <p:txBody>
          <a:bodyPr wrap="square" lIns="0" tIns="0" rIns="0" bIns="0" rtlCol="0"/>
          <a:lstStyle/>
          <a:p>
            <a:endParaRPr/>
          </a:p>
        </p:txBody>
      </p:sp>
      <p:sp>
        <p:nvSpPr>
          <p:cNvPr id="674" name="object 674"/>
          <p:cNvSpPr/>
          <p:nvPr/>
        </p:nvSpPr>
        <p:spPr>
          <a:xfrm>
            <a:off x="8128428" y="2713642"/>
            <a:ext cx="381000" cy="370840"/>
          </a:xfrm>
          <a:custGeom>
            <a:avLst/>
            <a:gdLst/>
            <a:ahLst/>
            <a:cxnLst/>
            <a:rect l="l" t="t" r="r" b="b"/>
            <a:pathLst>
              <a:path w="381000" h="370839">
                <a:moveTo>
                  <a:pt x="301935" y="25280"/>
                </a:moveTo>
                <a:lnTo>
                  <a:pt x="335485" y="61076"/>
                </a:lnTo>
                <a:lnTo>
                  <a:pt x="366351" y="109383"/>
                </a:lnTo>
                <a:lnTo>
                  <a:pt x="379951" y="149118"/>
                </a:lnTo>
                <a:lnTo>
                  <a:pt x="380992" y="173206"/>
                </a:lnTo>
                <a:lnTo>
                  <a:pt x="378987" y="199983"/>
                </a:lnTo>
                <a:lnTo>
                  <a:pt x="366946" y="250553"/>
                </a:lnTo>
                <a:lnTo>
                  <a:pt x="343453" y="289617"/>
                </a:lnTo>
                <a:lnTo>
                  <a:pt x="312577" y="321317"/>
                </a:lnTo>
                <a:lnTo>
                  <a:pt x="279551" y="346817"/>
                </a:lnTo>
                <a:lnTo>
                  <a:pt x="240467" y="363774"/>
                </a:lnTo>
                <a:lnTo>
                  <a:pt x="190017" y="370555"/>
                </a:lnTo>
                <a:lnTo>
                  <a:pt x="162987" y="369967"/>
                </a:lnTo>
                <a:lnTo>
                  <a:pt x="113528" y="358233"/>
                </a:lnTo>
                <a:lnTo>
                  <a:pt x="68190" y="333151"/>
                </a:lnTo>
                <a:lnTo>
                  <a:pt x="36588" y="304536"/>
                </a:lnTo>
                <a:lnTo>
                  <a:pt x="12349" y="254084"/>
                </a:lnTo>
                <a:lnTo>
                  <a:pt x="2010" y="212070"/>
                </a:lnTo>
                <a:lnTo>
                  <a:pt x="0" y="189127"/>
                </a:lnTo>
                <a:lnTo>
                  <a:pt x="1719" y="165628"/>
                </a:lnTo>
                <a:lnTo>
                  <a:pt x="16043" y="113593"/>
                </a:lnTo>
                <a:lnTo>
                  <a:pt x="44264" y="65387"/>
                </a:lnTo>
                <a:lnTo>
                  <a:pt x="90289" y="30511"/>
                </a:lnTo>
                <a:lnTo>
                  <a:pt x="144734" y="7589"/>
                </a:lnTo>
                <a:lnTo>
                  <a:pt x="202798" y="0"/>
                </a:lnTo>
                <a:lnTo>
                  <a:pt x="231109" y="655"/>
                </a:lnTo>
                <a:lnTo>
                  <a:pt x="271213" y="6153"/>
                </a:lnTo>
                <a:lnTo>
                  <a:pt x="301935" y="25280"/>
                </a:lnTo>
                <a:close/>
              </a:path>
            </a:pathLst>
          </a:custGeom>
          <a:ln w="12700">
            <a:solidFill>
              <a:srgbClr val="E25600"/>
            </a:solidFill>
          </a:ln>
        </p:spPr>
        <p:txBody>
          <a:bodyPr wrap="square" lIns="0" tIns="0" rIns="0" bIns="0" rtlCol="0"/>
          <a:lstStyle/>
          <a:p>
            <a:endParaRPr/>
          </a:p>
        </p:txBody>
      </p:sp>
      <p:sp>
        <p:nvSpPr>
          <p:cNvPr id="675" name="object 675"/>
          <p:cNvSpPr/>
          <p:nvPr/>
        </p:nvSpPr>
        <p:spPr>
          <a:xfrm>
            <a:off x="8173878" y="2754746"/>
            <a:ext cx="290830" cy="284480"/>
          </a:xfrm>
          <a:custGeom>
            <a:avLst/>
            <a:gdLst/>
            <a:ahLst/>
            <a:cxnLst/>
            <a:rect l="l" t="t" r="r" b="b"/>
            <a:pathLst>
              <a:path w="290829" h="284480">
                <a:moveTo>
                  <a:pt x="145507" y="0"/>
                </a:moveTo>
                <a:lnTo>
                  <a:pt x="103266" y="1809"/>
                </a:lnTo>
                <a:lnTo>
                  <a:pt x="56726" y="15891"/>
                </a:lnTo>
                <a:lnTo>
                  <a:pt x="29767" y="46793"/>
                </a:lnTo>
                <a:lnTo>
                  <a:pt x="7310" y="96021"/>
                </a:lnTo>
                <a:lnTo>
                  <a:pt x="0" y="138732"/>
                </a:lnTo>
                <a:lnTo>
                  <a:pt x="2453" y="157283"/>
                </a:lnTo>
                <a:lnTo>
                  <a:pt x="24864" y="209018"/>
                </a:lnTo>
                <a:lnTo>
                  <a:pt x="51093" y="241000"/>
                </a:lnTo>
                <a:lnTo>
                  <a:pt x="85438" y="265115"/>
                </a:lnTo>
                <a:lnTo>
                  <a:pt x="127903" y="281374"/>
                </a:lnTo>
                <a:lnTo>
                  <a:pt x="147957" y="284333"/>
                </a:lnTo>
                <a:lnTo>
                  <a:pt x="166209" y="282523"/>
                </a:lnTo>
                <a:lnTo>
                  <a:pt x="216384" y="259530"/>
                </a:lnTo>
                <a:lnTo>
                  <a:pt x="262433" y="226544"/>
                </a:lnTo>
                <a:lnTo>
                  <a:pt x="287076" y="178560"/>
                </a:lnTo>
                <a:lnTo>
                  <a:pt x="290400" y="142386"/>
                </a:lnTo>
                <a:lnTo>
                  <a:pt x="288554" y="126177"/>
                </a:lnTo>
                <a:lnTo>
                  <a:pt x="266651" y="78987"/>
                </a:lnTo>
                <a:lnTo>
                  <a:pt x="232182" y="41089"/>
                </a:lnTo>
                <a:lnTo>
                  <a:pt x="189854" y="10077"/>
                </a:lnTo>
                <a:lnTo>
                  <a:pt x="145507" y="0"/>
                </a:lnTo>
                <a:close/>
              </a:path>
            </a:pathLst>
          </a:custGeom>
          <a:solidFill>
            <a:srgbClr val="FF7E2F"/>
          </a:solidFill>
        </p:spPr>
        <p:txBody>
          <a:bodyPr wrap="square" lIns="0" tIns="0" rIns="0" bIns="0" rtlCol="0"/>
          <a:lstStyle/>
          <a:p>
            <a:endParaRPr/>
          </a:p>
        </p:txBody>
      </p:sp>
      <p:sp>
        <p:nvSpPr>
          <p:cNvPr id="676" name="object 676"/>
          <p:cNvSpPr/>
          <p:nvPr/>
        </p:nvSpPr>
        <p:spPr>
          <a:xfrm>
            <a:off x="8173878" y="2754746"/>
            <a:ext cx="290830" cy="284480"/>
          </a:xfrm>
          <a:custGeom>
            <a:avLst/>
            <a:gdLst/>
            <a:ahLst/>
            <a:cxnLst/>
            <a:rect l="l" t="t" r="r" b="b"/>
            <a:pathLst>
              <a:path w="290829" h="284480">
                <a:moveTo>
                  <a:pt x="103266" y="1809"/>
                </a:moveTo>
                <a:lnTo>
                  <a:pt x="123273" y="33"/>
                </a:lnTo>
                <a:lnTo>
                  <a:pt x="145507" y="0"/>
                </a:lnTo>
                <a:lnTo>
                  <a:pt x="168268" y="2938"/>
                </a:lnTo>
                <a:lnTo>
                  <a:pt x="210985" y="23171"/>
                </a:lnTo>
                <a:lnTo>
                  <a:pt x="251414" y="60728"/>
                </a:lnTo>
                <a:lnTo>
                  <a:pt x="277270" y="95060"/>
                </a:lnTo>
                <a:lnTo>
                  <a:pt x="290400" y="142386"/>
                </a:lnTo>
                <a:lnTo>
                  <a:pt x="290002" y="160020"/>
                </a:lnTo>
                <a:lnTo>
                  <a:pt x="273636" y="212667"/>
                </a:lnTo>
                <a:lnTo>
                  <a:pt x="232431" y="249911"/>
                </a:lnTo>
                <a:lnTo>
                  <a:pt x="183652" y="276752"/>
                </a:lnTo>
                <a:lnTo>
                  <a:pt x="147957" y="284333"/>
                </a:lnTo>
                <a:lnTo>
                  <a:pt x="127903" y="281374"/>
                </a:lnTo>
                <a:lnTo>
                  <a:pt x="85438" y="265115"/>
                </a:lnTo>
                <a:lnTo>
                  <a:pt x="51093" y="241000"/>
                </a:lnTo>
                <a:lnTo>
                  <a:pt x="24864" y="209018"/>
                </a:lnTo>
                <a:lnTo>
                  <a:pt x="7831" y="174929"/>
                </a:lnTo>
                <a:lnTo>
                  <a:pt x="0" y="138732"/>
                </a:lnTo>
                <a:lnTo>
                  <a:pt x="1323" y="118954"/>
                </a:lnTo>
                <a:lnTo>
                  <a:pt x="17295" y="70718"/>
                </a:lnTo>
                <a:lnTo>
                  <a:pt x="43220" y="27997"/>
                </a:lnTo>
                <a:lnTo>
                  <a:pt x="86095" y="4349"/>
                </a:lnTo>
                <a:lnTo>
                  <a:pt x="103266" y="1809"/>
                </a:lnTo>
                <a:close/>
              </a:path>
            </a:pathLst>
          </a:custGeom>
          <a:ln w="12700">
            <a:solidFill>
              <a:srgbClr val="973900"/>
            </a:solidFill>
          </a:ln>
        </p:spPr>
        <p:txBody>
          <a:bodyPr wrap="square" lIns="0" tIns="0" rIns="0" bIns="0" rtlCol="0"/>
          <a:lstStyle/>
          <a:p>
            <a:endParaRPr/>
          </a:p>
        </p:txBody>
      </p:sp>
      <p:sp>
        <p:nvSpPr>
          <p:cNvPr id="677" name="object 677"/>
          <p:cNvSpPr/>
          <p:nvPr/>
        </p:nvSpPr>
        <p:spPr>
          <a:xfrm>
            <a:off x="7543734" y="2890964"/>
            <a:ext cx="356247" cy="346589"/>
          </a:xfrm>
          <a:prstGeom prst="rect">
            <a:avLst/>
          </a:prstGeom>
          <a:blipFill>
            <a:blip r:embed="rId340" cstate="print"/>
            <a:stretch>
              <a:fillRect/>
            </a:stretch>
          </a:blipFill>
        </p:spPr>
        <p:txBody>
          <a:bodyPr wrap="square" lIns="0" tIns="0" rIns="0" bIns="0" rtlCol="0"/>
          <a:lstStyle/>
          <a:p>
            <a:endParaRPr/>
          </a:p>
        </p:txBody>
      </p:sp>
      <p:sp>
        <p:nvSpPr>
          <p:cNvPr id="678" name="object 678"/>
          <p:cNvSpPr/>
          <p:nvPr/>
        </p:nvSpPr>
        <p:spPr>
          <a:xfrm>
            <a:off x="7543739" y="2891001"/>
            <a:ext cx="356870" cy="346710"/>
          </a:xfrm>
          <a:custGeom>
            <a:avLst/>
            <a:gdLst/>
            <a:ahLst/>
            <a:cxnLst/>
            <a:rect l="l" t="t" r="r" b="b"/>
            <a:pathLst>
              <a:path w="356870" h="346710">
                <a:moveTo>
                  <a:pt x="282322" y="23647"/>
                </a:moveTo>
                <a:lnTo>
                  <a:pt x="313694" y="57128"/>
                </a:lnTo>
                <a:lnTo>
                  <a:pt x="342554" y="102308"/>
                </a:lnTo>
                <a:lnTo>
                  <a:pt x="355271" y="139458"/>
                </a:lnTo>
                <a:lnTo>
                  <a:pt x="356245" y="161988"/>
                </a:lnTo>
                <a:lnTo>
                  <a:pt x="354369" y="187031"/>
                </a:lnTo>
                <a:lnTo>
                  <a:pt x="343104" y="234327"/>
                </a:lnTo>
                <a:lnTo>
                  <a:pt x="321143" y="270860"/>
                </a:lnTo>
                <a:lnTo>
                  <a:pt x="292266" y="300507"/>
                </a:lnTo>
                <a:lnTo>
                  <a:pt x="261390" y="324353"/>
                </a:lnTo>
                <a:lnTo>
                  <a:pt x="224855" y="340207"/>
                </a:lnTo>
                <a:lnTo>
                  <a:pt x="177674" y="346551"/>
                </a:lnTo>
                <a:lnTo>
                  <a:pt x="152403" y="346001"/>
                </a:lnTo>
                <a:lnTo>
                  <a:pt x="106160" y="335032"/>
                </a:lnTo>
                <a:lnTo>
                  <a:pt x="63765" y="311576"/>
                </a:lnTo>
                <a:lnTo>
                  <a:pt x="34216" y="284812"/>
                </a:lnTo>
                <a:lnTo>
                  <a:pt x="11546" y="237629"/>
                </a:lnTo>
                <a:lnTo>
                  <a:pt x="1882" y="198332"/>
                </a:lnTo>
                <a:lnTo>
                  <a:pt x="0" y="176875"/>
                </a:lnTo>
                <a:lnTo>
                  <a:pt x="1601" y="154901"/>
                </a:lnTo>
                <a:lnTo>
                  <a:pt x="15005" y="106235"/>
                </a:lnTo>
                <a:lnTo>
                  <a:pt x="41391" y="61150"/>
                </a:lnTo>
                <a:lnTo>
                  <a:pt x="84423" y="28538"/>
                </a:lnTo>
                <a:lnTo>
                  <a:pt x="135332" y="7099"/>
                </a:lnTo>
                <a:lnTo>
                  <a:pt x="189628" y="0"/>
                </a:lnTo>
                <a:lnTo>
                  <a:pt x="216100" y="612"/>
                </a:lnTo>
                <a:lnTo>
                  <a:pt x="264295" y="10136"/>
                </a:lnTo>
                <a:lnTo>
                  <a:pt x="282322" y="23647"/>
                </a:lnTo>
                <a:close/>
              </a:path>
            </a:pathLst>
          </a:custGeom>
          <a:ln w="12700">
            <a:solidFill>
              <a:srgbClr val="DC1E34"/>
            </a:solidFill>
          </a:ln>
        </p:spPr>
        <p:txBody>
          <a:bodyPr wrap="square" lIns="0" tIns="0" rIns="0" bIns="0" rtlCol="0"/>
          <a:lstStyle/>
          <a:p>
            <a:endParaRPr/>
          </a:p>
        </p:txBody>
      </p:sp>
      <p:sp>
        <p:nvSpPr>
          <p:cNvPr id="679" name="object 679"/>
          <p:cNvSpPr/>
          <p:nvPr/>
        </p:nvSpPr>
        <p:spPr>
          <a:xfrm>
            <a:off x="7586157" y="2929820"/>
            <a:ext cx="271780" cy="266065"/>
          </a:xfrm>
          <a:custGeom>
            <a:avLst/>
            <a:gdLst/>
            <a:ahLst/>
            <a:cxnLst/>
            <a:rect l="l" t="t" r="r" b="b"/>
            <a:pathLst>
              <a:path w="271779" h="266064">
                <a:moveTo>
                  <a:pt x="136112" y="0"/>
                </a:moveTo>
                <a:lnTo>
                  <a:pt x="96599" y="1692"/>
                </a:lnTo>
                <a:lnTo>
                  <a:pt x="53061" y="14842"/>
                </a:lnTo>
                <a:lnTo>
                  <a:pt x="27843" y="43699"/>
                </a:lnTo>
                <a:lnTo>
                  <a:pt x="6839" y="89672"/>
                </a:lnTo>
                <a:lnTo>
                  <a:pt x="0" y="129561"/>
                </a:lnTo>
                <a:lnTo>
                  <a:pt x="2297" y="146886"/>
                </a:lnTo>
                <a:lnTo>
                  <a:pt x="23265" y="195197"/>
                </a:lnTo>
                <a:lnTo>
                  <a:pt x="47798" y="225061"/>
                </a:lnTo>
                <a:lnTo>
                  <a:pt x="79923" y="247582"/>
                </a:lnTo>
                <a:lnTo>
                  <a:pt x="119639" y="262766"/>
                </a:lnTo>
                <a:lnTo>
                  <a:pt x="138395" y="265534"/>
                </a:lnTo>
                <a:lnTo>
                  <a:pt x="155474" y="263842"/>
                </a:lnTo>
                <a:lnTo>
                  <a:pt x="202403" y="242369"/>
                </a:lnTo>
                <a:lnTo>
                  <a:pt x="245487" y="211567"/>
                </a:lnTo>
                <a:lnTo>
                  <a:pt x="268541" y="166750"/>
                </a:lnTo>
                <a:lnTo>
                  <a:pt x="271643" y="132972"/>
                </a:lnTo>
                <a:lnTo>
                  <a:pt x="269917" y="117834"/>
                </a:lnTo>
                <a:lnTo>
                  <a:pt x="249431" y="73764"/>
                </a:lnTo>
                <a:lnTo>
                  <a:pt x="217186" y="38374"/>
                </a:lnTo>
                <a:lnTo>
                  <a:pt x="177587" y="9413"/>
                </a:lnTo>
                <a:lnTo>
                  <a:pt x="136112" y="0"/>
                </a:lnTo>
                <a:close/>
              </a:path>
            </a:pathLst>
          </a:custGeom>
          <a:solidFill>
            <a:srgbClr val="76777A"/>
          </a:solidFill>
        </p:spPr>
        <p:txBody>
          <a:bodyPr wrap="square" lIns="0" tIns="0" rIns="0" bIns="0" rtlCol="0"/>
          <a:lstStyle/>
          <a:p>
            <a:endParaRPr/>
          </a:p>
        </p:txBody>
      </p:sp>
      <p:sp>
        <p:nvSpPr>
          <p:cNvPr id="680" name="object 680"/>
          <p:cNvSpPr/>
          <p:nvPr/>
        </p:nvSpPr>
        <p:spPr>
          <a:xfrm>
            <a:off x="7586157" y="2929820"/>
            <a:ext cx="271780" cy="266065"/>
          </a:xfrm>
          <a:custGeom>
            <a:avLst/>
            <a:gdLst/>
            <a:ahLst/>
            <a:cxnLst/>
            <a:rect l="l" t="t" r="r" b="b"/>
            <a:pathLst>
              <a:path w="271779" h="266064">
                <a:moveTo>
                  <a:pt x="96599" y="1692"/>
                </a:moveTo>
                <a:lnTo>
                  <a:pt x="115315" y="30"/>
                </a:lnTo>
                <a:lnTo>
                  <a:pt x="136112" y="0"/>
                </a:lnTo>
                <a:lnTo>
                  <a:pt x="157400" y="2745"/>
                </a:lnTo>
                <a:lnTo>
                  <a:pt x="197357" y="21642"/>
                </a:lnTo>
                <a:lnTo>
                  <a:pt x="235176" y="56714"/>
                </a:lnTo>
                <a:lnTo>
                  <a:pt x="259365" y="88773"/>
                </a:lnTo>
                <a:lnTo>
                  <a:pt x="271643" y="132972"/>
                </a:lnTo>
                <a:lnTo>
                  <a:pt x="271277" y="149438"/>
                </a:lnTo>
                <a:lnTo>
                  <a:pt x="255971" y="198605"/>
                </a:lnTo>
                <a:lnTo>
                  <a:pt x="217417" y="233386"/>
                </a:lnTo>
                <a:lnTo>
                  <a:pt x="171794" y="258452"/>
                </a:lnTo>
                <a:lnTo>
                  <a:pt x="138395" y="265534"/>
                </a:lnTo>
                <a:lnTo>
                  <a:pt x="119639" y="262766"/>
                </a:lnTo>
                <a:lnTo>
                  <a:pt x="79923" y="247582"/>
                </a:lnTo>
                <a:lnTo>
                  <a:pt x="47798" y="225061"/>
                </a:lnTo>
                <a:lnTo>
                  <a:pt x="23265" y="195197"/>
                </a:lnTo>
                <a:lnTo>
                  <a:pt x="2297" y="146886"/>
                </a:lnTo>
                <a:lnTo>
                  <a:pt x="0" y="129561"/>
                </a:lnTo>
                <a:lnTo>
                  <a:pt x="1235" y="111090"/>
                </a:lnTo>
                <a:lnTo>
                  <a:pt x="16178" y="66043"/>
                </a:lnTo>
                <a:lnTo>
                  <a:pt x="40427" y="26139"/>
                </a:lnTo>
                <a:lnTo>
                  <a:pt x="80536" y="4067"/>
                </a:lnTo>
                <a:lnTo>
                  <a:pt x="96599" y="1692"/>
                </a:lnTo>
                <a:close/>
              </a:path>
            </a:pathLst>
          </a:custGeom>
          <a:ln w="12700">
            <a:solidFill>
              <a:srgbClr val="DC1E34"/>
            </a:solidFill>
          </a:ln>
        </p:spPr>
        <p:txBody>
          <a:bodyPr wrap="square" lIns="0" tIns="0" rIns="0" bIns="0" rtlCol="0"/>
          <a:lstStyle/>
          <a:p>
            <a:endParaRPr/>
          </a:p>
        </p:txBody>
      </p:sp>
      <p:sp>
        <p:nvSpPr>
          <p:cNvPr id="681" name="object 681"/>
          <p:cNvSpPr/>
          <p:nvPr/>
        </p:nvSpPr>
        <p:spPr>
          <a:xfrm>
            <a:off x="7894072" y="3111550"/>
            <a:ext cx="415390" cy="424180"/>
          </a:xfrm>
          <a:prstGeom prst="rect">
            <a:avLst/>
          </a:prstGeom>
          <a:blipFill>
            <a:blip r:embed="rId341" cstate="print"/>
            <a:stretch>
              <a:fillRect/>
            </a:stretch>
          </a:blipFill>
        </p:spPr>
        <p:txBody>
          <a:bodyPr wrap="square" lIns="0" tIns="0" rIns="0" bIns="0" rtlCol="0"/>
          <a:lstStyle/>
          <a:p>
            <a:endParaRPr/>
          </a:p>
        </p:txBody>
      </p:sp>
      <p:sp>
        <p:nvSpPr>
          <p:cNvPr id="682" name="object 682"/>
          <p:cNvSpPr/>
          <p:nvPr/>
        </p:nvSpPr>
        <p:spPr>
          <a:xfrm>
            <a:off x="7894080" y="3111882"/>
            <a:ext cx="415925" cy="424180"/>
          </a:xfrm>
          <a:custGeom>
            <a:avLst/>
            <a:gdLst/>
            <a:ahLst/>
            <a:cxnLst/>
            <a:rect l="l" t="t" r="r" b="b"/>
            <a:pathLst>
              <a:path w="415925" h="424179">
                <a:moveTo>
                  <a:pt x="279431" y="421895"/>
                </a:moveTo>
                <a:lnTo>
                  <a:pt x="262649" y="423611"/>
                </a:lnTo>
                <a:lnTo>
                  <a:pt x="244252" y="423847"/>
                </a:lnTo>
                <a:lnTo>
                  <a:pt x="224674" y="422579"/>
                </a:lnTo>
                <a:lnTo>
                  <a:pt x="182893" y="416289"/>
                </a:lnTo>
                <a:lnTo>
                  <a:pt x="137304" y="404750"/>
                </a:lnTo>
                <a:lnTo>
                  <a:pt x="92291" y="376425"/>
                </a:lnTo>
                <a:lnTo>
                  <a:pt x="47858" y="331323"/>
                </a:lnTo>
                <a:lnTo>
                  <a:pt x="18810" y="284249"/>
                </a:lnTo>
                <a:lnTo>
                  <a:pt x="5146" y="235191"/>
                </a:lnTo>
                <a:lnTo>
                  <a:pt x="0" y="188230"/>
                </a:lnTo>
                <a:lnTo>
                  <a:pt x="205" y="165624"/>
                </a:lnTo>
                <a:lnTo>
                  <a:pt x="10369" y="121388"/>
                </a:lnTo>
                <a:lnTo>
                  <a:pt x="37305" y="75470"/>
                </a:lnTo>
                <a:lnTo>
                  <a:pt x="75748" y="36285"/>
                </a:lnTo>
                <a:lnTo>
                  <a:pt x="124851" y="11908"/>
                </a:lnTo>
                <a:lnTo>
                  <a:pt x="176307" y="332"/>
                </a:lnTo>
                <a:lnTo>
                  <a:pt x="198410" y="0"/>
                </a:lnTo>
                <a:lnTo>
                  <a:pt x="219171" y="3218"/>
                </a:lnTo>
                <a:lnTo>
                  <a:pt x="260444" y="17705"/>
                </a:lnTo>
                <a:lnTo>
                  <a:pt x="305644" y="40443"/>
                </a:lnTo>
                <a:lnTo>
                  <a:pt x="348290" y="74601"/>
                </a:lnTo>
                <a:lnTo>
                  <a:pt x="386452" y="124754"/>
                </a:lnTo>
                <a:lnTo>
                  <a:pt x="411993" y="183326"/>
                </a:lnTo>
                <a:lnTo>
                  <a:pt x="415388" y="214041"/>
                </a:lnTo>
                <a:lnTo>
                  <a:pt x="413635" y="246458"/>
                </a:lnTo>
                <a:lnTo>
                  <a:pt x="398836" y="307570"/>
                </a:lnTo>
                <a:lnTo>
                  <a:pt x="367650" y="360259"/>
                </a:lnTo>
                <a:lnTo>
                  <a:pt x="330967" y="400166"/>
                </a:lnTo>
                <a:lnTo>
                  <a:pt x="293459" y="419809"/>
                </a:lnTo>
                <a:lnTo>
                  <a:pt x="279431" y="421895"/>
                </a:lnTo>
                <a:close/>
              </a:path>
            </a:pathLst>
          </a:custGeom>
          <a:ln w="12700">
            <a:solidFill>
              <a:srgbClr val="DC1E34"/>
            </a:solidFill>
          </a:ln>
        </p:spPr>
        <p:txBody>
          <a:bodyPr wrap="square" lIns="0" tIns="0" rIns="0" bIns="0" rtlCol="0"/>
          <a:lstStyle/>
          <a:p>
            <a:endParaRPr/>
          </a:p>
        </p:txBody>
      </p:sp>
      <p:sp>
        <p:nvSpPr>
          <p:cNvPr id="683" name="object 683"/>
          <p:cNvSpPr/>
          <p:nvPr/>
        </p:nvSpPr>
        <p:spPr>
          <a:xfrm>
            <a:off x="7945935" y="3177384"/>
            <a:ext cx="330200" cy="296545"/>
          </a:xfrm>
          <a:custGeom>
            <a:avLst/>
            <a:gdLst/>
            <a:ahLst/>
            <a:cxnLst/>
            <a:rect l="l" t="t" r="r" b="b"/>
            <a:pathLst>
              <a:path w="330200" h="296545">
                <a:moveTo>
                  <a:pt x="150914" y="0"/>
                </a:moveTo>
                <a:lnTo>
                  <a:pt x="105284" y="3351"/>
                </a:lnTo>
                <a:lnTo>
                  <a:pt x="60550" y="20077"/>
                </a:lnTo>
                <a:lnTo>
                  <a:pt x="24360" y="46556"/>
                </a:lnTo>
                <a:lnTo>
                  <a:pt x="7847" y="81110"/>
                </a:lnTo>
                <a:lnTo>
                  <a:pt x="2097" y="120407"/>
                </a:lnTo>
                <a:lnTo>
                  <a:pt x="0" y="161485"/>
                </a:lnTo>
                <a:lnTo>
                  <a:pt x="2009" y="182171"/>
                </a:lnTo>
                <a:lnTo>
                  <a:pt x="16800" y="219923"/>
                </a:lnTo>
                <a:lnTo>
                  <a:pt x="44727" y="253800"/>
                </a:lnTo>
                <a:lnTo>
                  <a:pt x="76625" y="277694"/>
                </a:lnTo>
                <a:lnTo>
                  <a:pt x="112489" y="291600"/>
                </a:lnTo>
                <a:lnTo>
                  <a:pt x="160868" y="296072"/>
                </a:lnTo>
                <a:lnTo>
                  <a:pt x="191455" y="295025"/>
                </a:lnTo>
                <a:lnTo>
                  <a:pt x="247613" y="283678"/>
                </a:lnTo>
                <a:lnTo>
                  <a:pt x="285946" y="255195"/>
                </a:lnTo>
                <a:lnTo>
                  <a:pt x="312040" y="219606"/>
                </a:lnTo>
                <a:lnTo>
                  <a:pt x="329730" y="171440"/>
                </a:lnTo>
                <a:lnTo>
                  <a:pt x="327534" y="151522"/>
                </a:lnTo>
                <a:lnTo>
                  <a:pt x="305495" y="98863"/>
                </a:lnTo>
                <a:lnTo>
                  <a:pt x="271883" y="50176"/>
                </a:lnTo>
                <a:lnTo>
                  <a:pt x="236094" y="22707"/>
                </a:lnTo>
                <a:lnTo>
                  <a:pt x="195924" y="7402"/>
                </a:lnTo>
                <a:lnTo>
                  <a:pt x="150914" y="0"/>
                </a:lnTo>
                <a:close/>
              </a:path>
            </a:pathLst>
          </a:custGeom>
          <a:solidFill>
            <a:srgbClr val="76777A"/>
          </a:solidFill>
        </p:spPr>
        <p:txBody>
          <a:bodyPr wrap="square" lIns="0" tIns="0" rIns="0" bIns="0" rtlCol="0"/>
          <a:lstStyle/>
          <a:p>
            <a:endParaRPr/>
          </a:p>
        </p:txBody>
      </p:sp>
      <p:sp>
        <p:nvSpPr>
          <p:cNvPr id="684" name="object 684"/>
          <p:cNvSpPr/>
          <p:nvPr/>
        </p:nvSpPr>
        <p:spPr>
          <a:xfrm>
            <a:off x="7945935" y="3177384"/>
            <a:ext cx="330200" cy="296545"/>
          </a:xfrm>
          <a:custGeom>
            <a:avLst/>
            <a:gdLst/>
            <a:ahLst/>
            <a:cxnLst/>
            <a:rect l="l" t="t" r="r" b="b"/>
            <a:pathLst>
              <a:path w="330200" h="296545">
                <a:moveTo>
                  <a:pt x="312040" y="219606"/>
                </a:moveTo>
                <a:lnTo>
                  <a:pt x="285946" y="255195"/>
                </a:lnTo>
                <a:lnTo>
                  <a:pt x="247613" y="283678"/>
                </a:lnTo>
                <a:lnTo>
                  <a:pt x="191455" y="295025"/>
                </a:lnTo>
                <a:lnTo>
                  <a:pt x="160868" y="296072"/>
                </a:lnTo>
                <a:lnTo>
                  <a:pt x="134164" y="294905"/>
                </a:lnTo>
                <a:lnTo>
                  <a:pt x="93616" y="285848"/>
                </a:lnTo>
                <a:lnTo>
                  <a:pt x="44727" y="253800"/>
                </a:lnTo>
                <a:lnTo>
                  <a:pt x="16800" y="219923"/>
                </a:lnTo>
                <a:lnTo>
                  <a:pt x="2009" y="182171"/>
                </a:lnTo>
                <a:lnTo>
                  <a:pt x="0" y="161485"/>
                </a:lnTo>
                <a:lnTo>
                  <a:pt x="350" y="140541"/>
                </a:lnTo>
                <a:lnTo>
                  <a:pt x="4357" y="100713"/>
                </a:lnTo>
                <a:lnTo>
                  <a:pt x="14027" y="62692"/>
                </a:lnTo>
                <a:lnTo>
                  <a:pt x="40238" y="32486"/>
                </a:lnTo>
                <a:lnTo>
                  <a:pt x="82997" y="10105"/>
                </a:lnTo>
                <a:lnTo>
                  <a:pt x="127603" y="131"/>
                </a:lnTo>
                <a:lnTo>
                  <a:pt x="150914" y="0"/>
                </a:lnTo>
                <a:lnTo>
                  <a:pt x="174069" y="2556"/>
                </a:lnTo>
                <a:lnTo>
                  <a:pt x="216426" y="13998"/>
                </a:lnTo>
                <a:lnTo>
                  <a:pt x="254667" y="34457"/>
                </a:lnTo>
                <a:lnTo>
                  <a:pt x="288917" y="72024"/>
                </a:lnTo>
                <a:lnTo>
                  <a:pt x="319180" y="126694"/>
                </a:lnTo>
                <a:lnTo>
                  <a:pt x="329730" y="171440"/>
                </a:lnTo>
                <a:lnTo>
                  <a:pt x="327221" y="188307"/>
                </a:lnTo>
                <a:lnTo>
                  <a:pt x="320996" y="203803"/>
                </a:lnTo>
                <a:lnTo>
                  <a:pt x="312040" y="219606"/>
                </a:lnTo>
                <a:close/>
              </a:path>
            </a:pathLst>
          </a:custGeom>
          <a:ln w="12700">
            <a:solidFill>
              <a:srgbClr val="DC1E34"/>
            </a:solidFill>
          </a:ln>
        </p:spPr>
        <p:txBody>
          <a:bodyPr wrap="square" lIns="0" tIns="0" rIns="0" bIns="0" rtlCol="0"/>
          <a:lstStyle/>
          <a:p>
            <a:endParaRPr/>
          </a:p>
        </p:txBody>
      </p:sp>
      <p:sp>
        <p:nvSpPr>
          <p:cNvPr id="685" name="object 685"/>
          <p:cNvSpPr/>
          <p:nvPr/>
        </p:nvSpPr>
        <p:spPr>
          <a:xfrm>
            <a:off x="9554336" y="3487292"/>
            <a:ext cx="2151380" cy="2150745"/>
          </a:xfrm>
          <a:custGeom>
            <a:avLst/>
            <a:gdLst/>
            <a:ahLst/>
            <a:cxnLst/>
            <a:rect l="l" t="t" r="r" b="b"/>
            <a:pathLst>
              <a:path w="2151379" h="2150745">
                <a:moveTo>
                  <a:pt x="1075563" y="0"/>
                </a:moveTo>
                <a:lnTo>
                  <a:pt x="1027653" y="1047"/>
                </a:lnTo>
                <a:lnTo>
                  <a:pt x="980280" y="4161"/>
                </a:lnTo>
                <a:lnTo>
                  <a:pt x="933487" y="9297"/>
                </a:lnTo>
                <a:lnTo>
                  <a:pt x="887318" y="16412"/>
                </a:lnTo>
                <a:lnTo>
                  <a:pt x="841817" y="25461"/>
                </a:lnTo>
                <a:lnTo>
                  <a:pt x="797028" y="36402"/>
                </a:lnTo>
                <a:lnTo>
                  <a:pt x="752994" y="49191"/>
                </a:lnTo>
                <a:lnTo>
                  <a:pt x="709759" y="63783"/>
                </a:lnTo>
                <a:lnTo>
                  <a:pt x="667366" y="80135"/>
                </a:lnTo>
                <a:lnTo>
                  <a:pt x="625860" y="98204"/>
                </a:lnTo>
                <a:lnTo>
                  <a:pt x="585284" y="117946"/>
                </a:lnTo>
                <a:lnTo>
                  <a:pt x="545682" y="139317"/>
                </a:lnTo>
                <a:lnTo>
                  <a:pt x="507097" y="162273"/>
                </a:lnTo>
                <a:lnTo>
                  <a:pt x="469574" y="186770"/>
                </a:lnTo>
                <a:lnTo>
                  <a:pt x="433156" y="212766"/>
                </a:lnTo>
                <a:lnTo>
                  <a:pt x="397886" y="240215"/>
                </a:lnTo>
                <a:lnTo>
                  <a:pt x="363809" y="269076"/>
                </a:lnTo>
                <a:lnTo>
                  <a:pt x="330968" y="299303"/>
                </a:lnTo>
                <a:lnTo>
                  <a:pt x="299407" y="330853"/>
                </a:lnTo>
                <a:lnTo>
                  <a:pt x="269169" y="363682"/>
                </a:lnTo>
                <a:lnTo>
                  <a:pt x="240299" y="397747"/>
                </a:lnTo>
                <a:lnTo>
                  <a:pt x="212839" y="433005"/>
                </a:lnTo>
                <a:lnTo>
                  <a:pt x="186835" y="469410"/>
                </a:lnTo>
                <a:lnTo>
                  <a:pt x="162329" y="506920"/>
                </a:lnTo>
                <a:lnTo>
                  <a:pt x="139365" y="545491"/>
                </a:lnTo>
                <a:lnTo>
                  <a:pt x="117987" y="585079"/>
                </a:lnTo>
                <a:lnTo>
                  <a:pt x="98238" y="625641"/>
                </a:lnTo>
                <a:lnTo>
                  <a:pt x="80163" y="667132"/>
                </a:lnTo>
                <a:lnTo>
                  <a:pt x="63805" y="709509"/>
                </a:lnTo>
                <a:lnTo>
                  <a:pt x="49208" y="752729"/>
                </a:lnTo>
                <a:lnTo>
                  <a:pt x="36415" y="796747"/>
                </a:lnTo>
                <a:lnTo>
                  <a:pt x="25470" y="841521"/>
                </a:lnTo>
                <a:lnTo>
                  <a:pt x="16417" y="887005"/>
                </a:lnTo>
                <a:lnTo>
                  <a:pt x="9300" y="933157"/>
                </a:lnTo>
                <a:lnTo>
                  <a:pt x="4162" y="979933"/>
                </a:lnTo>
                <a:lnTo>
                  <a:pt x="1047" y="1027289"/>
                </a:lnTo>
                <a:lnTo>
                  <a:pt x="0" y="1075181"/>
                </a:lnTo>
                <a:lnTo>
                  <a:pt x="1047" y="1123074"/>
                </a:lnTo>
                <a:lnTo>
                  <a:pt x="4162" y="1170430"/>
                </a:lnTo>
                <a:lnTo>
                  <a:pt x="9300" y="1217206"/>
                </a:lnTo>
                <a:lnTo>
                  <a:pt x="16417" y="1263358"/>
                </a:lnTo>
                <a:lnTo>
                  <a:pt x="25470" y="1308842"/>
                </a:lnTo>
                <a:lnTo>
                  <a:pt x="36415" y="1353616"/>
                </a:lnTo>
                <a:lnTo>
                  <a:pt x="49208" y="1397634"/>
                </a:lnTo>
                <a:lnTo>
                  <a:pt x="63805" y="1440854"/>
                </a:lnTo>
                <a:lnTo>
                  <a:pt x="80163" y="1483231"/>
                </a:lnTo>
                <a:lnTo>
                  <a:pt x="98238" y="1524722"/>
                </a:lnTo>
                <a:lnTo>
                  <a:pt x="117987" y="1565284"/>
                </a:lnTo>
                <a:lnTo>
                  <a:pt x="139365" y="1604872"/>
                </a:lnTo>
                <a:lnTo>
                  <a:pt x="162329" y="1643443"/>
                </a:lnTo>
                <a:lnTo>
                  <a:pt x="186835" y="1680953"/>
                </a:lnTo>
                <a:lnTo>
                  <a:pt x="212839" y="1717358"/>
                </a:lnTo>
                <a:lnTo>
                  <a:pt x="240299" y="1752616"/>
                </a:lnTo>
                <a:lnTo>
                  <a:pt x="269169" y="1786681"/>
                </a:lnTo>
                <a:lnTo>
                  <a:pt x="299407" y="1819510"/>
                </a:lnTo>
                <a:lnTo>
                  <a:pt x="330968" y="1851060"/>
                </a:lnTo>
                <a:lnTo>
                  <a:pt x="363809" y="1881287"/>
                </a:lnTo>
                <a:lnTo>
                  <a:pt x="397886" y="1910148"/>
                </a:lnTo>
                <a:lnTo>
                  <a:pt x="433156" y="1937597"/>
                </a:lnTo>
                <a:lnTo>
                  <a:pt x="469574" y="1963593"/>
                </a:lnTo>
                <a:lnTo>
                  <a:pt x="507097" y="1988090"/>
                </a:lnTo>
                <a:lnTo>
                  <a:pt x="545682" y="2011046"/>
                </a:lnTo>
                <a:lnTo>
                  <a:pt x="585284" y="2032417"/>
                </a:lnTo>
                <a:lnTo>
                  <a:pt x="625860" y="2052159"/>
                </a:lnTo>
                <a:lnTo>
                  <a:pt x="667366" y="2070228"/>
                </a:lnTo>
                <a:lnTo>
                  <a:pt x="709759" y="2086580"/>
                </a:lnTo>
                <a:lnTo>
                  <a:pt x="752994" y="2101172"/>
                </a:lnTo>
                <a:lnTo>
                  <a:pt x="797028" y="2113961"/>
                </a:lnTo>
                <a:lnTo>
                  <a:pt x="841817" y="2124902"/>
                </a:lnTo>
                <a:lnTo>
                  <a:pt x="887318" y="2133951"/>
                </a:lnTo>
                <a:lnTo>
                  <a:pt x="933487" y="2141066"/>
                </a:lnTo>
                <a:lnTo>
                  <a:pt x="980280" y="2146202"/>
                </a:lnTo>
                <a:lnTo>
                  <a:pt x="1027653" y="2149316"/>
                </a:lnTo>
                <a:lnTo>
                  <a:pt x="1075563" y="2150363"/>
                </a:lnTo>
                <a:lnTo>
                  <a:pt x="1123472" y="2149316"/>
                </a:lnTo>
                <a:lnTo>
                  <a:pt x="1170845" y="2146202"/>
                </a:lnTo>
                <a:lnTo>
                  <a:pt x="1217638" y="2141066"/>
                </a:lnTo>
                <a:lnTo>
                  <a:pt x="1263807" y="2133951"/>
                </a:lnTo>
                <a:lnTo>
                  <a:pt x="1309308" y="2124902"/>
                </a:lnTo>
                <a:lnTo>
                  <a:pt x="1354097" y="2113961"/>
                </a:lnTo>
                <a:lnTo>
                  <a:pt x="1398131" y="2101172"/>
                </a:lnTo>
                <a:lnTo>
                  <a:pt x="1441366" y="2086580"/>
                </a:lnTo>
                <a:lnTo>
                  <a:pt x="1483759" y="2070228"/>
                </a:lnTo>
                <a:lnTo>
                  <a:pt x="1525265" y="2052159"/>
                </a:lnTo>
                <a:lnTo>
                  <a:pt x="1565841" y="2032417"/>
                </a:lnTo>
                <a:lnTo>
                  <a:pt x="1605443" y="2011046"/>
                </a:lnTo>
                <a:lnTo>
                  <a:pt x="1644028" y="1988090"/>
                </a:lnTo>
                <a:lnTo>
                  <a:pt x="1681551" y="1963593"/>
                </a:lnTo>
                <a:lnTo>
                  <a:pt x="1717969" y="1937597"/>
                </a:lnTo>
                <a:lnTo>
                  <a:pt x="1753239" y="1910148"/>
                </a:lnTo>
                <a:lnTo>
                  <a:pt x="1787316" y="1881287"/>
                </a:lnTo>
                <a:lnTo>
                  <a:pt x="1820157" y="1851060"/>
                </a:lnTo>
                <a:lnTo>
                  <a:pt x="1851718" y="1819510"/>
                </a:lnTo>
                <a:lnTo>
                  <a:pt x="1881956" y="1786681"/>
                </a:lnTo>
                <a:lnTo>
                  <a:pt x="1910826" y="1752616"/>
                </a:lnTo>
                <a:lnTo>
                  <a:pt x="1938286" y="1717358"/>
                </a:lnTo>
                <a:lnTo>
                  <a:pt x="1964290" y="1680953"/>
                </a:lnTo>
                <a:lnTo>
                  <a:pt x="1988796" y="1643443"/>
                </a:lnTo>
                <a:lnTo>
                  <a:pt x="2011760" y="1604872"/>
                </a:lnTo>
                <a:lnTo>
                  <a:pt x="2033138" y="1565284"/>
                </a:lnTo>
                <a:lnTo>
                  <a:pt x="2052887" y="1524722"/>
                </a:lnTo>
                <a:lnTo>
                  <a:pt x="2070962" y="1483231"/>
                </a:lnTo>
                <a:lnTo>
                  <a:pt x="2087320" y="1440854"/>
                </a:lnTo>
                <a:lnTo>
                  <a:pt x="2101917" y="1397634"/>
                </a:lnTo>
                <a:lnTo>
                  <a:pt x="2114710" y="1353616"/>
                </a:lnTo>
                <a:lnTo>
                  <a:pt x="2125655" y="1308842"/>
                </a:lnTo>
                <a:lnTo>
                  <a:pt x="2134708" y="1263358"/>
                </a:lnTo>
                <a:lnTo>
                  <a:pt x="2141825" y="1217206"/>
                </a:lnTo>
                <a:lnTo>
                  <a:pt x="2146963" y="1170430"/>
                </a:lnTo>
                <a:lnTo>
                  <a:pt x="2150078" y="1123074"/>
                </a:lnTo>
                <a:lnTo>
                  <a:pt x="2151126" y="1075181"/>
                </a:lnTo>
                <a:lnTo>
                  <a:pt x="2150078" y="1027289"/>
                </a:lnTo>
                <a:lnTo>
                  <a:pt x="2146963" y="979933"/>
                </a:lnTo>
                <a:lnTo>
                  <a:pt x="2141825" y="933157"/>
                </a:lnTo>
                <a:lnTo>
                  <a:pt x="2134708" y="887005"/>
                </a:lnTo>
                <a:lnTo>
                  <a:pt x="2125655" y="841521"/>
                </a:lnTo>
                <a:lnTo>
                  <a:pt x="2114710" y="796747"/>
                </a:lnTo>
                <a:lnTo>
                  <a:pt x="2101917" y="752729"/>
                </a:lnTo>
                <a:lnTo>
                  <a:pt x="2087320" y="709509"/>
                </a:lnTo>
                <a:lnTo>
                  <a:pt x="2070962" y="667132"/>
                </a:lnTo>
                <a:lnTo>
                  <a:pt x="2052887" y="625641"/>
                </a:lnTo>
                <a:lnTo>
                  <a:pt x="2033138" y="585079"/>
                </a:lnTo>
                <a:lnTo>
                  <a:pt x="2011760" y="545491"/>
                </a:lnTo>
                <a:lnTo>
                  <a:pt x="1988796" y="506920"/>
                </a:lnTo>
                <a:lnTo>
                  <a:pt x="1964290" y="469410"/>
                </a:lnTo>
                <a:lnTo>
                  <a:pt x="1938286" y="433005"/>
                </a:lnTo>
                <a:lnTo>
                  <a:pt x="1910826" y="397747"/>
                </a:lnTo>
                <a:lnTo>
                  <a:pt x="1881956" y="363682"/>
                </a:lnTo>
                <a:lnTo>
                  <a:pt x="1851718" y="330853"/>
                </a:lnTo>
                <a:lnTo>
                  <a:pt x="1820157" y="299303"/>
                </a:lnTo>
                <a:lnTo>
                  <a:pt x="1787316" y="269076"/>
                </a:lnTo>
                <a:lnTo>
                  <a:pt x="1753239" y="240215"/>
                </a:lnTo>
                <a:lnTo>
                  <a:pt x="1717969" y="212766"/>
                </a:lnTo>
                <a:lnTo>
                  <a:pt x="1681551" y="186770"/>
                </a:lnTo>
                <a:lnTo>
                  <a:pt x="1644028" y="162273"/>
                </a:lnTo>
                <a:lnTo>
                  <a:pt x="1605443" y="139317"/>
                </a:lnTo>
                <a:lnTo>
                  <a:pt x="1565841" y="117946"/>
                </a:lnTo>
                <a:lnTo>
                  <a:pt x="1525265" y="98204"/>
                </a:lnTo>
                <a:lnTo>
                  <a:pt x="1483759" y="80135"/>
                </a:lnTo>
                <a:lnTo>
                  <a:pt x="1441366" y="63783"/>
                </a:lnTo>
                <a:lnTo>
                  <a:pt x="1398131" y="49191"/>
                </a:lnTo>
                <a:lnTo>
                  <a:pt x="1354097" y="36402"/>
                </a:lnTo>
                <a:lnTo>
                  <a:pt x="1309308" y="25461"/>
                </a:lnTo>
                <a:lnTo>
                  <a:pt x="1263807" y="16412"/>
                </a:lnTo>
                <a:lnTo>
                  <a:pt x="1217638" y="9297"/>
                </a:lnTo>
                <a:lnTo>
                  <a:pt x="1170845" y="4161"/>
                </a:lnTo>
                <a:lnTo>
                  <a:pt x="1123472" y="1047"/>
                </a:lnTo>
                <a:lnTo>
                  <a:pt x="1075563" y="0"/>
                </a:lnTo>
                <a:close/>
              </a:path>
            </a:pathLst>
          </a:custGeom>
          <a:solidFill>
            <a:srgbClr val="DFDFED"/>
          </a:solidFill>
        </p:spPr>
        <p:txBody>
          <a:bodyPr wrap="square" lIns="0" tIns="0" rIns="0" bIns="0" rtlCol="0"/>
          <a:lstStyle/>
          <a:p>
            <a:endParaRPr/>
          </a:p>
        </p:txBody>
      </p:sp>
      <p:sp>
        <p:nvSpPr>
          <p:cNvPr id="686" name="object 686"/>
          <p:cNvSpPr/>
          <p:nvPr/>
        </p:nvSpPr>
        <p:spPr>
          <a:xfrm>
            <a:off x="11152092" y="5089817"/>
            <a:ext cx="258789" cy="247507"/>
          </a:xfrm>
          <a:prstGeom prst="rect">
            <a:avLst/>
          </a:prstGeom>
          <a:blipFill>
            <a:blip r:embed="rId35" cstate="print"/>
            <a:stretch>
              <a:fillRect/>
            </a:stretch>
          </a:blipFill>
        </p:spPr>
        <p:txBody>
          <a:bodyPr wrap="square" lIns="0" tIns="0" rIns="0" bIns="0" rtlCol="0"/>
          <a:lstStyle/>
          <a:p>
            <a:endParaRPr/>
          </a:p>
        </p:txBody>
      </p:sp>
      <p:sp>
        <p:nvSpPr>
          <p:cNvPr id="687" name="object 687"/>
          <p:cNvSpPr/>
          <p:nvPr/>
        </p:nvSpPr>
        <p:spPr>
          <a:xfrm>
            <a:off x="11152089" y="5089836"/>
            <a:ext cx="259079" cy="247650"/>
          </a:xfrm>
          <a:custGeom>
            <a:avLst/>
            <a:gdLst/>
            <a:ahLst/>
            <a:cxnLst/>
            <a:rect l="l" t="t" r="r" b="b"/>
            <a:pathLst>
              <a:path w="259079" h="247650">
                <a:moveTo>
                  <a:pt x="241133" y="196136"/>
                </a:moveTo>
                <a:lnTo>
                  <a:pt x="205713" y="224546"/>
                </a:lnTo>
                <a:lnTo>
                  <a:pt x="169170" y="243548"/>
                </a:lnTo>
                <a:lnTo>
                  <a:pt x="137824" y="247492"/>
                </a:lnTo>
                <a:lnTo>
                  <a:pt x="119126" y="246192"/>
                </a:lnTo>
                <a:lnTo>
                  <a:pt x="69483" y="231695"/>
                </a:lnTo>
                <a:lnTo>
                  <a:pt x="34390" y="203045"/>
                </a:lnTo>
                <a:lnTo>
                  <a:pt x="9717" y="169589"/>
                </a:lnTo>
                <a:lnTo>
                  <a:pt x="0" y="123435"/>
                </a:lnTo>
                <a:lnTo>
                  <a:pt x="411" y="105876"/>
                </a:lnTo>
                <a:lnTo>
                  <a:pt x="16629" y="58362"/>
                </a:lnTo>
                <a:lnTo>
                  <a:pt x="46112" y="23763"/>
                </a:lnTo>
                <a:lnTo>
                  <a:pt x="81341" y="8024"/>
                </a:lnTo>
                <a:lnTo>
                  <a:pt x="126708" y="0"/>
                </a:lnTo>
                <a:lnTo>
                  <a:pt x="143114" y="1115"/>
                </a:lnTo>
                <a:lnTo>
                  <a:pt x="197516" y="18387"/>
                </a:lnTo>
                <a:lnTo>
                  <a:pt x="237477" y="58644"/>
                </a:lnTo>
                <a:lnTo>
                  <a:pt x="253490" y="94015"/>
                </a:lnTo>
                <a:lnTo>
                  <a:pt x="258792" y="131736"/>
                </a:lnTo>
                <a:lnTo>
                  <a:pt x="258333" y="150128"/>
                </a:lnTo>
                <a:lnTo>
                  <a:pt x="246821" y="189627"/>
                </a:lnTo>
                <a:lnTo>
                  <a:pt x="241133" y="196136"/>
                </a:lnTo>
                <a:close/>
              </a:path>
            </a:pathLst>
          </a:custGeom>
          <a:ln w="12700">
            <a:solidFill>
              <a:srgbClr val="A19FCC"/>
            </a:solidFill>
          </a:ln>
        </p:spPr>
        <p:txBody>
          <a:bodyPr wrap="square" lIns="0" tIns="0" rIns="0" bIns="0" rtlCol="0"/>
          <a:lstStyle/>
          <a:p>
            <a:endParaRPr/>
          </a:p>
        </p:txBody>
      </p:sp>
      <p:sp>
        <p:nvSpPr>
          <p:cNvPr id="688" name="object 688"/>
          <p:cNvSpPr/>
          <p:nvPr/>
        </p:nvSpPr>
        <p:spPr>
          <a:xfrm>
            <a:off x="11292481" y="4908054"/>
            <a:ext cx="257363" cy="224493"/>
          </a:xfrm>
          <a:prstGeom prst="rect">
            <a:avLst/>
          </a:prstGeom>
          <a:blipFill>
            <a:blip r:embed="rId342" cstate="print"/>
            <a:stretch>
              <a:fillRect/>
            </a:stretch>
          </a:blipFill>
        </p:spPr>
        <p:txBody>
          <a:bodyPr wrap="square" lIns="0" tIns="0" rIns="0" bIns="0" rtlCol="0"/>
          <a:lstStyle/>
          <a:p>
            <a:endParaRPr/>
          </a:p>
        </p:txBody>
      </p:sp>
      <p:sp>
        <p:nvSpPr>
          <p:cNvPr id="689" name="object 689"/>
          <p:cNvSpPr/>
          <p:nvPr/>
        </p:nvSpPr>
        <p:spPr>
          <a:xfrm>
            <a:off x="11292477" y="4908068"/>
            <a:ext cx="257810" cy="224790"/>
          </a:xfrm>
          <a:custGeom>
            <a:avLst/>
            <a:gdLst/>
            <a:ahLst/>
            <a:cxnLst/>
            <a:rect l="l" t="t" r="r" b="b"/>
            <a:pathLst>
              <a:path w="257809" h="224789">
                <a:moveTo>
                  <a:pt x="22372" y="38582"/>
                </a:moveTo>
                <a:lnTo>
                  <a:pt x="59748" y="15887"/>
                </a:lnTo>
                <a:lnTo>
                  <a:pt x="97571" y="1760"/>
                </a:lnTo>
                <a:lnTo>
                  <a:pt x="112288" y="0"/>
                </a:lnTo>
                <a:lnTo>
                  <a:pt x="129098" y="756"/>
                </a:lnTo>
                <a:lnTo>
                  <a:pt x="182265" y="13347"/>
                </a:lnTo>
                <a:lnTo>
                  <a:pt x="219257" y="39049"/>
                </a:lnTo>
                <a:lnTo>
                  <a:pt x="245113" y="69888"/>
                </a:lnTo>
                <a:lnTo>
                  <a:pt x="257093" y="107920"/>
                </a:lnTo>
                <a:lnTo>
                  <a:pt x="257371" y="123564"/>
                </a:lnTo>
                <a:lnTo>
                  <a:pt x="255676" y="139332"/>
                </a:lnTo>
                <a:lnTo>
                  <a:pt x="236034" y="180771"/>
                </a:lnTo>
                <a:lnTo>
                  <a:pt x="204118" y="209509"/>
                </a:lnTo>
                <a:lnTo>
                  <a:pt x="153527" y="223073"/>
                </a:lnTo>
                <a:lnTo>
                  <a:pt x="138112" y="224480"/>
                </a:lnTo>
                <a:lnTo>
                  <a:pt x="122047" y="224356"/>
                </a:lnTo>
                <a:lnTo>
                  <a:pt x="70234" y="210696"/>
                </a:lnTo>
                <a:lnTo>
                  <a:pt x="26011" y="178239"/>
                </a:lnTo>
                <a:lnTo>
                  <a:pt x="2573" y="129463"/>
                </a:lnTo>
                <a:lnTo>
                  <a:pt x="0" y="112662"/>
                </a:lnTo>
                <a:lnTo>
                  <a:pt x="55" y="95096"/>
                </a:lnTo>
                <a:lnTo>
                  <a:pt x="7597" y="55457"/>
                </a:lnTo>
                <a:lnTo>
                  <a:pt x="22372" y="38582"/>
                </a:lnTo>
                <a:close/>
              </a:path>
            </a:pathLst>
          </a:custGeom>
          <a:ln w="12700">
            <a:solidFill>
              <a:srgbClr val="A19FCC"/>
            </a:solidFill>
          </a:ln>
        </p:spPr>
        <p:txBody>
          <a:bodyPr wrap="square" lIns="0" tIns="0" rIns="0" bIns="0" rtlCol="0"/>
          <a:lstStyle/>
          <a:p>
            <a:endParaRPr/>
          </a:p>
        </p:txBody>
      </p:sp>
      <p:sp>
        <p:nvSpPr>
          <p:cNvPr id="690" name="object 690"/>
          <p:cNvSpPr/>
          <p:nvPr/>
        </p:nvSpPr>
        <p:spPr>
          <a:xfrm>
            <a:off x="11314917" y="4557572"/>
            <a:ext cx="351403" cy="352204"/>
          </a:xfrm>
          <a:prstGeom prst="rect">
            <a:avLst/>
          </a:prstGeom>
          <a:blipFill>
            <a:blip r:embed="rId343" cstate="print"/>
            <a:stretch>
              <a:fillRect/>
            </a:stretch>
          </a:blipFill>
        </p:spPr>
        <p:txBody>
          <a:bodyPr wrap="square" lIns="0" tIns="0" rIns="0" bIns="0" rtlCol="0"/>
          <a:lstStyle/>
          <a:p>
            <a:endParaRPr/>
          </a:p>
        </p:txBody>
      </p:sp>
      <p:sp>
        <p:nvSpPr>
          <p:cNvPr id="691" name="object 691"/>
          <p:cNvSpPr/>
          <p:nvPr/>
        </p:nvSpPr>
        <p:spPr>
          <a:xfrm>
            <a:off x="11314918" y="4557646"/>
            <a:ext cx="351790" cy="352425"/>
          </a:xfrm>
          <a:custGeom>
            <a:avLst/>
            <a:gdLst/>
            <a:ahLst/>
            <a:cxnLst/>
            <a:rect l="l" t="t" r="r" b="b"/>
            <a:pathLst>
              <a:path w="351790" h="352425">
                <a:moveTo>
                  <a:pt x="31802" y="62090"/>
                </a:moveTo>
                <a:lnTo>
                  <a:pt x="68314" y="34036"/>
                </a:lnTo>
                <a:lnTo>
                  <a:pt x="116512" y="9420"/>
                </a:lnTo>
                <a:lnTo>
                  <a:pt x="155271" y="0"/>
                </a:lnTo>
                <a:lnTo>
                  <a:pt x="178223" y="905"/>
                </a:lnTo>
                <a:lnTo>
                  <a:pt x="228513" y="11265"/>
                </a:lnTo>
                <a:lnTo>
                  <a:pt x="269355" y="30807"/>
                </a:lnTo>
                <a:lnTo>
                  <a:pt x="300745" y="59530"/>
                </a:lnTo>
                <a:lnTo>
                  <a:pt x="325456" y="91011"/>
                </a:lnTo>
                <a:lnTo>
                  <a:pt x="343496" y="125254"/>
                </a:lnTo>
                <a:lnTo>
                  <a:pt x="351283" y="167042"/>
                </a:lnTo>
                <a:lnTo>
                  <a:pt x="351397" y="191603"/>
                </a:lnTo>
                <a:lnTo>
                  <a:pt x="348816" y="216389"/>
                </a:lnTo>
                <a:lnTo>
                  <a:pt x="333975" y="260915"/>
                </a:lnTo>
                <a:lnTo>
                  <a:pt x="306760" y="300623"/>
                </a:lnTo>
                <a:lnTo>
                  <a:pt x="277215" y="327441"/>
                </a:lnTo>
                <a:lnTo>
                  <a:pt x="227483" y="345808"/>
                </a:lnTo>
                <a:lnTo>
                  <a:pt x="186796" y="352061"/>
                </a:lnTo>
                <a:lnTo>
                  <a:pt x="164851" y="352135"/>
                </a:lnTo>
                <a:lnTo>
                  <a:pt x="142660" y="348742"/>
                </a:lnTo>
                <a:lnTo>
                  <a:pt x="94299" y="331552"/>
                </a:lnTo>
                <a:lnTo>
                  <a:pt x="50623" y="301904"/>
                </a:lnTo>
                <a:lnTo>
                  <a:pt x="20945" y="256922"/>
                </a:lnTo>
                <a:lnTo>
                  <a:pt x="3240" y="205130"/>
                </a:lnTo>
                <a:lnTo>
                  <a:pt x="0" y="178793"/>
                </a:lnTo>
                <a:lnTo>
                  <a:pt x="369" y="151209"/>
                </a:lnTo>
                <a:lnTo>
                  <a:pt x="6986" y="103784"/>
                </a:lnTo>
                <a:lnTo>
                  <a:pt x="31802" y="62090"/>
                </a:lnTo>
                <a:close/>
              </a:path>
            </a:pathLst>
          </a:custGeom>
          <a:ln w="12699">
            <a:solidFill>
              <a:srgbClr val="A19FCC"/>
            </a:solidFill>
          </a:ln>
        </p:spPr>
        <p:txBody>
          <a:bodyPr wrap="square" lIns="0" tIns="0" rIns="0" bIns="0" rtlCol="0"/>
          <a:lstStyle/>
          <a:p>
            <a:endParaRPr/>
          </a:p>
        </p:txBody>
      </p:sp>
      <p:sp>
        <p:nvSpPr>
          <p:cNvPr id="692" name="object 692"/>
          <p:cNvSpPr/>
          <p:nvPr/>
        </p:nvSpPr>
        <p:spPr>
          <a:xfrm>
            <a:off x="11435401" y="4317149"/>
            <a:ext cx="247340" cy="259410"/>
          </a:xfrm>
          <a:prstGeom prst="rect">
            <a:avLst/>
          </a:prstGeom>
          <a:blipFill>
            <a:blip r:embed="rId344" cstate="print"/>
            <a:stretch>
              <a:fillRect/>
            </a:stretch>
          </a:blipFill>
        </p:spPr>
        <p:txBody>
          <a:bodyPr wrap="square" lIns="0" tIns="0" rIns="0" bIns="0" rtlCol="0"/>
          <a:lstStyle/>
          <a:p>
            <a:endParaRPr/>
          </a:p>
        </p:txBody>
      </p:sp>
      <p:sp>
        <p:nvSpPr>
          <p:cNvPr id="693" name="object 693"/>
          <p:cNvSpPr/>
          <p:nvPr/>
        </p:nvSpPr>
        <p:spPr>
          <a:xfrm>
            <a:off x="11435353" y="4317232"/>
            <a:ext cx="247650" cy="259715"/>
          </a:xfrm>
          <a:custGeom>
            <a:avLst/>
            <a:gdLst/>
            <a:ahLst/>
            <a:cxnLst/>
            <a:rect l="l" t="t" r="r" b="b"/>
            <a:pathLst>
              <a:path w="247650" h="259714">
                <a:moveTo>
                  <a:pt x="0" y="115581"/>
                </a:moveTo>
                <a:lnTo>
                  <a:pt x="6210" y="72198"/>
                </a:lnTo>
                <a:lnTo>
                  <a:pt x="27228" y="26986"/>
                </a:lnTo>
                <a:lnTo>
                  <a:pt x="67130" y="4362"/>
                </a:lnTo>
                <a:lnTo>
                  <a:pt x="95928" y="0"/>
                </a:lnTo>
                <a:lnTo>
                  <a:pt x="110436" y="1724"/>
                </a:lnTo>
                <a:lnTo>
                  <a:pt x="151960" y="14778"/>
                </a:lnTo>
                <a:lnTo>
                  <a:pt x="189395" y="38797"/>
                </a:lnTo>
                <a:lnTo>
                  <a:pt x="224822" y="83362"/>
                </a:lnTo>
                <a:lnTo>
                  <a:pt x="244214" y="135212"/>
                </a:lnTo>
                <a:lnTo>
                  <a:pt x="247383" y="168439"/>
                </a:lnTo>
                <a:lnTo>
                  <a:pt x="246095" y="181463"/>
                </a:lnTo>
                <a:lnTo>
                  <a:pt x="224526" y="223299"/>
                </a:lnTo>
                <a:lnTo>
                  <a:pt x="193535" y="249160"/>
                </a:lnTo>
                <a:lnTo>
                  <a:pt x="144732" y="259331"/>
                </a:lnTo>
                <a:lnTo>
                  <a:pt x="127241" y="257237"/>
                </a:lnTo>
                <a:lnTo>
                  <a:pt x="91122" y="241246"/>
                </a:lnTo>
                <a:lnTo>
                  <a:pt x="57251" y="216178"/>
                </a:lnTo>
                <a:lnTo>
                  <a:pt x="29268" y="183768"/>
                </a:lnTo>
                <a:lnTo>
                  <a:pt x="3611" y="140513"/>
                </a:lnTo>
                <a:lnTo>
                  <a:pt x="0" y="115581"/>
                </a:lnTo>
                <a:close/>
              </a:path>
            </a:pathLst>
          </a:custGeom>
          <a:ln w="12700">
            <a:solidFill>
              <a:srgbClr val="A19FCC"/>
            </a:solidFill>
          </a:ln>
        </p:spPr>
        <p:txBody>
          <a:bodyPr wrap="square" lIns="0" tIns="0" rIns="0" bIns="0" rtlCol="0"/>
          <a:lstStyle/>
          <a:p>
            <a:endParaRPr/>
          </a:p>
        </p:txBody>
      </p:sp>
      <p:sp>
        <p:nvSpPr>
          <p:cNvPr id="694" name="object 694"/>
          <p:cNvSpPr/>
          <p:nvPr/>
        </p:nvSpPr>
        <p:spPr>
          <a:xfrm>
            <a:off x="11073510" y="4967718"/>
            <a:ext cx="230012" cy="194114"/>
          </a:xfrm>
          <a:prstGeom prst="rect">
            <a:avLst/>
          </a:prstGeom>
          <a:blipFill>
            <a:blip r:embed="rId345" cstate="print"/>
            <a:stretch>
              <a:fillRect/>
            </a:stretch>
          </a:blipFill>
        </p:spPr>
        <p:txBody>
          <a:bodyPr wrap="square" lIns="0" tIns="0" rIns="0" bIns="0" rtlCol="0"/>
          <a:lstStyle/>
          <a:p>
            <a:endParaRPr/>
          </a:p>
        </p:txBody>
      </p:sp>
      <p:sp>
        <p:nvSpPr>
          <p:cNvPr id="695" name="object 695"/>
          <p:cNvSpPr/>
          <p:nvPr/>
        </p:nvSpPr>
        <p:spPr>
          <a:xfrm>
            <a:off x="11067154" y="4961440"/>
            <a:ext cx="242717" cy="206743"/>
          </a:xfrm>
          <a:prstGeom prst="rect">
            <a:avLst/>
          </a:prstGeom>
          <a:blipFill>
            <a:blip r:embed="rId40" cstate="print"/>
            <a:stretch>
              <a:fillRect/>
            </a:stretch>
          </a:blipFill>
        </p:spPr>
        <p:txBody>
          <a:bodyPr wrap="square" lIns="0" tIns="0" rIns="0" bIns="0" rtlCol="0"/>
          <a:lstStyle/>
          <a:p>
            <a:endParaRPr/>
          </a:p>
        </p:txBody>
      </p:sp>
      <p:sp>
        <p:nvSpPr>
          <p:cNvPr id="696" name="object 696"/>
          <p:cNvSpPr/>
          <p:nvPr/>
        </p:nvSpPr>
        <p:spPr>
          <a:xfrm>
            <a:off x="11155400" y="4760938"/>
            <a:ext cx="265447" cy="243725"/>
          </a:xfrm>
          <a:prstGeom prst="rect">
            <a:avLst/>
          </a:prstGeom>
          <a:blipFill>
            <a:blip r:embed="rId346" cstate="print"/>
            <a:stretch>
              <a:fillRect/>
            </a:stretch>
          </a:blipFill>
        </p:spPr>
        <p:txBody>
          <a:bodyPr wrap="square" lIns="0" tIns="0" rIns="0" bIns="0" rtlCol="0"/>
          <a:lstStyle/>
          <a:p>
            <a:endParaRPr/>
          </a:p>
        </p:txBody>
      </p:sp>
      <p:sp>
        <p:nvSpPr>
          <p:cNvPr id="697" name="object 697"/>
          <p:cNvSpPr/>
          <p:nvPr/>
        </p:nvSpPr>
        <p:spPr>
          <a:xfrm>
            <a:off x="11155277" y="4760927"/>
            <a:ext cx="266065" cy="243840"/>
          </a:xfrm>
          <a:custGeom>
            <a:avLst/>
            <a:gdLst/>
            <a:ahLst/>
            <a:cxnLst/>
            <a:rect l="l" t="t" r="r" b="b"/>
            <a:pathLst>
              <a:path w="266065" h="243839">
                <a:moveTo>
                  <a:pt x="6964" y="149377"/>
                </a:moveTo>
                <a:lnTo>
                  <a:pt x="119" y="105257"/>
                </a:lnTo>
                <a:lnTo>
                  <a:pt x="0" y="92842"/>
                </a:lnTo>
                <a:lnTo>
                  <a:pt x="362" y="79787"/>
                </a:lnTo>
                <a:lnTo>
                  <a:pt x="15379" y="42123"/>
                </a:lnTo>
                <a:lnTo>
                  <a:pt x="52164" y="10540"/>
                </a:lnTo>
                <a:lnTo>
                  <a:pt x="95330" y="330"/>
                </a:lnTo>
                <a:lnTo>
                  <a:pt x="110114" y="0"/>
                </a:lnTo>
                <a:lnTo>
                  <a:pt x="124512" y="482"/>
                </a:lnTo>
                <a:lnTo>
                  <a:pt x="167975" y="11137"/>
                </a:lnTo>
                <a:lnTo>
                  <a:pt x="215585" y="42377"/>
                </a:lnTo>
                <a:lnTo>
                  <a:pt x="249788" y="86071"/>
                </a:lnTo>
                <a:lnTo>
                  <a:pt x="265344" y="130250"/>
                </a:lnTo>
                <a:lnTo>
                  <a:pt x="265567" y="142270"/>
                </a:lnTo>
                <a:lnTo>
                  <a:pt x="263910" y="153859"/>
                </a:lnTo>
                <a:lnTo>
                  <a:pt x="251408" y="190728"/>
                </a:lnTo>
                <a:lnTo>
                  <a:pt x="221865" y="223430"/>
                </a:lnTo>
                <a:lnTo>
                  <a:pt x="172496" y="243725"/>
                </a:lnTo>
                <a:lnTo>
                  <a:pt x="153417" y="243647"/>
                </a:lnTo>
                <a:lnTo>
                  <a:pt x="111849" y="234796"/>
                </a:lnTo>
                <a:lnTo>
                  <a:pt x="73810" y="217821"/>
                </a:lnTo>
                <a:lnTo>
                  <a:pt x="39298" y="192737"/>
                </a:lnTo>
                <a:lnTo>
                  <a:pt x="12906" y="164961"/>
                </a:lnTo>
                <a:lnTo>
                  <a:pt x="6964" y="149377"/>
                </a:lnTo>
                <a:close/>
              </a:path>
            </a:pathLst>
          </a:custGeom>
          <a:ln w="12700">
            <a:solidFill>
              <a:srgbClr val="A19FCC"/>
            </a:solidFill>
          </a:ln>
        </p:spPr>
        <p:txBody>
          <a:bodyPr wrap="square" lIns="0" tIns="0" rIns="0" bIns="0" rtlCol="0"/>
          <a:lstStyle/>
          <a:p>
            <a:endParaRPr/>
          </a:p>
        </p:txBody>
      </p:sp>
      <p:sp>
        <p:nvSpPr>
          <p:cNvPr id="698" name="object 698"/>
          <p:cNvSpPr/>
          <p:nvPr/>
        </p:nvSpPr>
        <p:spPr>
          <a:xfrm>
            <a:off x="11246751" y="4430497"/>
            <a:ext cx="248304" cy="238791"/>
          </a:xfrm>
          <a:prstGeom prst="rect">
            <a:avLst/>
          </a:prstGeom>
          <a:blipFill>
            <a:blip r:embed="rId347" cstate="print"/>
            <a:stretch>
              <a:fillRect/>
            </a:stretch>
          </a:blipFill>
        </p:spPr>
        <p:txBody>
          <a:bodyPr wrap="square" lIns="0" tIns="0" rIns="0" bIns="0" rtlCol="0"/>
          <a:lstStyle/>
          <a:p>
            <a:endParaRPr/>
          </a:p>
        </p:txBody>
      </p:sp>
      <p:sp>
        <p:nvSpPr>
          <p:cNvPr id="699" name="object 699"/>
          <p:cNvSpPr/>
          <p:nvPr/>
        </p:nvSpPr>
        <p:spPr>
          <a:xfrm>
            <a:off x="11246760" y="4430502"/>
            <a:ext cx="248285" cy="239395"/>
          </a:xfrm>
          <a:custGeom>
            <a:avLst/>
            <a:gdLst/>
            <a:ahLst/>
            <a:cxnLst/>
            <a:rect l="l" t="t" r="r" b="b"/>
            <a:pathLst>
              <a:path w="248284" h="239395">
                <a:moveTo>
                  <a:pt x="88722" y="234941"/>
                </a:moveTo>
                <a:lnTo>
                  <a:pt x="50584" y="215980"/>
                </a:lnTo>
                <a:lnTo>
                  <a:pt x="13563" y="181970"/>
                </a:lnTo>
                <a:lnTo>
                  <a:pt x="563" y="136096"/>
                </a:lnTo>
                <a:lnTo>
                  <a:pt x="0" y="120705"/>
                </a:lnTo>
                <a:lnTo>
                  <a:pt x="2026" y="106548"/>
                </a:lnTo>
                <a:lnTo>
                  <a:pt x="18808" y="67441"/>
                </a:lnTo>
                <a:lnTo>
                  <a:pt x="43404" y="35200"/>
                </a:lnTo>
                <a:lnTo>
                  <a:pt x="84782" y="10699"/>
                </a:lnTo>
                <a:lnTo>
                  <a:pt x="135161" y="0"/>
                </a:lnTo>
                <a:lnTo>
                  <a:pt x="152399" y="1092"/>
                </a:lnTo>
                <a:lnTo>
                  <a:pt x="194659" y="12955"/>
                </a:lnTo>
                <a:lnTo>
                  <a:pt x="228516" y="46519"/>
                </a:lnTo>
                <a:lnTo>
                  <a:pt x="246113" y="84599"/>
                </a:lnTo>
                <a:lnTo>
                  <a:pt x="248291" y="117809"/>
                </a:lnTo>
                <a:lnTo>
                  <a:pt x="246163" y="135505"/>
                </a:lnTo>
                <a:lnTo>
                  <a:pt x="219709" y="182760"/>
                </a:lnTo>
                <a:lnTo>
                  <a:pt x="190626" y="208576"/>
                </a:lnTo>
                <a:lnTo>
                  <a:pt x="156006" y="226423"/>
                </a:lnTo>
                <a:lnTo>
                  <a:pt x="111991" y="238783"/>
                </a:lnTo>
                <a:lnTo>
                  <a:pt x="103849" y="238753"/>
                </a:lnTo>
                <a:lnTo>
                  <a:pt x="96719" y="237287"/>
                </a:lnTo>
                <a:lnTo>
                  <a:pt x="88722" y="234941"/>
                </a:lnTo>
                <a:close/>
              </a:path>
            </a:pathLst>
          </a:custGeom>
          <a:ln w="12700">
            <a:solidFill>
              <a:srgbClr val="A19FCC"/>
            </a:solidFill>
          </a:ln>
        </p:spPr>
        <p:txBody>
          <a:bodyPr wrap="square" lIns="0" tIns="0" rIns="0" bIns="0" rtlCol="0"/>
          <a:lstStyle/>
          <a:p>
            <a:endParaRPr/>
          </a:p>
        </p:txBody>
      </p:sp>
      <p:sp>
        <p:nvSpPr>
          <p:cNvPr id="700" name="object 700"/>
          <p:cNvSpPr/>
          <p:nvPr/>
        </p:nvSpPr>
        <p:spPr>
          <a:xfrm>
            <a:off x="11400242" y="4182325"/>
            <a:ext cx="253592" cy="253200"/>
          </a:xfrm>
          <a:prstGeom prst="rect">
            <a:avLst/>
          </a:prstGeom>
          <a:blipFill>
            <a:blip r:embed="rId348" cstate="print"/>
            <a:stretch>
              <a:fillRect/>
            </a:stretch>
          </a:blipFill>
        </p:spPr>
        <p:txBody>
          <a:bodyPr wrap="square" lIns="0" tIns="0" rIns="0" bIns="0" rtlCol="0"/>
          <a:lstStyle/>
          <a:p>
            <a:endParaRPr/>
          </a:p>
        </p:txBody>
      </p:sp>
      <p:sp>
        <p:nvSpPr>
          <p:cNvPr id="701" name="object 701"/>
          <p:cNvSpPr/>
          <p:nvPr/>
        </p:nvSpPr>
        <p:spPr>
          <a:xfrm>
            <a:off x="11400241" y="4182488"/>
            <a:ext cx="254000" cy="253365"/>
          </a:xfrm>
          <a:custGeom>
            <a:avLst/>
            <a:gdLst/>
            <a:ahLst/>
            <a:cxnLst/>
            <a:rect l="l" t="t" r="r" b="b"/>
            <a:pathLst>
              <a:path w="254000" h="253364">
                <a:moveTo>
                  <a:pt x="244671" y="61888"/>
                </a:moveTo>
                <a:lnTo>
                  <a:pt x="252837" y="106516"/>
                </a:lnTo>
                <a:lnTo>
                  <a:pt x="253595" y="133408"/>
                </a:lnTo>
                <a:lnTo>
                  <a:pt x="252214" y="147685"/>
                </a:lnTo>
                <a:lnTo>
                  <a:pt x="230798" y="192995"/>
                </a:lnTo>
                <a:lnTo>
                  <a:pt x="194514" y="229834"/>
                </a:lnTo>
                <a:lnTo>
                  <a:pt x="152685" y="247156"/>
                </a:lnTo>
                <a:lnTo>
                  <a:pt x="111587" y="253040"/>
                </a:lnTo>
                <a:lnTo>
                  <a:pt x="97466" y="251093"/>
                </a:lnTo>
                <a:lnTo>
                  <a:pt x="51169" y="231060"/>
                </a:lnTo>
                <a:lnTo>
                  <a:pt x="17098" y="194286"/>
                </a:lnTo>
                <a:lnTo>
                  <a:pt x="670" y="151954"/>
                </a:lnTo>
                <a:lnTo>
                  <a:pt x="0" y="139347"/>
                </a:lnTo>
                <a:lnTo>
                  <a:pt x="1129" y="126686"/>
                </a:lnTo>
                <a:lnTo>
                  <a:pt x="11556" y="84467"/>
                </a:lnTo>
                <a:lnTo>
                  <a:pt x="38288" y="42022"/>
                </a:lnTo>
                <a:lnTo>
                  <a:pt x="67754" y="16115"/>
                </a:lnTo>
                <a:lnTo>
                  <a:pt x="122099" y="0"/>
                </a:lnTo>
                <a:lnTo>
                  <a:pt x="142062" y="283"/>
                </a:lnTo>
                <a:lnTo>
                  <a:pt x="196443" y="15849"/>
                </a:lnTo>
                <a:lnTo>
                  <a:pt x="233466" y="40677"/>
                </a:lnTo>
                <a:lnTo>
                  <a:pt x="244671" y="61888"/>
                </a:lnTo>
                <a:close/>
              </a:path>
            </a:pathLst>
          </a:custGeom>
          <a:ln w="12700">
            <a:solidFill>
              <a:srgbClr val="A19FCC"/>
            </a:solidFill>
          </a:ln>
        </p:spPr>
        <p:txBody>
          <a:bodyPr wrap="square" lIns="0" tIns="0" rIns="0" bIns="0" rtlCol="0"/>
          <a:lstStyle/>
          <a:p>
            <a:endParaRPr/>
          </a:p>
        </p:txBody>
      </p:sp>
      <p:sp>
        <p:nvSpPr>
          <p:cNvPr id="702" name="object 702"/>
          <p:cNvSpPr/>
          <p:nvPr/>
        </p:nvSpPr>
        <p:spPr>
          <a:xfrm>
            <a:off x="11306785" y="3970604"/>
            <a:ext cx="239580" cy="245908"/>
          </a:xfrm>
          <a:prstGeom prst="rect">
            <a:avLst/>
          </a:prstGeom>
          <a:blipFill>
            <a:blip r:embed="rId349" cstate="print"/>
            <a:stretch>
              <a:fillRect/>
            </a:stretch>
          </a:blipFill>
        </p:spPr>
        <p:txBody>
          <a:bodyPr wrap="square" lIns="0" tIns="0" rIns="0" bIns="0" rtlCol="0"/>
          <a:lstStyle/>
          <a:p>
            <a:endParaRPr/>
          </a:p>
        </p:txBody>
      </p:sp>
      <p:sp>
        <p:nvSpPr>
          <p:cNvPr id="703" name="object 703"/>
          <p:cNvSpPr/>
          <p:nvPr/>
        </p:nvSpPr>
        <p:spPr>
          <a:xfrm>
            <a:off x="11306781" y="3970793"/>
            <a:ext cx="240029" cy="245745"/>
          </a:xfrm>
          <a:custGeom>
            <a:avLst/>
            <a:gdLst/>
            <a:ahLst/>
            <a:cxnLst/>
            <a:rect l="l" t="t" r="r" b="b"/>
            <a:pathLst>
              <a:path w="240029" h="245745">
                <a:moveTo>
                  <a:pt x="2905" y="181240"/>
                </a:moveTo>
                <a:lnTo>
                  <a:pt x="1156" y="171647"/>
                </a:lnTo>
                <a:lnTo>
                  <a:pt x="176" y="161002"/>
                </a:lnTo>
                <a:lnTo>
                  <a:pt x="0" y="149557"/>
                </a:lnTo>
                <a:lnTo>
                  <a:pt x="657" y="137564"/>
                </a:lnTo>
                <a:lnTo>
                  <a:pt x="6149" y="97577"/>
                </a:lnTo>
                <a:lnTo>
                  <a:pt x="31385" y="54294"/>
                </a:lnTo>
                <a:lnTo>
                  <a:pt x="69373" y="19769"/>
                </a:lnTo>
                <a:lnTo>
                  <a:pt x="110169" y="4405"/>
                </a:lnTo>
                <a:lnTo>
                  <a:pt x="136109" y="0"/>
                </a:lnTo>
                <a:lnTo>
                  <a:pt x="148935" y="142"/>
                </a:lnTo>
                <a:lnTo>
                  <a:pt x="189182" y="14663"/>
                </a:lnTo>
                <a:lnTo>
                  <a:pt x="222135" y="46288"/>
                </a:lnTo>
                <a:lnTo>
                  <a:pt x="238376" y="89520"/>
                </a:lnTo>
                <a:lnTo>
                  <a:pt x="239584" y="102302"/>
                </a:lnTo>
                <a:lnTo>
                  <a:pt x="238703" y="114577"/>
                </a:lnTo>
                <a:lnTo>
                  <a:pt x="227535" y="153277"/>
                </a:lnTo>
                <a:lnTo>
                  <a:pt x="203959" y="194816"/>
                </a:lnTo>
                <a:lnTo>
                  <a:pt x="161271" y="231974"/>
                </a:lnTo>
                <a:lnTo>
                  <a:pt x="109030" y="245716"/>
                </a:lnTo>
                <a:lnTo>
                  <a:pt x="90576" y="244737"/>
                </a:lnTo>
                <a:lnTo>
                  <a:pt x="42075" y="227690"/>
                </a:lnTo>
                <a:lnTo>
                  <a:pt x="10751" y="202249"/>
                </a:lnTo>
                <a:lnTo>
                  <a:pt x="2905" y="181240"/>
                </a:lnTo>
                <a:close/>
              </a:path>
            </a:pathLst>
          </a:custGeom>
          <a:ln w="12700">
            <a:solidFill>
              <a:srgbClr val="A19FCC"/>
            </a:solidFill>
          </a:ln>
        </p:spPr>
        <p:txBody>
          <a:bodyPr wrap="square" lIns="0" tIns="0" rIns="0" bIns="0" rtlCol="0"/>
          <a:lstStyle/>
          <a:p>
            <a:endParaRPr/>
          </a:p>
        </p:txBody>
      </p:sp>
      <p:sp>
        <p:nvSpPr>
          <p:cNvPr id="704" name="object 704"/>
          <p:cNvSpPr/>
          <p:nvPr/>
        </p:nvSpPr>
        <p:spPr>
          <a:xfrm>
            <a:off x="11029536" y="3723056"/>
            <a:ext cx="357469" cy="347837"/>
          </a:xfrm>
          <a:prstGeom prst="rect">
            <a:avLst/>
          </a:prstGeom>
          <a:blipFill>
            <a:blip r:embed="rId350" cstate="print"/>
            <a:stretch>
              <a:fillRect/>
            </a:stretch>
          </a:blipFill>
        </p:spPr>
        <p:txBody>
          <a:bodyPr wrap="square" lIns="0" tIns="0" rIns="0" bIns="0" rtlCol="0"/>
          <a:lstStyle/>
          <a:p>
            <a:endParaRPr/>
          </a:p>
        </p:txBody>
      </p:sp>
      <p:sp>
        <p:nvSpPr>
          <p:cNvPr id="705" name="object 705"/>
          <p:cNvSpPr/>
          <p:nvPr/>
        </p:nvSpPr>
        <p:spPr>
          <a:xfrm>
            <a:off x="11029480" y="3723063"/>
            <a:ext cx="358140" cy="347980"/>
          </a:xfrm>
          <a:custGeom>
            <a:avLst/>
            <a:gdLst/>
            <a:ahLst/>
            <a:cxnLst/>
            <a:rect l="l" t="t" r="r" b="b"/>
            <a:pathLst>
              <a:path w="358140" h="347979">
                <a:moveTo>
                  <a:pt x="7518" y="245857"/>
                </a:moveTo>
                <a:lnTo>
                  <a:pt x="3970" y="232013"/>
                </a:lnTo>
                <a:lnTo>
                  <a:pt x="1487" y="216744"/>
                </a:lnTo>
                <a:lnTo>
                  <a:pt x="140" y="200410"/>
                </a:lnTo>
                <a:lnTo>
                  <a:pt x="0" y="183373"/>
                </a:lnTo>
                <a:lnTo>
                  <a:pt x="321" y="165359"/>
                </a:lnTo>
                <a:lnTo>
                  <a:pt x="4516" y="126863"/>
                </a:lnTo>
                <a:lnTo>
                  <a:pt x="23101" y="87935"/>
                </a:lnTo>
                <a:lnTo>
                  <a:pt x="56080" y="48573"/>
                </a:lnTo>
                <a:lnTo>
                  <a:pt x="92652" y="21886"/>
                </a:lnTo>
                <a:lnTo>
                  <a:pt x="132823" y="7879"/>
                </a:lnTo>
                <a:lnTo>
                  <a:pt x="172259" y="1055"/>
                </a:lnTo>
                <a:lnTo>
                  <a:pt x="191577" y="0"/>
                </a:lnTo>
                <a:lnTo>
                  <a:pt x="210960" y="1413"/>
                </a:lnTo>
                <a:lnTo>
                  <a:pt x="251448" y="14379"/>
                </a:lnTo>
                <a:lnTo>
                  <a:pt x="293716" y="39953"/>
                </a:lnTo>
                <a:lnTo>
                  <a:pt x="325875" y="74133"/>
                </a:lnTo>
                <a:lnTo>
                  <a:pt x="347927" y="116930"/>
                </a:lnTo>
                <a:lnTo>
                  <a:pt x="357521" y="155664"/>
                </a:lnTo>
                <a:lnTo>
                  <a:pt x="357351" y="173085"/>
                </a:lnTo>
                <a:lnTo>
                  <a:pt x="344138" y="227204"/>
                </a:lnTo>
                <a:lnTo>
                  <a:pt x="325971" y="266287"/>
                </a:lnTo>
                <a:lnTo>
                  <a:pt x="295090" y="301605"/>
                </a:lnTo>
                <a:lnTo>
                  <a:pt x="251491" y="333160"/>
                </a:lnTo>
                <a:lnTo>
                  <a:pt x="201771" y="347516"/>
                </a:lnTo>
                <a:lnTo>
                  <a:pt x="173891" y="347822"/>
                </a:lnTo>
                <a:lnTo>
                  <a:pt x="145930" y="344686"/>
                </a:lnTo>
                <a:lnTo>
                  <a:pt x="95176" y="329204"/>
                </a:lnTo>
                <a:lnTo>
                  <a:pt x="49513" y="301074"/>
                </a:lnTo>
                <a:lnTo>
                  <a:pt x="14936" y="267077"/>
                </a:lnTo>
                <a:lnTo>
                  <a:pt x="7518" y="245857"/>
                </a:lnTo>
                <a:close/>
              </a:path>
            </a:pathLst>
          </a:custGeom>
          <a:ln w="12700">
            <a:solidFill>
              <a:srgbClr val="A19FCC"/>
            </a:solidFill>
          </a:ln>
        </p:spPr>
        <p:txBody>
          <a:bodyPr wrap="square" lIns="0" tIns="0" rIns="0" bIns="0" rtlCol="0"/>
          <a:lstStyle/>
          <a:p>
            <a:endParaRPr/>
          </a:p>
        </p:txBody>
      </p:sp>
      <p:sp>
        <p:nvSpPr>
          <p:cNvPr id="706" name="object 706"/>
          <p:cNvSpPr/>
          <p:nvPr/>
        </p:nvSpPr>
        <p:spPr>
          <a:xfrm>
            <a:off x="10846705" y="3588803"/>
            <a:ext cx="277148" cy="222618"/>
          </a:xfrm>
          <a:prstGeom prst="rect">
            <a:avLst/>
          </a:prstGeom>
          <a:blipFill>
            <a:blip r:embed="rId351" cstate="print"/>
            <a:stretch>
              <a:fillRect/>
            </a:stretch>
          </a:blipFill>
        </p:spPr>
        <p:txBody>
          <a:bodyPr wrap="square" lIns="0" tIns="0" rIns="0" bIns="0" rtlCol="0"/>
          <a:lstStyle/>
          <a:p>
            <a:endParaRPr/>
          </a:p>
        </p:txBody>
      </p:sp>
      <p:sp>
        <p:nvSpPr>
          <p:cNvPr id="707" name="object 707"/>
          <p:cNvSpPr/>
          <p:nvPr/>
        </p:nvSpPr>
        <p:spPr>
          <a:xfrm>
            <a:off x="10846700" y="3589026"/>
            <a:ext cx="277495" cy="222885"/>
          </a:xfrm>
          <a:custGeom>
            <a:avLst/>
            <a:gdLst/>
            <a:ahLst/>
            <a:cxnLst/>
            <a:rect l="l" t="t" r="r" b="b"/>
            <a:pathLst>
              <a:path w="277495" h="222885">
                <a:moveTo>
                  <a:pt x="67776" y="213207"/>
                </a:moveTo>
                <a:lnTo>
                  <a:pt x="32534" y="187160"/>
                </a:lnTo>
                <a:lnTo>
                  <a:pt x="2689" y="147218"/>
                </a:lnTo>
                <a:lnTo>
                  <a:pt x="0" y="117376"/>
                </a:lnTo>
                <a:lnTo>
                  <a:pt x="1699" y="101355"/>
                </a:lnTo>
                <a:lnTo>
                  <a:pt x="19923" y="61977"/>
                </a:lnTo>
                <a:lnTo>
                  <a:pt x="51102" y="31612"/>
                </a:lnTo>
                <a:lnTo>
                  <a:pt x="90014" y="10045"/>
                </a:lnTo>
                <a:lnTo>
                  <a:pt x="146053" y="0"/>
                </a:lnTo>
                <a:lnTo>
                  <a:pt x="164779" y="139"/>
                </a:lnTo>
                <a:lnTo>
                  <a:pt x="217571" y="13671"/>
                </a:lnTo>
                <a:lnTo>
                  <a:pt x="250907" y="35987"/>
                </a:lnTo>
                <a:lnTo>
                  <a:pt x="273851" y="79037"/>
                </a:lnTo>
                <a:lnTo>
                  <a:pt x="277161" y="106184"/>
                </a:lnTo>
                <a:lnTo>
                  <a:pt x="274806" y="121406"/>
                </a:lnTo>
                <a:lnTo>
                  <a:pt x="252841" y="168376"/>
                </a:lnTo>
                <a:lnTo>
                  <a:pt x="221626" y="192589"/>
                </a:lnTo>
                <a:lnTo>
                  <a:pt x="183486" y="210515"/>
                </a:lnTo>
                <a:lnTo>
                  <a:pt x="141687" y="219778"/>
                </a:lnTo>
                <a:lnTo>
                  <a:pt x="103717" y="222402"/>
                </a:lnTo>
                <a:lnTo>
                  <a:pt x="91433" y="221855"/>
                </a:lnTo>
                <a:lnTo>
                  <a:pt x="82784" y="220062"/>
                </a:lnTo>
                <a:lnTo>
                  <a:pt x="75617" y="217141"/>
                </a:lnTo>
                <a:lnTo>
                  <a:pt x="67776" y="213207"/>
                </a:lnTo>
                <a:close/>
              </a:path>
            </a:pathLst>
          </a:custGeom>
          <a:ln w="12700">
            <a:solidFill>
              <a:srgbClr val="A19FCC"/>
            </a:solidFill>
          </a:ln>
        </p:spPr>
        <p:txBody>
          <a:bodyPr wrap="square" lIns="0" tIns="0" rIns="0" bIns="0" rtlCol="0"/>
          <a:lstStyle/>
          <a:p>
            <a:endParaRPr/>
          </a:p>
        </p:txBody>
      </p:sp>
      <p:sp>
        <p:nvSpPr>
          <p:cNvPr id="708" name="object 708"/>
          <p:cNvSpPr/>
          <p:nvPr/>
        </p:nvSpPr>
        <p:spPr>
          <a:xfrm>
            <a:off x="11252425" y="4206366"/>
            <a:ext cx="203239" cy="225017"/>
          </a:xfrm>
          <a:prstGeom prst="rect">
            <a:avLst/>
          </a:prstGeom>
          <a:blipFill>
            <a:blip r:embed="rId352" cstate="print"/>
            <a:stretch>
              <a:fillRect/>
            </a:stretch>
          </a:blipFill>
        </p:spPr>
        <p:txBody>
          <a:bodyPr wrap="square" lIns="0" tIns="0" rIns="0" bIns="0" rtlCol="0"/>
          <a:lstStyle/>
          <a:p>
            <a:endParaRPr/>
          </a:p>
        </p:txBody>
      </p:sp>
      <p:sp>
        <p:nvSpPr>
          <p:cNvPr id="709" name="object 709"/>
          <p:cNvSpPr/>
          <p:nvPr/>
        </p:nvSpPr>
        <p:spPr>
          <a:xfrm>
            <a:off x="11246077" y="4200021"/>
            <a:ext cx="215942" cy="237707"/>
          </a:xfrm>
          <a:prstGeom prst="rect">
            <a:avLst/>
          </a:prstGeom>
          <a:blipFill>
            <a:blip r:embed="rId353" cstate="print"/>
            <a:stretch>
              <a:fillRect/>
            </a:stretch>
          </a:blipFill>
        </p:spPr>
        <p:txBody>
          <a:bodyPr wrap="square" lIns="0" tIns="0" rIns="0" bIns="0" rtlCol="0"/>
          <a:lstStyle/>
          <a:p>
            <a:endParaRPr/>
          </a:p>
        </p:txBody>
      </p:sp>
      <p:sp>
        <p:nvSpPr>
          <p:cNvPr id="710" name="object 710"/>
          <p:cNvSpPr/>
          <p:nvPr/>
        </p:nvSpPr>
        <p:spPr>
          <a:xfrm>
            <a:off x="11090022" y="4093283"/>
            <a:ext cx="268886" cy="245965"/>
          </a:xfrm>
          <a:prstGeom prst="rect">
            <a:avLst/>
          </a:prstGeom>
          <a:blipFill>
            <a:blip r:embed="rId354" cstate="print"/>
            <a:stretch>
              <a:fillRect/>
            </a:stretch>
          </a:blipFill>
        </p:spPr>
        <p:txBody>
          <a:bodyPr wrap="square" lIns="0" tIns="0" rIns="0" bIns="0" rtlCol="0"/>
          <a:lstStyle/>
          <a:p>
            <a:endParaRPr/>
          </a:p>
        </p:txBody>
      </p:sp>
      <p:sp>
        <p:nvSpPr>
          <p:cNvPr id="711" name="object 711"/>
          <p:cNvSpPr/>
          <p:nvPr/>
        </p:nvSpPr>
        <p:spPr>
          <a:xfrm>
            <a:off x="11104520" y="4025343"/>
            <a:ext cx="269240" cy="246379"/>
          </a:xfrm>
          <a:custGeom>
            <a:avLst/>
            <a:gdLst/>
            <a:ahLst/>
            <a:cxnLst/>
            <a:rect l="l" t="t" r="r" b="b"/>
            <a:pathLst>
              <a:path w="269240" h="246379">
                <a:moveTo>
                  <a:pt x="100787" y="243801"/>
                </a:moveTo>
                <a:lnTo>
                  <a:pt x="58699" y="228904"/>
                </a:lnTo>
                <a:lnTo>
                  <a:pt x="25847" y="208680"/>
                </a:lnTo>
                <a:lnTo>
                  <a:pt x="4868" y="170000"/>
                </a:lnTo>
                <a:lnTo>
                  <a:pt x="0" y="138163"/>
                </a:lnTo>
                <a:lnTo>
                  <a:pt x="1615" y="123600"/>
                </a:lnTo>
                <a:lnTo>
                  <a:pt x="18211" y="82143"/>
                </a:lnTo>
                <a:lnTo>
                  <a:pt x="43541" y="46746"/>
                </a:lnTo>
                <a:lnTo>
                  <a:pt x="87368" y="17311"/>
                </a:lnTo>
                <a:lnTo>
                  <a:pt x="123418" y="3784"/>
                </a:lnTo>
                <a:lnTo>
                  <a:pt x="160229" y="0"/>
                </a:lnTo>
                <a:lnTo>
                  <a:pt x="178132" y="962"/>
                </a:lnTo>
                <a:lnTo>
                  <a:pt x="217185" y="12766"/>
                </a:lnTo>
                <a:lnTo>
                  <a:pt x="253130" y="48215"/>
                </a:lnTo>
                <a:lnTo>
                  <a:pt x="267912" y="89733"/>
                </a:lnTo>
                <a:lnTo>
                  <a:pt x="268887" y="107354"/>
                </a:lnTo>
                <a:lnTo>
                  <a:pt x="267304" y="125501"/>
                </a:lnTo>
                <a:lnTo>
                  <a:pt x="240568" y="176288"/>
                </a:lnTo>
                <a:lnTo>
                  <a:pt x="210108" y="205676"/>
                </a:lnTo>
                <a:lnTo>
                  <a:pt x="173337" y="227630"/>
                </a:lnTo>
                <a:lnTo>
                  <a:pt x="126145" y="245080"/>
                </a:lnTo>
                <a:lnTo>
                  <a:pt x="117324" y="245964"/>
                </a:lnTo>
                <a:lnTo>
                  <a:pt x="109543" y="245280"/>
                </a:lnTo>
                <a:lnTo>
                  <a:pt x="100787" y="243801"/>
                </a:lnTo>
                <a:close/>
              </a:path>
            </a:pathLst>
          </a:custGeom>
          <a:ln w="12700">
            <a:solidFill>
              <a:srgbClr val="A19FCC"/>
            </a:solidFill>
          </a:ln>
        </p:spPr>
        <p:txBody>
          <a:bodyPr wrap="square" lIns="0" tIns="0" rIns="0" bIns="0" rtlCol="0"/>
          <a:lstStyle/>
          <a:p>
            <a:endParaRPr/>
          </a:p>
        </p:txBody>
      </p:sp>
      <p:sp>
        <p:nvSpPr>
          <p:cNvPr id="712" name="object 712"/>
          <p:cNvSpPr/>
          <p:nvPr/>
        </p:nvSpPr>
        <p:spPr>
          <a:xfrm>
            <a:off x="10871538" y="3786872"/>
            <a:ext cx="226320" cy="254660"/>
          </a:xfrm>
          <a:prstGeom prst="rect">
            <a:avLst/>
          </a:prstGeom>
          <a:blipFill>
            <a:blip r:embed="rId355" cstate="print"/>
            <a:stretch>
              <a:fillRect/>
            </a:stretch>
          </a:blipFill>
        </p:spPr>
        <p:txBody>
          <a:bodyPr wrap="square" lIns="0" tIns="0" rIns="0" bIns="0" rtlCol="0"/>
          <a:lstStyle/>
          <a:p>
            <a:endParaRPr/>
          </a:p>
        </p:txBody>
      </p:sp>
      <p:sp>
        <p:nvSpPr>
          <p:cNvPr id="713" name="object 713"/>
          <p:cNvSpPr/>
          <p:nvPr/>
        </p:nvSpPr>
        <p:spPr>
          <a:xfrm>
            <a:off x="10871538" y="3786909"/>
            <a:ext cx="226695" cy="254635"/>
          </a:xfrm>
          <a:custGeom>
            <a:avLst/>
            <a:gdLst/>
            <a:ahLst/>
            <a:cxnLst/>
            <a:rect l="l" t="t" r="r" b="b"/>
            <a:pathLst>
              <a:path w="226695" h="254635">
                <a:moveTo>
                  <a:pt x="200369" y="213583"/>
                </a:moveTo>
                <a:lnTo>
                  <a:pt x="165597" y="238171"/>
                </a:lnTo>
                <a:lnTo>
                  <a:pt x="118086" y="254630"/>
                </a:lnTo>
                <a:lnTo>
                  <a:pt x="103372" y="253289"/>
                </a:lnTo>
                <a:lnTo>
                  <a:pt x="57723" y="237510"/>
                </a:lnTo>
                <a:lnTo>
                  <a:pt x="27398" y="207380"/>
                </a:lnTo>
                <a:lnTo>
                  <a:pt x="7301" y="171756"/>
                </a:lnTo>
                <a:lnTo>
                  <a:pt x="0" y="128390"/>
                </a:lnTo>
                <a:lnTo>
                  <a:pt x="1087" y="110691"/>
                </a:lnTo>
                <a:lnTo>
                  <a:pt x="15558" y="61271"/>
                </a:lnTo>
                <a:lnTo>
                  <a:pt x="45188" y="22779"/>
                </a:lnTo>
                <a:lnTo>
                  <a:pt x="88012" y="3284"/>
                </a:lnTo>
                <a:lnTo>
                  <a:pt x="114462" y="0"/>
                </a:lnTo>
                <a:lnTo>
                  <a:pt x="128569" y="603"/>
                </a:lnTo>
                <a:lnTo>
                  <a:pt x="172936" y="17551"/>
                </a:lnTo>
                <a:lnTo>
                  <a:pt x="209038" y="55527"/>
                </a:lnTo>
                <a:lnTo>
                  <a:pt x="222074" y="92642"/>
                </a:lnTo>
                <a:lnTo>
                  <a:pt x="226324" y="130442"/>
                </a:lnTo>
                <a:lnTo>
                  <a:pt x="224780" y="150309"/>
                </a:lnTo>
                <a:lnTo>
                  <a:pt x="214785" y="194929"/>
                </a:lnTo>
                <a:lnTo>
                  <a:pt x="200369" y="213583"/>
                </a:lnTo>
                <a:close/>
              </a:path>
            </a:pathLst>
          </a:custGeom>
          <a:ln w="12699">
            <a:solidFill>
              <a:srgbClr val="A19FCC"/>
            </a:solidFill>
          </a:ln>
        </p:spPr>
        <p:txBody>
          <a:bodyPr wrap="square" lIns="0" tIns="0" rIns="0" bIns="0" rtlCol="0"/>
          <a:lstStyle/>
          <a:p>
            <a:endParaRPr/>
          </a:p>
        </p:txBody>
      </p:sp>
      <p:sp>
        <p:nvSpPr>
          <p:cNvPr id="714" name="object 714"/>
          <p:cNvSpPr/>
          <p:nvPr/>
        </p:nvSpPr>
        <p:spPr>
          <a:xfrm>
            <a:off x="10261472" y="5348135"/>
            <a:ext cx="248448" cy="265228"/>
          </a:xfrm>
          <a:prstGeom prst="rect">
            <a:avLst/>
          </a:prstGeom>
          <a:blipFill>
            <a:blip r:embed="rId356" cstate="print"/>
            <a:stretch>
              <a:fillRect/>
            </a:stretch>
          </a:blipFill>
        </p:spPr>
        <p:txBody>
          <a:bodyPr wrap="square" lIns="0" tIns="0" rIns="0" bIns="0" rtlCol="0"/>
          <a:lstStyle/>
          <a:p>
            <a:endParaRPr/>
          </a:p>
        </p:txBody>
      </p:sp>
      <p:sp>
        <p:nvSpPr>
          <p:cNvPr id="715" name="object 715"/>
          <p:cNvSpPr/>
          <p:nvPr/>
        </p:nvSpPr>
        <p:spPr>
          <a:xfrm>
            <a:off x="10261478" y="5348161"/>
            <a:ext cx="248920" cy="265430"/>
          </a:xfrm>
          <a:custGeom>
            <a:avLst/>
            <a:gdLst/>
            <a:ahLst/>
            <a:cxnLst/>
            <a:rect l="l" t="t" r="r" b="b"/>
            <a:pathLst>
              <a:path w="248920" h="265429">
                <a:moveTo>
                  <a:pt x="121082" y="263275"/>
                </a:moveTo>
                <a:lnTo>
                  <a:pt x="78258" y="248277"/>
                </a:lnTo>
                <a:lnTo>
                  <a:pt x="42798" y="227347"/>
                </a:lnTo>
                <a:lnTo>
                  <a:pt x="14039" y="186310"/>
                </a:lnTo>
                <a:lnTo>
                  <a:pt x="0" y="136551"/>
                </a:lnTo>
                <a:lnTo>
                  <a:pt x="402" y="121016"/>
                </a:lnTo>
                <a:lnTo>
                  <a:pt x="9466" y="78090"/>
                </a:lnTo>
                <a:lnTo>
                  <a:pt x="29579" y="41698"/>
                </a:lnTo>
                <a:lnTo>
                  <a:pt x="69898" y="11400"/>
                </a:lnTo>
                <a:lnTo>
                  <a:pt x="118722" y="0"/>
                </a:lnTo>
                <a:lnTo>
                  <a:pt x="135660" y="605"/>
                </a:lnTo>
                <a:lnTo>
                  <a:pt x="174916" y="12349"/>
                </a:lnTo>
                <a:lnTo>
                  <a:pt x="206309" y="38186"/>
                </a:lnTo>
                <a:lnTo>
                  <a:pt x="234227" y="76954"/>
                </a:lnTo>
                <a:lnTo>
                  <a:pt x="248441" y="132225"/>
                </a:lnTo>
                <a:lnTo>
                  <a:pt x="247943" y="150944"/>
                </a:lnTo>
                <a:lnTo>
                  <a:pt x="235538" y="187420"/>
                </a:lnTo>
                <a:lnTo>
                  <a:pt x="214084" y="219714"/>
                </a:lnTo>
                <a:lnTo>
                  <a:pt x="169148" y="253513"/>
                </a:lnTo>
                <a:lnTo>
                  <a:pt x="137032" y="265202"/>
                </a:lnTo>
                <a:lnTo>
                  <a:pt x="129607" y="264656"/>
                </a:lnTo>
                <a:lnTo>
                  <a:pt x="121082" y="263275"/>
                </a:lnTo>
                <a:close/>
              </a:path>
            </a:pathLst>
          </a:custGeom>
          <a:ln w="12700">
            <a:solidFill>
              <a:srgbClr val="A19FCC"/>
            </a:solidFill>
          </a:ln>
        </p:spPr>
        <p:txBody>
          <a:bodyPr wrap="square" lIns="0" tIns="0" rIns="0" bIns="0" rtlCol="0"/>
          <a:lstStyle/>
          <a:p>
            <a:endParaRPr/>
          </a:p>
        </p:txBody>
      </p:sp>
      <p:sp>
        <p:nvSpPr>
          <p:cNvPr id="716" name="object 716"/>
          <p:cNvSpPr/>
          <p:nvPr/>
        </p:nvSpPr>
        <p:spPr>
          <a:xfrm>
            <a:off x="10506278" y="5361978"/>
            <a:ext cx="229862" cy="261206"/>
          </a:xfrm>
          <a:prstGeom prst="rect">
            <a:avLst/>
          </a:prstGeom>
          <a:blipFill>
            <a:blip r:embed="rId357" cstate="print"/>
            <a:stretch>
              <a:fillRect/>
            </a:stretch>
          </a:blipFill>
        </p:spPr>
        <p:txBody>
          <a:bodyPr wrap="square" lIns="0" tIns="0" rIns="0" bIns="0" rtlCol="0"/>
          <a:lstStyle/>
          <a:p>
            <a:endParaRPr/>
          </a:p>
        </p:txBody>
      </p:sp>
      <p:sp>
        <p:nvSpPr>
          <p:cNvPr id="717" name="object 717"/>
          <p:cNvSpPr/>
          <p:nvPr/>
        </p:nvSpPr>
        <p:spPr>
          <a:xfrm>
            <a:off x="10506275" y="5362135"/>
            <a:ext cx="229870" cy="261620"/>
          </a:xfrm>
          <a:custGeom>
            <a:avLst/>
            <a:gdLst/>
            <a:ahLst/>
            <a:cxnLst/>
            <a:rect l="l" t="t" r="r" b="b"/>
            <a:pathLst>
              <a:path w="229870" h="261620">
                <a:moveTo>
                  <a:pt x="122485" y="3763"/>
                </a:moveTo>
                <a:lnTo>
                  <a:pt x="161537" y="23436"/>
                </a:lnTo>
                <a:lnTo>
                  <a:pt x="193570" y="48007"/>
                </a:lnTo>
                <a:lnTo>
                  <a:pt x="218681" y="91359"/>
                </a:lnTo>
                <a:lnTo>
                  <a:pt x="229867" y="141453"/>
                </a:lnTo>
                <a:lnTo>
                  <a:pt x="228934" y="156527"/>
                </a:lnTo>
                <a:lnTo>
                  <a:pt x="219004" y="197239"/>
                </a:lnTo>
                <a:lnTo>
                  <a:pt x="199091" y="230281"/>
                </a:lnTo>
                <a:lnTo>
                  <a:pt x="160720" y="255000"/>
                </a:lnTo>
                <a:lnTo>
                  <a:pt x="131195" y="261051"/>
                </a:lnTo>
                <a:lnTo>
                  <a:pt x="115171" y="260308"/>
                </a:lnTo>
                <a:lnTo>
                  <a:pt x="73889" y="248479"/>
                </a:lnTo>
                <a:lnTo>
                  <a:pt x="35566" y="212771"/>
                </a:lnTo>
                <a:lnTo>
                  <a:pt x="11144" y="171721"/>
                </a:lnTo>
                <a:lnTo>
                  <a:pt x="0" y="116237"/>
                </a:lnTo>
                <a:lnTo>
                  <a:pt x="1136" y="98074"/>
                </a:lnTo>
                <a:lnTo>
                  <a:pt x="23912" y="48501"/>
                </a:lnTo>
                <a:lnTo>
                  <a:pt x="62734" y="14801"/>
                </a:lnTo>
                <a:lnTo>
                  <a:pt x="100346" y="179"/>
                </a:lnTo>
                <a:lnTo>
                  <a:pt x="107807" y="0"/>
                </a:lnTo>
                <a:lnTo>
                  <a:pt x="114653" y="1413"/>
                </a:lnTo>
                <a:lnTo>
                  <a:pt x="122485" y="3763"/>
                </a:lnTo>
                <a:close/>
              </a:path>
            </a:pathLst>
          </a:custGeom>
          <a:ln w="12699">
            <a:solidFill>
              <a:srgbClr val="A19FCC"/>
            </a:solidFill>
          </a:ln>
        </p:spPr>
        <p:txBody>
          <a:bodyPr wrap="square" lIns="0" tIns="0" rIns="0" bIns="0" rtlCol="0"/>
          <a:lstStyle/>
          <a:p>
            <a:endParaRPr/>
          </a:p>
        </p:txBody>
      </p:sp>
      <p:sp>
        <p:nvSpPr>
          <p:cNvPr id="718" name="object 718"/>
          <p:cNvSpPr/>
          <p:nvPr/>
        </p:nvSpPr>
        <p:spPr>
          <a:xfrm>
            <a:off x="10726222" y="5215534"/>
            <a:ext cx="349086" cy="366031"/>
          </a:xfrm>
          <a:prstGeom prst="rect">
            <a:avLst/>
          </a:prstGeom>
          <a:blipFill>
            <a:blip r:embed="rId358" cstate="print"/>
            <a:stretch>
              <a:fillRect/>
            </a:stretch>
          </a:blipFill>
        </p:spPr>
        <p:txBody>
          <a:bodyPr wrap="square" lIns="0" tIns="0" rIns="0" bIns="0" rtlCol="0"/>
          <a:lstStyle/>
          <a:p>
            <a:endParaRPr/>
          </a:p>
        </p:txBody>
      </p:sp>
      <p:sp>
        <p:nvSpPr>
          <p:cNvPr id="719" name="object 719"/>
          <p:cNvSpPr/>
          <p:nvPr/>
        </p:nvSpPr>
        <p:spPr>
          <a:xfrm>
            <a:off x="10726222" y="5215578"/>
            <a:ext cx="349250" cy="366395"/>
          </a:xfrm>
          <a:custGeom>
            <a:avLst/>
            <a:gdLst/>
            <a:ahLst/>
            <a:cxnLst/>
            <a:rect l="l" t="t" r="r" b="b"/>
            <a:pathLst>
              <a:path w="349250" h="366395">
                <a:moveTo>
                  <a:pt x="196643" y="4059"/>
                </a:moveTo>
                <a:lnTo>
                  <a:pt x="239784" y="20154"/>
                </a:lnTo>
                <a:lnTo>
                  <a:pt x="286208" y="47972"/>
                </a:lnTo>
                <a:lnTo>
                  <a:pt x="314740" y="75839"/>
                </a:lnTo>
                <a:lnTo>
                  <a:pt x="336220" y="119302"/>
                </a:lnTo>
                <a:lnTo>
                  <a:pt x="348509" y="167203"/>
                </a:lnTo>
                <a:lnTo>
                  <a:pt x="349087" y="188912"/>
                </a:lnTo>
                <a:lnTo>
                  <a:pt x="346390" y="210221"/>
                </a:lnTo>
                <a:lnTo>
                  <a:pt x="334984" y="250134"/>
                </a:lnTo>
                <a:lnTo>
                  <a:pt x="319129" y="285703"/>
                </a:lnTo>
                <a:lnTo>
                  <a:pt x="294560" y="316606"/>
                </a:lnTo>
                <a:lnTo>
                  <a:pt x="256225" y="343715"/>
                </a:lnTo>
                <a:lnTo>
                  <a:pt x="211413" y="362148"/>
                </a:lnTo>
                <a:lnTo>
                  <a:pt x="163801" y="365983"/>
                </a:lnTo>
                <a:lnTo>
                  <a:pt x="140125" y="363652"/>
                </a:lnTo>
                <a:lnTo>
                  <a:pt x="101725" y="352814"/>
                </a:lnTo>
                <a:lnTo>
                  <a:pt x="59788" y="320378"/>
                </a:lnTo>
                <a:lnTo>
                  <a:pt x="32921" y="289193"/>
                </a:lnTo>
                <a:lnTo>
                  <a:pt x="12340" y="250007"/>
                </a:lnTo>
                <a:lnTo>
                  <a:pt x="1282" y="199891"/>
                </a:lnTo>
                <a:lnTo>
                  <a:pt x="0" y="172813"/>
                </a:lnTo>
                <a:lnTo>
                  <a:pt x="3273" y="147137"/>
                </a:lnTo>
                <a:lnTo>
                  <a:pt x="25677" y="98126"/>
                </a:lnTo>
                <a:lnTo>
                  <a:pt x="60207" y="55659"/>
                </a:lnTo>
                <a:lnTo>
                  <a:pt x="104415" y="24647"/>
                </a:lnTo>
                <a:lnTo>
                  <a:pt x="148129" y="5113"/>
                </a:lnTo>
                <a:lnTo>
                  <a:pt x="174534" y="0"/>
                </a:lnTo>
                <a:lnTo>
                  <a:pt x="184874" y="1411"/>
                </a:lnTo>
                <a:lnTo>
                  <a:pt x="196643" y="4059"/>
                </a:lnTo>
                <a:close/>
              </a:path>
            </a:pathLst>
          </a:custGeom>
          <a:ln w="12700">
            <a:solidFill>
              <a:srgbClr val="A19FCC"/>
            </a:solidFill>
          </a:ln>
        </p:spPr>
        <p:txBody>
          <a:bodyPr wrap="square" lIns="0" tIns="0" rIns="0" bIns="0" rtlCol="0"/>
          <a:lstStyle/>
          <a:p>
            <a:endParaRPr/>
          </a:p>
        </p:txBody>
      </p:sp>
      <p:sp>
        <p:nvSpPr>
          <p:cNvPr id="720" name="object 720"/>
          <p:cNvSpPr/>
          <p:nvPr/>
        </p:nvSpPr>
        <p:spPr>
          <a:xfrm>
            <a:off x="11070085" y="5170398"/>
            <a:ext cx="225869" cy="273557"/>
          </a:xfrm>
          <a:prstGeom prst="rect">
            <a:avLst/>
          </a:prstGeom>
          <a:blipFill>
            <a:blip r:embed="rId359" cstate="print"/>
            <a:stretch>
              <a:fillRect/>
            </a:stretch>
          </a:blipFill>
        </p:spPr>
        <p:txBody>
          <a:bodyPr wrap="square" lIns="0" tIns="0" rIns="0" bIns="0" rtlCol="0"/>
          <a:lstStyle/>
          <a:p>
            <a:endParaRPr/>
          </a:p>
        </p:txBody>
      </p:sp>
      <p:sp>
        <p:nvSpPr>
          <p:cNvPr id="721" name="object 721"/>
          <p:cNvSpPr/>
          <p:nvPr/>
        </p:nvSpPr>
        <p:spPr>
          <a:xfrm>
            <a:off x="11070091" y="5170401"/>
            <a:ext cx="226060" cy="273685"/>
          </a:xfrm>
          <a:custGeom>
            <a:avLst/>
            <a:gdLst/>
            <a:ahLst/>
            <a:cxnLst/>
            <a:rect l="l" t="t" r="r" b="b"/>
            <a:pathLst>
              <a:path w="226059" h="273685">
                <a:moveTo>
                  <a:pt x="58258" y="25312"/>
                </a:moveTo>
                <a:lnTo>
                  <a:pt x="98339" y="7595"/>
                </a:lnTo>
                <a:lnTo>
                  <a:pt x="135108" y="0"/>
                </a:lnTo>
                <a:lnTo>
                  <a:pt x="147818" y="1436"/>
                </a:lnTo>
                <a:lnTo>
                  <a:pt x="188153" y="23287"/>
                </a:lnTo>
                <a:lnTo>
                  <a:pt x="213340" y="58605"/>
                </a:lnTo>
                <a:lnTo>
                  <a:pt x="224287" y="100730"/>
                </a:lnTo>
                <a:lnTo>
                  <a:pt x="225864" y="114937"/>
                </a:lnTo>
                <a:lnTo>
                  <a:pt x="225848" y="129670"/>
                </a:lnTo>
                <a:lnTo>
                  <a:pt x="212869" y="180796"/>
                </a:lnTo>
                <a:lnTo>
                  <a:pt x="195354" y="215075"/>
                </a:lnTo>
                <a:lnTo>
                  <a:pt x="157456" y="254244"/>
                </a:lnTo>
                <a:lnTo>
                  <a:pt x="121562" y="272165"/>
                </a:lnTo>
                <a:lnTo>
                  <a:pt x="98529" y="273558"/>
                </a:lnTo>
                <a:lnTo>
                  <a:pt x="85932" y="272800"/>
                </a:lnTo>
                <a:lnTo>
                  <a:pt x="47577" y="260223"/>
                </a:lnTo>
                <a:lnTo>
                  <a:pt x="13085" y="224231"/>
                </a:lnTo>
                <a:lnTo>
                  <a:pt x="0" y="169188"/>
                </a:lnTo>
                <a:lnTo>
                  <a:pt x="733" y="147723"/>
                </a:lnTo>
                <a:lnTo>
                  <a:pt x="8397" y="106865"/>
                </a:lnTo>
                <a:lnTo>
                  <a:pt x="24477" y="67344"/>
                </a:lnTo>
                <a:lnTo>
                  <a:pt x="44872" y="34960"/>
                </a:lnTo>
                <a:lnTo>
                  <a:pt x="58258" y="25312"/>
                </a:lnTo>
                <a:close/>
              </a:path>
            </a:pathLst>
          </a:custGeom>
          <a:ln w="12699">
            <a:solidFill>
              <a:srgbClr val="A19FCC"/>
            </a:solidFill>
          </a:ln>
        </p:spPr>
        <p:txBody>
          <a:bodyPr wrap="square" lIns="0" tIns="0" rIns="0" bIns="0" rtlCol="0"/>
          <a:lstStyle/>
          <a:p>
            <a:endParaRPr/>
          </a:p>
        </p:txBody>
      </p:sp>
      <p:sp>
        <p:nvSpPr>
          <p:cNvPr id="722" name="object 722"/>
          <p:cNvSpPr/>
          <p:nvPr/>
        </p:nvSpPr>
        <p:spPr>
          <a:xfrm>
            <a:off x="10354386" y="5222201"/>
            <a:ext cx="210792" cy="209877"/>
          </a:xfrm>
          <a:prstGeom prst="rect">
            <a:avLst/>
          </a:prstGeom>
          <a:blipFill>
            <a:blip r:embed="rId360" cstate="print"/>
            <a:stretch>
              <a:fillRect/>
            </a:stretch>
          </a:blipFill>
        </p:spPr>
        <p:txBody>
          <a:bodyPr wrap="square" lIns="0" tIns="0" rIns="0" bIns="0" rtlCol="0"/>
          <a:lstStyle/>
          <a:p>
            <a:endParaRPr/>
          </a:p>
        </p:txBody>
      </p:sp>
      <p:sp>
        <p:nvSpPr>
          <p:cNvPr id="723" name="object 723"/>
          <p:cNvSpPr/>
          <p:nvPr/>
        </p:nvSpPr>
        <p:spPr>
          <a:xfrm>
            <a:off x="10348029" y="5216296"/>
            <a:ext cx="223504" cy="222132"/>
          </a:xfrm>
          <a:prstGeom prst="rect">
            <a:avLst/>
          </a:prstGeom>
          <a:blipFill>
            <a:blip r:embed="rId226" cstate="print"/>
            <a:stretch>
              <a:fillRect/>
            </a:stretch>
          </a:blipFill>
        </p:spPr>
        <p:txBody>
          <a:bodyPr wrap="square" lIns="0" tIns="0" rIns="0" bIns="0" rtlCol="0"/>
          <a:lstStyle/>
          <a:p>
            <a:endParaRPr/>
          </a:p>
        </p:txBody>
      </p:sp>
      <p:sp>
        <p:nvSpPr>
          <p:cNvPr id="724" name="object 724"/>
          <p:cNvSpPr/>
          <p:nvPr/>
        </p:nvSpPr>
        <p:spPr>
          <a:xfrm>
            <a:off x="10556081" y="5166855"/>
            <a:ext cx="226415" cy="279798"/>
          </a:xfrm>
          <a:prstGeom prst="rect">
            <a:avLst/>
          </a:prstGeom>
          <a:blipFill>
            <a:blip r:embed="rId361" cstate="print"/>
            <a:stretch>
              <a:fillRect/>
            </a:stretch>
          </a:blipFill>
        </p:spPr>
        <p:txBody>
          <a:bodyPr wrap="square" lIns="0" tIns="0" rIns="0" bIns="0" rtlCol="0"/>
          <a:lstStyle/>
          <a:p>
            <a:endParaRPr/>
          </a:p>
        </p:txBody>
      </p:sp>
      <p:sp>
        <p:nvSpPr>
          <p:cNvPr id="725" name="object 725"/>
          <p:cNvSpPr/>
          <p:nvPr/>
        </p:nvSpPr>
        <p:spPr>
          <a:xfrm>
            <a:off x="10556081" y="5166962"/>
            <a:ext cx="226695" cy="280035"/>
          </a:xfrm>
          <a:custGeom>
            <a:avLst/>
            <a:gdLst/>
            <a:ahLst/>
            <a:cxnLst/>
            <a:rect l="l" t="t" r="r" b="b"/>
            <a:pathLst>
              <a:path w="226695" h="280035">
                <a:moveTo>
                  <a:pt x="22607" y="50266"/>
                </a:moveTo>
                <a:lnTo>
                  <a:pt x="56389" y="21069"/>
                </a:lnTo>
                <a:lnTo>
                  <a:pt x="90223" y="2543"/>
                </a:lnTo>
                <a:lnTo>
                  <a:pt x="103239" y="0"/>
                </a:lnTo>
                <a:lnTo>
                  <a:pt x="118005" y="548"/>
                </a:lnTo>
                <a:lnTo>
                  <a:pt x="164288" y="14998"/>
                </a:lnTo>
                <a:lnTo>
                  <a:pt x="195833" y="46199"/>
                </a:lnTo>
                <a:lnTo>
                  <a:pt x="217366" y="84061"/>
                </a:lnTo>
                <a:lnTo>
                  <a:pt x="226410" y="131231"/>
                </a:lnTo>
                <a:lnTo>
                  <a:pt x="226037" y="150742"/>
                </a:lnTo>
                <a:lnTo>
                  <a:pt x="219939" y="188760"/>
                </a:lnTo>
                <a:lnTo>
                  <a:pt x="195306" y="237694"/>
                </a:lnTo>
                <a:lnTo>
                  <a:pt x="165715" y="265784"/>
                </a:lnTo>
                <a:lnTo>
                  <a:pt x="117117" y="279465"/>
                </a:lnTo>
                <a:lnTo>
                  <a:pt x="102987" y="279691"/>
                </a:lnTo>
                <a:lnTo>
                  <a:pt x="88761" y="277164"/>
                </a:lnTo>
                <a:lnTo>
                  <a:pt x="42948" y="253511"/>
                </a:lnTo>
                <a:lnTo>
                  <a:pt x="12061" y="205138"/>
                </a:lnTo>
                <a:lnTo>
                  <a:pt x="1601" y="164122"/>
                </a:lnTo>
                <a:lnTo>
                  <a:pt x="0" y="143220"/>
                </a:lnTo>
                <a:lnTo>
                  <a:pt x="744" y="121302"/>
                </a:lnTo>
                <a:lnTo>
                  <a:pt x="8944" y="71667"/>
                </a:lnTo>
                <a:lnTo>
                  <a:pt x="22607" y="50266"/>
                </a:lnTo>
                <a:close/>
              </a:path>
            </a:pathLst>
          </a:custGeom>
          <a:ln w="12700">
            <a:solidFill>
              <a:srgbClr val="A19FCC"/>
            </a:solidFill>
          </a:ln>
        </p:spPr>
        <p:txBody>
          <a:bodyPr wrap="square" lIns="0" tIns="0" rIns="0" bIns="0" rtlCol="0"/>
          <a:lstStyle/>
          <a:p>
            <a:endParaRPr/>
          </a:p>
        </p:txBody>
      </p:sp>
      <p:sp>
        <p:nvSpPr>
          <p:cNvPr id="726" name="object 726"/>
          <p:cNvSpPr/>
          <p:nvPr/>
        </p:nvSpPr>
        <p:spPr>
          <a:xfrm>
            <a:off x="10873813" y="5086134"/>
            <a:ext cx="248720" cy="233986"/>
          </a:xfrm>
          <a:prstGeom prst="rect">
            <a:avLst/>
          </a:prstGeom>
          <a:blipFill>
            <a:blip r:embed="rId362" cstate="print"/>
            <a:stretch>
              <a:fillRect/>
            </a:stretch>
          </a:blipFill>
        </p:spPr>
        <p:txBody>
          <a:bodyPr wrap="square" lIns="0" tIns="0" rIns="0" bIns="0" rtlCol="0"/>
          <a:lstStyle/>
          <a:p>
            <a:endParaRPr/>
          </a:p>
        </p:txBody>
      </p:sp>
      <p:sp>
        <p:nvSpPr>
          <p:cNvPr id="727" name="object 727"/>
          <p:cNvSpPr/>
          <p:nvPr/>
        </p:nvSpPr>
        <p:spPr>
          <a:xfrm>
            <a:off x="10873811" y="5086214"/>
            <a:ext cx="248920" cy="234315"/>
          </a:xfrm>
          <a:custGeom>
            <a:avLst/>
            <a:gdLst/>
            <a:ahLst/>
            <a:cxnLst/>
            <a:rect l="l" t="t" r="r" b="b"/>
            <a:pathLst>
              <a:path w="248920" h="234314">
                <a:moveTo>
                  <a:pt x="4338" y="148121"/>
                </a:moveTo>
                <a:lnTo>
                  <a:pt x="2114" y="138554"/>
                </a:lnTo>
                <a:lnTo>
                  <a:pt x="653" y="128136"/>
                </a:lnTo>
                <a:lnTo>
                  <a:pt x="0" y="117115"/>
                </a:lnTo>
                <a:lnTo>
                  <a:pt x="197" y="105741"/>
                </a:lnTo>
                <a:lnTo>
                  <a:pt x="9418" y="56312"/>
                </a:lnTo>
                <a:lnTo>
                  <a:pt x="41420" y="20974"/>
                </a:lnTo>
                <a:lnTo>
                  <a:pt x="81166" y="2906"/>
                </a:lnTo>
                <a:lnTo>
                  <a:pt x="122845" y="0"/>
                </a:lnTo>
                <a:lnTo>
                  <a:pt x="136270" y="1083"/>
                </a:lnTo>
                <a:lnTo>
                  <a:pt x="177557" y="16211"/>
                </a:lnTo>
                <a:lnTo>
                  <a:pt x="218396" y="49340"/>
                </a:lnTo>
                <a:lnTo>
                  <a:pt x="242737" y="93553"/>
                </a:lnTo>
                <a:lnTo>
                  <a:pt x="248726" y="120281"/>
                </a:lnTo>
                <a:lnTo>
                  <a:pt x="248308" y="131892"/>
                </a:lnTo>
                <a:lnTo>
                  <a:pt x="232439" y="179225"/>
                </a:lnTo>
                <a:lnTo>
                  <a:pt x="202898" y="211897"/>
                </a:lnTo>
                <a:lnTo>
                  <a:pt x="155341" y="233287"/>
                </a:lnTo>
                <a:lnTo>
                  <a:pt x="137369" y="233901"/>
                </a:lnTo>
                <a:lnTo>
                  <a:pt x="118018" y="231528"/>
                </a:lnTo>
                <a:lnTo>
                  <a:pt x="80715" y="220549"/>
                </a:lnTo>
                <a:lnTo>
                  <a:pt x="47229" y="200659"/>
                </a:lnTo>
                <a:lnTo>
                  <a:pt x="13412" y="169890"/>
                </a:lnTo>
                <a:lnTo>
                  <a:pt x="4338" y="148121"/>
                </a:lnTo>
                <a:close/>
              </a:path>
            </a:pathLst>
          </a:custGeom>
          <a:ln w="12700">
            <a:solidFill>
              <a:srgbClr val="A19FCC"/>
            </a:solidFill>
          </a:ln>
        </p:spPr>
        <p:txBody>
          <a:bodyPr wrap="square" lIns="0" tIns="0" rIns="0" bIns="0" rtlCol="0"/>
          <a:lstStyle/>
          <a:p>
            <a:endParaRPr/>
          </a:p>
        </p:txBody>
      </p:sp>
      <p:sp>
        <p:nvSpPr>
          <p:cNvPr id="728" name="object 728"/>
          <p:cNvSpPr/>
          <p:nvPr/>
        </p:nvSpPr>
        <p:spPr>
          <a:xfrm>
            <a:off x="9836722" y="3787597"/>
            <a:ext cx="258791" cy="247520"/>
          </a:xfrm>
          <a:prstGeom prst="rect">
            <a:avLst/>
          </a:prstGeom>
          <a:blipFill>
            <a:blip r:embed="rId363" cstate="print"/>
            <a:stretch>
              <a:fillRect/>
            </a:stretch>
          </a:blipFill>
        </p:spPr>
        <p:txBody>
          <a:bodyPr wrap="square" lIns="0" tIns="0" rIns="0" bIns="0" rtlCol="0"/>
          <a:lstStyle/>
          <a:p>
            <a:endParaRPr/>
          </a:p>
        </p:txBody>
      </p:sp>
      <p:sp>
        <p:nvSpPr>
          <p:cNvPr id="729" name="object 729"/>
          <p:cNvSpPr/>
          <p:nvPr/>
        </p:nvSpPr>
        <p:spPr>
          <a:xfrm>
            <a:off x="9836724" y="3787620"/>
            <a:ext cx="259079" cy="247650"/>
          </a:xfrm>
          <a:custGeom>
            <a:avLst/>
            <a:gdLst/>
            <a:ahLst/>
            <a:cxnLst/>
            <a:rect l="l" t="t" r="r" b="b"/>
            <a:pathLst>
              <a:path w="259079" h="247650">
                <a:moveTo>
                  <a:pt x="17659" y="51355"/>
                </a:moveTo>
                <a:lnTo>
                  <a:pt x="53079" y="22945"/>
                </a:lnTo>
                <a:lnTo>
                  <a:pt x="89621" y="3943"/>
                </a:lnTo>
                <a:lnTo>
                  <a:pt x="120967" y="0"/>
                </a:lnTo>
                <a:lnTo>
                  <a:pt x="139666" y="1299"/>
                </a:lnTo>
                <a:lnTo>
                  <a:pt x="189308" y="15796"/>
                </a:lnTo>
                <a:lnTo>
                  <a:pt x="224402" y="44446"/>
                </a:lnTo>
                <a:lnTo>
                  <a:pt x="249075" y="77902"/>
                </a:lnTo>
                <a:lnTo>
                  <a:pt x="258792" y="124056"/>
                </a:lnTo>
                <a:lnTo>
                  <a:pt x="258380" y="141615"/>
                </a:lnTo>
                <a:lnTo>
                  <a:pt x="242163" y="189129"/>
                </a:lnTo>
                <a:lnTo>
                  <a:pt x="212680" y="223728"/>
                </a:lnTo>
                <a:lnTo>
                  <a:pt x="177450" y="239467"/>
                </a:lnTo>
                <a:lnTo>
                  <a:pt x="132084" y="247492"/>
                </a:lnTo>
                <a:lnTo>
                  <a:pt x="115677" y="246376"/>
                </a:lnTo>
                <a:lnTo>
                  <a:pt x="61276" y="229104"/>
                </a:lnTo>
                <a:lnTo>
                  <a:pt x="21315" y="188842"/>
                </a:lnTo>
                <a:lnTo>
                  <a:pt x="5302" y="153476"/>
                </a:lnTo>
                <a:lnTo>
                  <a:pt x="0" y="115755"/>
                </a:lnTo>
                <a:lnTo>
                  <a:pt x="458" y="97363"/>
                </a:lnTo>
                <a:lnTo>
                  <a:pt x="11971" y="57864"/>
                </a:lnTo>
                <a:lnTo>
                  <a:pt x="17659" y="51355"/>
                </a:lnTo>
                <a:close/>
              </a:path>
            </a:pathLst>
          </a:custGeom>
          <a:ln w="12700">
            <a:solidFill>
              <a:srgbClr val="A19FCC"/>
            </a:solidFill>
          </a:ln>
        </p:spPr>
        <p:txBody>
          <a:bodyPr wrap="square" lIns="0" tIns="0" rIns="0" bIns="0" rtlCol="0"/>
          <a:lstStyle/>
          <a:p>
            <a:endParaRPr/>
          </a:p>
        </p:txBody>
      </p:sp>
      <p:sp>
        <p:nvSpPr>
          <p:cNvPr id="730" name="object 730"/>
          <p:cNvSpPr/>
          <p:nvPr/>
        </p:nvSpPr>
        <p:spPr>
          <a:xfrm>
            <a:off x="9696837" y="3991521"/>
            <a:ext cx="257367" cy="224650"/>
          </a:xfrm>
          <a:prstGeom prst="rect">
            <a:avLst/>
          </a:prstGeom>
          <a:blipFill>
            <a:blip r:embed="rId364" cstate="print"/>
            <a:stretch>
              <a:fillRect/>
            </a:stretch>
          </a:blipFill>
        </p:spPr>
        <p:txBody>
          <a:bodyPr wrap="square" lIns="0" tIns="0" rIns="0" bIns="0" rtlCol="0"/>
          <a:lstStyle/>
          <a:p>
            <a:endParaRPr/>
          </a:p>
        </p:txBody>
      </p:sp>
      <p:sp>
        <p:nvSpPr>
          <p:cNvPr id="731" name="object 731"/>
          <p:cNvSpPr/>
          <p:nvPr/>
        </p:nvSpPr>
        <p:spPr>
          <a:xfrm>
            <a:off x="9696834" y="3991698"/>
            <a:ext cx="257810" cy="224790"/>
          </a:xfrm>
          <a:custGeom>
            <a:avLst/>
            <a:gdLst/>
            <a:ahLst/>
            <a:cxnLst/>
            <a:rect l="l" t="t" r="r" b="b"/>
            <a:pathLst>
              <a:path w="257809" h="224789">
                <a:moveTo>
                  <a:pt x="235003" y="185897"/>
                </a:moveTo>
                <a:lnTo>
                  <a:pt x="197627" y="208592"/>
                </a:lnTo>
                <a:lnTo>
                  <a:pt x="159805" y="222719"/>
                </a:lnTo>
                <a:lnTo>
                  <a:pt x="145087" y="224480"/>
                </a:lnTo>
                <a:lnTo>
                  <a:pt x="128278" y="223723"/>
                </a:lnTo>
                <a:lnTo>
                  <a:pt x="75110" y="211132"/>
                </a:lnTo>
                <a:lnTo>
                  <a:pt x="38124" y="185431"/>
                </a:lnTo>
                <a:lnTo>
                  <a:pt x="12265" y="154592"/>
                </a:lnTo>
                <a:lnTo>
                  <a:pt x="277" y="116560"/>
                </a:lnTo>
                <a:lnTo>
                  <a:pt x="0" y="100915"/>
                </a:lnTo>
                <a:lnTo>
                  <a:pt x="1698" y="85147"/>
                </a:lnTo>
                <a:lnTo>
                  <a:pt x="21342" y="43708"/>
                </a:lnTo>
                <a:lnTo>
                  <a:pt x="53258" y="14970"/>
                </a:lnTo>
                <a:lnTo>
                  <a:pt x="103848" y="1407"/>
                </a:lnTo>
                <a:lnTo>
                  <a:pt x="119264" y="0"/>
                </a:lnTo>
                <a:lnTo>
                  <a:pt x="135329" y="124"/>
                </a:lnTo>
                <a:lnTo>
                  <a:pt x="187142" y="13784"/>
                </a:lnTo>
                <a:lnTo>
                  <a:pt x="231364" y="46240"/>
                </a:lnTo>
                <a:lnTo>
                  <a:pt x="254803" y="95016"/>
                </a:lnTo>
                <a:lnTo>
                  <a:pt x="257376" y="111817"/>
                </a:lnTo>
                <a:lnTo>
                  <a:pt x="257321" y="129384"/>
                </a:lnTo>
                <a:lnTo>
                  <a:pt x="249779" y="169022"/>
                </a:lnTo>
                <a:lnTo>
                  <a:pt x="235003" y="185897"/>
                </a:lnTo>
                <a:close/>
              </a:path>
            </a:pathLst>
          </a:custGeom>
          <a:ln w="12700">
            <a:solidFill>
              <a:srgbClr val="A19FCC"/>
            </a:solidFill>
          </a:ln>
        </p:spPr>
        <p:txBody>
          <a:bodyPr wrap="square" lIns="0" tIns="0" rIns="0" bIns="0" rtlCol="0"/>
          <a:lstStyle/>
          <a:p>
            <a:endParaRPr/>
          </a:p>
        </p:txBody>
      </p:sp>
      <p:sp>
        <p:nvSpPr>
          <p:cNvPr id="732" name="object 732"/>
          <p:cNvSpPr/>
          <p:nvPr/>
        </p:nvSpPr>
        <p:spPr>
          <a:xfrm>
            <a:off x="9580371" y="4214139"/>
            <a:ext cx="351398" cy="352450"/>
          </a:xfrm>
          <a:prstGeom prst="rect">
            <a:avLst/>
          </a:prstGeom>
          <a:blipFill>
            <a:blip r:embed="rId365" cstate="print"/>
            <a:stretch>
              <a:fillRect/>
            </a:stretch>
          </a:blipFill>
        </p:spPr>
        <p:txBody>
          <a:bodyPr wrap="square" lIns="0" tIns="0" rIns="0" bIns="0" rtlCol="0"/>
          <a:lstStyle/>
          <a:p>
            <a:endParaRPr/>
          </a:p>
        </p:txBody>
      </p:sp>
      <p:sp>
        <p:nvSpPr>
          <p:cNvPr id="733" name="object 733"/>
          <p:cNvSpPr/>
          <p:nvPr/>
        </p:nvSpPr>
        <p:spPr>
          <a:xfrm>
            <a:off x="9580371" y="4214466"/>
            <a:ext cx="351790" cy="352425"/>
          </a:xfrm>
          <a:custGeom>
            <a:avLst/>
            <a:gdLst/>
            <a:ahLst/>
            <a:cxnLst/>
            <a:rect l="l" t="t" r="r" b="b"/>
            <a:pathLst>
              <a:path w="351790" h="352425">
                <a:moveTo>
                  <a:pt x="319595" y="290045"/>
                </a:moveTo>
                <a:lnTo>
                  <a:pt x="283083" y="318099"/>
                </a:lnTo>
                <a:lnTo>
                  <a:pt x="234884" y="342715"/>
                </a:lnTo>
                <a:lnTo>
                  <a:pt x="196126" y="352135"/>
                </a:lnTo>
                <a:lnTo>
                  <a:pt x="173174" y="351230"/>
                </a:lnTo>
                <a:lnTo>
                  <a:pt x="122884" y="340870"/>
                </a:lnTo>
                <a:lnTo>
                  <a:pt x="82042" y="321328"/>
                </a:lnTo>
                <a:lnTo>
                  <a:pt x="50651" y="292605"/>
                </a:lnTo>
                <a:lnTo>
                  <a:pt x="25941" y="261124"/>
                </a:lnTo>
                <a:lnTo>
                  <a:pt x="7900" y="226880"/>
                </a:lnTo>
                <a:lnTo>
                  <a:pt x="114" y="185092"/>
                </a:lnTo>
                <a:lnTo>
                  <a:pt x="0" y="160532"/>
                </a:lnTo>
                <a:lnTo>
                  <a:pt x="2581" y="135745"/>
                </a:lnTo>
                <a:lnTo>
                  <a:pt x="17422" y="91220"/>
                </a:lnTo>
                <a:lnTo>
                  <a:pt x="44637" y="51511"/>
                </a:lnTo>
                <a:lnTo>
                  <a:pt x="74182" y="24694"/>
                </a:lnTo>
                <a:lnTo>
                  <a:pt x="123913" y="6327"/>
                </a:lnTo>
                <a:lnTo>
                  <a:pt x="164601" y="74"/>
                </a:lnTo>
                <a:lnTo>
                  <a:pt x="186546" y="0"/>
                </a:lnTo>
                <a:lnTo>
                  <a:pt x="208737" y="3393"/>
                </a:lnTo>
                <a:lnTo>
                  <a:pt x="257098" y="20583"/>
                </a:lnTo>
                <a:lnTo>
                  <a:pt x="300774" y="50231"/>
                </a:lnTo>
                <a:lnTo>
                  <a:pt x="330452" y="95213"/>
                </a:lnTo>
                <a:lnTo>
                  <a:pt x="348157" y="147005"/>
                </a:lnTo>
                <a:lnTo>
                  <a:pt x="351397" y="173347"/>
                </a:lnTo>
                <a:lnTo>
                  <a:pt x="351027" y="200931"/>
                </a:lnTo>
                <a:lnTo>
                  <a:pt x="344411" y="248351"/>
                </a:lnTo>
                <a:lnTo>
                  <a:pt x="319595" y="290045"/>
                </a:lnTo>
                <a:close/>
              </a:path>
            </a:pathLst>
          </a:custGeom>
          <a:ln w="12699">
            <a:solidFill>
              <a:srgbClr val="A19FCC"/>
            </a:solidFill>
          </a:ln>
        </p:spPr>
        <p:txBody>
          <a:bodyPr wrap="square" lIns="0" tIns="0" rIns="0" bIns="0" rtlCol="0"/>
          <a:lstStyle/>
          <a:p>
            <a:endParaRPr/>
          </a:p>
        </p:txBody>
      </p:sp>
      <p:sp>
        <p:nvSpPr>
          <p:cNvPr id="734" name="object 734"/>
          <p:cNvSpPr/>
          <p:nvPr/>
        </p:nvSpPr>
        <p:spPr>
          <a:xfrm>
            <a:off x="9563951" y="4547679"/>
            <a:ext cx="247339" cy="259340"/>
          </a:xfrm>
          <a:prstGeom prst="rect">
            <a:avLst/>
          </a:prstGeom>
          <a:blipFill>
            <a:blip r:embed="rId366" cstate="print"/>
            <a:stretch>
              <a:fillRect/>
            </a:stretch>
          </a:blipFill>
        </p:spPr>
        <p:txBody>
          <a:bodyPr wrap="square" lIns="0" tIns="0" rIns="0" bIns="0" rtlCol="0"/>
          <a:lstStyle/>
          <a:p>
            <a:endParaRPr/>
          </a:p>
        </p:txBody>
      </p:sp>
      <p:sp>
        <p:nvSpPr>
          <p:cNvPr id="735" name="object 735"/>
          <p:cNvSpPr/>
          <p:nvPr/>
        </p:nvSpPr>
        <p:spPr>
          <a:xfrm>
            <a:off x="9563948" y="4547686"/>
            <a:ext cx="247650" cy="259715"/>
          </a:xfrm>
          <a:custGeom>
            <a:avLst/>
            <a:gdLst/>
            <a:ahLst/>
            <a:cxnLst/>
            <a:rect l="l" t="t" r="r" b="b"/>
            <a:pathLst>
              <a:path w="247650" h="259714">
                <a:moveTo>
                  <a:pt x="247383" y="143749"/>
                </a:moveTo>
                <a:lnTo>
                  <a:pt x="241173" y="187132"/>
                </a:lnTo>
                <a:lnTo>
                  <a:pt x="220154" y="232344"/>
                </a:lnTo>
                <a:lnTo>
                  <a:pt x="180253" y="254968"/>
                </a:lnTo>
                <a:lnTo>
                  <a:pt x="151454" y="259331"/>
                </a:lnTo>
                <a:lnTo>
                  <a:pt x="136947" y="257606"/>
                </a:lnTo>
                <a:lnTo>
                  <a:pt x="95423" y="244552"/>
                </a:lnTo>
                <a:lnTo>
                  <a:pt x="57988" y="220533"/>
                </a:lnTo>
                <a:lnTo>
                  <a:pt x="22560" y="175969"/>
                </a:lnTo>
                <a:lnTo>
                  <a:pt x="3168" y="124118"/>
                </a:lnTo>
                <a:lnTo>
                  <a:pt x="0" y="90892"/>
                </a:lnTo>
                <a:lnTo>
                  <a:pt x="1287" y="77867"/>
                </a:lnTo>
                <a:lnTo>
                  <a:pt x="22856" y="36031"/>
                </a:lnTo>
                <a:lnTo>
                  <a:pt x="53848" y="10170"/>
                </a:lnTo>
                <a:lnTo>
                  <a:pt x="102650" y="0"/>
                </a:lnTo>
                <a:lnTo>
                  <a:pt x="120142" y="2093"/>
                </a:lnTo>
                <a:lnTo>
                  <a:pt x="156260" y="18084"/>
                </a:lnTo>
                <a:lnTo>
                  <a:pt x="190131" y="43152"/>
                </a:lnTo>
                <a:lnTo>
                  <a:pt x="218114" y="75563"/>
                </a:lnTo>
                <a:lnTo>
                  <a:pt x="243772" y="118817"/>
                </a:lnTo>
                <a:lnTo>
                  <a:pt x="247383" y="143749"/>
                </a:lnTo>
                <a:close/>
              </a:path>
            </a:pathLst>
          </a:custGeom>
          <a:ln w="12700">
            <a:solidFill>
              <a:srgbClr val="A19FCC"/>
            </a:solidFill>
          </a:ln>
        </p:spPr>
        <p:txBody>
          <a:bodyPr wrap="square" lIns="0" tIns="0" rIns="0" bIns="0" rtlCol="0"/>
          <a:lstStyle/>
          <a:p>
            <a:endParaRPr/>
          </a:p>
        </p:txBody>
      </p:sp>
      <p:sp>
        <p:nvSpPr>
          <p:cNvPr id="736" name="object 736"/>
          <p:cNvSpPr/>
          <p:nvPr/>
        </p:nvSpPr>
        <p:spPr>
          <a:xfrm>
            <a:off x="9943164" y="3962222"/>
            <a:ext cx="230017" cy="194238"/>
          </a:xfrm>
          <a:prstGeom prst="rect">
            <a:avLst/>
          </a:prstGeom>
          <a:blipFill>
            <a:blip r:embed="rId59" cstate="print"/>
            <a:stretch>
              <a:fillRect/>
            </a:stretch>
          </a:blipFill>
        </p:spPr>
        <p:txBody>
          <a:bodyPr wrap="square" lIns="0" tIns="0" rIns="0" bIns="0" rtlCol="0"/>
          <a:lstStyle/>
          <a:p>
            <a:endParaRPr/>
          </a:p>
        </p:txBody>
      </p:sp>
      <p:sp>
        <p:nvSpPr>
          <p:cNvPr id="737" name="object 737"/>
          <p:cNvSpPr/>
          <p:nvPr/>
        </p:nvSpPr>
        <p:spPr>
          <a:xfrm>
            <a:off x="9936815" y="3956065"/>
            <a:ext cx="242717" cy="206743"/>
          </a:xfrm>
          <a:prstGeom prst="rect">
            <a:avLst/>
          </a:prstGeom>
          <a:blipFill>
            <a:blip r:embed="rId127" cstate="print"/>
            <a:stretch>
              <a:fillRect/>
            </a:stretch>
          </a:blipFill>
        </p:spPr>
        <p:txBody>
          <a:bodyPr wrap="square" lIns="0" tIns="0" rIns="0" bIns="0" rtlCol="0"/>
          <a:lstStyle/>
          <a:p>
            <a:endParaRPr/>
          </a:p>
        </p:txBody>
      </p:sp>
      <p:sp>
        <p:nvSpPr>
          <p:cNvPr id="738" name="object 738"/>
          <p:cNvSpPr/>
          <p:nvPr/>
        </p:nvSpPr>
        <p:spPr>
          <a:xfrm>
            <a:off x="9825840" y="4119181"/>
            <a:ext cx="265566" cy="244132"/>
          </a:xfrm>
          <a:prstGeom prst="rect">
            <a:avLst/>
          </a:prstGeom>
          <a:blipFill>
            <a:blip r:embed="rId367" cstate="print"/>
            <a:stretch>
              <a:fillRect/>
            </a:stretch>
          </a:blipFill>
        </p:spPr>
        <p:txBody>
          <a:bodyPr wrap="square" lIns="0" tIns="0" rIns="0" bIns="0" rtlCol="0"/>
          <a:lstStyle/>
          <a:p>
            <a:endParaRPr/>
          </a:p>
        </p:txBody>
      </p:sp>
      <p:sp>
        <p:nvSpPr>
          <p:cNvPr id="739" name="object 739"/>
          <p:cNvSpPr/>
          <p:nvPr/>
        </p:nvSpPr>
        <p:spPr>
          <a:xfrm>
            <a:off x="9825842" y="4119594"/>
            <a:ext cx="266065" cy="243840"/>
          </a:xfrm>
          <a:custGeom>
            <a:avLst/>
            <a:gdLst/>
            <a:ahLst/>
            <a:cxnLst/>
            <a:rect l="l" t="t" r="r" b="b"/>
            <a:pathLst>
              <a:path w="266065" h="243839">
                <a:moveTo>
                  <a:pt x="258602" y="94348"/>
                </a:moveTo>
                <a:lnTo>
                  <a:pt x="265447" y="138468"/>
                </a:lnTo>
                <a:lnTo>
                  <a:pt x="265567" y="150882"/>
                </a:lnTo>
                <a:lnTo>
                  <a:pt x="265204" y="163937"/>
                </a:lnTo>
                <a:lnTo>
                  <a:pt x="250187" y="201602"/>
                </a:lnTo>
                <a:lnTo>
                  <a:pt x="213402" y="233184"/>
                </a:lnTo>
                <a:lnTo>
                  <a:pt x="170236" y="243394"/>
                </a:lnTo>
                <a:lnTo>
                  <a:pt x="155452" y="243725"/>
                </a:lnTo>
                <a:lnTo>
                  <a:pt x="141054" y="243242"/>
                </a:lnTo>
                <a:lnTo>
                  <a:pt x="97591" y="232587"/>
                </a:lnTo>
                <a:lnTo>
                  <a:pt x="49982" y="201348"/>
                </a:lnTo>
                <a:lnTo>
                  <a:pt x="15778" y="157654"/>
                </a:lnTo>
                <a:lnTo>
                  <a:pt x="222" y="113475"/>
                </a:lnTo>
                <a:lnTo>
                  <a:pt x="0" y="101455"/>
                </a:lnTo>
                <a:lnTo>
                  <a:pt x="1656" y="89866"/>
                </a:lnTo>
                <a:lnTo>
                  <a:pt x="14158" y="52997"/>
                </a:lnTo>
                <a:lnTo>
                  <a:pt x="43701" y="20295"/>
                </a:lnTo>
                <a:lnTo>
                  <a:pt x="93070" y="0"/>
                </a:lnTo>
                <a:lnTo>
                  <a:pt x="112149" y="77"/>
                </a:lnTo>
                <a:lnTo>
                  <a:pt x="153717" y="8929"/>
                </a:lnTo>
                <a:lnTo>
                  <a:pt x="191757" y="25904"/>
                </a:lnTo>
                <a:lnTo>
                  <a:pt x="226268" y="50987"/>
                </a:lnTo>
                <a:lnTo>
                  <a:pt x="252660" y="78763"/>
                </a:lnTo>
                <a:lnTo>
                  <a:pt x="258602" y="94348"/>
                </a:lnTo>
                <a:close/>
              </a:path>
            </a:pathLst>
          </a:custGeom>
          <a:ln w="12700">
            <a:solidFill>
              <a:srgbClr val="A19FCC"/>
            </a:solidFill>
          </a:ln>
        </p:spPr>
        <p:txBody>
          <a:bodyPr wrap="square" lIns="0" tIns="0" rIns="0" bIns="0" rtlCol="0"/>
          <a:lstStyle/>
          <a:p>
            <a:endParaRPr/>
          </a:p>
        </p:txBody>
      </p:sp>
      <p:sp>
        <p:nvSpPr>
          <p:cNvPr id="740" name="object 740"/>
          <p:cNvSpPr/>
          <p:nvPr/>
        </p:nvSpPr>
        <p:spPr>
          <a:xfrm>
            <a:off x="9751638" y="4454752"/>
            <a:ext cx="248291" cy="238987"/>
          </a:xfrm>
          <a:prstGeom prst="rect">
            <a:avLst/>
          </a:prstGeom>
          <a:blipFill>
            <a:blip r:embed="rId368" cstate="print"/>
            <a:stretch>
              <a:fillRect/>
            </a:stretch>
          </a:blipFill>
        </p:spPr>
        <p:txBody>
          <a:bodyPr wrap="square" lIns="0" tIns="0" rIns="0" bIns="0" rtlCol="0"/>
          <a:lstStyle/>
          <a:p>
            <a:endParaRPr/>
          </a:p>
        </p:txBody>
      </p:sp>
      <p:sp>
        <p:nvSpPr>
          <p:cNvPr id="741" name="object 741"/>
          <p:cNvSpPr/>
          <p:nvPr/>
        </p:nvSpPr>
        <p:spPr>
          <a:xfrm>
            <a:off x="9751636" y="4454963"/>
            <a:ext cx="248285" cy="239395"/>
          </a:xfrm>
          <a:custGeom>
            <a:avLst/>
            <a:gdLst/>
            <a:ahLst/>
            <a:cxnLst/>
            <a:rect l="l" t="t" r="r" b="b"/>
            <a:pathLst>
              <a:path w="248284" h="239395">
                <a:moveTo>
                  <a:pt x="159569" y="3841"/>
                </a:moveTo>
                <a:lnTo>
                  <a:pt x="197707" y="22802"/>
                </a:lnTo>
                <a:lnTo>
                  <a:pt x="234727" y="56813"/>
                </a:lnTo>
                <a:lnTo>
                  <a:pt x="247727" y="102686"/>
                </a:lnTo>
                <a:lnTo>
                  <a:pt x="248291" y="118078"/>
                </a:lnTo>
                <a:lnTo>
                  <a:pt x="246265" y="132235"/>
                </a:lnTo>
                <a:lnTo>
                  <a:pt x="229482" y="171341"/>
                </a:lnTo>
                <a:lnTo>
                  <a:pt x="204886" y="203583"/>
                </a:lnTo>
                <a:lnTo>
                  <a:pt x="163509" y="228083"/>
                </a:lnTo>
                <a:lnTo>
                  <a:pt x="113130" y="238783"/>
                </a:lnTo>
                <a:lnTo>
                  <a:pt x="95891" y="237691"/>
                </a:lnTo>
                <a:lnTo>
                  <a:pt x="53631" y="225828"/>
                </a:lnTo>
                <a:lnTo>
                  <a:pt x="19774" y="192263"/>
                </a:lnTo>
                <a:lnTo>
                  <a:pt x="2178" y="154184"/>
                </a:lnTo>
                <a:lnTo>
                  <a:pt x="0" y="120973"/>
                </a:lnTo>
                <a:lnTo>
                  <a:pt x="2128" y="103277"/>
                </a:lnTo>
                <a:lnTo>
                  <a:pt x="28581" y="56022"/>
                </a:lnTo>
                <a:lnTo>
                  <a:pt x="57664" y="30206"/>
                </a:lnTo>
                <a:lnTo>
                  <a:pt x="92284" y="12360"/>
                </a:lnTo>
                <a:lnTo>
                  <a:pt x="136300" y="0"/>
                </a:lnTo>
                <a:lnTo>
                  <a:pt x="144441" y="29"/>
                </a:lnTo>
                <a:lnTo>
                  <a:pt x="151571" y="1495"/>
                </a:lnTo>
                <a:lnTo>
                  <a:pt x="159569" y="3841"/>
                </a:lnTo>
                <a:close/>
              </a:path>
            </a:pathLst>
          </a:custGeom>
          <a:ln w="12700">
            <a:solidFill>
              <a:srgbClr val="A19FCC"/>
            </a:solidFill>
          </a:ln>
        </p:spPr>
        <p:txBody>
          <a:bodyPr wrap="square" lIns="0" tIns="0" rIns="0" bIns="0" rtlCol="0"/>
          <a:lstStyle/>
          <a:p>
            <a:endParaRPr/>
          </a:p>
        </p:txBody>
      </p:sp>
      <p:sp>
        <p:nvSpPr>
          <p:cNvPr id="742" name="object 742"/>
          <p:cNvSpPr/>
          <p:nvPr/>
        </p:nvSpPr>
        <p:spPr>
          <a:xfrm>
            <a:off x="9895976" y="4319282"/>
            <a:ext cx="230025" cy="194238"/>
          </a:xfrm>
          <a:prstGeom prst="rect">
            <a:avLst/>
          </a:prstGeom>
          <a:blipFill>
            <a:blip r:embed="rId369" cstate="print"/>
            <a:stretch>
              <a:fillRect/>
            </a:stretch>
          </a:blipFill>
        </p:spPr>
        <p:txBody>
          <a:bodyPr wrap="square" lIns="0" tIns="0" rIns="0" bIns="0" rtlCol="0"/>
          <a:lstStyle/>
          <a:p>
            <a:endParaRPr/>
          </a:p>
        </p:txBody>
      </p:sp>
      <p:sp>
        <p:nvSpPr>
          <p:cNvPr id="743" name="object 743"/>
          <p:cNvSpPr/>
          <p:nvPr/>
        </p:nvSpPr>
        <p:spPr>
          <a:xfrm>
            <a:off x="9889626" y="4313130"/>
            <a:ext cx="242717" cy="206743"/>
          </a:xfrm>
          <a:prstGeom prst="rect">
            <a:avLst/>
          </a:prstGeom>
          <a:blipFill>
            <a:blip r:embed="rId127" cstate="print"/>
            <a:stretch>
              <a:fillRect/>
            </a:stretch>
          </a:blipFill>
        </p:spPr>
        <p:txBody>
          <a:bodyPr wrap="square" lIns="0" tIns="0" rIns="0" bIns="0" rtlCol="0"/>
          <a:lstStyle/>
          <a:p>
            <a:endParaRPr/>
          </a:p>
        </p:txBody>
      </p:sp>
      <p:sp>
        <p:nvSpPr>
          <p:cNvPr id="744" name="object 744"/>
          <p:cNvSpPr/>
          <p:nvPr/>
        </p:nvSpPr>
        <p:spPr>
          <a:xfrm>
            <a:off x="9605898" y="4662677"/>
            <a:ext cx="254086" cy="252666"/>
          </a:xfrm>
          <a:prstGeom prst="rect">
            <a:avLst/>
          </a:prstGeom>
          <a:blipFill>
            <a:blip r:embed="rId370" cstate="print"/>
            <a:stretch>
              <a:fillRect/>
            </a:stretch>
          </a:blipFill>
        </p:spPr>
        <p:txBody>
          <a:bodyPr wrap="square" lIns="0" tIns="0" rIns="0" bIns="0" rtlCol="0"/>
          <a:lstStyle/>
          <a:p>
            <a:endParaRPr/>
          </a:p>
        </p:txBody>
      </p:sp>
      <p:sp>
        <p:nvSpPr>
          <p:cNvPr id="745" name="object 745"/>
          <p:cNvSpPr/>
          <p:nvPr/>
        </p:nvSpPr>
        <p:spPr>
          <a:xfrm>
            <a:off x="9605865" y="4662796"/>
            <a:ext cx="254635" cy="252729"/>
          </a:xfrm>
          <a:custGeom>
            <a:avLst/>
            <a:gdLst/>
            <a:ahLst/>
            <a:cxnLst/>
            <a:rect l="l" t="t" r="r" b="b"/>
            <a:pathLst>
              <a:path w="254634" h="252729">
                <a:moveTo>
                  <a:pt x="6019" y="184845"/>
                </a:moveTo>
                <a:lnTo>
                  <a:pt x="3345" y="174948"/>
                </a:lnTo>
                <a:lnTo>
                  <a:pt x="1414" y="163983"/>
                </a:lnTo>
                <a:lnTo>
                  <a:pt x="281" y="152207"/>
                </a:lnTo>
                <a:lnTo>
                  <a:pt x="0" y="139874"/>
                </a:lnTo>
                <a:lnTo>
                  <a:pt x="35" y="126815"/>
                </a:lnTo>
                <a:lnTo>
                  <a:pt x="7315" y="84655"/>
                </a:lnTo>
                <a:lnTo>
                  <a:pt x="38451" y="40181"/>
                </a:lnTo>
                <a:lnTo>
                  <a:pt x="78219" y="12833"/>
                </a:lnTo>
                <a:lnTo>
                  <a:pt x="120598" y="1475"/>
                </a:lnTo>
                <a:lnTo>
                  <a:pt x="134331" y="0"/>
                </a:lnTo>
                <a:lnTo>
                  <a:pt x="148135" y="310"/>
                </a:lnTo>
                <a:lnTo>
                  <a:pt x="192622" y="15768"/>
                </a:lnTo>
                <a:lnTo>
                  <a:pt x="230673" y="48734"/>
                </a:lnTo>
                <a:lnTo>
                  <a:pt x="251714" y="93430"/>
                </a:lnTo>
                <a:lnTo>
                  <a:pt x="254123" y="119229"/>
                </a:lnTo>
                <a:lnTo>
                  <a:pt x="252392" y="131823"/>
                </a:lnTo>
                <a:lnTo>
                  <a:pt x="239952" y="173493"/>
                </a:lnTo>
                <a:lnTo>
                  <a:pt x="211211" y="214603"/>
                </a:lnTo>
                <a:lnTo>
                  <a:pt x="180533" y="239065"/>
                </a:lnTo>
                <a:lnTo>
                  <a:pt x="125482" y="252547"/>
                </a:lnTo>
                <a:lnTo>
                  <a:pt x="105553" y="251306"/>
                </a:lnTo>
                <a:lnTo>
                  <a:pt x="51982" y="233149"/>
                </a:lnTo>
                <a:lnTo>
                  <a:pt x="16194" y="206569"/>
                </a:lnTo>
                <a:lnTo>
                  <a:pt x="6019" y="184845"/>
                </a:lnTo>
                <a:close/>
              </a:path>
            </a:pathLst>
          </a:custGeom>
          <a:ln w="12700">
            <a:solidFill>
              <a:srgbClr val="A19FCC"/>
            </a:solidFill>
          </a:ln>
        </p:spPr>
        <p:txBody>
          <a:bodyPr wrap="square" lIns="0" tIns="0" rIns="0" bIns="0" rtlCol="0"/>
          <a:lstStyle/>
          <a:p>
            <a:endParaRPr/>
          </a:p>
        </p:txBody>
      </p:sp>
      <p:sp>
        <p:nvSpPr>
          <p:cNvPr id="746" name="object 746"/>
          <p:cNvSpPr/>
          <p:nvPr/>
        </p:nvSpPr>
        <p:spPr>
          <a:xfrm>
            <a:off x="9702088" y="4886375"/>
            <a:ext cx="241947" cy="244241"/>
          </a:xfrm>
          <a:prstGeom prst="rect">
            <a:avLst/>
          </a:prstGeom>
          <a:blipFill>
            <a:blip r:embed="rId371" cstate="print"/>
            <a:stretch>
              <a:fillRect/>
            </a:stretch>
          </a:blipFill>
        </p:spPr>
        <p:txBody>
          <a:bodyPr wrap="square" lIns="0" tIns="0" rIns="0" bIns="0" rtlCol="0"/>
          <a:lstStyle/>
          <a:p>
            <a:endParaRPr/>
          </a:p>
        </p:txBody>
      </p:sp>
      <p:sp>
        <p:nvSpPr>
          <p:cNvPr id="747" name="object 747"/>
          <p:cNvSpPr/>
          <p:nvPr/>
        </p:nvSpPr>
        <p:spPr>
          <a:xfrm>
            <a:off x="9702090" y="4886485"/>
            <a:ext cx="242570" cy="244475"/>
          </a:xfrm>
          <a:custGeom>
            <a:avLst/>
            <a:gdLst/>
            <a:ahLst/>
            <a:cxnLst/>
            <a:rect l="l" t="t" r="r" b="b"/>
            <a:pathLst>
              <a:path w="242570" h="244475">
                <a:moveTo>
                  <a:pt x="240196" y="69499"/>
                </a:moveTo>
                <a:lnTo>
                  <a:pt x="241481" y="79165"/>
                </a:lnTo>
                <a:lnTo>
                  <a:pt x="241947" y="89842"/>
                </a:lnTo>
                <a:lnTo>
                  <a:pt x="241573" y="101279"/>
                </a:lnTo>
                <a:lnTo>
                  <a:pt x="236574" y="139239"/>
                </a:lnTo>
                <a:lnTo>
                  <a:pt x="217524" y="180436"/>
                </a:lnTo>
                <a:lnTo>
                  <a:pt x="179300" y="219473"/>
                </a:lnTo>
                <a:lnTo>
                  <a:pt x="138198" y="237895"/>
                </a:lnTo>
                <a:lnTo>
                  <a:pt x="98437" y="244136"/>
                </a:lnTo>
                <a:lnTo>
                  <a:pt x="85631" y="243378"/>
                </a:lnTo>
                <a:lnTo>
                  <a:pt x="46132" y="226929"/>
                </a:lnTo>
                <a:lnTo>
                  <a:pt x="14735" y="193758"/>
                </a:lnTo>
                <a:lnTo>
                  <a:pt x="585" y="149801"/>
                </a:lnTo>
                <a:lnTo>
                  <a:pt x="0" y="136972"/>
                </a:lnTo>
                <a:lnTo>
                  <a:pt x="1470" y="124753"/>
                </a:lnTo>
                <a:lnTo>
                  <a:pt x="14486" y="86633"/>
                </a:lnTo>
                <a:lnTo>
                  <a:pt x="40032" y="46270"/>
                </a:lnTo>
                <a:lnTo>
                  <a:pt x="84453" y="11214"/>
                </a:lnTo>
                <a:lnTo>
                  <a:pt x="137291" y="0"/>
                </a:lnTo>
                <a:lnTo>
                  <a:pt x="155673" y="1863"/>
                </a:lnTo>
                <a:lnTo>
                  <a:pt x="203304" y="21220"/>
                </a:lnTo>
                <a:lnTo>
                  <a:pt x="233371" y="48133"/>
                </a:lnTo>
                <a:lnTo>
                  <a:pt x="240196" y="69499"/>
                </a:lnTo>
                <a:close/>
              </a:path>
            </a:pathLst>
          </a:custGeom>
          <a:ln w="12700">
            <a:solidFill>
              <a:srgbClr val="A19FCC"/>
            </a:solidFill>
          </a:ln>
        </p:spPr>
        <p:txBody>
          <a:bodyPr wrap="square" lIns="0" tIns="0" rIns="0" bIns="0" rtlCol="0"/>
          <a:lstStyle/>
          <a:p>
            <a:endParaRPr/>
          </a:p>
        </p:txBody>
      </p:sp>
      <p:sp>
        <p:nvSpPr>
          <p:cNvPr id="748" name="object 748"/>
          <p:cNvSpPr/>
          <p:nvPr/>
        </p:nvSpPr>
        <p:spPr>
          <a:xfrm>
            <a:off x="9851925" y="5040997"/>
            <a:ext cx="359121" cy="347719"/>
          </a:xfrm>
          <a:prstGeom prst="rect">
            <a:avLst/>
          </a:prstGeom>
          <a:blipFill>
            <a:blip r:embed="rId372" cstate="print"/>
            <a:stretch>
              <a:fillRect/>
            </a:stretch>
          </a:blipFill>
        </p:spPr>
        <p:txBody>
          <a:bodyPr wrap="square" lIns="0" tIns="0" rIns="0" bIns="0" rtlCol="0"/>
          <a:lstStyle/>
          <a:p>
            <a:endParaRPr/>
          </a:p>
        </p:txBody>
      </p:sp>
      <p:sp>
        <p:nvSpPr>
          <p:cNvPr id="749" name="object 749"/>
          <p:cNvSpPr/>
          <p:nvPr/>
        </p:nvSpPr>
        <p:spPr>
          <a:xfrm>
            <a:off x="9851932" y="5041108"/>
            <a:ext cx="359410" cy="347980"/>
          </a:xfrm>
          <a:custGeom>
            <a:avLst/>
            <a:gdLst/>
            <a:ahLst/>
            <a:cxnLst/>
            <a:rect l="l" t="t" r="r" b="b"/>
            <a:pathLst>
              <a:path w="359409" h="347979">
                <a:moveTo>
                  <a:pt x="353929" y="110879"/>
                </a:moveTo>
                <a:lnTo>
                  <a:pt x="356809" y="124878"/>
                </a:lnTo>
                <a:lnTo>
                  <a:pt x="358555" y="140248"/>
                </a:lnTo>
                <a:lnTo>
                  <a:pt x="359115" y="156628"/>
                </a:lnTo>
                <a:lnTo>
                  <a:pt x="358437" y="173655"/>
                </a:lnTo>
                <a:lnTo>
                  <a:pt x="351208" y="229878"/>
                </a:lnTo>
                <a:lnTo>
                  <a:pt x="330778" y="267874"/>
                </a:lnTo>
                <a:lnTo>
                  <a:pt x="295950" y="305601"/>
                </a:lnTo>
                <a:lnTo>
                  <a:pt x="258136" y="330496"/>
                </a:lnTo>
                <a:lnTo>
                  <a:pt x="217335" y="342563"/>
                </a:lnTo>
                <a:lnTo>
                  <a:pt x="177617" y="347487"/>
                </a:lnTo>
                <a:lnTo>
                  <a:pt x="158266" y="347612"/>
                </a:lnTo>
                <a:lnTo>
                  <a:pt x="138973" y="345267"/>
                </a:lnTo>
                <a:lnTo>
                  <a:pt x="99158" y="330369"/>
                </a:lnTo>
                <a:lnTo>
                  <a:pt x="58168" y="302796"/>
                </a:lnTo>
                <a:lnTo>
                  <a:pt x="27687" y="267105"/>
                </a:lnTo>
                <a:lnTo>
                  <a:pt x="7718" y="223302"/>
                </a:lnTo>
                <a:lnTo>
                  <a:pt x="0" y="184153"/>
                </a:lnTo>
                <a:lnTo>
                  <a:pt x="1007" y="166759"/>
                </a:lnTo>
                <a:lnTo>
                  <a:pt x="16802" y="113332"/>
                </a:lnTo>
                <a:lnTo>
                  <a:pt x="36829" y="75165"/>
                </a:lnTo>
                <a:lnTo>
                  <a:pt x="69368" y="41375"/>
                </a:lnTo>
                <a:lnTo>
                  <a:pt x="114428" y="11957"/>
                </a:lnTo>
                <a:lnTo>
                  <a:pt x="164780" y="0"/>
                </a:lnTo>
                <a:lnTo>
                  <a:pt x="192645" y="1034"/>
                </a:lnTo>
                <a:lnTo>
                  <a:pt x="246144" y="12594"/>
                </a:lnTo>
                <a:lnTo>
                  <a:pt x="293815" y="37969"/>
                </a:lnTo>
                <a:lnTo>
                  <a:pt x="331018" y="68106"/>
                </a:lnTo>
                <a:lnTo>
                  <a:pt x="353929" y="110879"/>
                </a:lnTo>
                <a:close/>
              </a:path>
            </a:pathLst>
          </a:custGeom>
          <a:ln w="12700">
            <a:solidFill>
              <a:srgbClr val="A19FCC"/>
            </a:solidFill>
          </a:ln>
        </p:spPr>
        <p:txBody>
          <a:bodyPr wrap="square" lIns="0" tIns="0" rIns="0" bIns="0" rtlCol="0"/>
          <a:lstStyle/>
          <a:p>
            <a:endParaRPr/>
          </a:p>
        </p:txBody>
      </p:sp>
      <p:sp>
        <p:nvSpPr>
          <p:cNvPr id="750" name="object 750"/>
          <p:cNvSpPr/>
          <p:nvPr/>
        </p:nvSpPr>
        <p:spPr>
          <a:xfrm>
            <a:off x="10105589" y="5313235"/>
            <a:ext cx="278175" cy="220330"/>
          </a:xfrm>
          <a:prstGeom prst="rect">
            <a:avLst/>
          </a:prstGeom>
          <a:blipFill>
            <a:blip r:embed="rId373" cstate="print"/>
            <a:stretch>
              <a:fillRect/>
            </a:stretch>
          </a:blipFill>
        </p:spPr>
        <p:txBody>
          <a:bodyPr wrap="square" lIns="0" tIns="0" rIns="0" bIns="0" rtlCol="0"/>
          <a:lstStyle/>
          <a:p>
            <a:endParaRPr/>
          </a:p>
        </p:txBody>
      </p:sp>
      <p:sp>
        <p:nvSpPr>
          <p:cNvPr id="751" name="object 751"/>
          <p:cNvSpPr/>
          <p:nvPr/>
        </p:nvSpPr>
        <p:spPr>
          <a:xfrm>
            <a:off x="10105594" y="5313281"/>
            <a:ext cx="278765" cy="220345"/>
          </a:xfrm>
          <a:custGeom>
            <a:avLst/>
            <a:gdLst/>
            <a:ahLst/>
            <a:cxnLst/>
            <a:rect l="l" t="t" r="r" b="b"/>
            <a:pathLst>
              <a:path w="278765" h="220345">
                <a:moveTo>
                  <a:pt x="214639" y="11089"/>
                </a:moveTo>
                <a:lnTo>
                  <a:pt x="248586" y="38800"/>
                </a:lnTo>
                <a:lnTo>
                  <a:pt x="276475" y="80126"/>
                </a:lnTo>
                <a:lnTo>
                  <a:pt x="278168" y="94231"/>
                </a:lnTo>
                <a:lnTo>
                  <a:pt x="277731" y="110063"/>
                </a:lnTo>
                <a:lnTo>
                  <a:pt x="264137" y="152904"/>
                </a:lnTo>
                <a:lnTo>
                  <a:pt x="233790" y="184545"/>
                </a:lnTo>
                <a:lnTo>
                  <a:pt x="197471" y="207770"/>
                </a:lnTo>
                <a:lnTo>
                  <a:pt x="146013" y="219346"/>
                </a:lnTo>
                <a:lnTo>
                  <a:pt x="126210" y="220293"/>
                </a:lnTo>
                <a:lnTo>
                  <a:pt x="107514" y="219254"/>
                </a:lnTo>
                <a:lnTo>
                  <a:pt x="55433" y="203195"/>
                </a:lnTo>
                <a:lnTo>
                  <a:pt x="23202" y="179302"/>
                </a:lnTo>
                <a:lnTo>
                  <a:pt x="2355" y="135201"/>
                </a:lnTo>
                <a:lnTo>
                  <a:pt x="0" y="121814"/>
                </a:lnTo>
                <a:lnTo>
                  <a:pt x="352" y="107926"/>
                </a:lnTo>
                <a:lnTo>
                  <a:pt x="16818" y="60881"/>
                </a:lnTo>
                <a:lnTo>
                  <a:pt x="59970" y="24293"/>
                </a:lnTo>
                <a:lnTo>
                  <a:pt x="98929" y="8218"/>
                </a:lnTo>
                <a:lnTo>
                  <a:pt x="141126" y="970"/>
                </a:lnTo>
                <a:lnTo>
                  <a:pt x="161867" y="0"/>
                </a:lnTo>
                <a:lnTo>
                  <a:pt x="179180" y="179"/>
                </a:lnTo>
                <a:lnTo>
                  <a:pt x="191425" y="1316"/>
                </a:lnTo>
                <a:lnTo>
                  <a:pt x="199976" y="3519"/>
                </a:lnTo>
                <a:lnTo>
                  <a:pt x="206994" y="6780"/>
                </a:lnTo>
                <a:lnTo>
                  <a:pt x="214639" y="11089"/>
                </a:lnTo>
                <a:close/>
              </a:path>
            </a:pathLst>
          </a:custGeom>
          <a:ln w="12700">
            <a:solidFill>
              <a:srgbClr val="A19FCC"/>
            </a:solidFill>
          </a:ln>
        </p:spPr>
        <p:txBody>
          <a:bodyPr wrap="square" lIns="0" tIns="0" rIns="0" bIns="0" rtlCol="0"/>
          <a:lstStyle/>
          <a:p>
            <a:endParaRPr/>
          </a:p>
        </p:txBody>
      </p:sp>
      <p:sp>
        <p:nvSpPr>
          <p:cNvPr id="752" name="object 752"/>
          <p:cNvSpPr/>
          <p:nvPr/>
        </p:nvSpPr>
        <p:spPr>
          <a:xfrm>
            <a:off x="9803240" y="4675910"/>
            <a:ext cx="204969" cy="223418"/>
          </a:xfrm>
          <a:prstGeom prst="rect">
            <a:avLst/>
          </a:prstGeom>
          <a:blipFill>
            <a:blip r:embed="rId374" cstate="print"/>
            <a:stretch>
              <a:fillRect/>
            </a:stretch>
          </a:blipFill>
        </p:spPr>
        <p:txBody>
          <a:bodyPr wrap="square" lIns="0" tIns="0" rIns="0" bIns="0" rtlCol="0"/>
          <a:lstStyle/>
          <a:p>
            <a:endParaRPr/>
          </a:p>
        </p:txBody>
      </p:sp>
      <p:sp>
        <p:nvSpPr>
          <p:cNvPr id="753" name="object 753"/>
          <p:cNvSpPr/>
          <p:nvPr/>
        </p:nvSpPr>
        <p:spPr>
          <a:xfrm>
            <a:off x="9796889" y="4669559"/>
            <a:ext cx="217668" cy="236115"/>
          </a:xfrm>
          <a:prstGeom prst="rect">
            <a:avLst/>
          </a:prstGeom>
          <a:blipFill>
            <a:blip r:embed="rId375" cstate="print"/>
            <a:stretch>
              <a:fillRect/>
            </a:stretch>
          </a:blipFill>
        </p:spPr>
        <p:txBody>
          <a:bodyPr wrap="square" lIns="0" tIns="0" rIns="0" bIns="0" rtlCol="0"/>
          <a:lstStyle/>
          <a:p>
            <a:endParaRPr/>
          </a:p>
        </p:txBody>
      </p:sp>
      <p:sp>
        <p:nvSpPr>
          <p:cNvPr id="754" name="object 754"/>
          <p:cNvSpPr/>
          <p:nvPr/>
        </p:nvSpPr>
        <p:spPr>
          <a:xfrm>
            <a:off x="9877711" y="4841011"/>
            <a:ext cx="270059" cy="243750"/>
          </a:xfrm>
          <a:prstGeom prst="rect">
            <a:avLst/>
          </a:prstGeom>
          <a:blipFill>
            <a:blip r:embed="rId376" cstate="print"/>
            <a:stretch>
              <a:fillRect/>
            </a:stretch>
          </a:blipFill>
        </p:spPr>
        <p:txBody>
          <a:bodyPr wrap="square" lIns="0" tIns="0" rIns="0" bIns="0" rtlCol="0"/>
          <a:lstStyle/>
          <a:p>
            <a:endParaRPr/>
          </a:p>
        </p:txBody>
      </p:sp>
      <p:sp>
        <p:nvSpPr>
          <p:cNvPr id="755" name="object 755"/>
          <p:cNvSpPr/>
          <p:nvPr/>
        </p:nvSpPr>
        <p:spPr>
          <a:xfrm>
            <a:off x="9877709" y="4841066"/>
            <a:ext cx="270510" cy="243840"/>
          </a:xfrm>
          <a:custGeom>
            <a:avLst/>
            <a:gdLst/>
            <a:ahLst/>
            <a:cxnLst/>
            <a:rect l="l" t="t" r="r" b="b"/>
            <a:pathLst>
              <a:path w="270509" h="243839">
                <a:moveTo>
                  <a:pt x="174464" y="2957"/>
                </a:moveTo>
                <a:lnTo>
                  <a:pt x="215790" y="19861"/>
                </a:lnTo>
                <a:lnTo>
                  <a:pt x="247624" y="41640"/>
                </a:lnTo>
                <a:lnTo>
                  <a:pt x="266730" y="81283"/>
                </a:lnTo>
                <a:lnTo>
                  <a:pt x="270057" y="113320"/>
                </a:lnTo>
                <a:lnTo>
                  <a:pt x="267741" y="127784"/>
                </a:lnTo>
                <a:lnTo>
                  <a:pt x="249178" y="168400"/>
                </a:lnTo>
                <a:lnTo>
                  <a:pt x="222177" y="202536"/>
                </a:lnTo>
                <a:lnTo>
                  <a:pt x="176984" y="229828"/>
                </a:lnTo>
                <a:lnTo>
                  <a:pt x="140327" y="241603"/>
                </a:lnTo>
                <a:lnTo>
                  <a:pt x="122116" y="243691"/>
                </a:lnTo>
                <a:lnTo>
                  <a:pt x="103376" y="243619"/>
                </a:lnTo>
                <a:lnTo>
                  <a:pt x="57514" y="234148"/>
                </a:lnTo>
                <a:lnTo>
                  <a:pt x="20956" y="202185"/>
                </a:lnTo>
                <a:lnTo>
                  <a:pt x="2112" y="164679"/>
                </a:lnTo>
                <a:lnTo>
                  <a:pt x="0" y="131170"/>
                </a:lnTo>
                <a:lnTo>
                  <a:pt x="2454" y="113122"/>
                </a:lnTo>
                <a:lnTo>
                  <a:pt x="31600" y="63676"/>
                </a:lnTo>
                <a:lnTo>
                  <a:pt x="63428" y="35787"/>
                </a:lnTo>
                <a:lnTo>
                  <a:pt x="101226" y="15624"/>
                </a:lnTo>
                <a:lnTo>
                  <a:pt x="149191" y="458"/>
                </a:lnTo>
                <a:lnTo>
                  <a:pt x="158045" y="0"/>
                </a:lnTo>
                <a:lnTo>
                  <a:pt x="165786" y="1057"/>
                </a:lnTo>
                <a:lnTo>
                  <a:pt x="174464" y="2957"/>
                </a:lnTo>
                <a:close/>
              </a:path>
            </a:pathLst>
          </a:custGeom>
          <a:ln w="12700">
            <a:solidFill>
              <a:srgbClr val="A19FCC"/>
            </a:solidFill>
          </a:ln>
        </p:spPr>
        <p:txBody>
          <a:bodyPr wrap="square" lIns="0" tIns="0" rIns="0" bIns="0" rtlCol="0"/>
          <a:lstStyle/>
          <a:p>
            <a:endParaRPr/>
          </a:p>
        </p:txBody>
      </p:sp>
      <p:sp>
        <p:nvSpPr>
          <p:cNvPr id="756" name="object 756"/>
          <p:cNvSpPr/>
          <p:nvPr/>
        </p:nvSpPr>
        <p:spPr>
          <a:xfrm>
            <a:off x="10142512" y="5081663"/>
            <a:ext cx="226237" cy="254571"/>
          </a:xfrm>
          <a:prstGeom prst="rect">
            <a:avLst/>
          </a:prstGeom>
          <a:blipFill>
            <a:blip r:embed="rId377" cstate="print"/>
            <a:stretch>
              <a:fillRect/>
            </a:stretch>
          </a:blipFill>
        </p:spPr>
        <p:txBody>
          <a:bodyPr wrap="square" lIns="0" tIns="0" rIns="0" bIns="0" rtlCol="0"/>
          <a:lstStyle/>
          <a:p>
            <a:endParaRPr/>
          </a:p>
        </p:txBody>
      </p:sp>
      <p:sp>
        <p:nvSpPr>
          <p:cNvPr id="757" name="object 757"/>
          <p:cNvSpPr/>
          <p:nvPr/>
        </p:nvSpPr>
        <p:spPr>
          <a:xfrm>
            <a:off x="10142515" y="5081729"/>
            <a:ext cx="226695" cy="254635"/>
          </a:xfrm>
          <a:custGeom>
            <a:avLst/>
            <a:gdLst/>
            <a:ahLst/>
            <a:cxnLst/>
            <a:rect l="l" t="t" r="r" b="b"/>
            <a:pathLst>
              <a:path w="226695" h="254635">
                <a:moveTo>
                  <a:pt x="29997" y="37045"/>
                </a:moveTo>
                <a:lnTo>
                  <a:pt x="65912" y="14160"/>
                </a:lnTo>
                <a:lnTo>
                  <a:pt x="114160" y="0"/>
                </a:lnTo>
                <a:lnTo>
                  <a:pt x="128793" y="2046"/>
                </a:lnTo>
                <a:lnTo>
                  <a:pt x="173634" y="20002"/>
                </a:lnTo>
                <a:lnTo>
                  <a:pt x="202464" y="51554"/>
                </a:lnTo>
                <a:lnTo>
                  <a:pt x="220835" y="88098"/>
                </a:lnTo>
                <a:lnTo>
                  <a:pt x="226237" y="115595"/>
                </a:lnTo>
                <a:lnTo>
                  <a:pt x="226042" y="131765"/>
                </a:lnTo>
                <a:lnTo>
                  <a:pt x="214998" y="183172"/>
                </a:lnTo>
                <a:lnTo>
                  <a:pt x="186592" y="224902"/>
                </a:lnTo>
                <a:lnTo>
                  <a:pt x="154936" y="247224"/>
                </a:lnTo>
                <a:lnTo>
                  <a:pt x="105546" y="254509"/>
                </a:lnTo>
                <a:lnTo>
                  <a:pt x="91484" y="253228"/>
                </a:lnTo>
                <a:lnTo>
                  <a:pt x="47982" y="234173"/>
                </a:lnTo>
                <a:lnTo>
                  <a:pt x="13744" y="194498"/>
                </a:lnTo>
                <a:lnTo>
                  <a:pt x="2511" y="156798"/>
                </a:lnTo>
                <a:lnTo>
                  <a:pt x="0" y="137934"/>
                </a:lnTo>
                <a:lnTo>
                  <a:pt x="81" y="118839"/>
                </a:lnTo>
                <a:lnTo>
                  <a:pt x="6449" y="80615"/>
                </a:lnTo>
                <a:lnTo>
                  <a:pt x="23859" y="42681"/>
                </a:lnTo>
                <a:lnTo>
                  <a:pt x="29997" y="37045"/>
                </a:lnTo>
                <a:close/>
              </a:path>
            </a:pathLst>
          </a:custGeom>
          <a:ln w="12700">
            <a:solidFill>
              <a:srgbClr val="A19FCC"/>
            </a:solidFill>
          </a:ln>
        </p:spPr>
        <p:txBody>
          <a:bodyPr wrap="square" lIns="0" tIns="0" rIns="0" bIns="0" rtlCol="0"/>
          <a:lstStyle/>
          <a:p>
            <a:endParaRPr/>
          </a:p>
        </p:txBody>
      </p:sp>
      <p:sp>
        <p:nvSpPr>
          <p:cNvPr id="758" name="object 758"/>
          <p:cNvSpPr/>
          <p:nvPr/>
        </p:nvSpPr>
        <p:spPr>
          <a:xfrm>
            <a:off x="9981426" y="4630101"/>
            <a:ext cx="204963" cy="223421"/>
          </a:xfrm>
          <a:prstGeom prst="rect">
            <a:avLst/>
          </a:prstGeom>
          <a:blipFill>
            <a:blip r:embed="rId378" cstate="print"/>
            <a:stretch>
              <a:fillRect/>
            </a:stretch>
          </a:blipFill>
        </p:spPr>
        <p:txBody>
          <a:bodyPr wrap="square" lIns="0" tIns="0" rIns="0" bIns="0" rtlCol="0"/>
          <a:lstStyle/>
          <a:p>
            <a:endParaRPr/>
          </a:p>
        </p:txBody>
      </p:sp>
      <p:sp>
        <p:nvSpPr>
          <p:cNvPr id="759" name="object 759"/>
          <p:cNvSpPr/>
          <p:nvPr/>
        </p:nvSpPr>
        <p:spPr>
          <a:xfrm>
            <a:off x="9975072" y="4623758"/>
            <a:ext cx="217668" cy="236115"/>
          </a:xfrm>
          <a:prstGeom prst="rect">
            <a:avLst/>
          </a:prstGeom>
          <a:blipFill>
            <a:blip r:embed="rId133" cstate="print"/>
            <a:stretch>
              <a:fillRect/>
            </a:stretch>
          </a:blipFill>
        </p:spPr>
        <p:txBody>
          <a:bodyPr wrap="square" lIns="0" tIns="0" rIns="0" bIns="0" rtlCol="0"/>
          <a:lstStyle/>
          <a:p>
            <a:endParaRPr/>
          </a:p>
        </p:txBody>
      </p:sp>
      <p:sp>
        <p:nvSpPr>
          <p:cNvPr id="760" name="object 760"/>
          <p:cNvSpPr/>
          <p:nvPr/>
        </p:nvSpPr>
        <p:spPr>
          <a:xfrm>
            <a:off x="10748042" y="3505620"/>
            <a:ext cx="248422" cy="265715"/>
          </a:xfrm>
          <a:prstGeom prst="rect">
            <a:avLst/>
          </a:prstGeom>
          <a:blipFill>
            <a:blip r:embed="rId379" cstate="print"/>
            <a:stretch>
              <a:fillRect/>
            </a:stretch>
          </a:blipFill>
        </p:spPr>
        <p:txBody>
          <a:bodyPr wrap="square" lIns="0" tIns="0" rIns="0" bIns="0" rtlCol="0"/>
          <a:lstStyle/>
          <a:p>
            <a:endParaRPr/>
          </a:p>
        </p:txBody>
      </p:sp>
      <p:sp>
        <p:nvSpPr>
          <p:cNvPr id="761" name="object 761"/>
          <p:cNvSpPr/>
          <p:nvPr/>
        </p:nvSpPr>
        <p:spPr>
          <a:xfrm>
            <a:off x="10748041" y="3505622"/>
            <a:ext cx="248920" cy="266065"/>
          </a:xfrm>
          <a:custGeom>
            <a:avLst/>
            <a:gdLst/>
            <a:ahLst/>
            <a:cxnLst/>
            <a:rect l="l" t="t" r="r" b="b"/>
            <a:pathLst>
              <a:path w="248920" h="266064">
                <a:moveTo>
                  <a:pt x="132415" y="2552"/>
                </a:moveTo>
                <a:lnTo>
                  <a:pt x="174617" y="19227"/>
                </a:lnTo>
                <a:lnTo>
                  <a:pt x="209223" y="41534"/>
                </a:lnTo>
                <a:lnTo>
                  <a:pt x="236344" y="83672"/>
                </a:lnTo>
                <a:lnTo>
                  <a:pt x="248420" y="133941"/>
                </a:lnTo>
                <a:lnTo>
                  <a:pt x="247405" y="149448"/>
                </a:lnTo>
                <a:lnTo>
                  <a:pt x="236656" y="191991"/>
                </a:lnTo>
                <a:lnTo>
                  <a:pt x="215130" y="227558"/>
                </a:lnTo>
                <a:lnTo>
                  <a:pt x="173644" y="256249"/>
                </a:lnTo>
                <a:lnTo>
                  <a:pt x="124412" y="265714"/>
                </a:lnTo>
                <a:lnTo>
                  <a:pt x="107510" y="264441"/>
                </a:lnTo>
                <a:lnTo>
                  <a:pt x="68745" y="251166"/>
                </a:lnTo>
                <a:lnTo>
                  <a:pt x="38399" y="224119"/>
                </a:lnTo>
                <a:lnTo>
                  <a:pt x="12019" y="184277"/>
                </a:lnTo>
                <a:lnTo>
                  <a:pt x="0" y="128489"/>
                </a:lnTo>
                <a:lnTo>
                  <a:pt x="1237" y="109804"/>
                </a:lnTo>
                <a:lnTo>
                  <a:pt x="15067" y="73850"/>
                </a:lnTo>
                <a:lnTo>
                  <a:pt x="37774" y="42430"/>
                </a:lnTo>
                <a:lnTo>
                  <a:pt x="83998" y="10423"/>
                </a:lnTo>
                <a:lnTo>
                  <a:pt x="116553" y="0"/>
                </a:lnTo>
                <a:lnTo>
                  <a:pt x="123952" y="840"/>
                </a:lnTo>
                <a:lnTo>
                  <a:pt x="132415" y="2552"/>
                </a:lnTo>
                <a:close/>
              </a:path>
            </a:pathLst>
          </a:custGeom>
          <a:ln w="12700">
            <a:solidFill>
              <a:srgbClr val="A19FCC"/>
            </a:solidFill>
          </a:ln>
        </p:spPr>
        <p:txBody>
          <a:bodyPr wrap="square" lIns="0" tIns="0" rIns="0" bIns="0" rtlCol="0"/>
          <a:lstStyle/>
          <a:p>
            <a:endParaRPr/>
          </a:p>
        </p:txBody>
      </p:sp>
      <p:sp>
        <p:nvSpPr>
          <p:cNvPr id="762" name="object 762"/>
          <p:cNvSpPr/>
          <p:nvPr/>
        </p:nvSpPr>
        <p:spPr>
          <a:xfrm>
            <a:off x="10522898" y="3486392"/>
            <a:ext cx="228694" cy="261901"/>
          </a:xfrm>
          <a:prstGeom prst="rect">
            <a:avLst/>
          </a:prstGeom>
          <a:blipFill>
            <a:blip r:embed="rId380" cstate="print"/>
            <a:stretch>
              <a:fillRect/>
            </a:stretch>
          </a:blipFill>
        </p:spPr>
        <p:txBody>
          <a:bodyPr wrap="square" lIns="0" tIns="0" rIns="0" bIns="0" rtlCol="0"/>
          <a:lstStyle/>
          <a:p>
            <a:endParaRPr/>
          </a:p>
        </p:txBody>
      </p:sp>
      <p:sp>
        <p:nvSpPr>
          <p:cNvPr id="763" name="object 763"/>
          <p:cNvSpPr/>
          <p:nvPr/>
        </p:nvSpPr>
        <p:spPr>
          <a:xfrm>
            <a:off x="10522904" y="3486408"/>
            <a:ext cx="229235" cy="262255"/>
          </a:xfrm>
          <a:custGeom>
            <a:avLst/>
            <a:gdLst/>
            <a:ahLst/>
            <a:cxnLst/>
            <a:rect l="l" t="t" r="r" b="b"/>
            <a:pathLst>
              <a:path w="229234" h="262254">
                <a:moveTo>
                  <a:pt x="101879" y="257428"/>
                </a:moveTo>
                <a:lnTo>
                  <a:pt x="63627" y="236231"/>
                </a:lnTo>
                <a:lnTo>
                  <a:pt x="32591" y="210425"/>
                </a:lnTo>
                <a:lnTo>
                  <a:pt x="9206" y="166113"/>
                </a:lnTo>
                <a:lnTo>
                  <a:pt x="0" y="115614"/>
                </a:lnTo>
                <a:lnTo>
                  <a:pt x="1526" y="100589"/>
                </a:lnTo>
                <a:lnTo>
                  <a:pt x="13049" y="60302"/>
                </a:lnTo>
                <a:lnTo>
                  <a:pt x="34239" y="28078"/>
                </a:lnTo>
                <a:lnTo>
                  <a:pt x="73562" y="4883"/>
                </a:lnTo>
                <a:lnTo>
                  <a:pt x="103304" y="0"/>
                </a:lnTo>
                <a:lnTo>
                  <a:pt x="119286" y="1373"/>
                </a:lnTo>
                <a:lnTo>
                  <a:pt x="160071" y="14820"/>
                </a:lnTo>
                <a:lnTo>
                  <a:pt x="196952" y="52002"/>
                </a:lnTo>
                <a:lnTo>
                  <a:pt x="219748" y="93979"/>
                </a:lnTo>
                <a:lnTo>
                  <a:pt x="228698" y="149861"/>
                </a:lnTo>
                <a:lnTo>
                  <a:pt x="226847" y="167969"/>
                </a:lnTo>
                <a:lnTo>
                  <a:pt x="202139" y="216611"/>
                </a:lnTo>
                <a:lnTo>
                  <a:pt x="162020" y="248754"/>
                </a:lnTo>
                <a:lnTo>
                  <a:pt x="123864" y="261882"/>
                </a:lnTo>
                <a:lnTo>
                  <a:pt x="116402" y="261768"/>
                </a:lnTo>
                <a:lnTo>
                  <a:pt x="109616" y="260087"/>
                </a:lnTo>
                <a:lnTo>
                  <a:pt x="101879" y="257428"/>
                </a:lnTo>
                <a:close/>
              </a:path>
            </a:pathLst>
          </a:custGeom>
          <a:ln w="12700">
            <a:solidFill>
              <a:srgbClr val="A19FCC"/>
            </a:solidFill>
          </a:ln>
        </p:spPr>
        <p:txBody>
          <a:bodyPr wrap="square" lIns="0" tIns="0" rIns="0" bIns="0" rtlCol="0"/>
          <a:lstStyle/>
          <a:p>
            <a:endParaRPr/>
          </a:p>
        </p:txBody>
      </p:sp>
      <p:sp>
        <p:nvSpPr>
          <p:cNvPr id="764" name="object 764"/>
          <p:cNvSpPr/>
          <p:nvPr/>
        </p:nvSpPr>
        <p:spPr>
          <a:xfrm>
            <a:off x="10179825" y="3517290"/>
            <a:ext cx="348458" cy="366055"/>
          </a:xfrm>
          <a:prstGeom prst="rect">
            <a:avLst/>
          </a:prstGeom>
          <a:blipFill>
            <a:blip r:embed="rId381" cstate="print"/>
            <a:stretch>
              <a:fillRect/>
            </a:stretch>
          </a:blipFill>
        </p:spPr>
        <p:txBody>
          <a:bodyPr wrap="square" lIns="0" tIns="0" rIns="0" bIns="0" rtlCol="0"/>
          <a:lstStyle/>
          <a:p>
            <a:endParaRPr/>
          </a:p>
        </p:txBody>
      </p:sp>
      <p:sp>
        <p:nvSpPr>
          <p:cNvPr id="765" name="object 765"/>
          <p:cNvSpPr/>
          <p:nvPr/>
        </p:nvSpPr>
        <p:spPr>
          <a:xfrm>
            <a:off x="10179828" y="3517406"/>
            <a:ext cx="348615" cy="366395"/>
          </a:xfrm>
          <a:custGeom>
            <a:avLst/>
            <a:gdLst/>
            <a:ahLst/>
            <a:cxnLst/>
            <a:rect l="l" t="t" r="r" b="b"/>
            <a:pathLst>
              <a:path w="348615" h="366395">
                <a:moveTo>
                  <a:pt x="145326" y="361006"/>
                </a:moveTo>
                <a:lnTo>
                  <a:pt x="102851" y="343227"/>
                </a:lnTo>
                <a:lnTo>
                  <a:pt x="57556" y="313607"/>
                </a:lnTo>
                <a:lnTo>
                  <a:pt x="30149" y="284629"/>
                </a:lnTo>
                <a:lnTo>
                  <a:pt x="10388" y="240356"/>
                </a:lnTo>
                <a:lnTo>
                  <a:pt x="0" y="192007"/>
                </a:lnTo>
                <a:lnTo>
                  <a:pt x="276" y="170292"/>
                </a:lnTo>
                <a:lnTo>
                  <a:pt x="9629" y="128794"/>
                </a:lnTo>
                <a:lnTo>
                  <a:pt x="24694" y="91714"/>
                </a:lnTo>
                <a:lnTo>
                  <a:pt x="45469" y="59060"/>
                </a:lnTo>
                <a:lnTo>
                  <a:pt x="77889" y="31562"/>
                </a:lnTo>
                <a:lnTo>
                  <a:pt x="121949" y="9216"/>
                </a:lnTo>
                <a:lnTo>
                  <a:pt x="167967" y="0"/>
                </a:lnTo>
                <a:lnTo>
                  <a:pt x="192381" y="655"/>
                </a:lnTo>
                <a:lnTo>
                  <a:pt x="236727" y="9127"/>
                </a:lnTo>
                <a:lnTo>
                  <a:pt x="281806" y="37029"/>
                </a:lnTo>
                <a:lnTo>
                  <a:pt x="307537" y="65456"/>
                </a:lnTo>
                <a:lnTo>
                  <a:pt x="331098" y="101550"/>
                </a:lnTo>
                <a:lnTo>
                  <a:pt x="344738" y="146440"/>
                </a:lnTo>
                <a:lnTo>
                  <a:pt x="348462" y="200124"/>
                </a:lnTo>
                <a:lnTo>
                  <a:pt x="344182" y="225650"/>
                </a:lnTo>
                <a:lnTo>
                  <a:pt x="319860" y="273738"/>
                </a:lnTo>
                <a:lnTo>
                  <a:pt x="283679" y="314816"/>
                </a:lnTo>
                <a:lnTo>
                  <a:pt x="238293" y="344066"/>
                </a:lnTo>
                <a:lnTo>
                  <a:pt x="193840" y="361857"/>
                </a:lnTo>
                <a:lnTo>
                  <a:pt x="167258" y="365937"/>
                </a:lnTo>
                <a:lnTo>
                  <a:pt x="156981" y="364118"/>
                </a:lnTo>
                <a:lnTo>
                  <a:pt x="145326" y="361006"/>
                </a:lnTo>
                <a:close/>
              </a:path>
            </a:pathLst>
          </a:custGeom>
          <a:ln w="12700">
            <a:solidFill>
              <a:srgbClr val="A19FCC"/>
            </a:solidFill>
          </a:ln>
        </p:spPr>
        <p:txBody>
          <a:bodyPr wrap="square" lIns="0" tIns="0" rIns="0" bIns="0" rtlCol="0"/>
          <a:lstStyle/>
          <a:p>
            <a:endParaRPr/>
          </a:p>
        </p:txBody>
      </p:sp>
      <p:sp>
        <p:nvSpPr>
          <p:cNvPr id="766" name="object 766"/>
          <p:cNvSpPr/>
          <p:nvPr/>
        </p:nvSpPr>
        <p:spPr>
          <a:xfrm>
            <a:off x="9954934" y="3644188"/>
            <a:ext cx="227822" cy="272314"/>
          </a:xfrm>
          <a:prstGeom prst="rect">
            <a:avLst/>
          </a:prstGeom>
          <a:blipFill>
            <a:blip r:embed="rId382" cstate="print"/>
            <a:stretch>
              <a:fillRect/>
            </a:stretch>
          </a:blipFill>
        </p:spPr>
        <p:txBody>
          <a:bodyPr wrap="square" lIns="0" tIns="0" rIns="0" bIns="0" rtlCol="0"/>
          <a:lstStyle/>
          <a:p>
            <a:endParaRPr/>
          </a:p>
        </p:txBody>
      </p:sp>
      <p:sp>
        <p:nvSpPr>
          <p:cNvPr id="767" name="object 767"/>
          <p:cNvSpPr/>
          <p:nvPr/>
        </p:nvSpPr>
        <p:spPr>
          <a:xfrm>
            <a:off x="9954941" y="3644197"/>
            <a:ext cx="227965" cy="272415"/>
          </a:xfrm>
          <a:custGeom>
            <a:avLst/>
            <a:gdLst/>
            <a:ahLst/>
            <a:cxnLst/>
            <a:rect l="l" t="t" r="r" b="b"/>
            <a:pathLst>
              <a:path w="227965" h="272414">
                <a:moveTo>
                  <a:pt x="163947" y="250033"/>
                </a:moveTo>
                <a:lnTo>
                  <a:pt x="123205" y="266162"/>
                </a:lnTo>
                <a:lnTo>
                  <a:pt x="86163" y="272302"/>
                </a:lnTo>
                <a:lnTo>
                  <a:pt x="73523" y="270366"/>
                </a:lnTo>
                <a:lnTo>
                  <a:pt x="34075" y="246951"/>
                </a:lnTo>
                <a:lnTo>
                  <a:pt x="10291" y="210667"/>
                </a:lnTo>
                <a:lnTo>
                  <a:pt x="1017" y="168141"/>
                </a:lnTo>
                <a:lnTo>
                  <a:pt x="0" y="153880"/>
                </a:lnTo>
                <a:lnTo>
                  <a:pt x="597" y="139160"/>
                </a:lnTo>
                <a:lnTo>
                  <a:pt x="15574" y="88591"/>
                </a:lnTo>
                <a:lnTo>
                  <a:pt x="34420" y="55025"/>
                </a:lnTo>
                <a:lnTo>
                  <a:pt x="73835" y="17377"/>
                </a:lnTo>
                <a:lnTo>
                  <a:pt x="110407" y="886"/>
                </a:lnTo>
                <a:lnTo>
                  <a:pt x="121733" y="0"/>
                </a:lnTo>
                <a:lnTo>
                  <a:pt x="133467" y="402"/>
                </a:lnTo>
                <a:lnTo>
                  <a:pt x="171907" y="8648"/>
                </a:lnTo>
                <a:lnTo>
                  <a:pt x="207024" y="38381"/>
                </a:lnTo>
                <a:lnTo>
                  <a:pt x="227152" y="87773"/>
                </a:lnTo>
                <a:lnTo>
                  <a:pt x="227825" y="108557"/>
                </a:lnTo>
                <a:lnTo>
                  <a:pt x="226245" y="129982"/>
                </a:lnTo>
                <a:lnTo>
                  <a:pt x="216976" y="170509"/>
                </a:lnTo>
                <a:lnTo>
                  <a:pt x="199350" y="209363"/>
                </a:lnTo>
                <a:lnTo>
                  <a:pt x="177699" y="240923"/>
                </a:lnTo>
                <a:lnTo>
                  <a:pt x="163947" y="250033"/>
                </a:lnTo>
                <a:close/>
              </a:path>
            </a:pathLst>
          </a:custGeom>
          <a:ln w="12700">
            <a:solidFill>
              <a:srgbClr val="A19FCC"/>
            </a:solidFill>
          </a:ln>
        </p:spPr>
        <p:txBody>
          <a:bodyPr wrap="square" lIns="0" tIns="0" rIns="0" bIns="0" rtlCol="0"/>
          <a:lstStyle/>
          <a:p>
            <a:endParaRPr/>
          </a:p>
        </p:txBody>
      </p:sp>
      <p:sp>
        <p:nvSpPr>
          <p:cNvPr id="768" name="object 768"/>
          <p:cNvSpPr/>
          <p:nvPr/>
        </p:nvSpPr>
        <p:spPr>
          <a:xfrm>
            <a:off x="10687098" y="3683571"/>
            <a:ext cx="209931" cy="209152"/>
          </a:xfrm>
          <a:prstGeom prst="rect">
            <a:avLst/>
          </a:prstGeom>
          <a:blipFill>
            <a:blip r:embed="rId383" cstate="print"/>
            <a:stretch>
              <a:fillRect/>
            </a:stretch>
          </a:blipFill>
        </p:spPr>
        <p:txBody>
          <a:bodyPr wrap="square" lIns="0" tIns="0" rIns="0" bIns="0" rtlCol="0"/>
          <a:lstStyle/>
          <a:p>
            <a:endParaRPr/>
          </a:p>
        </p:txBody>
      </p:sp>
      <p:sp>
        <p:nvSpPr>
          <p:cNvPr id="769" name="object 769"/>
          <p:cNvSpPr/>
          <p:nvPr/>
        </p:nvSpPr>
        <p:spPr>
          <a:xfrm>
            <a:off x="10680746" y="3677322"/>
            <a:ext cx="222635" cy="221755"/>
          </a:xfrm>
          <a:prstGeom prst="rect">
            <a:avLst/>
          </a:prstGeom>
          <a:blipFill>
            <a:blip r:embed="rId384" cstate="print"/>
            <a:stretch>
              <a:fillRect/>
            </a:stretch>
          </a:blipFill>
        </p:spPr>
        <p:txBody>
          <a:bodyPr wrap="square" lIns="0" tIns="0" rIns="0" bIns="0" rtlCol="0"/>
          <a:lstStyle/>
          <a:p>
            <a:endParaRPr/>
          </a:p>
        </p:txBody>
      </p:sp>
      <p:sp>
        <p:nvSpPr>
          <p:cNvPr id="770" name="object 770"/>
          <p:cNvSpPr/>
          <p:nvPr/>
        </p:nvSpPr>
        <p:spPr>
          <a:xfrm>
            <a:off x="10468505" y="3661473"/>
            <a:ext cx="226710" cy="279933"/>
          </a:xfrm>
          <a:prstGeom prst="rect">
            <a:avLst/>
          </a:prstGeom>
          <a:blipFill>
            <a:blip r:embed="rId385" cstate="print"/>
            <a:stretch>
              <a:fillRect/>
            </a:stretch>
          </a:blipFill>
        </p:spPr>
        <p:txBody>
          <a:bodyPr wrap="square" lIns="0" tIns="0" rIns="0" bIns="0" rtlCol="0"/>
          <a:lstStyle/>
          <a:p>
            <a:endParaRPr/>
          </a:p>
        </p:txBody>
      </p:sp>
      <p:sp>
        <p:nvSpPr>
          <p:cNvPr id="771" name="object 771"/>
          <p:cNvSpPr/>
          <p:nvPr/>
        </p:nvSpPr>
        <p:spPr>
          <a:xfrm>
            <a:off x="10468508" y="3661620"/>
            <a:ext cx="227329" cy="280035"/>
          </a:xfrm>
          <a:custGeom>
            <a:avLst/>
            <a:gdLst/>
            <a:ahLst/>
            <a:cxnLst/>
            <a:rect l="l" t="t" r="r" b="b"/>
            <a:pathLst>
              <a:path w="227329" h="280035">
                <a:moveTo>
                  <a:pt x="200459" y="232741"/>
                </a:moveTo>
                <a:lnTo>
                  <a:pt x="165547" y="260580"/>
                </a:lnTo>
                <a:lnTo>
                  <a:pt x="131016" y="277768"/>
                </a:lnTo>
                <a:lnTo>
                  <a:pt x="117909" y="279795"/>
                </a:lnTo>
                <a:lnTo>
                  <a:pt x="103176" y="278669"/>
                </a:lnTo>
                <a:lnTo>
                  <a:pt x="57495" y="262396"/>
                </a:lnTo>
                <a:lnTo>
                  <a:pt x="27213" y="229992"/>
                </a:lnTo>
                <a:lnTo>
                  <a:pt x="7184" y="191314"/>
                </a:lnTo>
                <a:lnTo>
                  <a:pt x="0" y="143822"/>
                </a:lnTo>
                <a:lnTo>
                  <a:pt x="1141" y="124337"/>
                </a:lnTo>
                <a:lnTo>
                  <a:pt x="8727" y="86590"/>
                </a:lnTo>
                <a:lnTo>
                  <a:pt x="35272" y="38664"/>
                </a:lnTo>
                <a:lnTo>
                  <a:pt x="65950" y="11760"/>
                </a:lnTo>
                <a:lnTo>
                  <a:pt x="115044" y="0"/>
                </a:lnTo>
                <a:lnTo>
                  <a:pt x="129172" y="331"/>
                </a:lnTo>
                <a:lnTo>
                  <a:pt x="173565" y="17910"/>
                </a:lnTo>
                <a:lnTo>
                  <a:pt x="209614" y="58807"/>
                </a:lnTo>
                <a:lnTo>
                  <a:pt x="222556" y="99296"/>
                </a:lnTo>
                <a:lnTo>
                  <a:pt x="226703" y="140749"/>
                </a:lnTo>
                <a:lnTo>
                  <a:pt x="225100" y="162620"/>
                </a:lnTo>
                <a:lnTo>
                  <a:pt x="214961" y="211896"/>
                </a:lnTo>
                <a:lnTo>
                  <a:pt x="200459" y="232741"/>
                </a:lnTo>
                <a:close/>
              </a:path>
            </a:pathLst>
          </a:custGeom>
          <a:ln w="12700">
            <a:solidFill>
              <a:srgbClr val="A19FCC"/>
            </a:solidFill>
          </a:ln>
        </p:spPr>
        <p:txBody>
          <a:bodyPr wrap="square" lIns="0" tIns="0" rIns="0" bIns="0" rtlCol="0"/>
          <a:lstStyle/>
          <a:p>
            <a:endParaRPr/>
          </a:p>
        </p:txBody>
      </p:sp>
      <p:sp>
        <p:nvSpPr>
          <p:cNvPr id="772" name="object 772"/>
          <p:cNvSpPr/>
          <p:nvPr/>
        </p:nvSpPr>
        <p:spPr>
          <a:xfrm>
            <a:off x="10125117" y="3774059"/>
            <a:ext cx="248408" cy="235242"/>
          </a:xfrm>
          <a:prstGeom prst="rect">
            <a:avLst/>
          </a:prstGeom>
          <a:blipFill>
            <a:blip r:embed="rId386" cstate="print"/>
            <a:stretch>
              <a:fillRect/>
            </a:stretch>
          </a:blipFill>
        </p:spPr>
        <p:txBody>
          <a:bodyPr wrap="square" lIns="0" tIns="0" rIns="0" bIns="0" rtlCol="0"/>
          <a:lstStyle/>
          <a:p>
            <a:endParaRPr/>
          </a:p>
        </p:txBody>
      </p:sp>
      <p:sp>
        <p:nvSpPr>
          <p:cNvPr id="773" name="object 773"/>
          <p:cNvSpPr/>
          <p:nvPr/>
        </p:nvSpPr>
        <p:spPr>
          <a:xfrm>
            <a:off x="10125119" y="3774438"/>
            <a:ext cx="248920" cy="234950"/>
          </a:xfrm>
          <a:custGeom>
            <a:avLst/>
            <a:gdLst/>
            <a:ahLst/>
            <a:cxnLst/>
            <a:rect l="l" t="t" r="r" b="b"/>
            <a:pathLst>
              <a:path w="248920" h="234950">
                <a:moveTo>
                  <a:pt x="245293" y="91046"/>
                </a:moveTo>
                <a:lnTo>
                  <a:pt x="247136" y="100692"/>
                </a:lnTo>
                <a:lnTo>
                  <a:pt x="248183" y="111158"/>
                </a:lnTo>
                <a:lnTo>
                  <a:pt x="248401" y="122198"/>
                </a:lnTo>
                <a:lnTo>
                  <a:pt x="247757" y="133565"/>
                </a:lnTo>
                <a:lnTo>
                  <a:pt x="236606" y="182587"/>
                </a:lnTo>
                <a:lnTo>
                  <a:pt x="203233" y="216636"/>
                </a:lnTo>
                <a:lnTo>
                  <a:pt x="162805" y="233122"/>
                </a:lnTo>
                <a:lnTo>
                  <a:pt x="134575" y="234861"/>
                </a:lnTo>
                <a:lnTo>
                  <a:pt x="121047" y="234383"/>
                </a:lnTo>
                <a:lnTo>
                  <a:pt x="81044" y="224091"/>
                </a:lnTo>
                <a:lnTo>
                  <a:pt x="38978" y="193946"/>
                </a:lnTo>
                <a:lnTo>
                  <a:pt x="10677" y="151823"/>
                </a:lnTo>
                <a:lnTo>
                  <a:pt x="0" y="109246"/>
                </a:lnTo>
                <a:lnTo>
                  <a:pt x="875" y="97663"/>
                </a:lnTo>
                <a:lnTo>
                  <a:pt x="18589" y="50990"/>
                </a:lnTo>
                <a:lnTo>
                  <a:pt x="49392" y="19509"/>
                </a:lnTo>
                <a:lnTo>
                  <a:pt x="97757" y="0"/>
                </a:lnTo>
                <a:lnTo>
                  <a:pt x="115738" y="96"/>
                </a:lnTo>
                <a:lnTo>
                  <a:pt x="154129" y="8667"/>
                </a:lnTo>
                <a:lnTo>
                  <a:pt x="204501" y="36861"/>
                </a:lnTo>
                <a:lnTo>
                  <a:pt x="237085" y="68943"/>
                </a:lnTo>
                <a:lnTo>
                  <a:pt x="245293" y="91046"/>
                </a:lnTo>
                <a:close/>
              </a:path>
            </a:pathLst>
          </a:custGeom>
          <a:ln w="12700">
            <a:solidFill>
              <a:srgbClr val="A19FCC"/>
            </a:solidFill>
          </a:ln>
        </p:spPr>
        <p:txBody>
          <a:bodyPr wrap="square" lIns="0" tIns="0" rIns="0" bIns="0" rtlCol="0"/>
          <a:lstStyle/>
          <a:p>
            <a:endParaRPr/>
          </a:p>
        </p:txBody>
      </p:sp>
      <p:sp>
        <p:nvSpPr>
          <p:cNvPr id="774" name="object 774"/>
          <p:cNvSpPr/>
          <p:nvPr/>
        </p:nvSpPr>
        <p:spPr>
          <a:xfrm>
            <a:off x="10078800" y="4928070"/>
            <a:ext cx="230017" cy="194238"/>
          </a:xfrm>
          <a:prstGeom prst="rect">
            <a:avLst/>
          </a:prstGeom>
          <a:blipFill>
            <a:blip r:embed="rId387" cstate="print"/>
            <a:stretch>
              <a:fillRect/>
            </a:stretch>
          </a:blipFill>
        </p:spPr>
        <p:txBody>
          <a:bodyPr wrap="square" lIns="0" tIns="0" rIns="0" bIns="0" rtlCol="0"/>
          <a:lstStyle/>
          <a:p>
            <a:endParaRPr/>
          </a:p>
        </p:txBody>
      </p:sp>
      <p:sp>
        <p:nvSpPr>
          <p:cNvPr id="775" name="object 775"/>
          <p:cNvSpPr/>
          <p:nvPr/>
        </p:nvSpPr>
        <p:spPr>
          <a:xfrm>
            <a:off x="10072455" y="4921913"/>
            <a:ext cx="242717" cy="206743"/>
          </a:xfrm>
          <a:prstGeom prst="rect">
            <a:avLst/>
          </a:prstGeom>
          <a:blipFill>
            <a:blip r:embed="rId269" cstate="print"/>
            <a:stretch>
              <a:fillRect/>
            </a:stretch>
          </a:blipFill>
        </p:spPr>
        <p:txBody>
          <a:bodyPr wrap="square" lIns="0" tIns="0" rIns="0" bIns="0" rtlCol="0"/>
          <a:lstStyle/>
          <a:p>
            <a:endParaRPr/>
          </a:p>
        </p:txBody>
      </p:sp>
      <p:sp>
        <p:nvSpPr>
          <p:cNvPr id="776" name="object 776"/>
          <p:cNvSpPr/>
          <p:nvPr/>
        </p:nvSpPr>
        <p:spPr>
          <a:xfrm>
            <a:off x="10683937" y="5070907"/>
            <a:ext cx="230023" cy="194227"/>
          </a:xfrm>
          <a:prstGeom prst="rect">
            <a:avLst/>
          </a:prstGeom>
          <a:blipFill>
            <a:blip r:embed="rId123" cstate="print"/>
            <a:stretch>
              <a:fillRect/>
            </a:stretch>
          </a:blipFill>
        </p:spPr>
        <p:txBody>
          <a:bodyPr wrap="square" lIns="0" tIns="0" rIns="0" bIns="0" rtlCol="0"/>
          <a:lstStyle/>
          <a:p>
            <a:endParaRPr/>
          </a:p>
        </p:txBody>
      </p:sp>
      <p:sp>
        <p:nvSpPr>
          <p:cNvPr id="777" name="object 777"/>
          <p:cNvSpPr/>
          <p:nvPr/>
        </p:nvSpPr>
        <p:spPr>
          <a:xfrm>
            <a:off x="10683939" y="5071092"/>
            <a:ext cx="230504" cy="194310"/>
          </a:xfrm>
          <a:custGeom>
            <a:avLst/>
            <a:gdLst/>
            <a:ahLst/>
            <a:cxnLst/>
            <a:rect l="l" t="t" r="r" b="b"/>
            <a:pathLst>
              <a:path w="230504" h="194310">
                <a:moveTo>
                  <a:pt x="186647" y="16594"/>
                </a:moveTo>
                <a:lnTo>
                  <a:pt x="217725" y="53631"/>
                </a:lnTo>
                <a:lnTo>
                  <a:pt x="230017" y="84196"/>
                </a:lnTo>
                <a:lnTo>
                  <a:pt x="225518" y="94998"/>
                </a:lnTo>
                <a:lnTo>
                  <a:pt x="216968" y="106206"/>
                </a:lnTo>
                <a:lnTo>
                  <a:pt x="207361" y="117541"/>
                </a:lnTo>
                <a:lnTo>
                  <a:pt x="199690" y="128722"/>
                </a:lnTo>
                <a:lnTo>
                  <a:pt x="195502" y="140244"/>
                </a:lnTo>
                <a:lnTo>
                  <a:pt x="192946" y="152058"/>
                </a:lnTo>
                <a:lnTo>
                  <a:pt x="189942" y="163101"/>
                </a:lnTo>
                <a:lnTo>
                  <a:pt x="152815" y="189312"/>
                </a:lnTo>
                <a:lnTo>
                  <a:pt x="109153" y="194043"/>
                </a:lnTo>
                <a:lnTo>
                  <a:pt x="92888" y="192827"/>
                </a:lnTo>
                <a:lnTo>
                  <a:pt x="49512" y="178190"/>
                </a:lnTo>
                <a:lnTo>
                  <a:pt x="18671" y="154251"/>
                </a:lnTo>
                <a:lnTo>
                  <a:pt x="2631" y="116180"/>
                </a:lnTo>
                <a:lnTo>
                  <a:pt x="0" y="92458"/>
                </a:lnTo>
                <a:lnTo>
                  <a:pt x="1722" y="80183"/>
                </a:lnTo>
                <a:lnTo>
                  <a:pt x="20021" y="40195"/>
                </a:lnTo>
                <a:lnTo>
                  <a:pt x="59018" y="12244"/>
                </a:lnTo>
                <a:lnTo>
                  <a:pt x="109627" y="29"/>
                </a:lnTo>
                <a:lnTo>
                  <a:pt x="127673" y="0"/>
                </a:lnTo>
                <a:lnTo>
                  <a:pt x="144706" y="1291"/>
                </a:lnTo>
                <a:lnTo>
                  <a:pt x="186647" y="16594"/>
                </a:lnTo>
                <a:close/>
              </a:path>
            </a:pathLst>
          </a:custGeom>
          <a:ln w="12700">
            <a:solidFill>
              <a:srgbClr val="A19FCC"/>
            </a:solidFill>
          </a:ln>
        </p:spPr>
        <p:txBody>
          <a:bodyPr wrap="square" lIns="0" tIns="0" rIns="0" bIns="0" rtlCol="0"/>
          <a:lstStyle/>
          <a:p>
            <a:endParaRPr/>
          </a:p>
        </p:txBody>
      </p:sp>
      <p:sp>
        <p:nvSpPr>
          <p:cNvPr id="778" name="object 778"/>
          <p:cNvSpPr/>
          <p:nvPr/>
        </p:nvSpPr>
        <p:spPr>
          <a:xfrm>
            <a:off x="11121140" y="4594339"/>
            <a:ext cx="230017" cy="194233"/>
          </a:xfrm>
          <a:prstGeom prst="rect">
            <a:avLst/>
          </a:prstGeom>
          <a:blipFill>
            <a:blip r:embed="rId388" cstate="print"/>
            <a:stretch>
              <a:fillRect/>
            </a:stretch>
          </a:blipFill>
        </p:spPr>
        <p:txBody>
          <a:bodyPr wrap="square" lIns="0" tIns="0" rIns="0" bIns="0" rtlCol="0"/>
          <a:lstStyle/>
          <a:p>
            <a:endParaRPr/>
          </a:p>
        </p:txBody>
      </p:sp>
      <p:sp>
        <p:nvSpPr>
          <p:cNvPr id="779" name="object 779"/>
          <p:cNvSpPr/>
          <p:nvPr/>
        </p:nvSpPr>
        <p:spPr>
          <a:xfrm>
            <a:off x="11114788" y="4588179"/>
            <a:ext cx="242717" cy="206743"/>
          </a:xfrm>
          <a:prstGeom prst="rect">
            <a:avLst/>
          </a:prstGeom>
          <a:blipFill>
            <a:blip r:embed="rId272" cstate="print"/>
            <a:stretch>
              <a:fillRect/>
            </a:stretch>
          </a:blipFill>
        </p:spPr>
        <p:txBody>
          <a:bodyPr wrap="square" lIns="0" tIns="0" rIns="0" bIns="0" rtlCol="0"/>
          <a:lstStyle/>
          <a:p>
            <a:endParaRPr/>
          </a:p>
        </p:txBody>
      </p:sp>
      <p:sp>
        <p:nvSpPr>
          <p:cNvPr id="780" name="object 780"/>
          <p:cNvSpPr/>
          <p:nvPr/>
        </p:nvSpPr>
        <p:spPr>
          <a:xfrm>
            <a:off x="10932714" y="4003904"/>
            <a:ext cx="230001" cy="194227"/>
          </a:xfrm>
          <a:prstGeom prst="rect">
            <a:avLst/>
          </a:prstGeom>
          <a:blipFill>
            <a:blip r:embed="rId273" cstate="print"/>
            <a:stretch>
              <a:fillRect/>
            </a:stretch>
          </a:blipFill>
        </p:spPr>
        <p:txBody>
          <a:bodyPr wrap="square" lIns="0" tIns="0" rIns="0" bIns="0" rtlCol="0"/>
          <a:lstStyle/>
          <a:p>
            <a:endParaRPr/>
          </a:p>
        </p:txBody>
      </p:sp>
      <p:sp>
        <p:nvSpPr>
          <p:cNvPr id="781" name="object 781"/>
          <p:cNvSpPr/>
          <p:nvPr/>
        </p:nvSpPr>
        <p:spPr>
          <a:xfrm>
            <a:off x="10926360" y="3997742"/>
            <a:ext cx="242717" cy="206743"/>
          </a:xfrm>
          <a:prstGeom prst="rect">
            <a:avLst/>
          </a:prstGeom>
          <a:blipFill>
            <a:blip r:embed="rId272" cstate="print"/>
            <a:stretch>
              <a:fillRect/>
            </a:stretch>
          </a:blipFill>
        </p:spPr>
        <p:txBody>
          <a:bodyPr wrap="square" lIns="0" tIns="0" rIns="0" bIns="0" rtlCol="0"/>
          <a:lstStyle/>
          <a:p>
            <a:endParaRPr/>
          </a:p>
        </p:txBody>
      </p:sp>
      <p:sp>
        <p:nvSpPr>
          <p:cNvPr id="782" name="object 782"/>
          <p:cNvSpPr/>
          <p:nvPr/>
        </p:nvSpPr>
        <p:spPr>
          <a:xfrm>
            <a:off x="10342541" y="3832072"/>
            <a:ext cx="230017" cy="194233"/>
          </a:xfrm>
          <a:prstGeom prst="rect">
            <a:avLst/>
          </a:prstGeom>
          <a:blipFill>
            <a:blip r:embed="rId389" cstate="print"/>
            <a:stretch>
              <a:fillRect/>
            </a:stretch>
          </a:blipFill>
        </p:spPr>
        <p:txBody>
          <a:bodyPr wrap="square" lIns="0" tIns="0" rIns="0" bIns="0" rtlCol="0"/>
          <a:lstStyle/>
          <a:p>
            <a:endParaRPr/>
          </a:p>
        </p:txBody>
      </p:sp>
      <p:sp>
        <p:nvSpPr>
          <p:cNvPr id="783" name="object 783"/>
          <p:cNvSpPr/>
          <p:nvPr/>
        </p:nvSpPr>
        <p:spPr>
          <a:xfrm>
            <a:off x="10336189" y="3825916"/>
            <a:ext cx="242717" cy="206743"/>
          </a:xfrm>
          <a:prstGeom prst="rect">
            <a:avLst/>
          </a:prstGeom>
          <a:blipFill>
            <a:blip r:embed="rId269" cstate="print"/>
            <a:stretch>
              <a:fillRect/>
            </a:stretch>
          </a:blipFill>
        </p:spPr>
        <p:txBody>
          <a:bodyPr wrap="square" lIns="0" tIns="0" rIns="0" bIns="0" rtlCol="0"/>
          <a:lstStyle/>
          <a:p>
            <a:endParaRPr/>
          </a:p>
        </p:txBody>
      </p:sp>
      <p:sp>
        <p:nvSpPr>
          <p:cNvPr id="784" name="object 784"/>
          <p:cNvSpPr/>
          <p:nvPr/>
        </p:nvSpPr>
        <p:spPr>
          <a:xfrm>
            <a:off x="9949498" y="4505909"/>
            <a:ext cx="161975" cy="212415"/>
          </a:xfrm>
          <a:prstGeom prst="rect">
            <a:avLst/>
          </a:prstGeom>
          <a:blipFill>
            <a:blip r:embed="rId390" cstate="print"/>
            <a:stretch>
              <a:fillRect/>
            </a:stretch>
          </a:blipFill>
        </p:spPr>
        <p:txBody>
          <a:bodyPr wrap="square" lIns="0" tIns="0" rIns="0" bIns="0" rtlCol="0"/>
          <a:lstStyle/>
          <a:p>
            <a:endParaRPr/>
          </a:p>
        </p:txBody>
      </p:sp>
      <p:sp>
        <p:nvSpPr>
          <p:cNvPr id="785" name="object 785"/>
          <p:cNvSpPr/>
          <p:nvPr/>
        </p:nvSpPr>
        <p:spPr>
          <a:xfrm>
            <a:off x="9943137" y="4499575"/>
            <a:ext cx="174688" cy="225101"/>
          </a:xfrm>
          <a:prstGeom prst="rect">
            <a:avLst/>
          </a:prstGeom>
          <a:blipFill>
            <a:blip r:embed="rId391" cstate="print"/>
            <a:stretch>
              <a:fillRect/>
            </a:stretch>
          </a:blipFill>
        </p:spPr>
        <p:txBody>
          <a:bodyPr wrap="square" lIns="0" tIns="0" rIns="0" bIns="0" rtlCol="0"/>
          <a:lstStyle/>
          <a:p>
            <a:endParaRPr/>
          </a:p>
        </p:txBody>
      </p:sp>
      <p:sp>
        <p:nvSpPr>
          <p:cNvPr id="786" name="object 786"/>
          <p:cNvSpPr/>
          <p:nvPr/>
        </p:nvSpPr>
        <p:spPr>
          <a:xfrm>
            <a:off x="10463034" y="5064112"/>
            <a:ext cx="210867" cy="164579"/>
          </a:xfrm>
          <a:prstGeom prst="rect">
            <a:avLst/>
          </a:prstGeom>
          <a:blipFill>
            <a:blip r:embed="rId392" cstate="print"/>
            <a:stretch>
              <a:fillRect/>
            </a:stretch>
          </a:blipFill>
        </p:spPr>
        <p:txBody>
          <a:bodyPr wrap="square" lIns="0" tIns="0" rIns="0" bIns="0" rtlCol="0"/>
          <a:lstStyle/>
          <a:p>
            <a:endParaRPr/>
          </a:p>
        </p:txBody>
      </p:sp>
      <p:sp>
        <p:nvSpPr>
          <p:cNvPr id="787" name="object 787"/>
          <p:cNvSpPr/>
          <p:nvPr/>
        </p:nvSpPr>
        <p:spPr>
          <a:xfrm>
            <a:off x="10463031" y="5064135"/>
            <a:ext cx="211454" cy="165100"/>
          </a:xfrm>
          <a:custGeom>
            <a:avLst/>
            <a:gdLst/>
            <a:ahLst/>
            <a:cxnLst/>
            <a:rect l="l" t="t" r="r" b="b"/>
            <a:pathLst>
              <a:path w="211454" h="165100">
                <a:moveTo>
                  <a:pt x="159042" y="6489"/>
                </a:moveTo>
                <a:lnTo>
                  <a:pt x="192496" y="31656"/>
                </a:lnTo>
                <a:lnTo>
                  <a:pt x="210873" y="76677"/>
                </a:lnTo>
                <a:lnTo>
                  <a:pt x="209625" y="88518"/>
                </a:lnTo>
                <a:lnTo>
                  <a:pt x="188381" y="125949"/>
                </a:lnTo>
                <a:lnTo>
                  <a:pt x="153712" y="152168"/>
                </a:lnTo>
                <a:lnTo>
                  <a:pt x="115060" y="162944"/>
                </a:lnTo>
                <a:lnTo>
                  <a:pt x="85801" y="164553"/>
                </a:lnTo>
                <a:lnTo>
                  <a:pt x="72032" y="162766"/>
                </a:lnTo>
                <a:lnTo>
                  <a:pt x="34861" y="150075"/>
                </a:lnTo>
                <a:lnTo>
                  <a:pt x="6240" y="116314"/>
                </a:lnTo>
                <a:lnTo>
                  <a:pt x="0" y="87185"/>
                </a:lnTo>
                <a:lnTo>
                  <a:pt x="1752" y="75933"/>
                </a:lnTo>
                <a:lnTo>
                  <a:pt x="18338" y="41084"/>
                </a:lnTo>
                <a:lnTo>
                  <a:pt x="56463" y="15425"/>
                </a:lnTo>
                <a:lnTo>
                  <a:pt x="102781" y="2238"/>
                </a:lnTo>
                <a:lnTo>
                  <a:pt x="131673" y="0"/>
                </a:lnTo>
                <a:lnTo>
                  <a:pt x="141016" y="299"/>
                </a:lnTo>
                <a:lnTo>
                  <a:pt x="147600" y="1549"/>
                </a:lnTo>
                <a:lnTo>
                  <a:pt x="153063" y="3646"/>
                </a:lnTo>
                <a:lnTo>
                  <a:pt x="159042" y="6489"/>
                </a:lnTo>
                <a:close/>
              </a:path>
            </a:pathLst>
          </a:custGeom>
          <a:ln w="12700">
            <a:solidFill>
              <a:srgbClr val="A19FCC"/>
            </a:solidFill>
          </a:ln>
        </p:spPr>
        <p:txBody>
          <a:bodyPr wrap="square" lIns="0" tIns="0" rIns="0" bIns="0" rtlCol="0"/>
          <a:lstStyle/>
          <a:p>
            <a:endParaRPr/>
          </a:p>
        </p:txBody>
      </p:sp>
      <p:sp>
        <p:nvSpPr>
          <p:cNvPr id="788" name="object 788"/>
          <p:cNvSpPr/>
          <p:nvPr/>
        </p:nvSpPr>
        <p:spPr>
          <a:xfrm>
            <a:off x="10251858" y="4986947"/>
            <a:ext cx="245253" cy="244547"/>
          </a:xfrm>
          <a:prstGeom prst="rect">
            <a:avLst/>
          </a:prstGeom>
          <a:blipFill>
            <a:blip r:embed="rId393" cstate="print"/>
            <a:stretch>
              <a:fillRect/>
            </a:stretch>
          </a:blipFill>
        </p:spPr>
        <p:txBody>
          <a:bodyPr wrap="square" lIns="0" tIns="0" rIns="0" bIns="0" rtlCol="0"/>
          <a:lstStyle/>
          <a:p>
            <a:endParaRPr/>
          </a:p>
        </p:txBody>
      </p:sp>
      <p:sp>
        <p:nvSpPr>
          <p:cNvPr id="789" name="object 789"/>
          <p:cNvSpPr/>
          <p:nvPr/>
        </p:nvSpPr>
        <p:spPr>
          <a:xfrm>
            <a:off x="10251865" y="4987378"/>
            <a:ext cx="245745" cy="244475"/>
          </a:xfrm>
          <a:custGeom>
            <a:avLst/>
            <a:gdLst/>
            <a:ahLst/>
            <a:cxnLst/>
            <a:rect l="l" t="t" r="r" b="b"/>
            <a:pathLst>
              <a:path w="245745" h="244475">
                <a:moveTo>
                  <a:pt x="244957" y="122407"/>
                </a:moveTo>
                <a:lnTo>
                  <a:pt x="240703" y="164812"/>
                </a:lnTo>
                <a:lnTo>
                  <a:pt x="221996" y="210621"/>
                </a:lnTo>
                <a:lnTo>
                  <a:pt x="183807" y="236756"/>
                </a:lnTo>
                <a:lnTo>
                  <a:pt x="155738" y="244109"/>
                </a:lnTo>
                <a:lnTo>
                  <a:pt x="141430" y="244046"/>
                </a:lnTo>
                <a:lnTo>
                  <a:pt x="100140" y="236048"/>
                </a:lnTo>
                <a:lnTo>
                  <a:pt x="62395" y="217047"/>
                </a:lnTo>
                <a:lnTo>
                  <a:pt x="25740" y="178056"/>
                </a:lnTo>
                <a:lnTo>
                  <a:pt x="4518" y="130316"/>
                </a:lnTo>
                <a:lnTo>
                  <a:pt x="0" y="98696"/>
                </a:lnTo>
                <a:lnTo>
                  <a:pt x="713" y="86026"/>
                </a:lnTo>
                <a:lnTo>
                  <a:pt x="20099" y="43417"/>
                </a:lnTo>
                <a:lnTo>
                  <a:pt x="49415" y="15142"/>
                </a:lnTo>
                <a:lnTo>
                  <a:pt x="96862" y="0"/>
                </a:lnTo>
                <a:lnTo>
                  <a:pt x="114109" y="93"/>
                </a:lnTo>
                <a:lnTo>
                  <a:pt x="168218" y="21105"/>
                </a:lnTo>
                <a:lnTo>
                  <a:pt x="199417" y="44841"/>
                </a:lnTo>
                <a:lnTo>
                  <a:pt x="225395" y="75371"/>
                </a:lnTo>
                <a:lnTo>
                  <a:pt x="244337" y="113998"/>
                </a:lnTo>
                <a:lnTo>
                  <a:pt x="244957" y="122407"/>
                </a:lnTo>
                <a:close/>
              </a:path>
            </a:pathLst>
          </a:custGeom>
          <a:ln w="12700">
            <a:solidFill>
              <a:srgbClr val="A19FCC"/>
            </a:solidFill>
          </a:ln>
        </p:spPr>
        <p:txBody>
          <a:bodyPr wrap="square" lIns="0" tIns="0" rIns="0" bIns="0" rtlCol="0"/>
          <a:lstStyle/>
          <a:p>
            <a:endParaRPr/>
          </a:p>
        </p:txBody>
      </p:sp>
      <p:sp>
        <p:nvSpPr>
          <p:cNvPr id="790" name="object 790"/>
          <p:cNvSpPr/>
          <p:nvPr/>
        </p:nvSpPr>
        <p:spPr>
          <a:xfrm>
            <a:off x="10906900" y="4923116"/>
            <a:ext cx="211823" cy="162586"/>
          </a:xfrm>
          <a:prstGeom prst="rect">
            <a:avLst/>
          </a:prstGeom>
          <a:blipFill>
            <a:blip r:embed="rId394" cstate="print"/>
            <a:stretch>
              <a:fillRect/>
            </a:stretch>
          </a:blipFill>
        </p:spPr>
        <p:txBody>
          <a:bodyPr wrap="square" lIns="0" tIns="0" rIns="0" bIns="0" rtlCol="0"/>
          <a:lstStyle/>
          <a:p>
            <a:endParaRPr/>
          </a:p>
        </p:txBody>
      </p:sp>
      <p:sp>
        <p:nvSpPr>
          <p:cNvPr id="791" name="object 791"/>
          <p:cNvSpPr/>
          <p:nvPr/>
        </p:nvSpPr>
        <p:spPr>
          <a:xfrm>
            <a:off x="10906907" y="4923151"/>
            <a:ext cx="212090" cy="162560"/>
          </a:xfrm>
          <a:custGeom>
            <a:avLst/>
            <a:gdLst/>
            <a:ahLst/>
            <a:cxnLst/>
            <a:rect l="l" t="t" r="r" b="b"/>
            <a:pathLst>
              <a:path w="212090" h="162560">
                <a:moveTo>
                  <a:pt x="163721" y="8182"/>
                </a:moveTo>
                <a:lnTo>
                  <a:pt x="195679" y="35224"/>
                </a:lnTo>
                <a:lnTo>
                  <a:pt x="211823" y="69546"/>
                </a:lnTo>
                <a:lnTo>
                  <a:pt x="211440" y="81231"/>
                </a:lnTo>
                <a:lnTo>
                  <a:pt x="194103" y="121352"/>
                </a:lnTo>
                <a:lnTo>
                  <a:pt x="160071" y="148411"/>
                </a:lnTo>
                <a:lnTo>
                  <a:pt x="110838" y="161860"/>
                </a:lnTo>
                <a:lnTo>
                  <a:pt x="95764" y="162557"/>
                </a:lnTo>
                <a:lnTo>
                  <a:pt x="81539" y="161789"/>
                </a:lnTo>
                <a:lnTo>
                  <a:pt x="41938" y="149926"/>
                </a:lnTo>
                <a:lnTo>
                  <a:pt x="12721" y="125312"/>
                </a:lnTo>
                <a:lnTo>
                  <a:pt x="0" y="89871"/>
                </a:lnTo>
                <a:lnTo>
                  <a:pt x="310" y="79620"/>
                </a:lnTo>
                <a:lnTo>
                  <a:pt x="21265" y="34649"/>
                </a:lnTo>
                <a:lnTo>
                  <a:pt x="60804" y="11221"/>
                </a:lnTo>
                <a:lnTo>
                  <a:pt x="107797" y="713"/>
                </a:lnTo>
                <a:lnTo>
                  <a:pt x="123590" y="0"/>
                </a:lnTo>
                <a:lnTo>
                  <a:pt x="136772" y="130"/>
                </a:lnTo>
                <a:lnTo>
                  <a:pt x="146079" y="972"/>
                </a:lnTo>
                <a:lnTo>
                  <a:pt x="152580" y="2599"/>
                </a:lnTo>
                <a:lnTo>
                  <a:pt x="157913" y="5004"/>
                </a:lnTo>
                <a:lnTo>
                  <a:pt x="163721" y="8182"/>
                </a:lnTo>
                <a:close/>
              </a:path>
            </a:pathLst>
          </a:custGeom>
          <a:ln w="12700">
            <a:solidFill>
              <a:srgbClr val="A19FCC"/>
            </a:solidFill>
          </a:ln>
        </p:spPr>
        <p:txBody>
          <a:bodyPr wrap="square" lIns="0" tIns="0" rIns="0" bIns="0" rtlCol="0"/>
          <a:lstStyle/>
          <a:p>
            <a:endParaRPr/>
          </a:p>
        </p:txBody>
      </p:sp>
      <p:sp>
        <p:nvSpPr>
          <p:cNvPr id="792" name="object 792"/>
          <p:cNvSpPr/>
          <p:nvPr/>
        </p:nvSpPr>
        <p:spPr>
          <a:xfrm>
            <a:off x="11042091" y="4743386"/>
            <a:ext cx="189598" cy="230203"/>
          </a:xfrm>
          <a:prstGeom prst="rect">
            <a:avLst/>
          </a:prstGeom>
          <a:blipFill>
            <a:blip r:embed="rId395" cstate="print"/>
            <a:stretch>
              <a:fillRect/>
            </a:stretch>
          </a:blipFill>
        </p:spPr>
        <p:txBody>
          <a:bodyPr wrap="square" lIns="0" tIns="0" rIns="0" bIns="0" rtlCol="0"/>
          <a:lstStyle/>
          <a:p>
            <a:endParaRPr/>
          </a:p>
        </p:txBody>
      </p:sp>
      <p:sp>
        <p:nvSpPr>
          <p:cNvPr id="793" name="object 793"/>
          <p:cNvSpPr/>
          <p:nvPr/>
        </p:nvSpPr>
        <p:spPr>
          <a:xfrm>
            <a:off x="11042078" y="4743504"/>
            <a:ext cx="189865" cy="230504"/>
          </a:xfrm>
          <a:custGeom>
            <a:avLst/>
            <a:gdLst/>
            <a:ahLst/>
            <a:cxnLst/>
            <a:rect l="l" t="t" r="r" b="b"/>
            <a:pathLst>
              <a:path w="189865" h="230504">
                <a:moveTo>
                  <a:pt x="29959" y="31991"/>
                </a:moveTo>
                <a:lnTo>
                  <a:pt x="70361" y="7652"/>
                </a:lnTo>
                <a:lnTo>
                  <a:pt x="101904" y="0"/>
                </a:lnTo>
                <a:lnTo>
                  <a:pt x="113993" y="2113"/>
                </a:lnTo>
                <a:lnTo>
                  <a:pt x="150469" y="19164"/>
                </a:lnTo>
                <a:lnTo>
                  <a:pt x="178257" y="59245"/>
                </a:lnTo>
                <a:lnTo>
                  <a:pt x="189611" y="106591"/>
                </a:lnTo>
                <a:lnTo>
                  <a:pt x="188655" y="121214"/>
                </a:lnTo>
                <a:lnTo>
                  <a:pt x="176923" y="167525"/>
                </a:lnTo>
                <a:lnTo>
                  <a:pt x="151215" y="204762"/>
                </a:lnTo>
                <a:lnTo>
                  <a:pt x="114393" y="227055"/>
                </a:lnTo>
                <a:lnTo>
                  <a:pt x="82224" y="230089"/>
                </a:lnTo>
                <a:lnTo>
                  <a:pt x="70569" y="228677"/>
                </a:lnTo>
                <a:lnTo>
                  <a:pt x="35255" y="210651"/>
                </a:lnTo>
                <a:lnTo>
                  <a:pt x="8679" y="174144"/>
                </a:lnTo>
                <a:lnTo>
                  <a:pt x="0" y="122732"/>
                </a:lnTo>
                <a:lnTo>
                  <a:pt x="1007" y="105455"/>
                </a:lnTo>
                <a:lnTo>
                  <a:pt x="12471" y="57340"/>
                </a:lnTo>
                <a:lnTo>
                  <a:pt x="29959" y="31991"/>
                </a:lnTo>
                <a:close/>
              </a:path>
            </a:pathLst>
          </a:custGeom>
          <a:ln w="12700">
            <a:solidFill>
              <a:srgbClr val="A19FCC"/>
            </a:solidFill>
          </a:ln>
        </p:spPr>
        <p:txBody>
          <a:bodyPr wrap="square" lIns="0" tIns="0" rIns="0" bIns="0" rtlCol="0"/>
          <a:lstStyle/>
          <a:p>
            <a:endParaRPr/>
          </a:p>
        </p:txBody>
      </p:sp>
      <p:sp>
        <p:nvSpPr>
          <p:cNvPr id="794" name="object 794"/>
          <p:cNvSpPr/>
          <p:nvPr/>
        </p:nvSpPr>
        <p:spPr>
          <a:xfrm>
            <a:off x="11132539" y="4383201"/>
            <a:ext cx="173840" cy="203017"/>
          </a:xfrm>
          <a:prstGeom prst="rect">
            <a:avLst/>
          </a:prstGeom>
          <a:blipFill>
            <a:blip r:embed="rId396" cstate="print"/>
            <a:stretch>
              <a:fillRect/>
            </a:stretch>
          </a:blipFill>
        </p:spPr>
        <p:txBody>
          <a:bodyPr wrap="square" lIns="0" tIns="0" rIns="0" bIns="0" rtlCol="0"/>
          <a:lstStyle/>
          <a:p>
            <a:endParaRPr/>
          </a:p>
        </p:txBody>
      </p:sp>
      <p:sp>
        <p:nvSpPr>
          <p:cNvPr id="795" name="object 795"/>
          <p:cNvSpPr/>
          <p:nvPr/>
        </p:nvSpPr>
        <p:spPr>
          <a:xfrm>
            <a:off x="11132535" y="4383344"/>
            <a:ext cx="173990" cy="203200"/>
          </a:xfrm>
          <a:custGeom>
            <a:avLst/>
            <a:gdLst/>
            <a:ahLst/>
            <a:cxnLst/>
            <a:rect l="l" t="t" r="r" b="b"/>
            <a:pathLst>
              <a:path w="173990" h="203200">
                <a:moveTo>
                  <a:pt x="60071" y="12023"/>
                </a:moveTo>
                <a:lnTo>
                  <a:pt x="100479" y="1069"/>
                </a:lnTo>
                <a:lnTo>
                  <a:pt x="109915" y="0"/>
                </a:lnTo>
                <a:lnTo>
                  <a:pt x="119432" y="134"/>
                </a:lnTo>
                <a:lnTo>
                  <a:pt x="155870" y="22478"/>
                </a:lnTo>
                <a:lnTo>
                  <a:pt x="172377" y="62223"/>
                </a:lnTo>
                <a:lnTo>
                  <a:pt x="173846" y="83853"/>
                </a:lnTo>
                <a:lnTo>
                  <a:pt x="173425" y="94648"/>
                </a:lnTo>
                <a:lnTo>
                  <a:pt x="156542" y="142809"/>
                </a:lnTo>
                <a:lnTo>
                  <a:pt x="129980" y="176661"/>
                </a:lnTo>
                <a:lnTo>
                  <a:pt x="97142" y="198205"/>
                </a:lnTo>
                <a:lnTo>
                  <a:pt x="79208" y="202874"/>
                </a:lnTo>
                <a:lnTo>
                  <a:pt x="70755" y="202833"/>
                </a:lnTo>
                <a:lnTo>
                  <a:pt x="26099" y="187105"/>
                </a:lnTo>
                <a:lnTo>
                  <a:pt x="978" y="144319"/>
                </a:lnTo>
                <a:lnTo>
                  <a:pt x="0" y="130177"/>
                </a:lnTo>
                <a:lnTo>
                  <a:pt x="1208" y="114495"/>
                </a:lnTo>
                <a:lnTo>
                  <a:pt x="14314" y="68550"/>
                </a:lnTo>
                <a:lnTo>
                  <a:pt x="38138" y="29638"/>
                </a:lnTo>
                <a:lnTo>
                  <a:pt x="60071" y="12023"/>
                </a:lnTo>
                <a:close/>
              </a:path>
            </a:pathLst>
          </a:custGeom>
          <a:ln w="12700">
            <a:solidFill>
              <a:srgbClr val="A19FCC"/>
            </a:solidFill>
          </a:ln>
        </p:spPr>
        <p:txBody>
          <a:bodyPr wrap="square" lIns="0" tIns="0" rIns="0" bIns="0" rtlCol="0"/>
          <a:lstStyle/>
          <a:p>
            <a:endParaRPr/>
          </a:p>
        </p:txBody>
      </p:sp>
      <p:sp>
        <p:nvSpPr>
          <p:cNvPr id="796" name="object 796"/>
          <p:cNvSpPr/>
          <p:nvPr/>
        </p:nvSpPr>
        <p:spPr>
          <a:xfrm>
            <a:off x="11086985" y="4247883"/>
            <a:ext cx="195974" cy="182219"/>
          </a:xfrm>
          <a:prstGeom prst="rect">
            <a:avLst/>
          </a:prstGeom>
          <a:blipFill>
            <a:blip r:embed="rId397" cstate="print"/>
            <a:stretch>
              <a:fillRect/>
            </a:stretch>
          </a:blipFill>
        </p:spPr>
        <p:txBody>
          <a:bodyPr wrap="square" lIns="0" tIns="0" rIns="0" bIns="0" rtlCol="0"/>
          <a:lstStyle/>
          <a:p>
            <a:endParaRPr/>
          </a:p>
        </p:txBody>
      </p:sp>
      <p:sp>
        <p:nvSpPr>
          <p:cNvPr id="797" name="object 797"/>
          <p:cNvSpPr/>
          <p:nvPr/>
        </p:nvSpPr>
        <p:spPr>
          <a:xfrm>
            <a:off x="11086956" y="4247951"/>
            <a:ext cx="196215" cy="182245"/>
          </a:xfrm>
          <a:custGeom>
            <a:avLst/>
            <a:gdLst/>
            <a:ahLst/>
            <a:cxnLst/>
            <a:rect l="l" t="t" r="r" b="b"/>
            <a:pathLst>
              <a:path w="196215" h="182245">
                <a:moveTo>
                  <a:pt x="4533" y="103036"/>
                </a:moveTo>
                <a:lnTo>
                  <a:pt x="2494" y="95560"/>
                </a:lnTo>
                <a:lnTo>
                  <a:pt x="1033" y="87510"/>
                </a:lnTo>
                <a:lnTo>
                  <a:pt x="188" y="79079"/>
                </a:lnTo>
                <a:lnTo>
                  <a:pt x="0" y="70460"/>
                </a:lnTo>
                <a:lnTo>
                  <a:pt x="57" y="61412"/>
                </a:lnTo>
                <a:lnTo>
                  <a:pt x="20385" y="17235"/>
                </a:lnTo>
                <a:lnTo>
                  <a:pt x="60617" y="153"/>
                </a:lnTo>
                <a:lnTo>
                  <a:pt x="71730" y="0"/>
                </a:lnTo>
                <a:lnTo>
                  <a:pt x="82676" y="686"/>
                </a:lnTo>
                <a:lnTo>
                  <a:pt x="125361" y="12421"/>
                </a:lnTo>
                <a:lnTo>
                  <a:pt x="160230" y="38167"/>
                </a:lnTo>
                <a:lnTo>
                  <a:pt x="185021" y="72148"/>
                </a:lnTo>
                <a:lnTo>
                  <a:pt x="196021" y="114077"/>
                </a:lnTo>
                <a:lnTo>
                  <a:pt x="194656" y="122419"/>
                </a:lnTo>
                <a:lnTo>
                  <a:pt x="172110" y="164059"/>
                </a:lnTo>
                <a:lnTo>
                  <a:pt x="125920" y="182157"/>
                </a:lnTo>
                <a:lnTo>
                  <a:pt x="111798" y="180901"/>
                </a:lnTo>
                <a:lnTo>
                  <a:pt x="66814" y="165342"/>
                </a:lnTo>
                <a:lnTo>
                  <a:pt x="27938" y="136649"/>
                </a:lnTo>
                <a:lnTo>
                  <a:pt x="4533" y="103036"/>
                </a:lnTo>
                <a:close/>
              </a:path>
            </a:pathLst>
          </a:custGeom>
          <a:ln w="12700">
            <a:solidFill>
              <a:srgbClr val="A19FCC"/>
            </a:solidFill>
          </a:ln>
        </p:spPr>
        <p:txBody>
          <a:bodyPr wrap="square" lIns="0" tIns="0" rIns="0" bIns="0" rtlCol="0"/>
          <a:lstStyle/>
          <a:p>
            <a:endParaRPr/>
          </a:p>
        </p:txBody>
      </p:sp>
      <p:sp>
        <p:nvSpPr>
          <p:cNvPr id="798" name="object 798"/>
          <p:cNvSpPr/>
          <p:nvPr/>
        </p:nvSpPr>
        <p:spPr>
          <a:xfrm>
            <a:off x="10566412" y="3854678"/>
            <a:ext cx="208784" cy="168935"/>
          </a:xfrm>
          <a:prstGeom prst="rect">
            <a:avLst/>
          </a:prstGeom>
          <a:blipFill>
            <a:blip r:embed="rId398" cstate="print"/>
            <a:stretch>
              <a:fillRect/>
            </a:stretch>
          </a:blipFill>
        </p:spPr>
        <p:txBody>
          <a:bodyPr wrap="square" lIns="0" tIns="0" rIns="0" bIns="0" rtlCol="0"/>
          <a:lstStyle/>
          <a:p>
            <a:endParaRPr/>
          </a:p>
        </p:txBody>
      </p:sp>
      <p:sp>
        <p:nvSpPr>
          <p:cNvPr id="799" name="object 799"/>
          <p:cNvSpPr/>
          <p:nvPr/>
        </p:nvSpPr>
        <p:spPr>
          <a:xfrm>
            <a:off x="10566413" y="3854672"/>
            <a:ext cx="208915" cy="169545"/>
          </a:xfrm>
          <a:custGeom>
            <a:avLst/>
            <a:gdLst/>
            <a:ahLst/>
            <a:cxnLst/>
            <a:rect l="l" t="t" r="r" b="b"/>
            <a:pathLst>
              <a:path w="208915" h="169545">
                <a:moveTo>
                  <a:pt x="150202" y="4361"/>
                </a:moveTo>
                <a:lnTo>
                  <a:pt x="185999" y="26065"/>
                </a:lnTo>
                <a:lnTo>
                  <a:pt x="208780" y="69029"/>
                </a:lnTo>
                <a:lnTo>
                  <a:pt x="208715" y="80935"/>
                </a:lnTo>
                <a:lnTo>
                  <a:pt x="191324" y="120295"/>
                </a:lnTo>
                <a:lnTo>
                  <a:pt x="159435" y="149848"/>
                </a:lnTo>
                <a:lnTo>
                  <a:pt x="122051" y="164422"/>
                </a:lnTo>
                <a:lnTo>
                  <a:pt x="93103" y="168940"/>
                </a:lnTo>
                <a:lnTo>
                  <a:pt x="79221" y="168539"/>
                </a:lnTo>
                <a:lnTo>
                  <a:pt x="40970" y="159618"/>
                </a:lnTo>
                <a:lnTo>
                  <a:pt x="9122" y="128884"/>
                </a:lnTo>
                <a:lnTo>
                  <a:pt x="0" y="100525"/>
                </a:lnTo>
                <a:lnTo>
                  <a:pt x="622" y="89154"/>
                </a:lnTo>
                <a:lnTo>
                  <a:pt x="13652" y="52824"/>
                </a:lnTo>
                <a:lnTo>
                  <a:pt x="49031" y="23492"/>
                </a:lnTo>
                <a:lnTo>
                  <a:pt x="93799" y="5747"/>
                </a:lnTo>
                <a:lnTo>
                  <a:pt x="131652" y="0"/>
                </a:lnTo>
                <a:lnTo>
                  <a:pt x="138326" y="589"/>
                </a:lnTo>
                <a:lnTo>
                  <a:pt x="143970" y="2131"/>
                </a:lnTo>
                <a:lnTo>
                  <a:pt x="150202" y="4361"/>
                </a:lnTo>
                <a:close/>
              </a:path>
            </a:pathLst>
          </a:custGeom>
          <a:ln w="12699">
            <a:solidFill>
              <a:srgbClr val="A19FCC"/>
            </a:solidFill>
          </a:ln>
        </p:spPr>
        <p:txBody>
          <a:bodyPr wrap="square" lIns="0" tIns="0" rIns="0" bIns="0" rtlCol="0"/>
          <a:lstStyle/>
          <a:p>
            <a:endParaRPr/>
          </a:p>
        </p:txBody>
      </p:sp>
      <p:sp>
        <p:nvSpPr>
          <p:cNvPr id="800" name="object 800"/>
          <p:cNvSpPr/>
          <p:nvPr/>
        </p:nvSpPr>
        <p:spPr>
          <a:xfrm>
            <a:off x="10773915" y="3888892"/>
            <a:ext cx="177247" cy="203122"/>
          </a:xfrm>
          <a:prstGeom prst="rect">
            <a:avLst/>
          </a:prstGeom>
          <a:blipFill>
            <a:blip r:embed="rId399" cstate="print"/>
            <a:stretch>
              <a:fillRect/>
            </a:stretch>
          </a:blipFill>
        </p:spPr>
        <p:txBody>
          <a:bodyPr wrap="square" lIns="0" tIns="0" rIns="0" bIns="0" rtlCol="0"/>
          <a:lstStyle/>
          <a:p>
            <a:endParaRPr/>
          </a:p>
        </p:txBody>
      </p:sp>
      <p:sp>
        <p:nvSpPr>
          <p:cNvPr id="801" name="object 801"/>
          <p:cNvSpPr/>
          <p:nvPr/>
        </p:nvSpPr>
        <p:spPr>
          <a:xfrm>
            <a:off x="10773915" y="3888945"/>
            <a:ext cx="177800" cy="203200"/>
          </a:xfrm>
          <a:custGeom>
            <a:avLst/>
            <a:gdLst/>
            <a:ahLst/>
            <a:cxnLst/>
            <a:rect l="l" t="t" r="r" b="b"/>
            <a:pathLst>
              <a:path w="177800" h="203200">
                <a:moveTo>
                  <a:pt x="1316" y="73215"/>
                </a:moveTo>
                <a:lnTo>
                  <a:pt x="15405" y="33791"/>
                </a:lnTo>
                <a:lnTo>
                  <a:pt x="52938" y="2873"/>
                </a:lnTo>
                <a:lnTo>
                  <a:pt x="75738" y="0"/>
                </a:lnTo>
                <a:lnTo>
                  <a:pt x="86216" y="1576"/>
                </a:lnTo>
                <a:lnTo>
                  <a:pt x="125263" y="20854"/>
                </a:lnTo>
                <a:lnTo>
                  <a:pt x="156822" y="55604"/>
                </a:lnTo>
                <a:lnTo>
                  <a:pt x="173997" y="96189"/>
                </a:lnTo>
                <a:lnTo>
                  <a:pt x="177247" y="123975"/>
                </a:lnTo>
                <a:lnTo>
                  <a:pt x="176814" y="137421"/>
                </a:lnTo>
                <a:lnTo>
                  <a:pt x="164040" y="173428"/>
                </a:lnTo>
                <a:lnTo>
                  <a:pt x="125623" y="201104"/>
                </a:lnTo>
                <a:lnTo>
                  <a:pt x="101719" y="203074"/>
                </a:lnTo>
                <a:lnTo>
                  <a:pt x="88665" y="201431"/>
                </a:lnTo>
                <a:lnTo>
                  <a:pt x="51803" y="180057"/>
                </a:lnTo>
                <a:lnTo>
                  <a:pt x="21580" y="143055"/>
                </a:lnTo>
                <a:lnTo>
                  <a:pt x="3246" y="101282"/>
                </a:lnTo>
                <a:lnTo>
                  <a:pt x="0" y="85605"/>
                </a:lnTo>
                <a:lnTo>
                  <a:pt x="380" y="79767"/>
                </a:lnTo>
                <a:lnTo>
                  <a:pt x="1316" y="73215"/>
                </a:lnTo>
                <a:close/>
              </a:path>
            </a:pathLst>
          </a:custGeom>
          <a:ln w="12700">
            <a:solidFill>
              <a:srgbClr val="A19FCC"/>
            </a:solidFill>
          </a:ln>
        </p:spPr>
        <p:txBody>
          <a:bodyPr wrap="square" lIns="0" tIns="0" rIns="0" bIns="0" rtlCol="0"/>
          <a:lstStyle/>
          <a:p>
            <a:endParaRPr/>
          </a:p>
        </p:txBody>
      </p:sp>
      <p:sp>
        <p:nvSpPr>
          <p:cNvPr id="802" name="object 802"/>
          <p:cNvSpPr/>
          <p:nvPr/>
        </p:nvSpPr>
        <p:spPr>
          <a:xfrm>
            <a:off x="10043541" y="4127804"/>
            <a:ext cx="163093" cy="211443"/>
          </a:xfrm>
          <a:prstGeom prst="rect">
            <a:avLst/>
          </a:prstGeom>
          <a:blipFill>
            <a:blip r:embed="rId400" cstate="print"/>
            <a:stretch>
              <a:fillRect/>
            </a:stretch>
          </a:blipFill>
        </p:spPr>
        <p:txBody>
          <a:bodyPr wrap="square" lIns="0" tIns="0" rIns="0" bIns="0" rtlCol="0"/>
          <a:lstStyle/>
          <a:p>
            <a:endParaRPr/>
          </a:p>
        </p:txBody>
      </p:sp>
      <p:sp>
        <p:nvSpPr>
          <p:cNvPr id="803" name="object 803"/>
          <p:cNvSpPr/>
          <p:nvPr/>
        </p:nvSpPr>
        <p:spPr>
          <a:xfrm>
            <a:off x="10043537" y="4127920"/>
            <a:ext cx="163195" cy="211454"/>
          </a:xfrm>
          <a:custGeom>
            <a:avLst/>
            <a:gdLst/>
            <a:ahLst/>
            <a:cxnLst/>
            <a:rect l="l" t="t" r="r" b="b"/>
            <a:pathLst>
              <a:path w="163195" h="211454">
                <a:moveTo>
                  <a:pt x="28689" y="29235"/>
                </a:moveTo>
                <a:lnTo>
                  <a:pt x="64138" y="6965"/>
                </a:lnTo>
                <a:lnTo>
                  <a:pt x="91440" y="0"/>
                </a:lnTo>
                <a:lnTo>
                  <a:pt x="101731" y="1962"/>
                </a:lnTo>
                <a:lnTo>
                  <a:pt x="139707" y="25418"/>
                </a:lnTo>
                <a:lnTo>
                  <a:pt x="158480" y="64712"/>
                </a:lnTo>
                <a:lnTo>
                  <a:pt x="163106" y="98107"/>
                </a:lnTo>
                <a:lnTo>
                  <a:pt x="161804" y="111534"/>
                </a:lnTo>
                <a:lnTo>
                  <a:pt x="150215" y="154051"/>
                </a:lnTo>
                <a:lnTo>
                  <a:pt x="126923" y="188203"/>
                </a:lnTo>
                <a:lnTo>
                  <a:pt x="94625" y="208606"/>
                </a:lnTo>
                <a:lnTo>
                  <a:pt x="66944" y="211321"/>
                </a:lnTo>
                <a:lnTo>
                  <a:pt x="56997" y="210002"/>
                </a:lnTo>
                <a:lnTo>
                  <a:pt x="18066" y="184013"/>
                </a:lnTo>
                <a:lnTo>
                  <a:pt x="2311" y="144425"/>
                </a:lnTo>
                <a:lnTo>
                  <a:pt x="0" y="112522"/>
                </a:lnTo>
                <a:lnTo>
                  <a:pt x="1434" y="96658"/>
                </a:lnTo>
                <a:lnTo>
                  <a:pt x="12852" y="52489"/>
                </a:lnTo>
                <a:lnTo>
                  <a:pt x="28689" y="29235"/>
                </a:lnTo>
                <a:close/>
              </a:path>
            </a:pathLst>
          </a:custGeom>
          <a:ln w="12699">
            <a:solidFill>
              <a:srgbClr val="A19FCC"/>
            </a:solidFill>
          </a:ln>
        </p:spPr>
        <p:txBody>
          <a:bodyPr wrap="square" lIns="0" tIns="0" rIns="0" bIns="0" rtlCol="0"/>
          <a:lstStyle/>
          <a:p>
            <a:endParaRPr/>
          </a:p>
        </p:txBody>
      </p:sp>
      <p:sp>
        <p:nvSpPr>
          <p:cNvPr id="804" name="object 804"/>
          <p:cNvSpPr/>
          <p:nvPr/>
        </p:nvSpPr>
        <p:spPr>
          <a:xfrm>
            <a:off x="10122070" y="3949928"/>
            <a:ext cx="199093" cy="181631"/>
          </a:xfrm>
          <a:prstGeom prst="rect">
            <a:avLst/>
          </a:prstGeom>
          <a:blipFill>
            <a:blip r:embed="rId401" cstate="print"/>
            <a:stretch>
              <a:fillRect/>
            </a:stretch>
          </a:blipFill>
        </p:spPr>
        <p:txBody>
          <a:bodyPr wrap="square" lIns="0" tIns="0" rIns="0" bIns="0" rtlCol="0"/>
          <a:lstStyle/>
          <a:p>
            <a:endParaRPr/>
          </a:p>
        </p:txBody>
      </p:sp>
      <p:sp>
        <p:nvSpPr>
          <p:cNvPr id="805" name="object 805"/>
          <p:cNvSpPr/>
          <p:nvPr/>
        </p:nvSpPr>
        <p:spPr>
          <a:xfrm>
            <a:off x="10122072" y="3949939"/>
            <a:ext cx="199390" cy="182245"/>
          </a:xfrm>
          <a:custGeom>
            <a:avLst/>
            <a:gdLst/>
            <a:ahLst/>
            <a:cxnLst/>
            <a:rect l="l" t="t" r="r" b="b"/>
            <a:pathLst>
              <a:path w="199390" h="182245">
                <a:moveTo>
                  <a:pt x="118295" y="228"/>
                </a:moveTo>
                <a:lnTo>
                  <a:pt x="159007" y="9994"/>
                </a:lnTo>
                <a:lnTo>
                  <a:pt x="193781" y="43979"/>
                </a:lnTo>
                <a:lnTo>
                  <a:pt x="199093" y="66331"/>
                </a:lnTo>
                <a:lnTo>
                  <a:pt x="198655" y="76921"/>
                </a:lnTo>
                <a:lnTo>
                  <a:pt x="183692" y="117817"/>
                </a:lnTo>
                <a:lnTo>
                  <a:pt x="152542" y="152934"/>
                </a:lnTo>
                <a:lnTo>
                  <a:pt x="114041" y="174383"/>
                </a:lnTo>
                <a:lnTo>
                  <a:pt x="73348" y="181618"/>
                </a:lnTo>
                <a:lnTo>
                  <a:pt x="61552" y="181381"/>
                </a:lnTo>
                <a:lnTo>
                  <a:pt x="21850" y="161815"/>
                </a:lnTo>
                <a:lnTo>
                  <a:pt x="1656" y="126554"/>
                </a:lnTo>
                <a:lnTo>
                  <a:pt x="0" y="114020"/>
                </a:lnTo>
                <a:lnTo>
                  <a:pt x="226" y="100866"/>
                </a:lnTo>
                <a:lnTo>
                  <a:pt x="17510" y="61924"/>
                </a:lnTo>
                <a:lnTo>
                  <a:pt x="51040" y="27889"/>
                </a:lnTo>
                <a:lnTo>
                  <a:pt x="90597" y="5168"/>
                </a:lnTo>
                <a:lnTo>
                  <a:pt x="111681" y="0"/>
                </a:lnTo>
                <a:lnTo>
                  <a:pt x="118295" y="228"/>
                </a:lnTo>
                <a:close/>
              </a:path>
            </a:pathLst>
          </a:custGeom>
          <a:ln w="12700">
            <a:solidFill>
              <a:srgbClr val="A19FCC"/>
            </a:solidFill>
          </a:ln>
        </p:spPr>
        <p:txBody>
          <a:bodyPr wrap="square" lIns="0" tIns="0" rIns="0" bIns="0" rtlCol="0"/>
          <a:lstStyle/>
          <a:p>
            <a:endParaRPr/>
          </a:p>
        </p:txBody>
      </p:sp>
      <p:sp>
        <p:nvSpPr>
          <p:cNvPr id="806" name="object 806"/>
          <p:cNvSpPr/>
          <p:nvPr/>
        </p:nvSpPr>
        <p:spPr>
          <a:xfrm>
            <a:off x="10994004" y="4530496"/>
            <a:ext cx="192155" cy="227964"/>
          </a:xfrm>
          <a:prstGeom prst="rect">
            <a:avLst/>
          </a:prstGeom>
          <a:blipFill>
            <a:blip r:embed="rId402" cstate="print"/>
            <a:stretch>
              <a:fillRect/>
            </a:stretch>
          </a:blipFill>
        </p:spPr>
        <p:txBody>
          <a:bodyPr wrap="square" lIns="0" tIns="0" rIns="0" bIns="0" rtlCol="0"/>
          <a:lstStyle/>
          <a:p>
            <a:endParaRPr/>
          </a:p>
        </p:txBody>
      </p:sp>
      <p:sp>
        <p:nvSpPr>
          <p:cNvPr id="807" name="object 807"/>
          <p:cNvSpPr/>
          <p:nvPr/>
        </p:nvSpPr>
        <p:spPr>
          <a:xfrm>
            <a:off x="10994006" y="4530542"/>
            <a:ext cx="192405" cy="227965"/>
          </a:xfrm>
          <a:custGeom>
            <a:avLst/>
            <a:gdLst/>
            <a:ahLst/>
            <a:cxnLst/>
            <a:rect l="l" t="t" r="r" b="b"/>
            <a:pathLst>
              <a:path w="192404" h="227964">
                <a:moveTo>
                  <a:pt x="42881" y="22995"/>
                </a:moveTo>
                <a:lnTo>
                  <a:pt x="86162" y="4248"/>
                </a:lnTo>
                <a:lnTo>
                  <a:pt x="107469" y="0"/>
                </a:lnTo>
                <a:lnTo>
                  <a:pt x="118446" y="859"/>
                </a:lnTo>
                <a:lnTo>
                  <a:pt x="154197" y="17936"/>
                </a:lnTo>
                <a:lnTo>
                  <a:pt x="182445" y="58115"/>
                </a:lnTo>
                <a:lnTo>
                  <a:pt x="192152" y="105234"/>
                </a:lnTo>
                <a:lnTo>
                  <a:pt x="191179" y="118181"/>
                </a:lnTo>
                <a:lnTo>
                  <a:pt x="177706" y="163201"/>
                </a:lnTo>
                <a:lnTo>
                  <a:pt x="151136" y="200514"/>
                </a:lnTo>
                <a:lnTo>
                  <a:pt x="119727" y="223171"/>
                </a:lnTo>
                <a:lnTo>
                  <a:pt x="90544" y="227909"/>
                </a:lnTo>
                <a:lnTo>
                  <a:pt x="79692" y="227611"/>
                </a:lnTo>
                <a:lnTo>
                  <a:pt x="35274" y="210531"/>
                </a:lnTo>
                <a:lnTo>
                  <a:pt x="7359" y="176182"/>
                </a:lnTo>
                <a:lnTo>
                  <a:pt x="0" y="126051"/>
                </a:lnTo>
                <a:lnTo>
                  <a:pt x="1124" y="108936"/>
                </a:lnTo>
                <a:lnTo>
                  <a:pt x="16129" y="58742"/>
                </a:lnTo>
                <a:lnTo>
                  <a:pt x="42881" y="22995"/>
                </a:lnTo>
                <a:close/>
              </a:path>
            </a:pathLst>
          </a:custGeom>
          <a:ln w="12700">
            <a:solidFill>
              <a:srgbClr val="A19FCC"/>
            </a:solidFill>
          </a:ln>
        </p:spPr>
        <p:txBody>
          <a:bodyPr wrap="square" lIns="0" tIns="0" rIns="0" bIns="0" rtlCol="0"/>
          <a:lstStyle/>
          <a:p>
            <a:endParaRPr/>
          </a:p>
        </p:txBody>
      </p:sp>
      <p:sp>
        <p:nvSpPr>
          <p:cNvPr id="808" name="object 808"/>
          <p:cNvSpPr/>
          <p:nvPr/>
        </p:nvSpPr>
        <p:spPr>
          <a:xfrm>
            <a:off x="10261299" y="3952087"/>
            <a:ext cx="268646" cy="257022"/>
          </a:xfrm>
          <a:prstGeom prst="rect">
            <a:avLst/>
          </a:prstGeom>
          <a:blipFill>
            <a:blip r:embed="rId403" cstate="print"/>
            <a:stretch>
              <a:fillRect/>
            </a:stretch>
          </a:blipFill>
        </p:spPr>
        <p:txBody>
          <a:bodyPr wrap="square" lIns="0" tIns="0" rIns="0" bIns="0" rtlCol="0"/>
          <a:lstStyle/>
          <a:p>
            <a:endParaRPr/>
          </a:p>
        </p:txBody>
      </p:sp>
      <p:sp>
        <p:nvSpPr>
          <p:cNvPr id="809" name="object 809"/>
          <p:cNvSpPr/>
          <p:nvPr/>
        </p:nvSpPr>
        <p:spPr>
          <a:xfrm>
            <a:off x="10261293" y="3952095"/>
            <a:ext cx="269240" cy="257175"/>
          </a:xfrm>
          <a:custGeom>
            <a:avLst/>
            <a:gdLst/>
            <a:ahLst/>
            <a:cxnLst/>
            <a:rect l="l" t="t" r="r" b="b"/>
            <a:pathLst>
              <a:path w="269240" h="257175">
                <a:moveTo>
                  <a:pt x="240755" y="216700"/>
                </a:moveTo>
                <a:lnTo>
                  <a:pt x="200344" y="241045"/>
                </a:lnTo>
                <a:lnTo>
                  <a:pt x="160005" y="255610"/>
                </a:lnTo>
                <a:lnTo>
                  <a:pt x="144540" y="257009"/>
                </a:lnTo>
                <a:lnTo>
                  <a:pt x="127036" y="255466"/>
                </a:lnTo>
                <a:lnTo>
                  <a:pt x="88947" y="245988"/>
                </a:lnTo>
                <a:lnTo>
                  <a:pt x="46069" y="219686"/>
                </a:lnTo>
                <a:lnTo>
                  <a:pt x="17376" y="184283"/>
                </a:lnTo>
                <a:lnTo>
                  <a:pt x="1258" y="144348"/>
                </a:lnTo>
                <a:lnTo>
                  <a:pt x="0" y="128037"/>
                </a:lnTo>
                <a:lnTo>
                  <a:pt x="674" y="110189"/>
                </a:lnTo>
                <a:lnTo>
                  <a:pt x="16130" y="60505"/>
                </a:lnTo>
                <a:lnTo>
                  <a:pt x="49950" y="22059"/>
                </a:lnTo>
                <a:lnTo>
                  <a:pt x="86315" y="5500"/>
                </a:lnTo>
                <a:lnTo>
                  <a:pt x="131354" y="0"/>
                </a:lnTo>
                <a:lnTo>
                  <a:pt x="148117" y="798"/>
                </a:lnTo>
                <a:lnTo>
                  <a:pt x="201356" y="18495"/>
                </a:lnTo>
                <a:lnTo>
                  <a:pt x="233808" y="41732"/>
                </a:lnTo>
                <a:lnTo>
                  <a:pt x="255077" y="75568"/>
                </a:lnTo>
                <a:lnTo>
                  <a:pt x="266993" y="113880"/>
                </a:lnTo>
                <a:lnTo>
                  <a:pt x="268652" y="133143"/>
                </a:lnTo>
                <a:lnTo>
                  <a:pt x="267515" y="153169"/>
                </a:lnTo>
                <a:lnTo>
                  <a:pt x="257211" y="198062"/>
                </a:lnTo>
                <a:lnTo>
                  <a:pt x="240755" y="216700"/>
                </a:lnTo>
                <a:close/>
              </a:path>
            </a:pathLst>
          </a:custGeom>
          <a:ln w="12700">
            <a:solidFill>
              <a:srgbClr val="A19FCC"/>
            </a:solidFill>
          </a:ln>
        </p:spPr>
        <p:txBody>
          <a:bodyPr wrap="square" lIns="0" tIns="0" rIns="0" bIns="0" rtlCol="0"/>
          <a:lstStyle/>
          <a:p>
            <a:endParaRPr/>
          </a:p>
        </p:txBody>
      </p:sp>
      <p:sp>
        <p:nvSpPr>
          <p:cNvPr id="810" name="object 810"/>
          <p:cNvSpPr/>
          <p:nvPr/>
        </p:nvSpPr>
        <p:spPr>
          <a:xfrm>
            <a:off x="10492229" y="3978097"/>
            <a:ext cx="212341" cy="192532"/>
          </a:xfrm>
          <a:prstGeom prst="rect">
            <a:avLst/>
          </a:prstGeom>
          <a:blipFill>
            <a:blip r:embed="rId404" cstate="print"/>
            <a:stretch>
              <a:fillRect/>
            </a:stretch>
          </a:blipFill>
        </p:spPr>
        <p:txBody>
          <a:bodyPr wrap="square" lIns="0" tIns="0" rIns="0" bIns="0" rtlCol="0"/>
          <a:lstStyle/>
          <a:p>
            <a:endParaRPr/>
          </a:p>
        </p:txBody>
      </p:sp>
      <p:sp>
        <p:nvSpPr>
          <p:cNvPr id="811" name="object 811"/>
          <p:cNvSpPr/>
          <p:nvPr/>
        </p:nvSpPr>
        <p:spPr>
          <a:xfrm>
            <a:off x="10485881" y="3971755"/>
            <a:ext cx="225035" cy="205235"/>
          </a:xfrm>
          <a:prstGeom prst="rect">
            <a:avLst/>
          </a:prstGeom>
          <a:blipFill>
            <a:blip r:embed="rId405" cstate="print"/>
            <a:stretch>
              <a:fillRect/>
            </a:stretch>
          </a:blipFill>
        </p:spPr>
        <p:txBody>
          <a:bodyPr wrap="square" lIns="0" tIns="0" rIns="0" bIns="0" rtlCol="0"/>
          <a:lstStyle/>
          <a:p>
            <a:endParaRPr/>
          </a:p>
        </p:txBody>
      </p:sp>
      <p:sp>
        <p:nvSpPr>
          <p:cNvPr id="812" name="object 812"/>
          <p:cNvSpPr/>
          <p:nvPr/>
        </p:nvSpPr>
        <p:spPr>
          <a:xfrm>
            <a:off x="10689699" y="4000563"/>
            <a:ext cx="238722" cy="260235"/>
          </a:xfrm>
          <a:prstGeom prst="rect">
            <a:avLst/>
          </a:prstGeom>
          <a:blipFill>
            <a:blip r:embed="rId406" cstate="print"/>
            <a:stretch>
              <a:fillRect/>
            </a:stretch>
          </a:blipFill>
        </p:spPr>
        <p:txBody>
          <a:bodyPr wrap="square" lIns="0" tIns="0" rIns="0" bIns="0" rtlCol="0"/>
          <a:lstStyle/>
          <a:p>
            <a:endParaRPr/>
          </a:p>
        </p:txBody>
      </p:sp>
      <p:sp>
        <p:nvSpPr>
          <p:cNvPr id="813" name="object 813"/>
          <p:cNvSpPr/>
          <p:nvPr/>
        </p:nvSpPr>
        <p:spPr>
          <a:xfrm>
            <a:off x="10689697" y="4000627"/>
            <a:ext cx="238760" cy="260350"/>
          </a:xfrm>
          <a:custGeom>
            <a:avLst/>
            <a:gdLst/>
            <a:ahLst/>
            <a:cxnLst/>
            <a:rect l="l" t="t" r="r" b="b"/>
            <a:pathLst>
              <a:path w="238759" h="260350">
                <a:moveTo>
                  <a:pt x="212564" y="217763"/>
                </a:moveTo>
                <a:lnTo>
                  <a:pt x="176242" y="243087"/>
                </a:lnTo>
                <a:lnTo>
                  <a:pt x="140152" y="258498"/>
                </a:lnTo>
                <a:lnTo>
                  <a:pt x="126382" y="260169"/>
                </a:lnTo>
                <a:lnTo>
                  <a:pt x="110848" y="258883"/>
                </a:lnTo>
                <a:lnTo>
                  <a:pt x="62476" y="243024"/>
                </a:lnTo>
                <a:lnTo>
                  <a:pt x="30054" y="212404"/>
                </a:lnTo>
                <a:lnTo>
                  <a:pt x="8334" y="176122"/>
                </a:lnTo>
                <a:lnTo>
                  <a:pt x="0" y="131853"/>
                </a:lnTo>
                <a:lnTo>
                  <a:pt x="887" y="113758"/>
                </a:lnTo>
                <a:lnTo>
                  <a:pt x="15428" y="63174"/>
                </a:lnTo>
                <a:lnTo>
                  <a:pt x="46118" y="23669"/>
                </a:lnTo>
                <a:lnTo>
                  <a:pt x="91000" y="3514"/>
                </a:lnTo>
                <a:lnTo>
                  <a:pt x="118837" y="0"/>
                </a:lnTo>
                <a:lnTo>
                  <a:pt x="133725" y="532"/>
                </a:lnTo>
                <a:lnTo>
                  <a:pt x="180763" y="17595"/>
                </a:lnTo>
                <a:lnTo>
                  <a:pt x="219393" y="56205"/>
                </a:lnTo>
                <a:lnTo>
                  <a:pt x="233682" y="94057"/>
                </a:lnTo>
                <a:lnTo>
                  <a:pt x="238719" y="132655"/>
                </a:lnTo>
                <a:lnTo>
                  <a:pt x="237386" y="152965"/>
                </a:lnTo>
                <a:lnTo>
                  <a:pt x="227500" y="198613"/>
                </a:lnTo>
                <a:lnTo>
                  <a:pt x="212564" y="217763"/>
                </a:lnTo>
                <a:close/>
              </a:path>
            </a:pathLst>
          </a:custGeom>
          <a:ln w="12700">
            <a:solidFill>
              <a:srgbClr val="A19FCC"/>
            </a:solidFill>
          </a:ln>
        </p:spPr>
        <p:txBody>
          <a:bodyPr wrap="square" lIns="0" tIns="0" rIns="0" bIns="0" rtlCol="0"/>
          <a:lstStyle/>
          <a:p>
            <a:endParaRPr/>
          </a:p>
        </p:txBody>
      </p:sp>
      <p:sp>
        <p:nvSpPr>
          <p:cNvPr id="814" name="object 814"/>
          <p:cNvSpPr/>
          <p:nvPr/>
        </p:nvSpPr>
        <p:spPr>
          <a:xfrm>
            <a:off x="10842368" y="4144809"/>
            <a:ext cx="259653" cy="239420"/>
          </a:xfrm>
          <a:prstGeom prst="rect">
            <a:avLst/>
          </a:prstGeom>
          <a:blipFill>
            <a:blip r:embed="rId407" cstate="print"/>
            <a:stretch>
              <a:fillRect/>
            </a:stretch>
          </a:blipFill>
        </p:spPr>
        <p:txBody>
          <a:bodyPr wrap="square" lIns="0" tIns="0" rIns="0" bIns="0" rtlCol="0"/>
          <a:lstStyle/>
          <a:p>
            <a:endParaRPr/>
          </a:p>
        </p:txBody>
      </p:sp>
      <p:sp>
        <p:nvSpPr>
          <p:cNvPr id="815" name="object 815"/>
          <p:cNvSpPr/>
          <p:nvPr/>
        </p:nvSpPr>
        <p:spPr>
          <a:xfrm>
            <a:off x="10842364" y="4145019"/>
            <a:ext cx="259715" cy="239395"/>
          </a:xfrm>
          <a:custGeom>
            <a:avLst/>
            <a:gdLst/>
            <a:ahLst/>
            <a:cxnLst/>
            <a:rect l="l" t="t" r="r" b="b"/>
            <a:pathLst>
              <a:path w="259715" h="239395">
                <a:moveTo>
                  <a:pt x="27342" y="196176"/>
                </a:moveTo>
                <a:lnTo>
                  <a:pt x="8813" y="155968"/>
                </a:lnTo>
                <a:lnTo>
                  <a:pt x="0" y="117721"/>
                </a:lnTo>
                <a:lnTo>
                  <a:pt x="774" y="103873"/>
                </a:lnTo>
                <a:lnTo>
                  <a:pt x="19564" y="57212"/>
                </a:lnTo>
                <a:lnTo>
                  <a:pt x="51741" y="24688"/>
                </a:lnTo>
                <a:lnTo>
                  <a:pt x="90979" y="6384"/>
                </a:lnTo>
                <a:lnTo>
                  <a:pt x="132956" y="0"/>
                </a:lnTo>
                <a:lnTo>
                  <a:pt x="149355" y="2070"/>
                </a:lnTo>
                <a:lnTo>
                  <a:pt x="200139" y="19558"/>
                </a:lnTo>
                <a:lnTo>
                  <a:pt x="238785" y="54089"/>
                </a:lnTo>
                <a:lnTo>
                  <a:pt x="257308" y="89781"/>
                </a:lnTo>
                <a:lnTo>
                  <a:pt x="259664" y="114249"/>
                </a:lnTo>
                <a:lnTo>
                  <a:pt x="259519" y="127883"/>
                </a:lnTo>
                <a:lnTo>
                  <a:pt x="249389" y="170980"/>
                </a:lnTo>
                <a:lnTo>
                  <a:pt x="217001" y="213576"/>
                </a:lnTo>
                <a:lnTo>
                  <a:pt x="165674" y="236197"/>
                </a:lnTo>
                <a:lnTo>
                  <a:pt x="125894" y="239204"/>
                </a:lnTo>
                <a:lnTo>
                  <a:pt x="106508" y="236916"/>
                </a:lnTo>
                <a:lnTo>
                  <a:pt x="68512" y="225840"/>
                </a:lnTo>
                <a:lnTo>
                  <a:pt x="32263" y="203248"/>
                </a:lnTo>
                <a:lnTo>
                  <a:pt x="27342" y="196176"/>
                </a:lnTo>
                <a:close/>
              </a:path>
            </a:pathLst>
          </a:custGeom>
          <a:ln w="12700">
            <a:solidFill>
              <a:srgbClr val="A19FCC"/>
            </a:solidFill>
          </a:ln>
        </p:spPr>
        <p:txBody>
          <a:bodyPr wrap="square" lIns="0" tIns="0" rIns="0" bIns="0" rtlCol="0"/>
          <a:lstStyle/>
          <a:p>
            <a:endParaRPr/>
          </a:p>
        </p:txBody>
      </p:sp>
      <p:sp>
        <p:nvSpPr>
          <p:cNvPr id="816" name="object 816"/>
          <p:cNvSpPr/>
          <p:nvPr/>
        </p:nvSpPr>
        <p:spPr>
          <a:xfrm>
            <a:off x="10419873" y="4124159"/>
            <a:ext cx="305846" cy="281990"/>
          </a:xfrm>
          <a:prstGeom prst="rect">
            <a:avLst/>
          </a:prstGeom>
          <a:blipFill>
            <a:blip r:embed="rId408" cstate="print"/>
            <a:stretch>
              <a:fillRect/>
            </a:stretch>
          </a:blipFill>
        </p:spPr>
        <p:txBody>
          <a:bodyPr wrap="square" lIns="0" tIns="0" rIns="0" bIns="0" rtlCol="0"/>
          <a:lstStyle/>
          <a:p>
            <a:endParaRPr/>
          </a:p>
        </p:txBody>
      </p:sp>
      <p:sp>
        <p:nvSpPr>
          <p:cNvPr id="817" name="object 817"/>
          <p:cNvSpPr/>
          <p:nvPr/>
        </p:nvSpPr>
        <p:spPr>
          <a:xfrm>
            <a:off x="10419874" y="4124407"/>
            <a:ext cx="306070" cy="281940"/>
          </a:xfrm>
          <a:custGeom>
            <a:avLst/>
            <a:gdLst/>
            <a:ahLst/>
            <a:cxnLst/>
            <a:rect l="l" t="t" r="r" b="b"/>
            <a:pathLst>
              <a:path w="306070" h="281939">
                <a:moveTo>
                  <a:pt x="32207" y="231063"/>
                </a:moveTo>
                <a:lnTo>
                  <a:pt x="14762" y="196993"/>
                </a:lnTo>
                <a:lnTo>
                  <a:pt x="2217" y="154470"/>
                </a:lnTo>
                <a:lnTo>
                  <a:pt x="0" y="138653"/>
                </a:lnTo>
                <a:lnTo>
                  <a:pt x="914" y="122339"/>
                </a:lnTo>
                <a:lnTo>
                  <a:pt x="13287" y="85628"/>
                </a:lnTo>
                <a:lnTo>
                  <a:pt x="34061" y="51803"/>
                </a:lnTo>
                <a:lnTo>
                  <a:pt x="76288" y="20565"/>
                </a:lnTo>
                <a:lnTo>
                  <a:pt x="122861" y="2909"/>
                </a:lnTo>
                <a:lnTo>
                  <a:pt x="156603" y="0"/>
                </a:lnTo>
                <a:lnTo>
                  <a:pt x="175921" y="2431"/>
                </a:lnTo>
                <a:lnTo>
                  <a:pt x="217241" y="14148"/>
                </a:lnTo>
                <a:lnTo>
                  <a:pt x="252356" y="34574"/>
                </a:lnTo>
                <a:lnTo>
                  <a:pt x="281264" y="63701"/>
                </a:lnTo>
                <a:lnTo>
                  <a:pt x="303076" y="105743"/>
                </a:lnTo>
                <a:lnTo>
                  <a:pt x="305854" y="134569"/>
                </a:lnTo>
                <a:lnTo>
                  <a:pt x="305679" y="150629"/>
                </a:lnTo>
                <a:lnTo>
                  <a:pt x="293738" y="201383"/>
                </a:lnTo>
                <a:lnTo>
                  <a:pt x="270886" y="235732"/>
                </a:lnTo>
                <a:lnTo>
                  <a:pt x="238290" y="263956"/>
                </a:lnTo>
                <a:lnTo>
                  <a:pt x="195146" y="278201"/>
                </a:lnTo>
                <a:lnTo>
                  <a:pt x="148298" y="281749"/>
                </a:lnTo>
                <a:lnTo>
                  <a:pt x="125456" y="279050"/>
                </a:lnTo>
                <a:lnTo>
                  <a:pt x="80698" y="266002"/>
                </a:lnTo>
                <a:lnTo>
                  <a:pt x="43635" y="246194"/>
                </a:lnTo>
                <a:lnTo>
                  <a:pt x="32207" y="231063"/>
                </a:lnTo>
                <a:close/>
              </a:path>
            </a:pathLst>
          </a:custGeom>
          <a:ln w="12700">
            <a:solidFill>
              <a:srgbClr val="A19FCC"/>
            </a:solidFill>
          </a:ln>
        </p:spPr>
        <p:txBody>
          <a:bodyPr wrap="square" lIns="0" tIns="0" rIns="0" bIns="0" rtlCol="0"/>
          <a:lstStyle/>
          <a:p>
            <a:endParaRPr/>
          </a:p>
        </p:txBody>
      </p:sp>
      <p:sp>
        <p:nvSpPr>
          <p:cNvPr id="818" name="object 818"/>
          <p:cNvSpPr/>
          <p:nvPr/>
        </p:nvSpPr>
        <p:spPr>
          <a:xfrm>
            <a:off x="10173968" y="4111561"/>
            <a:ext cx="267131" cy="247007"/>
          </a:xfrm>
          <a:prstGeom prst="rect">
            <a:avLst/>
          </a:prstGeom>
          <a:blipFill>
            <a:blip r:embed="rId409" cstate="print"/>
            <a:stretch>
              <a:fillRect/>
            </a:stretch>
          </a:blipFill>
        </p:spPr>
        <p:txBody>
          <a:bodyPr wrap="square" lIns="0" tIns="0" rIns="0" bIns="0" rtlCol="0"/>
          <a:lstStyle/>
          <a:p>
            <a:endParaRPr/>
          </a:p>
        </p:txBody>
      </p:sp>
      <p:sp>
        <p:nvSpPr>
          <p:cNvPr id="819" name="object 819"/>
          <p:cNvSpPr/>
          <p:nvPr/>
        </p:nvSpPr>
        <p:spPr>
          <a:xfrm>
            <a:off x="10173968" y="4111614"/>
            <a:ext cx="267335" cy="247015"/>
          </a:xfrm>
          <a:custGeom>
            <a:avLst/>
            <a:gdLst/>
            <a:ahLst/>
            <a:cxnLst/>
            <a:rect l="l" t="t" r="r" b="b"/>
            <a:pathLst>
              <a:path w="267334" h="247014">
                <a:moveTo>
                  <a:pt x="207494" y="242932"/>
                </a:moveTo>
                <a:lnTo>
                  <a:pt x="197397" y="245049"/>
                </a:lnTo>
                <a:lnTo>
                  <a:pt x="186104" y="246402"/>
                </a:lnTo>
                <a:lnTo>
                  <a:pt x="173883" y="246950"/>
                </a:lnTo>
                <a:lnTo>
                  <a:pt x="160999" y="246653"/>
                </a:lnTo>
                <a:lnTo>
                  <a:pt x="117699" y="242235"/>
                </a:lnTo>
                <a:lnTo>
                  <a:pt x="69026" y="217452"/>
                </a:lnTo>
                <a:lnTo>
                  <a:pt x="39079" y="192208"/>
                </a:lnTo>
                <a:lnTo>
                  <a:pt x="13483" y="151192"/>
                </a:lnTo>
                <a:lnTo>
                  <a:pt x="1059" y="110577"/>
                </a:lnTo>
                <a:lnTo>
                  <a:pt x="0" y="97273"/>
                </a:lnTo>
                <a:lnTo>
                  <a:pt x="1348" y="83877"/>
                </a:lnTo>
                <a:lnTo>
                  <a:pt x="20100" y="41224"/>
                </a:lnTo>
                <a:lnTo>
                  <a:pt x="57051" y="11873"/>
                </a:lnTo>
                <a:lnTo>
                  <a:pt x="100722" y="0"/>
                </a:lnTo>
                <a:lnTo>
                  <a:pt x="113936" y="521"/>
                </a:lnTo>
                <a:lnTo>
                  <a:pt x="156382" y="10869"/>
                </a:lnTo>
                <a:lnTo>
                  <a:pt x="203036" y="33991"/>
                </a:lnTo>
                <a:lnTo>
                  <a:pt x="233288" y="60990"/>
                </a:lnTo>
                <a:lnTo>
                  <a:pt x="256910" y="93770"/>
                </a:lnTo>
                <a:lnTo>
                  <a:pt x="266441" y="130813"/>
                </a:lnTo>
                <a:lnTo>
                  <a:pt x="267136" y="149985"/>
                </a:lnTo>
                <a:lnTo>
                  <a:pt x="265571" y="167761"/>
                </a:lnTo>
                <a:lnTo>
                  <a:pt x="244701" y="215315"/>
                </a:lnTo>
                <a:lnTo>
                  <a:pt x="215845" y="240777"/>
                </a:lnTo>
                <a:lnTo>
                  <a:pt x="207494" y="242932"/>
                </a:lnTo>
                <a:close/>
              </a:path>
            </a:pathLst>
          </a:custGeom>
          <a:ln w="12700">
            <a:solidFill>
              <a:srgbClr val="A19FCC"/>
            </a:solidFill>
          </a:ln>
        </p:spPr>
        <p:txBody>
          <a:bodyPr wrap="square" lIns="0" tIns="0" rIns="0" bIns="0" rtlCol="0"/>
          <a:lstStyle/>
          <a:p>
            <a:endParaRPr/>
          </a:p>
        </p:txBody>
      </p:sp>
      <p:sp>
        <p:nvSpPr>
          <p:cNvPr id="820" name="object 820"/>
          <p:cNvSpPr/>
          <p:nvPr/>
        </p:nvSpPr>
        <p:spPr>
          <a:xfrm>
            <a:off x="10680610" y="4214634"/>
            <a:ext cx="182270" cy="245840"/>
          </a:xfrm>
          <a:prstGeom prst="rect">
            <a:avLst/>
          </a:prstGeom>
          <a:blipFill>
            <a:blip r:embed="rId410" cstate="print"/>
            <a:stretch>
              <a:fillRect/>
            </a:stretch>
          </a:blipFill>
        </p:spPr>
        <p:txBody>
          <a:bodyPr wrap="square" lIns="0" tIns="0" rIns="0" bIns="0" rtlCol="0"/>
          <a:lstStyle/>
          <a:p>
            <a:endParaRPr/>
          </a:p>
        </p:txBody>
      </p:sp>
      <p:sp>
        <p:nvSpPr>
          <p:cNvPr id="821" name="object 821"/>
          <p:cNvSpPr/>
          <p:nvPr/>
        </p:nvSpPr>
        <p:spPr>
          <a:xfrm>
            <a:off x="10680618" y="4214638"/>
            <a:ext cx="182880" cy="246379"/>
          </a:xfrm>
          <a:custGeom>
            <a:avLst/>
            <a:gdLst/>
            <a:ahLst/>
            <a:cxnLst/>
            <a:rect l="l" t="t" r="r" b="b"/>
            <a:pathLst>
              <a:path w="182879" h="246379">
                <a:moveTo>
                  <a:pt x="108750" y="238036"/>
                </a:moveTo>
                <a:lnTo>
                  <a:pt x="138150" y="212102"/>
                </a:lnTo>
                <a:lnTo>
                  <a:pt x="167830" y="170713"/>
                </a:lnTo>
                <a:lnTo>
                  <a:pt x="180721" y="120950"/>
                </a:lnTo>
                <a:lnTo>
                  <a:pt x="182257" y="104876"/>
                </a:lnTo>
                <a:lnTo>
                  <a:pt x="181800" y="90496"/>
                </a:lnTo>
                <a:lnTo>
                  <a:pt x="172300" y="52628"/>
                </a:lnTo>
                <a:lnTo>
                  <a:pt x="148894" y="15798"/>
                </a:lnTo>
                <a:lnTo>
                  <a:pt x="103936" y="0"/>
                </a:lnTo>
                <a:lnTo>
                  <a:pt x="91709" y="1630"/>
                </a:lnTo>
                <a:lnTo>
                  <a:pt x="55905" y="17614"/>
                </a:lnTo>
                <a:lnTo>
                  <a:pt x="26301" y="53301"/>
                </a:lnTo>
                <a:lnTo>
                  <a:pt x="7924" y="92588"/>
                </a:lnTo>
                <a:lnTo>
                  <a:pt x="0" y="142508"/>
                </a:lnTo>
                <a:lnTo>
                  <a:pt x="277" y="160537"/>
                </a:lnTo>
                <a:lnTo>
                  <a:pt x="16286" y="205282"/>
                </a:lnTo>
                <a:lnTo>
                  <a:pt x="47117" y="234807"/>
                </a:lnTo>
                <a:lnTo>
                  <a:pt x="91371" y="245840"/>
                </a:lnTo>
                <a:lnTo>
                  <a:pt x="97356" y="244478"/>
                </a:lnTo>
                <a:lnTo>
                  <a:pt x="102701" y="241786"/>
                </a:lnTo>
                <a:lnTo>
                  <a:pt x="108750" y="238036"/>
                </a:lnTo>
                <a:close/>
              </a:path>
            </a:pathLst>
          </a:custGeom>
          <a:ln w="12700">
            <a:solidFill>
              <a:srgbClr val="A19FCC"/>
            </a:solidFill>
          </a:ln>
        </p:spPr>
        <p:txBody>
          <a:bodyPr wrap="square" lIns="0" tIns="0" rIns="0" bIns="0" rtlCol="0"/>
          <a:lstStyle/>
          <a:p>
            <a:endParaRPr/>
          </a:p>
        </p:txBody>
      </p:sp>
      <p:sp>
        <p:nvSpPr>
          <p:cNvPr id="822" name="object 822"/>
          <p:cNvSpPr/>
          <p:nvPr/>
        </p:nvSpPr>
        <p:spPr>
          <a:xfrm>
            <a:off x="10829212" y="4321707"/>
            <a:ext cx="299134" cy="261447"/>
          </a:xfrm>
          <a:prstGeom prst="rect">
            <a:avLst/>
          </a:prstGeom>
          <a:blipFill>
            <a:blip r:embed="rId411" cstate="print"/>
            <a:stretch>
              <a:fillRect/>
            </a:stretch>
          </a:blipFill>
        </p:spPr>
        <p:txBody>
          <a:bodyPr wrap="square" lIns="0" tIns="0" rIns="0" bIns="0" rtlCol="0"/>
          <a:lstStyle/>
          <a:p>
            <a:endParaRPr/>
          </a:p>
        </p:txBody>
      </p:sp>
      <p:sp>
        <p:nvSpPr>
          <p:cNvPr id="823" name="object 823"/>
          <p:cNvSpPr/>
          <p:nvPr/>
        </p:nvSpPr>
        <p:spPr>
          <a:xfrm>
            <a:off x="10829215" y="4322110"/>
            <a:ext cx="299720" cy="261620"/>
          </a:xfrm>
          <a:custGeom>
            <a:avLst/>
            <a:gdLst/>
            <a:ahLst/>
            <a:cxnLst/>
            <a:rect l="l" t="t" r="r" b="b"/>
            <a:pathLst>
              <a:path w="299720" h="261620">
                <a:moveTo>
                  <a:pt x="3900" y="131787"/>
                </a:moveTo>
                <a:lnTo>
                  <a:pt x="25376" y="177037"/>
                </a:lnTo>
                <a:lnTo>
                  <a:pt x="52679" y="214628"/>
                </a:lnTo>
                <a:lnTo>
                  <a:pt x="101746" y="245500"/>
                </a:lnTo>
                <a:lnTo>
                  <a:pt x="141200" y="258749"/>
                </a:lnTo>
                <a:lnTo>
                  <a:pt x="158955" y="261046"/>
                </a:lnTo>
                <a:lnTo>
                  <a:pt x="176295" y="260868"/>
                </a:lnTo>
                <a:lnTo>
                  <a:pt x="223331" y="252020"/>
                </a:lnTo>
                <a:lnTo>
                  <a:pt x="261850" y="231444"/>
                </a:lnTo>
                <a:lnTo>
                  <a:pt x="291334" y="189551"/>
                </a:lnTo>
                <a:lnTo>
                  <a:pt x="299135" y="156557"/>
                </a:lnTo>
                <a:lnTo>
                  <a:pt x="298740" y="138418"/>
                </a:lnTo>
                <a:lnTo>
                  <a:pt x="286334" y="91114"/>
                </a:lnTo>
                <a:lnTo>
                  <a:pt x="258725" y="57136"/>
                </a:lnTo>
                <a:lnTo>
                  <a:pt x="217065" y="24177"/>
                </a:lnTo>
                <a:lnTo>
                  <a:pt x="180445" y="8925"/>
                </a:lnTo>
                <a:lnTo>
                  <a:pt x="136578" y="0"/>
                </a:lnTo>
                <a:lnTo>
                  <a:pt x="115685" y="228"/>
                </a:lnTo>
                <a:lnTo>
                  <a:pt x="76242" y="12690"/>
                </a:lnTo>
                <a:lnTo>
                  <a:pt x="42457" y="34734"/>
                </a:lnTo>
                <a:lnTo>
                  <a:pt x="18288" y="64955"/>
                </a:lnTo>
                <a:lnTo>
                  <a:pt x="419" y="106577"/>
                </a:lnTo>
                <a:lnTo>
                  <a:pt x="0" y="114991"/>
                </a:lnTo>
                <a:lnTo>
                  <a:pt x="1425" y="122806"/>
                </a:lnTo>
                <a:lnTo>
                  <a:pt x="3900" y="131787"/>
                </a:lnTo>
                <a:close/>
              </a:path>
            </a:pathLst>
          </a:custGeom>
          <a:ln w="12700">
            <a:solidFill>
              <a:srgbClr val="A19FCC"/>
            </a:solidFill>
          </a:ln>
        </p:spPr>
        <p:txBody>
          <a:bodyPr wrap="square" lIns="0" tIns="0" rIns="0" bIns="0" rtlCol="0"/>
          <a:lstStyle/>
          <a:p>
            <a:endParaRPr/>
          </a:p>
        </p:txBody>
      </p:sp>
      <p:sp>
        <p:nvSpPr>
          <p:cNvPr id="824" name="object 824"/>
          <p:cNvSpPr/>
          <p:nvPr/>
        </p:nvSpPr>
        <p:spPr>
          <a:xfrm>
            <a:off x="10059416" y="4306493"/>
            <a:ext cx="285380" cy="303212"/>
          </a:xfrm>
          <a:prstGeom prst="rect">
            <a:avLst/>
          </a:prstGeom>
          <a:blipFill>
            <a:blip r:embed="rId412" cstate="print"/>
            <a:stretch>
              <a:fillRect/>
            </a:stretch>
          </a:blipFill>
        </p:spPr>
        <p:txBody>
          <a:bodyPr wrap="square" lIns="0" tIns="0" rIns="0" bIns="0" rtlCol="0"/>
          <a:lstStyle/>
          <a:p>
            <a:endParaRPr/>
          </a:p>
        </p:txBody>
      </p:sp>
      <p:sp>
        <p:nvSpPr>
          <p:cNvPr id="825" name="object 825"/>
          <p:cNvSpPr/>
          <p:nvPr/>
        </p:nvSpPr>
        <p:spPr>
          <a:xfrm>
            <a:off x="10059419" y="4306663"/>
            <a:ext cx="285750" cy="303530"/>
          </a:xfrm>
          <a:custGeom>
            <a:avLst/>
            <a:gdLst/>
            <a:ahLst/>
            <a:cxnLst/>
            <a:rect l="l" t="t" r="r" b="b"/>
            <a:pathLst>
              <a:path w="285750" h="303529">
                <a:moveTo>
                  <a:pt x="194560" y="294846"/>
                </a:moveTo>
                <a:lnTo>
                  <a:pt x="157007" y="302284"/>
                </a:lnTo>
                <a:lnTo>
                  <a:pt x="128274" y="303044"/>
                </a:lnTo>
                <a:lnTo>
                  <a:pt x="112680" y="302691"/>
                </a:lnTo>
                <a:lnTo>
                  <a:pt x="65652" y="285731"/>
                </a:lnTo>
                <a:lnTo>
                  <a:pt x="34635" y="258785"/>
                </a:lnTo>
                <a:lnTo>
                  <a:pt x="8185" y="211834"/>
                </a:lnTo>
                <a:lnTo>
                  <a:pt x="122" y="161472"/>
                </a:lnTo>
                <a:lnTo>
                  <a:pt x="0" y="145111"/>
                </a:lnTo>
                <a:lnTo>
                  <a:pt x="1901" y="128634"/>
                </a:lnTo>
                <a:lnTo>
                  <a:pt x="24388" y="75272"/>
                </a:lnTo>
                <a:lnTo>
                  <a:pt x="50301" y="42090"/>
                </a:lnTo>
                <a:lnTo>
                  <a:pt x="83697" y="18241"/>
                </a:lnTo>
                <a:lnTo>
                  <a:pt x="118856" y="3355"/>
                </a:lnTo>
                <a:lnTo>
                  <a:pt x="148294" y="0"/>
                </a:lnTo>
                <a:lnTo>
                  <a:pt x="162336" y="1837"/>
                </a:lnTo>
                <a:lnTo>
                  <a:pt x="208057" y="15928"/>
                </a:lnTo>
                <a:lnTo>
                  <a:pt x="251307" y="49474"/>
                </a:lnTo>
                <a:lnTo>
                  <a:pt x="275509" y="85629"/>
                </a:lnTo>
                <a:lnTo>
                  <a:pt x="285379" y="127426"/>
                </a:lnTo>
                <a:lnTo>
                  <a:pt x="284560" y="151071"/>
                </a:lnTo>
                <a:lnTo>
                  <a:pt x="275129" y="197094"/>
                </a:lnTo>
                <a:lnTo>
                  <a:pt x="254352" y="239123"/>
                </a:lnTo>
                <a:lnTo>
                  <a:pt x="229650" y="272608"/>
                </a:lnTo>
                <a:lnTo>
                  <a:pt x="194560" y="294846"/>
                </a:lnTo>
                <a:close/>
              </a:path>
            </a:pathLst>
          </a:custGeom>
          <a:ln w="12700">
            <a:solidFill>
              <a:srgbClr val="A19FCC"/>
            </a:solidFill>
          </a:ln>
        </p:spPr>
        <p:txBody>
          <a:bodyPr wrap="square" lIns="0" tIns="0" rIns="0" bIns="0" rtlCol="0"/>
          <a:lstStyle/>
          <a:p>
            <a:endParaRPr/>
          </a:p>
        </p:txBody>
      </p:sp>
      <p:sp>
        <p:nvSpPr>
          <p:cNvPr id="826" name="object 826"/>
          <p:cNvSpPr/>
          <p:nvPr/>
        </p:nvSpPr>
        <p:spPr>
          <a:xfrm>
            <a:off x="10310338" y="4295038"/>
            <a:ext cx="301243" cy="291401"/>
          </a:xfrm>
          <a:prstGeom prst="rect">
            <a:avLst/>
          </a:prstGeom>
          <a:blipFill>
            <a:blip r:embed="rId413" cstate="print"/>
            <a:stretch>
              <a:fillRect/>
            </a:stretch>
          </a:blipFill>
        </p:spPr>
        <p:txBody>
          <a:bodyPr wrap="square" lIns="0" tIns="0" rIns="0" bIns="0" rtlCol="0"/>
          <a:lstStyle/>
          <a:p>
            <a:endParaRPr/>
          </a:p>
        </p:txBody>
      </p:sp>
      <p:sp>
        <p:nvSpPr>
          <p:cNvPr id="827" name="object 827"/>
          <p:cNvSpPr/>
          <p:nvPr/>
        </p:nvSpPr>
        <p:spPr>
          <a:xfrm>
            <a:off x="10310339" y="4295078"/>
            <a:ext cx="301625" cy="291465"/>
          </a:xfrm>
          <a:custGeom>
            <a:avLst/>
            <a:gdLst/>
            <a:ahLst/>
            <a:cxnLst/>
            <a:rect l="l" t="t" r="r" b="b"/>
            <a:pathLst>
              <a:path w="301625" h="291464">
                <a:moveTo>
                  <a:pt x="209717" y="8534"/>
                </a:moveTo>
                <a:lnTo>
                  <a:pt x="242133" y="28905"/>
                </a:lnTo>
                <a:lnTo>
                  <a:pt x="274639" y="59046"/>
                </a:lnTo>
                <a:lnTo>
                  <a:pt x="297193" y="103661"/>
                </a:lnTo>
                <a:lnTo>
                  <a:pt x="301247" y="144542"/>
                </a:lnTo>
                <a:lnTo>
                  <a:pt x="299747" y="163563"/>
                </a:lnTo>
                <a:lnTo>
                  <a:pt x="279401" y="212002"/>
                </a:lnTo>
                <a:lnTo>
                  <a:pt x="248393" y="250977"/>
                </a:lnTo>
                <a:lnTo>
                  <a:pt x="203031" y="278501"/>
                </a:lnTo>
                <a:lnTo>
                  <a:pt x="161528" y="289546"/>
                </a:lnTo>
                <a:lnTo>
                  <a:pt x="141086" y="291363"/>
                </a:lnTo>
                <a:lnTo>
                  <a:pt x="120907" y="289934"/>
                </a:lnTo>
                <a:lnTo>
                  <a:pt x="81173" y="279669"/>
                </a:lnTo>
                <a:lnTo>
                  <a:pt x="40940" y="254681"/>
                </a:lnTo>
                <a:lnTo>
                  <a:pt x="15762" y="217433"/>
                </a:lnTo>
                <a:lnTo>
                  <a:pt x="78" y="167704"/>
                </a:lnTo>
                <a:lnTo>
                  <a:pt x="0" y="147990"/>
                </a:lnTo>
                <a:lnTo>
                  <a:pt x="2176" y="126502"/>
                </a:lnTo>
                <a:lnTo>
                  <a:pt x="15762" y="85585"/>
                </a:lnTo>
                <a:lnTo>
                  <a:pt x="45569" y="51287"/>
                </a:lnTo>
                <a:lnTo>
                  <a:pt x="84025" y="24295"/>
                </a:lnTo>
                <a:lnTo>
                  <a:pt x="127990" y="8004"/>
                </a:lnTo>
                <a:lnTo>
                  <a:pt x="168937" y="610"/>
                </a:lnTo>
                <a:lnTo>
                  <a:pt x="182422" y="0"/>
                </a:lnTo>
                <a:lnTo>
                  <a:pt x="192160" y="1367"/>
                </a:lnTo>
                <a:lnTo>
                  <a:pt x="200482" y="4337"/>
                </a:lnTo>
                <a:lnTo>
                  <a:pt x="209717" y="8534"/>
                </a:lnTo>
                <a:close/>
              </a:path>
            </a:pathLst>
          </a:custGeom>
          <a:ln w="12699">
            <a:solidFill>
              <a:srgbClr val="A19FCC"/>
            </a:solidFill>
          </a:ln>
        </p:spPr>
        <p:txBody>
          <a:bodyPr wrap="square" lIns="0" tIns="0" rIns="0" bIns="0" rtlCol="0"/>
          <a:lstStyle/>
          <a:p>
            <a:endParaRPr/>
          </a:p>
        </p:txBody>
      </p:sp>
      <p:sp>
        <p:nvSpPr>
          <p:cNvPr id="828" name="object 828"/>
          <p:cNvSpPr/>
          <p:nvPr/>
        </p:nvSpPr>
        <p:spPr>
          <a:xfrm>
            <a:off x="10562526" y="4363098"/>
            <a:ext cx="290469" cy="301898"/>
          </a:xfrm>
          <a:prstGeom prst="rect">
            <a:avLst/>
          </a:prstGeom>
          <a:blipFill>
            <a:blip r:embed="rId414" cstate="print"/>
            <a:stretch>
              <a:fillRect/>
            </a:stretch>
          </a:blipFill>
        </p:spPr>
        <p:txBody>
          <a:bodyPr wrap="square" lIns="0" tIns="0" rIns="0" bIns="0" rtlCol="0"/>
          <a:lstStyle/>
          <a:p>
            <a:endParaRPr/>
          </a:p>
        </p:txBody>
      </p:sp>
      <p:sp>
        <p:nvSpPr>
          <p:cNvPr id="829" name="object 829"/>
          <p:cNvSpPr/>
          <p:nvPr/>
        </p:nvSpPr>
        <p:spPr>
          <a:xfrm>
            <a:off x="10562513" y="4363228"/>
            <a:ext cx="290830" cy="302260"/>
          </a:xfrm>
          <a:custGeom>
            <a:avLst/>
            <a:gdLst/>
            <a:ahLst/>
            <a:cxnLst/>
            <a:rect l="l" t="t" r="r" b="b"/>
            <a:pathLst>
              <a:path w="290829" h="302260">
                <a:moveTo>
                  <a:pt x="123202" y="1077"/>
                </a:moveTo>
                <a:lnTo>
                  <a:pt x="135127" y="6"/>
                </a:lnTo>
                <a:lnTo>
                  <a:pt x="147988" y="0"/>
                </a:lnTo>
                <a:lnTo>
                  <a:pt x="161480" y="1072"/>
                </a:lnTo>
                <a:lnTo>
                  <a:pt x="205049" y="9290"/>
                </a:lnTo>
                <a:lnTo>
                  <a:pt x="247885" y="35061"/>
                </a:lnTo>
                <a:lnTo>
                  <a:pt x="273074" y="67519"/>
                </a:lnTo>
                <a:lnTo>
                  <a:pt x="289896" y="118713"/>
                </a:lnTo>
                <a:lnTo>
                  <a:pt x="290481" y="136246"/>
                </a:lnTo>
                <a:lnTo>
                  <a:pt x="289712" y="153274"/>
                </a:lnTo>
                <a:lnTo>
                  <a:pt x="279904" y="201552"/>
                </a:lnTo>
                <a:lnTo>
                  <a:pt x="247475" y="249526"/>
                </a:lnTo>
                <a:lnTo>
                  <a:pt x="215620" y="277048"/>
                </a:lnTo>
                <a:lnTo>
                  <a:pt x="178215" y="293949"/>
                </a:lnTo>
                <a:lnTo>
                  <a:pt x="140830" y="301725"/>
                </a:lnTo>
                <a:lnTo>
                  <a:pt x="125371" y="301765"/>
                </a:lnTo>
                <a:lnTo>
                  <a:pt x="111304" y="299292"/>
                </a:lnTo>
                <a:lnTo>
                  <a:pt x="70162" y="281161"/>
                </a:lnTo>
                <a:lnTo>
                  <a:pt x="30429" y="247407"/>
                </a:lnTo>
                <a:lnTo>
                  <a:pt x="10271" y="211407"/>
                </a:lnTo>
                <a:lnTo>
                  <a:pt x="0" y="169530"/>
                </a:lnTo>
                <a:lnTo>
                  <a:pt x="1584" y="147662"/>
                </a:lnTo>
                <a:lnTo>
                  <a:pt x="15184" y="101991"/>
                </a:lnTo>
                <a:lnTo>
                  <a:pt x="37992" y="62214"/>
                </a:lnTo>
                <a:lnTo>
                  <a:pt x="70003" y="28320"/>
                </a:lnTo>
                <a:lnTo>
                  <a:pt x="104524" y="4352"/>
                </a:lnTo>
                <a:lnTo>
                  <a:pt x="123202" y="1077"/>
                </a:lnTo>
                <a:close/>
              </a:path>
            </a:pathLst>
          </a:custGeom>
          <a:ln w="12700">
            <a:solidFill>
              <a:srgbClr val="A19FCC"/>
            </a:solidFill>
          </a:ln>
        </p:spPr>
        <p:txBody>
          <a:bodyPr wrap="square" lIns="0" tIns="0" rIns="0" bIns="0" rtlCol="0"/>
          <a:lstStyle/>
          <a:p>
            <a:endParaRPr/>
          </a:p>
        </p:txBody>
      </p:sp>
      <p:sp>
        <p:nvSpPr>
          <p:cNvPr id="830" name="object 830"/>
          <p:cNvSpPr/>
          <p:nvPr/>
        </p:nvSpPr>
        <p:spPr>
          <a:xfrm>
            <a:off x="10718032" y="4498440"/>
            <a:ext cx="305847" cy="281990"/>
          </a:xfrm>
          <a:prstGeom prst="rect">
            <a:avLst/>
          </a:prstGeom>
          <a:blipFill>
            <a:blip r:embed="rId415" cstate="print"/>
            <a:stretch>
              <a:fillRect/>
            </a:stretch>
          </a:blipFill>
        </p:spPr>
        <p:txBody>
          <a:bodyPr wrap="square" lIns="0" tIns="0" rIns="0" bIns="0" rtlCol="0"/>
          <a:lstStyle/>
          <a:p>
            <a:endParaRPr/>
          </a:p>
        </p:txBody>
      </p:sp>
      <p:sp>
        <p:nvSpPr>
          <p:cNvPr id="831" name="object 831"/>
          <p:cNvSpPr/>
          <p:nvPr/>
        </p:nvSpPr>
        <p:spPr>
          <a:xfrm>
            <a:off x="10718028" y="4498691"/>
            <a:ext cx="306070" cy="281940"/>
          </a:xfrm>
          <a:custGeom>
            <a:avLst/>
            <a:gdLst/>
            <a:ahLst/>
            <a:cxnLst/>
            <a:rect l="l" t="t" r="r" b="b"/>
            <a:pathLst>
              <a:path w="306070" h="281939">
                <a:moveTo>
                  <a:pt x="32207" y="231063"/>
                </a:moveTo>
                <a:lnTo>
                  <a:pt x="14762" y="196993"/>
                </a:lnTo>
                <a:lnTo>
                  <a:pt x="2217" y="154470"/>
                </a:lnTo>
                <a:lnTo>
                  <a:pt x="0" y="138653"/>
                </a:lnTo>
                <a:lnTo>
                  <a:pt x="914" y="122339"/>
                </a:lnTo>
                <a:lnTo>
                  <a:pt x="13287" y="85628"/>
                </a:lnTo>
                <a:lnTo>
                  <a:pt x="34061" y="51803"/>
                </a:lnTo>
                <a:lnTo>
                  <a:pt x="76288" y="20565"/>
                </a:lnTo>
                <a:lnTo>
                  <a:pt x="122861" y="2909"/>
                </a:lnTo>
                <a:lnTo>
                  <a:pt x="156603" y="0"/>
                </a:lnTo>
                <a:lnTo>
                  <a:pt x="175921" y="2431"/>
                </a:lnTo>
                <a:lnTo>
                  <a:pt x="217241" y="14148"/>
                </a:lnTo>
                <a:lnTo>
                  <a:pt x="252356" y="34574"/>
                </a:lnTo>
                <a:lnTo>
                  <a:pt x="281264" y="63701"/>
                </a:lnTo>
                <a:lnTo>
                  <a:pt x="303076" y="105743"/>
                </a:lnTo>
                <a:lnTo>
                  <a:pt x="305854" y="134569"/>
                </a:lnTo>
                <a:lnTo>
                  <a:pt x="305679" y="150629"/>
                </a:lnTo>
                <a:lnTo>
                  <a:pt x="293738" y="201383"/>
                </a:lnTo>
                <a:lnTo>
                  <a:pt x="270886" y="235732"/>
                </a:lnTo>
                <a:lnTo>
                  <a:pt x="238290" y="263956"/>
                </a:lnTo>
                <a:lnTo>
                  <a:pt x="195146" y="278201"/>
                </a:lnTo>
                <a:lnTo>
                  <a:pt x="148298" y="281749"/>
                </a:lnTo>
                <a:lnTo>
                  <a:pt x="125456" y="279050"/>
                </a:lnTo>
                <a:lnTo>
                  <a:pt x="80698" y="266002"/>
                </a:lnTo>
                <a:lnTo>
                  <a:pt x="43635" y="246194"/>
                </a:lnTo>
                <a:lnTo>
                  <a:pt x="32207" y="231063"/>
                </a:lnTo>
                <a:close/>
              </a:path>
            </a:pathLst>
          </a:custGeom>
          <a:ln w="12700">
            <a:solidFill>
              <a:srgbClr val="A19FCC"/>
            </a:solidFill>
          </a:ln>
        </p:spPr>
        <p:txBody>
          <a:bodyPr wrap="square" lIns="0" tIns="0" rIns="0" bIns="0" rtlCol="0"/>
          <a:lstStyle/>
          <a:p>
            <a:endParaRPr/>
          </a:p>
        </p:txBody>
      </p:sp>
      <p:sp>
        <p:nvSpPr>
          <p:cNvPr id="832" name="object 832"/>
          <p:cNvSpPr/>
          <p:nvPr/>
        </p:nvSpPr>
        <p:spPr>
          <a:xfrm>
            <a:off x="10825055" y="4724069"/>
            <a:ext cx="256113" cy="232333"/>
          </a:xfrm>
          <a:prstGeom prst="rect">
            <a:avLst/>
          </a:prstGeom>
          <a:blipFill>
            <a:blip r:embed="rId416" cstate="print"/>
            <a:stretch>
              <a:fillRect/>
            </a:stretch>
          </a:blipFill>
        </p:spPr>
        <p:txBody>
          <a:bodyPr wrap="square" lIns="0" tIns="0" rIns="0" bIns="0" rtlCol="0"/>
          <a:lstStyle/>
          <a:p>
            <a:endParaRPr/>
          </a:p>
        </p:txBody>
      </p:sp>
      <p:sp>
        <p:nvSpPr>
          <p:cNvPr id="833" name="object 833"/>
          <p:cNvSpPr/>
          <p:nvPr/>
        </p:nvSpPr>
        <p:spPr>
          <a:xfrm>
            <a:off x="10825050" y="4724306"/>
            <a:ext cx="256540" cy="232410"/>
          </a:xfrm>
          <a:custGeom>
            <a:avLst/>
            <a:gdLst/>
            <a:ahLst/>
            <a:cxnLst/>
            <a:rect l="l" t="t" r="r" b="b"/>
            <a:pathLst>
              <a:path w="256540" h="232410">
                <a:moveTo>
                  <a:pt x="27411" y="189788"/>
                </a:moveTo>
                <a:lnTo>
                  <a:pt x="8920" y="150660"/>
                </a:lnTo>
                <a:lnTo>
                  <a:pt x="0" y="113501"/>
                </a:lnTo>
                <a:lnTo>
                  <a:pt x="691" y="100063"/>
                </a:lnTo>
                <a:lnTo>
                  <a:pt x="18961" y="54886"/>
                </a:lnTo>
                <a:lnTo>
                  <a:pt x="50524" y="23501"/>
                </a:lnTo>
                <a:lnTo>
                  <a:pt x="89128" y="5956"/>
                </a:lnTo>
                <a:lnTo>
                  <a:pt x="130497" y="0"/>
                </a:lnTo>
                <a:lnTo>
                  <a:pt x="146688" y="2095"/>
                </a:lnTo>
                <a:lnTo>
                  <a:pt x="196868" y="19354"/>
                </a:lnTo>
                <a:lnTo>
                  <a:pt x="235192" y="53071"/>
                </a:lnTo>
                <a:lnTo>
                  <a:pt x="253660" y="87814"/>
                </a:lnTo>
                <a:lnTo>
                  <a:pt x="256113" y="111582"/>
                </a:lnTo>
                <a:lnTo>
                  <a:pt x="256053" y="124809"/>
                </a:lnTo>
                <a:lnTo>
                  <a:pt x="246296" y="166573"/>
                </a:lnTo>
                <a:lnTo>
                  <a:pt x="214596" y="207735"/>
                </a:lnTo>
                <a:lnTo>
                  <a:pt x="164090" y="229400"/>
                </a:lnTo>
                <a:lnTo>
                  <a:pt x="124871" y="232092"/>
                </a:lnTo>
                <a:lnTo>
                  <a:pt x="105729" y="229764"/>
                </a:lnTo>
                <a:lnTo>
                  <a:pt x="68187" y="218803"/>
                </a:lnTo>
                <a:lnTo>
                  <a:pt x="32302" y="196674"/>
                </a:lnTo>
                <a:lnTo>
                  <a:pt x="27411" y="189788"/>
                </a:lnTo>
                <a:close/>
              </a:path>
            </a:pathLst>
          </a:custGeom>
          <a:ln w="12699">
            <a:solidFill>
              <a:srgbClr val="A19FCC"/>
            </a:solidFill>
          </a:ln>
        </p:spPr>
        <p:txBody>
          <a:bodyPr wrap="square" lIns="0" tIns="0" rIns="0" bIns="0" rtlCol="0"/>
          <a:lstStyle/>
          <a:p>
            <a:endParaRPr/>
          </a:p>
        </p:txBody>
      </p:sp>
      <p:sp>
        <p:nvSpPr>
          <p:cNvPr id="834" name="object 834"/>
          <p:cNvSpPr/>
          <p:nvPr/>
        </p:nvSpPr>
        <p:spPr>
          <a:xfrm>
            <a:off x="10408774" y="4541228"/>
            <a:ext cx="256113" cy="232346"/>
          </a:xfrm>
          <a:prstGeom prst="rect">
            <a:avLst/>
          </a:prstGeom>
          <a:blipFill>
            <a:blip r:embed="rId417" cstate="print"/>
            <a:stretch>
              <a:fillRect/>
            </a:stretch>
          </a:blipFill>
        </p:spPr>
        <p:txBody>
          <a:bodyPr wrap="square" lIns="0" tIns="0" rIns="0" bIns="0" rtlCol="0"/>
          <a:lstStyle/>
          <a:p>
            <a:endParaRPr/>
          </a:p>
        </p:txBody>
      </p:sp>
      <p:sp>
        <p:nvSpPr>
          <p:cNvPr id="835" name="object 835"/>
          <p:cNvSpPr/>
          <p:nvPr/>
        </p:nvSpPr>
        <p:spPr>
          <a:xfrm>
            <a:off x="10408766" y="4541474"/>
            <a:ext cx="256540" cy="232410"/>
          </a:xfrm>
          <a:custGeom>
            <a:avLst/>
            <a:gdLst/>
            <a:ahLst/>
            <a:cxnLst/>
            <a:rect l="l" t="t" r="r" b="b"/>
            <a:pathLst>
              <a:path w="256540" h="232410">
                <a:moveTo>
                  <a:pt x="27411" y="189788"/>
                </a:moveTo>
                <a:lnTo>
                  <a:pt x="8920" y="150660"/>
                </a:lnTo>
                <a:lnTo>
                  <a:pt x="0" y="113501"/>
                </a:lnTo>
                <a:lnTo>
                  <a:pt x="691" y="100063"/>
                </a:lnTo>
                <a:lnTo>
                  <a:pt x="18961" y="54886"/>
                </a:lnTo>
                <a:lnTo>
                  <a:pt x="50524" y="23501"/>
                </a:lnTo>
                <a:lnTo>
                  <a:pt x="89128" y="5956"/>
                </a:lnTo>
                <a:lnTo>
                  <a:pt x="130497" y="0"/>
                </a:lnTo>
                <a:lnTo>
                  <a:pt x="146688" y="2095"/>
                </a:lnTo>
                <a:lnTo>
                  <a:pt x="196868" y="19354"/>
                </a:lnTo>
                <a:lnTo>
                  <a:pt x="235192" y="53071"/>
                </a:lnTo>
                <a:lnTo>
                  <a:pt x="253660" y="87814"/>
                </a:lnTo>
                <a:lnTo>
                  <a:pt x="256113" y="111582"/>
                </a:lnTo>
                <a:lnTo>
                  <a:pt x="256053" y="124809"/>
                </a:lnTo>
                <a:lnTo>
                  <a:pt x="246296" y="166573"/>
                </a:lnTo>
                <a:lnTo>
                  <a:pt x="214596" y="207735"/>
                </a:lnTo>
                <a:lnTo>
                  <a:pt x="164090" y="229400"/>
                </a:lnTo>
                <a:lnTo>
                  <a:pt x="124871" y="232092"/>
                </a:lnTo>
                <a:lnTo>
                  <a:pt x="105729" y="229764"/>
                </a:lnTo>
                <a:lnTo>
                  <a:pt x="68187" y="218803"/>
                </a:lnTo>
                <a:lnTo>
                  <a:pt x="32302" y="196674"/>
                </a:lnTo>
                <a:lnTo>
                  <a:pt x="27411" y="189788"/>
                </a:lnTo>
                <a:close/>
              </a:path>
            </a:pathLst>
          </a:custGeom>
          <a:ln w="12699">
            <a:solidFill>
              <a:srgbClr val="A19FCC"/>
            </a:solidFill>
          </a:ln>
        </p:spPr>
        <p:txBody>
          <a:bodyPr wrap="square" lIns="0" tIns="0" rIns="0" bIns="0" rtlCol="0"/>
          <a:lstStyle/>
          <a:p>
            <a:endParaRPr/>
          </a:p>
        </p:txBody>
      </p:sp>
      <p:sp>
        <p:nvSpPr>
          <p:cNvPr id="836" name="object 836"/>
          <p:cNvSpPr/>
          <p:nvPr/>
        </p:nvSpPr>
        <p:spPr>
          <a:xfrm>
            <a:off x="10160075" y="4554663"/>
            <a:ext cx="249558" cy="215306"/>
          </a:xfrm>
          <a:prstGeom prst="rect">
            <a:avLst/>
          </a:prstGeom>
          <a:blipFill>
            <a:blip r:embed="rId418" cstate="print"/>
            <a:stretch>
              <a:fillRect/>
            </a:stretch>
          </a:blipFill>
        </p:spPr>
        <p:txBody>
          <a:bodyPr wrap="square" lIns="0" tIns="0" rIns="0" bIns="0" rtlCol="0"/>
          <a:lstStyle/>
          <a:p>
            <a:endParaRPr/>
          </a:p>
        </p:txBody>
      </p:sp>
      <p:sp>
        <p:nvSpPr>
          <p:cNvPr id="837" name="object 837"/>
          <p:cNvSpPr/>
          <p:nvPr/>
        </p:nvSpPr>
        <p:spPr>
          <a:xfrm>
            <a:off x="10160072" y="4554778"/>
            <a:ext cx="249554" cy="215265"/>
          </a:xfrm>
          <a:custGeom>
            <a:avLst/>
            <a:gdLst/>
            <a:ahLst/>
            <a:cxnLst/>
            <a:rect l="l" t="t" r="r" b="b"/>
            <a:pathLst>
              <a:path w="249554" h="215264">
                <a:moveTo>
                  <a:pt x="170541" y="3866"/>
                </a:moveTo>
                <a:lnTo>
                  <a:pt x="206825" y="21633"/>
                </a:lnTo>
                <a:lnTo>
                  <a:pt x="240683" y="52977"/>
                </a:lnTo>
                <a:lnTo>
                  <a:pt x="249558" y="94602"/>
                </a:lnTo>
                <a:lnTo>
                  <a:pt x="248761" y="108501"/>
                </a:lnTo>
                <a:lnTo>
                  <a:pt x="233039" y="145304"/>
                </a:lnTo>
                <a:lnTo>
                  <a:pt x="208244" y="176164"/>
                </a:lnTo>
                <a:lnTo>
                  <a:pt x="171292" y="199944"/>
                </a:lnTo>
                <a:lnTo>
                  <a:pt x="120262" y="214508"/>
                </a:lnTo>
                <a:lnTo>
                  <a:pt x="103508" y="215192"/>
                </a:lnTo>
                <a:lnTo>
                  <a:pt x="86442" y="213913"/>
                </a:lnTo>
                <a:lnTo>
                  <a:pt x="45418" y="202487"/>
                </a:lnTo>
                <a:lnTo>
                  <a:pt x="14683" y="171603"/>
                </a:lnTo>
                <a:lnTo>
                  <a:pt x="0" y="122653"/>
                </a:lnTo>
                <a:lnTo>
                  <a:pt x="1303" y="106906"/>
                </a:lnTo>
                <a:lnTo>
                  <a:pt x="21957" y="62222"/>
                </a:lnTo>
                <a:lnTo>
                  <a:pt x="50906" y="36419"/>
                </a:lnTo>
                <a:lnTo>
                  <a:pt x="83946" y="17384"/>
                </a:lnTo>
                <a:lnTo>
                  <a:pt x="121081" y="5113"/>
                </a:lnTo>
                <a:lnTo>
                  <a:pt x="147721" y="0"/>
                </a:lnTo>
                <a:lnTo>
                  <a:pt x="155825" y="166"/>
                </a:lnTo>
                <a:lnTo>
                  <a:pt x="162791" y="1610"/>
                </a:lnTo>
                <a:lnTo>
                  <a:pt x="170541" y="3866"/>
                </a:lnTo>
                <a:close/>
              </a:path>
            </a:pathLst>
          </a:custGeom>
          <a:ln w="12699">
            <a:solidFill>
              <a:srgbClr val="A19FCC"/>
            </a:solidFill>
          </a:ln>
        </p:spPr>
        <p:txBody>
          <a:bodyPr wrap="square" lIns="0" tIns="0" rIns="0" bIns="0" rtlCol="0"/>
          <a:lstStyle/>
          <a:p>
            <a:endParaRPr/>
          </a:p>
        </p:txBody>
      </p:sp>
      <p:sp>
        <p:nvSpPr>
          <p:cNvPr id="838" name="object 838"/>
          <p:cNvSpPr/>
          <p:nvPr/>
        </p:nvSpPr>
        <p:spPr>
          <a:xfrm>
            <a:off x="10135875" y="4745099"/>
            <a:ext cx="256115" cy="232333"/>
          </a:xfrm>
          <a:prstGeom prst="rect">
            <a:avLst/>
          </a:prstGeom>
          <a:blipFill>
            <a:blip r:embed="rId419" cstate="print"/>
            <a:stretch>
              <a:fillRect/>
            </a:stretch>
          </a:blipFill>
        </p:spPr>
        <p:txBody>
          <a:bodyPr wrap="square" lIns="0" tIns="0" rIns="0" bIns="0" rtlCol="0"/>
          <a:lstStyle/>
          <a:p>
            <a:endParaRPr/>
          </a:p>
        </p:txBody>
      </p:sp>
      <p:sp>
        <p:nvSpPr>
          <p:cNvPr id="839" name="object 839"/>
          <p:cNvSpPr/>
          <p:nvPr/>
        </p:nvSpPr>
        <p:spPr>
          <a:xfrm>
            <a:off x="10135872" y="4745338"/>
            <a:ext cx="256540" cy="232410"/>
          </a:xfrm>
          <a:custGeom>
            <a:avLst/>
            <a:gdLst/>
            <a:ahLst/>
            <a:cxnLst/>
            <a:rect l="l" t="t" r="r" b="b"/>
            <a:pathLst>
              <a:path w="256540" h="232410">
                <a:moveTo>
                  <a:pt x="27411" y="189788"/>
                </a:moveTo>
                <a:lnTo>
                  <a:pt x="8920" y="150660"/>
                </a:lnTo>
                <a:lnTo>
                  <a:pt x="0" y="113501"/>
                </a:lnTo>
                <a:lnTo>
                  <a:pt x="691" y="100063"/>
                </a:lnTo>
                <a:lnTo>
                  <a:pt x="18961" y="54886"/>
                </a:lnTo>
                <a:lnTo>
                  <a:pt x="50524" y="23501"/>
                </a:lnTo>
                <a:lnTo>
                  <a:pt x="89128" y="5956"/>
                </a:lnTo>
                <a:lnTo>
                  <a:pt x="130497" y="0"/>
                </a:lnTo>
                <a:lnTo>
                  <a:pt x="146688" y="2095"/>
                </a:lnTo>
                <a:lnTo>
                  <a:pt x="196868" y="19354"/>
                </a:lnTo>
                <a:lnTo>
                  <a:pt x="235192" y="53071"/>
                </a:lnTo>
                <a:lnTo>
                  <a:pt x="253660" y="87814"/>
                </a:lnTo>
                <a:lnTo>
                  <a:pt x="256113" y="111582"/>
                </a:lnTo>
                <a:lnTo>
                  <a:pt x="256053" y="124809"/>
                </a:lnTo>
                <a:lnTo>
                  <a:pt x="246296" y="166573"/>
                </a:lnTo>
                <a:lnTo>
                  <a:pt x="214596" y="207735"/>
                </a:lnTo>
                <a:lnTo>
                  <a:pt x="164090" y="229400"/>
                </a:lnTo>
                <a:lnTo>
                  <a:pt x="124871" y="232092"/>
                </a:lnTo>
                <a:lnTo>
                  <a:pt x="105729" y="229764"/>
                </a:lnTo>
                <a:lnTo>
                  <a:pt x="68187" y="218803"/>
                </a:lnTo>
                <a:lnTo>
                  <a:pt x="32302" y="196674"/>
                </a:lnTo>
                <a:lnTo>
                  <a:pt x="27411" y="189788"/>
                </a:lnTo>
                <a:close/>
              </a:path>
            </a:pathLst>
          </a:custGeom>
          <a:ln w="12699">
            <a:solidFill>
              <a:srgbClr val="A19FCC"/>
            </a:solidFill>
          </a:ln>
        </p:spPr>
        <p:txBody>
          <a:bodyPr wrap="square" lIns="0" tIns="0" rIns="0" bIns="0" rtlCol="0"/>
          <a:lstStyle/>
          <a:p>
            <a:endParaRPr/>
          </a:p>
        </p:txBody>
      </p:sp>
      <p:sp>
        <p:nvSpPr>
          <p:cNvPr id="840" name="object 840"/>
          <p:cNvSpPr/>
          <p:nvPr/>
        </p:nvSpPr>
        <p:spPr>
          <a:xfrm>
            <a:off x="10340837" y="4708817"/>
            <a:ext cx="259243" cy="175688"/>
          </a:xfrm>
          <a:prstGeom prst="rect">
            <a:avLst/>
          </a:prstGeom>
          <a:blipFill>
            <a:blip r:embed="rId420" cstate="print"/>
            <a:stretch>
              <a:fillRect/>
            </a:stretch>
          </a:blipFill>
        </p:spPr>
        <p:txBody>
          <a:bodyPr wrap="square" lIns="0" tIns="0" rIns="0" bIns="0" rtlCol="0"/>
          <a:lstStyle/>
          <a:p>
            <a:endParaRPr/>
          </a:p>
        </p:txBody>
      </p:sp>
      <p:sp>
        <p:nvSpPr>
          <p:cNvPr id="841" name="object 841"/>
          <p:cNvSpPr/>
          <p:nvPr/>
        </p:nvSpPr>
        <p:spPr>
          <a:xfrm>
            <a:off x="10340835" y="4708883"/>
            <a:ext cx="259715" cy="175895"/>
          </a:xfrm>
          <a:custGeom>
            <a:avLst/>
            <a:gdLst/>
            <a:ahLst/>
            <a:cxnLst/>
            <a:rect l="l" t="t" r="r" b="b"/>
            <a:pathLst>
              <a:path w="259715" h="175895">
                <a:moveTo>
                  <a:pt x="223404" y="39894"/>
                </a:moveTo>
                <a:lnTo>
                  <a:pt x="250719" y="79555"/>
                </a:lnTo>
                <a:lnTo>
                  <a:pt x="259243" y="109059"/>
                </a:lnTo>
                <a:lnTo>
                  <a:pt x="256828" y="119714"/>
                </a:lnTo>
                <a:lnTo>
                  <a:pt x="228044" y="157370"/>
                </a:lnTo>
                <a:lnTo>
                  <a:pt x="192251" y="170463"/>
                </a:lnTo>
                <a:lnTo>
                  <a:pt x="153472" y="175615"/>
                </a:lnTo>
                <a:lnTo>
                  <a:pt x="138860" y="174641"/>
                </a:lnTo>
                <a:lnTo>
                  <a:pt x="86580" y="162011"/>
                </a:lnTo>
                <a:lnTo>
                  <a:pt x="40976" y="137472"/>
                </a:lnTo>
                <a:lnTo>
                  <a:pt x="11043" y="108626"/>
                </a:lnTo>
                <a:lnTo>
                  <a:pt x="185" y="72037"/>
                </a:lnTo>
                <a:lnTo>
                  <a:pt x="0" y="61667"/>
                </a:lnTo>
                <a:lnTo>
                  <a:pt x="1626" y="51313"/>
                </a:lnTo>
                <a:lnTo>
                  <a:pt x="33525" y="12912"/>
                </a:lnTo>
                <a:lnTo>
                  <a:pt x="82099" y="332"/>
                </a:lnTo>
                <a:lnTo>
                  <a:pt x="101947" y="0"/>
                </a:lnTo>
                <a:lnTo>
                  <a:pt x="121232" y="1147"/>
                </a:lnTo>
                <a:lnTo>
                  <a:pt x="160794" y="9321"/>
                </a:lnTo>
                <a:lnTo>
                  <a:pt x="205459" y="25516"/>
                </a:lnTo>
                <a:lnTo>
                  <a:pt x="223404" y="39894"/>
                </a:lnTo>
                <a:close/>
              </a:path>
            </a:pathLst>
          </a:custGeom>
          <a:ln w="12700">
            <a:solidFill>
              <a:srgbClr val="A19FCC"/>
            </a:solidFill>
          </a:ln>
        </p:spPr>
        <p:txBody>
          <a:bodyPr wrap="square" lIns="0" tIns="0" rIns="0" bIns="0" rtlCol="0"/>
          <a:lstStyle/>
          <a:p>
            <a:endParaRPr/>
          </a:p>
        </p:txBody>
      </p:sp>
      <p:sp>
        <p:nvSpPr>
          <p:cNvPr id="842" name="object 842"/>
          <p:cNvSpPr/>
          <p:nvPr/>
        </p:nvSpPr>
        <p:spPr>
          <a:xfrm>
            <a:off x="10555254" y="4658029"/>
            <a:ext cx="256102" cy="232333"/>
          </a:xfrm>
          <a:prstGeom prst="rect">
            <a:avLst/>
          </a:prstGeom>
          <a:blipFill>
            <a:blip r:embed="rId421" cstate="print"/>
            <a:stretch>
              <a:fillRect/>
            </a:stretch>
          </a:blipFill>
        </p:spPr>
        <p:txBody>
          <a:bodyPr wrap="square" lIns="0" tIns="0" rIns="0" bIns="0" rtlCol="0"/>
          <a:lstStyle/>
          <a:p>
            <a:endParaRPr/>
          </a:p>
        </p:txBody>
      </p:sp>
      <p:sp>
        <p:nvSpPr>
          <p:cNvPr id="843" name="object 843"/>
          <p:cNvSpPr/>
          <p:nvPr/>
        </p:nvSpPr>
        <p:spPr>
          <a:xfrm>
            <a:off x="10555247" y="4658264"/>
            <a:ext cx="256540" cy="232410"/>
          </a:xfrm>
          <a:custGeom>
            <a:avLst/>
            <a:gdLst/>
            <a:ahLst/>
            <a:cxnLst/>
            <a:rect l="l" t="t" r="r" b="b"/>
            <a:pathLst>
              <a:path w="256540" h="232410">
                <a:moveTo>
                  <a:pt x="27411" y="189788"/>
                </a:moveTo>
                <a:lnTo>
                  <a:pt x="8920" y="150660"/>
                </a:lnTo>
                <a:lnTo>
                  <a:pt x="0" y="113501"/>
                </a:lnTo>
                <a:lnTo>
                  <a:pt x="691" y="100063"/>
                </a:lnTo>
                <a:lnTo>
                  <a:pt x="18961" y="54886"/>
                </a:lnTo>
                <a:lnTo>
                  <a:pt x="50524" y="23501"/>
                </a:lnTo>
                <a:lnTo>
                  <a:pt x="89128" y="5956"/>
                </a:lnTo>
                <a:lnTo>
                  <a:pt x="130497" y="0"/>
                </a:lnTo>
                <a:lnTo>
                  <a:pt x="146688" y="2095"/>
                </a:lnTo>
                <a:lnTo>
                  <a:pt x="196868" y="19354"/>
                </a:lnTo>
                <a:lnTo>
                  <a:pt x="235192" y="53071"/>
                </a:lnTo>
                <a:lnTo>
                  <a:pt x="253660" y="87814"/>
                </a:lnTo>
                <a:lnTo>
                  <a:pt x="256113" y="111582"/>
                </a:lnTo>
                <a:lnTo>
                  <a:pt x="256053" y="124809"/>
                </a:lnTo>
                <a:lnTo>
                  <a:pt x="246296" y="166573"/>
                </a:lnTo>
                <a:lnTo>
                  <a:pt x="214596" y="207735"/>
                </a:lnTo>
                <a:lnTo>
                  <a:pt x="164090" y="229400"/>
                </a:lnTo>
                <a:lnTo>
                  <a:pt x="124871" y="232092"/>
                </a:lnTo>
                <a:lnTo>
                  <a:pt x="105729" y="229764"/>
                </a:lnTo>
                <a:lnTo>
                  <a:pt x="68187" y="218803"/>
                </a:lnTo>
                <a:lnTo>
                  <a:pt x="32302" y="196674"/>
                </a:lnTo>
                <a:lnTo>
                  <a:pt x="27411" y="189788"/>
                </a:lnTo>
                <a:close/>
              </a:path>
            </a:pathLst>
          </a:custGeom>
          <a:ln w="12699">
            <a:solidFill>
              <a:srgbClr val="A19FCC"/>
            </a:solidFill>
          </a:ln>
        </p:spPr>
        <p:txBody>
          <a:bodyPr wrap="square" lIns="0" tIns="0" rIns="0" bIns="0" rtlCol="0"/>
          <a:lstStyle/>
          <a:p>
            <a:endParaRPr/>
          </a:p>
        </p:txBody>
      </p:sp>
      <p:sp>
        <p:nvSpPr>
          <p:cNvPr id="844" name="object 844"/>
          <p:cNvSpPr/>
          <p:nvPr/>
        </p:nvSpPr>
        <p:spPr>
          <a:xfrm>
            <a:off x="10327964" y="4830101"/>
            <a:ext cx="256113" cy="232333"/>
          </a:xfrm>
          <a:prstGeom prst="rect">
            <a:avLst/>
          </a:prstGeom>
          <a:blipFill>
            <a:blip r:embed="rId422" cstate="print"/>
            <a:stretch>
              <a:fillRect/>
            </a:stretch>
          </a:blipFill>
        </p:spPr>
        <p:txBody>
          <a:bodyPr wrap="square" lIns="0" tIns="0" rIns="0" bIns="0" rtlCol="0"/>
          <a:lstStyle/>
          <a:p>
            <a:endParaRPr/>
          </a:p>
        </p:txBody>
      </p:sp>
      <p:sp>
        <p:nvSpPr>
          <p:cNvPr id="845" name="object 845"/>
          <p:cNvSpPr/>
          <p:nvPr/>
        </p:nvSpPr>
        <p:spPr>
          <a:xfrm>
            <a:off x="10327957" y="4830341"/>
            <a:ext cx="256540" cy="232410"/>
          </a:xfrm>
          <a:custGeom>
            <a:avLst/>
            <a:gdLst/>
            <a:ahLst/>
            <a:cxnLst/>
            <a:rect l="l" t="t" r="r" b="b"/>
            <a:pathLst>
              <a:path w="256540" h="232410">
                <a:moveTo>
                  <a:pt x="27411" y="189788"/>
                </a:moveTo>
                <a:lnTo>
                  <a:pt x="8920" y="150660"/>
                </a:lnTo>
                <a:lnTo>
                  <a:pt x="0" y="113501"/>
                </a:lnTo>
                <a:lnTo>
                  <a:pt x="691" y="100063"/>
                </a:lnTo>
                <a:lnTo>
                  <a:pt x="18961" y="54886"/>
                </a:lnTo>
                <a:lnTo>
                  <a:pt x="50524" y="23501"/>
                </a:lnTo>
                <a:lnTo>
                  <a:pt x="89128" y="5956"/>
                </a:lnTo>
                <a:lnTo>
                  <a:pt x="130497" y="0"/>
                </a:lnTo>
                <a:lnTo>
                  <a:pt x="146688" y="2095"/>
                </a:lnTo>
                <a:lnTo>
                  <a:pt x="196868" y="19354"/>
                </a:lnTo>
                <a:lnTo>
                  <a:pt x="235192" y="53071"/>
                </a:lnTo>
                <a:lnTo>
                  <a:pt x="253660" y="87814"/>
                </a:lnTo>
                <a:lnTo>
                  <a:pt x="256113" y="111582"/>
                </a:lnTo>
                <a:lnTo>
                  <a:pt x="256053" y="124809"/>
                </a:lnTo>
                <a:lnTo>
                  <a:pt x="246296" y="166573"/>
                </a:lnTo>
                <a:lnTo>
                  <a:pt x="214596" y="207735"/>
                </a:lnTo>
                <a:lnTo>
                  <a:pt x="164090" y="229400"/>
                </a:lnTo>
                <a:lnTo>
                  <a:pt x="124871" y="232092"/>
                </a:lnTo>
                <a:lnTo>
                  <a:pt x="105729" y="229764"/>
                </a:lnTo>
                <a:lnTo>
                  <a:pt x="68187" y="218803"/>
                </a:lnTo>
                <a:lnTo>
                  <a:pt x="32302" y="196674"/>
                </a:lnTo>
                <a:lnTo>
                  <a:pt x="27411" y="189788"/>
                </a:lnTo>
                <a:close/>
              </a:path>
            </a:pathLst>
          </a:custGeom>
          <a:ln w="12699">
            <a:solidFill>
              <a:srgbClr val="A19FCC"/>
            </a:solidFill>
          </a:ln>
        </p:spPr>
        <p:txBody>
          <a:bodyPr wrap="square" lIns="0" tIns="0" rIns="0" bIns="0" rtlCol="0"/>
          <a:lstStyle/>
          <a:p>
            <a:endParaRPr/>
          </a:p>
        </p:txBody>
      </p:sp>
      <p:sp>
        <p:nvSpPr>
          <p:cNvPr id="846" name="object 846"/>
          <p:cNvSpPr/>
          <p:nvPr/>
        </p:nvSpPr>
        <p:spPr>
          <a:xfrm>
            <a:off x="10564917" y="4878514"/>
            <a:ext cx="222226" cy="220951"/>
          </a:xfrm>
          <a:prstGeom prst="rect">
            <a:avLst/>
          </a:prstGeom>
          <a:blipFill>
            <a:blip r:embed="rId423" cstate="print"/>
            <a:stretch>
              <a:fillRect/>
            </a:stretch>
          </a:blipFill>
        </p:spPr>
        <p:txBody>
          <a:bodyPr wrap="square" lIns="0" tIns="0" rIns="0" bIns="0" rtlCol="0"/>
          <a:lstStyle/>
          <a:p>
            <a:endParaRPr/>
          </a:p>
        </p:txBody>
      </p:sp>
      <p:sp>
        <p:nvSpPr>
          <p:cNvPr id="847" name="object 847"/>
          <p:cNvSpPr/>
          <p:nvPr/>
        </p:nvSpPr>
        <p:spPr>
          <a:xfrm>
            <a:off x="10558569" y="4872169"/>
            <a:ext cx="234923" cy="233645"/>
          </a:xfrm>
          <a:prstGeom prst="rect">
            <a:avLst/>
          </a:prstGeom>
          <a:blipFill>
            <a:blip r:embed="rId424" cstate="print"/>
            <a:stretch>
              <a:fillRect/>
            </a:stretch>
          </a:blipFill>
        </p:spPr>
        <p:txBody>
          <a:bodyPr wrap="square" lIns="0" tIns="0" rIns="0" bIns="0" rtlCol="0"/>
          <a:lstStyle/>
          <a:p>
            <a:endParaRPr/>
          </a:p>
        </p:txBody>
      </p:sp>
      <p:sp>
        <p:nvSpPr>
          <p:cNvPr id="848" name="object 848"/>
          <p:cNvSpPr/>
          <p:nvPr/>
        </p:nvSpPr>
        <p:spPr>
          <a:xfrm>
            <a:off x="10697825" y="4840832"/>
            <a:ext cx="256637" cy="232384"/>
          </a:xfrm>
          <a:prstGeom prst="rect">
            <a:avLst/>
          </a:prstGeom>
          <a:blipFill>
            <a:blip r:embed="rId425" cstate="print"/>
            <a:stretch>
              <a:fillRect/>
            </a:stretch>
          </a:blipFill>
        </p:spPr>
        <p:txBody>
          <a:bodyPr wrap="square" lIns="0" tIns="0" rIns="0" bIns="0" rtlCol="0"/>
          <a:lstStyle/>
          <a:p>
            <a:endParaRPr/>
          </a:p>
        </p:txBody>
      </p:sp>
      <p:sp>
        <p:nvSpPr>
          <p:cNvPr id="849" name="object 849"/>
          <p:cNvSpPr/>
          <p:nvPr/>
        </p:nvSpPr>
        <p:spPr>
          <a:xfrm>
            <a:off x="10697819" y="4841072"/>
            <a:ext cx="257175" cy="232410"/>
          </a:xfrm>
          <a:custGeom>
            <a:avLst/>
            <a:gdLst/>
            <a:ahLst/>
            <a:cxnLst/>
            <a:rect l="l" t="t" r="r" b="b"/>
            <a:pathLst>
              <a:path w="257175" h="232410">
                <a:moveTo>
                  <a:pt x="27516" y="189763"/>
                </a:moveTo>
                <a:lnTo>
                  <a:pt x="8961" y="150622"/>
                </a:lnTo>
                <a:lnTo>
                  <a:pt x="0" y="113440"/>
                </a:lnTo>
                <a:lnTo>
                  <a:pt x="681" y="99999"/>
                </a:lnTo>
                <a:lnTo>
                  <a:pt x="18967" y="54822"/>
                </a:lnTo>
                <a:lnTo>
                  <a:pt x="50568" y="23455"/>
                </a:lnTo>
                <a:lnTo>
                  <a:pt x="89239" y="5927"/>
                </a:lnTo>
                <a:lnTo>
                  <a:pt x="130691" y="0"/>
                </a:lnTo>
                <a:lnTo>
                  <a:pt x="146914" y="2107"/>
                </a:lnTo>
                <a:lnTo>
                  <a:pt x="197213" y="19405"/>
                </a:lnTo>
                <a:lnTo>
                  <a:pt x="235640" y="53150"/>
                </a:lnTo>
                <a:lnTo>
                  <a:pt x="254165" y="87918"/>
                </a:lnTo>
                <a:lnTo>
                  <a:pt x="256649" y="111683"/>
                </a:lnTo>
                <a:lnTo>
                  <a:pt x="256589" y="124917"/>
                </a:lnTo>
                <a:lnTo>
                  <a:pt x="246832" y="166674"/>
                </a:lnTo>
                <a:lnTo>
                  <a:pt x="215093" y="207833"/>
                </a:lnTo>
                <a:lnTo>
                  <a:pt x="164498" y="229469"/>
                </a:lnTo>
                <a:lnTo>
                  <a:pt x="125204" y="232143"/>
                </a:lnTo>
                <a:lnTo>
                  <a:pt x="106020" y="229798"/>
                </a:lnTo>
                <a:lnTo>
                  <a:pt x="68390" y="218807"/>
                </a:lnTo>
                <a:lnTo>
                  <a:pt x="32422" y="196656"/>
                </a:lnTo>
                <a:lnTo>
                  <a:pt x="27516" y="189763"/>
                </a:lnTo>
                <a:close/>
              </a:path>
            </a:pathLst>
          </a:custGeom>
          <a:ln w="12700">
            <a:solidFill>
              <a:srgbClr val="A19FCC"/>
            </a:solidFill>
          </a:ln>
        </p:spPr>
        <p:txBody>
          <a:bodyPr wrap="square" lIns="0" tIns="0" rIns="0" bIns="0" rtlCol="0"/>
          <a:lstStyle/>
          <a:p>
            <a:endParaRPr/>
          </a:p>
        </p:txBody>
      </p:sp>
      <p:sp>
        <p:nvSpPr>
          <p:cNvPr id="850" name="object 850"/>
          <p:cNvSpPr/>
          <p:nvPr/>
        </p:nvSpPr>
        <p:spPr>
          <a:xfrm>
            <a:off x="10595974" y="3822154"/>
            <a:ext cx="279757" cy="317007"/>
          </a:xfrm>
          <a:prstGeom prst="rect">
            <a:avLst/>
          </a:prstGeom>
          <a:blipFill>
            <a:blip r:embed="rId426" cstate="print"/>
            <a:stretch>
              <a:fillRect/>
            </a:stretch>
          </a:blipFill>
        </p:spPr>
        <p:txBody>
          <a:bodyPr wrap="square" lIns="0" tIns="0" rIns="0" bIns="0" rtlCol="0"/>
          <a:lstStyle/>
          <a:p>
            <a:endParaRPr/>
          </a:p>
        </p:txBody>
      </p:sp>
      <p:sp>
        <p:nvSpPr>
          <p:cNvPr id="851" name="object 851"/>
          <p:cNvSpPr/>
          <p:nvPr/>
        </p:nvSpPr>
        <p:spPr>
          <a:xfrm>
            <a:off x="10595899" y="3822280"/>
            <a:ext cx="280035" cy="317500"/>
          </a:xfrm>
          <a:custGeom>
            <a:avLst/>
            <a:gdLst/>
            <a:ahLst/>
            <a:cxnLst/>
            <a:rect l="l" t="t" r="r" b="b"/>
            <a:pathLst>
              <a:path w="280034" h="317500">
                <a:moveTo>
                  <a:pt x="4988" y="253252"/>
                </a:moveTo>
                <a:lnTo>
                  <a:pt x="2455" y="241554"/>
                </a:lnTo>
                <a:lnTo>
                  <a:pt x="776" y="228402"/>
                </a:lnTo>
                <a:lnTo>
                  <a:pt x="0" y="214106"/>
                </a:lnTo>
                <a:lnTo>
                  <a:pt x="174" y="198972"/>
                </a:lnTo>
                <a:lnTo>
                  <a:pt x="4662" y="147892"/>
                </a:lnTo>
                <a:lnTo>
                  <a:pt x="19835" y="109988"/>
                </a:lnTo>
                <a:lnTo>
                  <a:pt x="46250" y="69171"/>
                </a:lnTo>
                <a:lnTo>
                  <a:pt x="75260" y="39003"/>
                </a:lnTo>
                <a:lnTo>
                  <a:pt x="122552" y="12371"/>
                </a:lnTo>
                <a:lnTo>
                  <a:pt x="167995" y="0"/>
                </a:lnTo>
                <a:lnTo>
                  <a:pt x="183245" y="674"/>
                </a:lnTo>
                <a:lnTo>
                  <a:pt x="231967" y="19760"/>
                </a:lnTo>
                <a:lnTo>
                  <a:pt x="265793" y="61105"/>
                </a:lnTo>
                <a:lnTo>
                  <a:pt x="279833" y="111514"/>
                </a:lnTo>
                <a:lnTo>
                  <a:pt x="279404" y="127047"/>
                </a:lnTo>
                <a:lnTo>
                  <a:pt x="268170" y="177524"/>
                </a:lnTo>
                <a:lnTo>
                  <a:pt x="253322" y="215493"/>
                </a:lnTo>
                <a:lnTo>
                  <a:pt x="228606" y="252345"/>
                </a:lnTo>
                <a:lnTo>
                  <a:pt x="194027" y="288079"/>
                </a:lnTo>
                <a:lnTo>
                  <a:pt x="154956" y="309593"/>
                </a:lnTo>
                <a:lnTo>
                  <a:pt x="111395" y="316882"/>
                </a:lnTo>
                <a:lnTo>
                  <a:pt x="91170" y="316256"/>
                </a:lnTo>
                <a:lnTo>
                  <a:pt x="53425" y="304320"/>
                </a:lnTo>
                <a:lnTo>
                  <a:pt x="15275" y="278140"/>
                </a:lnTo>
                <a:lnTo>
                  <a:pt x="4988" y="253252"/>
                </a:lnTo>
                <a:close/>
              </a:path>
            </a:pathLst>
          </a:custGeom>
          <a:ln w="12700">
            <a:solidFill>
              <a:srgbClr val="A19FCC"/>
            </a:solidFill>
          </a:ln>
        </p:spPr>
        <p:txBody>
          <a:bodyPr wrap="square" lIns="0" tIns="0" rIns="0" bIns="0" rtlCol="0"/>
          <a:lstStyle/>
          <a:p>
            <a:endParaRPr/>
          </a:p>
        </p:txBody>
      </p:sp>
      <p:sp>
        <p:nvSpPr>
          <p:cNvPr id="852" name="object 852"/>
          <p:cNvSpPr/>
          <p:nvPr/>
        </p:nvSpPr>
        <p:spPr>
          <a:xfrm>
            <a:off x="10668728" y="3886033"/>
            <a:ext cx="147665" cy="184111"/>
          </a:xfrm>
          <a:prstGeom prst="rect">
            <a:avLst/>
          </a:prstGeom>
          <a:blipFill>
            <a:blip r:embed="rId427" cstate="print"/>
            <a:stretch>
              <a:fillRect/>
            </a:stretch>
          </a:blipFill>
        </p:spPr>
        <p:txBody>
          <a:bodyPr wrap="square" lIns="0" tIns="0" rIns="0" bIns="0" rtlCol="0"/>
          <a:lstStyle/>
          <a:p>
            <a:endParaRPr/>
          </a:p>
        </p:txBody>
      </p:sp>
      <p:sp>
        <p:nvSpPr>
          <p:cNvPr id="853" name="object 853"/>
          <p:cNvSpPr/>
          <p:nvPr/>
        </p:nvSpPr>
        <p:spPr>
          <a:xfrm>
            <a:off x="9726121" y="4292218"/>
            <a:ext cx="263477" cy="316268"/>
          </a:xfrm>
          <a:prstGeom prst="rect">
            <a:avLst/>
          </a:prstGeom>
          <a:blipFill>
            <a:blip r:embed="rId428" cstate="print"/>
            <a:stretch>
              <a:fillRect/>
            </a:stretch>
          </a:blipFill>
        </p:spPr>
        <p:txBody>
          <a:bodyPr wrap="square" lIns="0" tIns="0" rIns="0" bIns="0" rtlCol="0"/>
          <a:lstStyle/>
          <a:p>
            <a:endParaRPr/>
          </a:p>
        </p:txBody>
      </p:sp>
      <p:sp>
        <p:nvSpPr>
          <p:cNvPr id="854" name="object 854"/>
          <p:cNvSpPr/>
          <p:nvPr/>
        </p:nvSpPr>
        <p:spPr>
          <a:xfrm>
            <a:off x="9726121" y="4292245"/>
            <a:ext cx="263525" cy="316865"/>
          </a:xfrm>
          <a:custGeom>
            <a:avLst/>
            <a:gdLst/>
            <a:ahLst/>
            <a:cxnLst/>
            <a:rect l="l" t="t" r="r" b="b"/>
            <a:pathLst>
              <a:path w="263525" h="316864">
                <a:moveTo>
                  <a:pt x="13760" y="265912"/>
                </a:moveTo>
                <a:lnTo>
                  <a:pt x="4141" y="228697"/>
                </a:lnTo>
                <a:lnTo>
                  <a:pt x="0" y="181741"/>
                </a:lnTo>
                <a:lnTo>
                  <a:pt x="542" y="164141"/>
                </a:lnTo>
                <a:lnTo>
                  <a:pt x="10555" y="125652"/>
                </a:lnTo>
                <a:lnTo>
                  <a:pt x="31080" y="82974"/>
                </a:lnTo>
                <a:lnTo>
                  <a:pt x="55420" y="50268"/>
                </a:lnTo>
                <a:lnTo>
                  <a:pt x="97859" y="18732"/>
                </a:lnTo>
                <a:lnTo>
                  <a:pt x="140256" y="1217"/>
                </a:lnTo>
                <a:lnTo>
                  <a:pt x="155073" y="0"/>
                </a:lnTo>
                <a:lnTo>
                  <a:pt x="171136" y="1650"/>
                </a:lnTo>
                <a:lnTo>
                  <a:pt x="218865" y="21399"/>
                </a:lnTo>
                <a:lnTo>
                  <a:pt x="251369" y="64433"/>
                </a:lnTo>
                <a:lnTo>
                  <a:pt x="263478" y="110336"/>
                </a:lnTo>
                <a:lnTo>
                  <a:pt x="263097" y="125921"/>
                </a:lnTo>
                <a:lnTo>
                  <a:pt x="254893" y="179579"/>
                </a:lnTo>
                <a:lnTo>
                  <a:pt x="240861" y="218046"/>
                </a:lnTo>
                <a:lnTo>
                  <a:pt x="216142" y="257817"/>
                </a:lnTo>
                <a:lnTo>
                  <a:pt x="184080" y="291274"/>
                </a:lnTo>
                <a:lnTo>
                  <a:pt x="145176" y="309645"/>
                </a:lnTo>
                <a:lnTo>
                  <a:pt x="104768" y="316242"/>
                </a:lnTo>
                <a:lnTo>
                  <a:pt x="85745" y="314491"/>
                </a:lnTo>
                <a:lnTo>
                  <a:pt x="35896" y="295173"/>
                </a:lnTo>
                <a:lnTo>
                  <a:pt x="13760" y="265912"/>
                </a:lnTo>
                <a:close/>
              </a:path>
            </a:pathLst>
          </a:custGeom>
          <a:ln w="12700">
            <a:solidFill>
              <a:srgbClr val="A19FCC"/>
            </a:solidFill>
          </a:ln>
        </p:spPr>
        <p:txBody>
          <a:bodyPr wrap="square" lIns="0" tIns="0" rIns="0" bIns="0" rtlCol="0"/>
          <a:lstStyle/>
          <a:p>
            <a:endParaRPr/>
          </a:p>
        </p:txBody>
      </p:sp>
      <p:sp>
        <p:nvSpPr>
          <p:cNvPr id="855" name="object 855"/>
          <p:cNvSpPr/>
          <p:nvPr/>
        </p:nvSpPr>
        <p:spPr>
          <a:xfrm>
            <a:off x="9792936" y="4354090"/>
            <a:ext cx="142047" cy="182783"/>
          </a:xfrm>
          <a:prstGeom prst="rect">
            <a:avLst/>
          </a:prstGeom>
          <a:blipFill>
            <a:blip r:embed="rId429" cstate="print"/>
            <a:stretch>
              <a:fillRect/>
            </a:stretch>
          </a:blipFill>
        </p:spPr>
        <p:txBody>
          <a:bodyPr wrap="square" lIns="0" tIns="0" rIns="0" bIns="0" rtlCol="0"/>
          <a:lstStyle/>
          <a:p>
            <a:endParaRPr/>
          </a:p>
        </p:txBody>
      </p:sp>
      <p:sp>
        <p:nvSpPr>
          <p:cNvPr id="856" name="object 856"/>
          <p:cNvSpPr/>
          <p:nvPr/>
        </p:nvSpPr>
        <p:spPr>
          <a:xfrm>
            <a:off x="10313657" y="4900066"/>
            <a:ext cx="290525" cy="322985"/>
          </a:xfrm>
          <a:prstGeom prst="rect">
            <a:avLst/>
          </a:prstGeom>
          <a:blipFill>
            <a:blip r:embed="rId430" cstate="print"/>
            <a:stretch>
              <a:fillRect/>
            </a:stretch>
          </a:blipFill>
        </p:spPr>
        <p:txBody>
          <a:bodyPr wrap="square" lIns="0" tIns="0" rIns="0" bIns="0" rtlCol="0"/>
          <a:lstStyle/>
          <a:p>
            <a:endParaRPr/>
          </a:p>
        </p:txBody>
      </p:sp>
      <p:sp>
        <p:nvSpPr>
          <p:cNvPr id="857" name="object 857"/>
          <p:cNvSpPr/>
          <p:nvPr/>
        </p:nvSpPr>
        <p:spPr>
          <a:xfrm>
            <a:off x="10313649" y="4899679"/>
            <a:ext cx="290830" cy="323850"/>
          </a:xfrm>
          <a:custGeom>
            <a:avLst/>
            <a:gdLst/>
            <a:ahLst/>
            <a:cxnLst/>
            <a:rect l="l" t="t" r="r" b="b"/>
            <a:pathLst>
              <a:path w="290829" h="323850">
                <a:moveTo>
                  <a:pt x="35534" y="94843"/>
                </a:moveTo>
                <a:lnTo>
                  <a:pt x="37312" y="89928"/>
                </a:lnTo>
                <a:lnTo>
                  <a:pt x="39077" y="85013"/>
                </a:lnTo>
                <a:lnTo>
                  <a:pt x="39027" y="79235"/>
                </a:lnTo>
                <a:lnTo>
                  <a:pt x="38963" y="73456"/>
                </a:lnTo>
                <a:lnTo>
                  <a:pt x="36309" y="65722"/>
                </a:lnTo>
                <a:lnTo>
                  <a:pt x="35191" y="60197"/>
                </a:lnTo>
                <a:lnTo>
                  <a:pt x="34074" y="54673"/>
                </a:lnTo>
                <a:lnTo>
                  <a:pt x="31051" y="48513"/>
                </a:lnTo>
                <a:lnTo>
                  <a:pt x="32308" y="46088"/>
                </a:lnTo>
                <a:lnTo>
                  <a:pt x="33566" y="43662"/>
                </a:lnTo>
                <a:lnTo>
                  <a:pt x="38519" y="43878"/>
                </a:lnTo>
                <a:lnTo>
                  <a:pt x="42748" y="45643"/>
                </a:lnTo>
                <a:lnTo>
                  <a:pt x="46977" y="47409"/>
                </a:lnTo>
                <a:lnTo>
                  <a:pt x="53009" y="53492"/>
                </a:lnTo>
                <a:lnTo>
                  <a:pt x="57696" y="56692"/>
                </a:lnTo>
                <a:lnTo>
                  <a:pt x="62369" y="59880"/>
                </a:lnTo>
                <a:lnTo>
                  <a:pt x="67843" y="63258"/>
                </a:lnTo>
                <a:lnTo>
                  <a:pt x="70827" y="64795"/>
                </a:lnTo>
                <a:lnTo>
                  <a:pt x="73799" y="66332"/>
                </a:lnTo>
                <a:lnTo>
                  <a:pt x="71056" y="67360"/>
                </a:lnTo>
                <a:lnTo>
                  <a:pt x="75577" y="65912"/>
                </a:lnTo>
                <a:lnTo>
                  <a:pt x="80098" y="64477"/>
                </a:lnTo>
                <a:lnTo>
                  <a:pt x="117235" y="50245"/>
                </a:lnTo>
                <a:lnTo>
                  <a:pt x="136994" y="45846"/>
                </a:lnTo>
                <a:lnTo>
                  <a:pt x="144586" y="46008"/>
                </a:lnTo>
                <a:lnTo>
                  <a:pt x="151271" y="47474"/>
                </a:lnTo>
                <a:lnTo>
                  <a:pt x="157349" y="48713"/>
                </a:lnTo>
                <a:lnTo>
                  <a:pt x="190238" y="18494"/>
                </a:lnTo>
                <a:lnTo>
                  <a:pt x="193827" y="12450"/>
                </a:lnTo>
                <a:lnTo>
                  <a:pt x="224878" y="0"/>
                </a:lnTo>
                <a:lnTo>
                  <a:pt x="229006" y="368"/>
                </a:lnTo>
                <a:lnTo>
                  <a:pt x="230898" y="3771"/>
                </a:lnTo>
                <a:lnTo>
                  <a:pt x="232791" y="7175"/>
                </a:lnTo>
                <a:lnTo>
                  <a:pt x="229285" y="15163"/>
                </a:lnTo>
                <a:lnTo>
                  <a:pt x="230720" y="21069"/>
                </a:lnTo>
                <a:lnTo>
                  <a:pt x="232156" y="26962"/>
                </a:lnTo>
                <a:lnTo>
                  <a:pt x="236321" y="34607"/>
                </a:lnTo>
                <a:lnTo>
                  <a:pt x="239483" y="39166"/>
                </a:lnTo>
                <a:lnTo>
                  <a:pt x="242658" y="43713"/>
                </a:lnTo>
                <a:lnTo>
                  <a:pt x="244030" y="46494"/>
                </a:lnTo>
                <a:lnTo>
                  <a:pt x="249745" y="48399"/>
                </a:lnTo>
                <a:lnTo>
                  <a:pt x="255460" y="50291"/>
                </a:lnTo>
                <a:lnTo>
                  <a:pt x="267690" y="49212"/>
                </a:lnTo>
                <a:lnTo>
                  <a:pt x="273812" y="50571"/>
                </a:lnTo>
                <a:lnTo>
                  <a:pt x="279920" y="51930"/>
                </a:lnTo>
                <a:lnTo>
                  <a:pt x="284391" y="53593"/>
                </a:lnTo>
                <a:lnTo>
                  <a:pt x="286435" y="56553"/>
                </a:lnTo>
                <a:lnTo>
                  <a:pt x="288480" y="59499"/>
                </a:lnTo>
                <a:lnTo>
                  <a:pt x="287426" y="63563"/>
                </a:lnTo>
                <a:lnTo>
                  <a:pt x="286080" y="68287"/>
                </a:lnTo>
                <a:lnTo>
                  <a:pt x="284721" y="73012"/>
                </a:lnTo>
                <a:lnTo>
                  <a:pt x="279882" y="79273"/>
                </a:lnTo>
                <a:lnTo>
                  <a:pt x="278333" y="84899"/>
                </a:lnTo>
                <a:lnTo>
                  <a:pt x="276796" y="90525"/>
                </a:lnTo>
                <a:lnTo>
                  <a:pt x="275615" y="95846"/>
                </a:lnTo>
                <a:lnTo>
                  <a:pt x="276783" y="102069"/>
                </a:lnTo>
                <a:lnTo>
                  <a:pt x="277964" y="108292"/>
                </a:lnTo>
                <a:lnTo>
                  <a:pt x="283210" y="112915"/>
                </a:lnTo>
                <a:lnTo>
                  <a:pt x="285369" y="122224"/>
                </a:lnTo>
                <a:lnTo>
                  <a:pt x="287054" y="129515"/>
                </a:lnTo>
                <a:lnTo>
                  <a:pt x="288610" y="137660"/>
                </a:lnTo>
                <a:lnTo>
                  <a:pt x="289648" y="147011"/>
                </a:lnTo>
                <a:lnTo>
                  <a:pt x="289775" y="157924"/>
                </a:lnTo>
                <a:lnTo>
                  <a:pt x="288533" y="172132"/>
                </a:lnTo>
                <a:lnTo>
                  <a:pt x="286246" y="188893"/>
                </a:lnTo>
                <a:lnTo>
                  <a:pt x="283705" y="204873"/>
                </a:lnTo>
                <a:lnTo>
                  <a:pt x="281698" y="216738"/>
                </a:lnTo>
                <a:lnTo>
                  <a:pt x="279730" y="228333"/>
                </a:lnTo>
                <a:lnTo>
                  <a:pt x="277977" y="223443"/>
                </a:lnTo>
                <a:lnTo>
                  <a:pt x="277952" y="227482"/>
                </a:lnTo>
                <a:lnTo>
                  <a:pt x="290537" y="250647"/>
                </a:lnTo>
                <a:lnTo>
                  <a:pt x="290042" y="254876"/>
                </a:lnTo>
                <a:lnTo>
                  <a:pt x="289547" y="259105"/>
                </a:lnTo>
                <a:lnTo>
                  <a:pt x="283768" y="264236"/>
                </a:lnTo>
                <a:lnTo>
                  <a:pt x="278612" y="266306"/>
                </a:lnTo>
                <a:lnTo>
                  <a:pt x="273456" y="268376"/>
                </a:lnTo>
                <a:lnTo>
                  <a:pt x="259105" y="267322"/>
                </a:lnTo>
                <a:lnTo>
                  <a:pt x="253314" y="267601"/>
                </a:lnTo>
                <a:lnTo>
                  <a:pt x="248094" y="266445"/>
                </a:lnTo>
                <a:lnTo>
                  <a:pt x="243801" y="268020"/>
                </a:lnTo>
                <a:lnTo>
                  <a:pt x="239496" y="269582"/>
                </a:lnTo>
                <a:lnTo>
                  <a:pt x="239509" y="273278"/>
                </a:lnTo>
                <a:lnTo>
                  <a:pt x="233311" y="276758"/>
                </a:lnTo>
                <a:lnTo>
                  <a:pt x="227616" y="279410"/>
                </a:lnTo>
                <a:lnTo>
                  <a:pt x="220552" y="282232"/>
                </a:lnTo>
                <a:lnTo>
                  <a:pt x="213182" y="285348"/>
                </a:lnTo>
                <a:lnTo>
                  <a:pt x="206565" y="288886"/>
                </a:lnTo>
                <a:lnTo>
                  <a:pt x="200832" y="293375"/>
                </a:lnTo>
                <a:lnTo>
                  <a:pt x="195467" y="298576"/>
                </a:lnTo>
                <a:lnTo>
                  <a:pt x="190561" y="303492"/>
                </a:lnTo>
                <a:lnTo>
                  <a:pt x="186207" y="307124"/>
                </a:lnTo>
                <a:lnTo>
                  <a:pt x="180797" y="310680"/>
                </a:lnTo>
                <a:lnTo>
                  <a:pt x="178663" y="311403"/>
                </a:lnTo>
                <a:lnTo>
                  <a:pt x="174142" y="310197"/>
                </a:lnTo>
                <a:lnTo>
                  <a:pt x="169633" y="308978"/>
                </a:lnTo>
                <a:lnTo>
                  <a:pt x="163156" y="301358"/>
                </a:lnTo>
                <a:lnTo>
                  <a:pt x="159143" y="299834"/>
                </a:lnTo>
                <a:lnTo>
                  <a:pt x="155117" y="298322"/>
                </a:lnTo>
                <a:lnTo>
                  <a:pt x="155587" y="298246"/>
                </a:lnTo>
                <a:lnTo>
                  <a:pt x="150012" y="301091"/>
                </a:lnTo>
                <a:lnTo>
                  <a:pt x="144675" y="304299"/>
                </a:lnTo>
                <a:lnTo>
                  <a:pt x="137926" y="308830"/>
                </a:lnTo>
                <a:lnTo>
                  <a:pt x="131147" y="313444"/>
                </a:lnTo>
                <a:lnTo>
                  <a:pt x="125717" y="316903"/>
                </a:lnTo>
                <a:lnTo>
                  <a:pt x="119989" y="320192"/>
                </a:lnTo>
                <a:lnTo>
                  <a:pt x="119354" y="323367"/>
                </a:lnTo>
                <a:lnTo>
                  <a:pt x="115658" y="320840"/>
                </a:lnTo>
                <a:lnTo>
                  <a:pt x="111950" y="318312"/>
                </a:lnTo>
                <a:lnTo>
                  <a:pt x="109131" y="308597"/>
                </a:lnTo>
                <a:lnTo>
                  <a:pt x="103517" y="301751"/>
                </a:lnTo>
                <a:lnTo>
                  <a:pt x="75145" y="276809"/>
                </a:lnTo>
                <a:lnTo>
                  <a:pt x="67360" y="285102"/>
                </a:lnTo>
                <a:lnTo>
                  <a:pt x="62814" y="284225"/>
                </a:lnTo>
                <a:lnTo>
                  <a:pt x="58267" y="283362"/>
                </a:lnTo>
                <a:lnTo>
                  <a:pt x="56451" y="277888"/>
                </a:lnTo>
                <a:lnTo>
                  <a:pt x="54686" y="274497"/>
                </a:lnTo>
                <a:lnTo>
                  <a:pt x="52908" y="271106"/>
                </a:lnTo>
                <a:lnTo>
                  <a:pt x="54457" y="266738"/>
                </a:lnTo>
                <a:lnTo>
                  <a:pt x="52171" y="263880"/>
                </a:lnTo>
                <a:lnTo>
                  <a:pt x="49885" y="261023"/>
                </a:lnTo>
                <a:lnTo>
                  <a:pt x="45491" y="262356"/>
                </a:lnTo>
                <a:lnTo>
                  <a:pt x="40982" y="257340"/>
                </a:lnTo>
                <a:lnTo>
                  <a:pt x="19873" y="218998"/>
                </a:lnTo>
                <a:lnTo>
                  <a:pt x="15024" y="197992"/>
                </a:lnTo>
                <a:lnTo>
                  <a:pt x="16840" y="195732"/>
                </a:lnTo>
                <a:lnTo>
                  <a:pt x="15862" y="189991"/>
                </a:lnTo>
                <a:lnTo>
                  <a:pt x="14871" y="184251"/>
                </a:lnTo>
                <a:lnTo>
                  <a:pt x="13296" y="179958"/>
                </a:lnTo>
                <a:lnTo>
                  <a:pt x="10655" y="170827"/>
                </a:lnTo>
                <a:lnTo>
                  <a:pt x="7993" y="163006"/>
                </a:lnTo>
                <a:lnTo>
                  <a:pt x="4651" y="153846"/>
                </a:lnTo>
                <a:lnTo>
                  <a:pt x="1647" y="144283"/>
                </a:lnTo>
                <a:lnTo>
                  <a:pt x="0" y="135254"/>
                </a:lnTo>
                <a:lnTo>
                  <a:pt x="252" y="126494"/>
                </a:lnTo>
                <a:lnTo>
                  <a:pt x="1765" y="117673"/>
                </a:lnTo>
                <a:lnTo>
                  <a:pt x="3811" y="109635"/>
                </a:lnTo>
                <a:lnTo>
                  <a:pt x="5664" y="103225"/>
                </a:lnTo>
                <a:lnTo>
                  <a:pt x="7696" y="96138"/>
                </a:lnTo>
                <a:lnTo>
                  <a:pt x="11531" y="97180"/>
                </a:lnTo>
                <a:lnTo>
                  <a:pt x="12153" y="92735"/>
                </a:lnTo>
                <a:lnTo>
                  <a:pt x="12788" y="88290"/>
                </a:lnTo>
                <a:lnTo>
                  <a:pt x="8915" y="79984"/>
                </a:lnTo>
                <a:lnTo>
                  <a:pt x="9461" y="76568"/>
                </a:lnTo>
                <a:lnTo>
                  <a:pt x="9994" y="73151"/>
                </a:lnTo>
                <a:lnTo>
                  <a:pt x="11010" y="72212"/>
                </a:lnTo>
                <a:lnTo>
                  <a:pt x="15392" y="72262"/>
                </a:lnTo>
                <a:lnTo>
                  <a:pt x="19773" y="72301"/>
                </a:lnTo>
                <a:lnTo>
                  <a:pt x="31826" y="75704"/>
                </a:lnTo>
                <a:lnTo>
                  <a:pt x="35775" y="76860"/>
                </a:lnTo>
                <a:lnTo>
                  <a:pt x="39712" y="78028"/>
                </a:lnTo>
                <a:lnTo>
                  <a:pt x="39370" y="78625"/>
                </a:lnTo>
                <a:lnTo>
                  <a:pt x="39027" y="79235"/>
                </a:lnTo>
              </a:path>
            </a:pathLst>
          </a:custGeom>
          <a:ln w="12700">
            <a:solidFill>
              <a:srgbClr val="A19FCC"/>
            </a:solidFill>
          </a:ln>
        </p:spPr>
        <p:txBody>
          <a:bodyPr wrap="square" lIns="0" tIns="0" rIns="0" bIns="0" rtlCol="0"/>
          <a:lstStyle/>
          <a:p>
            <a:endParaRPr/>
          </a:p>
        </p:txBody>
      </p:sp>
      <p:sp>
        <p:nvSpPr>
          <p:cNvPr id="858" name="object 858"/>
          <p:cNvSpPr/>
          <p:nvPr/>
        </p:nvSpPr>
        <p:spPr>
          <a:xfrm>
            <a:off x="10347383" y="4980198"/>
            <a:ext cx="201720" cy="125338"/>
          </a:xfrm>
          <a:prstGeom prst="rect">
            <a:avLst/>
          </a:prstGeom>
          <a:blipFill>
            <a:blip r:embed="rId295" cstate="print"/>
            <a:stretch>
              <a:fillRect/>
            </a:stretch>
          </a:blipFill>
        </p:spPr>
        <p:txBody>
          <a:bodyPr wrap="square" lIns="0" tIns="0" rIns="0" bIns="0" rtlCol="0"/>
          <a:lstStyle/>
          <a:p>
            <a:endParaRPr/>
          </a:p>
        </p:txBody>
      </p:sp>
      <p:sp>
        <p:nvSpPr>
          <p:cNvPr id="859" name="object 859"/>
          <p:cNvSpPr/>
          <p:nvPr/>
        </p:nvSpPr>
        <p:spPr>
          <a:xfrm>
            <a:off x="11053825" y="4488002"/>
            <a:ext cx="290531" cy="322973"/>
          </a:xfrm>
          <a:prstGeom prst="rect">
            <a:avLst/>
          </a:prstGeom>
          <a:blipFill>
            <a:blip r:embed="rId431" cstate="print"/>
            <a:stretch>
              <a:fillRect/>
            </a:stretch>
          </a:blipFill>
        </p:spPr>
        <p:txBody>
          <a:bodyPr wrap="square" lIns="0" tIns="0" rIns="0" bIns="0" rtlCol="0"/>
          <a:lstStyle/>
          <a:p>
            <a:endParaRPr/>
          </a:p>
        </p:txBody>
      </p:sp>
      <p:sp>
        <p:nvSpPr>
          <p:cNvPr id="860" name="object 860"/>
          <p:cNvSpPr/>
          <p:nvPr/>
        </p:nvSpPr>
        <p:spPr>
          <a:xfrm>
            <a:off x="11053826" y="4487613"/>
            <a:ext cx="290830" cy="323850"/>
          </a:xfrm>
          <a:custGeom>
            <a:avLst/>
            <a:gdLst/>
            <a:ahLst/>
            <a:cxnLst/>
            <a:rect l="l" t="t" r="r" b="b"/>
            <a:pathLst>
              <a:path w="290829" h="323850">
                <a:moveTo>
                  <a:pt x="35534" y="94843"/>
                </a:moveTo>
                <a:lnTo>
                  <a:pt x="37312" y="89928"/>
                </a:lnTo>
                <a:lnTo>
                  <a:pt x="39077" y="85013"/>
                </a:lnTo>
                <a:lnTo>
                  <a:pt x="39027" y="79235"/>
                </a:lnTo>
                <a:lnTo>
                  <a:pt x="38963" y="73456"/>
                </a:lnTo>
                <a:lnTo>
                  <a:pt x="36309" y="65722"/>
                </a:lnTo>
                <a:lnTo>
                  <a:pt x="35191" y="60197"/>
                </a:lnTo>
                <a:lnTo>
                  <a:pt x="34074" y="54673"/>
                </a:lnTo>
                <a:lnTo>
                  <a:pt x="31051" y="48513"/>
                </a:lnTo>
                <a:lnTo>
                  <a:pt x="32308" y="46088"/>
                </a:lnTo>
                <a:lnTo>
                  <a:pt x="33566" y="43662"/>
                </a:lnTo>
                <a:lnTo>
                  <a:pt x="38519" y="43878"/>
                </a:lnTo>
                <a:lnTo>
                  <a:pt x="42748" y="45643"/>
                </a:lnTo>
                <a:lnTo>
                  <a:pt x="46977" y="47409"/>
                </a:lnTo>
                <a:lnTo>
                  <a:pt x="53009" y="53492"/>
                </a:lnTo>
                <a:lnTo>
                  <a:pt x="57696" y="56692"/>
                </a:lnTo>
                <a:lnTo>
                  <a:pt x="62369" y="59880"/>
                </a:lnTo>
                <a:lnTo>
                  <a:pt x="67843" y="63258"/>
                </a:lnTo>
                <a:lnTo>
                  <a:pt x="70827" y="64795"/>
                </a:lnTo>
                <a:lnTo>
                  <a:pt x="73799" y="66332"/>
                </a:lnTo>
                <a:lnTo>
                  <a:pt x="71056" y="67360"/>
                </a:lnTo>
                <a:lnTo>
                  <a:pt x="75577" y="65912"/>
                </a:lnTo>
                <a:lnTo>
                  <a:pt x="80098" y="64477"/>
                </a:lnTo>
                <a:lnTo>
                  <a:pt x="117235" y="50245"/>
                </a:lnTo>
                <a:lnTo>
                  <a:pt x="136994" y="45846"/>
                </a:lnTo>
                <a:lnTo>
                  <a:pt x="144586" y="46008"/>
                </a:lnTo>
                <a:lnTo>
                  <a:pt x="151271" y="47474"/>
                </a:lnTo>
                <a:lnTo>
                  <a:pt x="157349" y="48713"/>
                </a:lnTo>
                <a:lnTo>
                  <a:pt x="190238" y="18494"/>
                </a:lnTo>
                <a:lnTo>
                  <a:pt x="193827" y="12450"/>
                </a:lnTo>
                <a:lnTo>
                  <a:pt x="224878" y="0"/>
                </a:lnTo>
                <a:lnTo>
                  <a:pt x="229006" y="368"/>
                </a:lnTo>
                <a:lnTo>
                  <a:pt x="230898" y="3771"/>
                </a:lnTo>
                <a:lnTo>
                  <a:pt x="232791" y="7175"/>
                </a:lnTo>
                <a:lnTo>
                  <a:pt x="229285" y="15163"/>
                </a:lnTo>
                <a:lnTo>
                  <a:pt x="230720" y="21069"/>
                </a:lnTo>
                <a:lnTo>
                  <a:pt x="232156" y="26962"/>
                </a:lnTo>
                <a:lnTo>
                  <a:pt x="236321" y="34607"/>
                </a:lnTo>
                <a:lnTo>
                  <a:pt x="239483" y="39166"/>
                </a:lnTo>
                <a:lnTo>
                  <a:pt x="242658" y="43713"/>
                </a:lnTo>
                <a:lnTo>
                  <a:pt x="244030" y="46494"/>
                </a:lnTo>
                <a:lnTo>
                  <a:pt x="249745" y="48399"/>
                </a:lnTo>
                <a:lnTo>
                  <a:pt x="255460" y="50291"/>
                </a:lnTo>
                <a:lnTo>
                  <a:pt x="267690" y="49212"/>
                </a:lnTo>
                <a:lnTo>
                  <a:pt x="273812" y="50571"/>
                </a:lnTo>
                <a:lnTo>
                  <a:pt x="279920" y="51930"/>
                </a:lnTo>
                <a:lnTo>
                  <a:pt x="284391" y="53593"/>
                </a:lnTo>
                <a:lnTo>
                  <a:pt x="286435" y="56553"/>
                </a:lnTo>
                <a:lnTo>
                  <a:pt x="288480" y="59499"/>
                </a:lnTo>
                <a:lnTo>
                  <a:pt x="287426" y="63563"/>
                </a:lnTo>
                <a:lnTo>
                  <a:pt x="286080" y="68287"/>
                </a:lnTo>
                <a:lnTo>
                  <a:pt x="284721" y="73012"/>
                </a:lnTo>
                <a:lnTo>
                  <a:pt x="279882" y="79273"/>
                </a:lnTo>
                <a:lnTo>
                  <a:pt x="278333" y="84899"/>
                </a:lnTo>
                <a:lnTo>
                  <a:pt x="276796" y="90525"/>
                </a:lnTo>
                <a:lnTo>
                  <a:pt x="275615" y="95846"/>
                </a:lnTo>
                <a:lnTo>
                  <a:pt x="276783" y="102069"/>
                </a:lnTo>
                <a:lnTo>
                  <a:pt x="277964" y="108292"/>
                </a:lnTo>
                <a:lnTo>
                  <a:pt x="283210" y="112915"/>
                </a:lnTo>
                <a:lnTo>
                  <a:pt x="285369" y="122224"/>
                </a:lnTo>
                <a:lnTo>
                  <a:pt x="287054" y="129515"/>
                </a:lnTo>
                <a:lnTo>
                  <a:pt x="288610" y="137660"/>
                </a:lnTo>
                <a:lnTo>
                  <a:pt x="289648" y="147011"/>
                </a:lnTo>
                <a:lnTo>
                  <a:pt x="289775" y="157924"/>
                </a:lnTo>
                <a:lnTo>
                  <a:pt x="288533" y="172132"/>
                </a:lnTo>
                <a:lnTo>
                  <a:pt x="286246" y="188893"/>
                </a:lnTo>
                <a:lnTo>
                  <a:pt x="283705" y="204873"/>
                </a:lnTo>
                <a:lnTo>
                  <a:pt x="281698" y="216738"/>
                </a:lnTo>
                <a:lnTo>
                  <a:pt x="279730" y="228333"/>
                </a:lnTo>
                <a:lnTo>
                  <a:pt x="277977" y="223443"/>
                </a:lnTo>
                <a:lnTo>
                  <a:pt x="277952" y="227482"/>
                </a:lnTo>
                <a:lnTo>
                  <a:pt x="290537" y="250647"/>
                </a:lnTo>
                <a:lnTo>
                  <a:pt x="290042" y="254876"/>
                </a:lnTo>
                <a:lnTo>
                  <a:pt x="289547" y="259105"/>
                </a:lnTo>
                <a:lnTo>
                  <a:pt x="283768" y="264236"/>
                </a:lnTo>
                <a:lnTo>
                  <a:pt x="278612" y="266306"/>
                </a:lnTo>
                <a:lnTo>
                  <a:pt x="273456" y="268376"/>
                </a:lnTo>
                <a:lnTo>
                  <a:pt x="259105" y="267322"/>
                </a:lnTo>
                <a:lnTo>
                  <a:pt x="253314" y="267601"/>
                </a:lnTo>
                <a:lnTo>
                  <a:pt x="248094" y="266445"/>
                </a:lnTo>
                <a:lnTo>
                  <a:pt x="243801" y="268020"/>
                </a:lnTo>
                <a:lnTo>
                  <a:pt x="239496" y="269582"/>
                </a:lnTo>
                <a:lnTo>
                  <a:pt x="239509" y="273278"/>
                </a:lnTo>
                <a:lnTo>
                  <a:pt x="233311" y="276758"/>
                </a:lnTo>
                <a:lnTo>
                  <a:pt x="227616" y="279410"/>
                </a:lnTo>
                <a:lnTo>
                  <a:pt x="220552" y="282232"/>
                </a:lnTo>
                <a:lnTo>
                  <a:pt x="213182" y="285348"/>
                </a:lnTo>
                <a:lnTo>
                  <a:pt x="206565" y="288886"/>
                </a:lnTo>
                <a:lnTo>
                  <a:pt x="200832" y="293375"/>
                </a:lnTo>
                <a:lnTo>
                  <a:pt x="195467" y="298576"/>
                </a:lnTo>
                <a:lnTo>
                  <a:pt x="190561" y="303492"/>
                </a:lnTo>
                <a:lnTo>
                  <a:pt x="186207" y="307124"/>
                </a:lnTo>
                <a:lnTo>
                  <a:pt x="180797" y="310680"/>
                </a:lnTo>
                <a:lnTo>
                  <a:pt x="178663" y="311403"/>
                </a:lnTo>
                <a:lnTo>
                  <a:pt x="174142" y="310197"/>
                </a:lnTo>
                <a:lnTo>
                  <a:pt x="169633" y="308978"/>
                </a:lnTo>
                <a:lnTo>
                  <a:pt x="163156" y="301358"/>
                </a:lnTo>
                <a:lnTo>
                  <a:pt x="159143" y="299834"/>
                </a:lnTo>
                <a:lnTo>
                  <a:pt x="155117" y="298322"/>
                </a:lnTo>
                <a:lnTo>
                  <a:pt x="155587" y="298246"/>
                </a:lnTo>
                <a:lnTo>
                  <a:pt x="150012" y="301091"/>
                </a:lnTo>
                <a:lnTo>
                  <a:pt x="144675" y="304299"/>
                </a:lnTo>
                <a:lnTo>
                  <a:pt x="137926" y="308830"/>
                </a:lnTo>
                <a:lnTo>
                  <a:pt x="131147" y="313444"/>
                </a:lnTo>
                <a:lnTo>
                  <a:pt x="125717" y="316903"/>
                </a:lnTo>
                <a:lnTo>
                  <a:pt x="119989" y="320192"/>
                </a:lnTo>
                <a:lnTo>
                  <a:pt x="119354" y="323367"/>
                </a:lnTo>
                <a:lnTo>
                  <a:pt x="115658" y="320840"/>
                </a:lnTo>
                <a:lnTo>
                  <a:pt x="111950" y="318312"/>
                </a:lnTo>
                <a:lnTo>
                  <a:pt x="109131" y="308597"/>
                </a:lnTo>
                <a:lnTo>
                  <a:pt x="103517" y="301751"/>
                </a:lnTo>
                <a:lnTo>
                  <a:pt x="75145" y="276809"/>
                </a:lnTo>
                <a:lnTo>
                  <a:pt x="67360" y="285102"/>
                </a:lnTo>
                <a:lnTo>
                  <a:pt x="62814" y="284225"/>
                </a:lnTo>
                <a:lnTo>
                  <a:pt x="58267" y="283362"/>
                </a:lnTo>
                <a:lnTo>
                  <a:pt x="56451" y="277888"/>
                </a:lnTo>
                <a:lnTo>
                  <a:pt x="54686" y="274497"/>
                </a:lnTo>
                <a:lnTo>
                  <a:pt x="52908" y="271106"/>
                </a:lnTo>
                <a:lnTo>
                  <a:pt x="54457" y="266738"/>
                </a:lnTo>
                <a:lnTo>
                  <a:pt x="52171" y="263880"/>
                </a:lnTo>
                <a:lnTo>
                  <a:pt x="49885" y="261023"/>
                </a:lnTo>
                <a:lnTo>
                  <a:pt x="45491" y="262356"/>
                </a:lnTo>
                <a:lnTo>
                  <a:pt x="40982" y="257340"/>
                </a:lnTo>
                <a:lnTo>
                  <a:pt x="19873" y="218998"/>
                </a:lnTo>
                <a:lnTo>
                  <a:pt x="15024" y="197992"/>
                </a:lnTo>
                <a:lnTo>
                  <a:pt x="16840" y="195732"/>
                </a:lnTo>
                <a:lnTo>
                  <a:pt x="15862" y="189991"/>
                </a:lnTo>
                <a:lnTo>
                  <a:pt x="14871" y="184251"/>
                </a:lnTo>
                <a:lnTo>
                  <a:pt x="13296" y="179958"/>
                </a:lnTo>
                <a:lnTo>
                  <a:pt x="10655" y="170827"/>
                </a:lnTo>
                <a:lnTo>
                  <a:pt x="7993" y="163006"/>
                </a:lnTo>
                <a:lnTo>
                  <a:pt x="4651" y="153846"/>
                </a:lnTo>
                <a:lnTo>
                  <a:pt x="1647" y="144283"/>
                </a:lnTo>
                <a:lnTo>
                  <a:pt x="0" y="135254"/>
                </a:lnTo>
                <a:lnTo>
                  <a:pt x="252" y="126494"/>
                </a:lnTo>
                <a:lnTo>
                  <a:pt x="1765" y="117673"/>
                </a:lnTo>
                <a:lnTo>
                  <a:pt x="3811" y="109635"/>
                </a:lnTo>
                <a:lnTo>
                  <a:pt x="5664" y="103225"/>
                </a:lnTo>
                <a:lnTo>
                  <a:pt x="7696" y="96138"/>
                </a:lnTo>
                <a:lnTo>
                  <a:pt x="11531" y="97180"/>
                </a:lnTo>
                <a:lnTo>
                  <a:pt x="12153" y="92735"/>
                </a:lnTo>
                <a:lnTo>
                  <a:pt x="12788" y="88290"/>
                </a:lnTo>
                <a:lnTo>
                  <a:pt x="8915" y="79984"/>
                </a:lnTo>
                <a:lnTo>
                  <a:pt x="9461" y="76568"/>
                </a:lnTo>
                <a:lnTo>
                  <a:pt x="9994" y="73151"/>
                </a:lnTo>
                <a:lnTo>
                  <a:pt x="11010" y="72212"/>
                </a:lnTo>
                <a:lnTo>
                  <a:pt x="15392" y="72262"/>
                </a:lnTo>
                <a:lnTo>
                  <a:pt x="19773" y="72301"/>
                </a:lnTo>
                <a:lnTo>
                  <a:pt x="31826" y="75704"/>
                </a:lnTo>
                <a:lnTo>
                  <a:pt x="35775" y="76860"/>
                </a:lnTo>
                <a:lnTo>
                  <a:pt x="39712" y="78028"/>
                </a:lnTo>
                <a:lnTo>
                  <a:pt x="39370" y="78625"/>
                </a:lnTo>
                <a:lnTo>
                  <a:pt x="39027" y="79235"/>
                </a:lnTo>
              </a:path>
            </a:pathLst>
          </a:custGeom>
          <a:ln w="12700">
            <a:solidFill>
              <a:srgbClr val="A19FCC"/>
            </a:solidFill>
          </a:ln>
        </p:spPr>
        <p:txBody>
          <a:bodyPr wrap="square" lIns="0" tIns="0" rIns="0" bIns="0" rtlCol="0"/>
          <a:lstStyle/>
          <a:p>
            <a:endParaRPr/>
          </a:p>
        </p:txBody>
      </p:sp>
      <p:sp>
        <p:nvSpPr>
          <p:cNvPr id="861" name="object 861"/>
          <p:cNvSpPr/>
          <p:nvPr/>
        </p:nvSpPr>
        <p:spPr>
          <a:xfrm>
            <a:off x="11087560" y="4568132"/>
            <a:ext cx="201720" cy="125338"/>
          </a:xfrm>
          <a:prstGeom prst="rect">
            <a:avLst/>
          </a:prstGeom>
          <a:blipFill>
            <a:blip r:embed="rId432" cstate="print"/>
            <a:stretch>
              <a:fillRect/>
            </a:stretch>
          </a:blipFill>
        </p:spPr>
        <p:txBody>
          <a:bodyPr wrap="square" lIns="0" tIns="0" rIns="0" bIns="0" rtlCol="0"/>
          <a:lstStyle/>
          <a:p>
            <a:endParaRPr/>
          </a:p>
        </p:txBody>
      </p:sp>
      <p:sp>
        <p:nvSpPr>
          <p:cNvPr id="862" name="object 862"/>
          <p:cNvSpPr/>
          <p:nvPr/>
        </p:nvSpPr>
        <p:spPr>
          <a:xfrm>
            <a:off x="11069272" y="4874259"/>
            <a:ext cx="330739" cy="321840"/>
          </a:xfrm>
          <a:prstGeom prst="rect">
            <a:avLst/>
          </a:prstGeom>
          <a:blipFill>
            <a:blip r:embed="rId433" cstate="print"/>
            <a:stretch>
              <a:fillRect/>
            </a:stretch>
          </a:blipFill>
        </p:spPr>
        <p:txBody>
          <a:bodyPr wrap="square" lIns="0" tIns="0" rIns="0" bIns="0" rtlCol="0"/>
          <a:lstStyle/>
          <a:p>
            <a:endParaRPr/>
          </a:p>
        </p:txBody>
      </p:sp>
      <p:sp>
        <p:nvSpPr>
          <p:cNvPr id="863" name="object 863"/>
          <p:cNvSpPr/>
          <p:nvPr/>
        </p:nvSpPr>
        <p:spPr>
          <a:xfrm>
            <a:off x="11069270" y="4874301"/>
            <a:ext cx="330835" cy="321945"/>
          </a:xfrm>
          <a:custGeom>
            <a:avLst/>
            <a:gdLst/>
            <a:ahLst/>
            <a:cxnLst/>
            <a:rect l="l" t="t" r="r" b="b"/>
            <a:pathLst>
              <a:path w="330834" h="321945">
                <a:moveTo>
                  <a:pt x="262117" y="21955"/>
                </a:moveTo>
                <a:lnTo>
                  <a:pt x="291240" y="53044"/>
                </a:lnTo>
                <a:lnTo>
                  <a:pt x="318036" y="94995"/>
                </a:lnTo>
                <a:lnTo>
                  <a:pt x="330743" y="150413"/>
                </a:lnTo>
                <a:lnTo>
                  <a:pt x="329005" y="173666"/>
                </a:lnTo>
                <a:lnTo>
                  <a:pt x="318556" y="217585"/>
                </a:lnTo>
                <a:lnTo>
                  <a:pt x="298158" y="251509"/>
                </a:lnTo>
                <a:lnTo>
                  <a:pt x="271350" y="279041"/>
                </a:lnTo>
                <a:lnTo>
                  <a:pt x="226648" y="309714"/>
                </a:lnTo>
                <a:lnTo>
                  <a:pt x="188010" y="319879"/>
                </a:lnTo>
                <a:lnTo>
                  <a:pt x="164963" y="321798"/>
                </a:lnTo>
                <a:lnTo>
                  <a:pt x="141500" y="321284"/>
                </a:lnTo>
                <a:lnTo>
                  <a:pt x="98564" y="311095"/>
                </a:lnTo>
                <a:lnTo>
                  <a:pt x="59201" y="289314"/>
                </a:lnTo>
                <a:lnTo>
                  <a:pt x="22981" y="251059"/>
                </a:lnTo>
                <a:lnTo>
                  <a:pt x="5677" y="203131"/>
                </a:lnTo>
                <a:lnTo>
                  <a:pt x="0" y="164243"/>
                </a:lnTo>
                <a:lnTo>
                  <a:pt x="1487" y="143837"/>
                </a:lnTo>
                <a:lnTo>
                  <a:pt x="13935" y="98640"/>
                </a:lnTo>
                <a:lnTo>
                  <a:pt x="38432" y="56778"/>
                </a:lnTo>
                <a:lnTo>
                  <a:pt x="78384" y="26501"/>
                </a:lnTo>
                <a:lnTo>
                  <a:pt x="125643" y="6588"/>
                </a:lnTo>
                <a:lnTo>
                  <a:pt x="176052" y="0"/>
                </a:lnTo>
                <a:lnTo>
                  <a:pt x="200631" y="569"/>
                </a:lnTo>
                <a:lnTo>
                  <a:pt x="245380" y="9412"/>
                </a:lnTo>
                <a:lnTo>
                  <a:pt x="262117" y="21955"/>
                </a:lnTo>
                <a:close/>
              </a:path>
            </a:pathLst>
          </a:custGeom>
          <a:ln w="12700">
            <a:solidFill>
              <a:srgbClr val="E25600"/>
            </a:solidFill>
          </a:ln>
        </p:spPr>
        <p:txBody>
          <a:bodyPr wrap="square" lIns="0" tIns="0" rIns="0" bIns="0" rtlCol="0"/>
          <a:lstStyle/>
          <a:p>
            <a:endParaRPr/>
          </a:p>
        </p:txBody>
      </p:sp>
      <p:sp>
        <p:nvSpPr>
          <p:cNvPr id="864" name="object 864"/>
          <p:cNvSpPr/>
          <p:nvPr/>
        </p:nvSpPr>
        <p:spPr>
          <a:xfrm>
            <a:off x="11108665" y="4910077"/>
            <a:ext cx="252127" cy="246718"/>
          </a:xfrm>
          <a:prstGeom prst="rect">
            <a:avLst/>
          </a:prstGeom>
          <a:blipFill>
            <a:blip r:embed="rId434" cstate="print"/>
            <a:stretch>
              <a:fillRect/>
            </a:stretch>
          </a:blipFill>
        </p:spPr>
        <p:txBody>
          <a:bodyPr wrap="square" lIns="0" tIns="0" rIns="0" bIns="0" rtlCol="0"/>
          <a:lstStyle/>
          <a:p>
            <a:endParaRPr/>
          </a:p>
        </p:txBody>
      </p:sp>
      <p:sp>
        <p:nvSpPr>
          <p:cNvPr id="865" name="object 865"/>
          <p:cNvSpPr/>
          <p:nvPr/>
        </p:nvSpPr>
        <p:spPr>
          <a:xfrm>
            <a:off x="11108665" y="4910077"/>
            <a:ext cx="252729" cy="247015"/>
          </a:xfrm>
          <a:custGeom>
            <a:avLst/>
            <a:gdLst/>
            <a:ahLst/>
            <a:cxnLst/>
            <a:rect l="l" t="t" r="r" b="b"/>
            <a:pathLst>
              <a:path w="252729" h="247014">
                <a:moveTo>
                  <a:pt x="89656" y="1570"/>
                </a:moveTo>
                <a:lnTo>
                  <a:pt x="107029" y="28"/>
                </a:lnTo>
                <a:lnTo>
                  <a:pt x="126332" y="0"/>
                </a:lnTo>
                <a:lnTo>
                  <a:pt x="146090" y="2550"/>
                </a:lnTo>
                <a:lnTo>
                  <a:pt x="183177" y="20106"/>
                </a:lnTo>
                <a:lnTo>
                  <a:pt x="218280" y="52690"/>
                </a:lnTo>
                <a:lnTo>
                  <a:pt x="246898" y="95969"/>
                </a:lnTo>
                <a:lnTo>
                  <a:pt x="252127" y="123553"/>
                </a:lnTo>
                <a:lnTo>
                  <a:pt x="251784" y="138854"/>
                </a:lnTo>
                <a:lnTo>
                  <a:pt x="237573" y="184538"/>
                </a:lnTo>
                <a:lnTo>
                  <a:pt x="201799" y="216850"/>
                </a:lnTo>
                <a:lnTo>
                  <a:pt x="159450" y="240141"/>
                </a:lnTo>
                <a:lnTo>
                  <a:pt x="128454" y="246718"/>
                </a:lnTo>
                <a:lnTo>
                  <a:pt x="111041" y="244153"/>
                </a:lnTo>
                <a:lnTo>
                  <a:pt x="74176" y="230046"/>
                </a:lnTo>
                <a:lnTo>
                  <a:pt x="32061" y="195819"/>
                </a:lnTo>
                <a:lnTo>
                  <a:pt x="6800" y="151785"/>
                </a:lnTo>
                <a:lnTo>
                  <a:pt x="0" y="120379"/>
                </a:lnTo>
                <a:lnTo>
                  <a:pt x="1150" y="103220"/>
                </a:lnTo>
                <a:lnTo>
                  <a:pt x="15016" y="61360"/>
                </a:lnTo>
                <a:lnTo>
                  <a:pt x="37522" y="24290"/>
                </a:lnTo>
                <a:lnTo>
                  <a:pt x="74745" y="3775"/>
                </a:lnTo>
                <a:lnTo>
                  <a:pt x="89656" y="1570"/>
                </a:lnTo>
                <a:close/>
              </a:path>
            </a:pathLst>
          </a:custGeom>
          <a:ln w="12700">
            <a:solidFill>
              <a:srgbClr val="973900"/>
            </a:solidFill>
          </a:ln>
        </p:spPr>
        <p:txBody>
          <a:bodyPr wrap="square" lIns="0" tIns="0" rIns="0" bIns="0" rtlCol="0"/>
          <a:lstStyle/>
          <a:p>
            <a:endParaRPr/>
          </a:p>
        </p:txBody>
      </p:sp>
      <p:sp>
        <p:nvSpPr>
          <p:cNvPr id="866" name="object 866"/>
          <p:cNvSpPr/>
          <p:nvPr/>
        </p:nvSpPr>
        <p:spPr>
          <a:xfrm>
            <a:off x="10949553" y="4218990"/>
            <a:ext cx="321739" cy="328590"/>
          </a:xfrm>
          <a:prstGeom prst="rect">
            <a:avLst/>
          </a:prstGeom>
          <a:blipFill>
            <a:blip r:embed="rId435" cstate="print"/>
            <a:stretch>
              <a:fillRect/>
            </a:stretch>
          </a:blipFill>
        </p:spPr>
        <p:txBody>
          <a:bodyPr wrap="square" lIns="0" tIns="0" rIns="0" bIns="0" rtlCol="0"/>
          <a:lstStyle/>
          <a:p>
            <a:endParaRPr/>
          </a:p>
        </p:txBody>
      </p:sp>
      <p:sp>
        <p:nvSpPr>
          <p:cNvPr id="867" name="object 867"/>
          <p:cNvSpPr/>
          <p:nvPr/>
        </p:nvSpPr>
        <p:spPr>
          <a:xfrm>
            <a:off x="10949552" y="4219037"/>
            <a:ext cx="321945" cy="328930"/>
          </a:xfrm>
          <a:custGeom>
            <a:avLst/>
            <a:gdLst/>
            <a:ahLst/>
            <a:cxnLst/>
            <a:rect l="l" t="t" r="r" b="b"/>
            <a:pathLst>
              <a:path w="321945" h="328929">
                <a:moveTo>
                  <a:pt x="254982" y="22412"/>
                </a:moveTo>
                <a:lnTo>
                  <a:pt x="283311" y="54155"/>
                </a:lnTo>
                <a:lnTo>
                  <a:pt x="309381" y="96989"/>
                </a:lnTo>
                <a:lnTo>
                  <a:pt x="321740" y="153570"/>
                </a:lnTo>
                <a:lnTo>
                  <a:pt x="320048" y="177309"/>
                </a:lnTo>
                <a:lnTo>
                  <a:pt x="309884" y="222145"/>
                </a:lnTo>
                <a:lnTo>
                  <a:pt x="290042" y="256781"/>
                </a:lnTo>
                <a:lnTo>
                  <a:pt x="263961" y="284883"/>
                </a:lnTo>
                <a:lnTo>
                  <a:pt x="220477" y="316206"/>
                </a:lnTo>
                <a:lnTo>
                  <a:pt x="182886" y="326582"/>
                </a:lnTo>
                <a:lnTo>
                  <a:pt x="160466" y="328545"/>
                </a:lnTo>
                <a:lnTo>
                  <a:pt x="137641" y="328023"/>
                </a:lnTo>
                <a:lnTo>
                  <a:pt x="95875" y="317622"/>
                </a:lnTo>
                <a:lnTo>
                  <a:pt x="57588" y="295385"/>
                </a:lnTo>
                <a:lnTo>
                  <a:pt x="22349" y="256327"/>
                </a:lnTo>
                <a:lnTo>
                  <a:pt x="5519" y="207390"/>
                </a:lnTo>
                <a:lnTo>
                  <a:pt x="0" y="167682"/>
                </a:lnTo>
                <a:lnTo>
                  <a:pt x="1452" y="146846"/>
                </a:lnTo>
                <a:lnTo>
                  <a:pt x="13549" y="100709"/>
                </a:lnTo>
                <a:lnTo>
                  <a:pt x="37381" y="57972"/>
                </a:lnTo>
                <a:lnTo>
                  <a:pt x="76247" y="27054"/>
                </a:lnTo>
                <a:lnTo>
                  <a:pt x="122229" y="6727"/>
                </a:lnTo>
                <a:lnTo>
                  <a:pt x="171266" y="0"/>
                </a:lnTo>
                <a:lnTo>
                  <a:pt x="195172" y="580"/>
                </a:lnTo>
                <a:lnTo>
                  <a:pt x="238699" y="9604"/>
                </a:lnTo>
                <a:lnTo>
                  <a:pt x="254982" y="22412"/>
                </a:lnTo>
                <a:close/>
              </a:path>
            </a:pathLst>
          </a:custGeom>
          <a:ln w="12700">
            <a:solidFill>
              <a:srgbClr val="DC1E34"/>
            </a:solidFill>
          </a:ln>
        </p:spPr>
        <p:txBody>
          <a:bodyPr wrap="square" lIns="0" tIns="0" rIns="0" bIns="0" rtlCol="0"/>
          <a:lstStyle/>
          <a:p>
            <a:endParaRPr/>
          </a:p>
        </p:txBody>
      </p:sp>
      <p:sp>
        <p:nvSpPr>
          <p:cNvPr id="868" name="object 868"/>
          <p:cNvSpPr/>
          <p:nvPr/>
        </p:nvSpPr>
        <p:spPr>
          <a:xfrm>
            <a:off x="10988190" y="4255560"/>
            <a:ext cx="245369" cy="251232"/>
          </a:xfrm>
          <a:prstGeom prst="rect">
            <a:avLst/>
          </a:prstGeom>
          <a:blipFill>
            <a:blip r:embed="rId436" cstate="print"/>
            <a:stretch>
              <a:fillRect/>
            </a:stretch>
          </a:blipFill>
        </p:spPr>
        <p:txBody>
          <a:bodyPr wrap="square" lIns="0" tIns="0" rIns="0" bIns="0" rtlCol="0"/>
          <a:lstStyle/>
          <a:p>
            <a:endParaRPr/>
          </a:p>
        </p:txBody>
      </p:sp>
      <p:sp>
        <p:nvSpPr>
          <p:cNvPr id="869" name="object 869"/>
          <p:cNvSpPr/>
          <p:nvPr/>
        </p:nvSpPr>
        <p:spPr>
          <a:xfrm>
            <a:off x="10988190" y="4255560"/>
            <a:ext cx="245745" cy="251460"/>
          </a:xfrm>
          <a:custGeom>
            <a:avLst/>
            <a:gdLst/>
            <a:ahLst/>
            <a:cxnLst/>
            <a:rect l="l" t="t" r="r" b="b"/>
            <a:pathLst>
              <a:path w="245745" h="251460">
                <a:moveTo>
                  <a:pt x="87254" y="1601"/>
                </a:moveTo>
                <a:lnTo>
                  <a:pt x="104162" y="29"/>
                </a:lnTo>
                <a:lnTo>
                  <a:pt x="122950" y="0"/>
                </a:lnTo>
                <a:lnTo>
                  <a:pt x="142182" y="2596"/>
                </a:lnTo>
                <a:lnTo>
                  <a:pt x="178270" y="20473"/>
                </a:lnTo>
                <a:lnTo>
                  <a:pt x="212436" y="53659"/>
                </a:lnTo>
                <a:lnTo>
                  <a:pt x="240286" y="97728"/>
                </a:lnTo>
                <a:lnTo>
                  <a:pt x="245369" y="125807"/>
                </a:lnTo>
                <a:lnTo>
                  <a:pt x="245040" y="141390"/>
                </a:lnTo>
                <a:lnTo>
                  <a:pt x="231208" y="187910"/>
                </a:lnTo>
                <a:lnTo>
                  <a:pt x="196397" y="220829"/>
                </a:lnTo>
                <a:lnTo>
                  <a:pt x="155175" y="244541"/>
                </a:lnTo>
                <a:lnTo>
                  <a:pt x="125011" y="251232"/>
                </a:lnTo>
                <a:lnTo>
                  <a:pt x="108066" y="248623"/>
                </a:lnTo>
                <a:lnTo>
                  <a:pt x="72186" y="234259"/>
                </a:lnTo>
                <a:lnTo>
                  <a:pt x="31202" y="199405"/>
                </a:lnTo>
                <a:lnTo>
                  <a:pt x="6623" y="154570"/>
                </a:lnTo>
                <a:lnTo>
                  <a:pt x="0" y="122585"/>
                </a:lnTo>
                <a:lnTo>
                  <a:pt x="1110" y="105106"/>
                </a:lnTo>
                <a:lnTo>
                  <a:pt x="14608" y="62490"/>
                </a:lnTo>
                <a:lnTo>
                  <a:pt x="36517" y="24741"/>
                </a:lnTo>
                <a:lnTo>
                  <a:pt x="72743" y="3849"/>
                </a:lnTo>
                <a:lnTo>
                  <a:pt x="87254" y="1601"/>
                </a:lnTo>
                <a:close/>
              </a:path>
            </a:pathLst>
          </a:custGeom>
          <a:ln w="12700">
            <a:solidFill>
              <a:srgbClr val="DC1E34"/>
            </a:solidFill>
          </a:ln>
        </p:spPr>
        <p:txBody>
          <a:bodyPr wrap="square" lIns="0" tIns="0" rIns="0" bIns="0" rtlCol="0"/>
          <a:lstStyle/>
          <a:p>
            <a:endParaRPr/>
          </a:p>
        </p:txBody>
      </p:sp>
      <p:sp>
        <p:nvSpPr>
          <p:cNvPr id="870" name="object 870"/>
          <p:cNvSpPr/>
          <p:nvPr/>
        </p:nvSpPr>
        <p:spPr>
          <a:xfrm>
            <a:off x="10778025" y="3567658"/>
            <a:ext cx="313491" cy="352599"/>
          </a:xfrm>
          <a:prstGeom prst="rect">
            <a:avLst/>
          </a:prstGeom>
          <a:blipFill>
            <a:blip r:embed="rId437" cstate="print"/>
            <a:stretch>
              <a:fillRect/>
            </a:stretch>
          </a:blipFill>
        </p:spPr>
        <p:txBody>
          <a:bodyPr wrap="square" lIns="0" tIns="0" rIns="0" bIns="0" rtlCol="0"/>
          <a:lstStyle/>
          <a:p>
            <a:endParaRPr/>
          </a:p>
        </p:txBody>
      </p:sp>
      <p:sp>
        <p:nvSpPr>
          <p:cNvPr id="871" name="object 871"/>
          <p:cNvSpPr/>
          <p:nvPr/>
        </p:nvSpPr>
        <p:spPr>
          <a:xfrm>
            <a:off x="10778027" y="3567702"/>
            <a:ext cx="313690" cy="353060"/>
          </a:xfrm>
          <a:custGeom>
            <a:avLst/>
            <a:gdLst/>
            <a:ahLst/>
            <a:cxnLst/>
            <a:rect l="l" t="t" r="r" b="b"/>
            <a:pathLst>
              <a:path w="313690" h="353060">
                <a:moveTo>
                  <a:pt x="248442" y="24056"/>
                </a:moveTo>
                <a:lnTo>
                  <a:pt x="276044" y="58113"/>
                </a:lnTo>
                <a:lnTo>
                  <a:pt x="301449" y="104079"/>
                </a:lnTo>
                <a:lnTo>
                  <a:pt x="312628" y="141874"/>
                </a:lnTo>
                <a:lnTo>
                  <a:pt x="313488" y="164794"/>
                </a:lnTo>
                <a:lnTo>
                  <a:pt x="311839" y="190271"/>
                </a:lnTo>
                <a:lnTo>
                  <a:pt x="301935" y="238382"/>
                </a:lnTo>
                <a:lnTo>
                  <a:pt x="282602" y="275548"/>
                </a:lnTo>
                <a:lnTo>
                  <a:pt x="257193" y="305704"/>
                </a:lnTo>
                <a:lnTo>
                  <a:pt x="214821" y="339316"/>
                </a:lnTo>
                <a:lnTo>
                  <a:pt x="178198" y="350453"/>
                </a:lnTo>
                <a:lnTo>
                  <a:pt x="156352" y="352556"/>
                </a:lnTo>
                <a:lnTo>
                  <a:pt x="134110" y="351995"/>
                </a:lnTo>
                <a:lnTo>
                  <a:pt x="93412" y="340834"/>
                </a:lnTo>
                <a:lnTo>
                  <a:pt x="56105" y="316967"/>
                </a:lnTo>
                <a:lnTo>
                  <a:pt x="21774" y="275059"/>
                </a:lnTo>
                <a:lnTo>
                  <a:pt x="5380" y="222550"/>
                </a:lnTo>
                <a:lnTo>
                  <a:pt x="0" y="179939"/>
                </a:lnTo>
                <a:lnTo>
                  <a:pt x="1415" y="157584"/>
                </a:lnTo>
                <a:lnTo>
                  <a:pt x="13200" y="108072"/>
                </a:lnTo>
                <a:lnTo>
                  <a:pt x="36416" y="62207"/>
                </a:lnTo>
                <a:lnTo>
                  <a:pt x="74292" y="29036"/>
                </a:lnTo>
                <a:lnTo>
                  <a:pt x="119093" y="7229"/>
                </a:lnTo>
                <a:lnTo>
                  <a:pt x="166870" y="0"/>
                </a:lnTo>
                <a:lnTo>
                  <a:pt x="190166" y="621"/>
                </a:lnTo>
                <a:lnTo>
                  <a:pt x="232579" y="10309"/>
                </a:lnTo>
                <a:lnTo>
                  <a:pt x="248442" y="24056"/>
                </a:lnTo>
                <a:close/>
              </a:path>
            </a:pathLst>
          </a:custGeom>
          <a:ln w="12700">
            <a:solidFill>
              <a:srgbClr val="5ACFEE"/>
            </a:solidFill>
          </a:ln>
        </p:spPr>
        <p:txBody>
          <a:bodyPr wrap="square" lIns="0" tIns="0" rIns="0" bIns="0" rtlCol="0"/>
          <a:lstStyle/>
          <a:p>
            <a:endParaRPr/>
          </a:p>
        </p:txBody>
      </p:sp>
      <p:sp>
        <p:nvSpPr>
          <p:cNvPr id="872" name="object 872"/>
          <p:cNvSpPr/>
          <p:nvPr/>
        </p:nvSpPr>
        <p:spPr>
          <a:xfrm>
            <a:off x="10815901" y="3606533"/>
            <a:ext cx="238760" cy="271145"/>
          </a:xfrm>
          <a:custGeom>
            <a:avLst/>
            <a:gdLst/>
            <a:ahLst/>
            <a:cxnLst/>
            <a:rect l="l" t="t" r="r" b="b"/>
            <a:pathLst>
              <a:path w="238759" h="271145">
                <a:moveTo>
                  <a:pt x="119563" y="0"/>
                </a:moveTo>
                <a:lnTo>
                  <a:pt x="70742" y="4141"/>
                </a:lnTo>
                <a:lnTo>
                  <a:pt x="35512" y="26663"/>
                </a:lnTo>
                <a:lnTo>
                  <a:pt x="14207" y="67348"/>
                </a:lnTo>
                <a:lnTo>
                  <a:pt x="1083" y="113290"/>
                </a:lnTo>
                <a:lnTo>
                  <a:pt x="0" y="132122"/>
                </a:lnTo>
                <a:lnTo>
                  <a:pt x="2018" y="149788"/>
                </a:lnTo>
                <a:lnTo>
                  <a:pt x="20430" y="199060"/>
                </a:lnTo>
                <a:lnTo>
                  <a:pt x="55020" y="241915"/>
                </a:lnTo>
                <a:lnTo>
                  <a:pt x="105092" y="267974"/>
                </a:lnTo>
                <a:lnTo>
                  <a:pt x="121568" y="270795"/>
                </a:lnTo>
                <a:lnTo>
                  <a:pt x="136570" y="269072"/>
                </a:lnTo>
                <a:lnTo>
                  <a:pt x="177803" y="247161"/>
                </a:lnTo>
                <a:lnTo>
                  <a:pt x="215638" y="215757"/>
                </a:lnTo>
                <a:lnTo>
                  <a:pt x="235891" y="170049"/>
                </a:lnTo>
                <a:lnTo>
                  <a:pt x="238624" y="135604"/>
                </a:lnTo>
                <a:lnTo>
                  <a:pt x="237104" y="120169"/>
                </a:lnTo>
                <a:lnTo>
                  <a:pt x="219116" y="75228"/>
                </a:lnTo>
                <a:lnTo>
                  <a:pt x="190781" y="39130"/>
                </a:lnTo>
                <a:lnTo>
                  <a:pt x="155997" y="9594"/>
                </a:lnTo>
                <a:lnTo>
                  <a:pt x="119563" y="0"/>
                </a:lnTo>
                <a:close/>
              </a:path>
            </a:pathLst>
          </a:custGeom>
          <a:solidFill>
            <a:srgbClr val="084D5F"/>
          </a:solidFill>
        </p:spPr>
        <p:txBody>
          <a:bodyPr wrap="square" lIns="0" tIns="0" rIns="0" bIns="0" rtlCol="0"/>
          <a:lstStyle/>
          <a:p>
            <a:endParaRPr/>
          </a:p>
        </p:txBody>
      </p:sp>
      <p:sp>
        <p:nvSpPr>
          <p:cNvPr id="873" name="object 873"/>
          <p:cNvSpPr/>
          <p:nvPr/>
        </p:nvSpPr>
        <p:spPr>
          <a:xfrm>
            <a:off x="10815901" y="3606533"/>
            <a:ext cx="238760" cy="271145"/>
          </a:xfrm>
          <a:custGeom>
            <a:avLst/>
            <a:gdLst/>
            <a:ahLst/>
            <a:cxnLst/>
            <a:rect l="l" t="t" r="r" b="b"/>
            <a:pathLst>
              <a:path w="238759" h="271145">
                <a:moveTo>
                  <a:pt x="84852" y="1720"/>
                </a:moveTo>
                <a:lnTo>
                  <a:pt x="101292" y="29"/>
                </a:lnTo>
                <a:lnTo>
                  <a:pt x="119563" y="0"/>
                </a:lnTo>
                <a:lnTo>
                  <a:pt x="138264" y="2799"/>
                </a:lnTo>
                <a:lnTo>
                  <a:pt x="173362" y="22066"/>
                </a:lnTo>
                <a:lnTo>
                  <a:pt x="206588" y="57834"/>
                </a:lnTo>
                <a:lnTo>
                  <a:pt x="227837" y="90534"/>
                </a:lnTo>
                <a:lnTo>
                  <a:pt x="238624" y="135604"/>
                </a:lnTo>
                <a:lnTo>
                  <a:pt x="238298" y="152394"/>
                </a:lnTo>
                <a:lnTo>
                  <a:pt x="224844" y="202533"/>
                </a:lnTo>
                <a:lnTo>
                  <a:pt x="190988" y="238009"/>
                </a:lnTo>
                <a:lnTo>
                  <a:pt x="150905" y="263574"/>
                </a:lnTo>
                <a:lnTo>
                  <a:pt x="121568" y="270795"/>
                </a:lnTo>
                <a:lnTo>
                  <a:pt x="105092" y="267974"/>
                </a:lnTo>
                <a:lnTo>
                  <a:pt x="70202" y="252488"/>
                </a:lnTo>
                <a:lnTo>
                  <a:pt x="30344" y="214925"/>
                </a:lnTo>
                <a:lnTo>
                  <a:pt x="6439" y="166595"/>
                </a:lnTo>
                <a:lnTo>
                  <a:pt x="0" y="132122"/>
                </a:lnTo>
                <a:lnTo>
                  <a:pt x="1083" y="113290"/>
                </a:lnTo>
                <a:lnTo>
                  <a:pt x="14207" y="67348"/>
                </a:lnTo>
                <a:lnTo>
                  <a:pt x="35512" y="26663"/>
                </a:lnTo>
                <a:lnTo>
                  <a:pt x="70742" y="4141"/>
                </a:lnTo>
                <a:lnTo>
                  <a:pt x="84852" y="1720"/>
                </a:lnTo>
                <a:close/>
              </a:path>
            </a:pathLst>
          </a:custGeom>
          <a:ln w="12699">
            <a:solidFill>
              <a:srgbClr val="5ACFEE"/>
            </a:solidFill>
          </a:ln>
        </p:spPr>
        <p:txBody>
          <a:bodyPr wrap="square" lIns="0" tIns="0" rIns="0" bIns="0" rtlCol="0"/>
          <a:lstStyle/>
          <a:p>
            <a:endParaRPr/>
          </a:p>
        </p:txBody>
      </p:sp>
      <p:sp>
        <p:nvSpPr>
          <p:cNvPr id="874" name="object 874"/>
          <p:cNvSpPr/>
          <p:nvPr/>
        </p:nvSpPr>
        <p:spPr>
          <a:xfrm>
            <a:off x="10210502" y="3696956"/>
            <a:ext cx="331493" cy="321095"/>
          </a:xfrm>
          <a:prstGeom prst="rect">
            <a:avLst/>
          </a:prstGeom>
          <a:blipFill>
            <a:blip r:embed="rId438" cstate="print"/>
            <a:stretch>
              <a:fillRect/>
            </a:stretch>
          </a:blipFill>
        </p:spPr>
        <p:txBody>
          <a:bodyPr wrap="square" lIns="0" tIns="0" rIns="0" bIns="0" rtlCol="0"/>
          <a:lstStyle/>
          <a:p>
            <a:endParaRPr/>
          </a:p>
        </p:txBody>
      </p:sp>
      <p:sp>
        <p:nvSpPr>
          <p:cNvPr id="875" name="object 875"/>
          <p:cNvSpPr/>
          <p:nvPr/>
        </p:nvSpPr>
        <p:spPr>
          <a:xfrm>
            <a:off x="10210503" y="3697003"/>
            <a:ext cx="332105" cy="321310"/>
          </a:xfrm>
          <a:custGeom>
            <a:avLst/>
            <a:gdLst/>
            <a:ahLst/>
            <a:cxnLst/>
            <a:rect l="l" t="t" r="r" b="b"/>
            <a:pathLst>
              <a:path w="332104" h="321310">
                <a:moveTo>
                  <a:pt x="262712" y="21907"/>
                </a:moveTo>
                <a:lnTo>
                  <a:pt x="291897" y="52923"/>
                </a:lnTo>
                <a:lnTo>
                  <a:pt x="318761" y="94780"/>
                </a:lnTo>
                <a:lnTo>
                  <a:pt x="331490" y="150067"/>
                </a:lnTo>
                <a:lnTo>
                  <a:pt x="329748" y="173267"/>
                </a:lnTo>
                <a:lnTo>
                  <a:pt x="319277" y="217081"/>
                </a:lnTo>
                <a:lnTo>
                  <a:pt x="298833" y="250928"/>
                </a:lnTo>
                <a:lnTo>
                  <a:pt x="271970" y="278383"/>
                </a:lnTo>
                <a:lnTo>
                  <a:pt x="227161" y="308994"/>
                </a:lnTo>
                <a:lnTo>
                  <a:pt x="188433" y="319131"/>
                </a:lnTo>
                <a:lnTo>
                  <a:pt x="165334" y="321046"/>
                </a:lnTo>
                <a:lnTo>
                  <a:pt x="141816" y="320537"/>
                </a:lnTo>
                <a:lnTo>
                  <a:pt x="98781" y="310375"/>
                </a:lnTo>
                <a:lnTo>
                  <a:pt x="59333" y="288642"/>
                </a:lnTo>
                <a:lnTo>
                  <a:pt x="23028" y="250478"/>
                </a:lnTo>
                <a:lnTo>
                  <a:pt x="5689" y="202660"/>
                </a:lnTo>
                <a:lnTo>
                  <a:pt x="0" y="163863"/>
                </a:lnTo>
                <a:lnTo>
                  <a:pt x="1498" y="143509"/>
                </a:lnTo>
                <a:lnTo>
                  <a:pt x="13965" y="98420"/>
                </a:lnTo>
                <a:lnTo>
                  <a:pt x="38518" y="56654"/>
                </a:lnTo>
                <a:lnTo>
                  <a:pt x="78563" y="26444"/>
                </a:lnTo>
                <a:lnTo>
                  <a:pt x="125933" y="6578"/>
                </a:lnTo>
                <a:lnTo>
                  <a:pt x="176450" y="0"/>
                </a:lnTo>
                <a:lnTo>
                  <a:pt x="201085" y="567"/>
                </a:lnTo>
                <a:lnTo>
                  <a:pt x="245935" y="9393"/>
                </a:lnTo>
                <a:lnTo>
                  <a:pt x="262712" y="21907"/>
                </a:lnTo>
                <a:close/>
              </a:path>
            </a:pathLst>
          </a:custGeom>
          <a:ln w="12700">
            <a:solidFill>
              <a:srgbClr val="E25600"/>
            </a:solidFill>
          </a:ln>
        </p:spPr>
        <p:txBody>
          <a:bodyPr wrap="square" lIns="0" tIns="0" rIns="0" bIns="0" rtlCol="0"/>
          <a:lstStyle/>
          <a:p>
            <a:endParaRPr/>
          </a:p>
        </p:txBody>
      </p:sp>
      <p:sp>
        <p:nvSpPr>
          <p:cNvPr id="876" name="object 876"/>
          <p:cNvSpPr/>
          <p:nvPr/>
        </p:nvSpPr>
        <p:spPr>
          <a:xfrm>
            <a:off x="10250653" y="3732781"/>
            <a:ext cx="252127" cy="245975"/>
          </a:xfrm>
          <a:prstGeom prst="rect">
            <a:avLst/>
          </a:prstGeom>
          <a:blipFill>
            <a:blip r:embed="rId439" cstate="print"/>
            <a:stretch>
              <a:fillRect/>
            </a:stretch>
          </a:blipFill>
        </p:spPr>
        <p:txBody>
          <a:bodyPr wrap="square" lIns="0" tIns="0" rIns="0" bIns="0" rtlCol="0"/>
          <a:lstStyle/>
          <a:p>
            <a:endParaRPr/>
          </a:p>
        </p:txBody>
      </p:sp>
      <p:sp>
        <p:nvSpPr>
          <p:cNvPr id="877" name="object 877"/>
          <p:cNvSpPr/>
          <p:nvPr/>
        </p:nvSpPr>
        <p:spPr>
          <a:xfrm>
            <a:off x="10250653" y="3732781"/>
            <a:ext cx="252729" cy="246379"/>
          </a:xfrm>
          <a:custGeom>
            <a:avLst/>
            <a:gdLst/>
            <a:ahLst/>
            <a:cxnLst/>
            <a:rect l="l" t="t" r="r" b="b"/>
            <a:pathLst>
              <a:path w="252729" h="246379">
                <a:moveTo>
                  <a:pt x="89656" y="1563"/>
                </a:moveTo>
                <a:lnTo>
                  <a:pt x="107029" y="28"/>
                </a:lnTo>
                <a:lnTo>
                  <a:pt x="126332" y="0"/>
                </a:lnTo>
                <a:lnTo>
                  <a:pt x="146090" y="2540"/>
                </a:lnTo>
                <a:lnTo>
                  <a:pt x="183177" y="20039"/>
                </a:lnTo>
                <a:lnTo>
                  <a:pt x="218280" y="52529"/>
                </a:lnTo>
                <a:lnTo>
                  <a:pt x="246898" y="95675"/>
                </a:lnTo>
                <a:lnTo>
                  <a:pt x="252127" y="123166"/>
                </a:lnTo>
                <a:lnTo>
                  <a:pt x="251784" y="138425"/>
                </a:lnTo>
                <a:lnTo>
                  <a:pt x="237573" y="183973"/>
                </a:lnTo>
                <a:lnTo>
                  <a:pt x="201799" y="216192"/>
                </a:lnTo>
                <a:lnTo>
                  <a:pt x="159450" y="239410"/>
                </a:lnTo>
                <a:lnTo>
                  <a:pt x="128454" y="245975"/>
                </a:lnTo>
                <a:lnTo>
                  <a:pt x="111041" y="243411"/>
                </a:lnTo>
                <a:lnTo>
                  <a:pt x="74176" y="229344"/>
                </a:lnTo>
                <a:lnTo>
                  <a:pt x="32061" y="195224"/>
                </a:lnTo>
                <a:lnTo>
                  <a:pt x="6800" y="151329"/>
                </a:lnTo>
                <a:lnTo>
                  <a:pt x="0" y="120009"/>
                </a:lnTo>
                <a:lnTo>
                  <a:pt x="1150" y="102896"/>
                </a:lnTo>
                <a:lnTo>
                  <a:pt x="15016" y="61177"/>
                </a:lnTo>
                <a:lnTo>
                  <a:pt x="37522" y="24220"/>
                </a:lnTo>
                <a:lnTo>
                  <a:pt x="74745" y="3759"/>
                </a:lnTo>
                <a:lnTo>
                  <a:pt x="89656" y="1563"/>
                </a:lnTo>
                <a:close/>
              </a:path>
            </a:pathLst>
          </a:custGeom>
          <a:ln w="12700">
            <a:solidFill>
              <a:srgbClr val="973900"/>
            </a:solidFill>
          </a:ln>
        </p:spPr>
        <p:txBody>
          <a:bodyPr wrap="square" lIns="0" tIns="0" rIns="0" bIns="0" rtlCol="0"/>
          <a:lstStyle/>
          <a:p>
            <a:endParaRPr/>
          </a:p>
        </p:txBody>
      </p:sp>
      <p:sp>
        <p:nvSpPr>
          <p:cNvPr id="878" name="object 878"/>
          <p:cNvSpPr/>
          <p:nvPr/>
        </p:nvSpPr>
        <p:spPr>
          <a:xfrm>
            <a:off x="10411510" y="4156150"/>
            <a:ext cx="395241" cy="383360"/>
          </a:xfrm>
          <a:prstGeom prst="rect">
            <a:avLst/>
          </a:prstGeom>
          <a:blipFill>
            <a:blip r:embed="rId440" cstate="print"/>
            <a:stretch>
              <a:fillRect/>
            </a:stretch>
          </a:blipFill>
        </p:spPr>
        <p:txBody>
          <a:bodyPr wrap="square" lIns="0" tIns="0" rIns="0" bIns="0" rtlCol="0"/>
          <a:lstStyle/>
          <a:p>
            <a:endParaRPr/>
          </a:p>
        </p:txBody>
      </p:sp>
      <p:sp>
        <p:nvSpPr>
          <p:cNvPr id="879" name="object 879"/>
          <p:cNvSpPr/>
          <p:nvPr/>
        </p:nvSpPr>
        <p:spPr>
          <a:xfrm>
            <a:off x="10411512" y="4156207"/>
            <a:ext cx="395605" cy="383540"/>
          </a:xfrm>
          <a:custGeom>
            <a:avLst/>
            <a:gdLst/>
            <a:ahLst/>
            <a:cxnLst/>
            <a:rect l="l" t="t" r="r" b="b"/>
            <a:pathLst>
              <a:path w="395604" h="383539">
                <a:moveTo>
                  <a:pt x="313232" y="26149"/>
                </a:moveTo>
                <a:lnTo>
                  <a:pt x="348031" y="63182"/>
                </a:lnTo>
                <a:lnTo>
                  <a:pt x="369327" y="95205"/>
                </a:lnTo>
                <a:lnTo>
                  <a:pt x="388949" y="132739"/>
                </a:lnTo>
                <a:lnTo>
                  <a:pt x="395241" y="179164"/>
                </a:lnTo>
                <a:lnTo>
                  <a:pt x="393161" y="206859"/>
                </a:lnTo>
                <a:lnTo>
                  <a:pt x="380669" y="259168"/>
                </a:lnTo>
                <a:lnTo>
                  <a:pt x="356303" y="299585"/>
                </a:lnTo>
                <a:lnTo>
                  <a:pt x="324268" y="332371"/>
                </a:lnTo>
                <a:lnTo>
                  <a:pt x="290010" y="358754"/>
                </a:lnTo>
                <a:lnTo>
                  <a:pt x="249465" y="376288"/>
                </a:lnTo>
                <a:lnTo>
                  <a:pt x="197127" y="383303"/>
                </a:lnTo>
                <a:lnTo>
                  <a:pt x="169089" y="382694"/>
                </a:lnTo>
                <a:lnTo>
                  <a:pt x="117784" y="370561"/>
                </a:lnTo>
                <a:lnTo>
                  <a:pt x="70748" y="344620"/>
                </a:lnTo>
                <a:lnTo>
                  <a:pt x="37963" y="315016"/>
                </a:lnTo>
                <a:lnTo>
                  <a:pt x="12814" y="262826"/>
                </a:lnTo>
                <a:lnTo>
                  <a:pt x="2090" y="219365"/>
                </a:lnTo>
                <a:lnTo>
                  <a:pt x="0" y="195630"/>
                </a:lnTo>
                <a:lnTo>
                  <a:pt x="1777" y="171322"/>
                </a:lnTo>
                <a:lnTo>
                  <a:pt x="16649" y="117498"/>
                </a:lnTo>
                <a:lnTo>
                  <a:pt x="45923" y="67627"/>
                </a:lnTo>
                <a:lnTo>
                  <a:pt x="93670" y="31565"/>
                </a:lnTo>
                <a:lnTo>
                  <a:pt x="150151" y="7848"/>
                </a:lnTo>
                <a:lnTo>
                  <a:pt x="210388" y="0"/>
                </a:lnTo>
                <a:lnTo>
                  <a:pt x="239759" y="676"/>
                </a:lnTo>
                <a:lnTo>
                  <a:pt x="281358" y="6362"/>
                </a:lnTo>
                <a:lnTo>
                  <a:pt x="313232" y="26149"/>
                </a:lnTo>
                <a:close/>
              </a:path>
            </a:pathLst>
          </a:custGeom>
          <a:ln w="12700">
            <a:solidFill>
              <a:srgbClr val="5ACFEE"/>
            </a:solidFill>
          </a:ln>
        </p:spPr>
        <p:txBody>
          <a:bodyPr wrap="square" lIns="0" tIns="0" rIns="0" bIns="0" rtlCol="0"/>
          <a:lstStyle/>
          <a:p>
            <a:endParaRPr/>
          </a:p>
        </p:txBody>
      </p:sp>
      <p:sp>
        <p:nvSpPr>
          <p:cNvPr id="880" name="object 880"/>
          <p:cNvSpPr/>
          <p:nvPr/>
        </p:nvSpPr>
        <p:spPr>
          <a:xfrm>
            <a:off x="10458486" y="4198078"/>
            <a:ext cx="302260" cy="295275"/>
          </a:xfrm>
          <a:custGeom>
            <a:avLst/>
            <a:gdLst/>
            <a:ahLst/>
            <a:cxnLst/>
            <a:rect l="l" t="t" r="r" b="b"/>
            <a:pathLst>
              <a:path w="302259" h="295275">
                <a:moveTo>
                  <a:pt x="151146" y="0"/>
                </a:moveTo>
                <a:lnTo>
                  <a:pt x="107266" y="1876"/>
                </a:lnTo>
                <a:lnTo>
                  <a:pt x="58915" y="16478"/>
                </a:lnTo>
                <a:lnTo>
                  <a:pt x="30914" y="48526"/>
                </a:lnTo>
                <a:lnTo>
                  <a:pt x="7591" y="99580"/>
                </a:lnTo>
                <a:lnTo>
                  <a:pt x="0" y="143875"/>
                </a:lnTo>
                <a:lnTo>
                  <a:pt x="2548" y="163112"/>
                </a:lnTo>
                <a:lnTo>
                  <a:pt x="15876" y="199107"/>
                </a:lnTo>
                <a:lnTo>
                  <a:pt x="38363" y="234030"/>
                </a:lnTo>
                <a:lnTo>
                  <a:pt x="69547" y="263420"/>
                </a:lnTo>
                <a:lnTo>
                  <a:pt x="110530" y="284772"/>
                </a:lnTo>
                <a:lnTo>
                  <a:pt x="153684" y="294865"/>
                </a:lnTo>
                <a:lnTo>
                  <a:pt x="172645" y="292989"/>
                </a:lnTo>
                <a:lnTo>
                  <a:pt x="208120" y="278518"/>
                </a:lnTo>
                <a:lnTo>
                  <a:pt x="241435" y="259165"/>
                </a:lnTo>
                <a:lnTo>
                  <a:pt x="272601" y="234936"/>
                </a:lnTo>
                <a:lnTo>
                  <a:pt x="298204" y="185173"/>
                </a:lnTo>
                <a:lnTo>
                  <a:pt x="301652" y="147659"/>
                </a:lnTo>
                <a:lnTo>
                  <a:pt x="299738" y="130851"/>
                </a:lnTo>
                <a:lnTo>
                  <a:pt x="276988" y="81911"/>
                </a:lnTo>
                <a:lnTo>
                  <a:pt x="241174" y="42608"/>
                </a:lnTo>
                <a:lnTo>
                  <a:pt x="197207" y="10448"/>
                </a:lnTo>
                <a:lnTo>
                  <a:pt x="151146" y="0"/>
                </a:lnTo>
                <a:close/>
              </a:path>
            </a:pathLst>
          </a:custGeom>
          <a:solidFill>
            <a:srgbClr val="084D5F"/>
          </a:solidFill>
        </p:spPr>
        <p:txBody>
          <a:bodyPr wrap="square" lIns="0" tIns="0" rIns="0" bIns="0" rtlCol="0"/>
          <a:lstStyle/>
          <a:p>
            <a:endParaRPr/>
          </a:p>
        </p:txBody>
      </p:sp>
      <p:sp>
        <p:nvSpPr>
          <p:cNvPr id="881" name="object 881"/>
          <p:cNvSpPr/>
          <p:nvPr/>
        </p:nvSpPr>
        <p:spPr>
          <a:xfrm>
            <a:off x="10458486" y="4198078"/>
            <a:ext cx="302260" cy="295275"/>
          </a:xfrm>
          <a:custGeom>
            <a:avLst/>
            <a:gdLst/>
            <a:ahLst/>
            <a:cxnLst/>
            <a:rect l="l" t="t" r="r" b="b"/>
            <a:pathLst>
              <a:path w="302259" h="295275">
                <a:moveTo>
                  <a:pt x="107266" y="1876"/>
                </a:moveTo>
                <a:lnTo>
                  <a:pt x="128050" y="33"/>
                </a:lnTo>
                <a:lnTo>
                  <a:pt x="151146" y="0"/>
                </a:lnTo>
                <a:lnTo>
                  <a:pt x="174787" y="3048"/>
                </a:lnTo>
                <a:lnTo>
                  <a:pt x="219156" y="24029"/>
                </a:lnTo>
                <a:lnTo>
                  <a:pt x="261154" y="62973"/>
                </a:lnTo>
                <a:lnTo>
                  <a:pt x="288018" y="98583"/>
                </a:lnTo>
                <a:lnTo>
                  <a:pt x="301652" y="147659"/>
                </a:lnTo>
                <a:lnTo>
                  <a:pt x="301242" y="165947"/>
                </a:lnTo>
                <a:lnTo>
                  <a:pt x="292536" y="203864"/>
                </a:lnTo>
                <a:lnTo>
                  <a:pt x="257856" y="247788"/>
                </a:lnTo>
                <a:lnTo>
                  <a:pt x="224766" y="269135"/>
                </a:lnTo>
                <a:lnTo>
                  <a:pt x="190768" y="287005"/>
                </a:lnTo>
                <a:lnTo>
                  <a:pt x="153684" y="294865"/>
                </a:lnTo>
                <a:lnTo>
                  <a:pt x="132855" y="291795"/>
                </a:lnTo>
                <a:lnTo>
                  <a:pt x="88747" y="274934"/>
                </a:lnTo>
                <a:lnTo>
                  <a:pt x="53072" y="249919"/>
                </a:lnTo>
                <a:lnTo>
                  <a:pt x="25829" y="216759"/>
                </a:lnTo>
                <a:lnTo>
                  <a:pt x="8135" y="181411"/>
                </a:lnTo>
                <a:lnTo>
                  <a:pt x="0" y="143875"/>
                </a:lnTo>
                <a:lnTo>
                  <a:pt x="1373" y="123364"/>
                </a:lnTo>
                <a:lnTo>
                  <a:pt x="17961" y="73339"/>
                </a:lnTo>
                <a:lnTo>
                  <a:pt x="44883" y="29029"/>
                </a:lnTo>
                <a:lnTo>
                  <a:pt x="89426" y="4511"/>
                </a:lnTo>
                <a:lnTo>
                  <a:pt x="107266" y="1876"/>
                </a:lnTo>
                <a:close/>
              </a:path>
            </a:pathLst>
          </a:custGeom>
          <a:ln w="12700">
            <a:solidFill>
              <a:srgbClr val="5ACFEE"/>
            </a:solidFill>
          </a:ln>
        </p:spPr>
        <p:txBody>
          <a:bodyPr wrap="square" lIns="0" tIns="0" rIns="0" bIns="0" rtlCol="0"/>
          <a:lstStyle/>
          <a:p>
            <a:endParaRPr/>
          </a:p>
        </p:txBody>
      </p:sp>
      <p:sp>
        <p:nvSpPr>
          <p:cNvPr id="882" name="object 882"/>
          <p:cNvSpPr/>
          <p:nvPr/>
        </p:nvSpPr>
        <p:spPr>
          <a:xfrm>
            <a:off x="9903684" y="3897884"/>
            <a:ext cx="332088" cy="339559"/>
          </a:xfrm>
          <a:prstGeom prst="rect">
            <a:avLst/>
          </a:prstGeom>
          <a:blipFill>
            <a:blip r:embed="rId441" cstate="print"/>
            <a:stretch>
              <a:fillRect/>
            </a:stretch>
          </a:blipFill>
        </p:spPr>
        <p:txBody>
          <a:bodyPr wrap="square" lIns="0" tIns="0" rIns="0" bIns="0" rtlCol="0"/>
          <a:lstStyle/>
          <a:p>
            <a:endParaRPr/>
          </a:p>
        </p:txBody>
      </p:sp>
      <p:sp>
        <p:nvSpPr>
          <p:cNvPr id="883" name="object 883"/>
          <p:cNvSpPr/>
          <p:nvPr/>
        </p:nvSpPr>
        <p:spPr>
          <a:xfrm>
            <a:off x="9903689" y="3897921"/>
            <a:ext cx="332105" cy="339725"/>
          </a:xfrm>
          <a:custGeom>
            <a:avLst/>
            <a:gdLst/>
            <a:ahLst/>
            <a:cxnLst/>
            <a:rect l="l" t="t" r="r" b="b"/>
            <a:pathLst>
              <a:path w="332104" h="339725">
                <a:moveTo>
                  <a:pt x="110620" y="911"/>
                </a:moveTo>
                <a:lnTo>
                  <a:pt x="124061" y="0"/>
                </a:lnTo>
                <a:lnTo>
                  <a:pt x="138781" y="316"/>
                </a:lnTo>
                <a:lnTo>
                  <a:pt x="154431" y="1863"/>
                </a:lnTo>
                <a:lnTo>
                  <a:pt x="205879" y="12190"/>
                </a:lnTo>
                <a:lnTo>
                  <a:pt x="241912" y="28089"/>
                </a:lnTo>
                <a:lnTo>
                  <a:pt x="278263" y="59964"/>
                </a:lnTo>
                <a:lnTo>
                  <a:pt x="308499" y="98612"/>
                </a:lnTo>
                <a:lnTo>
                  <a:pt x="324296" y="137388"/>
                </a:lnTo>
                <a:lnTo>
                  <a:pt x="330825" y="176260"/>
                </a:lnTo>
                <a:lnTo>
                  <a:pt x="332083" y="194672"/>
                </a:lnTo>
                <a:lnTo>
                  <a:pt x="331714" y="212675"/>
                </a:lnTo>
                <a:lnTo>
                  <a:pt x="313768" y="265446"/>
                </a:lnTo>
                <a:lnTo>
                  <a:pt x="286408" y="300069"/>
                </a:lnTo>
                <a:lnTo>
                  <a:pt x="251564" y="323904"/>
                </a:lnTo>
                <a:lnTo>
                  <a:pt x="209237" y="336951"/>
                </a:lnTo>
                <a:lnTo>
                  <a:pt x="189347" y="339531"/>
                </a:lnTo>
                <a:lnTo>
                  <a:pt x="171666" y="339189"/>
                </a:lnTo>
                <a:lnTo>
                  <a:pt x="122202" y="323377"/>
                </a:lnTo>
                <a:lnTo>
                  <a:pt x="86244" y="304036"/>
                </a:lnTo>
                <a:lnTo>
                  <a:pt x="52428" y="275675"/>
                </a:lnTo>
                <a:lnTo>
                  <a:pt x="22344" y="234675"/>
                </a:lnTo>
                <a:lnTo>
                  <a:pt x="2441" y="187322"/>
                </a:lnTo>
                <a:lnTo>
                  <a:pt x="0" y="162762"/>
                </a:lnTo>
                <a:lnTo>
                  <a:pt x="1690" y="136987"/>
                </a:lnTo>
                <a:lnTo>
                  <a:pt x="14074" y="88719"/>
                </a:lnTo>
                <a:lnTo>
                  <a:pt x="39497" y="47598"/>
                </a:lnTo>
                <a:lnTo>
                  <a:pt x="69205" y="16811"/>
                </a:lnTo>
                <a:lnTo>
                  <a:pt x="110620" y="911"/>
                </a:lnTo>
                <a:close/>
              </a:path>
            </a:pathLst>
          </a:custGeom>
          <a:ln w="12700">
            <a:solidFill>
              <a:srgbClr val="5ACFEE"/>
            </a:solidFill>
          </a:ln>
        </p:spPr>
        <p:txBody>
          <a:bodyPr wrap="square" lIns="0" tIns="0" rIns="0" bIns="0" rtlCol="0"/>
          <a:lstStyle/>
          <a:p>
            <a:endParaRPr/>
          </a:p>
        </p:txBody>
      </p:sp>
      <p:sp>
        <p:nvSpPr>
          <p:cNvPr id="884" name="object 884"/>
          <p:cNvSpPr/>
          <p:nvPr/>
        </p:nvSpPr>
        <p:spPr>
          <a:xfrm>
            <a:off x="9930931" y="3948705"/>
            <a:ext cx="264160" cy="236854"/>
          </a:xfrm>
          <a:custGeom>
            <a:avLst/>
            <a:gdLst/>
            <a:ahLst/>
            <a:cxnLst/>
            <a:rect l="l" t="t" r="r" b="b"/>
            <a:pathLst>
              <a:path w="264159" h="236854">
                <a:moveTo>
                  <a:pt x="111727" y="0"/>
                </a:moveTo>
                <a:lnTo>
                  <a:pt x="66704" y="7502"/>
                </a:lnTo>
                <a:lnTo>
                  <a:pt x="23956" y="43123"/>
                </a:lnTo>
                <a:lnTo>
                  <a:pt x="2157" y="81297"/>
                </a:lnTo>
                <a:lnTo>
                  <a:pt x="0" y="94663"/>
                </a:lnTo>
                <a:lnTo>
                  <a:pt x="1579" y="110588"/>
                </a:lnTo>
                <a:lnTo>
                  <a:pt x="18736" y="153135"/>
                </a:lnTo>
                <a:lnTo>
                  <a:pt x="45190" y="192833"/>
                </a:lnTo>
                <a:lnTo>
                  <a:pt x="89237" y="223169"/>
                </a:lnTo>
                <a:lnTo>
                  <a:pt x="141523" y="236113"/>
                </a:lnTo>
                <a:lnTo>
                  <a:pt x="160172" y="236646"/>
                </a:lnTo>
                <a:lnTo>
                  <a:pt x="178058" y="234692"/>
                </a:lnTo>
                <a:lnTo>
                  <a:pt x="230355" y="213256"/>
                </a:lnTo>
                <a:lnTo>
                  <a:pt x="256703" y="175410"/>
                </a:lnTo>
                <a:lnTo>
                  <a:pt x="263229" y="128279"/>
                </a:lnTo>
                <a:lnTo>
                  <a:pt x="263697" y="111607"/>
                </a:lnTo>
                <a:lnTo>
                  <a:pt x="262274" y="95073"/>
                </a:lnTo>
                <a:lnTo>
                  <a:pt x="240620" y="50082"/>
                </a:lnTo>
                <a:lnTo>
                  <a:pt x="203439" y="16941"/>
                </a:lnTo>
                <a:lnTo>
                  <a:pt x="157560" y="1660"/>
                </a:lnTo>
                <a:lnTo>
                  <a:pt x="111727" y="0"/>
                </a:lnTo>
                <a:close/>
              </a:path>
            </a:pathLst>
          </a:custGeom>
          <a:solidFill>
            <a:srgbClr val="084D5F"/>
          </a:solidFill>
        </p:spPr>
        <p:txBody>
          <a:bodyPr wrap="square" lIns="0" tIns="0" rIns="0" bIns="0" rtlCol="0"/>
          <a:lstStyle/>
          <a:p>
            <a:endParaRPr/>
          </a:p>
        </p:txBody>
      </p:sp>
      <p:sp>
        <p:nvSpPr>
          <p:cNvPr id="885" name="object 885"/>
          <p:cNvSpPr/>
          <p:nvPr/>
        </p:nvSpPr>
        <p:spPr>
          <a:xfrm>
            <a:off x="9930931" y="3948705"/>
            <a:ext cx="264160" cy="236854"/>
          </a:xfrm>
          <a:custGeom>
            <a:avLst/>
            <a:gdLst/>
            <a:ahLst/>
            <a:cxnLst/>
            <a:rect l="l" t="t" r="r" b="b"/>
            <a:pathLst>
              <a:path w="264159" h="236854">
                <a:moveTo>
                  <a:pt x="14583" y="56778"/>
                </a:moveTo>
                <a:lnTo>
                  <a:pt x="50031" y="16664"/>
                </a:lnTo>
                <a:lnTo>
                  <a:pt x="87450" y="2289"/>
                </a:lnTo>
                <a:lnTo>
                  <a:pt x="111727" y="0"/>
                </a:lnTo>
                <a:lnTo>
                  <a:pt x="136208" y="1"/>
                </a:lnTo>
                <a:lnTo>
                  <a:pt x="174871" y="4885"/>
                </a:lnTo>
                <a:lnTo>
                  <a:pt x="216171" y="25752"/>
                </a:lnTo>
                <a:lnTo>
                  <a:pt x="250777" y="64592"/>
                </a:lnTo>
                <a:lnTo>
                  <a:pt x="263697" y="111607"/>
                </a:lnTo>
                <a:lnTo>
                  <a:pt x="263229" y="128279"/>
                </a:lnTo>
                <a:lnTo>
                  <a:pt x="256703" y="175410"/>
                </a:lnTo>
                <a:lnTo>
                  <a:pt x="230355" y="213256"/>
                </a:lnTo>
                <a:lnTo>
                  <a:pt x="195951" y="229915"/>
                </a:lnTo>
                <a:lnTo>
                  <a:pt x="160172" y="236646"/>
                </a:lnTo>
                <a:lnTo>
                  <a:pt x="141523" y="236113"/>
                </a:lnTo>
                <a:lnTo>
                  <a:pt x="89237" y="223169"/>
                </a:lnTo>
                <a:lnTo>
                  <a:pt x="45190" y="192833"/>
                </a:lnTo>
                <a:lnTo>
                  <a:pt x="18736" y="153135"/>
                </a:lnTo>
                <a:lnTo>
                  <a:pt x="1579" y="110588"/>
                </a:lnTo>
                <a:lnTo>
                  <a:pt x="0" y="94663"/>
                </a:lnTo>
                <a:lnTo>
                  <a:pt x="2157" y="81297"/>
                </a:lnTo>
                <a:lnTo>
                  <a:pt x="7276" y="69124"/>
                </a:lnTo>
                <a:lnTo>
                  <a:pt x="14583" y="56778"/>
                </a:lnTo>
                <a:close/>
              </a:path>
            </a:pathLst>
          </a:custGeom>
          <a:ln w="12700">
            <a:solidFill>
              <a:srgbClr val="5ACFEE"/>
            </a:solidFill>
          </a:ln>
        </p:spPr>
        <p:txBody>
          <a:bodyPr wrap="square" lIns="0" tIns="0" rIns="0" bIns="0" rtlCol="0"/>
          <a:lstStyle/>
          <a:p>
            <a:endParaRPr/>
          </a:p>
        </p:txBody>
      </p:sp>
      <p:sp>
        <p:nvSpPr>
          <p:cNvPr id="886" name="object 886"/>
          <p:cNvSpPr/>
          <p:nvPr/>
        </p:nvSpPr>
        <p:spPr>
          <a:xfrm>
            <a:off x="9650526" y="4561153"/>
            <a:ext cx="341243" cy="331584"/>
          </a:xfrm>
          <a:prstGeom prst="rect">
            <a:avLst/>
          </a:prstGeom>
          <a:blipFill>
            <a:blip r:embed="rId442" cstate="print"/>
            <a:stretch>
              <a:fillRect/>
            </a:stretch>
          </a:blipFill>
        </p:spPr>
        <p:txBody>
          <a:bodyPr wrap="square" lIns="0" tIns="0" rIns="0" bIns="0" rtlCol="0"/>
          <a:lstStyle/>
          <a:p>
            <a:endParaRPr/>
          </a:p>
        </p:txBody>
      </p:sp>
      <p:sp>
        <p:nvSpPr>
          <p:cNvPr id="887" name="object 887"/>
          <p:cNvSpPr/>
          <p:nvPr/>
        </p:nvSpPr>
        <p:spPr>
          <a:xfrm>
            <a:off x="9650528" y="4561194"/>
            <a:ext cx="341630" cy="332105"/>
          </a:xfrm>
          <a:custGeom>
            <a:avLst/>
            <a:gdLst/>
            <a:ahLst/>
            <a:cxnLst/>
            <a:rect l="l" t="t" r="r" b="b"/>
            <a:pathLst>
              <a:path w="341629" h="332104">
                <a:moveTo>
                  <a:pt x="270434" y="22620"/>
                </a:moveTo>
                <a:lnTo>
                  <a:pt x="300479" y="54651"/>
                </a:lnTo>
                <a:lnTo>
                  <a:pt x="328131" y="97874"/>
                </a:lnTo>
                <a:lnTo>
                  <a:pt x="341243" y="154974"/>
                </a:lnTo>
                <a:lnTo>
                  <a:pt x="339449" y="178931"/>
                </a:lnTo>
                <a:lnTo>
                  <a:pt x="328663" y="224169"/>
                </a:lnTo>
                <a:lnTo>
                  <a:pt x="307621" y="259130"/>
                </a:lnTo>
                <a:lnTo>
                  <a:pt x="279959" y="287491"/>
                </a:lnTo>
                <a:lnTo>
                  <a:pt x="233837" y="319097"/>
                </a:lnTo>
                <a:lnTo>
                  <a:pt x="193968" y="329571"/>
                </a:lnTo>
                <a:lnTo>
                  <a:pt x="170191" y="331550"/>
                </a:lnTo>
                <a:lnTo>
                  <a:pt x="145983" y="331020"/>
                </a:lnTo>
                <a:lnTo>
                  <a:pt x="101683" y="320521"/>
                </a:lnTo>
                <a:lnTo>
                  <a:pt x="61076" y="298083"/>
                </a:lnTo>
                <a:lnTo>
                  <a:pt x="32777" y="272478"/>
                </a:lnTo>
                <a:lnTo>
                  <a:pt x="11062" y="227344"/>
                </a:lnTo>
                <a:lnTo>
                  <a:pt x="1803" y="189747"/>
                </a:lnTo>
                <a:lnTo>
                  <a:pt x="0" y="169220"/>
                </a:lnTo>
                <a:lnTo>
                  <a:pt x="1537" y="148197"/>
                </a:lnTo>
                <a:lnTo>
                  <a:pt x="14373" y="101633"/>
                </a:lnTo>
                <a:lnTo>
                  <a:pt x="39649" y="58497"/>
                </a:lnTo>
                <a:lnTo>
                  <a:pt x="80867" y="27303"/>
                </a:lnTo>
                <a:lnTo>
                  <a:pt x="129629" y="6796"/>
                </a:lnTo>
                <a:lnTo>
                  <a:pt x="181637" y="0"/>
                </a:lnTo>
                <a:lnTo>
                  <a:pt x="206997" y="582"/>
                </a:lnTo>
                <a:lnTo>
                  <a:pt x="253163" y="9693"/>
                </a:lnTo>
                <a:lnTo>
                  <a:pt x="270434" y="22620"/>
                </a:lnTo>
                <a:close/>
              </a:path>
            </a:pathLst>
          </a:custGeom>
          <a:ln w="12700">
            <a:solidFill>
              <a:srgbClr val="DC1E34"/>
            </a:solidFill>
          </a:ln>
        </p:spPr>
        <p:txBody>
          <a:bodyPr wrap="square" lIns="0" tIns="0" rIns="0" bIns="0" rtlCol="0"/>
          <a:lstStyle/>
          <a:p>
            <a:endParaRPr/>
          </a:p>
        </p:txBody>
      </p:sp>
      <p:sp>
        <p:nvSpPr>
          <p:cNvPr id="888" name="object 888"/>
          <p:cNvSpPr/>
          <p:nvPr/>
        </p:nvSpPr>
        <p:spPr>
          <a:xfrm>
            <a:off x="9691441" y="4597733"/>
            <a:ext cx="260985" cy="254635"/>
          </a:xfrm>
          <a:custGeom>
            <a:avLst/>
            <a:gdLst/>
            <a:ahLst/>
            <a:cxnLst/>
            <a:rect l="l" t="t" r="r" b="b"/>
            <a:pathLst>
              <a:path w="260984" h="254635">
                <a:moveTo>
                  <a:pt x="130463" y="0"/>
                </a:moveTo>
                <a:lnTo>
                  <a:pt x="77193" y="3886"/>
                </a:lnTo>
                <a:lnTo>
                  <a:pt x="38740" y="25033"/>
                </a:lnTo>
                <a:lnTo>
                  <a:pt x="15501" y="63231"/>
                </a:lnTo>
                <a:lnTo>
                  <a:pt x="1186" y="106364"/>
                </a:lnTo>
                <a:lnTo>
                  <a:pt x="0" y="124047"/>
                </a:lnTo>
                <a:lnTo>
                  <a:pt x="2199" y="140636"/>
                </a:lnTo>
                <a:lnTo>
                  <a:pt x="22294" y="186901"/>
                </a:lnTo>
                <a:lnTo>
                  <a:pt x="60038" y="227128"/>
                </a:lnTo>
                <a:lnTo>
                  <a:pt x="95409" y="245538"/>
                </a:lnTo>
                <a:lnTo>
                  <a:pt x="132657" y="254242"/>
                </a:lnTo>
                <a:lnTo>
                  <a:pt x="149021" y="252626"/>
                </a:lnTo>
                <a:lnTo>
                  <a:pt x="194010" y="232055"/>
                </a:lnTo>
                <a:lnTo>
                  <a:pt x="235308" y="202570"/>
                </a:lnTo>
                <a:lnTo>
                  <a:pt x="257402" y="159661"/>
                </a:lnTo>
                <a:lnTo>
                  <a:pt x="260380" y="127306"/>
                </a:lnTo>
                <a:lnTo>
                  <a:pt x="258728" y="112820"/>
                </a:lnTo>
                <a:lnTo>
                  <a:pt x="239095" y="70626"/>
                </a:lnTo>
                <a:lnTo>
                  <a:pt x="208174" y="36734"/>
                </a:lnTo>
                <a:lnTo>
                  <a:pt x="170223" y="9005"/>
                </a:lnTo>
                <a:lnTo>
                  <a:pt x="130463" y="0"/>
                </a:lnTo>
                <a:close/>
              </a:path>
            </a:pathLst>
          </a:custGeom>
          <a:solidFill>
            <a:srgbClr val="76777A"/>
          </a:solidFill>
        </p:spPr>
        <p:txBody>
          <a:bodyPr wrap="square" lIns="0" tIns="0" rIns="0" bIns="0" rtlCol="0"/>
          <a:lstStyle/>
          <a:p>
            <a:endParaRPr/>
          </a:p>
        </p:txBody>
      </p:sp>
      <p:sp>
        <p:nvSpPr>
          <p:cNvPr id="889" name="object 889"/>
          <p:cNvSpPr/>
          <p:nvPr/>
        </p:nvSpPr>
        <p:spPr>
          <a:xfrm>
            <a:off x="9691441" y="4597733"/>
            <a:ext cx="260985" cy="254635"/>
          </a:xfrm>
          <a:custGeom>
            <a:avLst/>
            <a:gdLst/>
            <a:ahLst/>
            <a:cxnLst/>
            <a:rect l="l" t="t" r="r" b="b"/>
            <a:pathLst>
              <a:path w="260984" h="254635">
                <a:moveTo>
                  <a:pt x="92588" y="1614"/>
                </a:moveTo>
                <a:lnTo>
                  <a:pt x="110526" y="27"/>
                </a:lnTo>
                <a:lnTo>
                  <a:pt x="130463" y="0"/>
                </a:lnTo>
                <a:lnTo>
                  <a:pt x="150870" y="2627"/>
                </a:lnTo>
                <a:lnTo>
                  <a:pt x="189168" y="20714"/>
                </a:lnTo>
                <a:lnTo>
                  <a:pt x="225423" y="54295"/>
                </a:lnTo>
                <a:lnTo>
                  <a:pt x="248613" y="84997"/>
                </a:lnTo>
                <a:lnTo>
                  <a:pt x="260380" y="127306"/>
                </a:lnTo>
                <a:lnTo>
                  <a:pt x="260026" y="143079"/>
                </a:lnTo>
                <a:lnTo>
                  <a:pt x="245356" y="190158"/>
                </a:lnTo>
                <a:lnTo>
                  <a:pt x="208402" y="223459"/>
                </a:lnTo>
                <a:lnTo>
                  <a:pt x="164662" y="247464"/>
                </a:lnTo>
                <a:lnTo>
                  <a:pt x="132657" y="254242"/>
                </a:lnTo>
                <a:lnTo>
                  <a:pt x="114679" y="251593"/>
                </a:lnTo>
                <a:lnTo>
                  <a:pt x="76608" y="237056"/>
                </a:lnTo>
                <a:lnTo>
                  <a:pt x="33111" y="201795"/>
                </a:lnTo>
                <a:lnTo>
                  <a:pt x="7023" y="156418"/>
                </a:lnTo>
                <a:lnTo>
                  <a:pt x="0" y="124047"/>
                </a:lnTo>
                <a:lnTo>
                  <a:pt x="1186" y="106364"/>
                </a:lnTo>
                <a:lnTo>
                  <a:pt x="15501" y="63231"/>
                </a:lnTo>
                <a:lnTo>
                  <a:pt x="38740" y="25033"/>
                </a:lnTo>
                <a:lnTo>
                  <a:pt x="77193" y="3886"/>
                </a:lnTo>
                <a:lnTo>
                  <a:pt x="92588" y="1614"/>
                </a:lnTo>
                <a:close/>
              </a:path>
            </a:pathLst>
          </a:custGeom>
          <a:ln w="12700">
            <a:solidFill>
              <a:srgbClr val="DC1E34"/>
            </a:solidFill>
          </a:ln>
        </p:spPr>
        <p:txBody>
          <a:bodyPr wrap="square" lIns="0" tIns="0" rIns="0" bIns="0" rtlCol="0"/>
          <a:lstStyle/>
          <a:p>
            <a:endParaRPr/>
          </a:p>
        </p:txBody>
      </p:sp>
      <p:sp>
        <p:nvSpPr>
          <p:cNvPr id="890" name="object 890"/>
          <p:cNvSpPr/>
          <p:nvPr/>
        </p:nvSpPr>
        <p:spPr>
          <a:xfrm>
            <a:off x="10221166" y="4594605"/>
            <a:ext cx="330739" cy="321084"/>
          </a:xfrm>
          <a:prstGeom prst="rect">
            <a:avLst/>
          </a:prstGeom>
          <a:blipFill>
            <a:blip r:embed="rId443" cstate="print"/>
            <a:stretch>
              <a:fillRect/>
            </a:stretch>
          </a:blipFill>
        </p:spPr>
        <p:txBody>
          <a:bodyPr wrap="square" lIns="0" tIns="0" rIns="0" bIns="0" rtlCol="0"/>
          <a:lstStyle/>
          <a:p>
            <a:endParaRPr/>
          </a:p>
        </p:txBody>
      </p:sp>
      <p:sp>
        <p:nvSpPr>
          <p:cNvPr id="891" name="object 891"/>
          <p:cNvSpPr/>
          <p:nvPr/>
        </p:nvSpPr>
        <p:spPr>
          <a:xfrm>
            <a:off x="10221165" y="4594638"/>
            <a:ext cx="330835" cy="321310"/>
          </a:xfrm>
          <a:custGeom>
            <a:avLst/>
            <a:gdLst/>
            <a:ahLst/>
            <a:cxnLst/>
            <a:rect l="l" t="t" r="r" b="b"/>
            <a:pathLst>
              <a:path w="330834" h="321310">
                <a:moveTo>
                  <a:pt x="262117" y="21907"/>
                </a:moveTo>
                <a:lnTo>
                  <a:pt x="291240" y="52923"/>
                </a:lnTo>
                <a:lnTo>
                  <a:pt x="318036" y="94780"/>
                </a:lnTo>
                <a:lnTo>
                  <a:pt x="330743" y="150067"/>
                </a:lnTo>
                <a:lnTo>
                  <a:pt x="329005" y="173267"/>
                </a:lnTo>
                <a:lnTo>
                  <a:pt x="318556" y="217081"/>
                </a:lnTo>
                <a:lnTo>
                  <a:pt x="298158" y="250928"/>
                </a:lnTo>
                <a:lnTo>
                  <a:pt x="271350" y="278383"/>
                </a:lnTo>
                <a:lnTo>
                  <a:pt x="226648" y="308994"/>
                </a:lnTo>
                <a:lnTo>
                  <a:pt x="188010" y="319131"/>
                </a:lnTo>
                <a:lnTo>
                  <a:pt x="164963" y="321046"/>
                </a:lnTo>
                <a:lnTo>
                  <a:pt x="141500" y="320537"/>
                </a:lnTo>
                <a:lnTo>
                  <a:pt x="98564" y="310375"/>
                </a:lnTo>
                <a:lnTo>
                  <a:pt x="59201" y="288642"/>
                </a:lnTo>
                <a:lnTo>
                  <a:pt x="22981" y="250478"/>
                </a:lnTo>
                <a:lnTo>
                  <a:pt x="5677" y="202660"/>
                </a:lnTo>
                <a:lnTo>
                  <a:pt x="0" y="163863"/>
                </a:lnTo>
                <a:lnTo>
                  <a:pt x="1487" y="143509"/>
                </a:lnTo>
                <a:lnTo>
                  <a:pt x="13935" y="98420"/>
                </a:lnTo>
                <a:lnTo>
                  <a:pt x="38432" y="56654"/>
                </a:lnTo>
                <a:lnTo>
                  <a:pt x="78384" y="26444"/>
                </a:lnTo>
                <a:lnTo>
                  <a:pt x="125643" y="6578"/>
                </a:lnTo>
                <a:lnTo>
                  <a:pt x="176052" y="0"/>
                </a:lnTo>
                <a:lnTo>
                  <a:pt x="200631" y="567"/>
                </a:lnTo>
                <a:lnTo>
                  <a:pt x="245380" y="9393"/>
                </a:lnTo>
                <a:lnTo>
                  <a:pt x="262117" y="21907"/>
                </a:lnTo>
                <a:close/>
              </a:path>
            </a:pathLst>
          </a:custGeom>
          <a:ln w="12700">
            <a:solidFill>
              <a:srgbClr val="E25600"/>
            </a:solidFill>
          </a:ln>
        </p:spPr>
        <p:txBody>
          <a:bodyPr wrap="square" lIns="0" tIns="0" rIns="0" bIns="0" rtlCol="0"/>
          <a:lstStyle/>
          <a:p>
            <a:endParaRPr/>
          </a:p>
        </p:txBody>
      </p:sp>
      <p:sp>
        <p:nvSpPr>
          <p:cNvPr id="892" name="object 892"/>
          <p:cNvSpPr/>
          <p:nvPr/>
        </p:nvSpPr>
        <p:spPr>
          <a:xfrm>
            <a:off x="10260567" y="4629661"/>
            <a:ext cx="252876" cy="246718"/>
          </a:xfrm>
          <a:prstGeom prst="rect">
            <a:avLst/>
          </a:prstGeom>
          <a:blipFill>
            <a:blip r:embed="rId444" cstate="print"/>
            <a:stretch>
              <a:fillRect/>
            </a:stretch>
          </a:blipFill>
        </p:spPr>
        <p:txBody>
          <a:bodyPr wrap="square" lIns="0" tIns="0" rIns="0" bIns="0" rtlCol="0"/>
          <a:lstStyle/>
          <a:p>
            <a:endParaRPr/>
          </a:p>
        </p:txBody>
      </p:sp>
      <p:sp>
        <p:nvSpPr>
          <p:cNvPr id="893" name="object 893"/>
          <p:cNvSpPr/>
          <p:nvPr/>
        </p:nvSpPr>
        <p:spPr>
          <a:xfrm>
            <a:off x="10260565" y="4629661"/>
            <a:ext cx="253365" cy="247015"/>
          </a:xfrm>
          <a:custGeom>
            <a:avLst/>
            <a:gdLst/>
            <a:ahLst/>
            <a:cxnLst/>
            <a:rect l="l" t="t" r="r" b="b"/>
            <a:pathLst>
              <a:path w="253365" h="247014">
                <a:moveTo>
                  <a:pt x="89922" y="1570"/>
                </a:moveTo>
                <a:lnTo>
                  <a:pt x="107348" y="28"/>
                </a:lnTo>
                <a:lnTo>
                  <a:pt x="126712" y="0"/>
                </a:lnTo>
                <a:lnTo>
                  <a:pt x="146531" y="2550"/>
                </a:lnTo>
                <a:lnTo>
                  <a:pt x="183722" y="20106"/>
                </a:lnTo>
                <a:lnTo>
                  <a:pt x="218928" y="52690"/>
                </a:lnTo>
                <a:lnTo>
                  <a:pt x="247629" y="95969"/>
                </a:lnTo>
                <a:lnTo>
                  <a:pt x="252876" y="123553"/>
                </a:lnTo>
                <a:lnTo>
                  <a:pt x="252535" y="138854"/>
                </a:lnTo>
                <a:lnTo>
                  <a:pt x="238283" y="184538"/>
                </a:lnTo>
                <a:lnTo>
                  <a:pt x="202397" y="216850"/>
                </a:lnTo>
                <a:lnTo>
                  <a:pt x="159924" y="240141"/>
                </a:lnTo>
                <a:lnTo>
                  <a:pt x="128835" y="246718"/>
                </a:lnTo>
                <a:lnTo>
                  <a:pt x="111375" y="244153"/>
                </a:lnTo>
                <a:lnTo>
                  <a:pt x="74394" y="230046"/>
                </a:lnTo>
                <a:lnTo>
                  <a:pt x="32159" y="195819"/>
                </a:lnTo>
                <a:lnTo>
                  <a:pt x="6821" y="151785"/>
                </a:lnTo>
                <a:lnTo>
                  <a:pt x="0" y="120379"/>
                </a:lnTo>
                <a:lnTo>
                  <a:pt x="1149" y="103220"/>
                </a:lnTo>
                <a:lnTo>
                  <a:pt x="15059" y="61360"/>
                </a:lnTo>
                <a:lnTo>
                  <a:pt x="37636" y="24290"/>
                </a:lnTo>
                <a:lnTo>
                  <a:pt x="74966" y="3775"/>
                </a:lnTo>
                <a:lnTo>
                  <a:pt x="89922" y="1570"/>
                </a:lnTo>
                <a:close/>
              </a:path>
            </a:pathLst>
          </a:custGeom>
          <a:ln w="12700">
            <a:solidFill>
              <a:srgbClr val="973900"/>
            </a:solidFill>
          </a:ln>
        </p:spPr>
        <p:txBody>
          <a:bodyPr wrap="square" lIns="0" tIns="0" rIns="0" bIns="0" rtlCol="0"/>
          <a:lstStyle/>
          <a:p>
            <a:endParaRPr/>
          </a:p>
        </p:txBody>
      </p:sp>
      <p:sp>
        <p:nvSpPr>
          <p:cNvPr id="894" name="object 894"/>
          <p:cNvSpPr/>
          <p:nvPr/>
        </p:nvSpPr>
        <p:spPr>
          <a:xfrm>
            <a:off x="9989607" y="5115890"/>
            <a:ext cx="340493" cy="330831"/>
          </a:xfrm>
          <a:prstGeom prst="rect">
            <a:avLst/>
          </a:prstGeom>
          <a:blipFill>
            <a:blip r:embed="rId445" cstate="print"/>
            <a:stretch>
              <a:fillRect/>
            </a:stretch>
          </a:blipFill>
        </p:spPr>
        <p:txBody>
          <a:bodyPr wrap="square" lIns="0" tIns="0" rIns="0" bIns="0" rtlCol="0"/>
          <a:lstStyle/>
          <a:p>
            <a:endParaRPr/>
          </a:p>
        </p:txBody>
      </p:sp>
      <p:sp>
        <p:nvSpPr>
          <p:cNvPr id="895" name="object 895"/>
          <p:cNvSpPr/>
          <p:nvPr/>
        </p:nvSpPr>
        <p:spPr>
          <a:xfrm>
            <a:off x="9989607" y="5115921"/>
            <a:ext cx="340995" cy="330835"/>
          </a:xfrm>
          <a:custGeom>
            <a:avLst/>
            <a:gdLst/>
            <a:ahLst/>
            <a:cxnLst/>
            <a:rect l="l" t="t" r="r" b="b"/>
            <a:pathLst>
              <a:path w="340995" h="330835">
                <a:moveTo>
                  <a:pt x="269844" y="22572"/>
                </a:moveTo>
                <a:lnTo>
                  <a:pt x="299825" y="54530"/>
                </a:lnTo>
                <a:lnTo>
                  <a:pt x="327412" y="97658"/>
                </a:lnTo>
                <a:lnTo>
                  <a:pt x="340497" y="154627"/>
                </a:lnTo>
                <a:lnTo>
                  <a:pt x="338705" y="178530"/>
                </a:lnTo>
                <a:lnTo>
                  <a:pt x="327947" y="223677"/>
                </a:lnTo>
                <a:lnTo>
                  <a:pt x="306947" y="258548"/>
                </a:lnTo>
                <a:lnTo>
                  <a:pt x="279357" y="286846"/>
                </a:lnTo>
                <a:lnTo>
                  <a:pt x="233329" y="318377"/>
                </a:lnTo>
                <a:lnTo>
                  <a:pt x="193548" y="328823"/>
                </a:lnTo>
                <a:lnTo>
                  <a:pt x="169821" y="330798"/>
                </a:lnTo>
                <a:lnTo>
                  <a:pt x="145667" y="330273"/>
                </a:lnTo>
                <a:lnTo>
                  <a:pt x="101471" y="319803"/>
                </a:lnTo>
                <a:lnTo>
                  <a:pt x="60949" y="297416"/>
                </a:lnTo>
                <a:lnTo>
                  <a:pt x="23652" y="258087"/>
                </a:lnTo>
                <a:lnTo>
                  <a:pt x="5846" y="208814"/>
                </a:lnTo>
                <a:lnTo>
                  <a:pt x="0" y="168840"/>
                </a:lnTo>
                <a:lnTo>
                  <a:pt x="1531" y="147870"/>
                </a:lnTo>
                <a:lnTo>
                  <a:pt x="14344" y="101407"/>
                </a:lnTo>
                <a:lnTo>
                  <a:pt x="39568" y="58373"/>
                </a:lnTo>
                <a:lnTo>
                  <a:pt x="80695" y="27244"/>
                </a:lnTo>
                <a:lnTo>
                  <a:pt x="129357" y="6773"/>
                </a:lnTo>
                <a:lnTo>
                  <a:pt x="181246" y="0"/>
                </a:lnTo>
                <a:lnTo>
                  <a:pt x="206549" y="585"/>
                </a:lnTo>
                <a:lnTo>
                  <a:pt x="252614" y="9675"/>
                </a:lnTo>
                <a:lnTo>
                  <a:pt x="269844" y="22572"/>
                </a:lnTo>
                <a:close/>
              </a:path>
            </a:pathLst>
          </a:custGeom>
          <a:ln w="12700">
            <a:solidFill>
              <a:srgbClr val="DC1E34"/>
            </a:solidFill>
          </a:ln>
        </p:spPr>
        <p:txBody>
          <a:bodyPr wrap="square" lIns="0" tIns="0" rIns="0" bIns="0" rtlCol="0"/>
          <a:lstStyle/>
          <a:p>
            <a:endParaRPr/>
          </a:p>
        </p:txBody>
      </p:sp>
      <p:sp>
        <p:nvSpPr>
          <p:cNvPr id="896" name="object 896"/>
          <p:cNvSpPr/>
          <p:nvPr/>
        </p:nvSpPr>
        <p:spPr>
          <a:xfrm>
            <a:off x="10030520" y="5152460"/>
            <a:ext cx="259715" cy="254000"/>
          </a:xfrm>
          <a:custGeom>
            <a:avLst/>
            <a:gdLst/>
            <a:ahLst/>
            <a:cxnLst/>
            <a:rect l="l" t="t" r="r" b="b"/>
            <a:pathLst>
              <a:path w="259715" h="254000">
                <a:moveTo>
                  <a:pt x="130089" y="0"/>
                </a:moveTo>
                <a:lnTo>
                  <a:pt x="76973" y="3878"/>
                </a:lnTo>
                <a:lnTo>
                  <a:pt x="38641" y="24953"/>
                </a:lnTo>
                <a:lnTo>
                  <a:pt x="15460" y="63045"/>
                </a:lnTo>
                <a:lnTo>
                  <a:pt x="1176" y="106043"/>
                </a:lnTo>
                <a:lnTo>
                  <a:pt x="0" y="123679"/>
                </a:lnTo>
                <a:lnTo>
                  <a:pt x="2194" y="140220"/>
                </a:lnTo>
                <a:lnTo>
                  <a:pt x="22224" y="186343"/>
                </a:lnTo>
                <a:lnTo>
                  <a:pt x="59863" y="226464"/>
                </a:lnTo>
                <a:lnTo>
                  <a:pt x="95132" y="244816"/>
                </a:lnTo>
                <a:lnTo>
                  <a:pt x="132278" y="253490"/>
                </a:lnTo>
                <a:lnTo>
                  <a:pt x="148597" y="251880"/>
                </a:lnTo>
                <a:lnTo>
                  <a:pt x="193454" y="231379"/>
                </a:lnTo>
                <a:lnTo>
                  <a:pt x="234627" y="201972"/>
                </a:lnTo>
                <a:lnTo>
                  <a:pt x="256665" y="159189"/>
                </a:lnTo>
                <a:lnTo>
                  <a:pt x="259634" y="126934"/>
                </a:lnTo>
                <a:lnTo>
                  <a:pt x="257984" y="112489"/>
                </a:lnTo>
                <a:lnTo>
                  <a:pt x="238399" y="70419"/>
                </a:lnTo>
                <a:lnTo>
                  <a:pt x="207580" y="36628"/>
                </a:lnTo>
                <a:lnTo>
                  <a:pt x="169730" y="8990"/>
                </a:lnTo>
                <a:lnTo>
                  <a:pt x="130089" y="0"/>
                </a:lnTo>
                <a:close/>
              </a:path>
            </a:pathLst>
          </a:custGeom>
          <a:solidFill>
            <a:srgbClr val="76777A"/>
          </a:solidFill>
        </p:spPr>
        <p:txBody>
          <a:bodyPr wrap="square" lIns="0" tIns="0" rIns="0" bIns="0" rtlCol="0"/>
          <a:lstStyle/>
          <a:p>
            <a:endParaRPr/>
          </a:p>
        </p:txBody>
      </p:sp>
      <p:sp>
        <p:nvSpPr>
          <p:cNvPr id="897" name="object 897"/>
          <p:cNvSpPr/>
          <p:nvPr/>
        </p:nvSpPr>
        <p:spPr>
          <a:xfrm>
            <a:off x="10030520" y="5152460"/>
            <a:ext cx="259715" cy="254000"/>
          </a:xfrm>
          <a:custGeom>
            <a:avLst/>
            <a:gdLst/>
            <a:ahLst/>
            <a:cxnLst/>
            <a:rect l="l" t="t" r="r" b="b"/>
            <a:pathLst>
              <a:path w="259715" h="254000">
                <a:moveTo>
                  <a:pt x="92324" y="1611"/>
                </a:moveTo>
                <a:lnTo>
                  <a:pt x="110210" y="26"/>
                </a:lnTo>
                <a:lnTo>
                  <a:pt x="130089" y="0"/>
                </a:lnTo>
                <a:lnTo>
                  <a:pt x="150437" y="2623"/>
                </a:lnTo>
                <a:lnTo>
                  <a:pt x="188625" y="20656"/>
                </a:lnTo>
                <a:lnTo>
                  <a:pt x="224777" y="54138"/>
                </a:lnTo>
                <a:lnTo>
                  <a:pt x="247893" y="84751"/>
                </a:lnTo>
                <a:lnTo>
                  <a:pt x="259634" y="126934"/>
                </a:lnTo>
                <a:lnTo>
                  <a:pt x="259282" y="142658"/>
                </a:lnTo>
                <a:lnTo>
                  <a:pt x="244648" y="189596"/>
                </a:lnTo>
                <a:lnTo>
                  <a:pt x="207804" y="222804"/>
                </a:lnTo>
                <a:lnTo>
                  <a:pt x="164195" y="246735"/>
                </a:lnTo>
                <a:lnTo>
                  <a:pt x="132278" y="253490"/>
                </a:lnTo>
                <a:lnTo>
                  <a:pt x="114350" y="250853"/>
                </a:lnTo>
                <a:lnTo>
                  <a:pt x="76384" y="236359"/>
                </a:lnTo>
                <a:lnTo>
                  <a:pt x="33013" y="201193"/>
                </a:lnTo>
                <a:lnTo>
                  <a:pt x="7000" y="155955"/>
                </a:lnTo>
                <a:lnTo>
                  <a:pt x="0" y="123679"/>
                </a:lnTo>
                <a:lnTo>
                  <a:pt x="1176" y="106043"/>
                </a:lnTo>
                <a:lnTo>
                  <a:pt x="15460" y="63045"/>
                </a:lnTo>
                <a:lnTo>
                  <a:pt x="38641" y="24953"/>
                </a:lnTo>
                <a:lnTo>
                  <a:pt x="76973" y="3878"/>
                </a:lnTo>
                <a:lnTo>
                  <a:pt x="92324" y="1611"/>
                </a:lnTo>
                <a:close/>
              </a:path>
            </a:pathLst>
          </a:custGeom>
          <a:ln w="12700">
            <a:solidFill>
              <a:srgbClr val="DC1E34"/>
            </a:solidFill>
          </a:ln>
        </p:spPr>
        <p:txBody>
          <a:bodyPr wrap="square" lIns="0" tIns="0" rIns="0" bIns="0" rtlCol="0"/>
          <a:lstStyle/>
          <a:p>
            <a:endParaRPr/>
          </a:p>
        </p:txBody>
      </p:sp>
      <p:sp>
        <p:nvSpPr>
          <p:cNvPr id="898" name="object 898"/>
          <p:cNvSpPr/>
          <p:nvPr/>
        </p:nvSpPr>
        <p:spPr>
          <a:xfrm>
            <a:off x="10603779" y="4775263"/>
            <a:ext cx="340498" cy="330844"/>
          </a:xfrm>
          <a:prstGeom prst="rect">
            <a:avLst/>
          </a:prstGeom>
          <a:blipFill>
            <a:blip r:embed="rId446" cstate="print"/>
            <a:stretch>
              <a:fillRect/>
            </a:stretch>
          </a:blipFill>
        </p:spPr>
        <p:txBody>
          <a:bodyPr wrap="square" lIns="0" tIns="0" rIns="0" bIns="0" rtlCol="0"/>
          <a:lstStyle/>
          <a:p>
            <a:endParaRPr/>
          </a:p>
        </p:txBody>
      </p:sp>
      <p:sp>
        <p:nvSpPr>
          <p:cNvPr id="899" name="object 899"/>
          <p:cNvSpPr/>
          <p:nvPr/>
        </p:nvSpPr>
        <p:spPr>
          <a:xfrm>
            <a:off x="10603779" y="4775306"/>
            <a:ext cx="340995" cy="330835"/>
          </a:xfrm>
          <a:custGeom>
            <a:avLst/>
            <a:gdLst/>
            <a:ahLst/>
            <a:cxnLst/>
            <a:rect l="l" t="t" r="r" b="b"/>
            <a:pathLst>
              <a:path w="340995" h="330835">
                <a:moveTo>
                  <a:pt x="269844" y="22572"/>
                </a:moveTo>
                <a:lnTo>
                  <a:pt x="299825" y="54530"/>
                </a:lnTo>
                <a:lnTo>
                  <a:pt x="327412" y="97658"/>
                </a:lnTo>
                <a:lnTo>
                  <a:pt x="340497" y="154627"/>
                </a:lnTo>
                <a:lnTo>
                  <a:pt x="338705" y="178530"/>
                </a:lnTo>
                <a:lnTo>
                  <a:pt x="327947" y="223677"/>
                </a:lnTo>
                <a:lnTo>
                  <a:pt x="306947" y="258548"/>
                </a:lnTo>
                <a:lnTo>
                  <a:pt x="279357" y="286846"/>
                </a:lnTo>
                <a:lnTo>
                  <a:pt x="233329" y="318377"/>
                </a:lnTo>
                <a:lnTo>
                  <a:pt x="193548" y="328823"/>
                </a:lnTo>
                <a:lnTo>
                  <a:pt x="169821" y="330798"/>
                </a:lnTo>
                <a:lnTo>
                  <a:pt x="145667" y="330273"/>
                </a:lnTo>
                <a:lnTo>
                  <a:pt x="101471" y="319803"/>
                </a:lnTo>
                <a:lnTo>
                  <a:pt x="60949" y="297416"/>
                </a:lnTo>
                <a:lnTo>
                  <a:pt x="23652" y="258087"/>
                </a:lnTo>
                <a:lnTo>
                  <a:pt x="5846" y="208814"/>
                </a:lnTo>
                <a:lnTo>
                  <a:pt x="0" y="168840"/>
                </a:lnTo>
                <a:lnTo>
                  <a:pt x="1531" y="147870"/>
                </a:lnTo>
                <a:lnTo>
                  <a:pt x="14344" y="101407"/>
                </a:lnTo>
                <a:lnTo>
                  <a:pt x="39568" y="58373"/>
                </a:lnTo>
                <a:lnTo>
                  <a:pt x="80695" y="27244"/>
                </a:lnTo>
                <a:lnTo>
                  <a:pt x="129357" y="6773"/>
                </a:lnTo>
                <a:lnTo>
                  <a:pt x="181246" y="0"/>
                </a:lnTo>
                <a:lnTo>
                  <a:pt x="206549" y="585"/>
                </a:lnTo>
                <a:lnTo>
                  <a:pt x="252614" y="9675"/>
                </a:lnTo>
                <a:lnTo>
                  <a:pt x="269844" y="22572"/>
                </a:lnTo>
                <a:close/>
              </a:path>
            </a:pathLst>
          </a:custGeom>
          <a:ln w="12700">
            <a:solidFill>
              <a:srgbClr val="DC1E34"/>
            </a:solidFill>
          </a:ln>
        </p:spPr>
        <p:txBody>
          <a:bodyPr wrap="square" lIns="0" tIns="0" rIns="0" bIns="0" rtlCol="0"/>
          <a:lstStyle/>
          <a:p>
            <a:endParaRPr/>
          </a:p>
        </p:txBody>
      </p:sp>
      <p:sp>
        <p:nvSpPr>
          <p:cNvPr id="900" name="object 900"/>
          <p:cNvSpPr/>
          <p:nvPr/>
        </p:nvSpPr>
        <p:spPr>
          <a:xfrm>
            <a:off x="10644692" y="4811855"/>
            <a:ext cx="259715" cy="254635"/>
          </a:xfrm>
          <a:custGeom>
            <a:avLst/>
            <a:gdLst/>
            <a:ahLst/>
            <a:cxnLst/>
            <a:rect l="l" t="t" r="r" b="b"/>
            <a:pathLst>
              <a:path w="259715" h="254635">
                <a:moveTo>
                  <a:pt x="130089" y="0"/>
                </a:moveTo>
                <a:lnTo>
                  <a:pt x="76973" y="3886"/>
                </a:lnTo>
                <a:lnTo>
                  <a:pt x="38641" y="25033"/>
                </a:lnTo>
                <a:lnTo>
                  <a:pt x="15460" y="63231"/>
                </a:lnTo>
                <a:lnTo>
                  <a:pt x="1176" y="106364"/>
                </a:lnTo>
                <a:lnTo>
                  <a:pt x="0" y="124047"/>
                </a:lnTo>
                <a:lnTo>
                  <a:pt x="2194" y="140636"/>
                </a:lnTo>
                <a:lnTo>
                  <a:pt x="22224" y="186901"/>
                </a:lnTo>
                <a:lnTo>
                  <a:pt x="59863" y="227128"/>
                </a:lnTo>
                <a:lnTo>
                  <a:pt x="95132" y="245538"/>
                </a:lnTo>
                <a:lnTo>
                  <a:pt x="132278" y="254242"/>
                </a:lnTo>
                <a:lnTo>
                  <a:pt x="148597" y="252626"/>
                </a:lnTo>
                <a:lnTo>
                  <a:pt x="193454" y="232055"/>
                </a:lnTo>
                <a:lnTo>
                  <a:pt x="234627" y="202570"/>
                </a:lnTo>
                <a:lnTo>
                  <a:pt x="256665" y="159661"/>
                </a:lnTo>
                <a:lnTo>
                  <a:pt x="259634" y="127306"/>
                </a:lnTo>
                <a:lnTo>
                  <a:pt x="257984" y="112820"/>
                </a:lnTo>
                <a:lnTo>
                  <a:pt x="238399" y="70626"/>
                </a:lnTo>
                <a:lnTo>
                  <a:pt x="207580" y="36734"/>
                </a:lnTo>
                <a:lnTo>
                  <a:pt x="169730" y="9005"/>
                </a:lnTo>
                <a:lnTo>
                  <a:pt x="130089" y="0"/>
                </a:lnTo>
                <a:close/>
              </a:path>
            </a:pathLst>
          </a:custGeom>
          <a:solidFill>
            <a:srgbClr val="76777A"/>
          </a:solidFill>
        </p:spPr>
        <p:txBody>
          <a:bodyPr wrap="square" lIns="0" tIns="0" rIns="0" bIns="0" rtlCol="0"/>
          <a:lstStyle/>
          <a:p>
            <a:endParaRPr/>
          </a:p>
        </p:txBody>
      </p:sp>
      <p:sp>
        <p:nvSpPr>
          <p:cNvPr id="901" name="object 901"/>
          <p:cNvSpPr/>
          <p:nvPr/>
        </p:nvSpPr>
        <p:spPr>
          <a:xfrm>
            <a:off x="10644692" y="4811855"/>
            <a:ext cx="259715" cy="254635"/>
          </a:xfrm>
          <a:custGeom>
            <a:avLst/>
            <a:gdLst/>
            <a:ahLst/>
            <a:cxnLst/>
            <a:rect l="l" t="t" r="r" b="b"/>
            <a:pathLst>
              <a:path w="259715" h="254635">
                <a:moveTo>
                  <a:pt x="92324" y="1614"/>
                </a:moveTo>
                <a:lnTo>
                  <a:pt x="110210" y="27"/>
                </a:lnTo>
                <a:lnTo>
                  <a:pt x="130089" y="0"/>
                </a:lnTo>
                <a:lnTo>
                  <a:pt x="150437" y="2627"/>
                </a:lnTo>
                <a:lnTo>
                  <a:pt x="188625" y="20714"/>
                </a:lnTo>
                <a:lnTo>
                  <a:pt x="224777" y="54295"/>
                </a:lnTo>
                <a:lnTo>
                  <a:pt x="247893" y="84997"/>
                </a:lnTo>
                <a:lnTo>
                  <a:pt x="259634" y="127306"/>
                </a:lnTo>
                <a:lnTo>
                  <a:pt x="259282" y="143079"/>
                </a:lnTo>
                <a:lnTo>
                  <a:pt x="244648" y="190158"/>
                </a:lnTo>
                <a:lnTo>
                  <a:pt x="207804" y="223459"/>
                </a:lnTo>
                <a:lnTo>
                  <a:pt x="164195" y="247464"/>
                </a:lnTo>
                <a:lnTo>
                  <a:pt x="132278" y="254242"/>
                </a:lnTo>
                <a:lnTo>
                  <a:pt x="114350" y="251593"/>
                </a:lnTo>
                <a:lnTo>
                  <a:pt x="76384" y="237056"/>
                </a:lnTo>
                <a:lnTo>
                  <a:pt x="33013" y="201795"/>
                </a:lnTo>
                <a:lnTo>
                  <a:pt x="7000" y="156418"/>
                </a:lnTo>
                <a:lnTo>
                  <a:pt x="0" y="124047"/>
                </a:lnTo>
                <a:lnTo>
                  <a:pt x="1176" y="106364"/>
                </a:lnTo>
                <a:lnTo>
                  <a:pt x="15460" y="63231"/>
                </a:lnTo>
                <a:lnTo>
                  <a:pt x="38641" y="25033"/>
                </a:lnTo>
                <a:lnTo>
                  <a:pt x="76973" y="3886"/>
                </a:lnTo>
                <a:lnTo>
                  <a:pt x="92324" y="1614"/>
                </a:lnTo>
                <a:close/>
              </a:path>
            </a:pathLst>
          </a:custGeom>
          <a:ln w="12700">
            <a:solidFill>
              <a:srgbClr val="DC1E34"/>
            </a:solidFill>
          </a:ln>
        </p:spPr>
        <p:txBody>
          <a:bodyPr wrap="square" lIns="0" tIns="0" rIns="0" bIns="0" rtlCol="0"/>
          <a:lstStyle/>
          <a:p>
            <a:endParaRPr/>
          </a:p>
        </p:txBody>
      </p:sp>
      <p:sp>
        <p:nvSpPr>
          <p:cNvPr id="902" name="object 902"/>
          <p:cNvSpPr txBox="1"/>
          <p:nvPr/>
        </p:nvSpPr>
        <p:spPr>
          <a:xfrm>
            <a:off x="802406" y="2573807"/>
            <a:ext cx="916940" cy="574040"/>
          </a:xfrm>
          <a:prstGeom prst="rect">
            <a:avLst/>
          </a:prstGeom>
        </p:spPr>
        <p:txBody>
          <a:bodyPr vert="horz" wrap="square" lIns="0" tIns="12700" rIns="0" bIns="0" rtlCol="0">
            <a:spAutoFit/>
          </a:bodyPr>
          <a:lstStyle/>
          <a:p>
            <a:pPr marL="160020" marR="5080" indent="-147955">
              <a:lnSpc>
                <a:spcPct val="100000"/>
              </a:lnSpc>
              <a:spcBef>
                <a:spcPts val="100"/>
              </a:spcBef>
            </a:pPr>
            <a:r>
              <a:rPr sz="1800" b="1" spc="-10" dirty="0">
                <a:latin typeface="Calibri"/>
                <a:cs typeface="Calibri"/>
              </a:rPr>
              <a:t>Stage</a:t>
            </a:r>
            <a:r>
              <a:rPr sz="1800" b="1" spc="-100" dirty="0">
                <a:latin typeface="Calibri"/>
                <a:cs typeface="Calibri"/>
              </a:rPr>
              <a:t> </a:t>
            </a:r>
            <a:r>
              <a:rPr sz="1800" b="1" dirty="0">
                <a:latin typeface="Calibri"/>
                <a:cs typeface="Calibri"/>
              </a:rPr>
              <a:t>IIIA  </a:t>
            </a:r>
            <a:r>
              <a:rPr sz="1800" b="1" spc="-5" dirty="0">
                <a:latin typeface="Calibri"/>
                <a:cs typeface="Calibri"/>
              </a:rPr>
              <a:t>NSCLC</a:t>
            </a:r>
            <a:endParaRPr sz="1800">
              <a:latin typeface="Calibri"/>
              <a:cs typeface="Calibri"/>
            </a:endParaRPr>
          </a:p>
        </p:txBody>
      </p:sp>
      <p:sp>
        <p:nvSpPr>
          <p:cNvPr id="903" name="TextBox 902">
            <a:extLst>
              <a:ext uri="{FF2B5EF4-FFF2-40B4-BE49-F238E27FC236}">
                <a16:creationId xmlns:a16="http://schemas.microsoft.com/office/drawing/2014/main" id="{B7844D40-7D0A-AB4B-A532-CBA77D0EBAD5}"/>
              </a:ext>
            </a:extLst>
          </p:cNvPr>
          <p:cNvSpPr txBox="1"/>
          <p:nvPr/>
        </p:nvSpPr>
        <p:spPr>
          <a:xfrm>
            <a:off x="9149179"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796478133"/>
      </p:ext>
    </p:extLst>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0" y="6141849"/>
            <a:ext cx="12193270" cy="0"/>
          </a:xfrm>
          <a:custGeom>
            <a:avLst/>
            <a:gdLst/>
            <a:ahLst/>
            <a:cxnLst/>
            <a:rect l="l" t="t" r="r" b="b"/>
            <a:pathLst>
              <a:path w="12193270">
                <a:moveTo>
                  <a:pt x="0" y="0"/>
                </a:moveTo>
                <a:lnTo>
                  <a:pt x="0" y="0"/>
                </a:lnTo>
                <a:lnTo>
                  <a:pt x="12193000" y="0"/>
                </a:lnTo>
              </a:path>
            </a:pathLst>
          </a:custGeom>
          <a:ln w="10918">
            <a:solidFill>
              <a:srgbClr val="5E5E5E"/>
            </a:solidFill>
          </a:ln>
        </p:spPr>
        <p:txBody>
          <a:bodyPr wrap="square" lIns="0" tIns="0" rIns="0" bIns="0" rtlCol="0"/>
          <a:lstStyle/>
          <a:p>
            <a:endParaRPr/>
          </a:p>
        </p:txBody>
      </p:sp>
      <p:sp>
        <p:nvSpPr>
          <p:cNvPr id="13" name="object 13"/>
          <p:cNvSpPr txBox="1">
            <a:spLocks noGrp="1"/>
          </p:cNvSpPr>
          <p:nvPr>
            <p:ph type="title"/>
          </p:nvPr>
        </p:nvSpPr>
        <p:spPr>
          <a:xfrm>
            <a:off x="916939" y="378936"/>
            <a:ext cx="6221730" cy="432434"/>
          </a:xfrm>
          <a:prstGeom prst="rect">
            <a:avLst/>
          </a:prstGeom>
        </p:spPr>
        <p:txBody>
          <a:bodyPr vert="horz" wrap="square" lIns="0" tIns="15240" rIns="0" bIns="0" rtlCol="0">
            <a:spAutoFit/>
          </a:bodyPr>
          <a:lstStyle/>
          <a:p>
            <a:pPr marL="12700">
              <a:lnSpc>
                <a:spcPct val="100000"/>
              </a:lnSpc>
              <a:spcBef>
                <a:spcPts val="120"/>
              </a:spcBef>
            </a:pPr>
            <a:r>
              <a:rPr sz="2650" b="0" spc="5" dirty="0">
                <a:solidFill>
                  <a:srgbClr val="FFFFFF"/>
                </a:solidFill>
                <a:latin typeface="Arial"/>
                <a:cs typeface="Arial"/>
              </a:rPr>
              <a:t>PD-(L)1 Blockade as Induction in</a:t>
            </a:r>
            <a:r>
              <a:rPr sz="2650" b="0" spc="-20" dirty="0">
                <a:solidFill>
                  <a:srgbClr val="FFFFFF"/>
                </a:solidFill>
                <a:latin typeface="Arial"/>
                <a:cs typeface="Arial"/>
              </a:rPr>
              <a:t> </a:t>
            </a:r>
            <a:r>
              <a:rPr sz="2650" b="0" spc="5" dirty="0">
                <a:solidFill>
                  <a:srgbClr val="FFFFFF"/>
                </a:solidFill>
                <a:latin typeface="Arial"/>
                <a:cs typeface="Arial"/>
              </a:rPr>
              <a:t>NSCLC</a:t>
            </a:r>
            <a:endParaRPr sz="2650">
              <a:latin typeface="Arial"/>
              <a:cs typeface="Arial"/>
            </a:endParaRPr>
          </a:p>
        </p:txBody>
      </p:sp>
      <p:graphicFrame>
        <p:nvGraphicFramePr>
          <p:cNvPr id="14" name="object 14"/>
          <p:cNvGraphicFramePr>
            <a:graphicFrameLocks noGrp="1"/>
          </p:cNvGraphicFramePr>
          <p:nvPr/>
        </p:nvGraphicFramePr>
        <p:xfrm>
          <a:off x="727075" y="1259522"/>
          <a:ext cx="10817220" cy="4390084"/>
        </p:xfrm>
        <a:graphic>
          <a:graphicData uri="http://schemas.openxmlformats.org/drawingml/2006/table">
            <a:tbl>
              <a:tblPr firstRow="1" bandRow="1">
                <a:tableStyleId>{2D5ABB26-0587-4C30-8999-92F81FD0307C}</a:tableStyleId>
              </a:tblPr>
              <a:tblGrid>
                <a:gridCol w="1614805">
                  <a:extLst>
                    <a:ext uri="{9D8B030D-6E8A-4147-A177-3AD203B41FA5}">
                      <a16:colId xmlns:a16="http://schemas.microsoft.com/office/drawing/2014/main" val="20000"/>
                    </a:ext>
                  </a:extLst>
                </a:gridCol>
                <a:gridCol w="899159">
                  <a:extLst>
                    <a:ext uri="{9D8B030D-6E8A-4147-A177-3AD203B41FA5}">
                      <a16:colId xmlns:a16="http://schemas.microsoft.com/office/drawing/2014/main" val="20001"/>
                    </a:ext>
                  </a:extLst>
                </a:gridCol>
                <a:gridCol w="1007744">
                  <a:extLst>
                    <a:ext uri="{9D8B030D-6E8A-4147-A177-3AD203B41FA5}">
                      <a16:colId xmlns:a16="http://schemas.microsoft.com/office/drawing/2014/main" val="20002"/>
                    </a:ext>
                  </a:extLst>
                </a:gridCol>
                <a:gridCol w="3153409">
                  <a:extLst>
                    <a:ext uri="{9D8B030D-6E8A-4147-A177-3AD203B41FA5}">
                      <a16:colId xmlns:a16="http://schemas.microsoft.com/office/drawing/2014/main" val="20003"/>
                    </a:ext>
                  </a:extLst>
                </a:gridCol>
                <a:gridCol w="942340">
                  <a:extLst>
                    <a:ext uri="{9D8B030D-6E8A-4147-A177-3AD203B41FA5}">
                      <a16:colId xmlns:a16="http://schemas.microsoft.com/office/drawing/2014/main" val="20004"/>
                    </a:ext>
                  </a:extLst>
                </a:gridCol>
                <a:gridCol w="965834">
                  <a:extLst>
                    <a:ext uri="{9D8B030D-6E8A-4147-A177-3AD203B41FA5}">
                      <a16:colId xmlns:a16="http://schemas.microsoft.com/office/drawing/2014/main" val="20005"/>
                    </a:ext>
                  </a:extLst>
                </a:gridCol>
                <a:gridCol w="913129">
                  <a:extLst>
                    <a:ext uri="{9D8B030D-6E8A-4147-A177-3AD203B41FA5}">
                      <a16:colId xmlns:a16="http://schemas.microsoft.com/office/drawing/2014/main" val="20006"/>
                    </a:ext>
                  </a:extLst>
                </a:gridCol>
                <a:gridCol w="1320800">
                  <a:extLst>
                    <a:ext uri="{9D8B030D-6E8A-4147-A177-3AD203B41FA5}">
                      <a16:colId xmlns:a16="http://schemas.microsoft.com/office/drawing/2014/main" val="20007"/>
                    </a:ext>
                  </a:extLst>
                </a:gridCol>
              </a:tblGrid>
              <a:tr h="381046">
                <a:tc rowSpan="2">
                  <a:txBody>
                    <a:bodyPr/>
                    <a:lstStyle/>
                    <a:p>
                      <a:pPr>
                        <a:lnSpc>
                          <a:spcPct val="100000"/>
                        </a:lnSpc>
                        <a:spcBef>
                          <a:spcPts val="40"/>
                        </a:spcBef>
                      </a:pPr>
                      <a:endParaRPr sz="1650">
                        <a:latin typeface="Times New Roman"/>
                        <a:cs typeface="Times New Roman"/>
                      </a:endParaRPr>
                    </a:p>
                    <a:p>
                      <a:pPr marL="121285">
                        <a:lnSpc>
                          <a:spcPct val="100000"/>
                        </a:lnSpc>
                      </a:pPr>
                      <a:r>
                        <a:rPr sz="1600" b="1" spc="-5" dirty="0">
                          <a:solidFill>
                            <a:srgbClr val="FFFFFF"/>
                          </a:solidFill>
                          <a:latin typeface="Calibri"/>
                          <a:cs typeface="Calibri"/>
                        </a:rPr>
                        <a:t>Study</a:t>
                      </a:r>
                      <a:endParaRPr sz="1600">
                        <a:latin typeface="Calibri"/>
                        <a:cs typeface="Calibri"/>
                      </a:endParaRPr>
                    </a:p>
                  </a:txBody>
                  <a:tcPr marL="0" marR="0" marT="5080" marB="0">
                    <a:solidFill>
                      <a:srgbClr val="682D74"/>
                    </a:solidFill>
                  </a:tcPr>
                </a:tc>
                <a:tc rowSpan="2">
                  <a:txBody>
                    <a:bodyPr/>
                    <a:lstStyle/>
                    <a:p>
                      <a:pPr>
                        <a:lnSpc>
                          <a:spcPct val="100000"/>
                        </a:lnSpc>
                        <a:spcBef>
                          <a:spcPts val="40"/>
                        </a:spcBef>
                      </a:pPr>
                      <a:endParaRPr sz="1650">
                        <a:latin typeface="Times New Roman"/>
                        <a:cs typeface="Times New Roman"/>
                      </a:endParaRPr>
                    </a:p>
                    <a:p>
                      <a:pPr marL="132080" algn="ctr">
                        <a:lnSpc>
                          <a:spcPct val="100000"/>
                        </a:lnSpc>
                      </a:pPr>
                      <a:r>
                        <a:rPr sz="1600" b="1" dirty="0">
                          <a:solidFill>
                            <a:srgbClr val="FFFFFF"/>
                          </a:solidFill>
                          <a:latin typeface="Calibri"/>
                          <a:cs typeface="Calibri"/>
                        </a:rPr>
                        <a:t>N</a:t>
                      </a:r>
                      <a:endParaRPr sz="1600">
                        <a:latin typeface="Calibri"/>
                        <a:cs typeface="Calibri"/>
                      </a:endParaRPr>
                    </a:p>
                  </a:txBody>
                  <a:tcPr marL="0" marR="0" marT="5080" marB="0">
                    <a:solidFill>
                      <a:srgbClr val="682D74"/>
                    </a:solidFill>
                  </a:tcPr>
                </a:tc>
                <a:tc rowSpan="2">
                  <a:txBody>
                    <a:bodyPr/>
                    <a:lstStyle/>
                    <a:p>
                      <a:pPr>
                        <a:lnSpc>
                          <a:spcPct val="100000"/>
                        </a:lnSpc>
                        <a:spcBef>
                          <a:spcPts val="40"/>
                        </a:spcBef>
                      </a:pPr>
                      <a:endParaRPr sz="1650">
                        <a:latin typeface="Times New Roman"/>
                        <a:cs typeface="Times New Roman"/>
                      </a:endParaRPr>
                    </a:p>
                    <a:p>
                      <a:pPr marL="227965">
                        <a:lnSpc>
                          <a:spcPct val="100000"/>
                        </a:lnSpc>
                      </a:pPr>
                      <a:r>
                        <a:rPr sz="1600" b="1" spc="-10" dirty="0">
                          <a:solidFill>
                            <a:srgbClr val="FFFFFF"/>
                          </a:solidFill>
                          <a:latin typeface="Calibri"/>
                          <a:cs typeface="Calibri"/>
                        </a:rPr>
                        <a:t>Stages</a:t>
                      </a:r>
                      <a:endParaRPr sz="1600">
                        <a:latin typeface="Calibri"/>
                        <a:cs typeface="Calibri"/>
                      </a:endParaRPr>
                    </a:p>
                  </a:txBody>
                  <a:tcPr marL="0" marR="0" marT="5080" marB="0">
                    <a:solidFill>
                      <a:srgbClr val="682D74"/>
                    </a:solidFill>
                  </a:tcPr>
                </a:tc>
                <a:tc rowSpan="2">
                  <a:txBody>
                    <a:bodyPr/>
                    <a:lstStyle/>
                    <a:p>
                      <a:pPr>
                        <a:lnSpc>
                          <a:spcPct val="100000"/>
                        </a:lnSpc>
                        <a:spcBef>
                          <a:spcPts val="40"/>
                        </a:spcBef>
                      </a:pPr>
                      <a:endParaRPr sz="1650">
                        <a:latin typeface="Times New Roman"/>
                        <a:cs typeface="Times New Roman"/>
                      </a:endParaRPr>
                    </a:p>
                    <a:p>
                      <a:pPr marL="647700">
                        <a:lnSpc>
                          <a:spcPct val="100000"/>
                        </a:lnSpc>
                      </a:pPr>
                      <a:r>
                        <a:rPr sz="1600" b="1" spc="-5" dirty="0">
                          <a:solidFill>
                            <a:srgbClr val="FFFFFF"/>
                          </a:solidFill>
                          <a:latin typeface="Calibri"/>
                          <a:cs typeface="Calibri"/>
                        </a:rPr>
                        <a:t>Neoadjuvant </a:t>
                      </a:r>
                      <a:r>
                        <a:rPr sz="1600" b="1" spc="-10" dirty="0">
                          <a:solidFill>
                            <a:srgbClr val="FFFFFF"/>
                          </a:solidFill>
                          <a:latin typeface="Calibri"/>
                          <a:cs typeface="Calibri"/>
                        </a:rPr>
                        <a:t>Regimen</a:t>
                      </a:r>
                      <a:endParaRPr sz="1600">
                        <a:latin typeface="Calibri"/>
                        <a:cs typeface="Calibri"/>
                      </a:endParaRPr>
                    </a:p>
                  </a:txBody>
                  <a:tcPr marL="0" marR="0" marT="5080" marB="0">
                    <a:solidFill>
                      <a:srgbClr val="682D74"/>
                    </a:solidFill>
                  </a:tcPr>
                </a:tc>
                <a:tc gridSpan="4">
                  <a:txBody>
                    <a:bodyPr/>
                    <a:lstStyle/>
                    <a:p>
                      <a:pPr algn="ctr">
                        <a:lnSpc>
                          <a:spcPct val="100000"/>
                        </a:lnSpc>
                        <a:spcBef>
                          <a:spcPts val="440"/>
                        </a:spcBef>
                      </a:pPr>
                      <a:r>
                        <a:rPr sz="1600" b="1" dirty="0">
                          <a:solidFill>
                            <a:srgbClr val="FFFFFF"/>
                          </a:solidFill>
                          <a:latin typeface="Calibri"/>
                          <a:cs typeface="Calibri"/>
                        </a:rPr>
                        <a:t>All </a:t>
                      </a:r>
                      <a:r>
                        <a:rPr sz="1600" b="1" spc="-10" dirty="0">
                          <a:solidFill>
                            <a:srgbClr val="FFFFFF"/>
                          </a:solidFill>
                          <a:latin typeface="Calibri"/>
                          <a:cs typeface="Calibri"/>
                        </a:rPr>
                        <a:t>Stages,</a:t>
                      </a:r>
                      <a:r>
                        <a:rPr sz="1600" b="1" spc="-30" dirty="0">
                          <a:solidFill>
                            <a:srgbClr val="FFFFFF"/>
                          </a:solidFill>
                          <a:latin typeface="Calibri"/>
                          <a:cs typeface="Calibri"/>
                        </a:rPr>
                        <a:t> </a:t>
                      </a:r>
                      <a:r>
                        <a:rPr sz="1600" b="1" dirty="0">
                          <a:solidFill>
                            <a:srgbClr val="FFFFFF"/>
                          </a:solidFill>
                          <a:latin typeface="Calibri"/>
                          <a:cs typeface="Calibri"/>
                        </a:rPr>
                        <a:t>%</a:t>
                      </a:r>
                      <a:endParaRPr sz="1600">
                        <a:latin typeface="Calibri"/>
                        <a:cs typeface="Calibri"/>
                      </a:endParaRPr>
                    </a:p>
                  </a:txBody>
                  <a:tcPr marL="0" marR="0" marT="55880" marB="0">
                    <a:lnB w="12700">
                      <a:solidFill>
                        <a:srgbClr val="000000"/>
                      </a:solidFill>
                      <a:prstDash val="solid"/>
                    </a:lnB>
                    <a:solidFill>
                      <a:srgbClr val="682D7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81003">
                <a:tc vMerge="1">
                  <a:txBody>
                    <a:bodyPr/>
                    <a:lstStyle/>
                    <a:p>
                      <a:endParaRPr/>
                    </a:p>
                  </a:txBody>
                  <a:tcPr marL="0" marR="0" marT="5080" marB="0">
                    <a:solidFill>
                      <a:srgbClr val="682D74"/>
                    </a:solidFill>
                  </a:tcPr>
                </a:tc>
                <a:tc vMerge="1">
                  <a:txBody>
                    <a:bodyPr/>
                    <a:lstStyle/>
                    <a:p>
                      <a:endParaRPr/>
                    </a:p>
                  </a:txBody>
                  <a:tcPr marL="0" marR="0" marT="5080" marB="0">
                    <a:solidFill>
                      <a:srgbClr val="682D74"/>
                    </a:solidFill>
                  </a:tcPr>
                </a:tc>
                <a:tc vMerge="1">
                  <a:txBody>
                    <a:bodyPr/>
                    <a:lstStyle/>
                    <a:p>
                      <a:endParaRPr/>
                    </a:p>
                  </a:txBody>
                  <a:tcPr marL="0" marR="0" marT="5080" marB="0">
                    <a:solidFill>
                      <a:srgbClr val="682D74"/>
                    </a:solidFill>
                  </a:tcPr>
                </a:tc>
                <a:tc vMerge="1">
                  <a:txBody>
                    <a:bodyPr/>
                    <a:lstStyle/>
                    <a:p>
                      <a:endParaRPr/>
                    </a:p>
                  </a:txBody>
                  <a:tcPr marL="0" marR="0" marT="5080" marB="0">
                    <a:solidFill>
                      <a:srgbClr val="682D74"/>
                    </a:solidFill>
                  </a:tcPr>
                </a:tc>
                <a:tc>
                  <a:txBody>
                    <a:bodyPr/>
                    <a:lstStyle/>
                    <a:p>
                      <a:pPr marL="635" algn="ctr">
                        <a:lnSpc>
                          <a:spcPct val="100000"/>
                        </a:lnSpc>
                        <a:spcBef>
                          <a:spcPts val="440"/>
                        </a:spcBef>
                      </a:pPr>
                      <a:r>
                        <a:rPr sz="1600" b="1" spc="-5" dirty="0">
                          <a:solidFill>
                            <a:srgbClr val="FFFFFF"/>
                          </a:solidFill>
                          <a:latin typeface="Calibri"/>
                          <a:cs typeface="Calibri"/>
                        </a:rPr>
                        <a:t>MPR</a:t>
                      </a:r>
                      <a:endParaRPr sz="1600">
                        <a:latin typeface="Calibri"/>
                        <a:cs typeface="Calibri"/>
                      </a:endParaRPr>
                    </a:p>
                  </a:txBody>
                  <a:tcPr marL="0" marR="0" marT="55880" marB="0">
                    <a:lnT w="12700">
                      <a:solidFill>
                        <a:srgbClr val="000000"/>
                      </a:solidFill>
                      <a:prstDash val="solid"/>
                    </a:lnT>
                    <a:solidFill>
                      <a:srgbClr val="682D74"/>
                    </a:solidFill>
                  </a:tcPr>
                </a:tc>
                <a:tc>
                  <a:txBody>
                    <a:bodyPr/>
                    <a:lstStyle/>
                    <a:p>
                      <a:pPr marR="15875" algn="ctr">
                        <a:lnSpc>
                          <a:spcPct val="100000"/>
                        </a:lnSpc>
                        <a:spcBef>
                          <a:spcPts val="440"/>
                        </a:spcBef>
                      </a:pPr>
                      <a:r>
                        <a:rPr sz="1600" b="1" spc="-5" dirty="0">
                          <a:solidFill>
                            <a:srgbClr val="FFFFFF"/>
                          </a:solidFill>
                          <a:latin typeface="Calibri"/>
                          <a:cs typeface="Calibri"/>
                        </a:rPr>
                        <a:t>pCR</a:t>
                      </a:r>
                      <a:endParaRPr sz="1600">
                        <a:latin typeface="Calibri"/>
                        <a:cs typeface="Calibri"/>
                      </a:endParaRPr>
                    </a:p>
                  </a:txBody>
                  <a:tcPr marL="0" marR="0" marT="55880" marB="0">
                    <a:lnT w="12700">
                      <a:solidFill>
                        <a:srgbClr val="000000"/>
                      </a:solidFill>
                      <a:prstDash val="solid"/>
                    </a:lnT>
                    <a:solidFill>
                      <a:srgbClr val="682D74"/>
                    </a:solidFill>
                  </a:tcPr>
                </a:tc>
                <a:tc>
                  <a:txBody>
                    <a:bodyPr/>
                    <a:lstStyle/>
                    <a:p>
                      <a:pPr marR="10160" algn="ctr">
                        <a:lnSpc>
                          <a:spcPct val="100000"/>
                        </a:lnSpc>
                        <a:spcBef>
                          <a:spcPts val="440"/>
                        </a:spcBef>
                      </a:pPr>
                      <a:r>
                        <a:rPr sz="1600" b="1" spc="-5" dirty="0">
                          <a:solidFill>
                            <a:srgbClr val="FFFFFF"/>
                          </a:solidFill>
                          <a:latin typeface="Calibri"/>
                          <a:cs typeface="Calibri"/>
                        </a:rPr>
                        <a:t>ORR</a:t>
                      </a:r>
                      <a:endParaRPr sz="1600">
                        <a:latin typeface="Calibri"/>
                        <a:cs typeface="Calibri"/>
                      </a:endParaRPr>
                    </a:p>
                  </a:txBody>
                  <a:tcPr marL="0" marR="0" marT="55880" marB="0">
                    <a:lnT w="12700">
                      <a:solidFill>
                        <a:srgbClr val="000000"/>
                      </a:solidFill>
                      <a:prstDash val="solid"/>
                    </a:lnT>
                    <a:solidFill>
                      <a:srgbClr val="682D74"/>
                    </a:solidFill>
                  </a:tcPr>
                </a:tc>
                <a:tc>
                  <a:txBody>
                    <a:bodyPr/>
                    <a:lstStyle/>
                    <a:p>
                      <a:pPr marL="5080" algn="ctr">
                        <a:lnSpc>
                          <a:spcPct val="100000"/>
                        </a:lnSpc>
                        <a:spcBef>
                          <a:spcPts val="440"/>
                        </a:spcBef>
                      </a:pPr>
                      <a:r>
                        <a:rPr sz="1600" b="1" spc="-10" dirty="0">
                          <a:solidFill>
                            <a:srgbClr val="FFFFFF"/>
                          </a:solidFill>
                          <a:latin typeface="Calibri"/>
                          <a:cs typeface="Calibri"/>
                        </a:rPr>
                        <a:t>Resected</a:t>
                      </a:r>
                      <a:endParaRPr sz="1600">
                        <a:latin typeface="Calibri"/>
                        <a:cs typeface="Calibri"/>
                      </a:endParaRPr>
                    </a:p>
                  </a:txBody>
                  <a:tcPr marL="0" marR="0" marT="55880" marB="0">
                    <a:lnT w="12700">
                      <a:solidFill>
                        <a:srgbClr val="000000"/>
                      </a:solidFill>
                      <a:prstDash val="solid"/>
                    </a:lnT>
                    <a:solidFill>
                      <a:srgbClr val="682D74"/>
                    </a:solidFill>
                  </a:tcPr>
                </a:tc>
                <a:extLst>
                  <a:ext uri="{0D108BD9-81ED-4DB2-BD59-A6C34878D82A}">
                    <a16:rowId xmlns:a16="http://schemas.microsoft.com/office/drawing/2014/main" val="10001"/>
                  </a:ext>
                </a:extLst>
              </a:tr>
              <a:tr h="381025">
                <a:tc>
                  <a:txBody>
                    <a:bodyPr/>
                    <a:lstStyle/>
                    <a:p>
                      <a:pPr marL="121920">
                        <a:lnSpc>
                          <a:spcPct val="100000"/>
                        </a:lnSpc>
                        <a:spcBef>
                          <a:spcPts val="440"/>
                        </a:spcBef>
                      </a:pPr>
                      <a:r>
                        <a:rPr sz="1600" spc="-15" dirty="0">
                          <a:solidFill>
                            <a:srgbClr val="020F13"/>
                          </a:solidFill>
                          <a:latin typeface="Calibri"/>
                          <a:cs typeface="Calibri"/>
                        </a:rPr>
                        <a:t>Forde </a:t>
                      </a:r>
                      <a:r>
                        <a:rPr sz="1600" spc="-5" dirty="0">
                          <a:solidFill>
                            <a:srgbClr val="020F13"/>
                          </a:solidFill>
                          <a:latin typeface="Calibri"/>
                          <a:cs typeface="Calibri"/>
                        </a:rPr>
                        <a:t>et</a:t>
                      </a:r>
                      <a:r>
                        <a:rPr sz="1600" spc="10" dirty="0">
                          <a:solidFill>
                            <a:srgbClr val="020F13"/>
                          </a:solidFill>
                          <a:latin typeface="Calibri"/>
                          <a:cs typeface="Calibri"/>
                        </a:rPr>
                        <a:t> </a:t>
                      </a:r>
                      <a:r>
                        <a:rPr sz="1600" dirty="0">
                          <a:solidFill>
                            <a:srgbClr val="020F13"/>
                          </a:solidFill>
                          <a:latin typeface="Calibri"/>
                          <a:cs typeface="Calibri"/>
                        </a:rPr>
                        <a:t>al</a:t>
                      </a:r>
                      <a:r>
                        <a:rPr sz="1575" baseline="26455" dirty="0">
                          <a:solidFill>
                            <a:srgbClr val="020F13"/>
                          </a:solidFill>
                          <a:latin typeface="Calibri"/>
                          <a:cs typeface="Calibri"/>
                        </a:rPr>
                        <a:t>1</a:t>
                      </a:r>
                      <a:endParaRPr sz="1575" baseline="26455">
                        <a:latin typeface="Calibri"/>
                        <a:cs typeface="Calibri"/>
                      </a:endParaRPr>
                    </a:p>
                  </a:txBody>
                  <a:tcPr marL="0" marR="0" marT="55880" marB="0">
                    <a:solidFill>
                      <a:srgbClr val="CDCDCF"/>
                    </a:solidFill>
                  </a:tcPr>
                </a:tc>
                <a:tc>
                  <a:txBody>
                    <a:bodyPr/>
                    <a:lstStyle/>
                    <a:p>
                      <a:pPr marL="132080" algn="ctr">
                        <a:lnSpc>
                          <a:spcPct val="100000"/>
                        </a:lnSpc>
                        <a:spcBef>
                          <a:spcPts val="440"/>
                        </a:spcBef>
                      </a:pPr>
                      <a:r>
                        <a:rPr sz="1600" spc="-5" dirty="0">
                          <a:solidFill>
                            <a:srgbClr val="020F13"/>
                          </a:solidFill>
                          <a:latin typeface="Calibri"/>
                          <a:cs typeface="Calibri"/>
                        </a:rPr>
                        <a:t>21</a:t>
                      </a:r>
                      <a:endParaRPr sz="1600">
                        <a:latin typeface="Calibri"/>
                        <a:cs typeface="Calibri"/>
                      </a:endParaRPr>
                    </a:p>
                  </a:txBody>
                  <a:tcPr marL="0" marR="0" marT="55880" marB="0">
                    <a:solidFill>
                      <a:srgbClr val="CDCDCF"/>
                    </a:solidFill>
                  </a:tcPr>
                </a:tc>
                <a:tc>
                  <a:txBody>
                    <a:bodyPr/>
                    <a:lstStyle/>
                    <a:p>
                      <a:pPr algn="ctr">
                        <a:lnSpc>
                          <a:spcPct val="100000"/>
                        </a:lnSpc>
                        <a:spcBef>
                          <a:spcPts val="440"/>
                        </a:spcBef>
                      </a:pPr>
                      <a:r>
                        <a:rPr sz="1600" spc="-5" dirty="0">
                          <a:solidFill>
                            <a:srgbClr val="020F13"/>
                          </a:solidFill>
                          <a:latin typeface="Calibri"/>
                          <a:cs typeface="Calibri"/>
                        </a:rPr>
                        <a:t>I-IIIA</a:t>
                      </a:r>
                      <a:endParaRPr sz="1600">
                        <a:latin typeface="Calibri"/>
                        <a:cs typeface="Calibri"/>
                      </a:endParaRPr>
                    </a:p>
                  </a:txBody>
                  <a:tcPr marL="0" marR="0" marT="55880" marB="0">
                    <a:solidFill>
                      <a:srgbClr val="CDCDCF"/>
                    </a:solidFill>
                  </a:tcPr>
                </a:tc>
                <a:tc>
                  <a:txBody>
                    <a:bodyPr/>
                    <a:lstStyle/>
                    <a:p>
                      <a:pPr marL="10795" algn="ctr">
                        <a:lnSpc>
                          <a:spcPct val="100000"/>
                        </a:lnSpc>
                        <a:spcBef>
                          <a:spcPts val="440"/>
                        </a:spcBef>
                      </a:pPr>
                      <a:r>
                        <a:rPr sz="1600" spc="-5" dirty="0">
                          <a:solidFill>
                            <a:srgbClr val="020F13"/>
                          </a:solidFill>
                          <a:latin typeface="Calibri"/>
                          <a:cs typeface="Calibri"/>
                        </a:rPr>
                        <a:t>Nivolumab </a:t>
                      </a:r>
                      <a:r>
                        <a:rPr sz="1600" dirty="0">
                          <a:solidFill>
                            <a:srgbClr val="020F13"/>
                          </a:solidFill>
                          <a:latin typeface="Calibri"/>
                          <a:cs typeface="Calibri"/>
                        </a:rPr>
                        <a:t>x</a:t>
                      </a:r>
                      <a:r>
                        <a:rPr sz="1600" spc="-30" dirty="0">
                          <a:solidFill>
                            <a:srgbClr val="020F13"/>
                          </a:solidFill>
                          <a:latin typeface="Calibri"/>
                          <a:cs typeface="Calibri"/>
                        </a:rPr>
                        <a:t> </a:t>
                      </a:r>
                      <a:r>
                        <a:rPr sz="1600" dirty="0">
                          <a:solidFill>
                            <a:srgbClr val="020F13"/>
                          </a:solidFill>
                          <a:latin typeface="Calibri"/>
                          <a:cs typeface="Calibri"/>
                        </a:rPr>
                        <a:t>2</a:t>
                      </a:r>
                      <a:endParaRPr sz="1600">
                        <a:latin typeface="Calibri"/>
                        <a:cs typeface="Calibri"/>
                      </a:endParaRPr>
                    </a:p>
                  </a:txBody>
                  <a:tcPr marL="0" marR="0" marT="55880" marB="0">
                    <a:solidFill>
                      <a:srgbClr val="CDCDCF"/>
                    </a:solidFill>
                  </a:tcPr>
                </a:tc>
                <a:tc>
                  <a:txBody>
                    <a:bodyPr/>
                    <a:lstStyle/>
                    <a:p>
                      <a:pPr algn="ctr">
                        <a:lnSpc>
                          <a:spcPct val="100000"/>
                        </a:lnSpc>
                        <a:spcBef>
                          <a:spcPts val="440"/>
                        </a:spcBef>
                      </a:pPr>
                      <a:r>
                        <a:rPr sz="1600" spc="-5" dirty="0">
                          <a:solidFill>
                            <a:srgbClr val="020F13"/>
                          </a:solidFill>
                          <a:latin typeface="Calibri"/>
                          <a:cs typeface="Calibri"/>
                        </a:rPr>
                        <a:t>45*</a:t>
                      </a:r>
                      <a:r>
                        <a:rPr sz="1575" spc="-7" baseline="26455" dirty="0">
                          <a:solidFill>
                            <a:srgbClr val="020F13"/>
                          </a:solidFill>
                          <a:latin typeface="Calibri"/>
                          <a:cs typeface="Calibri"/>
                        </a:rPr>
                        <a:t>¶</a:t>
                      </a:r>
                      <a:endParaRPr sz="1575" baseline="26455">
                        <a:latin typeface="Calibri"/>
                        <a:cs typeface="Calibri"/>
                      </a:endParaRPr>
                    </a:p>
                  </a:txBody>
                  <a:tcPr marL="0" marR="0" marT="55880" marB="0">
                    <a:solidFill>
                      <a:srgbClr val="CDCDCF"/>
                    </a:solidFill>
                  </a:tcPr>
                </a:tc>
                <a:tc>
                  <a:txBody>
                    <a:bodyPr/>
                    <a:lstStyle/>
                    <a:p>
                      <a:pPr marR="15875" algn="ctr">
                        <a:lnSpc>
                          <a:spcPct val="100000"/>
                        </a:lnSpc>
                        <a:spcBef>
                          <a:spcPts val="440"/>
                        </a:spcBef>
                      </a:pPr>
                      <a:r>
                        <a:rPr sz="1600" spc="-5" dirty="0">
                          <a:solidFill>
                            <a:srgbClr val="020F13"/>
                          </a:solidFill>
                          <a:latin typeface="Calibri"/>
                          <a:cs typeface="Calibri"/>
                        </a:rPr>
                        <a:t>15*</a:t>
                      </a:r>
                      <a:endParaRPr sz="1600">
                        <a:latin typeface="Calibri"/>
                        <a:cs typeface="Calibri"/>
                      </a:endParaRPr>
                    </a:p>
                  </a:txBody>
                  <a:tcPr marL="0" marR="0" marT="55880" marB="0">
                    <a:solidFill>
                      <a:srgbClr val="CDCDCF"/>
                    </a:solidFill>
                  </a:tcPr>
                </a:tc>
                <a:tc>
                  <a:txBody>
                    <a:bodyPr/>
                    <a:lstStyle/>
                    <a:p>
                      <a:pPr marR="11430" algn="ctr">
                        <a:lnSpc>
                          <a:spcPct val="100000"/>
                        </a:lnSpc>
                        <a:spcBef>
                          <a:spcPts val="440"/>
                        </a:spcBef>
                      </a:pPr>
                      <a:r>
                        <a:rPr sz="1600" spc="-5" dirty="0">
                          <a:solidFill>
                            <a:srgbClr val="020F13"/>
                          </a:solidFill>
                          <a:latin typeface="Calibri"/>
                          <a:cs typeface="Calibri"/>
                        </a:rPr>
                        <a:t>10</a:t>
                      </a:r>
                      <a:endParaRPr sz="1600">
                        <a:latin typeface="Calibri"/>
                        <a:cs typeface="Calibri"/>
                      </a:endParaRPr>
                    </a:p>
                  </a:txBody>
                  <a:tcPr marL="0" marR="0" marT="55880" marB="0">
                    <a:solidFill>
                      <a:srgbClr val="CDCDCF"/>
                    </a:solidFill>
                  </a:tcPr>
                </a:tc>
                <a:tc>
                  <a:txBody>
                    <a:bodyPr/>
                    <a:lstStyle/>
                    <a:p>
                      <a:pPr marL="4445" algn="ctr">
                        <a:lnSpc>
                          <a:spcPct val="100000"/>
                        </a:lnSpc>
                        <a:spcBef>
                          <a:spcPts val="440"/>
                        </a:spcBef>
                      </a:pPr>
                      <a:r>
                        <a:rPr sz="1600" spc="-5" dirty="0">
                          <a:latin typeface="Calibri"/>
                          <a:cs typeface="Calibri"/>
                        </a:rPr>
                        <a:t>95</a:t>
                      </a:r>
                      <a:endParaRPr sz="1600">
                        <a:latin typeface="Calibri"/>
                        <a:cs typeface="Calibri"/>
                      </a:endParaRPr>
                    </a:p>
                  </a:txBody>
                  <a:tcPr marL="0" marR="0" marT="55880" marB="0">
                    <a:solidFill>
                      <a:srgbClr val="CDCDCF"/>
                    </a:solidFill>
                  </a:tcPr>
                </a:tc>
                <a:extLst>
                  <a:ext uri="{0D108BD9-81ED-4DB2-BD59-A6C34878D82A}">
                    <a16:rowId xmlns:a16="http://schemas.microsoft.com/office/drawing/2014/main" val="10002"/>
                  </a:ext>
                </a:extLst>
              </a:tr>
              <a:tr h="381025">
                <a:tc>
                  <a:txBody>
                    <a:bodyPr/>
                    <a:lstStyle/>
                    <a:p>
                      <a:pPr marL="121285">
                        <a:lnSpc>
                          <a:spcPct val="100000"/>
                        </a:lnSpc>
                        <a:spcBef>
                          <a:spcPts val="440"/>
                        </a:spcBef>
                      </a:pPr>
                      <a:r>
                        <a:rPr sz="1600" spc="-5" dirty="0">
                          <a:solidFill>
                            <a:srgbClr val="020F13"/>
                          </a:solidFill>
                          <a:latin typeface="Calibri"/>
                          <a:cs typeface="Calibri"/>
                        </a:rPr>
                        <a:t>LCMC3</a:t>
                      </a:r>
                      <a:r>
                        <a:rPr sz="1575" spc="-7" baseline="26455" dirty="0">
                          <a:solidFill>
                            <a:srgbClr val="020F13"/>
                          </a:solidFill>
                          <a:latin typeface="Calibri"/>
                          <a:cs typeface="Calibri"/>
                        </a:rPr>
                        <a:t>2,3</a:t>
                      </a:r>
                      <a:endParaRPr sz="1575" baseline="26455">
                        <a:latin typeface="Calibri"/>
                        <a:cs typeface="Calibri"/>
                      </a:endParaRPr>
                    </a:p>
                  </a:txBody>
                  <a:tcPr marL="0" marR="0" marT="55880" marB="0">
                    <a:solidFill>
                      <a:srgbClr val="F1F1F1"/>
                    </a:solidFill>
                  </a:tcPr>
                </a:tc>
                <a:tc>
                  <a:txBody>
                    <a:bodyPr/>
                    <a:lstStyle/>
                    <a:p>
                      <a:pPr marL="132715" algn="ctr">
                        <a:lnSpc>
                          <a:spcPct val="100000"/>
                        </a:lnSpc>
                        <a:spcBef>
                          <a:spcPts val="440"/>
                        </a:spcBef>
                      </a:pPr>
                      <a:r>
                        <a:rPr sz="1600" spc="-5" dirty="0">
                          <a:solidFill>
                            <a:srgbClr val="020F13"/>
                          </a:solidFill>
                          <a:latin typeface="Calibri"/>
                          <a:cs typeface="Calibri"/>
                        </a:rPr>
                        <a:t>181</a:t>
                      </a:r>
                      <a:endParaRPr sz="1600">
                        <a:latin typeface="Calibri"/>
                        <a:cs typeface="Calibri"/>
                      </a:endParaRPr>
                    </a:p>
                  </a:txBody>
                  <a:tcPr marL="0" marR="0" marT="55880" marB="0">
                    <a:solidFill>
                      <a:srgbClr val="F1F1F1"/>
                    </a:solidFill>
                  </a:tcPr>
                </a:tc>
                <a:tc>
                  <a:txBody>
                    <a:bodyPr/>
                    <a:lstStyle/>
                    <a:p>
                      <a:pPr algn="ctr">
                        <a:lnSpc>
                          <a:spcPct val="100000"/>
                        </a:lnSpc>
                        <a:spcBef>
                          <a:spcPts val="440"/>
                        </a:spcBef>
                      </a:pPr>
                      <a:r>
                        <a:rPr sz="1600" spc="-5" dirty="0">
                          <a:solidFill>
                            <a:srgbClr val="020F13"/>
                          </a:solidFill>
                          <a:latin typeface="Calibri"/>
                          <a:cs typeface="Calibri"/>
                        </a:rPr>
                        <a:t>IB-IIIB</a:t>
                      </a:r>
                      <a:endParaRPr sz="1600">
                        <a:latin typeface="Calibri"/>
                        <a:cs typeface="Calibri"/>
                      </a:endParaRPr>
                    </a:p>
                  </a:txBody>
                  <a:tcPr marL="0" marR="0" marT="55880" marB="0">
                    <a:solidFill>
                      <a:srgbClr val="F1F1F1"/>
                    </a:solidFill>
                  </a:tcPr>
                </a:tc>
                <a:tc>
                  <a:txBody>
                    <a:bodyPr/>
                    <a:lstStyle/>
                    <a:p>
                      <a:pPr marL="11430" algn="ctr">
                        <a:lnSpc>
                          <a:spcPct val="100000"/>
                        </a:lnSpc>
                        <a:spcBef>
                          <a:spcPts val="440"/>
                        </a:spcBef>
                      </a:pPr>
                      <a:r>
                        <a:rPr sz="1600" spc="-15" dirty="0">
                          <a:solidFill>
                            <a:srgbClr val="020F13"/>
                          </a:solidFill>
                          <a:latin typeface="Calibri"/>
                          <a:cs typeface="Calibri"/>
                        </a:rPr>
                        <a:t>Atezolizumab </a:t>
                      </a:r>
                      <a:r>
                        <a:rPr sz="1600" dirty="0">
                          <a:solidFill>
                            <a:srgbClr val="020F13"/>
                          </a:solidFill>
                          <a:latin typeface="Calibri"/>
                          <a:cs typeface="Calibri"/>
                        </a:rPr>
                        <a:t>x 2</a:t>
                      </a:r>
                      <a:endParaRPr sz="1600">
                        <a:latin typeface="Calibri"/>
                        <a:cs typeface="Calibri"/>
                      </a:endParaRPr>
                    </a:p>
                  </a:txBody>
                  <a:tcPr marL="0" marR="0" marT="55880" marB="0">
                    <a:solidFill>
                      <a:srgbClr val="F1F1F1"/>
                    </a:solidFill>
                  </a:tcPr>
                </a:tc>
                <a:tc>
                  <a:txBody>
                    <a:bodyPr/>
                    <a:lstStyle/>
                    <a:p>
                      <a:pPr algn="ctr">
                        <a:lnSpc>
                          <a:spcPct val="100000"/>
                        </a:lnSpc>
                        <a:spcBef>
                          <a:spcPts val="440"/>
                        </a:spcBef>
                      </a:pPr>
                      <a:r>
                        <a:rPr sz="1600" dirty="0">
                          <a:solidFill>
                            <a:srgbClr val="020F13"/>
                          </a:solidFill>
                          <a:latin typeface="Calibri"/>
                          <a:cs typeface="Calibri"/>
                        </a:rPr>
                        <a:t>21</a:t>
                      </a:r>
                      <a:r>
                        <a:rPr sz="1575" baseline="26455" dirty="0">
                          <a:solidFill>
                            <a:srgbClr val="020F13"/>
                          </a:solidFill>
                          <a:latin typeface="Calibri"/>
                          <a:cs typeface="Calibri"/>
                        </a:rPr>
                        <a:t>†</a:t>
                      </a:r>
                      <a:endParaRPr sz="1575" baseline="26455">
                        <a:latin typeface="Calibri"/>
                        <a:cs typeface="Calibri"/>
                      </a:endParaRPr>
                    </a:p>
                  </a:txBody>
                  <a:tcPr marL="0" marR="0" marT="55880" marB="0">
                    <a:solidFill>
                      <a:srgbClr val="F1F1F1"/>
                    </a:solidFill>
                  </a:tcPr>
                </a:tc>
                <a:tc>
                  <a:txBody>
                    <a:bodyPr/>
                    <a:lstStyle/>
                    <a:p>
                      <a:pPr marR="17145" algn="ctr">
                        <a:lnSpc>
                          <a:spcPts val="1880"/>
                        </a:lnSpc>
                      </a:pPr>
                      <a:r>
                        <a:rPr sz="2400" baseline="-17361" dirty="0">
                          <a:solidFill>
                            <a:srgbClr val="020F13"/>
                          </a:solidFill>
                          <a:latin typeface="Calibri"/>
                          <a:cs typeface="Calibri"/>
                        </a:rPr>
                        <a:t>7</a:t>
                      </a:r>
                      <a:r>
                        <a:rPr sz="1050" dirty="0">
                          <a:solidFill>
                            <a:srgbClr val="020F13"/>
                          </a:solidFill>
                          <a:latin typeface="Calibri"/>
                          <a:cs typeface="Calibri"/>
                        </a:rPr>
                        <a:t>†</a:t>
                      </a:r>
                      <a:endParaRPr sz="1050">
                        <a:latin typeface="Calibri"/>
                        <a:cs typeface="Calibri"/>
                      </a:endParaRPr>
                    </a:p>
                  </a:txBody>
                  <a:tcPr marL="0" marR="0" marT="0" marB="0">
                    <a:solidFill>
                      <a:srgbClr val="F1F1F1"/>
                    </a:solidFill>
                  </a:tcPr>
                </a:tc>
                <a:tc>
                  <a:txBody>
                    <a:bodyPr/>
                    <a:lstStyle/>
                    <a:p>
                      <a:pPr marR="10160" algn="ctr">
                        <a:lnSpc>
                          <a:spcPct val="100000"/>
                        </a:lnSpc>
                        <a:spcBef>
                          <a:spcPts val="440"/>
                        </a:spcBef>
                      </a:pPr>
                      <a:r>
                        <a:rPr sz="1600" dirty="0">
                          <a:solidFill>
                            <a:srgbClr val="020F13"/>
                          </a:solidFill>
                          <a:latin typeface="Calibri"/>
                          <a:cs typeface="Calibri"/>
                        </a:rPr>
                        <a:t>7</a:t>
                      </a:r>
                      <a:endParaRPr sz="1600">
                        <a:latin typeface="Calibri"/>
                        <a:cs typeface="Calibri"/>
                      </a:endParaRPr>
                    </a:p>
                  </a:txBody>
                  <a:tcPr marL="0" marR="0" marT="55880" marB="0">
                    <a:solidFill>
                      <a:srgbClr val="F1F1F1"/>
                    </a:solidFill>
                  </a:tcPr>
                </a:tc>
                <a:tc>
                  <a:txBody>
                    <a:bodyPr/>
                    <a:lstStyle/>
                    <a:p>
                      <a:pPr marL="5080" algn="ctr">
                        <a:lnSpc>
                          <a:spcPct val="100000"/>
                        </a:lnSpc>
                        <a:spcBef>
                          <a:spcPts val="440"/>
                        </a:spcBef>
                      </a:pPr>
                      <a:r>
                        <a:rPr sz="1600" spc="-5" dirty="0">
                          <a:latin typeface="Calibri"/>
                          <a:cs typeface="Calibri"/>
                        </a:rPr>
                        <a:t>88</a:t>
                      </a:r>
                      <a:endParaRPr sz="1600">
                        <a:latin typeface="Calibri"/>
                        <a:cs typeface="Calibri"/>
                      </a:endParaRPr>
                    </a:p>
                  </a:txBody>
                  <a:tcPr marL="0" marR="0" marT="55880" marB="0">
                    <a:solidFill>
                      <a:srgbClr val="F1F1F1"/>
                    </a:solidFill>
                  </a:tcPr>
                </a:tc>
                <a:extLst>
                  <a:ext uri="{0D108BD9-81ED-4DB2-BD59-A6C34878D82A}">
                    <a16:rowId xmlns:a16="http://schemas.microsoft.com/office/drawing/2014/main" val="10003"/>
                  </a:ext>
                </a:extLst>
              </a:tr>
              <a:tr h="935062">
                <a:tc>
                  <a:txBody>
                    <a:bodyPr/>
                    <a:lstStyle/>
                    <a:p>
                      <a:pPr marL="121285">
                        <a:lnSpc>
                          <a:spcPct val="100000"/>
                        </a:lnSpc>
                        <a:spcBef>
                          <a:spcPts val="700"/>
                        </a:spcBef>
                      </a:pPr>
                      <a:r>
                        <a:rPr sz="1600" spc="-20" dirty="0">
                          <a:solidFill>
                            <a:srgbClr val="020F13"/>
                          </a:solidFill>
                          <a:latin typeface="Calibri"/>
                          <a:cs typeface="Calibri"/>
                        </a:rPr>
                        <a:t>NEOSTAR</a:t>
                      </a:r>
                      <a:r>
                        <a:rPr sz="1575" spc="-30" baseline="26455" dirty="0">
                          <a:solidFill>
                            <a:srgbClr val="020F13"/>
                          </a:solidFill>
                          <a:latin typeface="Calibri"/>
                          <a:cs typeface="Calibri"/>
                        </a:rPr>
                        <a:t>4,5</a:t>
                      </a:r>
                      <a:endParaRPr sz="1575" baseline="26455">
                        <a:latin typeface="Calibri"/>
                        <a:cs typeface="Calibri"/>
                      </a:endParaRPr>
                    </a:p>
                    <a:p>
                      <a:pPr marL="405765" indent="-171450">
                        <a:lnSpc>
                          <a:spcPct val="100000"/>
                        </a:lnSpc>
                        <a:buClr>
                          <a:srgbClr val="000000"/>
                        </a:buClr>
                        <a:buFont typeface="Wingdings"/>
                        <a:buChar char=""/>
                        <a:tabLst>
                          <a:tab pos="406400" algn="l"/>
                        </a:tabLst>
                      </a:pPr>
                      <a:r>
                        <a:rPr sz="1600" spc="-5" dirty="0">
                          <a:solidFill>
                            <a:srgbClr val="020F13"/>
                          </a:solidFill>
                          <a:latin typeface="Calibri"/>
                          <a:cs typeface="Calibri"/>
                        </a:rPr>
                        <a:t>Arm</a:t>
                      </a:r>
                      <a:r>
                        <a:rPr sz="1600" spc="-95" dirty="0">
                          <a:solidFill>
                            <a:srgbClr val="020F13"/>
                          </a:solidFill>
                          <a:latin typeface="Calibri"/>
                          <a:cs typeface="Calibri"/>
                        </a:rPr>
                        <a:t> </a:t>
                      </a:r>
                      <a:r>
                        <a:rPr sz="1600" dirty="0">
                          <a:solidFill>
                            <a:srgbClr val="020F13"/>
                          </a:solidFill>
                          <a:latin typeface="Calibri"/>
                          <a:cs typeface="Calibri"/>
                        </a:rPr>
                        <a:t>A</a:t>
                      </a:r>
                      <a:endParaRPr sz="1600">
                        <a:latin typeface="Calibri"/>
                        <a:cs typeface="Calibri"/>
                      </a:endParaRPr>
                    </a:p>
                    <a:p>
                      <a:pPr marL="405765" indent="-171450">
                        <a:lnSpc>
                          <a:spcPct val="100000"/>
                        </a:lnSpc>
                        <a:buClr>
                          <a:srgbClr val="000000"/>
                        </a:buClr>
                        <a:buFont typeface="Wingdings"/>
                        <a:buChar char=""/>
                        <a:tabLst>
                          <a:tab pos="406400" algn="l"/>
                        </a:tabLst>
                      </a:pPr>
                      <a:r>
                        <a:rPr sz="1600" spc="-5" dirty="0">
                          <a:solidFill>
                            <a:srgbClr val="020F13"/>
                          </a:solidFill>
                          <a:latin typeface="Calibri"/>
                          <a:cs typeface="Calibri"/>
                        </a:rPr>
                        <a:t>Arm</a:t>
                      </a:r>
                      <a:r>
                        <a:rPr sz="1600" spc="-95" dirty="0">
                          <a:solidFill>
                            <a:srgbClr val="020F13"/>
                          </a:solidFill>
                          <a:latin typeface="Calibri"/>
                          <a:cs typeface="Calibri"/>
                        </a:rPr>
                        <a:t> </a:t>
                      </a:r>
                      <a:r>
                        <a:rPr sz="1600" dirty="0">
                          <a:solidFill>
                            <a:srgbClr val="020F13"/>
                          </a:solidFill>
                          <a:latin typeface="Calibri"/>
                          <a:cs typeface="Calibri"/>
                        </a:rPr>
                        <a:t>B</a:t>
                      </a:r>
                      <a:endParaRPr sz="1600">
                        <a:latin typeface="Calibri"/>
                        <a:cs typeface="Calibri"/>
                      </a:endParaRPr>
                    </a:p>
                  </a:txBody>
                  <a:tcPr marL="0" marR="0" marT="88900" marB="0">
                    <a:solidFill>
                      <a:srgbClr val="CDCDCF"/>
                    </a:solidFill>
                  </a:tcPr>
                </a:tc>
                <a:tc>
                  <a:txBody>
                    <a:bodyPr/>
                    <a:lstStyle/>
                    <a:p>
                      <a:pPr>
                        <a:lnSpc>
                          <a:spcPct val="100000"/>
                        </a:lnSpc>
                        <a:spcBef>
                          <a:spcPts val="30"/>
                        </a:spcBef>
                      </a:pPr>
                      <a:endParaRPr sz="2250">
                        <a:latin typeface="Times New Roman"/>
                        <a:cs typeface="Times New Roman"/>
                      </a:endParaRPr>
                    </a:p>
                    <a:p>
                      <a:pPr marL="412750">
                        <a:lnSpc>
                          <a:spcPct val="100000"/>
                        </a:lnSpc>
                        <a:spcBef>
                          <a:spcPts val="5"/>
                        </a:spcBef>
                      </a:pPr>
                      <a:r>
                        <a:rPr sz="1600" spc="-5" dirty="0">
                          <a:solidFill>
                            <a:srgbClr val="020F13"/>
                          </a:solidFill>
                          <a:latin typeface="Calibri"/>
                          <a:cs typeface="Calibri"/>
                        </a:rPr>
                        <a:t>23</a:t>
                      </a:r>
                      <a:endParaRPr sz="1600">
                        <a:latin typeface="Calibri"/>
                        <a:cs typeface="Calibri"/>
                      </a:endParaRPr>
                    </a:p>
                    <a:p>
                      <a:pPr marL="412750">
                        <a:lnSpc>
                          <a:spcPct val="100000"/>
                        </a:lnSpc>
                      </a:pPr>
                      <a:r>
                        <a:rPr sz="1600" spc="-5" dirty="0">
                          <a:solidFill>
                            <a:srgbClr val="020F13"/>
                          </a:solidFill>
                          <a:latin typeface="Calibri"/>
                          <a:cs typeface="Calibri"/>
                        </a:rPr>
                        <a:t>21</a:t>
                      </a:r>
                      <a:endParaRPr sz="1600">
                        <a:latin typeface="Calibri"/>
                        <a:cs typeface="Calibri"/>
                      </a:endParaRPr>
                    </a:p>
                  </a:txBody>
                  <a:tcPr marL="0" marR="0" marT="3810" marB="0">
                    <a:solidFill>
                      <a:srgbClr val="CDCDCF"/>
                    </a:solidFill>
                  </a:tcPr>
                </a:tc>
                <a:tc>
                  <a:txBody>
                    <a:bodyPr/>
                    <a:lstStyle/>
                    <a:p>
                      <a:pPr>
                        <a:lnSpc>
                          <a:spcPct val="100000"/>
                        </a:lnSpc>
                      </a:pPr>
                      <a:endParaRPr sz="1600">
                        <a:latin typeface="Times New Roman"/>
                        <a:cs typeface="Times New Roman"/>
                      </a:endParaRPr>
                    </a:p>
                    <a:p>
                      <a:pPr>
                        <a:lnSpc>
                          <a:spcPct val="100000"/>
                        </a:lnSpc>
                        <a:spcBef>
                          <a:spcPts val="15"/>
                        </a:spcBef>
                      </a:pPr>
                      <a:endParaRPr sz="1500">
                        <a:latin typeface="Times New Roman"/>
                        <a:cs typeface="Times New Roman"/>
                      </a:endParaRPr>
                    </a:p>
                    <a:p>
                      <a:pPr algn="ctr">
                        <a:lnSpc>
                          <a:spcPct val="100000"/>
                        </a:lnSpc>
                      </a:pPr>
                      <a:r>
                        <a:rPr sz="1600" spc="-5" dirty="0">
                          <a:solidFill>
                            <a:srgbClr val="020F13"/>
                          </a:solidFill>
                          <a:latin typeface="Calibri"/>
                          <a:cs typeface="Calibri"/>
                        </a:rPr>
                        <a:t>I-IIIA</a:t>
                      </a:r>
                      <a:endParaRPr sz="1600">
                        <a:latin typeface="Calibri"/>
                        <a:cs typeface="Calibri"/>
                      </a:endParaRPr>
                    </a:p>
                  </a:txBody>
                  <a:tcPr marL="0" marR="0" marT="0" marB="0">
                    <a:solidFill>
                      <a:srgbClr val="CDCDCF"/>
                    </a:solidFill>
                  </a:tcPr>
                </a:tc>
                <a:tc>
                  <a:txBody>
                    <a:bodyPr/>
                    <a:lstStyle/>
                    <a:p>
                      <a:pPr>
                        <a:lnSpc>
                          <a:spcPct val="100000"/>
                        </a:lnSpc>
                        <a:spcBef>
                          <a:spcPts val="30"/>
                        </a:spcBef>
                      </a:pPr>
                      <a:endParaRPr sz="2250">
                        <a:latin typeface="Times New Roman"/>
                        <a:cs typeface="Times New Roman"/>
                      </a:endParaRPr>
                    </a:p>
                    <a:p>
                      <a:pPr marL="10795" algn="ctr">
                        <a:lnSpc>
                          <a:spcPct val="100000"/>
                        </a:lnSpc>
                        <a:spcBef>
                          <a:spcPts val="5"/>
                        </a:spcBef>
                      </a:pPr>
                      <a:r>
                        <a:rPr sz="1600" spc="-5" dirty="0">
                          <a:solidFill>
                            <a:srgbClr val="020F13"/>
                          </a:solidFill>
                          <a:latin typeface="Calibri"/>
                          <a:cs typeface="Calibri"/>
                        </a:rPr>
                        <a:t>Nivolumab </a:t>
                      </a:r>
                      <a:r>
                        <a:rPr sz="1600" dirty="0">
                          <a:solidFill>
                            <a:srgbClr val="020F13"/>
                          </a:solidFill>
                          <a:latin typeface="Calibri"/>
                          <a:cs typeface="Calibri"/>
                        </a:rPr>
                        <a:t>x</a:t>
                      </a:r>
                      <a:r>
                        <a:rPr sz="1600" spc="-30" dirty="0">
                          <a:solidFill>
                            <a:srgbClr val="020F13"/>
                          </a:solidFill>
                          <a:latin typeface="Calibri"/>
                          <a:cs typeface="Calibri"/>
                        </a:rPr>
                        <a:t> </a:t>
                      </a:r>
                      <a:r>
                        <a:rPr sz="1600" dirty="0">
                          <a:solidFill>
                            <a:srgbClr val="020F13"/>
                          </a:solidFill>
                          <a:latin typeface="Calibri"/>
                          <a:cs typeface="Calibri"/>
                        </a:rPr>
                        <a:t>3</a:t>
                      </a:r>
                      <a:endParaRPr sz="1600">
                        <a:latin typeface="Calibri"/>
                        <a:cs typeface="Calibri"/>
                      </a:endParaRPr>
                    </a:p>
                    <a:p>
                      <a:pPr marL="12065" algn="ctr">
                        <a:lnSpc>
                          <a:spcPct val="100000"/>
                        </a:lnSpc>
                      </a:pPr>
                      <a:r>
                        <a:rPr sz="1600" spc="-10" dirty="0">
                          <a:solidFill>
                            <a:srgbClr val="020F13"/>
                          </a:solidFill>
                          <a:latin typeface="Calibri"/>
                          <a:cs typeface="Calibri"/>
                        </a:rPr>
                        <a:t>Nivolumab/Ipilimumab </a:t>
                      </a:r>
                      <a:r>
                        <a:rPr sz="1600" dirty="0">
                          <a:solidFill>
                            <a:srgbClr val="020F13"/>
                          </a:solidFill>
                          <a:latin typeface="Calibri"/>
                          <a:cs typeface="Calibri"/>
                        </a:rPr>
                        <a:t>x</a:t>
                      </a:r>
                      <a:r>
                        <a:rPr sz="1600" spc="-10" dirty="0">
                          <a:solidFill>
                            <a:srgbClr val="020F13"/>
                          </a:solidFill>
                          <a:latin typeface="Calibri"/>
                          <a:cs typeface="Calibri"/>
                        </a:rPr>
                        <a:t> </a:t>
                      </a:r>
                      <a:r>
                        <a:rPr sz="1600" dirty="0">
                          <a:solidFill>
                            <a:srgbClr val="020F13"/>
                          </a:solidFill>
                          <a:latin typeface="Calibri"/>
                          <a:cs typeface="Calibri"/>
                        </a:rPr>
                        <a:t>3</a:t>
                      </a:r>
                      <a:endParaRPr sz="1600">
                        <a:latin typeface="Calibri"/>
                        <a:cs typeface="Calibri"/>
                      </a:endParaRPr>
                    </a:p>
                  </a:txBody>
                  <a:tcPr marL="0" marR="0" marT="3810" marB="0">
                    <a:solidFill>
                      <a:srgbClr val="CDCDCF"/>
                    </a:solidFill>
                  </a:tcPr>
                </a:tc>
                <a:tc>
                  <a:txBody>
                    <a:bodyPr/>
                    <a:lstStyle/>
                    <a:p>
                      <a:pPr>
                        <a:lnSpc>
                          <a:spcPct val="100000"/>
                        </a:lnSpc>
                        <a:spcBef>
                          <a:spcPts val="30"/>
                        </a:spcBef>
                      </a:pPr>
                      <a:endParaRPr sz="2250">
                        <a:latin typeface="Times New Roman"/>
                        <a:cs typeface="Times New Roman"/>
                      </a:endParaRPr>
                    </a:p>
                    <a:p>
                      <a:pPr algn="ctr">
                        <a:lnSpc>
                          <a:spcPct val="100000"/>
                        </a:lnSpc>
                      </a:pPr>
                      <a:r>
                        <a:rPr sz="1600" dirty="0">
                          <a:latin typeface="Calibri"/>
                          <a:cs typeface="Calibri"/>
                        </a:rPr>
                        <a:t>22</a:t>
                      </a:r>
                      <a:r>
                        <a:rPr sz="1575" baseline="26455" dirty="0">
                          <a:latin typeface="Calibri"/>
                          <a:cs typeface="Calibri"/>
                        </a:rPr>
                        <a:t>‡</a:t>
                      </a:r>
                      <a:endParaRPr sz="1575" baseline="26455">
                        <a:latin typeface="Calibri"/>
                        <a:cs typeface="Calibri"/>
                      </a:endParaRPr>
                    </a:p>
                    <a:p>
                      <a:pPr algn="ctr">
                        <a:lnSpc>
                          <a:spcPct val="100000"/>
                        </a:lnSpc>
                        <a:spcBef>
                          <a:spcPts val="5"/>
                        </a:spcBef>
                      </a:pPr>
                      <a:r>
                        <a:rPr sz="1600" spc="-5" dirty="0">
                          <a:latin typeface="Calibri"/>
                          <a:cs typeface="Calibri"/>
                        </a:rPr>
                        <a:t>38</a:t>
                      </a:r>
                      <a:endParaRPr sz="1600">
                        <a:latin typeface="Calibri"/>
                        <a:cs typeface="Calibri"/>
                      </a:endParaRPr>
                    </a:p>
                  </a:txBody>
                  <a:tcPr marL="0" marR="0" marT="3810" marB="0">
                    <a:solidFill>
                      <a:srgbClr val="CDCDCF"/>
                    </a:solidFill>
                  </a:tcPr>
                </a:tc>
                <a:tc>
                  <a:txBody>
                    <a:bodyPr/>
                    <a:lstStyle/>
                    <a:p>
                      <a:pPr>
                        <a:lnSpc>
                          <a:spcPct val="100000"/>
                        </a:lnSpc>
                        <a:spcBef>
                          <a:spcPts val="30"/>
                        </a:spcBef>
                      </a:pPr>
                      <a:endParaRPr sz="2250">
                        <a:latin typeface="Times New Roman"/>
                        <a:cs typeface="Times New Roman"/>
                      </a:endParaRPr>
                    </a:p>
                    <a:p>
                      <a:pPr marR="16510" algn="ctr">
                        <a:lnSpc>
                          <a:spcPct val="100000"/>
                        </a:lnSpc>
                        <a:spcBef>
                          <a:spcPts val="5"/>
                        </a:spcBef>
                      </a:pPr>
                      <a:r>
                        <a:rPr sz="1600" dirty="0">
                          <a:latin typeface="Calibri"/>
                          <a:cs typeface="Calibri"/>
                        </a:rPr>
                        <a:t>10</a:t>
                      </a:r>
                      <a:r>
                        <a:rPr sz="1575" baseline="26455" dirty="0">
                          <a:latin typeface="Calibri"/>
                          <a:cs typeface="Calibri"/>
                        </a:rPr>
                        <a:t>‡</a:t>
                      </a:r>
                      <a:endParaRPr sz="1575" baseline="26455">
                        <a:latin typeface="Calibri"/>
                        <a:cs typeface="Calibri"/>
                      </a:endParaRPr>
                    </a:p>
                    <a:p>
                      <a:pPr marR="16510" algn="ctr">
                        <a:lnSpc>
                          <a:spcPct val="100000"/>
                        </a:lnSpc>
                      </a:pPr>
                      <a:r>
                        <a:rPr sz="1600" spc="-5" dirty="0">
                          <a:latin typeface="Calibri"/>
                          <a:cs typeface="Calibri"/>
                        </a:rPr>
                        <a:t>38</a:t>
                      </a:r>
                      <a:endParaRPr sz="1600">
                        <a:latin typeface="Calibri"/>
                        <a:cs typeface="Calibri"/>
                      </a:endParaRPr>
                    </a:p>
                  </a:txBody>
                  <a:tcPr marL="0" marR="0" marT="3810" marB="0">
                    <a:solidFill>
                      <a:srgbClr val="CDCDCF"/>
                    </a:solidFill>
                  </a:tcPr>
                </a:tc>
                <a:tc>
                  <a:txBody>
                    <a:bodyPr/>
                    <a:lstStyle/>
                    <a:p>
                      <a:pPr>
                        <a:lnSpc>
                          <a:spcPct val="100000"/>
                        </a:lnSpc>
                        <a:spcBef>
                          <a:spcPts val="30"/>
                        </a:spcBef>
                      </a:pPr>
                      <a:endParaRPr sz="2250">
                        <a:latin typeface="Times New Roman"/>
                        <a:cs typeface="Times New Roman"/>
                      </a:endParaRPr>
                    </a:p>
                    <a:p>
                      <a:pPr marR="11430" algn="ctr">
                        <a:lnSpc>
                          <a:spcPct val="100000"/>
                        </a:lnSpc>
                        <a:spcBef>
                          <a:spcPts val="5"/>
                        </a:spcBef>
                      </a:pPr>
                      <a:r>
                        <a:rPr sz="1600" spc="-5" dirty="0">
                          <a:solidFill>
                            <a:srgbClr val="020F13"/>
                          </a:solidFill>
                          <a:latin typeface="Calibri"/>
                          <a:cs typeface="Calibri"/>
                        </a:rPr>
                        <a:t>22</a:t>
                      </a:r>
                      <a:endParaRPr sz="1600">
                        <a:latin typeface="Calibri"/>
                        <a:cs typeface="Calibri"/>
                      </a:endParaRPr>
                    </a:p>
                    <a:p>
                      <a:pPr marR="11430" algn="ctr">
                        <a:lnSpc>
                          <a:spcPct val="100000"/>
                        </a:lnSpc>
                      </a:pPr>
                      <a:r>
                        <a:rPr sz="1600" spc="-5" dirty="0">
                          <a:solidFill>
                            <a:srgbClr val="020F13"/>
                          </a:solidFill>
                          <a:latin typeface="Calibri"/>
                          <a:cs typeface="Calibri"/>
                        </a:rPr>
                        <a:t>19</a:t>
                      </a:r>
                      <a:endParaRPr sz="1600">
                        <a:latin typeface="Calibri"/>
                        <a:cs typeface="Calibri"/>
                      </a:endParaRPr>
                    </a:p>
                  </a:txBody>
                  <a:tcPr marL="0" marR="0" marT="3810" marB="0">
                    <a:solidFill>
                      <a:srgbClr val="CDCDCF"/>
                    </a:solidFill>
                  </a:tcPr>
                </a:tc>
                <a:tc>
                  <a:txBody>
                    <a:bodyPr/>
                    <a:lstStyle/>
                    <a:p>
                      <a:pPr>
                        <a:lnSpc>
                          <a:spcPct val="100000"/>
                        </a:lnSpc>
                        <a:spcBef>
                          <a:spcPts val="30"/>
                        </a:spcBef>
                      </a:pPr>
                      <a:endParaRPr sz="2250">
                        <a:latin typeface="Times New Roman"/>
                        <a:cs typeface="Times New Roman"/>
                      </a:endParaRPr>
                    </a:p>
                    <a:p>
                      <a:pPr marL="5080" algn="ctr">
                        <a:lnSpc>
                          <a:spcPct val="100000"/>
                        </a:lnSpc>
                        <a:spcBef>
                          <a:spcPts val="5"/>
                        </a:spcBef>
                      </a:pPr>
                      <a:r>
                        <a:rPr sz="1600" spc="-5" dirty="0">
                          <a:latin typeface="Calibri"/>
                          <a:cs typeface="Calibri"/>
                        </a:rPr>
                        <a:t>96</a:t>
                      </a:r>
                      <a:endParaRPr sz="1600">
                        <a:latin typeface="Calibri"/>
                        <a:cs typeface="Calibri"/>
                      </a:endParaRPr>
                    </a:p>
                    <a:p>
                      <a:pPr marL="5080" algn="ctr">
                        <a:lnSpc>
                          <a:spcPct val="100000"/>
                        </a:lnSpc>
                      </a:pPr>
                      <a:r>
                        <a:rPr sz="1600" spc="-5" dirty="0">
                          <a:latin typeface="Calibri"/>
                          <a:cs typeface="Calibri"/>
                        </a:rPr>
                        <a:t>81</a:t>
                      </a:r>
                      <a:endParaRPr sz="1600">
                        <a:latin typeface="Calibri"/>
                        <a:cs typeface="Calibri"/>
                      </a:endParaRPr>
                    </a:p>
                  </a:txBody>
                  <a:tcPr marL="0" marR="0" marT="3810" marB="0">
                    <a:solidFill>
                      <a:srgbClr val="CDCDCF"/>
                    </a:solidFill>
                  </a:tcPr>
                </a:tc>
                <a:extLst>
                  <a:ext uri="{0D108BD9-81ED-4DB2-BD59-A6C34878D82A}">
                    <a16:rowId xmlns:a16="http://schemas.microsoft.com/office/drawing/2014/main" val="10004"/>
                  </a:ext>
                </a:extLst>
              </a:tr>
              <a:tr h="381025">
                <a:tc>
                  <a:txBody>
                    <a:bodyPr/>
                    <a:lstStyle/>
                    <a:p>
                      <a:pPr marL="121285">
                        <a:lnSpc>
                          <a:spcPct val="100000"/>
                        </a:lnSpc>
                        <a:spcBef>
                          <a:spcPts val="440"/>
                        </a:spcBef>
                      </a:pPr>
                      <a:r>
                        <a:rPr sz="1600" spc="-5" dirty="0">
                          <a:solidFill>
                            <a:srgbClr val="020F13"/>
                          </a:solidFill>
                          <a:latin typeface="Calibri"/>
                          <a:cs typeface="Calibri"/>
                        </a:rPr>
                        <a:t>MK3475-223</a:t>
                      </a:r>
                      <a:r>
                        <a:rPr sz="1575" spc="-7" baseline="26455" dirty="0">
                          <a:solidFill>
                            <a:srgbClr val="020F13"/>
                          </a:solidFill>
                          <a:latin typeface="Calibri"/>
                          <a:cs typeface="Calibri"/>
                        </a:rPr>
                        <a:t>6</a:t>
                      </a:r>
                      <a:endParaRPr sz="1575" baseline="26455">
                        <a:latin typeface="Calibri"/>
                        <a:cs typeface="Calibri"/>
                      </a:endParaRPr>
                    </a:p>
                  </a:txBody>
                  <a:tcPr marL="0" marR="0" marT="55880" marB="0">
                    <a:solidFill>
                      <a:srgbClr val="F1F1F1"/>
                    </a:solidFill>
                  </a:tcPr>
                </a:tc>
                <a:tc>
                  <a:txBody>
                    <a:bodyPr/>
                    <a:lstStyle/>
                    <a:p>
                      <a:pPr marL="132080" algn="ctr">
                        <a:lnSpc>
                          <a:spcPct val="100000"/>
                        </a:lnSpc>
                        <a:spcBef>
                          <a:spcPts val="440"/>
                        </a:spcBef>
                      </a:pPr>
                      <a:r>
                        <a:rPr sz="1600" spc="-5" dirty="0">
                          <a:solidFill>
                            <a:srgbClr val="020F13"/>
                          </a:solidFill>
                          <a:latin typeface="Calibri"/>
                          <a:cs typeface="Calibri"/>
                        </a:rPr>
                        <a:t>15</a:t>
                      </a:r>
                      <a:endParaRPr sz="1600">
                        <a:latin typeface="Calibri"/>
                        <a:cs typeface="Calibri"/>
                      </a:endParaRPr>
                    </a:p>
                  </a:txBody>
                  <a:tcPr marL="0" marR="0" marT="55880" marB="0">
                    <a:solidFill>
                      <a:srgbClr val="F1F1F1"/>
                    </a:solidFill>
                  </a:tcPr>
                </a:tc>
                <a:tc>
                  <a:txBody>
                    <a:bodyPr/>
                    <a:lstStyle/>
                    <a:p>
                      <a:pPr algn="ctr">
                        <a:lnSpc>
                          <a:spcPct val="100000"/>
                        </a:lnSpc>
                        <a:spcBef>
                          <a:spcPts val="440"/>
                        </a:spcBef>
                      </a:pPr>
                      <a:r>
                        <a:rPr sz="1600" spc="-5" dirty="0">
                          <a:solidFill>
                            <a:srgbClr val="020F13"/>
                          </a:solidFill>
                          <a:latin typeface="Calibri"/>
                          <a:cs typeface="Calibri"/>
                        </a:rPr>
                        <a:t>I-II</a:t>
                      </a:r>
                      <a:endParaRPr sz="1600">
                        <a:latin typeface="Calibri"/>
                        <a:cs typeface="Calibri"/>
                      </a:endParaRPr>
                    </a:p>
                  </a:txBody>
                  <a:tcPr marL="0" marR="0" marT="55880" marB="0">
                    <a:solidFill>
                      <a:srgbClr val="F1F1F1"/>
                    </a:solidFill>
                  </a:tcPr>
                </a:tc>
                <a:tc>
                  <a:txBody>
                    <a:bodyPr/>
                    <a:lstStyle/>
                    <a:p>
                      <a:pPr marL="11430" algn="ctr">
                        <a:lnSpc>
                          <a:spcPct val="100000"/>
                        </a:lnSpc>
                        <a:spcBef>
                          <a:spcPts val="440"/>
                        </a:spcBef>
                      </a:pPr>
                      <a:r>
                        <a:rPr sz="1600" spc="-10" dirty="0">
                          <a:solidFill>
                            <a:srgbClr val="020F13"/>
                          </a:solidFill>
                          <a:latin typeface="Calibri"/>
                          <a:cs typeface="Calibri"/>
                        </a:rPr>
                        <a:t>Pembrolizumab </a:t>
                      </a:r>
                      <a:r>
                        <a:rPr sz="1600" dirty="0">
                          <a:solidFill>
                            <a:srgbClr val="020F13"/>
                          </a:solidFill>
                          <a:latin typeface="Calibri"/>
                          <a:cs typeface="Calibri"/>
                        </a:rPr>
                        <a:t>x</a:t>
                      </a:r>
                      <a:r>
                        <a:rPr sz="1600" spc="-30" dirty="0">
                          <a:solidFill>
                            <a:srgbClr val="020F13"/>
                          </a:solidFill>
                          <a:latin typeface="Calibri"/>
                          <a:cs typeface="Calibri"/>
                        </a:rPr>
                        <a:t> </a:t>
                      </a:r>
                      <a:r>
                        <a:rPr sz="1600" dirty="0">
                          <a:solidFill>
                            <a:srgbClr val="020F13"/>
                          </a:solidFill>
                          <a:latin typeface="Calibri"/>
                          <a:cs typeface="Calibri"/>
                        </a:rPr>
                        <a:t>1-2</a:t>
                      </a:r>
                      <a:endParaRPr sz="1600">
                        <a:latin typeface="Calibri"/>
                        <a:cs typeface="Calibri"/>
                      </a:endParaRPr>
                    </a:p>
                  </a:txBody>
                  <a:tcPr marL="0" marR="0" marT="55880" marB="0">
                    <a:solidFill>
                      <a:srgbClr val="F1F1F1"/>
                    </a:solidFill>
                  </a:tcPr>
                </a:tc>
                <a:tc>
                  <a:txBody>
                    <a:bodyPr/>
                    <a:lstStyle/>
                    <a:p>
                      <a:pPr algn="ctr">
                        <a:lnSpc>
                          <a:spcPct val="100000"/>
                        </a:lnSpc>
                        <a:spcBef>
                          <a:spcPts val="440"/>
                        </a:spcBef>
                      </a:pPr>
                      <a:r>
                        <a:rPr sz="1600" spc="-5" dirty="0">
                          <a:latin typeface="Calibri"/>
                          <a:cs typeface="Calibri"/>
                        </a:rPr>
                        <a:t>31*</a:t>
                      </a:r>
                      <a:endParaRPr sz="1600">
                        <a:latin typeface="Calibri"/>
                        <a:cs typeface="Calibri"/>
                      </a:endParaRPr>
                    </a:p>
                  </a:txBody>
                  <a:tcPr marL="0" marR="0" marT="55880" marB="0">
                    <a:solidFill>
                      <a:srgbClr val="F1F1F1"/>
                    </a:solidFill>
                  </a:tcPr>
                </a:tc>
                <a:tc>
                  <a:txBody>
                    <a:bodyPr/>
                    <a:lstStyle/>
                    <a:p>
                      <a:pPr marR="16510" algn="ctr">
                        <a:lnSpc>
                          <a:spcPct val="100000"/>
                        </a:lnSpc>
                        <a:spcBef>
                          <a:spcPts val="440"/>
                        </a:spcBef>
                      </a:pPr>
                      <a:r>
                        <a:rPr sz="1600" spc="-5" dirty="0">
                          <a:latin typeface="Calibri"/>
                          <a:cs typeface="Calibri"/>
                        </a:rPr>
                        <a:t>15*</a:t>
                      </a:r>
                      <a:endParaRPr sz="1600">
                        <a:latin typeface="Calibri"/>
                        <a:cs typeface="Calibri"/>
                      </a:endParaRPr>
                    </a:p>
                  </a:txBody>
                  <a:tcPr marL="0" marR="0" marT="55880" marB="0">
                    <a:solidFill>
                      <a:srgbClr val="F1F1F1"/>
                    </a:solidFill>
                  </a:tcPr>
                </a:tc>
                <a:tc>
                  <a:txBody>
                    <a:bodyPr/>
                    <a:lstStyle/>
                    <a:p>
                      <a:pPr marR="11430" algn="ctr">
                        <a:lnSpc>
                          <a:spcPct val="100000"/>
                        </a:lnSpc>
                        <a:spcBef>
                          <a:spcPts val="440"/>
                        </a:spcBef>
                      </a:pPr>
                      <a:r>
                        <a:rPr sz="1600" spc="-5" dirty="0">
                          <a:solidFill>
                            <a:srgbClr val="020F13"/>
                          </a:solidFill>
                          <a:latin typeface="Calibri"/>
                          <a:cs typeface="Calibri"/>
                        </a:rPr>
                        <a:t>NR</a:t>
                      </a:r>
                      <a:endParaRPr sz="1600">
                        <a:latin typeface="Calibri"/>
                        <a:cs typeface="Calibri"/>
                      </a:endParaRPr>
                    </a:p>
                  </a:txBody>
                  <a:tcPr marL="0" marR="0" marT="55880" marB="0">
                    <a:solidFill>
                      <a:srgbClr val="F1F1F1"/>
                    </a:solidFill>
                  </a:tcPr>
                </a:tc>
                <a:tc>
                  <a:txBody>
                    <a:bodyPr/>
                    <a:lstStyle/>
                    <a:p>
                      <a:pPr marL="4445" algn="ctr">
                        <a:lnSpc>
                          <a:spcPct val="100000"/>
                        </a:lnSpc>
                        <a:spcBef>
                          <a:spcPts val="440"/>
                        </a:spcBef>
                      </a:pPr>
                      <a:r>
                        <a:rPr sz="1600" spc="-5" dirty="0">
                          <a:latin typeface="Calibri"/>
                          <a:cs typeface="Calibri"/>
                        </a:rPr>
                        <a:t>87</a:t>
                      </a:r>
                      <a:endParaRPr sz="1600">
                        <a:latin typeface="Calibri"/>
                        <a:cs typeface="Calibri"/>
                      </a:endParaRPr>
                    </a:p>
                  </a:txBody>
                  <a:tcPr marL="0" marR="0" marT="55880" marB="0">
                    <a:solidFill>
                      <a:srgbClr val="F1F1F1"/>
                    </a:solidFill>
                  </a:tcPr>
                </a:tc>
                <a:extLst>
                  <a:ext uri="{0D108BD9-81ED-4DB2-BD59-A6C34878D82A}">
                    <a16:rowId xmlns:a16="http://schemas.microsoft.com/office/drawing/2014/main" val="10005"/>
                  </a:ext>
                </a:extLst>
              </a:tr>
              <a:tr h="381038">
                <a:tc>
                  <a:txBody>
                    <a:bodyPr/>
                    <a:lstStyle/>
                    <a:p>
                      <a:pPr marL="121285">
                        <a:lnSpc>
                          <a:spcPct val="100000"/>
                        </a:lnSpc>
                        <a:spcBef>
                          <a:spcPts val="440"/>
                        </a:spcBef>
                      </a:pPr>
                      <a:r>
                        <a:rPr sz="1600" spc="-5" dirty="0">
                          <a:solidFill>
                            <a:srgbClr val="020F13"/>
                          </a:solidFill>
                          <a:latin typeface="Calibri"/>
                          <a:cs typeface="Calibri"/>
                        </a:rPr>
                        <a:t>Li et</a:t>
                      </a:r>
                      <a:r>
                        <a:rPr sz="1600" spc="-10" dirty="0">
                          <a:solidFill>
                            <a:srgbClr val="020F13"/>
                          </a:solidFill>
                          <a:latin typeface="Calibri"/>
                          <a:cs typeface="Calibri"/>
                        </a:rPr>
                        <a:t> </a:t>
                      </a:r>
                      <a:r>
                        <a:rPr sz="1600" dirty="0">
                          <a:solidFill>
                            <a:srgbClr val="020F13"/>
                          </a:solidFill>
                          <a:latin typeface="Calibri"/>
                          <a:cs typeface="Calibri"/>
                        </a:rPr>
                        <a:t>al</a:t>
                      </a:r>
                      <a:r>
                        <a:rPr sz="1575" baseline="26455" dirty="0">
                          <a:solidFill>
                            <a:srgbClr val="020F13"/>
                          </a:solidFill>
                          <a:latin typeface="Calibri"/>
                          <a:cs typeface="Calibri"/>
                        </a:rPr>
                        <a:t>7</a:t>
                      </a:r>
                      <a:endParaRPr sz="1575" baseline="26455">
                        <a:latin typeface="Calibri"/>
                        <a:cs typeface="Calibri"/>
                      </a:endParaRPr>
                    </a:p>
                  </a:txBody>
                  <a:tcPr marL="0" marR="0" marT="55880" marB="0">
                    <a:solidFill>
                      <a:srgbClr val="CDCDCF"/>
                    </a:solidFill>
                  </a:tcPr>
                </a:tc>
                <a:tc>
                  <a:txBody>
                    <a:bodyPr/>
                    <a:lstStyle/>
                    <a:p>
                      <a:pPr marL="132080" algn="ctr">
                        <a:lnSpc>
                          <a:spcPct val="100000"/>
                        </a:lnSpc>
                        <a:spcBef>
                          <a:spcPts val="440"/>
                        </a:spcBef>
                      </a:pPr>
                      <a:r>
                        <a:rPr sz="1600" spc="-5" dirty="0">
                          <a:solidFill>
                            <a:srgbClr val="020F13"/>
                          </a:solidFill>
                          <a:latin typeface="Calibri"/>
                          <a:cs typeface="Calibri"/>
                        </a:rPr>
                        <a:t>40</a:t>
                      </a:r>
                      <a:endParaRPr sz="1600">
                        <a:latin typeface="Calibri"/>
                        <a:cs typeface="Calibri"/>
                      </a:endParaRPr>
                    </a:p>
                  </a:txBody>
                  <a:tcPr marL="0" marR="0" marT="55880" marB="0">
                    <a:solidFill>
                      <a:srgbClr val="CDCDCF"/>
                    </a:solidFill>
                  </a:tcPr>
                </a:tc>
                <a:tc>
                  <a:txBody>
                    <a:bodyPr/>
                    <a:lstStyle/>
                    <a:p>
                      <a:pPr algn="ctr">
                        <a:lnSpc>
                          <a:spcPct val="100000"/>
                        </a:lnSpc>
                        <a:spcBef>
                          <a:spcPts val="440"/>
                        </a:spcBef>
                      </a:pPr>
                      <a:r>
                        <a:rPr sz="1600" spc="-5" dirty="0">
                          <a:solidFill>
                            <a:srgbClr val="020F13"/>
                          </a:solidFill>
                          <a:latin typeface="Calibri"/>
                          <a:cs typeface="Calibri"/>
                        </a:rPr>
                        <a:t>IA-IIIB</a:t>
                      </a:r>
                      <a:endParaRPr sz="1600">
                        <a:latin typeface="Calibri"/>
                        <a:cs typeface="Calibri"/>
                      </a:endParaRPr>
                    </a:p>
                  </a:txBody>
                  <a:tcPr marL="0" marR="0" marT="55880" marB="0">
                    <a:solidFill>
                      <a:srgbClr val="CDCDCF"/>
                    </a:solidFill>
                  </a:tcPr>
                </a:tc>
                <a:tc>
                  <a:txBody>
                    <a:bodyPr/>
                    <a:lstStyle/>
                    <a:p>
                      <a:pPr marL="10795" algn="ctr">
                        <a:lnSpc>
                          <a:spcPct val="100000"/>
                        </a:lnSpc>
                        <a:spcBef>
                          <a:spcPts val="440"/>
                        </a:spcBef>
                      </a:pPr>
                      <a:r>
                        <a:rPr sz="1600" spc="-5" dirty="0">
                          <a:solidFill>
                            <a:srgbClr val="020F13"/>
                          </a:solidFill>
                          <a:latin typeface="Calibri"/>
                          <a:cs typeface="Calibri"/>
                        </a:rPr>
                        <a:t>Sintilimab </a:t>
                      </a:r>
                      <a:r>
                        <a:rPr sz="1600" dirty="0">
                          <a:solidFill>
                            <a:srgbClr val="020F13"/>
                          </a:solidFill>
                          <a:latin typeface="Calibri"/>
                          <a:cs typeface="Calibri"/>
                        </a:rPr>
                        <a:t>x</a:t>
                      </a:r>
                      <a:r>
                        <a:rPr sz="1600" spc="-25" dirty="0">
                          <a:solidFill>
                            <a:srgbClr val="020F13"/>
                          </a:solidFill>
                          <a:latin typeface="Calibri"/>
                          <a:cs typeface="Calibri"/>
                        </a:rPr>
                        <a:t> </a:t>
                      </a:r>
                      <a:r>
                        <a:rPr sz="1600" dirty="0">
                          <a:solidFill>
                            <a:srgbClr val="020F13"/>
                          </a:solidFill>
                          <a:latin typeface="Calibri"/>
                          <a:cs typeface="Calibri"/>
                        </a:rPr>
                        <a:t>2</a:t>
                      </a:r>
                      <a:endParaRPr sz="1600">
                        <a:latin typeface="Calibri"/>
                        <a:cs typeface="Calibri"/>
                      </a:endParaRPr>
                    </a:p>
                  </a:txBody>
                  <a:tcPr marL="0" marR="0" marT="55880" marB="0">
                    <a:solidFill>
                      <a:srgbClr val="CDCDCF"/>
                    </a:solidFill>
                  </a:tcPr>
                </a:tc>
                <a:tc>
                  <a:txBody>
                    <a:bodyPr/>
                    <a:lstStyle/>
                    <a:p>
                      <a:pPr algn="ctr">
                        <a:lnSpc>
                          <a:spcPct val="100000"/>
                        </a:lnSpc>
                        <a:spcBef>
                          <a:spcPts val="440"/>
                        </a:spcBef>
                      </a:pPr>
                      <a:r>
                        <a:rPr sz="1600" spc="-5" dirty="0">
                          <a:latin typeface="Calibri"/>
                          <a:cs typeface="Calibri"/>
                        </a:rPr>
                        <a:t>40.5*</a:t>
                      </a:r>
                      <a:endParaRPr sz="1600">
                        <a:latin typeface="Calibri"/>
                        <a:cs typeface="Calibri"/>
                      </a:endParaRPr>
                    </a:p>
                  </a:txBody>
                  <a:tcPr marL="0" marR="0" marT="55880" marB="0">
                    <a:solidFill>
                      <a:srgbClr val="CDCDCF"/>
                    </a:solidFill>
                  </a:tcPr>
                </a:tc>
                <a:tc>
                  <a:txBody>
                    <a:bodyPr/>
                    <a:lstStyle/>
                    <a:p>
                      <a:pPr marR="15875" algn="ctr">
                        <a:lnSpc>
                          <a:spcPct val="100000"/>
                        </a:lnSpc>
                        <a:spcBef>
                          <a:spcPts val="440"/>
                        </a:spcBef>
                      </a:pPr>
                      <a:r>
                        <a:rPr sz="1600" spc="-5" dirty="0">
                          <a:latin typeface="Calibri"/>
                          <a:cs typeface="Calibri"/>
                        </a:rPr>
                        <a:t>16.2*</a:t>
                      </a:r>
                      <a:endParaRPr sz="1600">
                        <a:latin typeface="Calibri"/>
                        <a:cs typeface="Calibri"/>
                      </a:endParaRPr>
                    </a:p>
                  </a:txBody>
                  <a:tcPr marL="0" marR="0" marT="55880" marB="0">
                    <a:solidFill>
                      <a:srgbClr val="CDCDCF"/>
                    </a:solidFill>
                  </a:tcPr>
                </a:tc>
                <a:tc>
                  <a:txBody>
                    <a:bodyPr/>
                    <a:lstStyle/>
                    <a:p>
                      <a:pPr marR="10795" algn="ctr">
                        <a:lnSpc>
                          <a:spcPct val="100000"/>
                        </a:lnSpc>
                        <a:spcBef>
                          <a:spcPts val="440"/>
                        </a:spcBef>
                      </a:pPr>
                      <a:r>
                        <a:rPr sz="1600" spc="-5" dirty="0">
                          <a:solidFill>
                            <a:srgbClr val="020F13"/>
                          </a:solidFill>
                          <a:latin typeface="Calibri"/>
                          <a:cs typeface="Calibri"/>
                        </a:rPr>
                        <a:t>20</a:t>
                      </a:r>
                      <a:endParaRPr sz="1600">
                        <a:latin typeface="Calibri"/>
                        <a:cs typeface="Calibri"/>
                      </a:endParaRPr>
                    </a:p>
                  </a:txBody>
                  <a:tcPr marL="0" marR="0" marT="55880" marB="0">
                    <a:solidFill>
                      <a:srgbClr val="CDCDCF"/>
                    </a:solidFill>
                  </a:tcPr>
                </a:tc>
                <a:tc>
                  <a:txBody>
                    <a:bodyPr/>
                    <a:lstStyle/>
                    <a:p>
                      <a:pPr marL="5080" algn="ctr">
                        <a:lnSpc>
                          <a:spcPct val="100000"/>
                        </a:lnSpc>
                        <a:spcBef>
                          <a:spcPts val="440"/>
                        </a:spcBef>
                      </a:pPr>
                      <a:r>
                        <a:rPr sz="1600" spc="-5" dirty="0">
                          <a:latin typeface="Calibri"/>
                          <a:cs typeface="Calibri"/>
                        </a:rPr>
                        <a:t>93</a:t>
                      </a:r>
                      <a:endParaRPr sz="1600">
                        <a:latin typeface="Calibri"/>
                        <a:cs typeface="Calibri"/>
                      </a:endParaRPr>
                    </a:p>
                  </a:txBody>
                  <a:tcPr marL="0" marR="0" marT="55880" marB="0">
                    <a:solidFill>
                      <a:srgbClr val="CDCDCF"/>
                    </a:solidFill>
                  </a:tcPr>
                </a:tc>
                <a:extLst>
                  <a:ext uri="{0D108BD9-81ED-4DB2-BD59-A6C34878D82A}">
                    <a16:rowId xmlns:a16="http://schemas.microsoft.com/office/drawing/2014/main" val="10006"/>
                  </a:ext>
                </a:extLst>
              </a:tr>
              <a:tr h="381012">
                <a:tc>
                  <a:txBody>
                    <a:bodyPr/>
                    <a:lstStyle/>
                    <a:p>
                      <a:pPr marL="121920">
                        <a:lnSpc>
                          <a:spcPct val="100000"/>
                        </a:lnSpc>
                        <a:spcBef>
                          <a:spcPts val="440"/>
                        </a:spcBef>
                      </a:pPr>
                      <a:r>
                        <a:rPr sz="1600" spc="-5" dirty="0">
                          <a:solidFill>
                            <a:srgbClr val="020F13"/>
                          </a:solidFill>
                          <a:latin typeface="Calibri"/>
                          <a:cs typeface="Calibri"/>
                        </a:rPr>
                        <a:t>NADIM</a:t>
                      </a:r>
                      <a:r>
                        <a:rPr sz="1575" spc="-7" baseline="26455" dirty="0">
                          <a:solidFill>
                            <a:srgbClr val="020F13"/>
                          </a:solidFill>
                          <a:latin typeface="Calibri"/>
                          <a:cs typeface="Calibri"/>
                        </a:rPr>
                        <a:t>8</a:t>
                      </a:r>
                      <a:endParaRPr sz="1575" baseline="26455">
                        <a:latin typeface="Calibri"/>
                        <a:cs typeface="Calibri"/>
                      </a:endParaRPr>
                    </a:p>
                  </a:txBody>
                  <a:tcPr marL="0" marR="0" marT="55880" marB="0"/>
                </a:tc>
                <a:tc>
                  <a:txBody>
                    <a:bodyPr/>
                    <a:lstStyle/>
                    <a:p>
                      <a:pPr marL="132080" algn="ctr">
                        <a:lnSpc>
                          <a:spcPct val="100000"/>
                        </a:lnSpc>
                        <a:spcBef>
                          <a:spcPts val="439"/>
                        </a:spcBef>
                      </a:pPr>
                      <a:r>
                        <a:rPr sz="1600" spc="-5" dirty="0">
                          <a:solidFill>
                            <a:srgbClr val="020F13"/>
                          </a:solidFill>
                          <a:latin typeface="Calibri"/>
                          <a:cs typeface="Calibri"/>
                        </a:rPr>
                        <a:t>46</a:t>
                      </a:r>
                      <a:endParaRPr sz="1600">
                        <a:latin typeface="Calibri"/>
                        <a:cs typeface="Calibri"/>
                      </a:endParaRPr>
                    </a:p>
                  </a:txBody>
                  <a:tcPr marL="0" marR="0" marT="55879" marB="0"/>
                </a:tc>
                <a:tc>
                  <a:txBody>
                    <a:bodyPr/>
                    <a:lstStyle/>
                    <a:p>
                      <a:pPr algn="ctr">
                        <a:lnSpc>
                          <a:spcPct val="100000"/>
                        </a:lnSpc>
                        <a:spcBef>
                          <a:spcPts val="439"/>
                        </a:spcBef>
                      </a:pPr>
                      <a:r>
                        <a:rPr sz="1600" spc="-5" dirty="0">
                          <a:solidFill>
                            <a:srgbClr val="020F13"/>
                          </a:solidFill>
                          <a:latin typeface="Calibri"/>
                          <a:cs typeface="Calibri"/>
                        </a:rPr>
                        <a:t>IIIA</a:t>
                      </a:r>
                      <a:endParaRPr sz="1600">
                        <a:latin typeface="Calibri"/>
                        <a:cs typeface="Calibri"/>
                      </a:endParaRPr>
                    </a:p>
                  </a:txBody>
                  <a:tcPr marL="0" marR="0" marT="55879" marB="0"/>
                </a:tc>
                <a:tc>
                  <a:txBody>
                    <a:bodyPr/>
                    <a:lstStyle/>
                    <a:p>
                      <a:pPr marL="12065" algn="ctr">
                        <a:lnSpc>
                          <a:spcPct val="100000"/>
                        </a:lnSpc>
                        <a:spcBef>
                          <a:spcPts val="439"/>
                        </a:spcBef>
                      </a:pPr>
                      <a:r>
                        <a:rPr sz="1600" spc="-10" dirty="0">
                          <a:solidFill>
                            <a:srgbClr val="020F13"/>
                          </a:solidFill>
                          <a:latin typeface="Calibri"/>
                          <a:cs typeface="Calibri"/>
                        </a:rPr>
                        <a:t>Nivo </a:t>
                      </a:r>
                      <a:r>
                        <a:rPr sz="1600" dirty="0">
                          <a:solidFill>
                            <a:srgbClr val="020F13"/>
                          </a:solidFill>
                          <a:latin typeface="Calibri"/>
                          <a:cs typeface="Calibri"/>
                        </a:rPr>
                        <a:t>+ </a:t>
                      </a:r>
                      <a:r>
                        <a:rPr sz="1600" spc="-5" dirty="0">
                          <a:solidFill>
                            <a:srgbClr val="020F13"/>
                          </a:solidFill>
                          <a:latin typeface="Calibri"/>
                          <a:cs typeface="Calibri"/>
                        </a:rPr>
                        <a:t>carbo/pac </a:t>
                      </a:r>
                      <a:r>
                        <a:rPr sz="1600" dirty="0">
                          <a:solidFill>
                            <a:srgbClr val="020F13"/>
                          </a:solidFill>
                          <a:latin typeface="Calibri"/>
                          <a:cs typeface="Calibri"/>
                        </a:rPr>
                        <a:t>x</a:t>
                      </a:r>
                      <a:r>
                        <a:rPr sz="1600" spc="-10" dirty="0">
                          <a:solidFill>
                            <a:srgbClr val="020F13"/>
                          </a:solidFill>
                          <a:latin typeface="Calibri"/>
                          <a:cs typeface="Calibri"/>
                        </a:rPr>
                        <a:t> </a:t>
                      </a:r>
                      <a:r>
                        <a:rPr sz="1600" dirty="0">
                          <a:solidFill>
                            <a:srgbClr val="020F13"/>
                          </a:solidFill>
                          <a:latin typeface="Calibri"/>
                          <a:cs typeface="Calibri"/>
                        </a:rPr>
                        <a:t>3</a:t>
                      </a:r>
                      <a:endParaRPr sz="1600">
                        <a:latin typeface="Calibri"/>
                        <a:cs typeface="Calibri"/>
                      </a:endParaRPr>
                    </a:p>
                  </a:txBody>
                  <a:tcPr marL="0" marR="0" marT="55879" marB="0"/>
                </a:tc>
                <a:tc>
                  <a:txBody>
                    <a:bodyPr/>
                    <a:lstStyle/>
                    <a:p>
                      <a:pPr algn="ctr">
                        <a:lnSpc>
                          <a:spcPct val="100000"/>
                        </a:lnSpc>
                        <a:spcBef>
                          <a:spcPts val="439"/>
                        </a:spcBef>
                      </a:pPr>
                      <a:r>
                        <a:rPr sz="1600" spc="-5" dirty="0">
                          <a:latin typeface="Calibri"/>
                          <a:cs typeface="Calibri"/>
                        </a:rPr>
                        <a:t>83*</a:t>
                      </a:r>
                      <a:endParaRPr sz="1600">
                        <a:latin typeface="Calibri"/>
                        <a:cs typeface="Calibri"/>
                      </a:endParaRPr>
                    </a:p>
                  </a:txBody>
                  <a:tcPr marL="0" marR="0" marT="55879" marB="0"/>
                </a:tc>
                <a:tc>
                  <a:txBody>
                    <a:bodyPr/>
                    <a:lstStyle/>
                    <a:p>
                      <a:pPr marR="15875" algn="ctr">
                        <a:lnSpc>
                          <a:spcPct val="100000"/>
                        </a:lnSpc>
                        <a:spcBef>
                          <a:spcPts val="439"/>
                        </a:spcBef>
                      </a:pPr>
                      <a:r>
                        <a:rPr sz="1600" spc="-5" dirty="0">
                          <a:latin typeface="Calibri"/>
                          <a:cs typeface="Calibri"/>
                        </a:rPr>
                        <a:t>63*</a:t>
                      </a:r>
                      <a:endParaRPr sz="1600">
                        <a:latin typeface="Calibri"/>
                        <a:cs typeface="Calibri"/>
                      </a:endParaRPr>
                    </a:p>
                  </a:txBody>
                  <a:tcPr marL="0" marR="0" marT="55879" marB="0"/>
                </a:tc>
                <a:tc>
                  <a:txBody>
                    <a:bodyPr/>
                    <a:lstStyle/>
                    <a:p>
                      <a:pPr marR="11430" algn="ctr">
                        <a:lnSpc>
                          <a:spcPct val="100000"/>
                        </a:lnSpc>
                        <a:spcBef>
                          <a:spcPts val="439"/>
                        </a:spcBef>
                      </a:pPr>
                      <a:r>
                        <a:rPr sz="1600" spc="-5" dirty="0">
                          <a:solidFill>
                            <a:srgbClr val="020F13"/>
                          </a:solidFill>
                          <a:latin typeface="Calibri"/>
                          <a:cs typeface="Calibri"/>
                        </a:rPr>
                        <a:t>76</a:t>
                      </a:r>
                      <a:endParaRPr sz="1600">
                        <a:latin typeface="Calibri"/>
                        <a:cs typeface="Calibri"/>
                      </a:endParaRPr>
                    </a:p>
                  </a:txBody>
                  <a:tcPr marL="0" marR="0" marT="55879" marB="0"/>
                </a:tc>
                <a:tc>
                  <a:txBody>
                    <a:bodyPr/>
                    <a:lstStyle/>
                    <a:p>
                      <a:pPr marL="5080" algn="ctr">
                        <a:lnSpc>
                          <a:spcPct val="100000"/>
                        </a:lnSpc>
                        <a:spcBef>
                          <a:spcPts val="439"/>
                        </a:spcBef>
                      </a:pPr>
                      <a:r>
                        <a:rPr sz="1600" spc="-5" dirty="0">
                          <a:latin typeface="Calibri"/>
                          <a:cs typeface="Calibri"/>
                        </a:rPr>
                        <a:t>89</a:t>
                      </a:r>
                      <a:endParaRPr sz="1600">
                        <a:latin typeface="Calibri"/>
                        <a:cs typeface="Calibri"/>
                      </a:endParaRPr>
                    </a:p>
                  </a:txBody>
                  <a:tcPr marL="0" marR="0" marT="55879" marB="0"/>
                </a:tc>
                <a:extLst>
                  <a:ext uri="{0D108BD9-81ED-4DB2-BD59-A6C34878D82A}">
                    <a16:rowId xmlns:a16="http://schemas.microsoft.com/office/drawing/2014/main" val="10007"/>
                  </a:ext>
                </a:extLst>
              </a:tr>
              <a:tr h="477862">
                <a:tc>
                  <a:txBody>
                    <a:bodyPr/>
                    <a:lstStyle/>
                    <a:p>
                      <a:pPr marL="121285">
                        <a:lnSpc>
                          <a:spcPct val="100000"/>
                        </a:lnSpc>
                        <a:spcBef>
                          <a:spcPts val="819"/>
                        </a:spcBef>
                      </a:pPr>
                      <a:r>
                        <a:rPr sz="1600" spc="-5" dirty="0">
                          <a:solidFill>
                            <a:srgbClr val="020F13"/>
                          </a:solidFill>
                          <a:latin typeface="Calibri"/>
                          <a:cs typeface="Calibri"/>
                        </a:rPr>
                        <a:t>Shu et</a:t>
                      </a:r>
                      <a:r>
                        <a:rPr sz="1600" spc="-15" dirty="0">
                          <a:solidFill>
                            <a:srgbClr val="020F13"/>
                          </a:solidFill>
                          <a:latin typeface="Calibri"/>
                          <a:cs typeface="Calibri"/>
                        </a:rPr>
                        <a:t> </a:t>
                      </a:r>
                      <a:r>
                        <a:rPr sz="1600" dirty="0">
                          <a:solidFill>
                            <a:srgbClr val="020F13"/>
                          </a:solidFill>
                          <a:latin typeface="Calibri"/>
                          <a:cs typeface="Calibri"/>
                        </a:rPr>
                        <a:t>al</a:t>
                      </a:r>
                      <a:r>
                        <a:rPr sz="1575" baseline="26455" dirty="0">
                          <a:solidFill>
                            <a:srgbClr val="020F13"/>
                          </a:solidFill>
                          <a:latin typeface="Calibri"/>
                          <a:cs typeface="Calibri"/>
                        </a:rPr>
                        <a:t>9</a:t>
                      </a:r>
                      <a:endParaRPr sz="1575" baseline="26455">
                        <a:latin typeface="Calibri"/>
                        <a:cs typeface="Calibri"/>
                      </a:endParaRPr>
                    </a:p>
                  </a:txBody>
                  <a:tcPr marL="0" marR="0" marT="104139" marB="0">
                    <a:solidFill>
                      <a:srgbClr val="D9D9D9"/>
                    </a:solidFill>
                  </a:tcPr>
                </a:tc>
                <a:tc>
                  <a:txBody>
                    <a:bodyPr/>
                    <a:lstStyle/>
                    <a:p>
                      <a:pPr marL="132080" algn="ctr">
                        <a:lnSpc>
                          <a:spcPct val="100000"/>
                        </a:lnSpc>
                        <a:spcBef>
                          <a:spcPts val="819"/>
                        </a:spcBef>
                      </a:pPr>
                      <a:r>
                        <a:rPr sz="1600" spc="-5" dirty="0">
                          <a:solidFill>
                            <a:srgbClr val="020F13"/>
                          </a:solidFill>
                          <a:latin typeface="Calibri"/>
                          <a:cs typeface="Calibri"/>
                        </a:rPr>
                        <a:t>30</a:t>
                      </a:r>
                      <a:endParaRPr sz="1600">
                        <a:latin typeface="Calibri"/>
                        <a:cs typeface="Calibri"/>
                      </a:endParaRPr>
                    </a:p>
                  </a:txBody>
                  <a:tcPr marL="0" marR="0" marT="104139" marB="0">
                    <a:solidFill>
                      <a:srgbClr val="D9D9D9"/>
                    </a:solidFill>
                  </a:tcPr>
                </a:tc>
                <a:tc>
                  <a:txBody>
                    <a:bodyPr/>
                    <a:lstStyle/>
                    <a:p>
                      <a:pPr algn="ctr">
                        <a:lnSpc>
                          <a:spcPct val="100000"/>
                        </a:lnSpc>
                        <a:spcBef>
                          <a:spcPts val="819"/>
                        </a:spcBef>
                      </a:pPr>
                      <a:r>
                        <a:rPr sz="1600" spc="-5" dirty="0">
                          <a:solidFill>
                            <a:srgbClr val="020F13"/>
                          </a:solidFill>
                          <a:latin typeface="Calibri"/>
                          <a:cs typeface="Calibri"/>
                        </a:rPr>
                        <a:t>IB-IIIA</a:t>
                      </a:r>
                      <a:endParaRPr sz="1600">
                        <a:latin typeface="Calibri"/>
                        <a:cs typeface="Calibri"/>
                      </a:endParaRPr>
                    </a:p>
                  </a:txBody>
                  <a:tcPr marL="0" marR="0" marT="104139" marB="0">
                    <a:solidFill>
                      <a:srgbClr val="D9D9D9"/>
                    </a:solidFill>
                  </a:tcPr>
                </a:tc>
                <a:tc>
                  <a:txBody>
                    <a:bodyPr/>
                    <a:lstStyle/>
                    <a:p>
                      <a:pPr marL="12700" algn="ctr">
                        <a:lnSpc>
                          <a:spcPct val="100000"/>
                        </a:lnSpc>
                        <a:spcBef>
                          <a:spcPts val="819"/>
                        </a:spcBef>
                      </a:pPr>
                      <a:r>
                        <a:rPr sz="1600" spc="-30" dirty="0">
                          <a:solidFill>
                            <a:srgbClr val="020F13"/>
                          </a:solidFill>
                          <a:latin typeface="Calibri"/>
                          <a:cs typeface="Calibri"/>
                        </a:rPr>
                        <a:t>Atezo </a:t>
                      </a:r>
                      <a:r>
                        <a:rPr sz="1600" dirty="0">
                          <a:solidFill>
                            <a:srgbClr val="020F13"/>
                          </a:solidFill>
                          <a:latin typeface="Calibri"/>
                          <a:cs typeface="Calibri"/>
                        </a:rPr>
                        <a:t>+ </a:t>
                      </a:r>
                      <a:r>
                        <a:rPr sz="1600" spc="-5" dirty="0">
                          <a:solidFill>
                            <a:srgbClr val="020F13"/>
                          </a:solidFill>
                          <a:latin typeface="Calibri"/>
                          <a:cs typeface="Calibri"/>
                        </a:rPr>
                        <a:t>carbo/nab-pac </a:t>
                      </a:r>
                      <a:r>
                        <a:rPr sz="1600" dirty="0">
                          <a:solidFill>
                            <a:srgbClr val="020F13"/>
                          </a:solidFill>
                          <a:latin typeface="Calibri"/>
                          <a:cs typeface="Calibri"/>
                        </a:rPr>
                        <a:t>x</a:t>
                      </a:r>
                      <a:r>
                        <a:rPr sz="1600" spc="15" dirty="0">
                          <a:solidFill>
                            <a:srgbClr val="020F13"/>
                          </a:solidFill>
                          <a:latin typeface="Calibri"/>
                          <a:cs typeface="Calibri"/>
                        </a:rPr>
                        <a:t> </a:t>
                      </a:r>
                      <a:r>
                        <a:rPr sz="1600" dirty="0">
                          <a:solidFill>
                            <a:srgbClr val="020F13"/>
                          </a:solidFill>
                          <a:latin typeface="Calibri"/>
                          <a:cs typeface="Calibri"/>
                        </a:rPr>
                        <a:t>2-4</a:t>
                      </a:r>
                      <a:r>
                        <a:rPr sz="1575" baseline="26455" dirty="0">
                          <a:solidFill>
                            <a:srgbClr val="020F13"/>
                          </a:solidFill>
                          <a:latin typeface="Calibri"/>
                          <a:cs typeface="Calibri"/>
                        </a:rPr>
                        <a:t>§</a:t>
                      </a:r>
                      <a:endParaRPr sz="1575" baseline="26455">
                        <a:latin typeface="Calibri"/>
                        <a:cs typeface="Calibri"/>
                      </a:endParaRPr>
                    </a:p>
                  </a:txBody>
                  <a:tcPr marL="0" marR="0" marT="104139" marB="0">
                    <a:solidFill>
                      <a:srgbClr val="D9D9D9"/>
                    </a:solidFill>
                  </a:tcPr>
                </a:tc>
                <a:tc>
                  <a:txBody>
                    <a:bodyPr/>
                    <a:lstStyle/>
                    <a:p>
                      <a:pPr algn="ctr">
                        <a:lnSpc>
                          <a:spcPct val="100000"/>
                        </a:lnSpc>
                        <a:spcBef>
                          <a:spcPts val="819"/>
                        </a:spcBef>
                      </a:pPr>
                      <a:r>
                        <a:rPr sz="1600" dirty="0">
                          <a:latin typeface="Calibri"/>
                          <a:cs typeface="Calibri"/>
                        </a:rPr>
                        <a:t>57</a:t>
                      </a:r>
                      <a:r>
                        <a:rPr sz="1575" baseline="26455" dirty="0">
                          <a:latin typeface="Calibri"/>
                          <a:cs typeface="Calibri"/>
                        </a:rPr>
                        <a:t>‡</a:t>
                      </a:r>
                      <a:endParaRPr sz="1575" baseline="26455">
                        <a:latin typeface="Calibri"/>
                        <a:cs typeface="Calibri"/>
                      </a:endParaRPr>
                    </a:p>
                  </a:txBody>
                  <a:tcPr marL="0" marR="0" marT="104139" marB="0">
                    <a:solidFill>
                      <a:srgbClr val="D9D9D9"/>
                    </a:solidFill>
                  </a:tcPr>
                </a:tc>
                <a:tc>
                  <a:txBody>
                    <a:bodyPr/>
                    <a:lstStyle/>
                    <a:p>
                      <a:pPr marR="15875" algn="ctr">
                        <a:lnSpc>
                          <a:spcPct val="100000"/>
                        </a:lnSpc>
                        <a:spcBef>
                          <a:spcPts val="340"/>
                        </a:spcBef>
                      </a:pPr>
                      <a:r>
                        <a:rPr sz="2400" baseline="-17361" dirty="0">
                          <a:latin typeface="Calibri"/>
                          <a:cs typeface="Calibri"/>
                        </a:rPr>
                        <a:t>33</a:t>
                      </a:r>
                      <a:r>
                        <a:rPr sz="1050" dirty="0">
                          <a:latin typeface="Calibri"/>
                          <a:cs typeface="Calibri"/>
                        </a:rPr>
                        <a:t>‡‖</a:t>
                      </a:r>
                      <a:endParaRPr sz="1050">
                        <a:latin typeface="Calibri"/>
                        <a:cs typeface="Calibri"/>
                      </a:endParaRPr>
                    </a:p>
                  </a:txBody>
                  <a:tcPr marL="0" marR="0" marT="43180" marB="0">
                    <a:solidFill>
                      <a:srgbClr val="D9D9D9"/>
                    </a:solidFill>
                  </a:tcPr>
                </a:tc>
                <a:tc>
                  <a:txBody>
                    <a:bodyPr/>
                    <a:lstStyle/>
                    <a:p>
                      <a:pPr marR="11430" algn="ctr">
                        <a:lnSpc>
                          <a:spcPct val="100000"/>
                        </a:lnSpc>
                        <a:spcBef>
                          <a:spcPts val="819"/>
                        </a:spcBef>
                      </a:pPr>
                      <a:r>
                        <a:rPr sz="1600" spc="-5" dirty="0">
                          <a:solidFill>
                            <a:srgbClr val="020F13"/>
                          </a:solidFill>
                          <a:latin typeface="Calibri"/>
                          <a:cs typeface="Calibri"/>
                        </a:rPr>
                        <a:t>63</a:t>
                      </a:r>
                      <a:endParaRPr sz="1600">
                        <a:latin typeface="Calibri"/>
                        <a:cs typeface="Calibri"/>
                      </a:endParaRPr>
                    </a:p>
                  </a:txBody>
                  <a:tcPr marL="0" marR="0" marT="104139" marB="0">
                    <a:solidFill>
                      <a:srgbClr val="D9D9D9"/>
                    </a:solidFill>
                  </a:tcPr>
                </a:tc>
                <a:tc>
                  <a:txBody>
                    <a:bodyPr/>
                    <a:lstStyle/>
                    <a:p>
                      <a:pPr marL="5080" algn="ctr">
                        <a:lnSpc>
                          <a:spcPct val="100000"/>
                        </a:lnSpc>
                        <a:spcBef>
                          <a:spcPts val="819"/>
                        </a:spcBef>
                      </a:pPr>
                      <a:r>
                        <a:rPr sz="1600" spc="-5" dirty="0">
                          <a:latin typeface="Calibri"/>
                          <a:cs typeface="Calibri"/>
                        </a:rPr>
                        <a:t>87</a:t>
                      </a:r>
                      <a:endParaRPr sz="1600">
                        <a:latin typeface="Calibri"/>
                        <a:cs typeface="Calibri"/>
                      </a:endParaRPr>
                    </a:p>
                  </a:txBody>
                  <a:tcPr marL="0" marR="0" marT="104139" marB="0">
                    <a:solidFill>
                      <a:srgbClr val="D9D9D9"/>
                    </a:solidFill>
                  </a:tcPr>
                </a:tc>
                <a:extLst>
                  <a:ext uri="{0D108BD9-81ED-4DB2-BD59-A6C34878D82A}">
                    <a16:rowId xmlns:a16="http://schemas.microsoft.com/office/drawing/2014/main" val="10008"/>
                  </a:ext>
                </a:extLst>
              </a:tr>
              <a:tr h="309986">
                <a:tc>
                  <a:txBody>
                    <a:bodyPr/>
                    <a:lstStyle/>
                    <a:p>
                      <a:pPr marL="121285">
                        <a:lnSpc>
                          <a:spcPts val="1900"/>
                        </a:lnSpc>
                        <a:spcBef>
                          <a:spcPts val="440"/>
                        </a:spcBef>
                      </a:pPr>
                      <a:r>
                        <a:rPr sz="1600" spc="-5" dirty="0">
                          <a:solidFill>
                            <a:srgbClr val="020F13"/>
                          </a:solidFill>
                          <a:latin typeface="Calibri"/>
                          <a:cs typeface="Calibri"/>
                        </a:rPr>
                        <a:t>SAKK</a:t>
                      </a:r>
                      <a:r>
                        <a:rPr sz="1600" dirty="0">
                          <a:solidFill>
                            <a:srgbClr val="020F13"/>
                          </a:solidFill>
                          <a:latin typeface="Calibri"/>
                          <a:cs typeface="Calibri"/>
                        </a:rPr>
                        <a:t> </a:t>
                      </a:r>
                      <a:r>
                        <a:rPr sz="1600" spc="-5" dirty="0">
                          <a:solidFill>
                            <a:srgbClr val="020F13"/>
                          </a:solidFill>
                          <a:latin typeface="Calibri"/>
                          <a:cs typeface="Calibri"/>
                        </a:rPr>
                        <a:t>16/14</a:t>
                      </a:r>
                      <a:r>
                        <a:rPr sz="1575" spc="-7" baseline="26455" dirty="0">
                          <a:solidFill>
                            <a:srgbClr val="020F13"/>
                          </a:solidFill>
                          <a:latin typeface="Calibri"/>
                          <a:cs typeface="Calibri"/>
                        </a:rPr>
                        <a:t>10</a:t>
                      </a:r>
                      <a:endParaRPr sz="1575" baseline="26455">
                        <a:latin typeface="Calibri"/>
                        <a:cs typeface="Calibri"/>
                      </a:endParaRPr>
                    </a:p>
                  </a:txBody>
                  <a:tcPr marL="0" marR="0" marT="55880" marB="0"/>
                </a:tc>
                <a:tc>
                  <a:txBody>
                    <a:bodyPr/>
                    <a:lstStyle/>
                    <a:p>
                      <a:pPr marL="132080" algn="ctr">
                        <a:lnSpc>
                          <a:spcPts val="1900"/>
                        </a:lnSpc>
                        <a:spcBef>
                          <a:spcPts val="439"/>
                        </a:spcBef>
                      </a:pPr>
                      <a:r>
                        <a:rPr sz="1600" spc="-5" dirty="0">
                          <a:solidFill>
                            <a:srgbClr val="020F13"/>
                          </a:solidFill>
                          <a:latin typeface="Calibri"/>
                          <a:cs typeface="Calibri"/>
                        </a:rPr>
                        <a:t>68</a:t>
                      </a:r>
                      <a:endParaRPr sz="1600">
                        <a:latin typeface="Calibri"/>
                        <a:cs typeface="Calibri"/>
                      </a:endParaRPr>
                    </a:p>
                  </a:txBody>
                  <a:tcPr marL="0" marR="0" marT="55879" marB="0"/>
                </a:tc>
                <a:tc>
                  <a:txBody>
                    <a:bodyPr/>
                    <a:lstStyle/>
                    <a:p>
                      <a:pPr algn="ctr">
                        <a:lnSpc>
                          <a:spcPts val="1900"/>
                        </a:lnSpc>
                        <a:spcBef>
                          <a:spcPts val="439"/>
                        </a:spcBef>
                      </a:pPr>
                      <a:r>
                        <a:rPr sz="1600" spc="-5" dirty="0">
                          <a:solidFill>
                            <a:srgbClr val="020F13"/>
                          </a:solidFill>
                          <a:latin typeface="Calibri"/>
                          <a:cs typeface="Calibri"/>
                        </a:rPr>
                        <a:t>IIIA</a:t>
                      </a:r>
                      <a:endParaRPr sz="1600">
                        <a:latin typeface="Calibri"/>
                        <a:cs typeface="Calibri"/>
                      </a:endParaRPr>
                    </a:p>
                  </a:txBody>
                  <a:tcPr marL="0" marR="0" marT="55879" marB="0"/>
                </a:tc>
                <a:tc>
                  <a:txBody>
                    <a:bodyPr/>
                    <a:lstStyle/>
                    <a:p>
                      <a:pPr marL="11430" algn="ctr">
                        <a:lnSpc>
                          <a:spcPts val="1900"/>
                        </a:lnSpc>
                        <a:spcBef>
                          <a:spcPts val="439"/>
                        </a:spcBef>
                      </a:pPr>
                      <a:r>
                        <a:rPr sz="1600" spc="-5" dirty="0">
                          <a:solidFill>
                            <a:srgbClr val="020F13"/>
                          </a:solidFill>
                          <a:latin typeface="Calibri"/>
                          <a:cs typeface="Calibri"/>
                        </a:rPr>
                        <a:t>Cis/doc </a:t>
                      </a:r>
                      <a:r>
                        <a:rPr sz="1600" dirty="0">
                          <a:solidFill>
                            <a:srgbClr val="020F13"/>
                          </a:solidFill>
                          <a:latin typeface="Calibri"/>
                          <a:cs typeface="Calibri"/>
                        </a:rPr>
                        <a:t>x </a:t>
                      </a:r>
                      <a:r>
                        <a:rPr sz="1600" spc="-5" dirty="0">
                          <a:solidFill>
                            <a:srgbClr val="020F13"/>
                          </a:solidFill>
                          <a:latin typeface="Calibri"/>
                          <a:cs typeface="Calibri"/>
                        </a:rPr>
                        <a:t>3, then durvalumab </a:t>
                      </a:r>
                      <a:r>
                        <a:rPr sz="1600" dirty="0">
                          <a:solidFill>
                            <a:srgbClr val="020F13"/>
                          </a:solidFill>
                          <a:latin typeface="Calibri"/>
                          <a:cs typeface="Calibri"/>
                        </a:rPr>
                        <a:t>x</a:t>
                      </a:r>
                      <a:r>
                        <a:rPr sz="1600" spc="-45" dirty="0">
                          <a:solidFill>
                            <a:srgbClr val="020F13"/>
                          </a:solidFill>
                          <a:latin typeface="Calibri"/>
                          <a:cs typeface="Calibri"/>
                        </a:rPr>
                        <a:t> </a:t>
                      </a:r>
                      <a:r>
                        <a:rPr sz="1600" dirty="0">
                          <a:solidFill>
                            <a:srgbClr val="020F13"/>
                          </a:solidFill>
                          <a:latin typeface="Calibri"/>
                          <a:cs typeface="Calibri"/>
                        </a:rPr>
                        <a:t>2</a:t>
                      </a:r>
                      <a:endParaRPr sz="1600">
                        <a:latin typeface="Calibri"/>
                        <a:cs typeface="Calibri"/>
                      </a:endParaRPr>
                    </a:p>
                  </a:txBody>
                  <a:tcPr marL="0" marR="0" marT="55879" marB="0"/>
                </a:tc>
                <a:tc>
                  <a:txBody>
                    <a:bodyPr/>
                    <a:lstStyle/>
                    <a:p>
                      <a:pPr algn="ctr">
                        <a:lnSpc>
                          <a:spcPts val="1900"/>
                        </a:lnSpc>
                        <a:spcBef>
                          <a:spcPts val="439"/>
                        </a:spcBef>
                      </a:pPr>
                      <a:r>
                        <a:rPr sz="1600" spc="-5" dirty="0">
                          <a:latin typeface="Calibri"/>
                          <a:cs typeface="Calibri"/>
                        </a:rPr>
                        <a:t>62*</a:t>
                      </a:r>
                      <a:endParaRPr sz="1600">
                        <a:latin typeface="Calibri"/>
                        <a:cs typeface="Calibri"/>
                      </a:endParaRPr>
                    </a:p>
                  </a:txBody>
                  <a:tcPr marL="0" marR="0" marT="55879" marB="0"/>
                </a:tc>
                <a:tc>
                  <a:txBody>
                    <a:bodyPr/>
                    <a:lstStyle/>
                    <a:p>
                      <a:pPr marR="15875" algn="ctr">
                        <a:lnSpc>
                          <a:spcPts val="1900"/>
                        </a:lnSpc>
                        <a:spcBef>
                          <a:spcPts val="439"/>
                        </a:spcBef>
                      </a:pPr>
                      <a:r>
                        <a:rPr sz="1600" spc="-5" dirty="0">
                          <a:latin typeface="Calibri"/>
                          <a:cs typeface="Calibri"/>
                        </a:rPr>
                        <a:t>18*</a:t>
                      </a:r>
                      <a:endParaRPr sz="1600">
                        <a:latin typeface="Calibri"/>
                        <a:cs typeface="Calibri"/>
                      </a:endParaRPr>
                    </a:p>
                  </a:txBody>
                  <a:tcPr marL="0" marR="0" marT="55879" marB="0"/>
                </a:tc>
                <a:tc>
                  <a:txBody>
                    <a:bodyPr/>
                    <a:lstStyle/>
                    <a:p>
                      <a:pPr marR="11430" algn="ctr">
                        <a:lnSpc>
                          <a:spcPts val="1900"/>
                        </a:lnSpc>
                        <a:spcBef>
                          <a:spcPts val="439"/>
                        </a:spcBef>
                      </a:pPr>
                      <a:r>
                        <a:rPr sz="1600" spc="-5" dirty="0">
                          <a:solidFill>
                            <a:srgbClr val="020F13"/>
                          </a:solidFill>
                          <a:latin typeface="Calibri"/>
                          <a:cs typeface="Calibri"/>
                        </a:rPr>
                        <a:t>58</a:t>
                      </a:r>
                      <a:endParaRPr sz="1600">
                        <a:latin typeface="Calibri"/>
                        <a:cs typeface="Calibri"/>
                      </a:endParaRPr>
                    </a:p>
                  </a:txBody>
                  <a:tcPr marL="0" marR="0" marT="55879" marB="0"/>
                </a:tc>
                <a:tc>
                  <a:txBody>
                    <a:bodyPr/>
                    <a:lstStyle/>
                    <a:p>
                      <a:pPr marL="5080" algn="ctr">
                        <a:lnSpc>
                          <a:spcPts val="1900"/>
                        </a:lnSpc>
                        <a:spcBef>
                          <a:spcPts val="439"/>
                        </a:spcBef>
                      </a:pPr>
                      <a:r>
                        <a:rPr sz="1600" spc="-5" dirty="0">
                          <a:latin typeface="Calibri"/>
                          <a:cs typeface="Calibri"/>
                        </a:rPr>
                        <a:t>81</a:t>
                      </a:r>
                      <a:endParaRPr sz="1600" dirty="0">
                        <a:latin typeface="Calibri"/>
                        <a:cs typeface="Calibri"/>
                      </a:endParaRPr>
                    </a:p>
                  </a:txBody>
                  <a:tcPr marL="0" marR="0" marT="55879" marB="0"/>
                </a:tc>
                <a:extLst>
                  <a:ext uri="{0D108BD9-81ED-4DB2-BD59-A6C34878D82A}">
                    <a16:rowId xmlns:a16="http://schemas.microsoft.com/office/drawing/2014/main" val="10009"/>
                  </a:ext>
                </a:extLst>
              </a:tr>
            </a:tbl>
          </a:graphicData>
        </a:graphic>
      </p:graphicFrame>
      <p:sp>
        <p:nvSpPr>
          <p:cNvPr id="15" name="object 15"/>
          <p:cNvSpPr/>
          <p:nvPr/>
        </p:nvSpPr>
        <p:spPr>
          <a:xfrm>
            <a:off x="400051" y="5720715"/>
            <a:ext cx="11342370" cy="421134"/>
          </a:xfrm>
          <a:custGeom>
            <a:avLst/>
            <a:gdLst/>
            <a:ahLst/>
            <a:cxnLst/>
            <a:rect l="l" t="t" r="r" b="b"/>
            <a:pathLst>
              <a:path w="11069955" h="643889">
                <a:moveTo>
                  <a:pt x="0" y="0"/>
                </a:moveTo>
                <a:lnTo>
                  <a:pt x="11069574" y="0"/>
                </a:lnTo>
                <a:lnTo>
                  <a:pt x="11069574" y="643890"/>
                </a:lnTo>
                <a:lnTo>
                  <a:pt x="0" y="643890"/>
                </a:lnTo>
                <a:lnTo>
                  <a:pt x="0" y="0"/>
                </a:lnTo>
                <a:close/>
              </a:path>
            </a:pathLst>
          </a:custGeom>
          <a:ln w="9525">
            <a:solidFill>
              <a:srgbClr val="000000"/>
            </a:solidFill>
          </a:ln>
        </p:spPr>
        <p:txBody>
          <a:bodyPr wrap="square" lIns="0" tIns="0" rIns="0" bIns="0" rtlCol="0"/>
          <a:lstStyle/>
          <a:p>
            <a:endParaRPr/>
          </a:p>
        </p:txBody>
      </p:sp>
      <p:sp>
        <p:nvSpPr>
          <p:cNvPr id="16" name="object 16"/>
          <p:cNvSpPr txBox="1"/>
          <p:nvPr/>
        </p:nvSpPr>
        <p:spPr>
          <a:xfrm>
            <a:off x="449580" y="5786120"/>
            <a:ext cx="11200130" cy="1046440"/>
          </a:xfrm>
          <a:prstGeom prst="rect">
            <a:avLst/>
          </a:prstGeom>
        </p:spPr>
        <p:txBody>
          <a:bodyPr vert="horz" wrap="square" lIns="0" tIns="12700" rIns="0" bIns="0" rtlCol="0">
            <a:spAutoFit/>
          </a:bodyPr>
          <a:lstStyle/>
          <a:p>
            <a:pPr marL="12700" marR="5080">
              <a:lnSpc>
                <a:spcPct val="100000"/>
              </a:lnSpc>
              <a:spcBef>
                <a:spcPts val="100"/>
              </a:spcBef>
            </a:pPr>
            <a:r>
              <a:rPr sz="1200" spc="-5" dirty="0">
                <a:latin typeface="Calibri"/>
                <a:cs typeface="Calibri"/>
              </a:rPr>
              <a:t>*Calculated </a:t>
            </a:r>
            <a:r>
              <a:rPr sz="1200" spc="-10" dirty="0">
                <a:latin typeface="Calibri"/>
                <a:cs typeface="Calibri"/>
              </a:rPr>
              <a:t>from </a:t>
            </a:r>
            <a:r>
              <a:rPr sz="1200" spc="-5" dirty="0">
                <a:latin typeface="Calibri"/>
                <a:cs typeface="Calibri"/>
              </a:rPr>
              <a:t>patients </a:t>
            </a:r>
            <a:r>
              <a:rPr sz="1200" dirty="0">
                <a:latin typeface="Calibri"/>
                <a:cs typeface="Calibri"/>
              </a:rPr>
              <a:t>who </a:t>
            </a:r>
            <a:r>
              <a:rPr sz="1200" spc="-5" dirty="0">
                <a:latin typeface="Calibri"/>
                <a:cs typeface="Calibri"/>
              </a:rPr>
              <a:t>had complete </a:t>
            </a:r>
            <a:r>
              <a:rPr sz="1200" spc="-10" dirty="0">
                <a:latin typeface="Calibri"/>
                <a:cs typeface="Calibri"/>
              </a:rPr>
              <a:t>surgical </a:t>
            </a:r>
            <a:r>
              <a:rPr sz="1200" spc="-5" dirty="0">
                <a:latin typeface="Calibri"/>
                <a:cs typeface="Calibri"/>
              </a:rPr>
              <a:t>resection. </a:t>
            </a:r>
            <a:r>
              <a:rPr sz="1200" spc="-15" baseline="24305" dirty="0">
                <a:latin typeface="Calibri"/>
                <a:cs typeface="Calibri"/>
              </a:rPr>
              <a:t>¶</a:t>
            </a:r>
            <a:r>
              <a:rPr sz="1200" spc="-10" dirty="0">
                <a:latin typeface="Calibri"/>
                <a:cs typeface="Calibri"/>
              </a:rPr>
              <a:t>Stage </a:t>
            </a:r>
            <a:r>
              <a:rPr sz="1200" spc="-5" dirty="0">
                <a:latin typeface="Calibri"/>
                <a:cs typeface="Calibri"/>
              </a:rPr>
              <a:t>IIIA MPR: 2/9 (22%). </a:t>
            </a:r>
            <a:r>
              <a:rPr sz="1200" spc="-7" baseline="24305" dirty="0">
                <a:latin typeface="Calibri"/>
                <a:cs typeface="Calibri"/>
              </a:rPr>
              <a:t>†</a:t>
            </a:r>
            <a:r>
              <a:rPr sz="1200" spc="-5" dirty="0">
                <a:latin typeface="Calibri"/>
                <a:cs typeface="Calibri"/>
              </a:rPr>
              <a:t>Calculated </a:t>
            </a:r>
            <a:r>
              <a:rPr sz="1200" spc="-10" dirty="0">
                <a:latin typeface="Calibri"/>
                <a:cs typeface="Calibri"/>
              </a:rPr>
              <a:t>from </a:t>
            </a:r>
            <a:r>
              <a:rPr sz="1200" spc="-5" dirty="0">
                <a:latin typeface="Calibri"/>
                <a:cs typeface="Calibri"/>
              </a:rPr>
              <a:t>patients </a:t>
            </a:r>
            <a:r>
              <a:rPr sz="1200" dirty="0">
                <a:latin typeface="Calibri"/>
                <a:cs typeface="Calibri"/>
              </a:rPr>
              <a:t>in </a:t>
            </a:r>
            <a:r>
              <a:rPr sz="1200" spc="-5" dirty="0">
                <a:latin typeface="Calibri"/>
                <a:cs typeface="Calibri"/>
              </a:rPr>
              <a:t>efficacy population </a:t>
            </a:r>
            <a:r>
              <a:rPr sz="1200" dirty="0">
                <a:latin typeface="Calibri"/>
                <a:cs typeface="Calibri"/>
              </a:rPr>
              <a:t>who </a:t>
            </a:r>
            <a:r>
              <a:rPr sz="1200" spc="-5" dirty="0">
                <a:latin typeface="Calibri"/>
                <a:cs typeface="Calibri"/>
              </a:rPr>
              <a:t>had intended </a:t>
            </a:r>
            <a:r>
              <a:rPr sz="1200" spc="-10" dirty="0">
                <a:latin typeface="Calibri"/>
                <a:cs typeface="Calibri"/>
              </a:rPr>
              <a:t>surgery </a:t>
            </a:r>
            <a:r>
              <a:rPr sz="1200" spc="-5" dirty="0">
                <a:latin typeface="Calibri"/>
                <a:cs typeface="Calibri"/>
              </a:rPr>
              <a:t>and MPR  assessment. </a:t>
            </a:r>
            <a:r>
              <a:rPr sz="1200" spc="-37" baseline="24305" dirty="0">
                <a:latin typeface="Calibri"/>
                <a:cs typeface="Calibri"/>
              </a:rPr>
              <a:t>‡</a:t>
            </a:r>
            <a:r>
              <a:rPr sz="1200" spc="-25" dirty="0">
                <a:latin typeface="Calibri"/>
                <a:cs typeface="Calibri"/>
              </a:rPr>
              <a:t>ITT. </a:t>
            </a:r>
            <a:r>
              <a:rPr sz="1200" spc="-15" baseline="24305" dirty="0">
                <a:latin typeface="Calibri"/>
                <a:cs typeface="Calibri"/>
              </a:rPr>
              <a:t>§</a:t>
            </a:r>
            <a:r>
              <a:rPr sz="1200" spc="-10" dirty="0">
                <a:latin typeface="Calibri"/>
                <a:cs typeface="Calibri"/>
              </a:rPr>
              <a:t>Patients </a:t>
            </a:r>
            <a:r>
              <a:rPr sz="1200" spc="-5" dirty="0">
                <a:latin typeface="Calibri"/>
                <a:cs typeface="Calibri"/>
              </a:rPr>
              <a:t>without PD after </a:t>
            </a:r>
            <a:r>
              <a:rPr sz="1200" dirty="0">
                <a:latin typeface="Calibri"/>
                <a:cs typeface="Calibri"/>
              </a:rPr>
              <a:t>2 </a:t>
            </a:r>
            <a:r>
              <a:rPr sz="1200" spc="-5" dirty="0">
                <a:latin typeface="Calibri"/>
                <a:cs typeface="Calibri"/>
              </a:rPr>
              <a:t>cycles received </a:t>
            </a:r>
            <a:r>
              <a:rPr sz="1200" dirty="0">
                <a:latin typeface="Calibri"/>
                <a:cs typeface="Calibri"/>
              </a:rPr>
              <a:t>2 </a:t>
            </a:r>
            <a:r>
              <a:rPr sz="1200" spc="-5" dirty="0">
                <a:latin typeface="Calibri"/>
                <a:cs typeface="Calibri"/>
              </a:rPr>
              <a:t>additional cycles. </a:t>
            </a:r>
            <a:r>
              <a:rPr sz="1200" spc="-7" baseline="24305" dirty="0">
                <a:latin typeface="Calibri"/>
                <a:cs typeface="Calibri"/>
              </a:rPr>
              <a:t>‖</a:t>
            </a:r>
            <a:r>
              <a:rPr sz="1200" spc="-5" dirty="0">
                <a:latin typeface="Calibri"/>
                <a:cs typeface="Calibri"/>
              </a:rPr>
              <a:t>6/10 patients </a:t>
            </a:r>
            <a:r>
              <a:rPr sz="1200" dirty="0">
                <a:latin typeface="Calibri"/>
                <a:cs typeface="Calibri"/>
              </a:rPr>
              <a:t>with </a:t>
            </a:r>
            <a:r>
              <a:rPr sz="1200" spc="-5" dirty="0">
                <a:latin typeface="Calibri"/>
                <a:cs typeface="Calibri"/>
              </a:rPr>
              <a:t>pCR had </a:t>
            </a:r>
            <a:r>
              <a:rPr sz="1200" spc="-10" dirty="0">
                <a:latin typeface="Calibri"/>
                <a:cs typeface="Calibri"/>
              </a:rPr>
              <a:t>stage </a:t>
            </a:r>
            <a:r>
              <a:rPr sz="1200" spc="-5" dirty="0">
                <a:latin typeface="Calibri"/>
                <a:cs typeface="Calibri"/>
              </a:rPr>
              <a:t>IIIA disease. Caution should be used </a:t>
            </a:r>
            <a:r>
              <a:rPr sz="1200" dirty="0">
                <a:latin typeface="Calibri"/>
                <a:cs typeface="Calibri"/>
              </a:rPr>
              <a:t>with </a:t>
            </a:r>
            <a:r>
              <a:rPr sz="1200" spc="-10" dirty="0">
                <a:latin typeface="Calibri"/>
                <a:cs typeface="Calibri"/>
              </a:rPr>
              <a:t>cross </a:t>
            </a:r>
            <a:r>
              <a:rPr sz="1200" dirty="0">
                <a:latin typeface="Calibri"/>
                <a:cs typeface="Calibri"/>
              </a:rPr>
              <a:t>trial  </a:t>
            </a:r>
            <a:r>
              <a:rPr sz="1200" spc="-5" dirty="0">
                <a:latin typeface="Calibri"/>
                <a:cs typeface="Calibri"/>
              </a:rPr>
              <a:t>comparisons</a:t>
            </a:r>
            <a:endParaRPr lang="en-US" sz="1200" spc="-5" dirty="0">
              <a:latin typeface="Calibri"/>
              <a:cs typeface="Calibri"/>
            </a:endParaRPr>
          </a:p>
          <a:p>
            <a:pPr marL="12700" marR="5080">
              <a:lnSpc>
                <a:spcPct val="100000"/>
              </a:lnSpc>
              <a:spcBef>
                <a:spcPts val="100"/>
              </a:spcBef>
            </a:pPr>
            <a:r>
              <a:rPr sz="1200" spc="-5" dirty="0">
                <a:latin typeface="Calibri"/>
                <a:cs typeface="Calibri"/>
              </a:rPr>
              <a:t>.</a:t>
            </a:r>
            <a:endParaRPr sz="1200" dirty="0">
              <a:latin typeface="Calibri"/>
              <a:cs typeface="Calibri"/>
            </a:endParaRPr>
          </a:p>
          <a:p>
            <a:pPr marL="3618865">
              <a:lnSpc>
                <a:spcPts val="1010"/>
              </a:lnSpc>
            </a:pPr>
            <a:r>
              <a:rPr sz="1100" spc="-5" dirty="0">
                <a:solidFill>
                  <a:srgbClr val="45545F"/>
                </a:solidFill>
                <a:latin typeface="Calibri"/>
                <a:cs typeface="Calibri"/>
              </a:rPr>
              <a:t>1. Forde. NEJM. </a:t>
            </a:r>
            <a:r>
              <a:rPr sz="1100" dirty="0">
                <a:solidFill>
                  <a:srgbClr val="45545F"/>
                </a:solidFill>
                <a:latin typeface="Calibri"/>
                <a:cs typeface="Calibri"/>
              </a:rPr>
              <a:t>2018;378:1976. </a:t>
            </a:r>
            <a:r>
              <a:rPr sz="1100" spc="-5" dirty="0">
                <a:solidFill>
                  <a:srgbClr val="45545F"/>
                </a:solidFill>
                <a:latin typeface="Calibri"/>
                <a:cs typeface="Calibri"/>
              </a:rPr>
              <a:t>2. Kwiatkowski. ASCO 2019. Abstr 8503. 3. Lee. WCLC 2020. Abstr PS01.05. 4. Cascone.</a:t>
            </a:r>
            <a:r>
              <a:rPr sz="1100" spc="220" dirty="0">
                <a:solidFill>
                  <a:srgbClr val="45545F"/>
                </a:solidFill>
                <a:latin typeface="Calibri"/>
                <a:cs typeface="Calibri"/>
              </a:rPr>
              <a:t> </a:t>
            </a:r>
            <a:r>
              <a:rPr sz="1100" spc="-5" dirty="0">
                <a:solidFill>
                  <a:srgbClr val="45545F"/>
                </a:solidFill>
                <a:latin typeface="Calibri"/>
                <a:cs typeface="Calibri"/>
              </a:rPr>
              <a:t>ASCO</a:t>
            </a:r>
            <a:endParaRPr sz="1100" dirty="0">
              <a:latin typeface="Calibri"/>
              <a:cs typeface="Calibri"/>
            </a:endParaRPr>
          </a:p>
          <a:p>
            <a:pPr marL="3618865">
              <a:lnSpc>
                <a:spcPct val="100000"/>
              </a:lnSpc>
            </a:pPr>
            <a:r>
              <a:rPr sz="1100" spc="-5" dirty="0">
                <a:solidFill>
                  <a:srgbClr val="45545F"/>
                </a:solidFill>
                <a:latin typeface="Calibri"/>
                <a:cs typeface="Calibri"/>
              </a:rPr>
              <a:t>2019. Abstr 8504. 5. Cascone. Nat Med. 2021;504. 6. Bar. ASCO 2019. Abstr 8534. 7. Li. JTO. </a:t>
            </a:r>
            <a:r>
              <a:rPr sz="1100" dirty="0">
                <a:solidFill>
                  <a:srgbClr val="45545F"/>
                </a:solidFill>
                <a:latin typeface="Calibri"/>
                <a:cs typeface="Calibri"/>
              </a:rPr>
              <a:t>2020;15:816. </a:t>
            </a:r>
            <a:r>
              <a:rPr sz="1100" spc="-5" dirty="0">
                <a:solidFill>
                  <a:srgbClr val="45545F"/>
                </a:solidFill>
                <a:latin typeface="Calibri"/>
                <a:cs typeface="Calibri"/>
              </a:rPr>
              <a:t>8. Provencio.</a:t>
            </a:r>
            <a:r>
              <a:rPr sz="1100" spc="70" dirty="0">
                <a:solidFill>
                  <a:srgbClr val="45545F"/>
                </a:solidFill>
                <a:latin typeface="Calibri"/>
                <a:cs typeface="Calibri"/>
              </a:rPr>
              <a:t> </a:t>
            </a:r>
            <a:r>
              <a:rPr sz="1100" spc="-5" dirty="0">
                <a:solidFill>
                  <a:srgbClr val="45545F"/>
                </a:solidFill>
                <a:latin typeface="Calibri"/>
                <a:cs typeface="Calibri"/>
              </a:rPr>
              <a:t>Lancet</a:t>
            </a:r>
            <a:endParaRPr sz="1100" dirty="0">
              <a:latin typeface="Calibri"/>
              <a:cs typeface="Calibri"/>
            </a:endParaRPr>
          </a:p>
          <a:p>
            <a:pPr marL="3618865">
              <a:lnSpc>
                <a:spcPct val="100000"/>
              </a:lnSpc>
            </a:pPr>
            <a:r>
              <a:rPr sz="1100" spc="-5" dirty="0">
                <a:solidFill>
                  <a:srgbClr val="45545F"/>
                </a:solidFill>
                <a:latin typeface="Calibri"/>
                <a:cs typeface="Calibri"/>
              </a:rPr>
              <a:t>Oncol. </a:t>
            </a:r>
            <a:r>
              <a:rPr sz="1100" dirty="0">
                <a:solidFill>
                  <a:srgbClr val="45545F"/>
                </a:solidFill>
                <a:latin typeface="Calibri"/>
                <a:cs typeface="Calibri"/>
              </a:rPr>
              <a:t>2020;21:1413. </a:t>
            </a:r>
            <a:r>
              <a:rPr sz="1100" spc="-5" dirty="0">
                <a:solidFill>
                  <a:srgbClr val="45545F"/>
                </a:solidFill>
                <a:latin typeface="Calibri"/>
                <a:cs typeface="Calibri"/>
              </a:rPr>
              <a:t>9. Shu. Lancet Oncol. </a:t>
            </a:r>
            <a:r>
              <a:rPr sz="1100" dirty="0">
                <a:solidFill>
                  <a:srgbClr val="45545F"/>
                </a:solidFill>
                <a:latin typeface="Calibri"/>
                <a:cs typeface="Calibri"/>
              </a:rPr>
              <a:t>2020;21:786. </a:t>
            </a:r>
            <a:r>
              <a:rPr sz="1100" spc="-5" dirty="0">
                <a:solidFill>
                  <a:srgbClr val="45545F"/>
                </a:solidFill>
                <a:latin typeface="Calibri"/>
                <a:cs typeface="Calibri"/>
              </a:rPr>
              <a:t>10. Rothschild. JCO.</a:t>
            </a:r>
            <a:r>
              <a:rPr sz="1100" spc="40" dirty="0">
                <a:solidFill>
                  <a:srgbClr val="45545F"/>
                </a:solidFill>
                <a:latin typeface="Calibri"/>
                <a:cs typeface="Calibri"/>
              </a:rPr>
              <a:t> </a:t>
            </a:r>
            <a:r>
              <a:rPr sz="1100" dirty="0">
                <a:solidFill>
                  <a:srgbClr val="45545F"/>
                </a:solidFill>
                <a:latin typeface="Calibri"/>
                <a:cs typeface="Calibri"/>
              </a:rPr>
              <a:t>2021;39:2872.</a:t>
            </a:r>
            <a:endParaRPr sz="1100" dirty="0">
              <a:latin typeface="Calibri"/>
              <a:cs typeface="Calibri"/>
            </a:endParaRPr>
          </a:p>
        </p:txBody>
      </p:sp>
      <p:sp>
        <p:nvSpPr>
          <p:cNvPr id="9" name="TextBox 8">
            <a:extLst>
              <a:ext uri="{FF2B5EF4-FFF2-40B4-BE49-F238E27FC236}">
                <a16:creationId xmlns:a16="http://schemas.microsoft.com/office/drawing/2014/main" id="{9585B00B-8521-6B48-AD7B-1FAFFA6CE2F9}"/>
              </a:ext>
            </a:extLst>
          </p:cNvPr>
          <p:cNvSpPr txBox="1"/>
          <p:nvPr/>
        </p:nvSpPr>
        <p:spPr>
          <a:xfrm>
            <a:off x="0"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12346952"/>
      </p:ext>
    </p:extLst>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0" y="6141849"/>
            <a:ext cx="12193270" cy="0"/>
          </a:xfrm>
          <a:custGeom>
            <a:avLst/>
            <a:gdLst/>
            <a:ahLst/>
            <a:cxnLst/>
            <a:rect l="l" t="t" r="r" b="b"/>
            <a:pathLst>
              <a:path w="12193270">
                <a:moveTo>
                  <a:pt x="0" y="0"/>
                </a:moveTo>
                <a:lnTo>
                  <a:pt x="0" y="0"/>
                </a:lnTo>
                <a:lnTo>
                  <a:pt x="12193000" y="0"/>
                </a:lnTo>
              </a:path>
            </a:pathLst>
          </a:custGeom>
          <a:ln w="10918">
            <a:solidFill>
              <a:srgbClr val="5E5E5E"/>
            </a:solidFill>
          </a:ln>
        </p:spPr>
        <p:txBody>
          <a:bodyPr wrap="square" lIns="0" tIns="0" rIns="0" bIns="0" rtlCol="0"/>
          <a:lstStyle/>
          <a:p>
            <a:endParaRPr/>
          </a:p>
        </p:txBody>
      </p:sp>
      <p:sp>
        <p:nvSpPr>
          <p:cNvPr id="13" name="object 13"/>
          <p:cNvSpPr txBox="1">
            <a:spLocks noGrp="1"/>
          </p:cNvSpPr>
          <p:nvPr>
            <p:ph type="title"/>
          </p:nvPr>
        </p:nvSpPr>
        <p:spPr>
          <a:xfrm>
            <a:off x="916939" y="196024"/>
            <a:ext cx="10206355" cy="798195"/>
          </a:xfrm>
          <a:prstGeom prst="rect">
            <a:avLst/>
          </a:prstGeom>
        </p:spPr>
        <p:txBody>
          <a:bodyPr vert="horz" wrap="square" lIns="0" tIns="59055" rIns="0" bIns="0" rtlCol="0">
            <a:spAutoFit/>
          </a:bodyPr>
          <a:lstStyle/>
          <a:p>
            <a:pPr marL="12700" marR="5080">
              <a:lnSpc>
                <a:spcPts val="2880"/>
              </a:lnSpc>
              <a:spcBef>
                <a:spcPts val="465"/>
              </a:spcBef>
            </a:pPr>
            <a:r>
              <a:rPr sz="2650" b="0" spc="5" dirty="0">
                <a:solidFill>
                  <a:srgbClr val="FFFFFF"/>
                </a:solidFill>
                <a:latin typeface="Arial"/>
                <a:cs typeface="Arial"/>
              </a:rPr>
              <a:t>CheckMate 816: Neoadjuvant Nivolumab </a:t>
            </a:r>
            <a:r>
              <a:rPr sz="2650" b="0" spc="10" dirty="0">
                <a:solidFill>
                  <a:srgbClr val="FFFFFF"/>
                </a:solidFill>
                <a:latin typeface="Arial"/>
                <a:cs typeface="Arial"/>
              </a:rPr>
              <a:t>+ </a:t>
            </a:r>
            <a:r>
              <a:rPr sz="2650" b="0" spc="5" dirty="0">
                <a:solidFill>
                  <a:srgbClr val="FFFFFF"/>
                </a:solidFill>
                <a:latin typeface="Arial"/>
                <a:cs typeface="Arial"/>
              </a:rPr>
              <a:t>Platinum Chemotherapy  for Resectable Stage IB-IIIA</a:t>
            </a:r>
            <a:r>
              <a:rPr sz="2650" b="0" spc="-190" dirty="0">
                <a:solidFill>
                  <a:srgbClr val="FFFFFF"/>
                </a:solidFill>
                <a:latin typeface="Arial"/>
                <a:cs typeface="Arial"/>
              </a:rPr>
              <a:t> </a:t>
            </a:r>
            <a:r>
              <a:rPr sz="2650" b="0" spc="5" dirty="0">
                <a:solidFill>
                  <a:srgbClr val="FFFFFF"/>
                </a:solidFill>
                <a:latin typeface="Arial"/>
                <a:cs typeface="Arial"/>
              </a:rPr>
              <a:t>NSCLC</a:t>
            </a:r>
            <a:endParaRPr sz="2650">
              <a:latin typeface="Arial"/>
              <a:cs typeface="Arial"/>
            </a:endParaRPr>
          </a:p>
        </p:txBody>
      </p:sp>
      <p:sp>
        <p:nvSpPr>
          <p:cNvPr id="14" name="object 14"/>
          <p:cNvSpPr txBox="1"/>
          <p:nvPr/>
        </p:nvSpPr>
        <p:spPr>
          <a:xfrm>
            <a:off x="460119" y="2566417"/>
            <a:ext cx="2726055" cy="1489075"/>
          </a:xfrm>
          <a:prstGeom prst="rect">
            <a:avLst/>
          </a:prstGeom>
        </p:spPr>
        <p:txBody>
          <a:bodyPr vert="horz" wrap="square" lIns="0" tIns="12700" rIns="0" bIns="0" rtlCol="0">
            <a:spAutoFit/>
          </a:bodyPr>
          <a:lstStyle/>
          <a:p>
            <a:pPr algn="ctr">
              <a:lnSpc>
                <a:spcPct val="100000"/>
              </a:lnSpc>
              <a:spcBef>
                <a:spcPts val="100"/>
              </a:spcBef>
            </a:pPr>
            <a:r>
              <a:rPr sz="1600" spc="-15" dirty="0">
                <a:latin typeface="Calibri"/>
                <a:cs typeface="Calibri"/>
              </a:rPr>
              <a:t>Patients </a:t>
            </a:r>
            <a:r>
              <a:rPr sz="1600" spc="-5" dirty="0">
                <a:latin typeface="Calibri"/>
                <a:cs typeface="Calibri"/>
              </a:rPr>
              <a:t>with newly diagnosed,</a:t>
            </a:r>
            <a:endParaRPr sz="1600">
              <a:latin typeface="Calibri"/>
              <a:cs typeface="Calibri"/>
            </a:endParaRPr>
          </a:p>
          <a:p>
            <a:pPr marL="635" algn="ctr">
              <a:lnSpc>
                <a:spcPct val="100000"/>
              </a:lnSpc>
            </a:pPr>
            <a:r>
              <a:rPr sz="1600" spc="-10" dirty="0">
                <a:latin typeface="Calibri"/>
                <a:cs typeface="Calibri"/>
              </a:rPr>
              <a:t>resectable, </a:t>
            </a:r>
            <a:r>
              <a:rPr sz="1600" spc="-15" dirty="0">
                <a:latin typeface="Calibri"/>
                <a:cs typeface="Calibri"/>
              </a:rPr>
              <a:t>stage </a:t>
            </a:r>
            <a:r>
              <a:rPr sz="1600" spc="-5" dirty="0">
                <a:latin typeface="Calibri"/>
                <a:cs typeface="Calibri"/>
              </a:rPr>
              <a:t>IB </a:t>
            </a:r>
            <a:r>
              <a:rPr sz="1600" dirty="0">
                <a:latin typeface="Calibri"/>
                <a:cs typeface="Calibri"/>
              </a:rPr>
              <a:t>(≥4</a:t>
            </a:r>
            <a:r>
              <a:rPr sz="1600" spc="15" dirty="0">
                <a:latin typeface="Calibri"/>
                <a:cs typeface="Calibri"/>
              </a:rPr>
              <a:t> </a:t>
            </a:r>
            <a:r>
              <a:rPr sz="1600" spc="-5" dirty="0">
                <a:latin typeface="Calibri"/>
                <a:cs typeface="Calibri"/>
              </a:rPr>
              <a:t>cm)</a:t>
            </a:r>
            <a:endParaRPr sz="1600">
              <a:latin typeface="Calibri"/>
              <a:cs typeface="Calibri"/>
            </a:endParaRPr>
          </a:p>
          <a:p>
            <a:pPr algn="ctr">
              <a:lnSpc>
                <a:spcPct val="100000"/>
              </a:lnSpc>
            </a:pPr>
            <a:r>
              <a:rPr sz="1600" spc="-15" dirty="0">
                <a:latin typeface="Calibri"/>
                <a:cs typeface="Calibri"/>
              </a:rPr>
              <a:t>to </a:t>
            </a:r>
            <a:r>
              <a:rPr sz="1600" spc="-5" dirty="0">
                <a:latin typeface="Calibri"/>
                <a:cs typeface="Calibri"/>
              </a:rPr>
              <a:t>IIIA</a:t>
            </a:r>
            <a:r>
              <a:rPr sz="1600" spc="10" dirty="0">
                <a:latin typeface="Calibri"/>
                <a:cs typeface="Calibri"/>
              </a:rPr>
              <a:t> </a:t>
            </a:r>
            <a:r>
              <a:rPr sz="1600" spc="-5" dirty="0">
                <a:latin typeface="Calibri"/>
                <a:cs typeface="Calibri"/>
              </a:rPr>
              <a:t>NSCLC*;</a:t>
            </a:r>
            <a:endParaRPr sz="1600">
              <a:latin typeface="Calibri"/>
              <a:cs typeface="Calibri"/>
            </a:endParaRPr>
          </a:p>
          <a:p>
            <a:pPr algn="ctr">
              <a:lnSpc>
                <a:spcPct val="100000"/>
              </a:lnSpc>
            </a:pPr>
            <a:r>
              <a:rPr sz="1600" spc="-5" dirty="0">
                <a:latin typeface="Calibri"/>
                <a:cs typeface="Calibri"/>
              </a:rPr>
              <a:t>no sensitizing </a:t>
            </a:r>
            <a:r>
              <a:rPr sz="1600" i="1" spc="-10" dirty="0">
                <a:latin typeface="Calibri"/>
                <a:cs typeface="Calibri"/>
              </a:rPr>
              <a:t>EGFR </a:t>
            </a:r>
            <a:r>
              <a:rPr sz="1600" spc="-10" dirty="0">
                <a:latin typeface="Calibri"/>
                <a:cs typeface="Calibri"/>
              </a:rPr>
              <a:t>mutations</a:t>
            </a:r>
            <a:r>
              <a:rPr sz="1600" spc="5" dirty="0">
                <a:latin typeface="Calibri"/>
                <a:cs typeface="Calibri"/>
              </a:rPr>
              <a:t> </a:t>
            </a:r>
            <a:r>
              <a:rPr sz="1600" dirty="0">
                <a:latin typeface="Calibri"/>
                <a:cs typeface="Calibri"/>
              </a:rPr>
              <a:t>or</a:t>
            </a:r>
            <a:endParaRPr sz="1600">
              <a:latin typeface="Calibri"/>
              <a:cs typeface="Calibri"/>
            </a:endParaRPr>
          </a:p>
          <a:p>
            <a:pPr marL="744855" marR="737235" algn="ctr">
              <a:lnSpc>
                <a:spcPct val="100000"/>
              </a:lnSpc>
            </a:pPr>
            <a:r>
              <a:rPr sz="1600" i="1" spc="-5" dirty="0">
                <a:latin typeface="Calibri"/>
                <a:cs typeface="Calibri"/>
              </a:rPr>
              <a:t>ALK</a:t>
            </a:r>
            <a:r>
              <a:rPr sz="1600" i="1" spc="-70" dirty="0">
                <a:latin typeface="Calibri"/>
                <a:cs typeface="Calibri"/>
              </a:rPr>
              <a:t> </a:t>
            </a:r>
            <a:r>
              <a:rPr sz="1600" spc="-10" dirty="0">
                <a:latin typeface="Calibri"/>
                <a:cs typeface="Calibri"/>
              </a:rPr>
              <a:t>alterations  </a:t>
            </a:r>
            <a:r>
              <a:rPr sz="1600" dirty="0">
                <a:latin typeface="Calibri"/>
                <a:cs typeface="Calibri"/>
              </a:rPr>
              <a:t>(N =</a:t>
            </a:r>
            <a:r>
              <a:rPr sz="1600" spc="-30" dirty="0">
                <a:latin typeface="Calibri"/>
                <a:cs typeface="Calibri"/>
              </a:rPr>
              <a:t> </a:t>
            </a:r>
            <a:r>
              <a:rPr sz="1600" spc="-5" dirty="0">
                <a:latin typeface="Calibri"/>
                <a:cs typeface="Calibri"/>
              </a:rPr>
              <a:t>358)</a:t>
            </a:r>
            <a:endParaRPr sz="1600">
              <a:latin typeface="Calibri"/>
              <a:cs typeface="Calibri"/>
            </a:endParaRPr>
          </a:p>
        </p:txBody>
      </p:sp>
      <p:sp>
        <p:nvSpPr>
          <p:cNvPr id="15" name="object 15"/>
          <p:cNvSpPr txBox="1"/>
          <p:nvPr/>
        </p:nvSpPr>
        <p:spPr>
          <a:xfrm>
            <a:off x="11028333" y="3173523"/>
            <a:ext cx="833755" cy="269875"/>
          </a:xfrm>
          <a:prstGeom prst="rect">
            <a:avLst/>
          </a:prstGeom>
        </p:spPr>
        <p:txBody>
          <a:bodyPr vert="horz" wrap="square" lIns="0" tIns="12700" rIns="0" bIns="0" rtlCol="0">
            <a:spAutoFit/>
          </a:bodyPr>
          <a:lstStyle/>
          <a:p>
            <a:pPr marL="12700">
              <a:lnSpc>
                <a:spcPct val="100000"/>
              </a:lnSpc>
              <a:spcBef>
                <a:spcPts val="100"/>
              </a:spcBef>
            </a:pPr>
            <a:r>
              <a:rPr sz="1600" i="1" spc="-10" dirty="0">
                <a:latin typeface="Calibri"/>
                <a:cs typeface="Calibri"/>
              </a:rPr>
              <a:t>Follow-up</a:t>
            </a:r>
            <a:endParaRPr sz="1600">
              <a:latin typeface="Calibri"/>
              <a:cs typeface="Calibri"/>
            </a:endParaRPr>
          </a:p>
        </p:txBody>
      </p:sp>
      <p:sp>
        <p:nvSpPr>
          <p:cNvPr id="16" name="object 16"/>
          <p:cNvSpPr txBox="1"/>
          <p:nvPr/>
        </p:nvSpPr>
        <p:spPr>
          <a:xfrm>
            <a:off x="3953255" y="2323338"/>
            <a:ext cx="2743200" cy="914400"/>
          </a:xfrm>
          <a:prstGeom prst="rect">
            <a:avLst/>
          </a:prstGeom>
          <a:solidFill>
            <a:srgbClr val="DC1E34"/>
          </a:solidFill>
        </p:spPr>
        <p:txBody>
          <a:bodyPr vert="horz" wrap="square" lIns="0" tIns="78740" rIns="0" bIns="0" rtlCol="0">
            <a:spAutoFit/>
          </a:bodyPr>
          <a:lstStyle/>
          <a:p>
            <a:pPr marL="624205" indent="-373380">
              <a:lnSpc>
                <a:spcPct val="100000"/>
              </a:lnSpc>
              <a:spcBef>
                <a:spcPts val="620"/>
              </a:spcBef>
            </a:pPr>
            <a:r>
              <a:rPr sz="1600" b="1" spc="-5" dirty="0">
                <a:solidFill>
                  <a:srgbClr val="FFFFFF"/>
                </a:solidFill>
                <a:latin typeface="Calibri"/>
                <a:cs typeface="Calibri"/>
              </a:rPr>
              <a:t>Nivolumab </a:t>
            </a:r>
            <a:r>
              <a:rPr sz="1600" spc="-5" dirty="0">
                <a:solidFill>
                  <a:srgbClr val="FFFFFF"/>
                </a:solidFill>
                <a:latin typeface="Calibri"/>
                <a:cs typeface="Calibri"/>
              </a:rPr>
              <a:t>360 mg Q3W</a:t>
            </a:r>
            <a:r>
              <a:rPr sz="1600" spc="-35" dirty="0">
                <a:solidFill>
                  <a:srgbClr val="FFFFFF"/>
                </a:solidFill>
                <a:latin typeface="Calibri"/>
                <a:cs typeface="Calibri"/>
              </a:rPr>
              <a:t> </a:t>
            </a:r>
            <a:r>
              <a:rPr sz="1600" dirty="0">
                <a:solidFill>
                  <a:srgbClr val="FFFFFF"/>
                </a:solidFill>
                <a:latin typeface="Calibri"/>
                <a:cs typeface="Calibri"/>
              </a:rPr>
              <a:t>+</a:t>
            </a:r>
            <a:endParaRPr sz="1600">
              <a:latin typeface="Calibri"/>
              <a:cs typeface="Calibri"/>
            </a:endParaRPr>
          </a:p>
          <a:p>
            <a:pPr marL="624205" marR="616585" algn="ctr">
              <a:lnSpc>
                <a:spcPct val="100000"/>
              </a:lnSpc>
            </a:pPr>
            <a:r>
              <a:rPr sz="1600" b="1" dirty="0">
                <a:solidFill>
                  <a:srgbClr val="FFFFFF"/>
                </a:solidFill>
                <a:latin typeface="Calibri"/>
                <a:cs typeface="Calibri"/>
              </a:rPr>
              <a:t>CT </a:t>
            </a:r>
            <a:r>
              <a:rPr sz="1600" spc="-5" dirty="0">
                <a:solidFill>
                  <a:srgbClr val="FFFFFF"/>
                </a:solidFill>
                <a:latin typeface="Calibri"/>
                <a:cs typeface="Calibri"/>
              </a:rPr>
              <a:t>Q3W </a:t>
            </a:r>
            <a:r>
              <a:rPr sz="1600" dirty="0">
                <a:solidFill>
                  <a:srgbClr val="FFFFFF"/>
                </a:solidFill>
                <a:latin typeface="Calibri"/>
                <a:cs typeface="Calibri"/>
              </a:rPr>
              <a:t>x 3</a:t>
            </a:r>
            <a:r>
              <a:rPr sz="1600" spc="-95" dirty="0">
                <a:solidFill>
                  <a:srgbClr val="FFFFFF"/>
                </a:solidFill>
                <a:latin typeface="Calibri"/>
                <a:cs typeface="Calibri"/>
              </a:rPr>
              <a:t> </a:t>
            </a:r>
            <a:r>
              <a:rPr sz="1600" spc="-5" dirty="0">
                <a:solidFill>
                  <a:srgbClr val="FFFFFF"/>
                </a:solidFill>
                <a:latin typeface="Calibri"/>
                <a:cs typeface="Calibri"/>
              </a:rPr>
              <a:t>cycles  </a:t>
            </a:r>
            <a:r>
              <a:rPr sz="1600" dirty="0">
                <a:solidFill>
                  <a:srgbClr val="FFFFFF"/>
                </a:solidFill>
                <a:latin typeface="Calibri"/>
                <a:cs typeface="Calibri"/>
              </a:rPr>
              <a:t>(n =</a:t>
            </a:r>
            <a:r>
              <a:rPr sz="1600" spc="-25" dirty="0">
                <a:solidFill>
                  <a:srgbClr val="FFFFFF"/>
                </a:solidFill>
                <a:latin typeface="Calibri"/>
                <a:cs typeface="Calibri"/>
              </a:rPr>
              <a:t> </a:t>
            </a:r>
            <a:r>
              <a:rPr sz="1600" spc="-5" dirty="0">
                <a:solidFill>
                  <a:srgbClr val="FFFFFF"/>
                </a:solidFill>
                <a:latin typeface="Calibri"/>
                <a:cs typeface="Calibri"/>
              </a:rPr>
              <a:t>179)</a:t>
            </a:r>
            <a:endParaRPr sz="1600">
              <a:latin typeface="Calibri"/>
              <a:cs typeface="Calibri"/>
            </a:endParaRPr>
          </a:p>
        </p:txBody>
      </p:sp>
      <p:sp>
        <p:nvSpPr>
          <p:cNvPr id="17" name="object 17"/>
          <p:cNvSpPr txBox="1"/>
          <p:nvPr/>
        </p:nvSpPr>
        <p:spPr>
          <a:xfrm>
            <a:off x="3953255" y="3376421"/>
            <a:ext cx="2743200" cy="914400"/>
          </a:xfrm>
          <a:prstGeom prst="rect">
            <a:avLst/>
          </a:prstGeom>
          <a:solidFill>
            <a:srgbClr val="635FAA"/>
          </a:solidFill>
        </p:spPr>
        <p:txBody>
          <a:bodyPr vert="horz" wrap="square" lIns="0" tIns="3175" rIns="0" bIns="0" rtlCol="0">
            <a:spAutoFit/>
          </a:bodyPr>
          <a:lstStyle/>
          <a:p>
            <a:pPr>
              <a:lnSpc>
                <a:spcPct val="100000"/>
              </a:lnSpc>
              <a:spcBef>
                <a:spcPts val="25"/>
              </a:spcBef>
            </a:pPr>
            <a:endParaRPr sz="1350">
              <a:latin typeface="Times New Roman"/>
              <a:cs typeface="Times New Roman"/>
            </a:endParaRPr>
          </a:p>
          <a:p>
            <a:pPr marL="1004569" marR="591820" indent="-406400">
              <a:lnSpc>
                <a:spcPct val="100000"/>
              </a:lnSpc>
            </a:pPr>
            <a:r>
              <a:rPr sz="1600" b="1" dirty="0">
                <a:solidFill>
                  <a:srgbClr val="FFFFFF"/>
                </a:solidFill>
                <a:latin typeface="Calibri"/>
                <a:cs typeface="Calibri"/>
              </a:rPr>
              <a:t>CT</a:t>
            </a:r>
            <a:r>
              <a:rPr sz="1575" b="1" baseline="26455" dirty="0">
                <a:solidFill>
                  <a:srgbClr val="FFFFFF"/>
                </a:solidFill>
                <a:latin typeface="Calibri"/>
                <a:cs typeface="Calibri"/>
              </a:rPr>
              <a:t>† </a:t>
            </a:r>
            <a:r>
              <a:rPr sz="1600" spc="-5" dirty="0">
                <a:solidFill>
                  <a:srgbClr val="FFFFFF"/>
                </a:solidFill>
                <a:latin typeface="Calibri"/>
                <a:cs typeface="Calibri"/>
              </a:rPr>
              <a:t>Q3W </a:t>
            </a:r>
            <a:r>
              <a:rPr sz="1600" dirty="0">
                <a:solidFill>
                  <a:srgbClr val="FFFFFF"/>
                </a:solidFill>
                <a:latin typeface="Calibri"/>
                <a:cs typeface="Calibri"/>
              </a:rPr>
              <a:t>x 3</a:t>
            </a:r>
            <a:r>
              <a:rPr sz="1600" spc="-90" dirty="0">
                <a:solidFill>
                  <a:srgbClr val="FFFFFF"/>
                </a:solidFill>
                <a:latin typeface="Calibri"/>
                <a:cs typeface="Calibri"/>
              </a:rPr>
              <a:t> </a:t>
            </a:r>
            <a:r>
              <a:rPr sz="1600" spc="-5" dirty="0">
                <a:solidFill>
                  <a:srgbClr val="FFFFFF"/>
                </a:solidFill>
                <a:latin typeface="Calibri"/>
                <a:cs typeface="Calibri"/>
              </a:rPr>
              <a:t>cycles  </a:t>
            </a:r>
            <a:r>
              <a:rPr sz="1600" dirty="0">
                <a:solidFill>
                  <a:srgbClr val="FFFFFF"/>
                </a:solidFill>
                <a:latin typeface="Calibri"/>
                <a:cs typeface="Calibri"/>
              </a:rPr>
              <a:t>(n =</a:t>
            </a:r>
            <a:r>
              <a:rPr sz="1600" spc="-25" dirty="0">
                <a:solidFill>
                  <a:srgbClr val="FFFFFF"/>
                </a:solidFill>
                <a:latin typeface="Calibri"/>
                <a:cs typeface="Calibri"/>
              </a:rPr>
              <a:t> </a:t>
            </a:r>
            <a:r>
              <a:rPr sz="1600" spc="-5" dirty="0">
                <a:solidFill>
                  <a:srgbClr val="FFFFFF"/>
                </a:solidFill>
                <a:latin typeface="Calibri"/>
                <a:cs typeface="Calibri"/>
              </a:rPr>
              <a:t>179)</a:t>
            </a:r>
            <a:endParaRPr sz="1600">
              <a:latin typeface="Calibri"/>
              <a:cs typeface="Calibri"/>
            </a:endParaRPr>
          </a:p>
        </p:txBody>
      </p:sp>
      <p:sp>
        <p:nvSpPr>
          <p:cNvPr id="18" name="object 18"/>
          <p:cNvSpPr txBox="1"/>
          <p:nvPr/>
        </p:nvSpPr>
        <p:spPr>
          <a:xfrm>
            <a:off x="7215378" y="2817876"/>
            <a:ext cx="1371600" cy="1097280"/>
          </a:xfrm>
          <a:prstGeom prst="rect">
            <a:avLst/>
          </a:prstGeom>
          <a:solidFill>
            <a:srgbClr val="129ABE"/>
          </a:solidFill>
        </p:spPr>
        <p:txBody>
          <a:bodyPr vert="horz" wrap="square" lIns="0" tIns="122555" rIns="0" bIns="0" rtlCol="0">
            <a:spAutoFit/>
          </a:bodyPr>
          <a:lstStyle/>
          <a:p>
            <a:pPr marL="96520" marR="89535" algn="ctr">
              <a:lnSpc>
                <a:spcPct val="100000"/>
              </a:lnSpc>
              <a:spcBef>
                <a:spcPts val="965"/>
              </a:spcBef>
            </a:pPr>
            <a:r>
              <a:rPr sz="1800" b="1" spc="-10" dirty="0">
                <a:solidFill>
                  <a:srgbClr val="FFFFFF"/>
                </a:solidFill>
                <a:latin typeface="Calibri"/>
                <a:cs typeface="Calibri"/>
              </a:rPr>
              <a:t>Surgery  </a:t>
            </a:r>
            <a:r>
              <a:rPr sz="1800" b="1" spc="-5" dirty="0">
                <a:solidFill>
                  <a:srgbClr val="FFFFFF"/>
                </a:solidFill>
                <a:latin typeface="Calibri"/>
                <a:cs typeface="Calibri"/>
              </a:rPr>
              <a:t>(within </a:t>
            </a:r>
            <a:r>
              <a:rPr sz="1800" b="1" dirty="0">
                <a:solidFill>
                  <a:srgbClr val="FFFFFF"/>
                </a:solidFill>
                <a:latin typeface="Calibri"/>
                <a:cs typeface="Calibri"/>
              </a:rPr>
              <a:t>6</a:t>
            </a:r>
            <a:r>
              <a:rPr sz="1800" b="1" spc="-75" dirty="0">
                <a:solidFill>
                  <a:srgbClr val="FFFFFF"/>
                </a:solidFill>
                <a:latin typeface="Calibri"/>
                <a:cs typeface="Calibri"/>
              </a:rPr>
              <a:t> </a:t>
            </a:r>
            <a:r>
              <a:rPr sz="1800" b="1" dirty="0">
                <a:solidFill>
                  <a:srgbClr val="FFFFFF"/>
                </a:solidFill>
                <a:latin typeface="Calibri"/>
                <a:cs typeface="Calibri"/>
              </a:rPr>
              <a:t>wk  </a:t>
            </a:r>
            <a:r>
              <a:rPr sz="1800" b="1" spc="-10" dirty="0">
                <a:solidFill>
                  <a:srgbClr val="FFFFFF"/>
                </a:solidFill>
                <a:latin typeface="Calibri"/>
                <a:cs typeface="Calibri"/>
              </a:rPr>
              <a:t>post</a:t>
            </a:r>
            <a:r>
              <a:rPr sz="1800" b="1" spc="-30" dirty="0">
                <a:solidFill>
                  <a:srgbClr val="FFFFFF"/>
                </a:solidFill>
                <a:latin typeface="Calibri"/>
                <a:cs typeface="Calibri"/>
              </a:rPr>
              <a:t> </a:t>
            </a:r>
            <a:r>
              <a:rPr sz="1800" b="1" dirty="0">
                <a:solidFill>
                  <a:srgbClr val="FFFFFF"/>
                </a:solidFill>
                <a:latin typeface="Calibri"/>
                <a:cs typeface="Calibri"/>
              </a:rPr>
              <a:t>tx)</a:t>
            </a:r>
            <a:endParaRPr sz="1800">
              <a:latin typeface="Calibri"/>
              <a:cs typeface="Calibri"/>
            </a:endParaRPr>
          </a:p>
        </p:txBody>
      </p:sp>
      <p:sp>
        <p:nvSpPr>
          <p:cNvPr id="19" name="object 19"/>
          <p:cNvSpPr txBox="1"/>
          <p:nvPr/>
        </p:nvSpPr>
        <p:spPr>
          <a:xfrm>
            <a:off x="9093707" y="2817876"/>
            <a:ext cx="1371600" cy="1097280"/>
          </a:xfrm>
          <a:prstGeom prst="rect">
            <a:avLst/>
          </a:prstGeom>
          <a:solidFill>
            <a:srgbClr val="129ABE"/>
          </a:solidFill>
        </p:spPr>
        <p:txBody>
          <a:bodyPr vert="horz" wrap="square" lIns="0" tIns="122555" rIns="0" bIns="0" rtlCol="0">
            <a:spAutoFit/>
          </a:bodyPr>
          <a:lstStyle/>
          <a:p>
            <a:pPr marL="124460" marR="117475" indent="-635" algn="ctr">
              <a:lnSpc>
                <a:spcPct val="100000"/>
              </a:lnSpc>
              <a:spcBef>
                <a:spcPts val="965"/>
              </a:spcBef>
            </a:pPr>
            <a:r>
              <a:rPr sz="1800" b="1" spc="-5" dirty="0">
                <a:solidFill>
                  <a:srgbClr val="FFFFFF"/>
                </a:solidFill>
                <a:latin typeface="Calibri"/>
                <a:cs typeface="Calibri"/>
              </a:rPr>
              <a:t>Optional  </a:t>
            </a:r>
            <a:r>
              <a:rPr sz="1800" b="1" spc="-10" dirty="0">
                <a:solidFill>
                  <a:srgbClr val="FFFFFF"/>
                </a:solidFill>
                <a:latin typeface="Calibri"/>
                <a:cs typeface="Calibri"/>
              </a:rPr>
              <a:t>adjuvant</a:t>
            </a:r>
            <a:r>
              <a:rPr sz="1800" b="1" spc="-80" dirty="0">
                <a:solidFill>
                  <a:srgbClr val="FFFFFF"/>
                </a:solidFill>
                <a:latin typeface="Calibri"/>
                <a:cs typeface="Calibri"/>
              </a:rPr>
              <a:t> </a:t>
            </a:r>
            <a:r>
              <a:rPr sz="1800" b="1" spc="5" dirty="0">
                <a:solidFill>
                  <a:srgbClr val="FFFFFF"/>
                </a:solidFill>
                <a:latin typeface="Calibri"/>
                <a:cs typeface="Calibri"/>
              </a:rPr>
              <a:t>CT</a:t>
            </a:r>
            <a:endParaRPr sz="1800">
              <a:latin typeface="Calibri"/>
              <a:cs typeface="Calibri"/>
            </a:endParaRPr>
          </a:p>
          <a:p>
            <a:pPr algn="ctr">
              <a:lnSpc>
                <a:spcPct val="100000"/>
              </a:lnSpc>
              <a:spcBef>
                <a:spcPts val="15"/>
              </a:spcBef>
            </a:pPr>
            <a:r>
              <a:rPr sz="1800" b="1" dirty="0">
                <a:solidFill>
                  <a:srgbClr val="FFFFFF"/>
                </a:solidFill>
                <a:latin typeface="Arial"/>
                <a:cs typeface="Arial"/>
              </a:rPr>
              <a:t>±</a:t>
            </a:r>
            <a:r>
              <a:rPr sz="1800" b="1" spc="-100" dirty="0">
                <a:solidFill>
                  <a:srgbClr val="FFFFFF"/>
                </a:solidFill>
                <a:latin typeface="Arial"/>
                <a:cs typeface="Arial"/>
              </a:rPr>
              <a:t> </a:t>
            </a:r>
            <a:r>
              <a:rPr sz="1800" b="1" spc="-20" dirty="0">
                <a:solidFill>
                  <a:srgbClr val="FFFFFF"/>
                </a:solidFill>
                <a:latin typeface="Calibri"/>
                <a:cs typeface="Calibri"/>
              </a:rPr>
              <a:t>RT</a:t>
            </a:r>
            <a:endParaRPr sz="1800">
              <a:latin typeface="Calibri"/>
              <a:cs typeface="Calibri"/>
            </a:endParaRPr>
          </a:p>
        </p:txBody>
      </p:sp>
      <p:sp>
        <p:nvSpPr>
          <p:cNvPr id="20" name="object 20"/>
          <p:cNvSpPr txBox="1"/>
          <p:nvPr/>
        </p:nvSpPr>
        <p:spPr>
          <a:xfrm>
            <a:off x="683417" y="4320425"/>
            <a:ext cx="10882630" cy="2282825"/>
          </a:xfrm>
          <a:prstGeom prst="rect">
            <a:avLst/>
          </a:prstGeom>
        </p:spPr>
        <p:txBody>
          <a:bodyPr vert="horz" wrap="square" lIns="0" tIns="12065" rIns="0" bIns="0" rtlCol="0">
            <a:spAutoFit/>
          </a:bodyPr>
          <a:lstStyle/>
          <a:p>
            <a:pPr marL="3361690">
              <a:lnSpc>
                <a:spcPct val="100000"/>
              </a:lnSpc>
              <a:spcBef>
                <a:spcPts val="95"/>
              </a:spcBef>
            </a:pPr>
            <a:r>
              <a:rPr sz="1400" spc="-10" dirty="0">
                <a:latin typeface="Calibri"/>
                <a:cs typeface="Calibri"/>
              </a:rPr>
              <a:t>*By </a:t>
            </a:r>
            <a:r>
              <a:rPr sz="1400" spc="-5" dirty="0">
                <a:latin typeface="Calibri"/>
                <a:cs typeface="Calibri"/>
              </a:rPr>
              <a:t>TNM 7th edition. </a:t>
            </a:r>
            <a:r>
              <a:rPr sz="1350" spc="-7" baseline="24691" dirty="0">
                <a:latin typeface="Calibri"/>
                <a:cs typeface="Calibri"/>
              </a:rPr>
              <a:t>†</a:t>
            </a:r>
            <a:r>
              <a:rPr sz="1400" spc="-5" dirty="0">
                <a:latin typeface="Calibri"/>
                <a:cs typeface="Calibri"/>
              </a:rPr>
              <a:t>PD-L1 28-8 pharmDx IHC</a:t>
            </a:r>
            <a:r>
              <a:rPr sz="1400" spc="95" dirty="0">
                <a:latin typeface="Calibri"/>
                <a:cs typeface="Calibri"/>
              </a:rPr>
              <a:t> </a:t>
            </a:r>
            <a:r>
              <a:rPr sz="1400" spc="-25" dirty="0">
                <a:latin typeface="Calibri"/>
                <a:cs typeface="Calibri"/>
              </a:rPr>
              <a:t>assay.</a:t>
            </a:r>
            <a:endParaRPr sz="1400">
              <a:latin typeface="Calibri"/>
              <a:cs typeface="Calibri"/>
            </a:endParaRPr>
          </a:p>
          <a:p>
            <a:pPr marL="3362325">
              <a:lnSpc>
                <a:spcPct val="100000"/>
              </a:lnSpc>
            </a:pPr>
            <a:r>
              <a:rPr sz="1400" spc="-5" dirty="0">
                <a:latin typeface="Calibri"/>
                <a:cs typeface="Calibri"/>
              </a:rPr>
              <a:t>Arm </a:t>
            </a:r>
            <a:r>
              <a:rPr sz="1400" spc="-10" dirty="0">
                <a:latin typeface="Calibri"/>
                <a:cs typeface="Calibri"/>
              </a:rPr>
              <a:t>evaluating </a:t>
            </a:r>
            <a:r>
              <a:rPr sz="1400" spc="-5" dirty="0">
                <a:latin typeface="Calibri"/>
                <a:cs typeface="Calibri"/>
              </a:rPr>
              <a:t>nivolumab (3 </a:t>
            </a:r>
            <a:r>
              <a:rPr sz="1400" spc="5" dirty="0">
                <a:latin typeface="Calibri"/>
                <a:cs typeface="Calibri"/>
              </a:rPr>
              <a:t>mg/kg </a:t>
            </a:r>
            <a:r>
              <a:rPr sz="1400" spc="-15" dirty="0">
                <a:latin typeface="Calibri"/>
                <a:cs typeface="Calibri"/>
              </a:rPr>
              <a:t>for </a:t>
            </a:r>
            <a:r>
              <a:rPr sz="1400" spc="-5" dirty="0">
                <a:latin typeface="Calibri"/>
                <a:cs typeface="Calibri"/>
              </a:rPr>
              <a:t>3 </a:t>
            </a:r>
            <a:r>
              <a:rPr sz="1400" spc="-10" dirty="0">
                <a:latin typeface="Calibri"/>
                <a:cs typeface="Calibri"/>
              </a:rPr>
              <a:t>cycles) </a:t>
            </a:r>
            <a:r>
              <a:rPr sz="1400" spc="-5" dirty="0">
                <a:latin typeface="Calibri"/>
                <a:cs typeface="Calibri"/>
              </a:rPr>
              <a:t>+ ipilimumab (1 </a:t>
            </a:r>
            <a:r>
              <a:rPr sz="1400" spc="5" dirty="0">
                <a:latin typeface="Calibri"/>
                <a:cs typeface="Calibri"/>
              </a:rPr>
              <a:t>mg/kg </a:t>
            </a:r>
            <a:r>
              <a:rPr sz="1400" spc="-15" dirty="0">
                <a:latin typeface="Calibri"/>
                <a:cs typeface="Calibri"/>
              </a:rPr>
              <a:t>for </a:t>
            </a:r>
            <a:r>
              <a:rPr sz="1400" spc="-5" dirty="0">
                <a:latin typeface="Calibri"/>
                <a:cs typeface="Calibri"/>
              </a:rPr>
              <a:t>1 </a:t>
            </a:r>
            <a:r>
              <a:rPr sz="1400" spc="-10" dirty="0">
                <a:latin typeface="Calibri"/>
                <a:cs typeface="Calibri"/>
              </a:rPr>
              <a:t>cycle) </a:t>
            </a:r>
            <a:r>
              <a:rPr sz="1400" spc="-5" dirty="0">
                <a:latin typeface="Calibri"/>
                <a:cs typeface="Calibri"/>
              </a:rPr>
              <a:t>not</a:t>
            </a:r>
            <a:r>
              <a:rPr sz="1400" spc="175" dirty="0">
                <a:latin typeface="Calibri"/>
                <a:cs typeface="Calibri"/>
              </a:rPr>
              <a:t> </a:t>
            </a:r>
            <a:r>
              <a:rPr sz="1400" spc="-10" dirty="0">
                <a:latin typeface="Calibri"/>
                <a:cs typeface="Calibri"/>
              </a:rPr>
              <a:t>shown.</a:t>
            </a:r>
            <a:endParaRPr sz="1400">
              <a:latin typeface="Calibri"/>
              <a:cs typeface="Calibri"/>
            </a:endParaRPr>
          </a:p>
          <a:p>
            <a:pPr marL="354965" indent="-342265">
              <a:lnSpc>
                <a:spcPct val="100000"/>
              </a:lnSpc>
              <a:spcBef>
                <a:spcPts val="1230"/>
              </a:spcBef>
              <a:buFont typeface="Wingdings"/>
              <a:buChar char=""/>
              <a:tabLst>
                <a:tab pos="354965" algn="l"/>
                <a:tab pos="355600" algn="l"/>
              </a:tabLst>
            </a:pPr>
            <a:r>
              <a:rPr sz="2000" spc="-5" dirty="0">
                <a:latin typeface="Calibri"/>
                <a:cs typeface="Calibri"/>
              </a:rPr>
              <a:t>Primary endpoints: pCR (by BIPR), EFS (by</a:t>
            </a:r>
            <a:r>
              <a:rPr sz="2000" spc="50" dirty="0">
                <a:latin typeface="Calibri"/>
                <a:cs typeface="Calibri"/>
              </a:rPr>
              <a:t> </a:t>
            </a:r>
            <a:r>
              <a:rPr sz="2000" spc="-5" dirty="0">
                <a:latin typeface="Calibri"/>
                <a:cs typeface="Calibri"/>
              </a:rPr>
              <a:t>BICR)</a:t>
            </a:r>
            <a:endParaRPr sz="2000">
              <a:latin typeface="Calibri"/>
              <a:cs typeface="Calibri"/>
            </a:endParaRPr>
          </a:p>
          <a:p>
            <a:pPr marL="354965" indent="-342265">
              <a:lnSpc>
                <a:spcPct val="100000"/>
              </a:lnSpc>
              <a:spcBef>
                <a:spcPts val="800"/>
              </a:spcBef>
              <a:buFont typeface="Wingdings"/>
              <a:buChar char=""/>
              <a:tabLst>
                <a:tab pos="354965" algn="l"/>
                <a:tab pos="355600" algn="l"/>
              </a:tabLst>
            </a:pPr>
            <a:r>
              <a:rPr sz="2000" spc="-5" dirty="0">
                <a:latin typeface="Calibri"/>
                <a:cs typeface="Calibri"/>
              </a:rPr>
              <a:t>Key secondary endpoints: OS, MPR (by BIPR), time to death or distant</a:t>
            </a:r>
            <a:r>
              <a:rPr sz="2000" spc="120" dirty="0">
                <a:latin typeface="Calibri"/>
                <a:cs typeface="Calibri"/>
              </a:rPr>
              <a:t> </a:t>
            </a:r>
            <a:r>
              <a:rPr sz="2000" spc="-5" dirty="0">
                <a:latin typeface="Calibri"/>
                <a:cs typeface="Calibri"/>
              </a:rPr>
              <a:t>metastasis</a:t>
            </a:r>
            <a:endParaRPr sz="2000">
              <a:latin typeface="Calibri"/>
              <a:cs typeface="Calibri"/>
            </a:endParaRPr>
          </a:p>
          <a:p>
            <a:pPr marL="469900" indent="-457200">
              <a:lnSpc>
                <a:spcPct val="100000"/>
              </a:lnSpc>
              <a:spcBef>
                <a:spcPts val="805"/>
              </a:spcBef>
              <a:buFont typeface="Wingdings"/>
              <a:buChar char=""/>
              <a:tabLst>
                <a:tab pos="469265" algn="l"/>
                <a:tab pos="470534" algn="l"/>
              </a:tabLst>
            </a:pPr>
            <a:r>
              <a:rPr sz="2000" spc="-5" dirty="0">
                <a:latin typeface="Calibri"/>
                <a:cs typeface="Calibri"/>
              </a:rPr>
              <a:t>Key exploratory endpoints: ORR (by BICR), surgery feasibility, peri/postoperative surgery-related</a:t>
            </a:r>
            <a:r>
              <a:rPr sz="2000" spc="280" dirty="0">
                <a:latin typeface="Calibri"/>
                <a:cs typeface="Calibri"/>
              </a:rPr>
              <a:t> </a:t>
            </a:r>
            <a:r>
              <a:rPr sz="2000" spc="-5" dirty="0">
                <a:latin typeface="Calibri"/>
                <a:cs typeface="Calibri"/>
              </a:rPr>
              <a:t>AEs</a:t>
            </a:r>
            <a:endParaRPr sz="2000">
              <a:latin typeface="Calibri"/>
              <a:cs typeface="Calibri"/>
            </a:endParaRPr>
          </a:p>
          <a:p>
            <a:pPr>
              <a:lnSpc>
                <a:spcPct val="100000"/>
              </a:lnSpc>
              <a:spcBef>
                <a:spcPts val="10"/>
              </a:spcBef>
            </a:pPr>
            <a:endParaRPr sz="2550">
              <a:latin typeface="Times New Roman"/>
              <a:cs typeface="Times New Roman"/>
            </a:endParaRPr>
          </a:p>
          <a:p>
            <a:pPr marL="6104890">
              <a:lnSpc>
                <a:spcPct val="100000"/>
              </a:lnSpc>
            </a:pPr>
            <a:r>
              <a:rPr sz="1200" spc="-20" dirty="0">
                <a:solidFill>
                  <a:srgbClr val="45545F"/>
                </a:solidFill>
                <a:latin typeface="Calibri"/>
                <a:cs typeface="Calibri"/>
              </a:rPr>
              <a:t>Forde. </a:t>
            </a:r>
            <a:r>
              <a:rPr sz="1200" spc="-15" dirty="0">
                <a:solidFill>
                  <a:srgbClr val="45545F"/>
                </a:solidFill>
                <a:latin typeface="Calibri"/>
                <a:cs typeface="Calibri"/>
              </a:rPr>
              <a:t>AACR 2021. </a:t>
            </a:r>
            <a:r>
              <a:rPr sz="1200" spc="-20" dirty="0">
                <a:solidFill>
                  <a:srgbClr val="45545F"/>
                </a:solidFill>
                <a:latin typeface="Calibri"/>
                <a:cs typeface="Calibri"/>
              </a:rPr>
              <a:t>Abstr </a:t>
            </a:r>
            <a:r>
              <a:rPr sz="1200" spc="-15" dirty="0">
                <a:solidFill>
                  <a:srgbClr val="45545F"/>
                </a:solidFill>
                <a:latin typeface="Calibri"/>
                <a:cs typeface="Calibri"/>
              </a:rPr>
              <a:t>CT003. </a:t>
            </a:r>
            <a:r>
              <a:rPr sz="1200" spc="-30" dirty="0">
                <a:solidFill>
                  <a:srgbClr val="45545F"/>
                </a:solidFill>
                <a:latin typeface="Calibri"/>
                <a:cs typeface="Calibri"/>
              </a:rPr>
              <a:t>Spicer. </a:t>
            </a:r>
            <a:r>
              <a:rPr sz="1200" spc="-15" dirty="0">
                <a:solidFill>
                  <a:srgbClr val="45545F"/>
                </a:solidFill>
                <a:latin typeface="Calibri"/>
                <a:cs typeface="Calibri"/>
              </a:rPr>
              <a:t>ASCO 2021. </a:t>
            </a:r>
            <a:r>
              <a:rPr sz="1200" spc="-20" dirty="0">
                <a:solidFill>
                  <a:srgbClr val="45545F"/>
                </a:solidFill>
                <a:latin typeface="Calibri"/>
                <a:cs typeface="Calibri"/>
              </a:rPr>
              <a:t>Abstr </a:t>
            </a:r>
            <a:r>
              <a:rPr sz="1200" spc="-15" dirty="0">
                <a:solidFill>
                  <a:srgbClr val="45545F"/>
                </a:solidFill>
                <a:latin typeface="Calibri"/>
                <a:cs typeface="Calibri"/>
              </a:rPr>
              <a:t>8503.</a:t>
            </a:r>
            <a:r>
              <a:rPr sz="1200" spc="130" dirty="0">
                <a:solidFill>
                  <a:srgbClr val="45545F"/>
                </a:solidFill>
                <a:latin typeface="Calibri"/>
                <a:cs typeface="Calibri"/>
              </a:rPr>
              <a:t> </a:t>
            </a:r>
            <a:r>
              <a:rPr sz="1200" spc="-15" dirty="0">
                <a:solidFill>
                  <a:srgbClr val="45545F"/>
                </a:solidFill>
                <a:latin typeface="Calibri"/>
                <a:cs typeface="Calibri"/>
              </a:rPr>
              <a:t>NCT02998528.</a:t>
            </a:r>
            <a:endParaRPr sz="1200">
              <a:latin typeface="Calibri"/>
              <a:cs typeface="Calibri"/>
            </a:endParaRPr>
          </a:p>
        </p:txBody>
      </p:sp>
      <p:sp>
        <p:nvSpPr>
          <p:cNvPr id="21" name="object 21"/>
          <p:cNvSpPr txBox="1"/>
          <p:nvPr/>
        </p:nvSpPr>
        <p:spPr>
          <a:xfrm>
            <a:off x="683417" y="1503032"/>
            <a:ext cx="10566400" cy="686435"/>
          </a:xfrm>
          <a:prstGeom prst="rect">
            <a:avLst/>
          </a:prstGeom>
        </p:spPr>
        <p:txBody>
          <a:bodyPr vert="horz" wrap="square" lIns="0" tIns="12065" rIns="0" bIns="0" rtlCol="0">
            <a:spAutoFit/>
          </a:bodyPr>
          <a:lstStyle/>
          <a:p>
            <a:pPr marL="12700">
              <a:lnSpc>
                <a:spcPct val="100000"/>
              </a:lnSpc>
              <a:spcBef>
                <a:spcPts val="95"/>
              </a:spcBef>
            </a:pPr>
            <a:r>
              <a:rPr sz="2000" b="1" spc="-5" dirty="0">
                <a:latin typeface="Arial"/>
                <a:cs typeface="Arial"/>
              </a:rPr>
              <a:t>Randomized, open-label </a:t>
            </a:r>
            <a:r>
              <a:rPr sz="2000" b="1" spc="-10" dirty="0">
                <a:latin typeface="Arial"/>
                <a:cs typeface="Arial"/>
              </a:rPr>
              <a:t>phase </a:t>
            </a:r>
            <a:r>
              <a:rPr sz="2000" b="1" spc="-5" dirty="0">
                <a:latin typeface="Arial"/>
                <a:cs typeface="Arial"/>
              </a:rPr>
              <a:t>III trial (data cutoff: September 16, 2020; min f/u: 7.6</a:t>
            </a:r>
            <a:r>
              <a:rPr sz="2000" b="1" spc="35" dirty="0">
                <a:latin typeface="Arial"/>
                <a:cs typeface="Arial"/>
              </a:rPr>
              <a:t> </a:t>
            </a:r>
            <a:r>
              <a:rPr sz="2000" b="1" spc="-10" dirty="0">
                <a:latin typeface="Arial"/>
                <a:cs typeface="Arial"/>
              </a:rPr>
              <a:t>mo)</a:t>
            </a:r>
            <a:endParaRPr sz="2000">
              <a:latin typeface="Arial"/>
              <a:cs typeface="Arial"/>
            </a:endParaRPr>
          </a:p>
          <a:p>
            <a:pPr marL="6104255">
              <a:lnSpc>
                <a:spcPct val="100000"/>
              </a:lnSpc>
              <a:spcBef>
                <a:spcPts val="1130"/>
              </a:spcBef>
            </a:pPr>
            <a:r>
              <a:rPr sz="1400" b="1" spc="-10" dirty="0">
                <a:latin typeface="Calibri"/>
                <a:cs typeface="Calibri"/>
              </a:rPr>
              <a:t>Radiologic</a:t>
            </a:r>
            <a:r>
              <a:rPr sz="1400" b="1" spc="15" dirty="0">
                <a:latin typeface="Calibri"/>
                <a:cs typeface="Calibri"/>
              </a:rPr>
              <a:t> </a:t>
            </a:r>
            <a:r>
              <a:rPr sz="1400" b="1" spc="-15" dirty="0">
                <a:latin typeface="Calibri"/>
                <a:cs typeface="Calibri"/>
              </a:rPr>
              <a:t>restaging</a:t>
            </a:r>
            <a:endParaRPr sz="1400">
              <a:latin typeface="Calibri"/>
              <a:cs typeface="Calibri"/>
            </a:endParaRPr>
          </a:p>
        </p:txBody>
      </p:sp>
      <p:sp>
        <p:nvSpPr>
          <p:cNvPr id="22" name="TextBox 21">
            <a:extLst>
              <a:ext uri="{FF2B5EF4-FFF2-40B4-BE49-F238E27FC236}">
                <a16:creationId xmlns:a16="http://schemas.microsoft.com/office/drawing/2014/main" id="{ED27E63A-D90C-D44C-B443-B226D0CD17ED}"/>
              </a:ext>
            </a:extLst>
          </p:cNvPr>
          <p:cNvSpPr txBox="1"/>
          <p:nvPr/>
        </p:nvSpPr>
        <p:spPr>
          <a:xfrm>
            <a:off x="0"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277222044"/>
      </p:ext>
    </p:extLst>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txBox="1"/>
          <p:nvPr/>
        </p:nvSpPr>
        <p:spPr>
          <a:xfrm>
            <a:off x="1173487" y="1510172"/>
            <a:ext cx="25781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libri"/>
                <a:cs typeface="Calibri"/>
              </a:rPr>
              <a:t>40</a:t>
            </a:r>
            <a:endParaRPr sz="1800">
              <a:latin typeface="Calibri"/>
              <a:cs typeface="Calibri"/>
            </a:endParaRPr>
          </a:p>
        </p:txBody>
      </p:sp>
      <p:sp>
        <p:nvSpPr>
          <p:cNvPr id="13" name="object 13"/>
          <p:cNvSpPr txBox="1">
            <a:spLocks noGrp="1"/>
          </p:cNvSpPr>
          <p:nvPr>
            <p:ph type="title"/>
          </p:nvPr>
        </p:nvSpPr>
        <p:spPr>
          <a:xfrm>
            <a:off x="737076" y="569470"/>
            <a:ext cx="8478520" cy="423193"/>
          </a:xfrm>
          <a:prstGeom prst="rect">
            <a:avLst/>
          </a:prstGeom>
        </p:spPr>
        <p:txBody>
          <a:bodyPr vert="horz" wrap="square" lIns="0" tIns="15240" rIns="0" bIns="0" rtlCol="0">
            <a:spAutoFit/>
          </a:bodyPr>
          <a:lstStyle/>
          <a:p>
            <a:pPr marL="12700">
              <a:lnSpc>
                <a:spcPct val="100000"/>
              </a:lnSpc>
              <a:spcBef>
                <a:spcPts val="120"/>
              </a:spcBef>
            </a:pPr>
            <a:r>
              <a:rPr sz="2650" b="0" spc="5" dirty="0">
                <a:solidFill>
                  <a:srgbClr val="FFFFFF"/>
                </a:solidFill>
                <a:latin typeface="Arial"/>
                <a:cs typeface="Arial"/>
              </a:rPr>
              <a:t>CheckMate 816: </a:t>
            </a:r>
            <a:r>
              <a:rPr sz="2650" b="0" spc="10" dirty="0">
                <a:solidFill>
                  <a:srgbClr val="FFFFFF"/>
                </a:solidFill>
                <a:latin typeface="Arial"/>
                <a:cs typeface="Arial"/>
              </a:rPr>
              <a:t>pCR </a:t>
            </a:r>
            <a:r>
              <a:rPr sz="2650" b="0" spc="5" dirty="0">
                <a:solidFill>
                  <a:srgbClr val="FFFFFF"/>
                </a:solidFill>
                <a:latin typeface="Arial"/>
                <a:cs typeface="Arial"/>
              </a:rPr>
              <a:t>Rate per </a:t>
            </a:r>
            <a:r>
              <a:rPr lang="en-US" sz="2650" spc="10" dirty="0">
                <a:solidFill>
                  <a:srgbClr val="FFFFFF"/>
                </a:solidFill>
                <a:cs typeface="Arial"/>
              </a:rPr>
              <a:t>BIPR</a:t>
            </a:r>
            <a:r>
              <a:rPr sz="2650" b="0" spc="10" dirty="0">
                <a:solidFill>
                  <a:srgbClr val="FFFFFF"/>
                </a:solidFill>
                <a:latin typeface="Arial"/>
                <a:cs typeface="Arial"/>
              </a:rPr>
              <a:t> </a:t>
            </a:r>
            <a:r>
              <a:rPr sz="2650" b="0" spc="5" dirty="0">
                <a:solidFill>
                  <a:srgbClr val="FFFFFF"/>
                </a:solidFill>
                <a:latin typeface="Arial"/>
                <a:cs typeface="Arial"/>
              </a:rPr>
              <a:t>(Primary</a:t>
            </a:r>
            <a:r>
              <a:rPr sz="2650" b="0" spc="-50" dirty="0">
                <a:solidFill>
                  <a:srgbClr val="FFFFFF"/>
                </a:solidFill>
                <a:latin typeface="Arial"/>
                <a:cs typeface="Arial"/>
              </a:rPr>
              <a:t> </a:t>
            </a:r>
            <a:r>
              <a:rPr sz="2650" b="0" spc="5" dirty="0">
                <a:solidFill>
                  <a:srgbClr val="FFFFFF"/>
                </a:solidFill>
                <a:latin typeface="Arial"/>
                <a:cs typeface="Arial"/>
              </a:rPr>
              <a:t>Endpoint)</a:t>
            </a:r>
            <a:endParaRPr sz="2650" dirty="0">
              <a:latin typeface="Arial"/>
              <a:cs typeface="Arial"/>
            </a:endParaRPr>
          </a:p>
        </p:txBody>
      </p:sp>
      <p:sp>
        <p:nvSpPr>
          <p:cNvPr id="14" name="object 14"/>
          <p:cNvSpPr txBox="1"/>
          <p:nvPr/>
        </p:nvSpPr>
        <p:spPr>
          <a:xfrm>
            <a:off x="737077" y="5525444"/>
            <a:ext cx="5710555" cy="299720"/>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Arial"/>
                <a:cs typeface="Arial"/>
              </a:rPr>
              <a:t>pCR </a:t>
            </a:r>
            <a:r>
              <a:rPr sz="1800" b="1" dirty="0">
                <a:latin typeface="Arial"/>
                <a:cs typeface="Arial"/>
              </a:rPr>
              <a:t>rate </a:t>
            </a:r>
            <a:r>
              <a:rPr sz="1800" b="1" spc="-5" dirty="0">
                <a:latin typeface="Arial"/>
                <a:cs typeface="Arial"/>
              </a:rPr>
              <a:t>in exploratory nivolumab </a:t>
            </a:r>
            <a:r>
              <a:rPr sz="1800" b="1" dirty="0">
                <a:latin typeface="Arial"/>
                <a:cs typeface="Arial"/>
              </a:rPr>
              <a:t>+ </a:t>
            </a:r>
            <a:r>
              <a:rPr sz="1800" b="1" spc="-5" dirty="0">
                <a:latin typeface="Arial"/>
                <a:cs typeface="Arial"/>
              </a:rPr>
              <a:t>ipilimumab </a:t>
            </a:r>
            <a:r>
              <a:rPr sz="1800" b="1" dirty="0">
                <a:latin typeface="Arial"/>
                <a:cs typeface="Arial"/>
              </a:rPr>
              <a:t>arm</a:t>
            </a:r>
            <a:endParaRPr sz="1800">
              <a:latin typeface="Arial"/>
              <a:cs typeface="Arial"/>
            </a:endParaRPr>
          </a:p>
        </p:txBody>
      </p:sp>
      <p:sp>
        <p:nvSpPr>
          <p:cNvPr id="15" name="object 15"/>
          <p:cNvSpPr txBox="1"/>
          <p:nvPr/>
        </p:nvSpPr>
        <p:spPr>
          <a:xfrm>
            <a:off x="-12700" y="5854628"/>
            <a:ext cx="12218670" cy="299720"/>
          </a:xfrm>
          <a:prstGeom prst="rect">
            <a:avLst/>
          </a:prstGeom>
        </p:spPr>
        <p:txBody>
          <a:bodyPr vert="horz" wrap="square" lIns="0" tIns="12700" rIns="0" bIns="0" rtlCol="0">
            <a:spAutoFit/>
          </a:bodyPr>
          <a:lstStyle/>
          <a:p>
            <a:pPr marL="12700">
              <a:lnSpc>
                <a:spcPct val="100000"/>
              </a:lnSpc>
              <a:spcBef>
                <a:spcPts val="100"/>
              </a:spcBef>
              <a:tabLst>
                <a:tab pos="762000" algn="l"/>
                <a:tab pos="12205335" algn="l"/>
              </a:tabLst>
            </a:pPr>
            <a:r>
              <a:rPr sz="1800" u="sng" dirty="0">
                <a:uFill>
                  <a:solidFill>
                    <a:srgbClr val="5E5E5E"/>
                  </a:solidFill>
                </a:uFill>
                <a:latin typeface="Times New Roman"/>
                <a:cs typeface="Times New Roman"/>
              </a:rPr>
              <a:t> 	</a:t>
            </a:r>
            <a:r>
              <a:rPr sz="1800" b="1" u="sng" spc="-5" dirty="0">
                <a:uFill>
                  <a:solidFill>
                    <a:srgbClr val="5E5E5E"/>
                  </a:solidFill>
                </a:uFill>
                <a:latin typeface="Arial"/>
                <a:cs typeface="Arial"/>
              </a:rPr>
              <a:t>(ITT): 20.4% </a:t>
            </a:r>
            <a:r>
              <a:rPr sz="1800" b="1" u="sng" dirty="0">
                <a:uFill>
                  <a:solidFill>
                    <a:srgbClr val="5E5E5E"/>
                  </a:solidFill>
                </a:uFill>
                <a:latin typeface="Arial"/>
                <a:cs typeface="Arial"/>
              </a:rPr>
              <a:t>(95% </a:t>
            </a:r>
            <a:r>
              <a:rPr sz="1800" b="1" u="sng" spc="-5" dirty="0">
                <a:uFill>
                  <a:solidFill>
                    <a:srgbClr val="5E5E5E"/>
                  </a:solidFill>
                </a:uFill>
                <a:latin typeface="Arial"/>
                <a:cs typeface="Arial"/>
              </a:rPr>
              <a:t>CI: 13.4% </a:t>
            </a:r>
            <a:r>
              <a:rPr sz="1800" b="1" u="sng" dirty="0">
                <a:uFill>
                  <a:solidFill>
                    <a:srgbClr val="5E5E5E"/>
                  </a:solidFill>
                </a:uFill>
                <a:latin typeface="Arial"/>
                <a:cs typeface="Arial"/>
              </a:rPr>
              <a:t>to</a:t>
            </a:r>
            <a:r>
              <a:rPr sz="1800" b="1" u="sng" spc="-20" dirty="0">
                <a:uFill>
                  <a:solidFill>
                    <a:srgbClr val="5E5E5E"/>
                  </a:solidFill>
                </a:uFill>
                <a:latin typeface="Arial"/>
                <a:cs typeface="Arial"/>
              </a:rPr>
              <a:t> </a:t>
            </a:r>
            <a:r>
              <a:rPr sz="1800" b="1" u="sng" spc="-5" dirty="0">
                <a:uFill>
                  <a:solidFill>
                    <a:srgbClr val="5E5E5E"/>
                  </a:solidFill>
                </a:uFill>
                <a:latin typeface="Arial"/>
                <a:cs typeface="Arial"/>
              </a:rPr>
              <a:t>29.0%)	</a:t>
            </a:r>
            <a:endParaRPr sz="1800">
              <a:latin typeface="Arial"/>
              <a:cs typeface="Arial"/>
            </a:endParaRPr>
          </a:p>
        </p:txBody>
      </p:sp>
      <p:sp>
        <p:nvSpPr>
          <p:cNvPr id="16" name="object 16"/>
          <p:cNvSpPr txBox="1"/>
          <p:nvPr/>
        </p:nvSpPr>
        <p:spPr>
          <a:xfrm>
            <a:off x="10031774" y="6148675"/>
            <a:ext cx="1958975" cy="208279"/>
          </a:xfrm>
          <a:prstGeom prst="rect">
            <a:avLst/>
          </a:prstGeom>
        </p:spPr>
        <p:txBody>
          <a:bodyPr vert="horz" wrap="square" lIns="0" tIns="12700" rIns="0" bIns="0" rtlCol="0">
            <a:spAutoFit/>
          </a:bodyPr>
          <a:lstStyle/>
          <a:p>
            <a:pPr marL="12700">
              <a:lnSpc>
                <a:spcPct val="100000"/>
              </a:lnSpc>
              <a:spcBef>
                <a:spcPts val="100"/>
              </a:spcBef>
            </a:pPr>
            <a:r>
              <a:rPr sz="1200" spc="-20" dirty="0">
                <a:latin typeface="Calibri"/>
                <a:cs typeface="Calibri"/>
              </a:rPr>
              <a:t>Forde. </a:t>
            </a:r>
            <a:r>
              <a:rPr sz="1200" spc="-15" dirty="0">
                <a:latin typeface="Calibri"/>
                <a:cs typeface="Calibri"/>
              </a:rPr>
              <a:t>AACR 2021. </a:t>
            </a:r>
            <a:r>
              <a:rPr sz="1200" spc="-20" dirty="0">
                <a:latin typeface="Calibri"/>
                <a:cs typeface="Calibri"/>
              </a:rPr>
              <a:t>Abstr</a:t>
            </a:r>
            <a:r>
              <a:rPr sz="1200" spc="-25" dirty="0">
                <a:latin typeface="Calibri"/>
                <a:cs typeface="Calibri"/>
              </a:rPr>
              <a:t> </a:t>
            </a:r>
            <a:r>
              <a:rPr sz="1200" spc="-15" dirty="0">
                <a:latin typeface="Calibri"/>
                <a:cs typeface="Calibri"/>
              </a:rPr>
              <a:t>CT003.</a:t>
            </a:r>
            <a:endParaRPr sz="1200">
              <a:latin typeface="Calibri"/>
              <a:cs typeface="Calibri"/>
            </a:endParaRPr>
          </a:p>
        </p:txBody>
      </p:sp>
      <p:sp>
        <p:nvSpPr>
          <p:cNvPr id="17" name="object 17"/>
          <p:cNvSpPr txBox="1"/>
          <p:nvPr/>
        </p:nvSpPr>
        <p:spPr>
          <a:xfrm>
            <a:off x="852043" y="6189408"/>
            <a:ext cx="7211059" cy="574040"/>
          </a:xfrm>
          <a:prstGeom prst="rect">
            <a:avLst/>
          </a:prstGeom>
        </p:spPr>
        <p:txBody>
          <a:bodyPr vert="horz" wrap="square" lIns="0" tIns="12700" rIns="0" bIns="0" rtlCol="0">
            <a:spAutoFit/>
          </a:bodyPr>
          <a:lstStyle/>
          <a:p>
            <a:pPr marL="12700" marR="5080">
              <a:lnSpc>
                <a:spcPct val="100000"/>
              </a:lnSpc>
              <a:spcBef>
                <a:spcPts val="100"/>
              </a:spcBef>
            </a:pPr>
            <a:r>
              <a:rPr sz="1200" spc="-5" dirty="0">
                <a:latin typeface="Calibri"/>
                <a:cs typeface="Calibri"/>
              </a:rPr>
              <a:t>pCR defined </a:t>
            </a:r>
            <a:r>
              <a:rPr sz="1200" dirty="0">
                <a:latin typeface="Calibri"/>
                <a:cs typeface="Calibri"/>
              </a:rPr>
              <a:t>as </a:t>
            </a:r>
            <a:r>
              <a:rPr sz="1200" spc="-5" dirty="0">
                <a:latin typeface="Calibri"/>
                <a:cs typeface="Calibri"/>
              </a:rPr>
              <a:t>0% residual viable tumor </a:t>
            </a:r>
            <a:r>
              <a:rPr sz="1200" dirty="0">
                <a:latin typeface="Calibri"/>
                <a:cs typeface="Calibri"/>
              </a:rPr>
              <a:t>cells in </a:t>
            </a:r>
            <a:r>
              <a:rPr sz="1200" spc="-5" dirty="0">
                <a:latin typeface="Calibri"/>
                <a:cs typeface="Calibri"/>
              </a:rPr>
              <a:t>primary lung tumor and sampled LNs. *In </a:t>
            </a:r>
            <a:r>
              <a:rPr sz="1200" dirty="0">
                <a:latin typeface="Calibri"/>
                <a:cs typeface="Calibri"/>
              </a:rPr>
              <a:t>ITT </a:t>
            </a:r>
            <a:r>
              <a:rPr sz="1200" spc="-5" dirty="0">
                <a:latin typeface="Calibri"/>
                <a:cs typeface="Calibri"/>
              </a:rPr>
              <a:t>population, those </a:t>
            </a:r>
            <a:r>
              <a:rPr sz="1200" dirty="0">
                <a:latin typeface="Calibri"/>
                <a:cs typeface="Calibri"/>
              </a:rPr>
              <a:t>who  </a:t>
            </a:r>
            <a:r>
              <a:rPr sz="1200" spc="-5" dirty="0">
                <a:latin typeface="Calibri"/>
                <a:cs typeface="Calibri"/>
              </a:rPr>
              <a:t>did not </a:t>
            </a:r>
            <a:r>
              <a:rPr sz="1200" spc="-10" dirty="0">
                <a:latin typeface="Calibri"/>
                <a:cs typeface="Calibri"/>
              </a:rPr>
              <a:t>undergo surgery categorized </a:t>
            </a:r>
            <a:r>
              <a:rPr sz="1200" dirty="0">
                <a:latin typeface="Calibri"/>
                <a:cs typeface="Calibri"/>
              </a:rPr>
              <a:t>as </a:t>
            </a:r>
            <a:r>
              <a:rPr sz="1200" spc="-10" dirty="0">
                <a:latin typeface="Calibri"/>
                <a:cs typeface="Calibri"/>
              </a:rPr>
              <a:t>nonresponders </a:t>
            </a:r>
            <a:r>
              <a:rPr sz="1200" dirty="0">
                <a:latin typeface="Calibri"/>
                <a:cs typeface="Calibri"/>
              </a:rPr>
              <a:t>in primary </a:t>
            </a:r>
            <a:r>
              <a:rPr sz="1200" spc="-5" dirty="0">
                <a:latin typeface="Calibri"/>
                <a:cs typeface="Calibri"/>
              </a:rPr>
              <a:t>analysis. </a:t>
            </a:r>
            <a:r>
              <a:rPr sz="1200" spc="-7" baseline="24305" dirty="0">
                <a:latin typeface="Calibri"/>
                <a:cs typeface="Calibri"/>
              </a:rPr>
              <a:t>†</a:t>
            </a:r>
            <a:r>
              <a:rPr sz="1200" spc="-5" dirty="0">
                <a:latin typeface="Calibri"/>
                <a:cs typeface="Calibri"/>
              </a:rPr>
              <a:t>Calculated using </a:t>
            </a:r>
            <a:r>
              <a:rPr sz="1200" spc="-10" dirty="0">
                <a:latin typeface="Calibri"/>
                <a:cs typeface="Calibri"/>
              </a:rPr>
              <a:t>stratified </a:t>
            </a:r>
            <a:r>
              <a:rPr sz="1200" spc="-5" dirty="0">
                <a:latin typeface="Calibri"/>
                <a:cs typeface="Calibri"/>
              </a:rPr>
              <a:t>Cochran–  </a:t>
            </a:r>
            <a:r>
              <a:rPr sz="1200" spc="-10" dirty="0">
                <a:latin typeface="Calibri"/>
                <a:cs typeface="Calibri"/>
              </a:rPr>
              <a:t>Mantel–Haenszel </a:t>
            </a:r>
            <a:r>
              <a:rPr sz="1200" spc="-5" dirty="0">
                <a:latin typeface="Calibri"/>
                <a:cs typeface="Calibri"/>
              </a:rPr>
              <a:t>method. </a:t>
            </a:r>
            <a:r>
              <a:rPr sz="1200" spc="-15" baseline="24305" dirty="0">
                <a:latin typeface="Calibri"/>
                <a:cs typeface="Calibri"/>
              </a:rPr>
              <a:t>‡</a:t>
            </a:r>
            <a:r>
              <a:rPr sz="1200" spc="-10" dirty="0">
                <a:latin typeface="Calibri"/>
                <a:cs typeface="Calibri"/>
              </a:rPr>
              <a:t>Patients </a:t>
            </a:r>
            <a:r>
              <a:rPr sz="1200" dirty="0">
                <a:latin typeface="Calibri"/>
                <a:cs typeface="Calibri"/>
              </a:rPr>
              <a:t>who </a:t>
            </a:r>
            <a:r>
              <a:rPr sz="1200" spc="-5" dirty="0">
                <a:latin typeface="Calibri"/>
                <a:cs typeface="Calibri"/>
              </a:rPr>
              <a:t>underwent definitive </a:t>
            </a:r>
            <a:r>
              <a:rPr sz="1200" spc="-10" dirty="0">
                <a:latin typeface="Calibri"/>
                <a:cs typeface="Calibri"/>
              </a:rPr>
              <a:t>surgery </a:t>
            </a:r>
            <a:r>
              <a:rPr sz="1200" dirty="0">
                <a:latin typeface="Calibri"/>
                <a:cs typeface="Calibri"/>
              </a:rPr>
              <a:t>with </a:t>
            </a:r>
            <a:r>
              <a:rPr sz="1200" spc="-5" dirty="0">
                <a:latin typeface="Calibri"/>
                <a:cs typeface="Calibri"/>
              </a:rPr>
              <a:t>evaluable pathology</a:t>
            </a:r>
            <a:r>
              <a:rPr sz="1200" spc="10" dirty="0">
                <a:latin typeface="Calibri"/>
                <a:cs typeface="Calibri"/>
              </a:rPr>
              <a:t> </a:t>
            </a:r>
            <a:r>
              <a:rPr sz="1200" spc="-5" dirty="0">
                <a:latin typeface="Calibri"/>
                <a:cs typeface="Calibri"/>
              </a:rPr>
              <a:t>sample.</a:t>
            </a:r>
            <a:endParaRPr sz="1200" dirty="0">
              <a:latin typeface="Calibri"/>
              <a:cs typeface="Calibri"/>
            </a:endParaRPr>
          </a:p>
        </p:txBody>
      </p:sp>
      <p:sp>
        <p:nvSpPr>
          <p:cNvPr id="18" name="object 18"/>
          <p:cNvSpPr txBox="1"/>
          <p:nvPr/>
        </p:nvSpPr>
        <p:spPr>
          <a:xfrm>
            <a:off x="3663159" y="4297469"/>
            <a:ext cx="1704975" cy="269875"/>
          </a:xfrm>
          <a:prstGeom prst="rect">
            <a:avLst/>
          </a:prstGeom>
        </p:spPr>
        <p:txBody>
          <a:bodyPr vert="horz" wrap="square" lIns="0" tIns="12700" rIns="0" bIns="0" rtlCol="0">
            <a:spAutoFit/>
          </a:bodyPr>
          <a:lstStyle/>
          <a:p>
            <a:pPr marL="12700">
              <a:lnSpc>
                <a:spcPct val="100000"/>
              </a:lnSpc>
              <a:spcBef>
                <a:spcPts val="100"/>
              </a:spcBef>
            </a:pPr>
            <a:r>
              <a:rPr sz="1600" b="1" spc="-5" dirty="0">
                <a:latin typeface="Calibri"/>
                <a:cs typeface="Calibri"/>
              </a:rPr>
              <a:t>2.2 (95% CI:</a:t>
            </a:r>
            <a:r>
              <a:rPr sz="1600" b="1" spc="-55" dirty="0">
                <a:latin typeface="Calibri"/>
                <a:cs typeface="Calibri"/>
              </a:rPr>
              <a:t> </a:t>
            </a:r>
            <a:r>
              <a:rPr sz="1600" b="1" spc="-5" dirty="0">
                <a:latin typeface="Calibri"/>
                <a:cs typeface="Calibri"/>
              </a:rPr>
              <a:t>0.6-5.6)</a:t>
            </a:r>
            <a:endParaRPr sz="1600">
              <a:latin typeface="Calibri"/>
              <a:cs typeface="Calibri"/>
            </a:endParaRPr>
          </a:p>
        </p:txBody>
      </p:sp>
      <p:sp>
        <p:nvSpPr>
          <p:cNvPr id="19" name="object 19"/>
          <p:cNvSpPr txBox="1"/>
          <p:nvPr/>
        </p:nvSpPr>
        <p:spPr>
          <a:xfrm>
            <a:off x="1701874" y="1222511"/>
            <a:ext cx="3245485" cy="1621155"/>
          </a:xfrm>
          <a:prstGeom prst="rect">
            <a:avLst/>
          </a:prstGeom>
        </p:spPr>
        <p:txBody>
          <a:bodyPr vert="horz" wrap="square" lIns="0" tIns="43180" rIns="0" bIns="0" rtlCol="0">
            <a:spAutoFit/>
          </a:bodyPr>
          <a:lstStyle/>
          <a:p>
            <a:pPr marL="135890">
              <a:lnSpc>
                <a:spcPct val="100000"/>
              </a:lnSpc>
              <a:spcBef>
                <a:spcPts val="340"/>
              </a:spcBef>
            </a:pPr>
            <a:r>
              <a:rPr sz="1800" b="1" spc="-5" dirty="0">
                <a:latin typeface="Calibri"/>
                <a:cs typeface="Calibri"/>
              </a:rPr>
              <a:t>Primary Endpoint: </a:t>
            </a:r>
            <a:r>
              <a:rPr sz="1800" b="1" spc="5" dirty="0">
                <a:latin typeface="Calibri"/>
                <a:cs typeface="Calibri"/>
              </a:rPr>
              <a:t>ITT</a:t>
            </a:r>
            <a:r>
              <a:rPr sz="1800" b="1" spc="-35" dirty="0">
                <a:latin typeface="Calibri"/>
                <a:cs typeface="Calibri"/>
              </a:rPr>
              <a:t> </a:t>
            </a:r>
            <a:r>
              <a:rPr sz="1800" b="1" spc="-5" dirty="0">
                <a:latin typeface="Calibri"/>
                <a:cs typeface="Calibri"/>
              </a:rPr>
              <a:t>(ypT0N0)*</a:t>
            </a:r>
            <a:endParaRPr sz="1800">
              <a:latin typeface="Calibri"/>
              <a:cs typeface="Calibri"/>
            </a:endParaRPr>
          </a:p>
          <a:p>
            <a:pPr marL="370840" algn="ctr">
              <a:lnSpc>
                <a:spcPct val="100000"/>
              </a:lnSpc>
              <a:spcBef>
                <a:spcPts val="240"/>
              </a:spcBef>
            </a:pPr>
            <a:r>
              <a:rPr sz="1600" dirty="0">
                <a:latin typeface="Calibri"/>
                <a:cs typeface="Calibri"/>
              </a:rPr>
              <a:t>OR: </a:t>
            </a:r>
            <a:r>
              <a:rPr sz="1600" spc="-5" dirty="0">
                <a:latin typeface="Calibri"/>
                <a:cs typeface="Calibri"/>
              </a:rPr>
              <a:t>13.94 (99% CI:</a:t>
            </a:r>
            <a:r>
              <a:rPr sz="1600" spc="-15" dirty="0">
                <a:latin typeface="Calibri"/>
                <a:cs typeface="Calibri"/>
              </a:rPr>
              <a:t> </a:t>
            </a:r>
            <a:r>
              <a:rPr sz="1600" spc="-5" dirty="0">
                <a:latin typeface="Calibri"/>
                <a:cs typeface="Calibri"/>
              </a:rPr>
              <a:t>3.49-55.75</a:t>
            </a:r>
            <a:r>
              <a:rPr sz="1800" spc="-5" dirty="0">
                <a:latin typeface="Calibri"/>
                <a:cs typeface="Calibri"/>
              </a:rPr>
              <a:t>;</a:t>
            </a:r>
            <a:r>
              <a:rPr sz="1575" spc="-7" baseline="26455" dirty="0">
                <a:latin typeface="Calibri"/>
                <a:cs typeface="Calibri"/>
              </a:rPr>
              <a:t>†</a:t>
            </a:r>
            <a:endParaRPr sz="1575" baseline="26455">
              <a:latin typeface="Calibri"/>
              <a:cs typeface="Calibri"/>
            </a:endParaRPr>
          </a:p>
          <a:p>
            <a:pPr marL="370205" algn="ctr">
              <a:lnSpc>
                <a:spcPct val="100000"/>
              </a:lnSpc>
              <a:spcBef>
                <a:spcPts val="15"/>
              </a:spcBef>
            </a:pPr>
            <a:r>
              <a:rPr sz="1600" i="1" dirty="0">
                <a:latin typeface="Calibri"/>
                <a:cs typeface="Calibri"/>
              </a:rPr>
              <a:t>P </a:t>
            </a:r>
            <a:r>
              <a:rPr sz="1600" spc="-5" dirty="0">
                <a:latin typeface="Calibri"/>
                <a:cs typeface="Calibri"/>
              </a:rPr>
              <a:t>&lt;.0001</a:t>
            </a:r>
            <a:r>
              <a:rPr sz="1600" spc="-10" dirty="0">
                <a:latin typeface="Calibri"/>
                <a:cs typeface="Calibri"/>
              </a:rPr>
              <a:t> </a:t>
            </a:r>
            <a:r>
              <a:rPr sz="1600" dirty="0">
                <a:latin typeface="Calibri"/>
                <a:cs typeface="Calibri"/>
              </a:rPr>
              <a:t>)</a:t>
            </a:r>
            <a:endParaRPr sz="1600">
              <a:latin typeface="Calibri"/>
              <a:cs typeface="Calibri"/>
            </a:endParaRPr>
          </a:p>
          <a:p>
            <a:pPr marL="401955" algn="ctr">
              <a:lnSpc>
                <a:spcPct val="100000"/>
              </a:lnSpc>
              <a:spcBef>
                <a:spcPts val="944"/>
              </a:spcBef>
            </a:pPr>
            <a:r>
              <a:rPr sz="1600" spc="-10" dirty="0">
                <a:latin typeface="Calibri"/>
                <a:cs typeface="Calibri"/>
              </a:rPr>
              <a:t>Difference:</a:t>
            </a:r>
            <a:r>
              <a:rPr sz="1600" dirty="0">
                <a:latin typeface="Calibri"/>
                <a:cs typeface="Calibri"/>
              </a:rPr>
              <a:t> </a:t>
            </a:r>
            <a:r>
              <a:rPr sz="1600" spc="-5" dirty="0">
                <a:latin typeface="Calibri"/>
                <a:cs typeface="Calibri"/>
              </a:rPr>
              <a:t>21.6%</a:t>
            </a:r>
            <a:r>
              <a:rPr sz="1575" b="1" spc="-7" baseline="26455" dirty="0">
                <a:latin typeface="Calibri"/>
                <a:cs typeface="Calibri"/>
              </a:rPr>
              <a:t>†</a:t>
            </a:r>
            <a:endParaRPr sz="1575" baseline="26455">
              <a:latin typeface="Calibri"/>
              <a:cs typeface="Calibri"/>
            </a:endParaRPr>
          </a:p>
          <a:p>
            <a:pPr marL="12700">
              <a:lnSpc>
                <a:spcPct val="100000"/>
              </a:lnSpc>
              <a:spcBef>
                <a:spcPts val="1045"/>
              </a:spcBef>
            </a:pPr>
            <a:r>
              <a:rPr sz="1600" b="1" spc="-5" dirty="0">
                <a:latin typeface="Calibri"/>
                <a:cs typeface="Calibri"/>
              </a:rPr>
              <a:t>24.0 (95% CI:</a:t>
            </a:r>
            <a:r>
              <a:rPr sz="1600" b="1" spc="5" dirty="0">
                <a:latin typeface="Calibri"/>
                <a:cs typeface="Calibri"/>
              </a:rPr>
              <a:t> </a:t>
            </a:r>
            <a:r>
              <a:rPr sz="1600" b="1" spc="-5" dirty="0">
                <a:latin typeface="Calibri"/>
                <a:cs typeface="Calibri"/>
              </a:rPr>
              <a:t>18.0-31.0)</a:t>
            </a:r>
            <a:endParaRPr sz="1600">
              <a:latin typeface="Calibri"/>
              <a:cs typeface="Calibri"/>
            </a:endParaRPr>
          </a:p>
        </p:txBody>
      </p:sp>
      <p:sp>
        <p:nvSpPr>
          <p:cNvPr id="20" name="object 20"/>
          <p:cNvSpPr/>
          <p:nvPr/>
        </p:nvSpPr>
        <p:spPr>
          <a:xfrm>
            <a:off x="2031873" y="2926460"/>
            <a:ext cx="1097280" cy="1870710"/>
          </a:xfrm>
          <a:custGeom>
            <a:avLst/>
            <a:gdLst/>
            <a:ahLst/>
            <a:cxnLst/>
            <a:rect l="l" t="t" r="r" b="b"/>
            <a:pathLst>
              <a:path w="1097280" h="1870710">
                <a:moveTo>
                  <a:pt x="0" y="0"/>
                </a:moveTo>
                <a:lnTo>
                  <a:pt x="1097280" y="0"/>
                </a:lnTo>
                <a:lnTo>
                  <a:pt x="1097280" y="1870710"/>
                </a:lnTo>
                <a:lnTo>
                  <a:pt x="0" y="1870710"/>
                </a:lnTo>
                <a:lnTo>
                  <a:pt x="0" y="0"/>
                </a:lnTo>
                <a:close/>
              </a:path>
            </a:pathLst>
          </a:custGeom>
          <a:solidFill>
            <a:srgbClr val="DC1E34"/>
          </a:solidFill>
        </p:spPr>
        <p:txBody>
          <a:bodyPr wrap="square" lIns="0" tIns="0" rIns="0" bIns="0" rtlCol="0"/>
          <a:lstStyle/>
          <a:p>
            <a:endParaRPr/>
          </a:p>
        </p:txBody>
      </p:sp>
      <p:sp>
        <p:nvSpPr>
          <p:cNvPr id="21" name="object 21"/>
          <p:cNvSpPr/>
          <p:nvPr/>
        </p:nvSpPr>
        <p:spPr>
          <a:xfrm>
            <a:off x="3937634" y="4626483"/>
            <a:ext cx="1097280" cy="170815"/>
          </a:xfrm>
          <a:custGeom>
            <a:avLst/>
            <a:gdLst/>
            <a:ahLst/>
            <a:cxnLst/>
            <a:rect l="l" t="t" r="r" b="b"/>
            <a:pathLst>
              <a:path w="1097279" h="170814">
                <a:moveTo>
                  <a:pt x="0" y="0"/>
                </a:moveTo>
                <a:lnTo>
                  <a:pt x="1097280" y="0"/>
                </a:lnTo>
                <a:lnTo>
                  <a:pt x="1097280" y="170688"/>
                </a:lnTo>
                <a:lnTo>
                  <a:pt x="0" y="170688"/>
                </a:lnTo>
                <a:lnTo>
                  <a:pt x="0" y="0"/>
                </a:lnTo>
                <a:close/>
              </a:path>
            </a:pathLst>
          </a:custGeom>
          <a:solidFill>
            <a:srgbClr val="635FAA"/>
          </a:solidFill>
        </p:spPr>
        <p:txBody>
          <a:bodyPr wrap="square" lIns="0" tIns="0" rIns="0" bIns="0" rtlCol="0"/>
          <a:lstStyle/>
          <a:p>
            <a:endParaRPr/>
          </a:p>
        </p:txBody>
      </p:sp>
      <p:sp>
        <p:nvSpPr>
          <p:cNvPr id="22" name="object 22"/>
          <p:cNvSpPr txBox="1"/>
          <p:nvPr/>
        </p:nvSpPr>
        <p:spPr>
          <a:xfrm>
            <a:off x="1196347" y="2293439"/>
            <a:ext cx="25781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libri"/>
                <a:cs typeface="Calibri"/>
              </a:rPr>
              <a:t>30</a:t>
            </a:r>
            <a:endParaRPr sz="1800">
              <a:latin typeface="Calibri"/>
              <a:cs typeface="Calibri"/>
            </a:endParaRPr>
          </a:p>
        </p:txBody>
      </p:sp>
      <p:sp>
        <p:nvSpPr>
          <p:cNvPr id="23" name="object 23"/>
          <p:cNvSpPr txBox="1"/>
          <p:nvPr/>
        </p:nvSpPr>
        <p:spPr>
          <a:xfrm>
            <a:off x="1173487" y="3046448"/>
            <a:ext cx="25781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libri"/>
                <a:cs typeface="Calibri"/>
              </a:rPr>
              <a:t>20</a:t>
            </a:r>
            <a:endParaRPr sz="1800">
              <a:latin typeface="Calibri"/>
              <a:cs typeface="Calibri"/>
            </a:endParaRPr>
          </a:p>
        </p:txBody>
      </p:sp>
      <p:sp>
        <p:nvSpPr>
          <p:cNvPr id="24" name="object 24"/>
          <p:cNvSpPr txBox="1"/>
          <p:nvPr/>
        </p:nvSpPr>
        <p:spPr>
          <a:xfrm>
            <a:off x="1191775" y="3826202"/>
            <a:ext cx="25781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libri"/>
                <a:cs typeface="Calibri"/>
              </a:rPr>
              <a:t>10</a:t>
            </a:r>
            <a:endParaRPr sz="1800">
              <a:latin typeface="Calibri"/>
              <a:cs typeface="Calibri"/>
            </a:endParaRPr>
          </a:p>
        </p:txBody>
      </p:sp>
      <p:sp>
        <p:nvSpPr>
          <p:cNvPr id="25" name="object 25"/>
          <p:cNvSpPr txBox="1"/>
          <p:nvPr/>
        </p:nvSpPr>
        <p:spPr>
          <a:xfrm>
            <a:off x="1299446" y="4626531"/>
            <a:ext cx="14160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libri"/>
                <a:cs typeface="Calibri"/>
              </a:rPr>
              <a:t>0</a:t>
            </a:r>
            <a:endParaRPr sz="1800">
              <a:latin typeface="Calibri"/>
              <a:cs typeface="Calibri"/>
            </a:endParaRPr>
          </a:p>
        </p:txBody>
      </p:sp>
      <p:sp>
        <p:nvSpPr>
          <p:cNvPr id="26" name="object 26"/>
          <p:cNvSpPr/>
          <p:nvPr/>
        </p:nvSpPr>
        <p:spPr>
          <a:xfrm>
            <a:off x="2557272" y="2144271"/>
            <a:ext cx="1950085" cy="2151380"/>
          </a:xfrm>
          <a:custGeom>
            <a:avLst/>
            <a:gdLst/>
            <a:ahLst/>
            <a:cxnLst/>
            <a:rect l="l" t="t" r="r" b="b"/>
            <a:pathLst>
              <a:path w="1950085" h="2151379">
                <a:moveTo>
                  <a:pt x="0" y="360095"/>
                </a:moveTo>
                <a:lnTo>
                  <a:pt x="0" y="0"/>
                </a:lnTo>
                <a:lnTo>
                  <a:pt x="1949958" y="0"/>
                </a:lnTo>
                <a:lnTo>
                  <a:pt x="1949958" y="2151126"/>
                </a:lnTo>
              </a:path>
            </a:pathLst>
          </a:custGeom>
          <a:ln w="28575">
            <a:solidFill>
              <a:srgbClr val="FFFFFF"/>
            </a:solidFill>
          </a:ln>
        </p:spPr>
        <p:txBody>
          <a:bodyPr wrap="square" lIns="0" tIns="0" rIns="0" bIns="0" rtlCol="0"/>
          <a:lstStyle/>
          <a:p>
            <a:endParaRPr/>
          </a:p>
        </p:txBody>
      </p:sp>
      <p:sp>
        <p:nvSpPr>
          <p:cNvPr id="27" name="object 27"/>
          <p:cNvSpPr txBox="1"/>
          <p:nvPr/>
        </p:nvSpPr>
        <p:spPr>
          <a:xfrm>
            <a:off x="1884385" y="4826133"/>
            <a:ext cx="1349375" cy="513715"/>
          </a:xfrm>
          <a:prstGeom prst="rect">
            <a:avLst/>
          </a:prstGeom>
        </p:spPr>
        <p:txBody>
          <a:bodyPr vert="horz" wrap="square" lIns="0" tIns="12700" rIns="0" bIns="0" rtlCol="0">
            <a:spAutoFit/>
          </a:bodyPr>
          <a:lstStyle/>
          <a:p>
            <a:pPr algn="ctr">
              <a:lnSpc>
                <a:spcPct val="100000"/>
              </a:lnSpc>
              <a:spcBef>
                <a:spcPts val="100"/>
              </a:spcBef>
            </a:pPr>
            <a:r>
              <a:rPr sz="1600" b="1" spc="-5" dirty="0">
                <a:latin typeface="Calibri"/>
                <a:cs typeface="Calibri"/>
              </a:rPr>
              <a:t>Nivolumab </a:t>
            </a:r>
            <a:r>
              <a:rPr sz="1600" b="1" dirty="0">
                <a:latin typeface="Calibri"/>
                <a:cs typeface="Calibri"/>
              </a:rPr>
              <a:t>+</a:t>
            </a:r>
            <a:r>
              <a:rPr sz="1600" b="1" spc="-70" dirty="0">
                <a:latin typeface="Calibri"/>
                <a:cs typeface="Calibri"/>
              </a:rPr>
              <a:t> </a:t>
            </a:r>
            <a:r>
              <a:rPr sz="1600" b="1" dirty="0">
                <a:latin typeface="Calibri"/>
                <a:cs typeface="Calibri"/>
              </a:rPr>
              <a:t>CT</a:t>
            </a:r>
            <a:endParaRPr sz="1600">
              <a:latin typeface="Calibri"/>
              <a:cs typeface="Calibri"/>
            </a:endParaRPr>
          </a:p>
          <a:p>
            <a:pPr algn="ctr">
              <a:lnSpc>
                <a:spcPct val="100000"/>
              </a:lnSpc>
            </a:pPr>
            <a:r>
              <a:rPr sz="1600" spc="-5" dirty="0">
                <a:latin typeface="Calibri"/>
                <a:cs typeface="Calibri"/>
              </a:rPr>
              <a:t>(43/179)</a:t>
            </a:r>
            <a:endParaRPr sz="1600">
              <a:latin typeface="Calibri"/>
              <a:cs typeface="Calibri"/>
            </a:endParaRPr>
          </a:p>
        </p:txBody>
      </p:sp>
      <p:sp>
        <p:nvSpPr>
          <p:cNvPr id="28" name="object 28"/>
          <p:cNvSpPr txBox="1"/>
          <p:nvPr/>
        </p:nvSpPr>
        <p:spPr>
          <a:xfrm>
            <a:off x="4063174" y="4826133"/>
            <a:ext cx="639445" cy="513715"/>
          </a:xfrm>
          <a:prstGeom prst="rect">
            <a:avLst/>
          </a:prstGeom>
        </p:spPr>
        <p:txBody>
          <a:bodyPr vert="horz" wrap="square" lIns="0" tIns="12700" rIns="0" bIns="0" rtlCol="0">
            <a:spAutoFit/>
          </a:bodyPr>
          <a:lstStyle/>
          <a:p>
            <a:pPr marL="635" algn="ctr">
              <a:lnSpc>
                <a:spcPct val="100000"/>
              </a:lnSpc>
              <a:spcBef>
                <a:spcPts val="100"/>
              </a:spcBef>
            </a:pPr>
            <a:r>
              <a:rPr sz="1600" b="1" dirty="0">
                <a:latin typeface="Calibri"/>
                <a:cs typeface="Calibri"/>
              </a:rPr>
              <a:t>CT</a:t>
            </a:r>
            <a:endParaRPr sz="1600">
              <a:latin typeface="Calibri"/>
              <a:cs typeface="Calibri"/>
            </a:endParaRPr>
          </a:p>
          <a:p>
            <a:pPr algn="ctr">
              <a:lnSpc>
                <a:spcPct val="100000"/>
              </a:lnSpc>
            </a:pPr>
            <a:r>
              <a:rPr sz="1600" dirty="0">
                <a:latin typeface="Calibri"/>
                <a:cs typeface="Calibri"/>
              </a:rPr>
              <a:t>(</a:t>
            </a:r>
            <a:r>
              <a:rPr sz="1600" spc="-5" dirty="0">
                <a:latin typeface="Calibri"/>
                <a:cs typeface="Calibri"/>
              </a:rPr>
              <a:t>4/179)</a:t>
            </a:r>
            <a:endParaRPr sz="1600">
              <a:latin typeface="Calibri"/>
              <a:cs typeface="Calibri"/>
            </a:endParaRPr>
          </a:p>
        </p:txBody>
      </p:sp>
      <p:sp>
        <p:nvSpPr>
          <p:cNvPr id="29" name="object 29"/>
          <p:cNvSpPr txBox="1"/>
          <p:nvPr/>
        </p:nvSpPr>
        <p:spPr>
          <a:xfrm>
            <a:off x="869344" y="2800664"/>
            <a:ext cx="254000" cy="1240155"/>
          </a:xfrm>
          <a:prstGeom prst="rect">
            <a:avLst/>
          </a:prstGeom>
        </p:spPr>
        <p:txBody>
          <a:bodyPr vert="vert270" wrap="square" lIns="0" tIns="0" rIns="0" bIns="0" rtlCol="0">
            <a:spAutoFit/>
          </a:bodyPr>
          <a:lstStyle/>
          <a:p>
            <a:pPr marL="12700">
              <a:lnSpc>
                <a:spcPts val="1810"/>
              </a:lnSpc>
            </a:pPr>
            <a:r>
              <a:rPr sz="1800" b="1" dirty="0">
                <a:latin typeface="Calibri"/>
                <a:cs typeface="Calibri"/>
              </a:rPr>
              <a:t>pCR </a:t>
            </a:r>
            <a:r>
              <a:rPr sz="1800" b="1" spc="-15" dirty="0">
                <a:latin typeface="Calibri"/>
                <a:cs typeface="Calibri"/>
              </a:rPr>
              <a:t>Rate</a:t>
            </a:r>
            <a:r>
              <a:rPr sz="1800" b="1" spc="-85" dirty="0">
                <a:latin typeface="Calibri"/>
                <a:cs typeface="Calibri"/>
              </a:rPr>
              <a:t> </a:t>
            </a:r>
            <a:r>
              <a:rPr sz="1800" b="1" spc="-5" dirty="0">
                <a:latin typeface="Calibri"/>
                <a:cs typeface="Calibri"/>
              </a:rPr>
              <a:t>(%)</a:t>
            </a:r>
            <a:endParaRPr sz="1800">
              <a:latin typeface="Calibri"/>
              <a:cs typeface="Calibri"/>
            </a:endParaRPr>
          </a:p>
        </p:txBody>
      </p:sp>
      <p:sp>
        <p:nvSpPr>
          <p:cNvPr id="30" name="object 30"/>
          <p:cNvSpPr txBox="1"/>
          <p:nvPr/>
        </p:nvSpPr>
        <p:spPr>
          <a:xfrm>
            <a:off x="1143129" y="5099447"/>
            <a:ext cx="43053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Calibri"/>
                <a:cs typeface="Calibri"/>
              </a:rPr>
              <a:t>n/N</a:t>
            </a:r>
            <a:r>
              <a:rPr sz="1400" spc="-75" dirty="0">
                <a:latin typeface="Calibri"/>
                <a:cs typeface="Calibri"/>
              </a:rPr>
              <a:t> </a:t>
            </a:r>
            <a:r>
              <a:rPr sz="1400" spc="-5" dirty="0">
                <a:latin typeface="Calibri"/>
                <a:cs typeface="Calibri"/>
              </a:rPr>
              <a:t>=</a:t>
            </a:r>
            <a:endParaRPr sz="1400">
              <a:latin typeface="Calibri"/>
              <a:cs typeface="Calibri"/>
            </a:endParaRPr>
          </a:p>
        </p:txBody>
      </p:sp>
      <p:sp>
        <p:nvSpPr>
          <p:cNvPr id="31" name="object 31"/>
          <p:cNvSpPr/>
          <p:nvPr/>
        </p:nvSpPr>
        <p:spPr>
          <a:xfrm>
            <a:off x="1568958" y="1664207"/>
            <a:ext cx="3917950" cy="3129280"/>
          </a:xfrm>
          <a:custGeom>
            <a:avLst/>
            <a:gdLst/>
            <a:ahLst/>
            <a:cxnLst/>
            <a:rect l="l" t="t" r="r" b="b"/>
            <a:pathLst>
              <a:path w="3917950" h="3129279">
                <a:moveTo>
                  <a:pt x="0" y="0"/>
                </a:moveTo>
                <a:lnTo>
                  <a:pt x="0" y="3128772"/>
                </a:lnTo>
                <a:lnTo>
                  <a:pt x="3917441" y="3128772"/>
                </a:lnTo>
              </a:path>
            </a:pathLst>
          </a:custGeom>
          <a:ln w="28574">
            <a:solidFill>
              <a:srgbClr val="FFFFFF"/>
            </a:solidFill>
          </a:ln>
        </p:spPr>
        <p:txBody>
          <a:bodyPr wrap="square" lIns="0" tIns="0" rIns="0" bIns="0" rtlCol="0"/>
          <a:lstStyle/>
          <a:p>
            <a:endParaRPr/>
          </a:p>
        </p:txBody>
      </p:sp>
      <p:sp>
        <p:nvSpPr>
          <p:cNvPr id="32" name="object 32"/>
          <p:cNvSpPr txBox="1"/>
          <p:nvPr/>
        </p:nvSpPr>
        <p:spPr>
          <a:xfrm>
            <a:off x="7840747" y="3127756"/>
            <a:ext cx="1240155" cy="473075"/>
          </a:xfrm>
          <a:prstGeom prst="rect">
            <a:avLst/>
          </a:prstGeom>
        </p:spPr>
        <p:txBody>
          <a:bodyPr vert="horz" wrap="square" lIns="0" tIns="15240" rIns="0" bIns="0" rtlCol="0">
            <a:spAutoFit/>
          </a:bodyPr>
          <a:lstStyle/>
          <a:p>
            <a:pPr algn="ctr">
              <a:lnSpc>
                <a:spcPct val="100000"/>
              </a:lnSpc>
              <a:spcBef>
                <a:spcPts val="120"/>
              </a:spcBef>
            </a:pPr>
            <a:r>
              <a:rPr sz="1450" b="1" spc="5" dirty="0">
                <a:latin typeface="Calibri"/>
                <a:cs typeface="Calibri"/>
              </a:rPr>
              <a:t>Nivolumab </a:t>
            </a:r>
            <a:r>
              <a:rPr sz="1450" b="1" spc="10" dirty="0">
                <a:latin typeface="Calibri"/>
                <a:cs typeface="Calibri"/>
              </a:rPr>
              <a:t>+</a:t>
            </a:r>
            <a:r>
              <a:rPr sz="1450" b="1" spc="-85" dirty="0">
                <a:latin typeface="Calibri"/>
                <a:cs typeface="Calibri"/>
              </a:rPr>
              <a:t> </a:t>
            </a:r>
            <a:r>
              <a:rPr sz="1450" b="1" spc="10" dirty="0">
                <a:latin typeface="Calibri"/>
                <a:cs typeface="Calibri"/>
              </a:rPr>
              <a:t>CT</a:t>
            </a:r>
            <a:endParaRPr sz="1450">
              <a:latin typeface="Calibri"/>
              <a:cs typeface="Calibri"/>
            </a:endParaRPr>
          </a:p>
          <a:p>
            <a:pPr algn="ctr">
              <a:lnSpc>
                <a:spcPct val="100000"/>
              </a:lnSpc>
              <a:spcBef>
                <a:spcPts val="15"/>
              </a:spcBef>
            </a:pPr>
            <a:r>
              <a:rPr sz="1450" dirty="0">
                <a:latin typeface="Calibri"/>
                <a:cs typeface="Calibri"/>
              </a:rPr>
              <a:t>(43/141)</a:t>
            </a:r>
            <a:endParaRPr sz="1450">
              <a:latin typeface="Calibri"/>
              <a:cs typeface="Calibri"/>
            </a:endParaRPr>
          </a:p>
        </p:txBody>
      </p:sp>
      <p:sp>
        <p:nvSpPr>
          <p:cNvPr id="33" name="object 33"/>
          <p:cNvSpPr txBox="1"/>
          <p:nvPr/>
        </p:nvSpPr>
        <p:spPr>
          <a:xfrm>
            <a:off x="9659973" y="3126995"/>
            <a:ext cx="639445" cy="513715"/>
          </a:xfrm>
          <a:prstGeom prst="rect">
            <a:avLst/>
          </a:prstGeom>
        </p:spPr>
        <p:txBody>
          <a:bodyPr vert="horz" wrap="square" lIns="0" tIns="12700" rIns="0" bIns="0" rtlCol="0">
            <a:spAutoFit/>
          </a:bodyPr>
          <a:lstStyle/>
          <a:p>
            <a:pPr marL="635" algn="ctr">
              <a:lnSpc>
                <a:spcPct val="100000"/>
              </a:lnSpc>
              <a:spcBef>
                <a:spcPts val="100"/>
              </a:spcBef>
            </a:pPr>
            <a:r>
              <a:rPr sz="1600" b="1" dirty="0">
                <a:latin typeface="Calibri"/>
                <a:cs typeface="Calibri"/>
              </a:rPr>
              <a:t>CT</a:t>
            </a:r>
            <a:endParaRPr sz="1600">
              <a:latin typeface="Calibri"/>
              <a:cs typeface="Calibri"/>
            </a:endParaRPr>
          </a:p>
          <a:p>
            <a:pPr algn="ctr">
              <a:lnSpc>
                <a:spcPct val="100000"/>
              </a:lnSpc>
            </a:pPr>
            <a:r>
              <a:rPr sz="1600" dirty="0">
                <a:latin typeface="Calibri"/>
                <a:cs typeface="Calibri"/>
              </a:rPr>
              <a:t>(</a:t>
            </a:r>
            <a:r>
              <a:rPr sz="1600" spc="-5" dirty="0">
                <a:latin typeface="Calibri"/>
                <a:cs typeface="Calibri"/>
              </a:rPr>
              <a:t>4/126)</a:t>
            </a:r>
            <a:endParaRPr sz="1600">
              <a:latin typeface="Calibri"/>
              <a:cs typeface="Calibri"/>
            </a:endParaRPr>
          </a:p>
        </p:txBody>
      </p:sp>
      <p:sp>
        <p:nvSpPr>
          <p:cNvPr id="34" name="object 34"/>
          <p:cNvSpPr txBox="1"/>
          <p:nvPr/>
        </p:nvSpPr>
        <p:spPr>
          <a:xfrm>
            <a:off x="9817447" y="2662509"/>
            <a:ext cx="285750" cy="269875"/>
          </a:xfrm>
          <a:prstGeom prst="rect">
            <a:avLst/>
          </a:prstGeom>
        </p:spPr>
        <p:txBody>
          <a:bodyPr vert="horz" wrap="square" lIns="0" tIns="12700" rIns="0" bIns="0" rtlCol="0">
            <a:spAutoFit/>
          </a:bodyPr>
          <a:lstStyle/>
          <a:p>
            <a:pPr marL="12700">
              <a:lnSpc>
                <a:spcPct val="100000"/>
              </a:lnSpc>
              <a:spcBef>
                <a:spcPts val="100"/>
              </a:spcBef>
            </a:pPr>
            <a:r>
              <a:rPr sz="1600" b="1" spc="-5" dirty="0">
                <a:latin typeface="Calibri"/>
                <a:cs typeface="Calibri"/>
              </a:rPr>
              <a:t>3.2</a:t>
            </a:r>
            <a:endParaRPr sz="1600">
              <a:latin typeface="Calibri"/>
              <a:cs typeface="Calibri"/>
            </a:endParaRPr>
          </a:p>
        </p:txBody>
      </p:sp>
      <p:sp>
        <p:nvSpPr>
          <p:cNvPr id="35" name="object 35"/>
          <p:cNvSpPr txBox="1"/>
          <p:nvPr/>
        </p:nvSpPr>
        <p:spPr>
          <a:xfrm>
            <a:off x="7489804" y="1252994"/>
            <a:ext cx="3280410"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Calibri"/>
                <a:cs typeface="Calibri"/>
              </a:rPr>
              <a:t>Patients </a:t>
            </a:r>
            <a:r>
              <a:rPr sz="1800" b="1" dirty="0">
                <a:latin typeface="Calibri"/>
                <a:cs typeface="Calibri"/>
              </a:rPr>
              <a:t>With </a:t>
            </a:r>
            <a:r>
              <a:rPr sz="1800" b="1" spc="-10" dirty="0">
                <a:latin typeface="Calibri"/>
                <a:cs typeface="Calibri"/>
              </a:rPr>
              <a:t>Resection</a:t>
            </a:r>
            <a:r>
              <a:rPr sz="1800" b="1" spc="-15" baseline="25462" dirty="0">
                <a:latin typeface="Calibri"/>
                <a:cs typeface="Calibri"/>
              </a:rPr>
              <a:t>‡</a:t>
            </a:r>
            <a:r>
              <a:rPr sz="1800" b="1" spc="135" baseline="25462" dirty="0">
                <a:latin typeface="Calibri"/>
                <a:cs typeface="Calibri"/>
              </a:rPr>
              <a:t> </a:t>
            </a:r>
            <a:r>
              <a:rPr sz="1800" b="1" spc="-5" dirty="0">
                <a:latin typeface="Calibri"/>
                <a:cs typeface="Calibri"/>
              </a:rPr>
              <a:t>(ypT0N0)</a:t>
            </a:r>
            <a:endParaRPr sz="1800">
              <a:latin typeface="Calibri"/>
              <a:cs typeface="Calibri"/>
            </a:endParaRPr>
          </a:p>
        </p:txBody>
      </p:sp>
      <p:sp>
        <p:nvSpPr>
          <p:cNvPr id="36" name="object 36"/>
          <p:cNvSpPr txBox="1"/>
          <p:nvPr/>
        </p:nvSpPr>
        <p:spPr>
          <a:xfrm>
            <a:off x="8251256" y="1770712"/>
            <a:ext cx="388620" cy="269875"/>
          </a:xfrm>
          <a:prstGeom prst="rect">
            <a:avLst/>
          </a:prstGeom>
        </p:spPr>
        <p:txBody>
          <a:bodyPr vert="horz" wrap="square" lIns="0" tIns="12700" rIns="0" bIns="0" rtlCol="0">
            <a:spAutoFit/>
          </a:bodyPr>
          <a:lstStyle/>
          <a:p>
            <a:pPr marL="12700">
              <a:lnSpc>
                <a:spcPct val="100000"/>
              </a:lnSpc>
              <a:spcBef>
                <a:spcPts val="100"/>
              </a:spcBef>
            </a:pPr>
            <a:r>
              <a:rPr sz="1600" b="1" spc="-5" dirty="0">
                <a:latin typeface="Calibri"/>
                <a:cs typeface="Calibri"/>
              </a:rPr>
              <a:t>30.5</a:t>
            </a:r>
            <a:endParaRPr sz="1600">
              <a:latin typeface="Calibri"/>
              <a:cs typeface="Calibri"/>
            </a:endParaRPr>
          </a:p>
        </p:txBody>
      </p:sp>
      <p:sp>
        <p:nvSpPr>
          <p:cNvPr id="37" name="object 37"/>
          <p:cNvSpPr/>
          <p:nvPr/>
        </p:nvSpPr>
        <p:spPr>
          <a:xfrm>
            <a:off x="7693152" y="1726692"/>
            <a:ext cx="3022600" cy="1383030"/>
          </a:xfrm>
          <a:custGeom>
            <a:avLst/>
            <a:gdLst/>
            <a:ahLst/>
            <a:cxnLst/>
            <a:rect l="l" t="t" r="r" b="b"/>
            <a:pathLst>
              <a:path w="3022600" h="1383030">
                <a:moveTo>
                  <a:pt x="0" y="0"/>
                </a:moveTo>
                <a:lnTo>
                  <a:pt x="0" y="1383030"/>
                </a:lnTo>
                <a:lnTo>
                  <a:pt x="3022092" y="1383030"/>
                </a:lnTo>
              </a:path>
            </a:pathLst>
          </a:custGeom>
          <a:ln w="28575">
            <a:solidFill>
              <a:srgbClr val="FFFFFF"/>
            </a:solidFill>
          </a:ln>
        </p:spPr>
        <p:txBody>
          <a:bodyPr wrap="square" lIns="0" tIns="0" rIns="0" bIns="0" rtlCol="0"/>
          <a:lstStyle/>
          <a:p>
            <a:endParaRPr/>
          </a:p>
        </p:txBody>
      </p:sp>
      <p:sp>
        <p:nvSpPr>
          <p:cNvPr id="38" name="object 38"/>
          <p:cNvSpPr/>
          <p:nvPr/>
        </p:nvSpPr>
        <p:spPr>
          <a:xfrm>
            <a:off x="7577328" y="3108198"/>
            <a:ext cx="126364" cy="0"/>
          </a:xfrm>
          <a:custGeom>
            <a:avLst/>
            <a:gdLst/>
            <a:ahLst/>
            <a:cxnLst/>
            <a:rect l="l" t="t" r="r" b="b"/>
            <a:pathLst>
              <a:path w="126365">
                <a:moveTo>
                  <a:pt x="0" y="0"/>
                </a:moveTo>
                <a:lnTo>
                  <a:pt x="126250" y="0"/>
                </a:lnTo>
              </a:path>
            </a:pathLst>
          </a:custGeom>
          <a:ln w="28575">
            <a:solidFill>
              <a:srgbClr val="FFFFFF"/>
            </a:solidFill>
          </a:ln>
        </p:spPr>
        <p:txBody>
          <a:bodyPr wrap="square" lIns="0" tIns="0" rIns="0" bIns="0" rtlCol="0"/>
          <a:lstStyle/>
          <a:p>
            <a:endParaRPr/>
          </a:p>
        </p:txBody>
      </p:sp>
      <p:sp>
        <p:nvSpPr>
          <p:cNvPr id="39" name="object 39"/>
          <p:cNvSpPr txBox="1"/>
          <p:nvPr/>
        </p:nvSpPr>
        <p:spPr>
          <a:xfrm>
            <a:off x="7239998" y="1458878"/>
            <a:ext cx="276860" cy="1751330"/>
          </a:xfrm>
          <a:prstGeom prst="rect">
            <a:avLst/>
          </a:prstGeom>
        </p:spPr>
        <p:txBody>
          <a:bodyPr vert="horz" wrap="square" lIns="0" tIns="90170" rIns="0" bIns="0" rtlCol="0">
            <a:spAutoFit/>
          </a:bodyPr>
          <a:lstStyle/>
          <a:p>
            <a:pPr marL="12700">
              <a:lnSpc>
                <a:spcPct val="100000"/>
              </a:lnSpc>
              <a:spcBef>
                <a:spcPts val="710"/>
              </a:spcBef>
            </a:pPr>
            <a:r>
              <a:rPr sz="1800" dirty="0">
                <a:latin typeface="Calibri"/>
                <a:cs typeface="Calibri"/>
              </a:rPr>
              <a:t>40</a:t>
            </a:r>
            <a:endParaRPr sz="1800">
              <a:latin typeface="Calibri"/>
              <a:cs typeface="Calibri"/>
            </a:endParaRPr>
          </a:p>
          <a:p>
            <a:pPr marL="12700">
              <a:lnSpc>
                <a:spcPct val="100000"/>
              </a:lnSpc>
              <a:spcBef>
                <a:spcPts val="615"/>
              </a:spcBef>
            </a:pPr>
            <a:r>
              <a:rPr sz="1800" dirty="0">
                <a:latin typeface="Calibri"/>
                <a:cs typeface="Calibri"/>
              </a:rPr>
              <a:t>30</a:t>
            </a:r>
            <a:endParaRPr sz="1800">
              <a:latin typeface="Calibri"/>
              <a:cs typeface="Calibri"/>
            </a:endParaRPr>
          </a:p>
          <a:p>
            <a:pPr marL="12700">
              <a:lnSpc>
                <a:spcPct val="100000"/>
              </a:lnSpc>
              <a:spcBef>
                <a:spcPts val="475"/>
              </a:spcBef>
            </a:pPr>
            <a:r>
              <a:rPr sz="1800" dirty="0">
                <a:latin typeface="Calibri"/>
                <a:cs typeface="Calibri"/>
              </a:rPr>
              <a:t>20</a:t>
            </a:r>
            <a:endParaRPr sz="1800">
              <a:latin typeface="Calibri"/>
              <a:cs typeface="Calibri"/>
            </a:endParaRPr>
          </a:p>
          <a:p>
            <a:pPr marL="12700">
              <a:lnSpc>
                <a:spcPct val="100000"/>
              </a:lnSpc>
              <a:spcBef>
                <a:spcPts val="595"/>
              </a:spcBef>
            </a:pPr>
            <a:r>
              <a:rPr sz="1800" dirty="0">
                <a:latin typeface="Calibri"/>
                <a:cs typeface="Calibri"/>
              </a:rPr>
              <a:t>10</a:t>
            </a:r>
            <a:endParaRPr sz="1800">
              <a:latin typeface="Calibri"/>
              <a:cs typeface="Calibri"/>
            </a:endParaRPr>
          </a:p>
          <a:p>
            <a:pPr marL="147320">
              <a:lnSpc>
                <a:spcPct val="100000"/>
              </a:lnSpc>
              <a:spcBef>
                <a:spcPts val="490"/>
              </a:spcBef>
            </a:pPr>
            <a:r>
              <a:rPr sz="1800" dirty="0">
                <a:latin typeface="Calibri"/>
                <a:cs typeface="Calibri"/>
              </a:rPr>
              <a:t>0</a:t>
            </a:r>
            <a:endParaRPr sz="1800">
              <a:latin typeface="Calibri"/>
              <a:cs typeface="Calibri"/>
            </a:endParaRPr>
          </a:p>
        </p:txBody>
      </p:sp>
      <p:sp>
        <p:nvSpPr>
          <p:cNvPr id="40" name="object 40"/>
          <p:cNvSpPr txBox="1"/>
          <p:nvPr/>
        </p:nvSpPr>
        <p:spPr>
          <a:xfrm>
            <a:off x="7249369" y="3392573"/>
            <a:ext cx="43053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Calibri"/>
                <a:cs typeface="Calibri"/>
              </a:rPr>
              <a:t>n/N</a:t>
            </a:r>
            <a:r>
              <a:rPr sz="1400" spc="-75" dirty="0">
                <a:latin typeface="Calibri"/>
                <a:cs typeface="Calibri"/>
              </a:rPr>
              <a:t> </a:t>
            </a:r>
            <a:r>
              <a:rPr sz="1400" spc="-5" dirty="0">
                <a:latin typeface="Calibri"/>
                <a:cs typeface="Calibri"/>
              </a:rPr>
              <a:t>=</a:t>
            </a:r>
            <a:endParaRPr sz="1400">
              <a:latin typeface="Calibri"/>
              <a:cs typeface="Calibri"/>
            </a:endParaRPr>
          </a:p>
        </p:txBody>
      </p:sp>
      <p:sp>
        <p:nvSpPr>
          <p:cNvPr id="41" name="object 41"/>
          <p:cNvSpPr txBox="1"/>
          <p:nvPr/>
        </p:nvSpPr>
        <p:spPr>
          <a:xfrm>
            <a:off x="6824366" y="1692089"/>
            <a:ext cx="254000" cy="1240155"/>
          </a:xfrm>
          <a:prstGeom prst="rect">
            <a:avLst/>
          </a:prstGeom>
        </p:spPr>
        <p:txBody>
          <a:bodyPr vert="vert270" wrap="square" lIns="0" tIns="0" rIns="0" bIns="0" rtlCol="0">
            <a:spAutoFit/>
          </a:bodyPr>
          <a:lstStyle/>
          <a:p>
            <a:pPr marL="12700">
              <a:lnSpc>
                <a:spcPts val="1810"/>
              </a:lnSpc>
            </a:pPr>
            <a:r>
              <a:rPr sz="1800" b="1" dirty="0">
                <a:latin typeface="Calibri"/>
                <a:cs typeface="Calibri"/>
              </a:rPr>
              <a:t>pCR </a:t>
            </a:r>
            <a:r>
              <a:rPr sz="1800" b="1" spc="-15" dirty="0">
                <a:latin typeface="Calibri"/>
                <a:cs typeface="Calibri"/>
              </a:rPr>
              <a:t>Rate</a:t>
            </a:r>
            <a:r>
              <a:rPr sz="1800" b="1" spc="-85" dirty="0">
                <a:latin typeface="Calibri"/>
                <a:cs typeface="Calibri"/>
              </a:rPr>
              <a:t> </a:t>
            </a:r>
            <a:r>
              <a:rPr sz="1800" b="1" spc="-5" dirty="0">
                <a:latin typeface="Calibri"/>
                <a:cs typeface="Calibri"/>
              </a:rPr>
              <a:t>(%)</a:t>
            </a:r>
            <a:endParaRPr sz="1800">
              <a:latin typeface="Calibri"/>
              <a:cs typeface="Calibri"/>
            </a:endParaRPr>
          </a:p>
        </p:txBody>
      </p:sp>
      <p:sp>
        <p:nvSpPr>
          <p:cNvPr id="42" name="object 42"/>
          <p:cNvSpPr/>
          <p:nvPr/>
        </p:nvSpPr>
        <p:spPr>
          <a:xfrm>
            <a:off x="8141589" y="2063876"/>
            <a:ext cx="612775" cy="1030605"/>
          </a:xfrm>
          <a:custGeom>
            <a:avLst/>
            <a:gdLst/>
            <a:ahLst/>
            <a:cxnLst/>
            <a:rect l="l" t="t" r="r" b="b"/>
            <a:pathLst>
              <a:path w="612775" h="1030605">
                <a:moveTo>
                  <a:pt x="0" y="0"/>
                </a:moveTo>
                <a:lnTo>
                  <a:pt x="612648" y="0"/>
                </a:lnTo>
                <a:lnTo>
                  <a:pt x="612648" y="1030224"/>
                </a:lnTo>
                <a:lnTo>
                  <a:pt x="0" y="1030224"/>
                </a:lnTo>
                <a:lnTo>
                  <a:pt x="0" y="0"/>
                </a:lnTo>
                <a:close/>
              </a:path>
            </a:pathLst>
          </a:custGeom>
          <a:solidFill>
            <a:srgbClr val="DC1E34"/>
          </a:solidFill>
        </p:spPr>
        <p:txBody>
          <a:bodyPr wrap="square" lIns="0" tIns="0" rIns="0" bIns="0" rtlCol="0"/>
          <a:lstStyle/>
          <a:p>
            <a:endParaRPr/>
          </a:p>
        </p:txBody>
      </p:sp>
      <p:sp>
        <p:nvSpPr>
          <p:cNvPr id="43" name="object 43"/>
          <p:cNvSpPr/>
          <p:nvPr/>
        </p:nvSpPr>
        <p:spPr>
          <a:xfrm>
            <a:off x="9657206" y="2998851"/>
            <a:ext cx="612775" cy="95250"/>
          </a:xfrm>
          <a:custGeom>
            <a:avLst/>
            <a:gdLst/>
            <a:ahLst/>
            <a:cxnLst/>
            <a:rect l="l" t="t" r="r" b="b"/>
            <a:pathLst>
              <a:path w="612775" h="95250">
                <a:moveTo>
                  <a:pt x="0" y="0"/>
                </a:moveTo>
                <a:lnTo>
                  <a:pt x="612648" y="0"/>
                </a:lnTo>
                <a:lnTo>
                  <a:pt x="612648" y="95250"/>
                </a:lnTo>
                <a:lnTo>
                  <a:pt x="0" y="95250"/>
                </a:lnTo>
                <a:lnTo>
                  <a:pt x="0" y="0"/>
                </a:lnTo>
                <a:close/>
              </a:path>
            </a:pathLst>
          </a:custGeom>
          <a:solidFill>
            <a:srgbClr val="635FAA"/>
          </a:solidFill>
        </p:spPr>
        <p:txBody>
          <a:bodyPr wrap="square" lIns="0" tIns="0" rIns="0" bIns="0" rtlCol="0"/>
          <a:lstStyle/>
          <a:p>
            <a:endParaRPr/>
          </a:p>
        </p:txBody>
      </p:sp>
      <p:sp>
        <p:nvSpPr>
          <p:cNvPr id="44" name="object 44"/>
          <p:cNvSpPr txBox="1"/>
          <p:nvPr/>
        </p:nvSpPr>
        <p:spPr>
          <a:xfrm>
            <a:off x="9587145" y="5358575"/>
            <a:ext cx="639445" cy="513715"/>
          </a:xfrm>
          <a:prstGeom prst="rect">
            <a:avLst/>
          </a:prstGeom>
        </p:spPr>
        <p:txBody>
          <a:bodyPr vert="horz" wrap="square" lIns="0" tIns="12700" rIns="0" bIns="0" rtlCol="0">
            <a:spAutoFit/>
          </a:bodyPr>
          <a:lstStyle/>
          <a:p>
            <a:pPr marL="635" algn="ctr">
              <a:lnSpc>
                <a:spcPct val="100000"/>
              </a:lnSpc>
              <a:spcBef>
                <a:spcPts val="100"/>
              </a:spcBef>
            </a:pPr>
            <a:r>
              <a:rPr sz="1600" b="1" dirty="0">
                <a:latin typeface="Calibri"/>
                <a:cs typeface="Calibri"/>
              </a:rPr>
              <a:t>CT</a:t>
            </a:r>
            <a:endParaRPr sz="1600">
              <a:latin typeface="Calibri"/>
              <a:cs typeface="Calibri"/>
            </a:endParaRPr>
          </a:p>
          <a:p>
            <a:pPr algn="ctr">
              <a:lnSpc>
                <a:spcPct val="100000"/>
              </a:lnSpc>
            </a:pPr>
            <a:r>
              <a:rPr sz="1600" dirty="0">
                <a:latin typeface="Calibri"/>
                <a:cs typeface="Calibri"/>
              </a:rPr>
              <a:t>(</a:t>
            </a:r>
            <a:r>
              <a:rPr sz="1600" spc="-5" dirty="0">
                <a:latin typeface="Calibri"/>
                <a:cs typeface="Calibri"/>
              </a:rPr>
              <a:t>5/179)</a:t>
            </a:r>
            <a:endParaRPr sz="1600">
              <a:latin typeface="Calibri"/>
              <a:cs typeface="Calibri"/>
            </a:endParaRPr>
          </a:p>
        </p:txBody>
      </p:sp>
      <p:sp>
        <p:nvSpPr>
          <p:cNvPr id="45" name="object 45"/>
          <p:cNvSpPr txBox="1"/>
          <p:nvPr/>
        </p:nvSpPr>
        <p:spPr>
          <a:xfrm>
            <a:off x="8260015" y="4247106"/>
            <a:ext cx="388620" cy="269875"/>
          </a:xfrm>
          <a:prstGeom prst="rect">
            <a:avLst/>
          </a:prstGeom>
        </p:spPr>
        <p:txBody>
          <a:bodyPr vert="horz" wrap="square" lIns="0" tIns="12700" rIns="0" bIns="0" rtlCol="0">
            <a:spAutoFit/>
          </a:bodyPr>
          <a:lstStyle/>
          <a:p>
            <a:pPr marL="12700">
              <a:lnSpc>
                <a:spcPct val="100000"/>
              </a:lnSpc>
              <a:spcBef>
                <a:spcPts val="100"/>
              </a:spcBef>
            </a:pPr>
            <a:r>
              <a:rPr sz="1600" b="1" spc="-5" dirty="0">
                <a:latin typeface="Calibri"/>
                <a:cs typeface="Calibri"/>
              </a:rPr>
              <a:t>25.7</a:t>
            </a:r>
            <a:endParaRPr sz="1600">
              <a:latin typeface="Calibri"/>
              <a:cs typeface="Calibri"/>
            </a:endParaRPr>
          </a:p>
        </p:txBody>
      </p:sp>
      <p:sp>
        <p:nvSpPr>
          <p:cNvPr id="46" name="object 46"/>
          <p:cNvSpPr txBox="1"/>
          <p:nvPr/>
        </p:nvSpPr>
        <p:spPr>
          <a:xfrm>
            <a:off x="9759878" y="4960823"/>
            <a:ext cx="285750" cy="269875"/>
          </a:xfrm>
          <a:prstGeom prst="rect">
            <a:avLst/>
          </a:prstGeom>
        </p:spPr>
        <p:txBody>
          <a:bodyPr vert="horz" wrap="square" lIns="0" tIns="12700" rIns="0" bIns="0" rtlCol="0">
            <a:spAutoFit/>
          </a:bodyPr>
          <a:lstStyle/>
          <a:p>
            <a:pPr marL="12700">
              <a:lnSpc>
                <a:spcPct val="100000"/>
              </a:lnSpc>
              <a:spcBef>
                <a:spcPts val="100"/>
              </a:spcBef>
            </a:pPr>
            <a:r>
              <a:rPr sz="1600" b="1" spc="-5" dirty="0">
                <a:latin typeface="Calibri"/>
                <a:cs typeface="Calibri"/>
              </a:rPr>
              <a:t>2.8</a:t>
            </a:r>
            <a:endParaRPr sz="1600">
              <a:latin typeface="Calibri"/>
              <a:cs typeface="Calibri"/>
            </a:endParaRPr>
          </a:p>
        </p:txBody>
      </p:sp>
      <p:sp>
        <p:nvSpPr>
          <p:cNvPr id="47" name="object 47"/>
          <p:cNvSpPr/>
          <p:nvPr/>
        </p:nvSpPr>
        <p:spPr>
          <a:xfrm>
            <a:off x="7698485" y="4089653"/>
            <a:ext cx="2939415" cy="1285875"/>
          </a:xfrm>
          <a:custGeom>
            <a:avLst/>
            <a:gdLst/>
            <a:ahLst/>
            <a:cxnLst/>
            <a:rect l="l" t="t" r="r" b="b"/>
            <a:pathLst>
              <a:path w="2939415" h="1285875">
                <a:moveTo>
                  <a:pt x="0" y="0"/>
                </a:moveTo>
                <a:lnTo>
                  <a:pt x="0" y="1285494"/>
                </a:lnTo>
                <a:lnTo>
                  <a:pt x="2939034" y="1285494"/>
                </a:lnTo>
              </a:path>
            </a:pathLst>
          </a:custGeom>
          <a:ln w="28575">
            <a:solidFill>
              <a:srgbClr val="FFFFFF"/>
            </a:solidFill>
          </a:ln>
        </p:spPr>
        <p:txBody>
          <a:bodyPr wrap="square" lIns="0" tIns="0" rIns="0" bIns="0" rtlCol="0"/>
          <a:lstStyle/>
          <a:p>
            <a:endParaRPr/>
          </a:p>
        </p:txBody>
      </p:sp>
      <p:sp>
        <p:nvSpPr>
          <p:cNvPr id="48" name="object 48"/>
          <p:cNvSpPr/>
          <p:nvPr/>
        </p:nvSpPr>
        <p:spPr>
          <a:xfrm>
            <a:off x="7608569" y="4090415"/>
            <a:ext cx="104775" cy="0"/>
          </a:xfrm>
          <a:custGeom>
            <a:avLst/>
            <a:gdLst/>
            <a:ahLst/>
            <a:cxnLst/>
            <a:rect l="l" t="t" r="r" b="b"/>
            <a:pathLst>
              <a:path w="104775">
                <a:moveTo>
                  <a:pt x="0" y="0"/>
                </a:moveTo>
                <a:lnTo>
                  <a:pt x="104241" y="0"/>
                </a:lnTo>
              </a:path>
            </a:pathLst>
          </a:custGeom>
          <a:ln w="28575">
            <a:solidFill>
              <a:srgbClr val="FFFFFF"/>
            </a:solidFill>
          </a:ln>
        </p:spPr>
        <p:txBody>
          <a:bodyPr wrap="square" lIns="0" tIns="0" rIns="0" bIns="0" rtlCol="0"/>
          <a:lstStyle/>
          <a:p>
            <a:endParaRPr/>
          </a:p>
        </p:txBody>
      </p:sp>
      <p:sp>
        <p:nvSpPr>
          <p:cNvPr id="49" name="object 49"/>
          <p:cNvSpPr/>
          <p:nvPr/>
        </p:nvSpPr>
        <p:spPr>
          <a:xfrm>
            <a:off x="7608569" y="4411217"/>
            <a:ext cx="104775" cy="0"/>
          </a:xfrm>
          <a:custGeom>
            <a:avLst/>
            <a:gdLst/>
            <a:ahLst/>
            <a:cxnLst/>
            <a:rect l="l" t="t" r="r" b="b"/>
            <a:pathLst>
              <a:path w="104775">
                <a:moveTo>
                  <a:pt x="0" y="0"/>
                </a:moveTo>
                <a:lnTo>
                  <a:pt x="104241" y="0"/>
                </a:lnTo>
              </a:path>
            </a:pathLst>
          </a:custGeom>
          <a:ln w="28575">
            <a:solidFill>
              <a:srgbClr val="FFFFFF"/>
            </a:solidFill>
          </a:ln>
        </p:spPr>
        <p:txBody>
          <a:bodyPr wrap="square" lIns="0" tIns="0" rIns="0" bIns="0" rtlCol="0"/>
          <a:lstStyle/>
          <a:p>
            <a:endParaRPr/>
          </a:p>
        </p:txBody>
      </p:sp>
      <p:sp>
        <p:nvSpPr>
          <p:cNvPr id="50" name="object 50"/>
          <p:cNvSpPr/>
          <p:nvPr/>
        </p:nvSpPr>
        <p:spPr>
          <a:xfrm>
            <a:off x="7608569" y="4732782"/>
            <a:ext cx="104775" cy="0"/>
          </a:xfrm>
          <a:custGeom>
            <a:avLst/>
            <a:gdLst/>
            <a:ahLst/>
            <a:cxnLst/>
            <a:rect l="l" t="t" r="r" b="b"/>
            <a:pathLst>
              <a:path w="104775">
                <a:moveTo>
                  <a:pt x="0" y="0"/>
                </a:moveTo>
                <a:lnTo>
                  <a:pt x="104241" y="0"/>
                </a:lnTo>
              </a:path>
            </a:pathLst>
          </a:custGeom>
          <a:ln w="28575">
            <a:solidFill>
              <a:srgbClr val="FFFFFF"/>
            </a:solidFill>
          </a:ln>
        </p:spPr>
        <p:txBody>
          <a:bodyPr wrap="square" lIns="0" tIns="0" rIns="0" bIns="0" rtlCol="0"/>
          <a:lstStyle/>
          <a:p>
            <a:endParaRPr/>
          </a:p>
        </p:txBody>
      </p:sp>
      <p:sp>
        <p:nvSpPr>
          <p:cNvPr id="51" name="object 51"/>
          <p:cNvSpPr/>
          <p:nvPr/>
        </p:nvSpPr>
        <p:spPr>
          <a:xfrm>
            <a:off x="7608569" y="5054346"/>
            <a:ext cx="104775" cy="0"/>
          </a:xfrm>
          <a:custGeom>
            <a:avLst/>
            <a:gdLst/>
            <a:ahLst/>
            <a:cxnLst/>
            <a:rect l="l" t="t" r="r" b="b"/>
            <a:pathLst>
              <a:path w="104775">
                <a:moveTo>
                  <a:pt x="0" y="0"/>
                </a:moveTo>
                <a:lnTo>
                  <a:pt x="104241" y="0"/>
                </a:lnTo>
              </a:path>
            </a:pathLst>
          </a:custGeom>
          <a:ln w="28575">
            <a:solidFill>
              <a:srgbClr val="FFFFFF"/>
            </a:solidFill>
          </a:ln>
        </p:spPr>
        <p:txBody>
          <a:bodyPr wrap="square" lIns="0" tIns="0" rIns="0" bIns="0" rtlCol="0"/>
          <a:lstStyle/>
          <a:p>
            <a:endParaRPr/>
          </a:p>
        </p:txBody>
      </p:sp>
      <p:sp>
        <p:nvSpPr>
          <p:cNvPr id="52" name="object 52"/>
          <p:cNvSpPr/>
          <p:nvPr/>
        </p:nvSpPr>
        <p:spPr>
          <a:xfrm>
            <a:off x="7608569" y="5375147"/>
            <a:ext cx="104775" cy="0"/>
          </a:xfrm>
          <a:custGeom>
            <a:avLst/>
            <a:gdLst/>
            <a:ahLst/>
            <a:cxnLst/>
            <a:rect l="l" t="t" r="r" b="b"/>
            <a:pathLst>
              <a:path w="104775">
                <a:moveTo>
                  <a:pt x="0" y="0"/>
                </a:moveTo>
                <a:lnTo>
                  <a:pt x="104241" y="0"/>
                </a:lnTo>
              </a:path>
            </a:pathLst>
          </a:custGeom>
          <a:ln w="28575">
            <a:solidFill>
              <a:srgbClr val="FFFFFF"/>
            </a:solidFill>
          </a:ln>
        </p:spPr>
        <p:txBody>
          <a:bodyPr wrap="square" lIns="0" tIns="0" rIns="0" bIns="0" rtlCol="0"/>
          <a:lstStyle/>
          <a:p>
            <a:endParaRPr/>
          </a:p>
        </p:txBody>
      </p:sp>
      <p:sp>
        <p:nvSpPr>
          <p:cNvPr id="53" name="object 53"/>
          <p:cNvSpPr txBox="1"/>
          <p:nvPr/>
        </p:nvSpPr>
        <p:spPr>
          <a:xfrm>
            <a:off x="7302971" y="3701303"/>
            <a:ext cx="3495040" cy="506095"/>
          </a:xfrm>
          <a:prstGeom prst="rect">
            <a:avLst/>
          </a:prstGeom>
        </p:spPr>
        <p:txBody>
          <a:bodyPr vert="horz" wrap="square" lIns="0" tIns="12700" rIns="0" bIns="0" rtlCol="0">
            <a:spAutoFit/>
          </a:bodyPr>
          <a:lstStyle/>
          <a:p>
            <a:pPr marL="351155">
              <a:lnSpc>
                <a:spcPts val="1889"/>
              </a:lnSpc>
              <a:spcBef>
                <a:spcPts val="100"/>
              </a:spcBef>
            </a:pPr>
            <a:r>
              <a:rPr sz="1800" b="1" spc="-5" dirty="0">
                <a:latin typeface="Calibri"/>
                <a:cs typeface="Calibri"/>
              </a:rPr>
              <a:t>Primary </a:t>
            </a:r>
            <a:r>
              <a:rPr sz="1800" b="1" spc="-20" dirty="0">
                <a:latin typeface="Calibri"/>
                <a:cs typeface="Calibri"/>
              </a:rPr>
              <a:t>Tumor </a:t>
            </a:r>
            <a:r>
              <a:rPr sz="1800" b="1" dirty="0">
                <a:latin typeface="Calibri"/>
                <a:cs typeface="Calibri"/>
              </a:rPr>
              <a:t>Only in </a:t>
            </a:r>
            <a:r>
              <a:rPr sz="1800" b="1" spc="5" dirty="0">
                <a:latin typeface="Calibri"/>
                <a:cs typeface="Calibri"/>
              </a:rPr>
              <a:t>ITT</a:t>
            </a:r>
            <a:r>
              <a:rPr sz="1800" b="1" spc="-70" dirty="0">
                <a:latin typeface="Calibri"/>
                <a:cs typeface="Calibri"/>
              </a:rPr>
              <a:t> </a:t>
            </a:r>
            <a:r>
              <a:rPr sz="1800" b="1" spc="-5" dirty="0">
                <a:latin typeface="Calibri"/>
                <a:cs typeface="Calibri"/>
              </a:rPr>
              <a:t>(ypT0)</a:t>
            </a:r>
            <a:endParaRPr sz="1800">
              <a:latin typeface="Calibri"/>
              <a:cs typeface="Calibri"/>
            </a:endParaRPr>
          </a:p>
          <a:p>
            <a:pPr marL="12700">
              <a:lnSpc>
                <a:spcPts val="1889"/>
              </a:lnSpc>
            </a:pPr>
            <a:r>
              <a:rPr sz="1800" dirty="0">
                <a:latin typeface="Calibri"/>
                <a:cs typeface="Calibri"/>
              </a:rPr>
              <a:t>40</a:t>
            </a:r>
            <a:endParaRPr sz="1800">
              <a:latin typeface="Calibri"/>
              <a:cs typeface="Calibri"/>
            </a:endParaRPr>
          </a:p>
        </p:txBody>
      </p:sp>
      <p:sp>
        <p:nvSpPr>
          <p:cNvPr id="54" name="object 54"/>
          <p:cNvSpPr txBox="1"/>
          <p:nvPr/>
        </p:nvSpPr>
        <p:spPr>
          <a:xfrm>
            <a:off x="7302971" y="4173739"/>
            <a:ext cx="259715" cy="1326515"/>
          </a:xfrm>
          <a:prstGeom prst="rect">
            <a:avLst/>
          </a:prstGeom>
        </p:spPr>
        <p:txBody>
          <a:bodyPr vert="horz" wrap="square" lIns="0" tIns="60325" rIns="0" bIns="0" rtlCol="0">
            <a:spAutoFit/>
          </a:bodyPr>
          <a:lstStyle/>
          <a:p>
            <a:pPr algn="ctr">
              <a:lnSpc>
                <a:spcPct val="100000"/>
              </a:lnSpc>
              <a:spcBef>
                <a:spcPts val="475"/>
              </a:spcBef>
            </a:pPr>
            <a:r>
              <a:rPr sz="1800" dirty="0">
                <a:latin typeface="Calibri"/>
                <a:cs typeface="Calibri"/>
              </a:rPr>
              <a:t>30</a:t>
            </a:r>
            <a:endParaRPr sz="1800">
              <a:latin typeface="Calibri"/>
              <a:cs typeface="Calibri"/>
            </a:endParaRPr>
          </a:p>
          <a:p>
            <a:pPr algn="ctr">
              <a:lnSpc>
                <a:spcPct val="100000"/>
              </a:lnSpc>
              <a:spcBef>
                <a:spcPts val="370"/>
              </a:spcBef>
            </a:pPr>
            <a:r>
              <a:rPr sz="1800" dirty="0">
                <a:latin typeface="Calibri"/>
                <a:cs typeface="Calibri"/>
              </a:rPr>
              <a:t>20</a:t>
            </a:r>
            <a:endParaRPr sz="1800">
              <a:latin typeface="Calibri"/>
              <a:cs typeface="Calibri"/>
            </a:endParaRPr>
          </a:p>
          <a:p>
            <a:pPr algn="ctr">
              <a:lnSpc>
                <a:spcPct val="100000"/>
              </a:lnSpc>
              <a:spcBef>
                <a:spcPts val="409"/>
              </a:spcBef>
            </a:pPr>
            <a:r>
              <a:rPr sz="1800" dirty="0">
                <a:latin typeface="Calibri"/>
                <a:cs typeface="Calibri"/>
              </a:rPr>
              <a:t>10</a:t>
            </a:r>
            <a:endParaRPr sz="1800">
              <a:latin typeface="Calibri"/>
              <a:cs typeface="Calibri"/>
            </a:endParaRPr>
          </a:p>
          <a:p>
            <a:pPr marL="118110" algn="ctr">
              <a:lnSpc>
                <a:spcPct val="100000"/>
              </a:lnSpc>
              <a:spcBef>
                <a:spcPts val="445"/>
              </a:spcBef>
            </a:pPr>
            <a:r>
              <a:rPr sz="1800" dirty="0">
                <a:latin typeface="Calibri"/>
                <a:cs typeface="Calibri"/>
              </a:rPr>
              <a:t>0</a:t>
            </a:r>
            <a:endParaRPr sz="1800">
              <a:latin typeface="Calibri"/>
              <a:cs typeface="Calibri"/>
            </a:endParaRPr>
          </a:p>
        </p:txBody>
      </p:sp>
      <p:sp>
        <p:nvSpPr>
          <p:cNvPr id="55" name="object 55"/>
          <p:cNvSpPr txBox="1"/>
          <p:nvPr/>
        </p:nvSpPr>
        <p:spPr>
          <a:xfrm>
            <a:off x="6904140" y="4094794"/>
            <a:ext cx="254000" cy="1240155"/>
          </a:xfrm>
          <a:prstGeom prst="rect">
            <a:avLst/>
          </a:prstGeom>
        </p:spPr>
        <p:txBody>
          <a:bodyPr vert="vert270" wrap="square" lIns="0" tIns="0" rIns="0" bIns="0" rtlCol="0">
            <a:spAutoFit/>
          </a:bodyPr>
          <a:lstStyle/>
          <a:p>
            <a:pPr marL="12700">
              <a:lnSpc>
                <a:spcPts val="1810"/>
              </a:lnSpc>
            </a:pPr>
            <a:r>
              <a:rPr sz="1800" b="1" dirty="0">
                <a:latin typeface="Calibri"/>
                <a:cs typeface="Calibri"/>
              </a:rPr>
              <a:t>pCR </a:t>
            </a:r>
            <a:r>
              <a:rPr sz="1800" b="1" spc="-15" dirty="0">
                <a:latin typeface="Calibri"/>
                <a:cs typeface="Calibri"/>
              </a:rPr>
              <a:t>Rate</a:t>
            </a:r>
            <a:r>
              <a:rPr sz="1800" b="1" spc="-85" dirty="0">
                <a:latin typeface="Calibri"/>
                <a:cs typeface="Calibri"/>
              </a:rPr>
              <a:t> </a:t>
            </a:r>
            <a:r>
              <a:rPr sz="1800" b="1" spc="-5" dirty="0">
                <a:latin typeface="Calibri"/>
                <a:cs typeface="Calibri"/>
              </a:rPr>
              <a:t>(%)</a:t>
            </a:r>
            <a:endParaRPr sz="1800">
              <a:latin typeface="Calibri"/>
              <a:cs typeface="Calibri"/>
            </a:endParaRPr>
          </a:p>
        </p:txBody>
      </p:sp>
      <p:sp>
        <p:nvSpPr>
          <p:cNvPr id="56" name="object 56"/>
          <p:cNvSpPr txBox="1"/>
          <p:nvPr/>
        </p:nvSpPr>
        <p:spPr>
          <a:xfrm>
            <a:off x="7748961" y="5358575"/>
            <a:ext cx="1349375" cy="513715"/>
          </a:xfrm>
          <a:prstGeom prst="rect">
            <a:avLst/>
          </a:prstGeom>
        </p:spPr>
        <p:txBody>
          <a:bodyPr vert="horz" wrap="square" lIns="0" tIns="12700" rIns="0" bIns="0" rtlCol="0">
            <a:spAutoFit/>
          </a:bodyPr>
          <a:lstStyle/>
          <a:p>
            <a:pPr algn="ctr">
              <a:lnSpc>
                <a:spcPct val="100000"/>
              </a:lnSpc>
              <a:spcBef>
                <a:spcPts val="100"/>
              </a:spcBef>
            </a:pPr>
            <a:r>
              <a:rPr sz="1600" b="1" spc="-5" dirty="0">
                <a:latin typeface="Calibri"/>
                <a:cs typeface="Calibri"/>
              </a:rPr>
              <a:t>Nivolumab </a:t>
            </a:r>
            <a:r>
              <a:rPr sz="1600" b="1" dirty="0">
                <a:latin typeface="Calibri"/>
                <a:cs typeface="Calibri"/>
              </a:rPr>
              <a:t>+</a:t>
            </a:r>
            <a:r>
              <a:rPr sz="1600" b="1" spc="-70" dirty="0">
                <a:latin typeface="Calibri"/>
                <a:cs typeface="Calibri"/>
              </a:rPr>
              <a:t> </a:t>
            </a:r>
            <a:r>
              <a:rPr sz="1600" b="1" dirty="0">
                <a:latin typeface="Calibri"/>
                <a:cs typeface="Calibri"/>
              </a:rPr>
              <a:t>CT</a:t>
            </a:r>
            <a:endParaRPr sz="1600">
              <a:latin typeface="Calibri"/>
              <a:cs typeface="Calibri"/>
            </a:endParaRPr>
          </a:p>
          <a:p>
            <a:pPr algn="ctr">
              <a:lnSpc>
                <a:spcPct val="100000"/>
              </a:lnSpc>
            </a:pPr>
            <a:r>
              <a:rPr sz="1600" spc="-5" dirty="0">
                <a:latin typeface="Calibri"/>
                <a:cs typeface="Calibri"/>
              </a:rPr>
              <a:t>(46/179)</a:t>
            </a:r>
            <a:endParaRPr sz="1600">
              <a:latin typeface="Calibri"/>
              <a:cs typeface="Calibri"/>
            </a:endParaRPr>
          </a:p>
        </p:txBody>
      </p:sp>
      <p:sp>
        <p:nvSpPr>
          <p:cNvPr id="57" name="object 57"/>
          <p:cNvSpPr/>
          <p:nvPr/>
        </p:nvSpPr>
        <p:spPr>
          <a:xfrm>
            <a:off x="8144636" y="4552569"/>
            <a:ext cx="584200" cy="810895"/>
          </a:xfrm>
          <a:custGeom>
            <a:avLst/>
            <a:gdLst/>
            <a:ahLst/>
            <a:cxnLst/>
            <a:rect l="l" t="t" r="r" b="b"/>
            <a:pathLst>
              <a:path w="584200" h="810895">
                <a:moveTo>
                  <a:pt x="0" y="0"/>
                </a:moveTo>
                <a:lnTo>
                  <a:pt x="583692" y="0"/>
                </a:lnTo>
                <a:lnTo>
                  <a:pt x="583692" y="810767"/>
                </a:lnTo>
                <a:lnTo>
                  <a:pt x="0" y="810767"/>
                </a:lnTo>
                <a:lnTo>
                  <a:pt x="0" y="0"/>
                </a:lnTo>
                <a:close/>
              </a:path>
            </a:pathLst>
          </a:custGeom>
          <a:solidFill>
            <a:srgbClr val="DC1E34"/>
          </a:solidFill>
        </p:spPr>
        <p:txBody>
          <a:bodyPr wrap="square" lIns="0" tIns="0" rIns="0" bIns="0" rtlCol="0"/>
          <a:lstStyle/>
          <a:p>
            <a:endParaRPr/>
          </a:p>
        </p:txBody>
      </p:sp>
      <p:sp>
        <p:nvSpPr>
          <p:cNvPr id="58" name="object 58"/>
          <p:cNvSpPr/>
          <p:nvPr/>
        </p:nvSpPr>
        <p:spPr>
          <a:xfrm>
            <a:off x="9615296" y="5326760"/>
            <a:ext cx="584200" cy="0"/>
          </a:xfrm>
          <a:custGeom>
            <a:avLst/>
            <a:gdLst/>
            <a:ahLst/>
            <a:cxnLst/>
            <a:rect l="l" t="t" r="r" b="b"/>
            <a:pathLst>
              <a:path w="584200">
                <a:moveTo>
                  <a:pt x="0" y="0"/>
                </a:moveTo>
                <a:lnTo>
                  <a:pt x="583692" y="0"/>
                </a:lnTo>
              </a:path>
            </a:pathLst>
          </a:custGeom>
          <a:ln w="73152">
            <a:solidFill>
              <a:srgbClr val="635FAA"/>
            </a:solidFill>
          </a:ln>
        </p:spPr>
        <p:txBody>
          <a:bodyPr wrap="square" lIns="0" tIns="0" rIns="0" bIns="0" rtlCol="0"/>
          <a:lstStyle/>
          <a:p>
            <a:endParaRPr/>
          </a:p>
        </p:txBody>
      </p:sp>
      <p:sp>
        <p:nvSpPr>
          <p:cNvPr id="59" name="object 59"/>
          <p:cNvSpPr txBox="1"/>
          <p:nvPr/>
        </p:nvSpPr>
        <p:spPr>
          <a:xfrm>
            <a:off x="7265488" y="5654263"/>
            <a:ext cx="43053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Calibri"/>
                <a:cs typeface="Calibri"/>
              </a:rPr>
              <a:t>n/N</a:t>
            </a:r>
            <a:r>
              <a:rPr sz="1400" spc="-75" dirty="0">
                <a:latin typeface="Calibri"/>
                <a:cs typeface="Calibri"/>
              </a:rPr>
              <a:t> </a:t>
            </a:r>
            <a:r>
              <a:rPr sz="1400" spc="-5" dirty="0">
                <a:latin typeface="Calibri"/>
                <a:cs typeface="Calibri"/>
              </a:rPr>
              <a:t>=</a:t>
            </a:r>
            <a:endParaRPr sz="1400">
              <a:latin typeface="Calibri"/>
              <a:cs typeface="Calibri"/>
            </a:endParaRPr>
          </a:p>
        </p:txBody>
      </p:sp>
      <p:sp>
        <p:nvSpPr>
          <p:cNvPr id="60" name="TextBox 59">
            <a:extLst>
              <a:ext uri="{FF2B5EF4-FFF2-40B4-BE49-F238E27FC236}">
                <a16:creationId xmlns:a16="http://schemas.microsoft.com/office/drawing/2014/main" id="{612FDEA1-52EE-F743-8931-D05CC43B48A9}"/>
              </a:ext>
            </a:extLst>
          </p:cNvPr>
          <p:cNvSpPr txBox="1"/>
          <p:nvPr/>
        </p:nvSpPr>
        <p:spPr>
          <a:xfrm>
            <a:off x="9168192"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780944116"/>
      </p:ext>
    </p:extLst>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0" y="6141849"/>
            <a:ext cx="12193270" cy="0"/>
          </a:xfrm>
          <a:custGeom>
            <a:avLst/>
            <a:gdLst/>
            <a:ahLst/>
            <a:cxnLst/>
            <a:rect l="l" t="t" r="r" b="b"/>
            <a:pathLst>
              <a:path w="12193270">
                <a:moveTo>
                  <a:pt x="0" y="0"/>
                </a:moveTo>
                <a:lnTo>
                  <a:pt x="0" y="0"/>
                </a:lnTo>
                <a:lnTo>
                  <a:pt x="12193000" y="0"/>
                </a:lnTo>
              </a:path>
            </a:pathLst>
          </a:custGeom>
          <a:ln w="10918">
            <a:solidFill>
              <a:srgbClr val="5E5E5E"/>
            </a:solidFill>
          </a:ln>
        </p:spPr>
        <p:txBody>
          <a:bodyPr wrap="square" lIns="0" tIns="0" rIns="0" bIns="0" rtlCol="0"/>
          <a:lstStyle/>
          <a:p>
            <a:endParaRPr/>
          </a:p>
        </p:txBody>
      </p:sp>
      <p:sp>
        <p:nvSpPr>
          <p:cNvPr id="13" name="object 13"/>
          <p:cNvSpPr txBox="1">
            <a:spLocks noGrp="1"/>
          </p:cNvSpPr>
          <p:nvPr>
            <p:ph type="title"/>
          </p:nvPr>
        </p:nvSpPr>
        <p:spPr>
          <a:xfrm>
            <a:off x="916939" y="378936"/>
            <a:ext cx="10026650" cy="432434"/>
          </a:xfrm>
          <a:prstGeom prst="rect">
            <a:avLst/>
          </a:prstGeom>
        </p:spPr>
        <p:txBody>
          <a:bodyPr vert="horz" wrap="square" lIns="0" tIns="15240" rIns="0" bIns="0" rtlCol="0">
            <a:spAutoFit/>
          </a:bodyPr>
          <a:lstStyle/>
          <a:p>
            <a:pPr marL="12700">
              <a:lnSpc>
                <a:spcPct val="100000"/>
              </a:lnSpc>
              <a:spcBef>
                <a:spcPts val="120"/>
              </a:spcBef>
            </a:pPr>
            <a:r>
              <a:rPr sz="2650" b="0" spc="5" dirty="0">
                <a:solidFill>
                  <a:srgbClr val="FFFFFF"/>
                </a:solidFill>
                <a:latin typeface="Arial"/>
                <a:cs typeface="Arial"/>
              </a:rPr>
              <a:t>CheckMate 816: Depth of Pathologic Regression in Primary</a:t>
            </a:r>
            <a:r>
              <a:rPr sz="2650" b="0" spc="-30" dirty="0">
                <a:solidFill>
                  <a:srgbClr val="FFFFFF"/>
                </a:solidFill>
                <a:latin typeface="Arial"/>
                <a:cs typeface="Arial"/>
              </a:rPr>
              <a:t> </a:t>
            </a:r>
            <a:r>
              <a:rPr sz="2650" b="0" spc="-15" dirty="0">
                <a:solidFill>
                  <a:srgbClr val="FFFFFF"/>
                </a:solidFill>
                <a:latin typeface="Arial"/>
                <a:cs typeface="Arial"/>
              </a:rPr>
              <a:t>Tumor</a:t>
            </a:r>
            <a:endParaRPr sz="2650">
              <a:latin typeface="Arial"/>
              <a:cs typeface="Arial"/>
            </a:endParaRPr>
          </a:p>
        </p:txBody>
      </p:sp>
      <p:sp>
        <p:nvSpPr>
          <p:cNvPr id="14" name="object 14"/>
          <p:cNvSpPr txBox="1"/>
          <p:nvPr/>
        </p:nvSpPr>
        <p:spPr>
          <a:xfrm>
            <a:off x="694317" y="5715364"/>
            <a:ext cx="8271509" cy="391160"/>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Arial"/>
                <a:cs typeface="Arial"/>
              </a:rPr>
              <a:t>Median viable tumor cells: nivolumab </a:t>
            </a:r>
            <a:r>
              <a:rPr sz="2400" b="1" dirty="0">
                <a:latin typeface="Arial"/>
                <a:cs typeface="Arial"/>
              </a:rPr>
              <a:t>+ </a:t>
            </a:r>
            <a:r>
              <a:rPr sz="2400" b="1" spc="-90" dirty="0">
                <a:latin typeface="Arial"/>
                <a:cs typeface="Arial"/>
              </a:rPr>
              <a:t>CT, </a:t>
            </a:r>
            <a:r>
              <a:rPr sz="2400" b="1" spc="-5" dirty="0">
                <a:latin typeface="Arial"/>
                <a:cs typeface="Arial"/>
              </a:rPr>
              <a:t>10%; </a:t>
            </a:r>
            <a:r>
              <a:rPr sz="2400" b="1" spc="-90" dirty="0">
                <a:latin typeface="Arial"/>
                <a:cs typeface="Arial"/>
              </a:rPr>
              <a:t>CT,</a:t>
            </a:r>
            <a:r>
              <a:rPr sz="2400" b="1" spc="15" dirty="0">
                <a:latin typeface="Arial"/>
                <a:cs typeface="Arial"/>
              </a:rPr>
              <a:t> </a:t>
            </a:r>
            <a:r>
              <a:rPr sz="2400" b="1" spc="-5" dirty="0">
                <a:latin typeface="Arial"/>
                <a:cs typeface="Arial"/>
              </a:rPr>
              <a:t>74%</a:t>
            </a:r>
            <a:endParaRPr sz="2400">
              <a:latin typeface="Arial"/>
              <a:cs typeface="Arial"/>
            </a:endParaRPr>
          </a:p>
        </p:txBody>
      </p:sp>
      <p:sp>
        <p:nvSpPr>
          <p:cNvPr id="15" name="object 15"/>
          <p:cNvSpPr txBox="1"/>
          <p:nvPr/>
        </p:nvSpPr>
        <p:spPr>
          <a:xfrm>
            <a:off x="9687907" y="6430600"/>
            <a:ext cx="1958975" cy="208279"/>
          </a:xfrm>
          <a:prstGeom prst="rect">
            <a:avLst/>
          </a:prstGeom>
        </p:spPr>
        <p:txBody>
          <a:bodyPr vert="horz" wrap="square" lIns="0" tIns="12700" rIns="0" bIns="0" rtlCol="0">
            <a:spAutoFit/>
          </a:bodyPr>
          <a:lstStyle/>
          <a:p>
            <a:pPr marL="12700">
              <a:lnSpc>
                <a:spcPct val="100000"/>
              </a:lnSpc>
              <a:spcBef>
                <a:spcPts val="100"/>
              </a:spcBef>
            </a:pPr>
            <a:r>
              <a:rPr sz="1200" spc="-20" dirty="0">
                <a:solidFill>
                  <a:srgbClr val="45545F"/>
                </a:solidFill>
                <a:latin typeface="Calibri"/>
                <a:cs typeface="Calibri"/>
              </a:rPr>
              <a:t>Forde. </a:t>
            </a:r>
            <a:r>
              <a:rPr sz="1200" spc="-15" dirty="0">
                <a:solidFill>
                  <a:srgbClr val="45545F"/>
                </a:solidFill>
                <a:latin typeface="Calibri"/>
                <a:cs typeface="Calibri"/>
              </a:rPr>
              <a:t>AACR 2021. </a:t>
            </a:r>
            <a:r>
              <a:rPr sz="1200" spc="-20" dirty="0">
                <a:solidFill>
                  <a:srgbClr val="45545F"/>
                </a:solidFill>
                <a:latin typeface="Calibri"/>
                <a:cs typeface="Calibri"/>
              </a:rPr>
              <a:t>Abstr</a:t>
            </a:r>
            <a:r>
              <a:rPr sz="1200" spc="-25" dirty="0">
                <a:solidFill>
                  <a:srgbClr val="45545F"/>
                </a:solidFill>
                <a:latin typeface="Calibri"/>
                <a:cs typeface="Calibri"/>
              </a:rPr>
              <a:t> </a:t>
            </a:r>
            <a:r>
              <a:rPr sz="1200" spc="-15" dirty="0">
                <a:solidFill>
                  <a:srgbClr val="45545F"/>
                </a:solidFill>
                <a:latin typeface="Calibri"/>
                <a:cs typeface="Calibri"/>
              </a:rPr>
              <a:t>CT003.</a:t>
            </a:r>
            <a:endParaRPr sz="1200">
              <a:latin typeface="Calibri"/>
              <a:cs typeface="Calibri"/>
            </a:endParaRPr>
          </a:p>
        </p:txBody>
      </p:sp>
      <p:sp>
        <p:nvSpPr>
          <p:cNvPr id="16" name="object 16"/>
          <p:cNvSpPr txBox="1"/>
          <p:nvPr/>
        </p:nvSpPr>
        <p:spPr>
          <a:xfrm>
            <a:off x="2490633" y="1530797"/>
            <a:ext cx="2134235" cy="269875"/>
          </a:xfrm>
          <a:prstGeom prst="rect">
            <a:avLst/>
          </a:prstGeom>
        </p:spPr>
        <p:txBody>
          <a:bodyPr vert="horz" wrap="square" lIns="0" tIns="12700" rIns="0" bIns="0" rtlCol="0">
            <a:spAutoFit/>
          </a:bodyPr>
          <a:lstStyle/>
          <a:p>
            <a:pPr marL="12700">
              <a:lnSpc>
                <a:spcPct val="100000"/>
              </a:lnSpc>
              <a:spcBef>
                <a:spcPts val="100"/>
              </a:spcBef>
            </a:pPr>
            <a:r>
              <a:rPr sz="1600" b="1" spc="-5" dirty="0">
                <a:solidFill>
                  <a:srgbClr val="DC1E34"/>
                </a:solidFill>
                <a:latin typeface="Calibri"/>
                <a:cs typeface="Calibri"/>
              </a:rPr>
              <a:t>Nivolumab </a:t>
            </a:r>
            <a:r>
              <a:rPr sz="1600" b="1" dirty="0">
                <a:solidFill>
                  <a:srgbClr val="DC1E34"/>
                </a:solidFill>
                <a:latin typeface="Calibri"/>
                <a:cs typeface="Calibri"/>
              </a:rPr>
              <a:t>+ </a:t>
            </a:r>
            <a:r>
              <a:rPr sz="1600" b="1" spc="-5" dirty="0">
                <a:solidFill>
                  <a:srgbClr val="DC1E34"/>
                </a:solidFill>
                <a:latin typeface="Calibri"/>
                <a:cs typeface="Calibri"/>
              </a:rPr>
              <a:t>CT (n </a:t>
            </a:r>
            <a:r>
              <a:rPr sz="1600" b="1" dirty="0">
                <a:solidFill>
                  <a:srgbClr val="DC1E34"/>
                </a:solidFill>
                <a:latin typeface="Calibri"/>
                <a:cs typeface="Calibri"/>
              </a:rPr>
              <a:t>=</a:t>
            </a:r>
            <a:r>
              <a:rPr sz="1600" b="1" spc="-40" dirty="0">
                <a:solidFill>
                  <a:srgbClr val="DC1E34"/>
                </a:solidFill>
                <a:latin typeface="Calibri"/>
                <a:cs typeface="Calibri"/>
              </a:rPr>
              <a:t> </a:t>
            </a:r>
            <a:r>
              <a:rPr sz="1600" b="1" spc="-5" dirty="0">
                <a:solidFill>
                  <a:srgbClr val="DC1E34"/>
                </a:solidFill>
                <a:latin typeface="Calibri"/>
                <a:cs typeface="Calibri"/>
              </a:rPr>
              <a:t>144)</a:t>
            </a:r>
            <a:endParaRPr sz="1600">
              <a:latin typeface="Calibri"/>
              <a:cs typeface="Calibri"/>
            </a:endParaRPr>
          </a:p>
        </p:txBody>
      </p:sp>
      <p:sp>
        <p:nvSpPr>
          <p:cNvPr id="17" name="object 17"/>
          <p:cNvSpPr txBox="1"/>
          <p:nvPr/>
        </p:nvSpPr>
        <p:spPr>
          <a:xfrm>
            <a:off x="8358450" y="1530797"/>
            <a:ext cx="1019175" cy="269875"/>
          </a:xfrm>
          <a:prstGeom prst="rect">
            <a:avLst/>
          </a:prstGeom>
        </p:spPr>
        <p:txBody>
          <a:bodyPr vert="horz" wrap="square" lIns="0" tIns="12700" rIns="0" bIns="0" rtlCol="0">
            <a:spAutoFit/>
          </a:bodyPr>
          <a:lstStyle/>
          <a:p>
            <a:pPr marL="12700">
              <a:lnSpc>
                <a:spcPct val="100000"/>
              </a:lnSpc>
              <a:spcBef>
                <a:spcPts val="100"/>
              </a:spcBef>
            </a:pPr>
            <a:r>
              <a:rPr sz="1600" b="1" spc="-5" dirty="0">
                <a:solidFill>
                  <a:srgbClr val="635FAA"/>
                </a:solidFill>
                <a:latin typeface="Calibri"/>
                <a:cs typeface="Calibri"/>
              </a:rPr>
              <a:t>CT (n </a:t>
            </a:r>
            <a:r>
              <a:rPr sz="1600" b="1" dirty="0">
                <a:solidFill>
                  <a:srgbClr val="635FAA"/>
                </a:solidFill>
                <a:latin typeface="Calibri"/>
                <a:cs typeface="Calibri"/>
              </a:rPr>
              <a:t>=</a:t>
            </a:r>
            <a:r>
              <a:rPr sz="1600" b="1" spc="-60" dirty="0">
                <a:solidFill>
                  <a:srgbClr val="635FAA"/>
                </a:solidFill>
                <a:latin typeface="Calibri"/>
                <a:cs typeface="Calibri"/>
              </a:rPr>
              <a:t> </a:t>
            </a:r>
            <a:r>
              <a:rPr sz="1600" b="1" spc="-5" dirty="0">
                <a:solidFill>
                  <a:srgbClr val="635FAA"/>
                </a:solidFill>
                <a:latin typeface="Calibri"/>
                <a:cs typeface="Calibri"/>
              </a:rPr>
              <a:t>126)</a:t>
            </a:r>
            <a:endParaRPr sz="1600">
              <a:latin typeface="Calibri"/>
              <a:cs typeface="Calibri"/>
            </a:endParaRPr>
          </a:p>
        </p:txBody>
      </p:sp>
      <p:sp>
        <p:nvSpPr>
          <p:cNvPr id="18" name="object 18"/>
          <p:cNvSpPr txBox="1"/>
          <p:nvPr/>
        </p:nvSpPr>
        <p:spPr>
          <a:xfrm>
            <a:off x="475686" y="1986229"/>
            <a:ext cx="473075" cy="3233420"/>
          </a:xfrm>
          <a:prstGeom prst="rect">
            <a:avLst/>
          </a:prstGeom>
        </p:spPr>
        <p:txBody>
          <a:bodyPr vert="vert270" wrap="square" lIns="0" tIns="0" rIns="0" bIns="0" rtlCol="0">
            <a:spAutoFit/>
          </a:bodyPr>
          <a:lstStyle/>
          <a:p>
            <a:pPr algn="ctr">
              <a:lnSpc>
                <a:spcPts val="1620"/>
              </a:lnSpc>
            </a:pPr>
            <a:r>
              <a:rPr sz="1600" b="1" spc="-5" dirty="0">
                <a:latin typeface="Calibri"/>
                <a:cs typeface="Calibri"/>
              </a:rPr>
              <a:t>Regression </a:t>
            </a:r>
            <a:r>
              <a:rPr sz="1600" b="1" dirty="0">
                <a:latin typeface="Calibri"/>
                <a:cs typeface="Calibri"/>
              </a:rPr>
              <a:t>in </a:t>
            </a:r>
            <a:r>
              <a:rPr sz="1600" b="1" spc="-5" dirty="0">
                <a:latin typeface="Calibri"/>
                <a:cs typeface="Calibri"/>
              </a:rPr>
              <a:t>Tumor Area </a:t>
            </a:r>
            <a:r>
              <a:rPr sz="1600" b="1" dirty="0">
                <a:latin typeface="Calibri"/>
                <a:cs typeface="Calibri"/>
              </a:rPr>
              <a:t>With</a:t>
            </a:r>
            <a:r>
              <a:rPr sz="1600" b="1" spc="-50" dirty="0">
                <a:latin typeface="Calibri"/>
                <a:cs typeface="Calibri"/>
              </a:rPr>
              <a:t> </a:t>
            </a:r>
            <a:r>
              <a:rPr sz="1600" b="1" dirty="0">
                <a:latin typeface="Calibri"/>
                <a:cs typeface="Calibri"/>
              </a:rPr>
              <a:t>Viable</a:t>
            </a:r>
            <a:endParaRPr sz="1600">
              <a:latin typeface="Calibri"/>
              <a:cs typeface="Calibri"/>
            </a:endParaRPr>
          </a:p>
          <a:p>
            <a:pPr algn="ctr">
              <a:lnSpc>
                <a:spcPct val="100000"/>
              </a:lnSpc>
            </a:pPr>
            <a:r>
              <a:rPr sz="1600" b="1" spc="-5" dirty="0">
                <a:latin typeface="Calibri"/>
                <a:cs typeface="Calibri"/>
              </a:rPr>
              <a:t>Tumor Cells (%)</a:t>
            </a:r>
            <a:endParaRPr sz="1600">
              <a:latin typeface="Calibri"/>
              <a:cs typeface="Calibri"/>
            </a:endParaRPr>
          </a:p>
        </p:txBody>
      </p:sp>
      <p:sp>
        <p:nvSpPr>
          <p:cNvPr id="19" name="object 19"/>
          <p:cNvSpPr txBox="1"/>
          <p:nvPr/>
        </p:nvSpPr>
        <p:spPr>
          <a:xfrm>
            <a:off x="6039529" y="1986229"/>
            <a:ext cx="473075" cy="3233420"/>
          </a:xfrm>
          <a:prstGeom prst="rect">
            <a:avLst/>
          </a:prstGeom>
        </p:spPr>
        <p:txBody>
          <a:bodyPr vert="vert270" wrap="square" lIns="0" tIns="0" rIns="0" bIns="0" rtlCol="0">
            <a:spAutoFit/>
          </a:bodyPr>
          <a:lstStyle/>
          <a:p>
            <a:pPr algn="ctr">
              <a:lnSpc>
                <a:spcPts val="1620"/>
              </a:lnSpc>
            </a:pPr>
            <a:r>
              <a:rPr sz="1600" b="1" spc="-5" dirty="0">
                <a:latin typeface="Calibri"/>
                <a:cs typeface="Calibri"/>
              </a:rPr>
              <a:t>Regression </a:t>
            </a:r>
            <a:r>
              <a:rPr sz="1600" b="1" dirty="0">
                <a:latin typeface="Calibri"/>
                <a:cs typeface="Calibri"/>
              </a:rPr>
              <a:t>in </a:t>
            </a:r>
            <a:r>
              <a:rPr sz="1600" b="1" spc="-5" dirty="0">
                <a:latin typeface="Calibri"/>
                <a:cs typeface="Calibri"/>
              </a:rPr>
              <a:t>Tumor Area </a:t>
            </a:r>
            <a:r>
              <a:rPr sz="1600" b="1" dirty="0">
                <a:latin typeface="Calibri"/>
                <a:cs typeface="Calibri"/>
              </a:rPr>
              <a:t>With</a:t>
            </a:r>
            <a:r>
              <a:rPr sz="1600" b="1" spc="-50" dirty="0">
                <a:latin typeface="Calibri"/>
                <a:cs typeface="Calibri"/>
              </a:rPr>
              <a:t> </a:t>
            </a:r>
            <a:r>
              <a:rPr sz="1600" b="1" dirty="0">
                <a:latin typeface="Calibri"/>
                <a:cs typeface="Calibri"/>
              </a:rPr>
              <a:t>Viable</a:t>
            </a:r>
            <a:endParaRPr sz="1600">
              <a:latin typeface="Calibri"/>
              <a:cs typeface="Calibri"/>
            </a:endParaRPr>
          </a:p>
          <a:p>
            <a:pPr algn="ctr">
              <a:lnSpc>
                <a:spcPct val="100000"/>
              </a:lnSpc>
            </a:pPr>
            <a:r>
              <a:rPr sz="1600" b="1" spc="-5" dirty="0">
                <a:latin typeface="Calibri"/>
                <a:cs typeface="Calibri"/>
              </a:rPr>
              <a:t>Tumor Cells (%)</a:t>
            </a:r>
            <a:endParaRPr sz="1600">
              <a:latin typeface="Calibri"/>
              <a:cs typeface="Calibri"/>
            </a:endParaRPr>
          </a:p>
        </p:txBody>
      </p:sp>
      <p:sp>
        <p:nvSpPr>
          <p:cNvPr id="20" name="object 20"/>
          <p:cNvSpPr txBox="1"/>
          <p:nvPr/>
        </p:nvSpPr>
        <p:spPr>
          <a:xfrm>
            <a:off x="1205042" y="1732682"/>
            <a:ext cx="1289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0</a:t>
            </a:r>
            <a:endParaRPr sz="1600">
              <a:latin typeface="Calibri"/>
              <a:cs typeface="Calibri"/>
            </a:endParaRPr>
          </a:p>
        </p:txBody>
      </p:sp>
      <p:sp>
        <p:nvSpPr>
          <p:cNvPr id="21" name="object 21"/>
          <p:cNvSpPr txBox="1"/>
          <p:nvPr/>
        </p:nvSpPr>
        <p:spPr>
          <a:xfrm>
            <a:off x="1040447" y="2412015"/>
            <a:ext cx="2940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a:t>
            </a:r>
            <a:r>
              <a:rPr sz="1600" spc="-5" dirty="0">
                <a:latin typeface="Calibri"/>
                <a:cs typeface="Calibri"/>
              </a:rPr>
              <a:t>20</a:t>
            </a:r>
            <a:endParaRPr sz="1600">
              <a:latin typeface="Calibri"/>
              <a:cs typeface="Calibri"/>
            </a:endParaRPr>
          </a:p>
        </p:txBody>
      </p:sp>
      <p:sp>
        <p:nvSpPr>
          <p:cNvPr id="22" name="object 22"/>
          <p:cNvSpPr txBox="1"/>
          <p:nvPr/>
        </p:nvSpPr>
        <p:spPr>
          <a:xfrm>
            <a:off x="1040447" y="3096231"/>
            <a:ext cx="2940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a:t>
            </a:r>
            <a:r>
              <a:rPr sz="1600" spc="-5" dirty="0">
                <a:latin typeface="Calibri"/>
                <a:cs typeface="Calibri"/>
              </a:rPr>
              <a:t>40</a:t>
            </a:r>
            <a:endParaRPr sz="1600">
              <a:latin typeface="Calibri"/>
              <a:cs typeface="Calibri"/>
            </a:endParaRPr>
          </a:p>
        </p:txBody>
      </p:sp>
      <p:sp>
        <p:nvSpPr>
          <p:cNvPr id="23" name="object 23"/>
          <p:cNvSpPr txBox="1"/>
          <p:nvPr/>
        </p:nvSpPr>
        <p:spPr>
          <a:xfrm>
            <a:off x="1040447" y="3765391"/>
            <a:ext cx="2940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a:t>
            </a:r>
            <a:r>
              <a:rPr sz="1600" spc="-5" dirty="0">
                <a:latin typeface="Calibri"/>
                <a:cs typeface="Calibri"/>
              </a:rPr>
              <a:t>60</a:t>
            </a:r>
            <a:endParaRPr sz="1600">
              <a:latin typeface="Calibri"/>
              <a:cs typeface="Calibri"/>
            </a:endParaRPr>
          </a:p>
        </p:txBody>
      </p:sp>
      <p:sp>
        <p:nvSpPr>
          <p:cNvPr id="24" name="object 24"/>
          <p:cNvSpPr txBox="1"/>
          <p:nvPr/>
        </p:nvSpPr>
        <p:spPr>
          <a:xfrm>
            <a:off x="1040447" y="4449200"/>
            <a:ext cx="2940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a:t>
            </a:r>
            <a:r>
              <a:rPr sz="1600" spc="-5" dirty="0">
                <a:latin typeface="Calibri"/>
                <a:cs typeface="Calibri"/>
              </a:rPr>
              <a:t>80</a:t>
            </a:r>
            <a:endParaRPr sz="1600">
              <a:latin typeface="Calibri"/>
              <a:cs typeface="Calibri"/>
            </a:endParaRPr>
          </a:p>
        </p:txBody>
      </p:sp>
      <p:sp>
        <p:nvSpPr>
          <p:cNvPr id="25" name="object 25"/>
          <p:cNvSpPr txBox="1"/>
          <p:nvPr/>
        </p:nvSpPr>
        <p:spPr>
          <a:xfrm>
            <a:off x="1689389" y="4958623"/>
            <a:ext cx="1981835" cy="269875"/>
          </a:xfrm>
          <a:prstGeom prst="rect">
            <a:avLst/>
          </a:prstGeom>
        </p:spPr>
        <p:txBody>
          <a:bodyPr vert="horz" wrap="square" lIns="0" tIns="12700" rIns="0" bIns="0" rtlCol="0">
            <a:spAutoFit/>
          </a:bodyPr>
          <a:lstStyle/>
          <a:p>
            <a:pPr marL="12700">
              <a:lnSpc>
                <a:spcPct val="100000"/>
              </a:lnSpc>
              <a:spcBef>
                <a:spcPts val="100"/>
              </a:spcBef>
            </a:pPr>
            <a:r>
              <a:rPr sz="1600" spc="-5" dirty="0">
                <a:latin typeface="Calibri"/>
                <a:cs typeface="Calibri"/>
              </a:rPr>
              <a:t>≤10% viable tumor</a:t>
            </a:r>
            <a:r>
              <a:rPr sz="1600" spc="-30" dirty="0">
                <a:latin typeface="Calibri"/>
                <a:cs typeface="Calibri"/>
              </a:rPr>
              <a:t> </a:t>
            </a:r>
            <a:r>
              <a:rPr sz="1600" spc="-5" dirty="0">
                <a:latin typeface="Calibri"/>
                <a:cs typeface="Calibri"/>
              </a:rPr>
              <a:t>cells</a:t>
            </a:r>
            <a:endParaRPr sz="1600">
              <a:latin typeface="Calibri"/>
              <a:cs typeface="Calibri"/>
            </a:endParaRPr>
          </a:p>
        </p:txBody>
      </p:sp>
      <p:sp>
        <p:nvSpPr>
          <p:cNvPr id="26" name="object 26"/>
          <p:cNvSpPr txBox="1"/>
          <p:nvPr/>
        </p:nvSpPr>
        <p:spPr>
          <a:xfrm>
            <a:off x="4295447" y="5460177"/>
            <a:ext cx="1421765" cy="391160"/>
          </a:xfrm>
          <a:prstGeom prst="rect">
            <a:avLst/>
          </a:prstGeom>
        </p:spPr>
        <p:txBody>
          <a:bodyPr vert="horz" wrap="square" lIns="0" tIns="12700" rIns="0" bIns="0" rtlCol="0">
            <a:spAutoFit/>
          </a:bodyPr>
          <a:lstStyle/>
          <a:p>
            <a:pPr marL="45085">
              <a:lnSpc>
                <a:spcPct val="100000"/>
              </a:lnSpc>
              <a:spcBef>
                <a:spcPts val="100"/>
              </a:spcBef>
            </a:pPr>
            <a:r>
              <a:rPr sz="1200" spc="-5" dirty="0">
                <a:latin typeface="Calibri"/>
                <a:cs typeface="Calibri"/>
              </a:rPr>
              <a:t>pCR </a:t>
            </a:r>
            <a:r>
              <a:rPr sz="1200" dirty="0">
                <a:latin typeface="Calibri"/>
                <a:cs typeface="Calibri"/>
              </a:rPr>
              <a:t>in </a:t>
            </a:r>
            <a:r>
              <a:rPr sz="1200" spc="-5" dirty="0">
                <a:latin typeface="Calibri"/>
                <a:cs typeface="Calibri"/>
              </a:rPr>
              <a:t>primary</a:t>
            </a:r>
            <a:r>
              <a:rPr sz="1200" spc="-50" dirty="0">
                <a:latin typeface="Calibri"/>
                <a:cs typeface="Calibri"/>
              </a:rPr>
              <a:t> </a:t>
            </a:r>
            <a:r>
              <a:rPr sz="1200" spc="-5" dirty="0">
                <a:latin typeface="Calibri"/>
                <a:cs typeface="Calibri"/>
              </a:rPr>
              <a:t>tumor</a:t>
            </a:r>
            <a:endParaRPr sz="1200">
              <a:latin typeface="Calibri"/>
              <a:cs typeface="Calibri"/>
            </a:endParaRPr>
          </a:p>
          <a:p>
            <a:pPr marL="12700">
              <a:lnSpc>
                <a:spcPct val="100000"/>
              </a:lnSpc>
            </a:pPr>
            <a:r>
              <a:rPr sz="1200" i="1" spc="-5" dirty="0">
                <a:latin typeface="Calibri"/>
                <a:cs typeface="Calibri"/>
              </a:rPr>
              <a:t>(0% viable tumor</a:t>
            </a:r>
            <a:r>
              <a:rPr sz="1200" i="1" spc="-15" dirty="0">
                <a:latin typeface="Calibri"/>
                <a:cs typeface="Calibri"/>
              </a:rPr>
              <a:t> </a:t>
            </a:r>
            <a:r>
              <a:rPr sz="1200" i="1" spc="-5" dirty="0">
                <a:latin typeface="Calibri"/>
                <a:cs typeface="Calibri"/>
              </a:rPr>
              <a:t>cells)</a:t>
            </a:r>
            <a:endParaRPr sz="1200">
              <a:latin typeface="Calibri"/>
              <a:cs typeface="Calibri"/>
            </a:endParaRPr>
          </a:p>
        </p:txBody>
      </p:sp>
      <p:sp>
        <p:nvSpPr>
          <p:cNvPr id="27" name="object 27"/>
          <p:cNvSpPr/>
          <p:nvPr/>
        </p:nvSpPr>
        <p:spPr>
          <a:xfrm>
            <a:off x="4330446" y="5333996"/>
            <a:ext cx="1338580" cy="67945"/>
          </a:xfrm>
          <a:custGeom>
            <a:avLst/>
            <a:gdLst/>
            <a:ahLst/>
            <a:cxnLst/>
            <a:rect l="l" t="t" r="r" b="b"/>
            <a:pathLst>
              <a:path w="1338579" h="67945">
                <a:moveTo>
                  <a:pt x="0" y="4241"/>
                </a:moveTo>
                <a:lnTo>
                  <a:pt x="0" y="67818"/>
                </a:lnTo>
                <a:lnTo>
                  <a:pt x="1338072" y="67818"/>
                </a:lnTo>
                <a:lnTo>
                  <a:pt x="1338072" y="0"/>
                </a:lnTo>
              </a:path>
            </a:pathLst>
          </a:custGeom>
          <a:ln w="28575">
            <a:solidFill>
              <a:srgbClr val="635FAA"/>
            </a:solidFill>
          </a:ln>
        </p:spPr>
        <p:txBody>
          <a:bodyPr wrap="square" lIns="0" tIns="0" rIns="0" bIns="0" rtlCol="0"/>
          <a:lstStyle/>
          <a:p>
            <a:endParaRPr/>
          </a:p>
        </p:txBody>
      </p:sp>
      <p:sp>
        <p:nvSpPr>
          <p:cNvPr id="28" name="object 28"/>
          <p:cNvSpPr/>
          <p:nvPr/>
        </p:nvSpPr>
        <p:spPr>
          <a:xfrm>
            <a:off x="5018532" y="5401817"/>
            <a:ext cx="0" cy="119380"/>
          </a:xfrm>
          <a:custGeom>
            <a:avLst/>
            <a:gdLst/>
            <a:ahLst/>
            <a:cxnLst/>
            <a:rect l="l" t="t" r="r" b="b"/>
            <a:pathLst>
              <a:path h="119379">
                <a:moveTo>
                  <a:pt x="0" y="0"/>
                </a:moveTo>
                <a:lnTo>
                  <a:pt x="0" y="119176"/>
                </a:lnTo>
              </a:path>
            </a:pathLst>
          </a:custGeom>
          <a:ln w="28575">
            <a:solidFill>
              <a:srgbClr val="635FAA"/>
            </a:solidFill>
          </a:ln>
        </p:spPr>
        <p:txBody>
          <a:bodyPr wrap="square" lIns="0" tIns="0" rIns="0" bIns="0" rtlCol="0"/>
          <a:lstStyle/>
          <a:p>
            <a:endParaRPr/>
          </a:p>
        </p:txBody>
      </p:sp>
      <p:sp>
        <p:nvSpPr>
          <p:cNvPr id="29" name="object 29"/>
          <p:cNvSpPr/>
          <p:nvPr/>
        </p:nvSpPr>
        <p:spPr>
          <a:xfrm>
            <a:off x="5641466"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0" name="object 30"/>
          <p:cNvSpPr/>
          <p:nvPr/>
        </p:nvSpPr>
        <p:spPr>
          <a:xfrm>
            <a:off x="5608701"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1" name="object 31"/>
          <p:cNvSpPr/>
          <p:nvPr/>
        </p:nvSpPr>
        <p:spPr>
          <a:xfrm>
            <a:off x="5576696"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2" name="object 32"/>
          <p:cNvSpPr/>
          <p:nvPr/>
        </p:nvSpPr>
        <p:spPr>
          <a:xfrm>
            <a:off x="5543930"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3" name="object 33"/>
          <p:cNvSpPr/>
          <p:nvPr/>
        </p:nvSpPr>
        <p:spPr>
          <a:xfrm>
            <a:off x="5511165"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4" name="object 34"/>
          <p:cNvSpPr/>
          <p:nvPr/>
        </p:nvSpPr>
        <p:spPr>
          <a:xfrm>
            <a:off x="5478398"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5" name="object 35"/>
          <p:cNvSpPr/>
          <p:nvPr/>
        </p:nvSpPr>
        <p:spPr>
          <a:xfrm>
            <a:off x="5446395"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6" name="object 36"/>
          <p:cNvSpPr/>
          <p:nvPr/>
        </p:nvSpPr>
        <p:spPr>
          <a:xfrm>
            <a:off x="5413628"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7" name="object 37"/>
          <p:cNvSpPr/>
          <p:nvPr/>
        </p:nvSpPr>
        <p:spPr>
          <a:xfrm>
            <a:off x="5382386"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8" name="object 38"/>
          <p:cNvSpPr/>
          <p:nvPr/>
        </p:nvSpPr>
        <p:spPr>
          <a:xfrm>
            <a:off x="5350383"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39" name="object 39"/>
          <p:cNvSpPr/>
          <p:nvPr/>
        </p:nvSpPr>
        <p:spPr>
          <a:xfrm>
            <a:off x="5317616"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40" name="object 40"/>
          <p:cNvSpPr/>
          <p:nvPr/>
        </p:nvSpPr>
        <p:spPr>
          <a:xfrm>
            <a:off x="5284851"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41" name="object 41"/>
          <p:cNvSpPr/>
          <p:nvPr/>
        </p:nvSpPr>
        <p:spPr>
          <a:xfrm>
            <a:off x="5252846"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42" name="object 42"/>
          <p:cNvSpPr/>
          <p:nvPr/>
        </p:nvSpPr>
        <p:spPr>
          <a:xfrm>
            <a:off x="5220080"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43" name="object 43"/>
          <p:cNvSpPr/>
          <p:nvPr/>
        </p:nvSpPr>
        <p:spPr>
          <a:xfrm>
            <a:off x="5187315"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44" name="object 44"/>
          <p:cNvSpPr/>
          <p:nvPr/>
        </p:nvSpPr>
        <p:spPr>
          <a:xfrm>
            <a:off x="5155310"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45" name="object 45"/>
          <p:cNvSpPr/>
          <p:nvPr/>
        </p:nvSpPr>
        <p:spPr>
          <a:xfrm>
            <a:off x="5129403"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46" name="object 46"/>
          <p:cNvSpPr/>
          <p:nvPr/>
        </p:nvSpPr>
        <p:spPr>
          <a:xfrm>
            <a:off x="5129403"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47" name="object 47"/>
          <p:cNvSpPr/>
          <p:nvPr/>
        </p:nvSpPr>
        <p:spPr>
          <a:xfrm>
            <a:off x="5096636"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48" name="object 48"/>
          <p:cNvSpPr/>
          <p:nvPr/>
        </p:nvSpPr>
        <p:spPr>
          <a:xfrm>
            <a:off x="5096636"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49" name="object 49"/>
          <p:cNvSpPr/>
          <p:nvPr/>
        </p:nvSpPr>
        <p:spPr>
          <a:xfrm>
            <a:off x="5064633"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50" name="object 50"/>
          <p:cNvSpPr/>
          <p:nvPr/>
        </p:nvSpPr>
        <p:spPr>
          <a:xfrm>
            <a:off x="5064633"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51" name="object 51"/>
          <p:cNvSpPr/>
          <p:nvPr/>
        </p:nvSpPr>
        <p:spPr>
          <a:xfrm>
            <a:off x="5031866"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52" name="object 52"/>
          <p:cNvSpPr/>
          <p:nvPr/>
        </p:nvSpPr>
        <p:spPr>
          <a:xfrm>
            <a:off x="5031866"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53" name="object 53"/>
          <p:cNvSpPr/>
          <p:nvPr/>
        </p:nvSpPr>
        <p:spPr>
          <a:xfrm>
            <a:off x="4999101"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54" name="object 54"/>
          <p:cNvSpPr/>
          <p:nvPr/>
        </p:nvSpPr>
        <p:spPr>
          <a:xfrm>
            <a:off x="4999101"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55" name="object 55"/>
          <p:cNvSpPr/>
          <p:nvPr/>
        </p:nvSpPr>
        <p:spPr>
          <a:xfrm>
            <a:off x="4967096"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56" name="object 56"/>
          <p:cNvSpPr/>
          <p:nvPr/>
        </p:nvSpPr>
        <p:spPr>
          <a:xfrm>
            <a:off x="4967096"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57" name="object 57"/>
          <p:cNvSpPr/>
          <p:nvPr/>
        </p:nvSpPr>
        <p:spPr>
          <a:xfrm>
            <a:off x="4934330"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58" name="object 58"/>
          <p:cNvSpPr/>
          <p:nvPr/>
        </p:nvSpPr>
        <p:spPr>
          <a:xfrm>
            <a:off x="4934330"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59" name="object 59"/>
          <p:cNvSpPr/>
          <p:nvPr/>
        </p:nvSpPr>
        <p:spPr>
          <a:xfrm>
            <a:off x="4901565"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60" name="object 60"/>
          <p:cNvSpPr/>
          <p:nvPr/>
        </p:nvSpPr>
        <p:spPr>
          <a:xfrm>
            <a:off x="4901565"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61" name="object 61"/>
          <p:cNvSpPr/>
          <p:nvPr/>
        </p:nvSpPr>
        <p:spPr>
          <a:xfrm>
            <a:off x="4873371"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62" name="object 62"/>
          <p:cNvSpPr/>
          <p:nvPr/>
        </p:nvSpPr>
        <p:spPr>
          <a:xfrm>
            <a:off x="4873371"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63" name="object 63"/>
          <p:cNvSpPr/>
          <p:nvPr/>
        </p:nvSpPr>
        <p:spPr>
          <a:xfrm>
            <a:off x="4840604"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64" name="object 64"/>
          <p:cNvSpPr/>
          <p:nvPr/>
        </p:nvSpPr>
        <p:spPr>
          <a:xfrm>
            <a:off x="4840604"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65" name="object 65"/>
          <p:cNvSpPr/>
          <p:nvPr/>
        </p:nvSpPr>
        <p:spPr>
          <a:xfrm>
            <a:off x="4808601"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66" name="object 66"/>
          <p:cNvSpPr/>
          <p:nvPr/>
        </p:nvSpPr>
        <p:spPr>
          <a:xfrm>
            <a:off x="4808601"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67" name="object 67"/>
          <p:cNvSpPr/>
          <p:nvPr/>
        </p:nvSpPr>
        <p:spPr>
          <a:xfrm>
            <a:off x="4775834"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68" name="object 68"/>
          <p:cNvSpPr/>
          <p:nvPr/>
        </p:nvSpPr>
        <p:spPr>
          <a:xfrm>
            <a:off x="4775834"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69" name="object 69"/>
          <p:cNvSpPr/>
          <p:nvPr/>
        </p:nvSpPr>
        <p:spPr>
          <a:xfrm>
            <a:off x="4743069"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70" name="object 70"/>
          <p:cNvSpPr/>
          <p:nvPr/>
        </p:nvSpPr>
        <p:spPr>
          <a:xfrm>
            <a:off x="4743069"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71" name="object 71"/>
          <p:cNvSpPr/>
          <p:nvPr/>
        </p:nvSpPr>
        <p:spPr>
          <a:xfrm>
            <a:off x="4711065"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72" name="object 72"/>
          <p:cNvSpPr/>
          <p:nvPr/>
        </p:nvSpPr>
        <p:spPr>
          <a:xfrm>
            <a:off x="4711065"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73" name="object 73"/>
          <p:cNvSpPr/>
          <p:nvPr/>
        </p:nvSpPr>
        <p:spPr>
          <a:xfrm>
            <a:off x="4678298"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74" name="object 74"/>
          <p:cNvSpPr/>
          <p:nvPr/>
        </p:nvSpPr>
        <p:spPr>
          <a:xfrm>
            <a:off x="4678298"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75" name="object 75"/>
          <p:cNvSpPr/>
          <p:nvPr/>
        </p:nvSpPr>
        <p:spPr>
          <a:xfrm>
            <a:off x="4645533"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76" name="object 76"/>
          <p:cNvSpPr/>
          <p:nvPr/>
        </p:nvSpPr>
        <p:spPr>
          <a:xfrm>
            <a:off x="4645533"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77" name="object 77"/>
          <p:cNvSpPr/>
          <p:nvPr/>
        </p:nvSpPr>
        <p:spPr>
          <a:xfrm>
            <a:off x="4614290"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78" name="object 78"/>
          <p:cNvSpPr/>
          <p:nvPr/>
        </p:nvSpPr>
        <p:spPr>
          <a:xfrm>
            <a:off x="4614290"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79" name="object 79"/>
          <p:cNvSpPr/>
          <p:nvPr/>
        </p:nvSpPr>
        <p:spPr>
          <a:xfrm>
            <a:off x="4582286"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80" name="object 80"/>
          <p:cNvSpPr/>
          <p:nvPr/>
        </p:nvSpPr>
        <p:spPr>
          <a:xfrm>
            <a:off x="4582286"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81" name="object 81"/>
          <p:cNvSpPr/>
          <p:nvPr/>
        </p:nvSpPr>
        <p:spPr>
          <a:xfrm>
            <a:off x="4549521"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82" name="object 82"/>
          <p:cNvSpPr/>
          <p:nvPr/>
        </p:nvSpPr>
        <p:spPr>
          <a:xfrm>
            <a:off x="4549521"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83" name="object 83"/>
          <p:cNvSpPr/>
          <p:nvPr/>
        </p:nvSpPr>
        <p:spPr>
          <a:xfrm>
            <a:off x="4516754"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84" name="object 84"/>
          <p:cNvSpPr/>
          <p:nvPr/>
        </p:nvSpPr>
        <p:spPr>
          <a:xfrm>
            <a:off x="4516754"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85" name="object 85"/>
          <p:cNvSpPr/>
          <p:nvPr/>
        </p:nvSpPr>
        <p:spPr>
          <a:xfrm>
            <a:off x="4484751"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86" name="object 86"/>
          <p:cNvSpPr/>
          <p:nvPr/>
        </p:nvSpPr>
        <p:spPr>
          <a:xfrm>
            <a:off x="4484751"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87" name="object 87"/>
          <p:cNvSpPr/>
          <p:nvPr/>
        </p:nvSpPr>
        <p:spPr>
          <a:xfrm>
            <a:off x="4451984"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88" name="object 88"/>
          <p:cNvSpPr/>
          <p:nvPr/>
        </p:nvSpPr>
        <p:spPr>
          <a:xfrm>
            <a:off x="4451984"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89" name="object 89"/>
          <p:cNvSpPr/>
          <p:nvPr/>
        </p:nvSpPr>
        <p:spPr>
          <a:xfrm>
            <a:off x="4419219"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90" name="object 90"/>
          <p:cNvSpPr/>
          <p:nvPr/>
        </p:nvSpPr>
        <p:spPr>
          <a:xfrm>
            <a:off x="4419219"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91" name="object 91"/>
          <p:cNvSpPr/>
          <p:nvPr/>
        </p:nvSpPr>
        <p:spPr>
          <a:xfrm>
            <a:off x="4387215" y="1880997"/>
            <a:ext cx="27940" cy="3397885"/>
          </a:xfrm>
          <a:custGeom>
            <a:avLst/>
            <a:gdLst/>
            <a:ahLst/>
            <a:cxnLst/>
            <a:rect l="l" t="t" r="r" b="b"/>
            <a:pathLst>
              <a:path w="27939" h="3397885">
                <a:moveTo>
                  <a:pt x="0" y="3397758"/>
                </a:moveTo>
                <a:lnTo>
                  <a:pt x="27432" y="3397758"/>
                </a:lnTo>
                <a:lnTo>
                  <a:pt x="27432" y="0"/>
                </a:lnTo>
                <a:lnTo>
                  <a:pt x="0" y="0"/>
                </a:lnTo>
                <a:lnTo>
                  <a:pt x="0" y="3397758"/>
                </a:lnTo>
                <a:close/>
              </a:path>
            </a:pathLst>
          </a:custGeom>
          <a:solidFill>
            <a:srgbClr val="DC1E34"/>
          </a:solidFill>
        </p:spPr>
        <p:txBody>
          <a:bodyPr wrap="square" lIns="0" tIns="0" rIns="0" bIns="0" rtlCol="0"/>
          <a:lstStyle/>
          <a:p>
            <a:endParaRPr/>
          </a:p>
        </p:txBody>
      </p:sp>
      <p:sp>
        <p:nvSpPr>
          <p:cNvPr id="92" name="object 92"/>
          <p:cNvSpPr/>
          <p:nvPr/>
        </p:nvSpPr>
        <p:spPr>
          <a:xfrm>
            <a:off x="4387215" y="1880997"/>
            <a:ext cx="27940" cy="3397885"/>
          </a:xfrm>
          <a:custGeom>
            <a:avLst/>
            <a:gdLst/>
            <a:ahLst/>
            <a:cxnLst/>
            <a:rect l="l" t="t" r="r" b="b"/>
            <a:pathLst>
              <a:path w="27939" h="3397885">
                <a:moveTo>
                  <a:pt x="0" y="0"/>
                </a:moveTo>
                <a:lnTo>
                  <a:pt x="27432" y="0"/>
                </a:lnTo>
                <a:lnTo>
                  <a:pt x="27432" y="3397758"/>
                </a:lnTo>
                <a:lnTo>
                  <a:pt x="0" y="3397758"/>
                </a:lnTo>
                <a:lnTo>
                  <a:pt x="0" y="0"/>
                </a:lnTo>
                <a:close/>
              </a:path>
            </a:pathLst>
          </a:custGeom>
          <a:ln w="9525">
            <a:solidFill>
              <a:srgbClr val="FFFFFF"/>
            </a:solidFill>
          </a:ln>
        </p:spPr>
        <p:txBody>
          <a:bodyPr wrap="square" lIns="0" tIns="0" rIns="0" bIns="0" rtlCol="0"/>
          <a:lstStyle/>
          <a:p>
            <a:endParaRPr/>
          </a:p>
        </p:txBody>
      </p:sp>
      <p:sp>
        <p:nvSpPr>
          <p:cNvPr id="93" name="object 93"/>
          <p:cNvSpPr/>
          <p:nvPr/>
        </p:nvSpPr>
        <p:spPr>
          <a:xfrm>
            <a:off x="4370451" y="1880997"/>
            <a:ext cx="0" cy="3396615"/>
          </a:xfrm>
          <a:custGeom>
            <a:avLst/>
            <a:gdLst/>
            <a:ahLst/>
            <a:cxnLst/>
            <a:rect l="l" t="t" r="r" b="b"/>
            <a:pathLst>
              <a:path h="3396615">
                <a:moveTo>
                  <a:pt x="0" y="0"/>
                </a:moveTo>
                <a:lnTo>
                  <a:pt x="0" y="3396234"/>
                </a:lnTo>
              </a:path>
            </a:pathLst>
          </a:custGeom>
          <a:ln w="18287">
            <a:solidFill>
              <a:srgbClr val="DC1E34"/>
            </a:solidFill>
          </a:ln>
        </p:spPr>
        <p:txBody>
          <a:bodyPr wrap="square" lIns="0" tIns="0" rIns="0" bIns="0" rtlCol="0"/>
          <a:lstStyle/>
          <a:p>
            <a:endParaRPr/>
          </a:p>
        </p:txBody>
      </p:sp>
      <p:sp>
        <p:nvSpPr>
          <p:cNvPr id="94" name="object 94"/>
          <p:cNvSpPr/>
          <p:nvPr/>
        </p:nvSpPr>
        <p:spPr>
          <a:xfrm>
            <a:off x="4328540"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95" name="object 95"/>
          <p:cNvSpPr/>
          <p:nvPr/>
        </p:nvSpPr>
        <p:spPr>
          <a:xfrm>
            <a:off x="4296536"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96" name="object 96"/>
          <p:cNvSpPr/>
          <p:nvPr/>
        </p:nvSpPr>
        <p:spPr>
          <a:xfrm>
            <a:off x="4263771"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97" name="object 97"/>
          <p:cNvSpPr/>
          <p:nvPr/>
        </p:nvSpPr>
        <p:spPr>
          <a:xfrm>
            <a:off x="4231004"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98" name="object 98"/>
          <p:cNvSpPr/>
          <p:nvPr/>
        </p:nvSpPr>
        <p:spPr>
          <a:xfrm>
            <a:off x="4199001"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99" name="object 99"/>
          <p:cNvSpPr/>
          <p:nvPr/>
        </p:nvSpPr>
        <p:spPr>
          <a:xfrm>
            <a:off x="4166234"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100" name="object 100"/>
          <p:cNvSpPr/>
          <p:nvPr/>
        </p:nvSpPr>
        <p:spPr>
          <a:xfrm>
            <a:off x="4133469"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101" name="object 101"/>
          <p:cNvSpPr/>
          <p:nvPr/>
        </p:nvSpPr>
        <p:spPr>
          <a:xfrm>
            <a:off x="4109846"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102" name="object 102"/>
          <p:cNvSpPr/>
          <p:nvPr/>
        </p:nvSpPr>
        <p:spPr>
          <a:xfrm>
            <a:off x="4109846" y="1880997"/>
            <a:ext cx="27940" cy="3377565"/>
          </a:xfrm>
          <a:custGeom>
            <a:avLst/>
            <a:gdLst/>
            <a:ahLst/>
            <a:cxnLst/>
            <a:rect l="l" t="t" r="r" b="b"/>
            <a:pathLst>
              <a:path w="27939" h="3377565">
                <a:moveTo>
                  <a:pt x="0" y="0"/>
                </a:moveTo>
                <a:lnTo>
                  <a:pt x="27432" y="0"/>
                </a:lnTo>
                <a:lnTo>
                  <a:pt x="27432" y="3377184"/>
                </a:lnTo>
                <a:lnTo>
                  <a:pt x="0" y="3377184"/>
                </a:lnTo>
                <a:lnTo>
                  <a:pt x="0" y="0"/>
                </a:lnTo>
                <a:close/>
              </a:path>
            </a:pathLst>
          </a:custGeom>
          <a:ln w="9525">
            <a:solidFill>
              <a:srgbClr val="FFFFFF"/>
            </a:solidFill>
          </a:ln>
        </p:spPr>
        <p:txBody>
          <a:bodyPr wrap="square" lIns="0" tIns="0" rIns="0" bIns="0" rtlCol="0"/>
          <a:lstStyle/>
          <a:p>
            <a:endParaRPr/>
          </a:p>
        </p:txBody>
      </p:sp>
      <p:sp>
        <p:nvSpPr>
          <p:cNvPr id="103" name="object 103"/>
          <p:cNvSpPr/>
          <p:nvPr/>
        </p:nvSpPr>
        <p:spPr>
          <a:xfrm>
            <a:off x="4083939"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104" name="object 104"/>
          <p:cNvSpPr/>
          <p:nvPr/>
        </p:nvSpPr>
        <p:spPr>
          <a:xfrm>
            <a:off x="4083939" y="1880997"/>
            <a:ext cx="27940" cy="3377565"/>
          </a:xfrm>
          <a:custGeom>
            <a:avLst/>
            <a:gdLst/>
            <a:ahLst/>
            <a:cxnLst/>
            <a:rect l="l" t="t" r="r" b="b"/>
            <a:pathLst>
              <a:path w="27939" h="3377565">
                <a:moveTo>
                  <a:pt x="0" y="0"/>
                </a:moveTo>
                <a:lnTo>
                  <a:pt x="27432" y="0"/>
                </a:lnTo>
                <a:lnTo>
                  <a:pt x="27432" y="3377184"/>
                </a:lnTo>
                <a:lnTo>
                  <a:pt x="0" y="3377184"/>
                </a:lnTo>
                <a:lnTo>
                  <a:pt x="0" y="0"/>
                </a:lnTo>
                <a:close/>
              </a:path>
            </a:pathLst>
          </a:custGeom>
          <a:ln w="9525">
            <a:solidFill>
              <a:srgbClr val="FFFFFF"/>
            </a:solidFill>
          </a:ln>
        </p:spPr>
        <p:txBody>
          <a:bodyPr wrap="square" lIns="0" tIns="0" rIns="0" bIns="0" rtlCol="0"/>
          <a:lstStyle/>
          <a:p>
            <a:endParaRPr/>
          </a:p>
        </p:txBody>
      </p:sp>
      <p:sp>
        <p:nvSpPr>
          <p:cNvPr id="105" name="object 105"/>
          <p:cNvSpPr/>
          <p:nvPr/>
        </p:nvSpPr>
        <p:spPr>
          <a:xfrm>
            <a:off x="4064127" y="1880997"/>
            <a:ext cx="27940" cy="3377565"/>
          </a:xfrm>
          <a:custGeom>
            <a:avLst/>
            <a:gdLst/>
            <a:ahLst/>
            <a:cxnLst/>
            <a:rect l="l" t="t" r="r" b="b"/>
            <a:pathLst>
              <a:path w="27939" h="3377565">
                <a:moveTo>
                  <a:pt x="0" y="3377184"/>
                </a:moveTo>
                <a:lnTo>
                  <a:pt x="27432" y="3377184"/>
                </a:lnTo>
                <a:lnTo>
                  <a:pt x="27432" y="0"/>
                </a:lnTo>
                <a:lnTo>
                  <a:pt x="0" y="0"/>
                </a:lnTo>
                <a:lnTo>
                  <a:pt x="0" y="3377184"/>
                </a:lnTo>
                <a:close/>
              </a:path>
            </a:pathLst>
          </a:custGeom>
          <a:solidFill>
            <a:srgbClr val="DC1E34"/>
          </a:solidFill>
        </p:spPr>
        <p:txBody>
          <a:bodyPr wrap="square" lIns="0" tIns="0" rIns="0" bIns="0" rtlCol="0"/>
          <a:lstStyle/>
          <a:p>
            <a:endParaRPr/>
          </a:p>
        </p:txBody>
      </p:sp>
      <p:sp>
        <p:nvSpPr>
          <p:cNvPr id="106" name="object 106"/>
          <p:cNvSpPr/>
          <p:nvPr/>
        </p:nvSpPr>
        <p:spPr>
          <a:xfrm>
            <a:off x="4064127" y="1880997"/>
            <a:ext cx="27940" cy="3377565"/>
          </a:xfrm>
          <a:custGeom>
            <a:avLst/>
            <a:gdLst/>
            <a:ahLst/>
            <a:cxnLst/>
            <a:rect l="l" t="t" r="r" b="b"/>
            <a:pathLst>
              <a:path w="27939" h="3377565">
                <a:moveTo>
                  <a:pt x="0" y="0"/>
                </a:moveTo>
                <a:lnTo>
                  <a:pt x="27432" y="0"/>
                </a:lnTo>
                <a:lnTo>
                  <a:pt x="27432" y="3377184"/>
                </a:lnTo>
                <a:lnTo>
                  <a:pt x="0" y="3377184"/>
                </a:lnTo>
                <a:lnTo>
                  <a:pt x="0" y="0"/>
                </a:lnTo>
                <a:close/>
              </a:path>
            </a:pathLst>
          </a:custGeom>
          <a:ln w="9525">
            <a:solidFill>
              <a:srgbClr val="FFFFFF"/>
            </a:solidFill>
          </a:ln>
        </p:spPr>
        <p:txBody>
          <a:bodyPr wrap="square" lIns="0" tIns="0" rIns="0" bIns="0" rtlCol="0"/>
          <a:lstStyle/>
          <a:p>
            <a:endParaRPr/>
          </a:p>
        </p:txBody>
      </p:sp>
      <p:sp>
        <p:nvSpPr>
          <p:cNvPr id="107" name="object 107"/>
          <p:cNvSpPr/>
          <p:nvPr/>
        </p:nvSpPr>
        <p:spPr>
          <a:xfrm>
            <a:off x="4035171" y="1880997"/>
            <a:ext cx="27940" cy="3339465"/>
          </a:xfrm>
          <a:custGeom>
            <a:avLst/>
            <a:gdLst/>
            <a:ahLst/>
            <a:cxnLst/>
            <a:rect l="l" t="t" r="r" b="b"/>
            <a:pathLst>
              <a:path w="27939" h="3339465">
                <a:moveTo>
                  <a:pt x="0" y="3339084"/>
                </a:moveTo>
                <a:lnTo>
                  <a:pt x="27432" y="3339084"/>
                </a:lnTo>
                <a:lnTo>
                  <a:pt x="27432" y="0"/>
                </a:lnTo>
                <a:lnTo>
                  <a:pt x="0" y="0"/>
                </a:lnTo>
                <a:lnTo>
                  <a:pt x="0" y="3339084"/>
                </a:lnTo>
                <a:close/>
              </a:path>
            </a:pathLst>
          </a:custGeom>
          <a:solidFill>
            <a:srgbClr val="DC1E34"/>
          </a:solidFill>
        </p:spPr>
        <p:txBody>
          <a:bodyPr wrap="square" lIns="0" tIns="0" rIns="0" bIns="0" rtlCol="0"/>
          <a:lstStyle/>
          <a:p>
            <a:endParaRPr/>
          </a:p>
        </p:txBody>
      </p:sp>
      <p:sp>
        <p:nvSpPr>
          <p:cNvPr id="108" name="object 108"/>
          <p:cNvSpPr/>
          <p:nvPr/>
        </p:nvSpPr>
        <p:spPr>
          <a:xfrm>
            <a:off x="4035171" y="1880997"/>
            <a:ext cx="27940" cy="3339465"/>
          </a:xfrm>
          <a:custGeom>
            <a:avLst/>
            <a:gdLst/>
            <a:ahLst/>
            <a:cxnLst/>
            <a:rect l="l" t="t" r="r" b="b"/>
            <a:pathLst>
              <a:path w="27939" h="3339465">
                <a:moveTo>
                  <a:pt x="0" y="0"/>
                </a:moveTo>
                <a:lnTo>
                  <a:pt x="27432" y="0"/>
                </a:lnTo>
                <a:lnTo>
                  <a:pt x="27432" y="3339084"/>
                </a:lnTo>
                <a:lnTo>
                  <a:pt x="0" y="3339084"/>
                </a:lnTo>
                <a:lnTo>
                  <a:pt x="0" y="0"/>
                </a:lnTo>
                <a:close/>
              </a:path>
            </a:pathLst>
          </a:custGeom>
          <a:ln w="9525">
            <a:solidFill>
              <a:srgbClr val="FFFFFF"/>
            </a:solidFill>
          </a:ln>
        </p:spPr>
        <p:txBody>
          <a:bodyPr wrap="square" lIns="0" tIns="0" rIns="0" bIns="0" rtlCol="0"/>
          <a:lstStyle/>
          <a:p>
            <a:endParaRPr/>
          </a:p>
        </p:txBody>
      </p:sp>
      <p:sp>
        <p:nvSpPr>
          <p:cNvPr id="109" name="object 109"/>
          <p:cNvSpPr/>
          <p:nvPr/>
        </p:nvSpPr>
        <p:spPr>
          <a:xfrm>
            <a:off x="4002404" y="1880997"/>
            <a:ext cx="27940" cy="3339465"/>
          </a:xfrm>
          <a:custGeom>
            <a:avLst/>
            <a:gdLst/>
            <a:ahLst/>
            <a:cxnLst/>
            <a:rect l="l" t="t" r="r" b="b"/>
            <a:pathLst>
              <a:path w="27939" h="3339465">
                <a:moveTo>
                  <a:pt x="0" y="3339084"/>
                </a:moveTo>
                <a:lnTo>
                  <a:pt x="27432" y="3339084"/>
                </a:lnTo>
                <a:lnTo>
                  <a:pt x="27432" y="0"/>
                </a:lnTo>
                <a:lnTo>
                  <a:pt x="0" y="0"/>
                </a:lnTo>
                <a:lnTo>
                  <a:pt x="0" y="3339084"/>
                </a:lnTo>
                <a:close/>
              </a:path>
            </a:pathLst>
          </a:custGeom>
          <a:solidFill>
            <a:srgbClr val="DC1E34"/>
          </a:solidFill>
        </p:spPr>
        <p:txBody>
          <a:bodyPr wrap="square" lIns="0" tIns="0" rIns="0" bIns="0" rtlCol="0"/>
          <a:lstStyle/>
          <a:p>
            <a:endParaRPr/>
          </a:p>
        </p:txBody>
      </p:sp>
      <p:sp>
        <p:nvSpPr>
          <p:cNvPr id="110" name="object 110"/>
          <p:cNvSpPr/>
          <p:nvPr/>
        </p:nvSpPr>
        <p:spPr>
          <a:xfrm>
            <a:off x="4002404" y="1880997"/>
            <a:ext cx="27940" cy="3339465"/>
          </a:xfrm>
          <a:custGeom>
            <a:avLst/>
            <a:gdLst/>
            <a:ahLst/>
            <a:cxnLst/>
            <a:rect l="l" t="t" r="r" b="b"/>
            <a:pathLst>
              <a:path w="27939" h="3339465">
                <a:moveTo>
                  <a:pt x="0" y="0"/>
                </a:moveTo>
                <a:lnTo>
                  <a:pt x="27432" y="0"/>
                </a:lnTo>
                <a:lnTo>
                  <a:pt x="27432" y="3339084"/>
                </a:lnTo>
                <a:lnTo>
                  <a:pt x="0" y="3339084"/>
                </a:lnTo>
                <a:lnTo>
                  <a:pt x="0" y="0"/>
                </a:lnTo>
                <a:close/>
              </a:path>
            </a:pathLst>
          </a:custGeom>
          <a:ln w="9525">
            <a:solidFill>
              <a:srgbClr val="FFFFFF"/>
            </a:solidFill>
          </a:ln>
        </p:spPr>
        <p:txBody>
          <a:bodyPr wrap="square" lIns="0" tIns="0" rIns="0" bIns="0" rtlCol="0"/>
          <a:lstStyle/>
          <a:p>
            <a:endParaRPr/>
          </a:p>
        </p:txBody>
      </p:sp>
      <p:sp>
        <p:nvSpPr>
          <p:cNvPr id="111" name="object 111"/>
          <p:cNvSpPr/>
          <p:nvPr/>
        </p:nvSpPr>
        <p:spPr>
          <a:xfrm>
            <a:off x="3970401" y="1880997"/>
            <a:ext cx="27940" cy="3339465"/>
          </a:xfrm>
          <a:custGeom>
            <a:avLst/>
            <a:gdLst/>
            <a:ahLst/>
            <a:cxnLst/>
            <a:rect l="l" t="t" r="r" b="b"/>
            <a:pathLst>
              <a:path w="27939" h="3339465">
                <a:moveTo>
                  <a:pt x="0" y="3339084"/>
                </a:moveTo>
                <a:lnTo>
                  <a:pt x="27432" y="3339084"/>
                </a:lnTo>
                <a:lnTo>
                  <a:pt x="27432" y="0"/>
                </a:lnTo>
                <a:lnTo>
                  <a:pt x="0" y="0"/>
                </a:lnTo>
                <a:lnTo>
                  <a:pt x="0" y="3339084"/>
                </a:lnTo>
                <a:close/>
              </a:path>
            </a:pathLst>
          </a:custGeom>
          <a:solidFill>
            <a:srgbClr val="DC1E34"/>
          </a:solidFill>
        </p:spPr>
        <p:txBody>
          <a:bodyPr wrap="square" lIns="0" tIns="0" rIns="0" bIns="0" rtlCol="0"/>
          <a:lstStyle/>
          <a:p>
            <a:endParaRPr/>
          </a:p>
        </p:txBody>
      </p:sp>
      <p:sp>
        <p:nvSpPr>
          <p:cNvPr id="112" name="object 112"/>
          <p:cNvSpPr/>
          <p:nvPr/>
        </p:nvSpPr>
        <p:spPr>
          <a:xfrm>
            <a:off x="3970401" y="1880997"/>
            <a:ext cx="27940" cy="3339465"/>
          </a:xfrm>
          <a:custGeom>
            <a:avLst/>
            <a:gdLst/>
            <a:ahLst/>
            <a:cxnLst/>
            <a:rect l="l" t="t" r="r" b="b"/>
            <a:pathLst>
              <a:path w="27939" h="3339465">
                <a:moveTo>
                  <a:pt x="0" y="0"/>
                </a:moveTo>
                <a:lnTo>
                  <a:pt x="27432" y="0"/>
                </a:lnTo>
                <a:lnTo>
                  <a:pt x="27432" y="3339084"/>
                </a:lnTo>
                <a:lnTo>
                  <a:pt x="0" y="3339084"/>
                </a:lnTo>
                <a:lnTo>
                  <a:pt x="0" y="0"/>
                </a:lnTo>
                <a:close/>
              </a:path>
            </a:pathLst>
          </a:custGeom>
          <a:ln w="9525">
            <a:solidFill>
              <a:srgbClr val="FFFFFF"/>
            </a:solidFill>
          </a:ln>
        </p:spPr>
        <p:txBody>
          <a:bodyPr wrap="square" lIns="0" tIns="0" rIns="0" bIns="0" rtlCol="0"/>
          <a:lstStyle/>
          <a:p>
            <a:endParaRPr/>
          </a:p>
        </p:txBody>
      </p:sp>
      <p:sp>
        <p:nvSpPr>
          <p:cNvPr id="113" name="object 113"/>
          <p:cNvSpPr/>
          <p:nvPr/>
        </p:nvSpPr>
        <p:spPr>
          <a:xfrm>
            <a:off x="3937634" y="1880997"/>
            <a:ext cx="27940" cy="3339465"/>
          </a:xfrm>
          <a:custGeom>
            <a:avLst/>
            <a:gdLst/>
            <a:ahLst/>
            <a:cxnLst/>
            <a:rect l="l" t="t" r="r" b="b"/>
            <a:pathLst>
              <a:path w="27939" h="3339465">
                <a:moveTo>
                  <a:pt x="0" y="3339084"/>
                </a:moveTo>
                <a:lnTo>
                  <a:pt x="27432" y="3339084"/>
                </a:lnTo>
                <a:lnTo>
                  <a:pt x="27432" y="0"/>
                </a:lnTo>
                <a:lnTo>
                  <a:pt x="0" y="0"/>
                </a:lnTo>
                <a:lnTo>
                  <a:pt x="0" y="3339084"/>
                </a:lnTo>
                <a:close/>
              </a:path>
            </a:pathLst>
          </a:custGeom>
          <a:solidFill>
            <a:srgbClr val="DC1E34"/>
          </a:solidFill>
        </p:spPr>
        <p:txBody>
          <a:bodyPr wrap="square" lIns="0" tIns="0" rIns="0" bIns="0" rtlCol="0"/>
          <a:lstStyle/>
          <a:p>
            <a:endParaRPr/>
          </a:p>
        </p:txBody>
      </p:sp>
      <p:sp>
        <p:nvSpPr>
          <p:cNvPr id="114" name="object 114"/>
          <p:cNvSpPr/>
          <p:nvPr/>
        </p:nvSpPr>
        <p:spPr>
          <a:xfrm>
            <a:off x="3937634" y="1880997"/>
            <a:ext cx="27940" cy="3339465"/>
          </a:xfrm>
          <a:custGeom>
            <a:avLst/>
            <a:gdLst/>
            <a:ahLst/>
            <a:cxnLst/>
            <a:rect l="l" t="t" r="r" b="b"/>
            <a:pathLst>
              <a:path w="27939" h="3339465">
                <a:moveTo>
                  <a:pt x="0" y="0"/>
                </a:moveTo>
                <a:lnTo>
                  <a:pt x="27432" y="0"/>
                </a:lnTo>
                <a:lnTo>
                  <a:pt x="27432" y="3339084"/>
                </a:lnTo>
                <a:lnTo>
                  <a:pt x="0" y="3339084"/>
                </a:lnTo>
                <a:lnTo>
                  <a:pt x="0" y="0"/>
                </a:lnTo>
                <a:close/>
              </a:path>
            </a:pathLst>
          </a:custGeom>
          <a:ln w="9525">
            <a:solidFill>
              <a:srgbClr val="FFFFFF"/>
            </a:solidFill>
          </a:ln>
        </p:spPr>
        <p:txBody>
          <a:bodyPr wrap="square" lIns="0" tIns="0" rIns="0" bIns="0" rtlCol="0"/>
          <a:lstStyle/>
          <a:p>
            <a:endParaRPr/>
          </a:p>
        </p:txBody>
      </p:sp>
      <p:sp>
        <p:nvSpPr>
          <p:cNvPr id="115" name="object 115"/>
          <p:cNvSpPr/>
          <p:nvPr/>
        </p:nvSpPr>
        <p:spPr>
          <a:xfrm>
            <a:off x="3914775" y="1880997"/>
            <a:ext cx="27940" cy="3339465"/>
          </a:xfrm>
          <a:custGeom>
            <a:avLst/>
            <a:gdLst/>
            <a:ahLst/>
            <a:cxnLst/>
            <a:rect l="l" t="t" r="r" b="b"/>
            <a:pathLst>
              <a:path w="27939" h="3339465">
                <a:moveTo>
                  <a:pt x="0" y="3339084"/>
                </a:moveTo>
                <a:lnTo>
                  <a:pt x="27432" y="3339084"/>
                </a:lnTo>
                <a:lnTo>
                  <a:pt x="27432" y="0"/>
                </a:lnTo>
                <a:lnTo>
                  <a:pt x="0" y="0"/>
                </a:lnTo>
                <a:lnTo>
                  <a:pt x="0" y="3339084"/>
                </a:lnTo>
                <a:close/>
              </a:path>
            </a:pathLst>
          </a:custGeom>
          <a:solidFill>
            <a:srgbClr val="DC1E34"/>
          </a:solidFill>
        </p:spPr>
        <p:txBody>
          <a:bodyPr wrap="square" lIns="0" tIns="0" rIns="0" bIns="0" rtlCol="0"/>
          <a:lstStyle/>
          <a:p>
            <a:endParaRPr/>
          </a:p>
        </p:txBody>
      </p:sp>
      <p:sp>
        <p:nvSpPr>
          <p:cNvPr id="116" name="object 116"/>
          <p:cNvSpPr/>
          <p:nvPr/>
        </p:nvSpPr>
        <p:spPr>
          <a:xfrm>
            <a:off x="3914775" y="1880997"/>
            <a:ext cx="27940" cy="3339465"/>
          </a:xfrm>
          <a:custGeom>
            <a:avLst/>
            <a:gdLst/>
            <a:ahLst/>
            <a:cxnLst/>
            <a:rect l="l" t="t" r="r" b="b"/>
            <a:pathLst>
              <a:path w="27939" h="3339465">
                <a:moveTo>
                  <a:pt x="0" y="0"/>
                </a:moveTo>
                <a:lnTo>
                  <a:pt x="27432" y="0"/>
                </a:lnTo>
                <a:lnTo>
                  <a:pt x="27432" y="3339084"/>
                </a:lnTo>
                <a:lnTo>
                  <a:pt x="0" y="3339084"/>
                </a:lnTo>
                <a:lnTo>
                  <a:pt x="0" y="0"/>
                </a:lnTo>
                <a:close/>
              </a:path>
            </a:pathLst>
          </a:custGeom>
          <a:ln w="9525">
            <a:solidFill>
              <a:srgbClr val="FFFFFF"/>
            </a:solidFill>
          </a:ln>
        </p:spPr>
        <p:txBody>
          <a:bodyPr wrap="square" lIns="0" tIns="0" rIns="0" bIns="0" rtlCol="0"/>
          <a:lstStyle/>
          <a:p>
            <a:endParaRPr/>
          </a:p>
        </p:txBody>
      </p:sp>
      <p:sp>
        <p:nvSpPr>
          <p:cNvPr id="117" name="object 117"/>
          <p:cNvSpPr/>
          <p:nvPr/>
        </p:nvSpPr>
        <p:spPr>
          <a:xfrm>
            <a:off x="3893439" y="1893189"/>
            <a:ext cx="0" cy="3291840"/>
          </a:xfrm>
          <a:custGeom>
            <a:avLst/>
            <a:gdLst/>
            <a:ahLst/>
            <a:cxnLst/>
            <a:rect l="l" t="t" r="r" b="b"/>
            <a:pathLst>
              <a:path h="3291840">
                <a:moveTo>
                  <a:pt x="0" y="0"/>
                </a:moveTo>
                <a:lnTo>
                  <a:pt x="0" y="3291840"/>
                </a:lnTo>
              </a:path>
            </a:pathLst>
          </a:custGeom>
          <a:ln w="27432">
            <a:solidFill>
              <a:srgbClr val="DC1E34"/>
            </a:solidFill>
          </a:ln>
        </p:spPr>
        <p:txBody>
          <a:bodyPr wrap="square" lIns="0" tIns="0" rIns="0" bIns="0" rtlCol="0"/>
          <a:lstStyle/>
          <a:p>
            <a:endParaRPr/>
          </a:p>
        </p:txBody>
      </p:sp>
      <p:sp>
        <p:nvSpPr>
          <p:cNvPr id="118" name="object 118"/>
          <p:cNvSpPr/>
          <p:nvPr/>
        </p:nvSpPr>
        <p:spPr>
          <a:xfrm>
            <a:off x="3849242" y="1885569"/>
            <a:ext cx="27940" cy="3224530"/>
          </a:xfrm>
          <a:custGeom>
            <a:avLst/>
            <a:gdLst/>
            <a:ahLst/>
            <a:cxnLst/>
            <a:rect l="l" t="t" r="r" b="b"/>
            <a:pathLst>
              <a:path w="27939" h="3224529">
                <a:moveTo>
                  <a:pt x="0" y="3224022"/>
                </a:moveTo>
                <a:lnTo>
                  <a:pt x="27432" y="3224022"/>
                </a:lnTo>
                <a:lnTo>
                  <a:pt x="27432" y="0"/>
                </a:lnTo>
                <a:lnTo>
                  <a:pt x="0" y="0"/>
                </a:lnTo>
                <a:lnTo>
                  <a:pt x="0" y="3224022"/>
                </a:lnTo>
                <a:close/>
              </a:path>
            </a:pathLst>
          </a:custGeom>
          <a:solidFill>
            <a:srgbClr val="DC1E34"/>
          </a:solidFill>
        </p:spPr>
        <p:txBody>
          <a:bodyPr wrap="square" lIns="0" tIns="0" rIns="0" bIns="0" rtlCol="0"/>
          <a:lstStyle/>
          <a:p>
            <a:endParaRPr/>
          </a:p>
        </p:txBody>
      </p:sp>
      <p:sp>
        <p:nvSpPr>
          <p:cNvPr id="119" name="object 119"/>
          <p:cNvSpPr/>
          <p:nvPr/>
        </p:nvSpPr>
        <p:spPr>
          <a:xfrm>
            <a:off x="3822572" y="1885569"/>
            <a:ext cx="27940" cy="3224530"/>
          </a:xfrm>
          <a:custGeom>
            <a:avLst/>
            <a:gdLst/>
            <a:ahLst/>
            <a:cxnLst/>
            <a:rect l="l" t="t" r="r" b="b"/>
            <a:pathLst>
              <a:path w="27939" h="3224529">
                <a:moveTo>
                  <a:pt x="0" y="3224022"/>
                </a:moveTo>
                <a:lnTo>
                  <a:pt x="27432" y="3224022"/>
                </a:lnTo>
                <a:lnTo>
                  <a:pt x="27432" y="0"/>
                </a:lnTo>
                <a:lnTo>
                  <a:pt x="0" y="0"/>
                </a:lnTo>
                <a:lnTo>
                  <a:pt x="0" y="3224022"/>
                </a:lnTo>
                <a:close/>
              </a:path>
            </a:pathLst>
          </a:custGeom>
          <a:solidFill>
            <a:srgbClr val="DC1E34"/>
          </a:solidFill>
        </p:spPr>
        <p:txBody>
          <a:bodyPr wrap="square" lIns="0" tIns="0" rIns="0" bIns="0" rtlCol="0"/>
          <a:lstStyle/>
          <a:p>
            <a:endParaRPr/>
          </a:p>
        </p:txBody>
      </p:sp>
      <p:sp>
        <p:nvSpPr>
          <p:cNvPr id="120" name="object 120"/>
          <p:cNvSpPr/>
          <p:nvPr/>
        </p:nvSpPr>
        <p:spPr>
          <a:xfrm>
            <a:off x="3822572" y="1885569"/>
            <a:ext cx="27940" cy="3224530"/>
          </a:xfrm>
          <a:custGeom>
            <a:avLst/>
            <a:gdLst/>
            <a:ahLst/>
            <a:cxnLst/>
            <a:rect l="l" t="t" r="r" b="b"/>
            <a:pathLst>
              <a:path w="27939" h="3224529">
                <a:moveTo>
                  <a:pt x="0" y="0"/>
                </a:moveTo>
                <a:lnTo>
                  <a:pt x="27432" y="0"/>
                </a:lnTo>
                <a:lnTo>
                  <a:pt x="27432" y="3224022"/>
                </a:lnTo>
                <a:lnTo>
                  <a:pt x="0" y="3224022"/>
                </a:lnTo>
                <a:lnTo>
                  <a:pt x="0" y="0"/>
                </a:lnTo>
                <a:close/>
              </a:path>
            </a:pathLst>
          </a:custGeom>
          <a:ln w="9525">
            <a:solidFill>
              <a:srgbClr val="FFFFFF"/>
            </a:solidFill>
          </a:ln>
        </p:spPr>
        <p:txBody>
          <a:bodyPr wrap="square" lIns="0" tIns="0" rIns="0" bIns="0" rtlCol="0"/>
          <a:lstStyle/>
          <a:p>
            <a:endParaRPr/>
          </a:p>
        </p:txBody>
      </p:sp>
      <p:sp>
        <p:nvSpPr>
          <p:cNvPr id="121" name="object 121"/>
          <p:cNvSpPr/>
          <p:nvPr/>
        </p:nvSpPr>
        <p:spPr>
          <a:xfrm>
            <a:off x="3811142" y="1880997"/>
            <a:ext cx="0" cy="3191510"/>
          </a:xfrm>
          <a:custGeom>
            <a:avLst/>
            <a:gdLst/>
            <a:ahLst/>
            <a:cxnLst/>
            <a:rect l="l" t="t" r="r" b="b"/>
            <a:pathLst>
              <a:path h="3191510">
                <a:moveTo>
                  <a:pt x="0" y="0"/>
                </a:moveTo>
                <a:lnTo>
                  <a:pt x="0" y="3191256"/>
                </a:lnTo>
              </a:path>
            </a:pathLst>
          </a:custGeom>
          <a:ln w="27432">
            <a:solidFill>
              <a:srgbClr val="DC1E34"/>
            </a:solidFill>
          </a:ln>
        </p:spPr>
        <p:txBody>
          <a:bodyPr wrap="square" lIns="0" tIns="0" rIns="0" bIns="0" rtlCol="0"/>
          <a:lstStyle/>
          <a:p>
            <a:endParaRPr/>
          </a:p>
        </p:txBody>
      </p:sp>
      <p:sp>
        <p:nvSpPr>
          <p:cNvPr id="122" name="object 122"/>
          <p:cNvSpPr/>
          <p:nvPr/>
        </p:nvSpPr>
        <p:spPr>
          <a:xfrm>
            <a:off x="3797427" y="1880997"/>
            <a:ext cx="27940" cy="3191510"/>
          </a:xfrm>
          <a:custGeom>
            <a:avLst/>
            <a:gdLst/>
            <a:ahLst/>
            <a:cxnLst/>
            <a:rect l="l" t="t" r="r" b="b"/>
            <a:pathLst>
              <a:path w="27939" h="3191510">
                <a:moveTo>
                  <a:pt x="0" y="0"/>
                </a:moveTo>
                <a:lnTo>
                  <a:pt x="27432" y="0"/>
                </a:lnTo>
                <a:lnTo>
                  <a:pt x="27432" y="3191256"/>
                </a:lnTo>
                <a:lnTo>
                  <a:pt x="0" y="3191256"/>
                </a:lnTo>
                <a:lnTo>
                  <a:pt x="0" y="0"/>
                </a:lnTo>
                <a:close/>
              </a:path>
            </a:pathLst>
          </a:custGeom>
          <a:ln w="9525">
            <a:solidFill>
              <a:srgbClr val="FFFFFF"/>
            </a:solidFill>
          </a:ln>
        </p:spPr>
        <p:txBody>
          <a:bodyPr wrap="square" lIns="0" tIns="0" rIns="0" bIns="0" rtlCol="0"/>
          <a:lstStyle/>
          <a:p>
            <a:endParaRPr/>
          </a:p>
        </p:txBody>
      </p:sp>
      <p:sp>
        <p:nvSpPr>
          <p:cNvPr id="123" name="object 123"/>
          <p:cNvSpPr/>
          <p:nvPr/>
        </p:nvSpPr>
        <p:spPr>
          <a:xfrm>
            <a:off x="3767709" y="1880997"/>
            <a:ext cx="27940" cy="3131185"/>
          </a:xfrm>
          <a:custGeom>
            <a:avLst/>
            <a:gdLst/>
            <a:ahLst/>
            <a:cxnLst/>
            <a:rect l="l" t="t" r="r" b="b"/>
            <a:pathLst>
              <a:path w="27939" h="3131185">
                <a:moveTo>
                  <a:pt x="0" y="3131058"/>
                </a:moveTo>
                <a:lnTo>
                  <a:pt x="27432" y="3131058"/>
                </a:lnTo>
                <a:lnTo>
                  <a:pt x="27432" y="0"/>
                </a:lnTo>
                <a:lnTo>
                  <a:pt x="0" y="0"/>
                </a:lnTo>
                <a:lnTo>
                  <a:pt x="0" y="3131058"/>
                </a:lnTo>
                <a:close/>
              </a:path>
            </a:pathLst>
          </a:custGeom>
          <a:solidFill>
            <a:srgbClr val="DC1E34"/>
          </a:solidFill>
        </p:spPr>
        <p:txBody>
          <a:bodyPr wrap="square" lIns="0" tIns="0" rIns="0" bIns="0" rtlCol="0"/>
          <a:lstStyle/>
          <a:p>
            <a:endParaRPr/>
          </a:p>
        </p:txBody>
      </p:sp>
      <p:sp>
        <p:nvSpPr>
          <p:cNvPr id="124" name="object 124"/>
          <p:cNvSpPr/>
          <p:nvPr/>
        </p:nvSpPr>
        <p:spPr>
          <a:xfrm>
            <a:off x="3767709" y="1880997"/>
            <a:ext cx="27940" cy="3131185"/>
          </a:xfrm>
          <a:custGeom>
            <a:avLst/>
            <a:gdLst/>
            <a:ahLst/>
            <a:cxnLst/>
            <a:rect l="l" t="t" r="r" b="b"/>
            <a:pathLst>
              <a:path w="27939" h="3131185">
                <a:moveTo>
                  <a:pt x="0" y="0"/>
                </a:moveTo>
                <a:lnTo>
                  <a:pt x="27432" y="0"/>
                </a:lnTo>
                <a:lnTo>
                  <a:pt x="27432" y="3131058"/>
                </a:lnTo>
                <a:lnTo>
                  <a:pt x="0" y="3131058"/>
                </a:lnTo>
                <a:lnTo>
                  <a:pt x="0" y="0"/>
                </a:lnTo>
                <a:close/>
              </a:path>
            </a:pathLst>
          </a:custGeom>
          <a:ln w="9525">
            <a:solidFill>
              <a:srgbClr val="FFFFFF"/>
            </a:solidFill>
          </a:ln>
        </p:spPr>
        <p:txBody>
          <a:bodyPr wrap="square" lIns="0" tIns="0" rIns="0" bIns="0" rtlCol="0"/>
          <a:lstStyle/>
          <a:p>
            <a:endParaRPr/>
          </a:p>
        </p:txBody>
      </p:sp>
      <p:sp>
        <p:nvSpPr>
          <p:cNvPr id="125" name="object 125"/>
          <p:cNvSpPr/>
          <p:nvPr/>
        </p:nvSpPr>
        <p:spPr>
          <a:xfrm>
            <a:off x="3734942" y="1880997"/>
            <a:ext cx="27940" cy="3131185"/>
          </a:xfrm>
          <a:custGeom>
            <a:avLst/>
            <a:gdLst/>
            <a:ahLst/>
            <a:cxnLst/>
            <a:rect l="l" t="t" r="r" b="b"/>
            <a:pathLst>
              <a:path w="27939" h="3131185">
                <a:moveTo>
                  <a:pt x="0" y="3131058"/>
                </a:moveTo>
                <a:lnTo>
                  <a:pt x="27432" y="3131058"/>
                </a:lnTo>
                <a:lnTo>
                  <a:pt x="27432" y="0"/>
                </a:lnTo>
                <a:lnTo>
                  <a:pt x="0" y="0"/>
                </a:lnTo>
                <a:lnTo>
                  <a:pt x="0" y="3131058"/>
                </a:lnTo>
                <a:close/>
              </a:path>
            </a:pathLst>
          </a:custGeom>
          <a:solidFill>
            <a:srgbClr val="DC1E34"/>
          </a:solidFill>
        </p:spPr>
        <p:txBody>
          <a:bodyPr wrap="square" lIns="0" tIns="0" rIns="0" bIns="0" rtlCol="0"/>
          <a:lstStyle/>
          <a:p>
            <a:endParaRPr/>
          </a:p>
        </p:txBody>
      </p:sp>
      <p:sp>
        <p:nvSpPr>
          <p:cNvPr id="126" name="object 126"/>
          <p:cNvSpPr/>
          <p:nvPr/>
        </p:nvSpPr>
        <p:spPr>
          <a:xfrm>
            <a:off x="3734942" y="1880997"/>
            <a:ext cx="27940" cy="3131185"/>
          </a:xfrm>
          <a:custGeom>
            <a:avLst/>
            <a:gdLst/>
            <a:ahLst/>
            <a:cxnLst/>
            <a:rect l="l" t="t" r="r" b="b"/>
            <a:pathLst>
              <a:path w="27939" h="3131185">
                <a:moveTo>
                  <a:pt x="0" y="0"/>
                </a:moveTo>
                <a:lnTo>
                  <a:pt x="27432" y="0"/>
                </a:lnTo>
                <a:lnTo>
                  <a:pt x="27432" y="3131058"/>
                </a:lnTo>
                <a:lnTo>
                  <a:pt x="0" y="3131058"/>
                </a:lnTo>
                <a:lnTo>
                  <a:pt x="0" y="0"/>
                </a:lnTo>
                <a:close/>
              </a:path>
            </a:pathLst>
          </a:custGeom>
          <a:ln w="9525">
            <a:solidFill>
              <a:srgbClr val="FFFFFF"/>
            </a:solidFill>
          </a:ln>
        </p:spPr>
        <p:txBody>
          <a:bodyPr wrap="square" lIns="0" tIns="0" rIns="0" bIns="0" rtlCol="0"/>
          <a:lstStyle/>
          <a:p>
            <a:endParaRPr/>
          </a:p>
        </p:txBody>
      </p:sp>
      <p:sp>
        <p:nvSpPr>
          <p:cNvPr id="127" name="object 127"/>
          <p:cNvSpPr/>
          <p:nvPr/>
        </p:nvSpPr>
        <p:spPr>
          <a:xfrm>
            <a:off x="3702177" y="1880997"/>
            <a:ext cx="27940" cy="3131185"/>
          </a:xfrm>
          <a:custGeom>
            <a:avLst/>
            <a:gdLst/>
            <a:ahLst/>
            <a:cxnLst/>
            <a:rect l="l" t="t" r="r" b="b"/>
            <a:pathLst>
              <a:path w="27939" h="3131185">
                <a:moveTo>
                  <a:pt x="0" y="3131058"/>
                </a:moveTo>
                <a:lnTo>
                  <a:pt x="27432" y="3131058"/>
                </a:lnTo>
                <a:lnTo>
                  <a:pt x="27432" y="0"/>
                </a:lnTo>
                <a:lnTo>
                  <a:pt x="0" y="0"/>
                </a:lnTo>
                <a:lnTo>
                  <a:pt x="0" y="3131058"/>
                </a:lnTo>
                <a:close/>
              </a:path>
            </a:pathLst>
          </a:custGeom>
          <a:solidFill>
            <a:srgbClr val="DC1E34"/>
          </a:solidFill>
        </p:spPr>
        <p:txBody>
          <a:bodyPr wrap="square" lIns="0" tIns="0" rIns="0" bIns="0" rtlCol="0"/>
          <a:lstStyle/>
          <a:p>
            <a:endParaRPr/>
          </a:p>
        </p:txBody>
      </p:sp>
      <p:sp>
        <p:nvSpPr>
          <p:cNvPr id="128" name="object 128"/>
          <p:cNvSpPr/>
          <p:nvPr/>
        </p:nvSpPr>
        <p:spPr>
          <a:xfrm>
            <a:off x="3702177" y="1880997"/>
            <a:ext cx="27940" cy="3131185"/>
          </a:xfrm>
          <a:custGeom>
            <a:avLst/>
            <a:gdLst/>
            <a:ahLst/>
            <a:cxnLst/>
            <a:rect l="l" t="t" r="r" b="b"/>
            <a:pathLst>
              <a:path w="27939" h="3131185">
                <a:moveTo>
                  <a:pt x="0" y="0"/>
                </a:moveTo>
                <a:lnTo>
                  <a:pt x="27432" y="0"/>
                </a:lnTo>
                <a:lnTo>
                  <a:pt x="27432" y="3131058"/>
                </a:lnTo>
                <a:lnTo>
                  <a:pt x="0" y="3131058"/>
                </a:lnTo>
                <a:lnTo>
                  <a:pt x="0" y="0"/>
                </a:lnTo>
                <a:close/>
              </a:path>
            </a:pathLst>
          </a:custGeom>
          <a:ln w="9525">
            <a:solidFill>
              <a:srgbClr val="FFFFFF"/>
            </a:solidFill>
          </a:ln>
        </p:spPr>
        <p:txBody>
          <a:bodyPr wrap="square" lIns="0" tIns="0" rIns="0" bIns="0" rtlCol="0"/>
          <a:lstStyle/>
          <a:p>
            <a:endParaRPr/>
          </a:p>
        </p:txBody>
      </p:sp>
      <p:sp>
        <p:nvSpPr>
          <p:cNvPr id="129" name="object 129"/>
          <p:cNvSpPr/>
          <p:nvPr/>
        </p:nvSpPr>
        <p:spPr>
          <a:xfrm>
            <a:off x="3687698" y="1880997"/>
            <a:ext cx="0" cy="3093085"/>
          </a:xfrm>
          <a:custGeom>
            <a:avLst/>
            <a:gdLst/>
            <a:ahLst/>
            <a:cxnLst/>
            <a:rect l="l" t="t" r="r" b="b"/>
            <a:pathLst>
              <a:path h="3093085">
                <a:moveTo>
                  <a:pt x="0" y="0"/>
                </a:moveTo>
                <a:lnTo>
                  <a:pt x="0" y="3092958"/>
                </a:lnTo>
              </a:path>
            </a:pathLst>
          </a:custGeom>
          <a:ln w="27432">
            <a:solidFill>
              <a:srgbClr val="DC1E34"/>
            </a:solidFill>
          </a:ln>
        </p:spPr>
        <p:txBody>
          <a:bodyPr wrap="square" lIns="0" tIns="0" rIns="0" bIns="0" rtlCol="0"/>
          <a:lstStyle/>
          <a:p>
            <a:endParaRPr/>
          </a:p>
        </p:txBody>
      </p:sp>
      <p:sp>
        <p:nvSpPr>
          <p:cNvPr id="130" name="object 130"/>
          <p:cNvSpPr/>
          <p:nvPr/>
        </p:nvSpPr>
        <p:spPr>
          <a:xfrm>
            <a:off x="3673983" y="1880997"/>
            <a:ext cx="27940" cy="3093085"/>
          </a:xfrm>
          <a:custGeom>
            <a:avLst/>
            <a:gdLst/>
            <a:ahLst/>
            <a:cxnLst/>
            <a:rect l="l" t="t" r="r" b="b"/>
            <a:pathLst>
              <a:path w="27939" h="3093085">
                <a:moveTo>
                  <a:pt x="0" y="0"/>
                </a:moveTo>
                <a:lnTo>
                  <a:pt x="27432" y="0"/>
                </a:lnTo>
                <a:lnTo>
                  <a:pt x="27432" y="3092958"/>
                </a:lnTo>
                <a:lnTo>
                  <a:pt x="0" y="3092958"/>
                </a:lnTo>
                <a:lnTo>
                  <a:pt x="0" y="0"/>
                </a:lnTo>
                <a:close/>
              </a:path>
            </a:pathLst>
          </a:custGeom>
          <a:ln w="9525">
            <a:solidFill>
              <a:srgbClr val="FFFFFF"/>
            </a:solidFill>
          </a:ln>
        </p:spPr>
        <p:txBody>
          <a:bodyPr wrap="square" lIns="0" tIns="0" rIns="0" bIns="0" rtlCol="0"/>
          <a:lstStyle/>
          <a:p>
            <a:endParaRPr/>
          </a:p>
        </p:txBody>
      </p:sp>
      <p:sp>
        <p:nvSpPr>
          <p:cNvPr id="131" name="object 131"/>
          <p:cNvSpPr/>
          <p:nvPr/>
        </p:nvSpPr>
        <p:spPr>
          <a:xfrm>
            <a:off x="3646551" y="1880997"/>
            <a:ext cx="27940" cy="3065145"/>
          </a:xfrm>
          <a:custGeom>
            <a:avLst/>
            <a:gdLst/>
            <a:ahLst/>
            <a:cxnLst/>
            <a:rect l="l" t="t" r="r" b="b"/>
            <a:pathLst>
              <a:path w="27939" h="3065145">
                <a:moveTo>
                  <a:pt x="0" y="3064764"/>
                </a:moveTo>
                <a:lnTo>
                  <a:pt x="27432" y="3064764"/>
                </a:lnTo>
                <a:lnTo>
                  <a:pt x="27432" y="0"/>
                </a:lnTo>
                <a:lnTo>
                  <a:pt x="0" y="0"/>
                </a:lnTo>
                <a:lnTo>
                  <a:pt x="0" y="3064764"/>
                </a:lnTo>
                <a:close/>
              </a:path>
            </a:pathLst>
          </a:custGeom>
          <a:solidFill>
            <a:srgbClr val="DC1E34"/>
          </a:solidFill>
        </p:spPr>
        <p:txBody>
          <a:bodyPr wrap="square" lIns="0" tIns="0" rIns="0" bIns="0" rtlCol="0"/>
          <a:lstStyle/>
          <a:p>
            <a:endParaRPr/>
          </a:p>
        </p:txBody>
      </p:sp>
      <p:sp>
        <p:nvSpPr>
          <p:cNvPr id="132" name="object 132"/>
          <p:cNvSpPr/>
          <p:nvPr/>
        </p:nvSpPr>
        <p:spPr>
          <a:xfrm>
            <a:off x="3646551" y="1880997"/>
            <a:ext cx="27940" cy="3065145"/>
          </a:xfrm>
          <a:custGeom>
            <a:avLst/>
            <a:gdLst/>
            <a:ahLst/>
            <a:cxnLst/>
            <a:rect l="l" t="t" r="r" b="b"/>
            <a:pathLst>
              <a:path w="27939" h="3065145">
                <a:moveTo>
                  <a:pt x="0" y="0"/>
                </a:moveTo>
                <a:lnTo>
                  <a:pt x="27432" y="0"/>
                </a:lnTo>
                <a:lnTo>
                  <a:pt x="27432" y="3064764"/>
                </a:lnTo>
                <a:lnTo>
                  <a:pt x="0" y="3064764"/>
                </a:lnTo>
                <a:lnTo>
                  <a:pt x="0" y="0"/>
                </a:lnTo>
                <a:close/>
              </a:path>
            </a:pathLst>
          </a:custGeom>
          <a:ln w="9525">
            <a:solidFill>
              <a:srgbClr val="FFFFFF"/>
            </a:solidFill>
          </a:ln>
        </p:spPr>
        <p:txBody>
          <a:bodyPr wrap="square" lIns="0" tIns="0" rIns="0" bIns="0" rtlCol="0"/>
          <a:lstStyle/>
          <a:p>
            <a:endParaRPr/>
          </a:p>
        </p:txBody>
      </p:sp>
      <p:sp>
        <p:nvSpPr>
          <p:cNvPr id="133" name="object 133"/>
          <p:cNvSpPr/>
          <p:nvPr/>
        </p:nvSpPr>
        <p:spPr>
          <a:xfrm>
            <a:off x="3613784" y="1880997"/>
            <a:ext cx="27940" cy="3065145"/>
          </a:xfrm>
          <a:custGeom>
            <a:avLst/>
            <a:gdLst/>
            <a:ahLst/>
            <a:cxnLst/>
            <a:rect l="l" t="t" r="r" b="b"/>
            <a:pathLst>
              <a:path w="27939" h="3065145">
                <a:moveTo>
                  <a:pt x="0" y="3064764"/>
                </a:moveTo>
                <a:lnTo>
                  <a:pt x="27432" y="3064764"/>
                </a:lnTo>
                <a:lnTo>
                  <a:pt x="27432" y="0"/>
                </a:lnTo>
                <a:lnTo>
                  <a:pt x="0" y="0"/>
                </a:lnTo>
                <a:lnTo>
                  <a:pt x="0" y="3064764"/>
                </a:lnTo>
                <a:close/>
              </a:path>
            </a:pathLst>
          </a:custGeom>
          <a:solidFill>
            <a:srgbClr val="DC1E34"/>
          </a:solidFill>
        </p:spPr>
        <p:txBody>
          <a:bodyPr wrap="square" lIns="0" tIns="0" rIns="0" bIns="0" rtlCol="0"/>
          <a:lstStyle/>
          <a:p>
            <a:endParaRPr/>
          </a:p>
        </p:txBody>
      </p:sp>
      <p:sp>
        <p:nvSpPr>
          <p:cNvPr id="134" name="object 134"/>
          <p:cNvSpPr/>
          <p:nvPr/>
        </p:nvSpPr>
        <p:spPr>
          <a:xfrm>
            <a:off x="3613784" y="1880997"/>
            <a:ext cx="27940" cy="3065145"/>
          </a:xfrm>
          <a:custGeom>
            <a:avLst/>
            <a:gdLst/>
            <a:ahLst/>
            <a:cxnLst/>
            <a:rect l="l" t="t" r="r" b="b"/>
            <a:pathLst>
              <a:path w="27939" h="3065145">
                <a:moveTo>
                  <a:pt x="0" y="0"/>
                </a:moveTo>
                <a:lnTo>
                  <a:pt x="27432" y="0"/>
                </a:lnTo>
                <a:lnTo>
                  <a:pt x="27432" y="3064764"/>
                </a:lnTo>
                <a:lnTo>
                  <a:pt x="0" y="3064764"/>
                </a:lnTo>
                <a:lnTo>
                  <a:pt x="0" y="0"/>
                </a:lnTo>
                <a:close/>
              </a:path>
            </a:pathLst>
          </a:custGeom>
          <a:ln w="9525">
            <a:solidFill>
              <a:srgbClr val="FFFFFF"/>
            </a:solidFill>
          </a:ln>
        </p:spPr>
        <p:txBody>
          <a:bodyPr wrap="square" lIns="0" tIns="0" rIns="0" bIns="0" rtlCol="0"/>
          <a:lstStyle/>
          <a:p>
            <a:endParaRPr/>
          </a:p>
        </p:txBody>
      </p:sp>
      <p:sp>
        <p:nvSpPr>
          <p:cNvPr id="135" name="object 135"/>
          <p:cNvSpPr/>
          <p:nvPr/>
        </p:nvSpPr>
        <p:spPr>
          <a:xfrm>
            <a:off x="3581019" y="1880997"/>
            <a:ext cx="27940" cy="3065145"/>
          </a:xfrm>
          <a:custGeom>
            <a:avLst/>
            <a:gdLst/>
            <a:ahLst/>
            <a:cxnLst/>
            <a:rect l="l" t="t" r="r" b="b"/>
            <a:pathLst>
              <a:path w="27939" h="3065145">
                <a:moveTo>
                  <a:pt x="0" y="3064764"/>
                </a:moveTo>
                <a:lnTo>
                  <a:pt x="27432" y="3064764"/>
                </a:lnTo>
                <a:lnTo>
                  <a:pt x="27432" y="0"/>
                </a:lnTo>
                <a:lnTo>
                  <a:pt x="0" y="0"/>
                </a:lnTo>
                <a:lnTo>
                  <a:pt x="0" y="3064764"/>
                </a:lnTo>
                <a:close/>
              </a:path>
            </a:pathLst>
          </a:custGeom>
          <a:solidFill>
            <a:srgbClr val="DC1E34"/>
          </a:solidFill>
        </p:spPr>
        <p:txBody>
          <a:bodyPr wrap="square" lIns="0" tIns="0" rIns="0" bIns="0" rtlCol="0"/>
          <a:lstStyle/>
          <a:p>
            <a:endParaRPr/>
          </a:p>
        </p:txBody>
      </p:sp>
      <p:sp>
        <p:nvSpPr>
          <p:cNvPr id="136" name="object 136"/>
          <p:cNvSpPr/>
          <p:nvPr/>
        </p:nvSpPr>
        <p:spPr>
          <a:xfrm>
            <a:off x="3581019" y="1880997"/>
            <a:ext cx="27940" cy="3065145"/>
          </a:xfrm>
          <a:custGeom>
            <a:avLst/>
            <a:gdLst/>
            <a:ahLst/>
            <a:cxnLst/>
            <a:rect l="l" t="t" r="r" b="b"/>
            <a:pathLst>
              <a:path w="27939" h="3065145">
                <a:moveTo>
                  <a:pt x="0" y="0"/>
                </a:moveTo>
                <a:lnTo>
                  <a:pt x="27432" y="0"/>
                </a:lnTo>
                <a:lnTo>
                  <a:pt x="27432" y="3064764"/>
                </a:lnTo>
                <a:lnTo>
                  <a:pt x="0" y="3064764"/>
                </a:lnTo>
                <a:lnTo>
                  <a:pt x="0" y="0"/>
                </a:lnTo>
                <a:close/>
              </a:path>
            </a:pathLst>
          </a:custGeom>
          <a:ln w="9525">
            <a:solidFill>
              <a:srgbClr val="FFFFFF"/>
            </a:solidFill>
          </a:ln>
        </p:spPr>
        <p:txBody>
          <a:bodyPr wrap="square" lIns="0" tIns="0" rIns="0" bIns="0" rtlCol="0"/>
          <a:lstStyle/>
          <a:p>
            <a:endParaRPr/>
          </a:p>
        </p:txBody>
      </p:sp>
      <p:sp>
        <p:nvSpPr>
          <p:cNvPr id="137" name="object 137"/>
          <p:cNvSpPr/>
          <p:nvPr/>
        </p:nvSpPr>
        <p:spPr>
          <a:xfrm>
            <a:off x="3549015" y="1880997"/>
            <a:ext cx="27940" cy="3065145"/>
          </a:xfrm>
          <a:custGeom>
            <a:avLst/>
            <a:gdLst/>
            <a:ahLst/>
            <a:cxnLst/>
            <a:rect l="l" t="t" r="r" b="b"/>
            <a:pathLst>
              <a:path w="27939" h="3065145">
                <a:moveTo>
                  <a:pt x="0" y="3064764"/>
                </a:moveTo>
                <a:lnTo>
                  <a:pt x="27432" y="3064764"/>
                </a:lnTo>
                <a:lnTo>
                  <a:pt x="27432" y="0"/>
                </a:lnTo>
                <a:lnTo>
                  <a:pt x="0" y="0"/>
                </a:lnTo>
                <a:lnTo>
                  <a:pt x="0" y="3064764"/>
                </a:lnTo>
                <a:close/>
              </a:path>
            </a:pathLst>
          </a:custGeom>
          <a:solidFill>
            <a:srgbClr val="DC1E34"/>
          </a:solidFill>
        </p:spPr>
        <p:txBody>
          <a:bodyPr wrap="square" lIns="0" tIns="0" rIns="0" bIns="0" rtlCol="0"/>
          <a:lstStyle/>
          <a:p>
            <a:endParaRPr/>
          </a:p>
        </p:txBody>
      </p:sp>
      <p:sp>
        <p:nvSpPr>
          <p:cNvPr id="138" name="object 138"/>
          <p:cNvSpPr/>
          <p:nvPr/>
        </p:nvSpPr>
        <p:spPr>
          <a:xfrm>
            <a:off x="3549015" y="1880997"/>
            <a:ext cx="27940" cy="3065145"/>
          </a:xfrm>
          <a:custGeom>
            <a:avLst/>
            <a:gdLst/>
            <a:ahLst/>
            <a:cxnLst/>
            <a:rect l="l" t="t" r="r" b="b"/>
            <a:pathLst>
              <a:path w="27939" h="3065145">
                <a:moveTo>
                  <a:pt x="0" y="0"/>
                </a:moveTo>
                <a:lnTo>
                  <a:pt x="27432" y="0"/>
                </a:lnTo>
                <a:lnTo>
                  <a:pt x="27432" y="3064764"/>
                </a:lnTo>
                <a:lnTo>
                  <a:pt x="0" y="3064764"/>
                </a:lnTo>
                <a:lnTo>
                  <a:pt x="0" y="0"/>
                </a:lnTo>
                <a:close/>
              </a:path>
            </a:pathLst>
          </a:custGeom>
          <a:ln w="9525">
            <a:solidFill>
              <a:srgbClr val="FFFFFF"/>
            </a:solidFill>
          </a:ln>
        </p:spPr>
        <p:txBody>
          <a:bodyPr wrap="square" lIns="0" tIns="0" rIns="0" bIns="0" rtlCol="0"/>
          <a:lstStyle/>
          <a:p>
            <a:endParaRPr/>
          </a:p>
        </p:txBody>
      </p:sp>
      <p:sp>
        <p:nvSpPr>
          <p:cNvPr id="139" name="object 139"/>
          <p:cNvSpPr/>
          <p:nvPr/>
        </p:nvSpPr>
        <p:spPr>
          <a:xfrm>
            <a:off x="3521583" y="1885569"/>
            <a:ext cx="28575" cy="2887345"/>
          </a:xfrm>
          <a:custGeom>
            <a:avLst/>
            <a:gdLst/>
            <a:ahLst/>
            <a:cxnLst/>
            <a:rect l="l" t="t" r="r" b="b"/>
            <a:pathLst>
              <a:path w="28575" h="2887345">
                <a:moveTo>
                  <a:pt x="0" y="2887218"/>
                </a:moveTo>
                <a:lnTo>
                  <a:pt x="28194" y="2887218"/>
                </a:lnTo>
                <a:lnTo>
                  <a:pt x="28194" y="0"/>
                </a:lnTo>
                <a:lnTo>
                  <a:pt x="0" y="0"/>
                </a:lnTo>
                <a:lnTo>
                  <a:pt x="0" y="2887218"/>
                </a:lnTo>
                <a:close/>
              </a:path>
            </a:pathLst>
          </a:custGeom>
          <a:solidFill>
            <a:srgbClr val="DC1E34"/>
          </a:solidFill>
        </p:spPr>
        <p:txBody>
          <a:bodyPr wrap="square" lIns="0" tIns="0" rIns="0" bIns="0" rtlCol="0"/>
          <a:lstStyle/>
          <a:p>
            <a:endParaRPr/>
          </a:p>
        </p:txBody>
      </p:sp>
      <p:sp>
        <p:nvSpPr>
          <p:cNvPr id="140" name="object 140"/>
          <p:cNvSpPr/>
          <p:nvPr/>
        </p:nvSpPr>
        <p:spPr>
          <a:xfrm>
            <a:off x="3521583" y="1885569"/>
            <a:ext cx="28575" cy="2887345"/>
          </a:xfrm>
          <a:custGeom>
            <a:avLst/>
            <a:gdLst/>
            <a:ahLst/>
            <a:cxnLst/>
            <a:rect l="l" t="t" r="r" b="b"/>
            <a:pathLst>
              <a:path w="28575" h="2887345">
                <a:moveTo>
                  <a:pt x="0" y="0"/>
                </a:moveTo>
                <a:lnTo>
                  <a:pt x="28194" y="0"/>
                </a:lnTo>
                <a:lnTo>
                  <a:pt x="28194" y="2887218"/>
                </a:lnTo>
                <a:lnTo>
                  <a:pt x="0" y="2887218"/>
                </a:lnTo>
                <a:lnTo>
                  <a:pt x="0" y="0"/>
                </a:lnTo>
                <a:close/>
              </a:path>
            </a:pathLst>
          </a:custGeom>
          <a:ln w="9525">
            <a:solidFill>
              <a:srgbClr val="FFFFFF"/>
            </a:solidFill>
          </a:ln>
        </p:spPr>
        <p:txBody>
          <a:bodyPr wrap="square" lIns="0" tIns="0" rIns="0" bIns="0" rtlCol="0"/>
          <a:lstStyle/>
          <a:p>
            <a:endParaRPr/>
          </a:p>
        </p:txBody>
      </p:sp>
      <p:sp>
        <p:nvSpPr>
          <p:cNvPr id="141" name="object 141"/>
          <p:cNvSpPr/>
          <p:nvPr/>
        </p:nvSpPr>
        <p:spPr>
          <a:xfrm>
            <a:off x="3494151" y="1885569"/>
            <a:ext cx="28575" cy="2887345"/>
          </a:xfrm>
          <a:custGeom>
            <a:avLst/>
            <a:gdLst/>
            <a:ahLst/>
            <a:cxnLst/>
            <a:rect l="l" t="t" r="r" b="b"/>
            <a:pathLst>
              <a:path w="28575" h="2887345">
                <a:moveTo>
                  <a:pt x="0" y="2887218"/>
                </a:moveTo>
                <a:lnTo>
                  <a:pt x="28194" y="2887218"/>
                </a:lnTo>
                <a:lnTo>
                  <a:pt x="28194" y="0"/>
                </a:lnTo>
                <a:lnTo>
                  <a:pt x="0" y="0"/>
                </a:lnTo>
                <a:lnTo>
                  <a:pt x="0" y="2887218"/>
                </a:lnTo>
                <a:close/>
              </a:path>
            </a:pathLst>
          </a:custGeom>
          <a:solidFill>
            <a:srgbClr val="DC1E34"/>
          </a:solidFill>
        </p:spPr>
        <p:txBody>
          <a:bodyPr wrap="square" lIns="0" tIns="0" rIns="0" bIns="0" rtlCol="0"/>
          <a:lstStyle/>
          <a:p>
            <a:endParaRPr/>
          </a:p>
        </p:txBody>
      </p:sp>
      <p:sp>
        <p:nvSpPr>
          <p:cNvPr id="142" name="object 142"/>
          <p:cNvSpPr/>
          <p:nvPr/>
        </p:nvSpPr>
        <p:spPr>
          <a:xfrm>
            <a:off x="3494151" y="1885569"/>
            <a:ext cx="28575" cy="2887345"/>
          </a:xfrm>
          <a:custGeom>
            <a:avLst/>
            <a:gdLst/>
            <a:ahLst/>
            <a:cxnLst/>
            <a:rect l="l" t="t" r="r" b="b"/>
            <a:pathLst>
              <a:path w="28575" h="2887345">
                <a:moveTo>
                  <a:pt x="0" y="0"/>
                </a:moveTo>
                <a:lnTo>
                  <a:pt x="28194" y="0"/>
                </a:lnTo>
                <a:lnTo>
                  <a:pt x="28194" y="2887218"/>
                </a:lnTo>
                <a:lnTo>
                  <a:pt x="0" y="2887218"/>
                </a:lnTo>
                <a:lnTo>
                  <a:pt x="0" y="0"/>
                </a:lnTo>
                <a:close/>
              </a:path>
            </a:pathLst>
          </a:custGeom>
          <a:ln w="9525">
            <a:solidFill>
              <a:srgbClr val="FFFFFF"/>
            </a:solidFill>
          </a:ln>
        </p:spPr>
        <p:txBody>
          <a:bodyPr wrap="square" lIns="0" tIns="0" rIns="0" bIns="0" rtlCol="0"/>
          <a:lstStyle/>
          <a:p>
            <a:endParaRPr/>
          </a:p>
        </p:txBody>
      </p:sp>
      <p:sp>
        <p:nvSpPr>
          <p:cNvPr id="143" name="object 143"/>
          <p:cNvSpPr/>
          <p:nvPr/>
        </p:nvSpPr>
        <p:spPr>
          <a:xfrm>
            <a:off x="3478910" y="1880997"/>
            <a:ext cx="0" cy="2760345"/>
          </a:xfrm>
          <a:custGeom>
            <a:avLst/>
            <a:gdLst/>
            <a:ahLst/>
            <a:cxnLst/>
            <a:rect l="l" t="t" r="r" b="b"/>
            <a:pathLst>
              <a:path h="2760345">
                <a:moveTo>
                  <a:pt x="0" y="0"/>
                </a:moveTo>
                <a:lnTo>
                  <a:pt x="0" y="2759964"/>
                </a:lnTo>
              </a:path>
            </a:pathLst>
          </a:custGeom>
          <a:ln w="27432">
            <a:solidFill>
              <a:srgbClr val="DC1E34"/>
            </a:solidFill>
          </a:ln>
        </p:spPr>
        <p:txBody>
          <a:bodyPr wrap="square" lIns="0" tIns="0" rIns="0" bIns="0" rtlCol="0"/>
          <a:lstStyle/>
          <a:p>
            <a:endParaRPr/>
          </a:p>
        </p:txBody>
      </p:sp>
      <p:sp>
        <p:nvSpPr>
          <p:cNvPr id="144" name="object 144"/>
          <p:cNvSpPr/>
          <p:nvPr/>
        </p:nvSpPr>
        <p:spPr>
          <a:xfrm>
            <a:off x="3465195" y="1880997"/>
            <a:ext cx="27940" cy="2760345"/>
          </a:xfrm>
          <a:custGeom>
            <a:avLst/>
            <a:gdLst/>
            <a:ahLst/>
            <a:cxnLst/>
            <a:rect l="l" t="t" r="r" b="b"/>
            <a:pathLst>
              <a:path w="27939" h="2760345">
                <a:moveTo>
                  <a:pt x="0" y="0"/>
                </a:moveTo>
                <a:lnTo>
                  <a:pt x="27432" y="0"/>
                </a:lnTo>
                <a:lnTo>
                  <a:pt x="27432" y="2759964"/>
                </a:lnTo>
                <a:lnTo>
                  <a:pt x="0" y="2759964"/>
                </a:lnTo>
                <a:lnTo>
                  <a:pt x="0" y="0"/>
                </a:lnTo>
                <a:close/>
              </a:path>
            </a:pathLst>
          </a:custGeom>
          <a:ln w="9525">
            <a:solidFill>
              <a:srgbClr val="FFFFFF"/>
            </a:solidFill>
          </a:ln>
        </p:spPr>
        <p:txBody>
          <a:bodyPr wrap="square" lIns="0" tIns="0" rIns="0" bIns="0" rtlCol="0"/>
          <a:lstStyle/>
          <a:p>
            <a:endParaRPr/>
          </a:p>
        </p:txBody>
      </p:sp>
      <p:sp>
        <p:nvSpPr>
          <p:cNvPr id="145" name="object 145"/>
          <p:cNvSpPr/>
          <p:nvPr/>
        </p:nvSpPr>
        <p:spPr>
          <a:xfrm>
            <a:off x="3450716" y="1880997"/>
            <a:ext cx="0" cy="2717800"/>
          </a:xfrm>
          <a:custGeom>
            <a:avLst/>
            <a:gdLst/>
            <a:ahLst/>
            <a:cxnLst/>
            <a:rect l="l" t="t" r="r" b="b"/>
            <a:pathLst>
              <a:path h="2717800">
                <a:moveTo>
                  <a:pt x="0" y="0"/>
                </a:moveTo>
                <a:lnTo>
                  <a:pt x="0" y="2717292"/>
                </a:lnTo>
              </a:path>
            </a:pathLst>
          </a:custGeom>
          <a:ln w="27432">
            <a:solidFill>
              <a:srgbClr val="DC1E34"/>
            </a:solidFill>
          </a:ln>
        </p:spPr>
        <p:txBody>
          <a:bodyPr wrap="square" lIns="0" tIns="0" rIns="0" bIns="0" rtlCol="0"/>
          <a:lstStyle/>
          <a:p>
            <a:endParaRPr/>
          </a:p>
        </p:txBody>
      </p:sp>
      <p:sp>
        <p:nvSpPr>
          <p:cNvPr id="146" name="object 146"/>
          <p:cNvSpPr/>
          <p:nvPr/>
        </p:nvSpPr>
        <p:spPr>
          <a:xfrm>
            <a:off x="3437001" y="1880997"/>
            <a:ext cx="27940" cy="2717800"/>
          </a:xfrm>
          <a:custGeom>
            <a:avLst/>
            <a:gdLst/>
            <a:ahLst/>
            <a:cxnLst/>
            <a:rect l="l" t="t" r="r" b="b"/>
            <a:pathLst>
              <a:path w="27939" h="2717800">
                <a:moveTo>
                  <a:pt x="0" y="0"/>
                </a:moveTo>
                <a:lnTo>
                  <a:pt x="27432" y="0"/>
                </a:lnTo>
                <a:lnTo>
                  <a:pt x="27432" y="2717292"/>
                </a:lnTo>
                <a:lnTo>
                  <a:pt x="0" y="2717292"/>
                </a:lnTo>
                <a:lnTo>
                  <a:pt x="0" y="0"/>
                </a:lnTo>
                <a:close/>
              </a:path>
            </a:pathLst>
          </a:custGeom>
          <a:ln w="9525">
            <a:solidFill>
              <a:srgbClr val="FFFFFF"/>
            </a:solidFill>
          </a:ln>
        </p:spPr>
        <p:txBody>
          <a:bodyPr wrap="square" lIns="0" tIns="0" rIns="0" bIns="0" rtlCol="0"/>
          <a:lstStyle/>
          <a:p>
            <a:endParaRPr/>
          </a:p>
        </p:txBody>
      </p:sp>
      <p:sp>
        <p:nvSpPr>
          <p:cNvPr id="147" name="object 147"/>
          <p:cNvSpPr/>
          <p:nvPr/>
        </p:nvSpPr>
        <p:spPr>
          <a:xfrm>
            <a:off x="3424809" y="1880997"/>
            <a:ext cx="0" cy="2691765"/>
          </a:xfrm>
          <a:custGeom>
            <a:avLst/>
            <a:gdLst/>
            <a:ahLst/>
            <a:cxnLst/>
            <a:rect l="l" t="t" r="r" b="b"/>
            <a:pathLst>
              <a:path h="2691765">
                <a:moveTo>
                  <a:pt x="0" y="0"/>
                </a:moveTo>
                <a:lnTo>
                  <a:pt x="0" y="2691384"/>
                </a:lnTo>
              </a:path>
            </a:pathLst>
          </a:custGeom>
          <a:ln w="27432">
            <a:solidFill>
              <a:srgbClr val="DC1E34"/>
            </a:solidFill>
          </a:ln>
        </p:spPr>
        <p:txBody>
          <a:bodyPr wrap="square" lIns="0" tIns="0" rIns="0" bIns="0" rtlCol="0"/>
          <a:lstStyle/>
          <a:p>
            <a:endParaRPr/>
          </a:p>
        </p:txBody>
      </p:sp>
      <p:sp>
        <p:nvSpPr>
          <p:cNvPr id="148" name="object 148"/>
          <p:cNvSpPr/>
          <p:nvPr/>
        </p:nvSpPr>
        <p:spPr>
          <a:xfrm>
            <a:off x="3411092" y="1880997"/>
            <a:ext cx="27940" cy="2691765"/>
          </a:xfrm>
          <a:custGeom>
            <a:avLst/>
            <a:gdLst/>
            <a:ahLst/>
            <a:cxnLst/>
            <a:rect l="l" t="t" r="r" b="b"/>
            <a:pathLst>
              <a:path w="27939" h="2691765">
                <a:moveTo>
                  <a:pt x="0" y="0"/>
                </a:moveTo>
                <a:lnTo>
                  <a:pt x="27432" y="0"/>
                </a:lnTo>
                <a:lnTo>
                  <a:pt x="27432" y="2691384"/>
                </a:lnTo>
                <a:lnTo>
                  <a:pt x="0" y="2691384"/>
                </a:lnTo>
                <a:lnTo>
                  <a:pt x="0" y="0"/>
                </a:lnTo>
                <a:close/>
              </a:path>
            </a:pathLst>
          </a:custGeom>
          <a:ln w="9525">
            <a:solidFill>
              <a:srgbClr val="FFFFFF"/>
            </a:solidFill>
          </a:ln>
        </p:spPr>
        <p:txBody>
          <a:bodyPr wrap="square" lIns="0" tIns="0" rIns="0" bIns="0" rtlCol="0"/>
          <a:lstStyle/>
          <a:p>
            <a:endParaRPr/>
          </a:p>
        </p:txBody>
      </p:sp>
      <p:sp>
        <p:nvSpPr>
          <p:cNvPr id="149" name="object 149"/>
          <p:cNvSpPr/>
          <p:nvPr/>
        </p:nvSpPr>
        <p:spPr>
          <a:xfrm>
            <a:off x="3380613" y="1880997"/>
            <a:ext cx="27940" cy="2559050"/>
          </a:xfrm>
          <a:custGeom>
            <a:avLst/>
            <a:gdLst/>
            <a:ahLst/>
            <a:cxnLst/>
            <a:rect l="l" t="t" r="r" b="b"/>
            <a:pathLst>
              <a:path w="27939" h="2559050">
                <a:moveTo>
                  <a:pt x="0" y="2558796"/>
                </a:moveTo>
                <a:lnTo>
                  <a:pt x="27432" y="2558796"/>
                </a:lnTo>
                <a:lnTo>
                  <a:pt x="27432" y="0"/>
                </a:lnTo>
                <a:lnTo>
                  <a:pt x="0" y="0"/>
                </a:lnTo>
                <a:lnTo>
                  <a:pt x="0" y="2558796"/>
                </a:lnTo>
                <a:close/>
              </a:path>
            </a:pathLst>
          </a:custGeom>
          <a:solidFill>
            <a:srgbClr val="DC1E34"/>
          </a:solidFill>
        </p:spPr>
        <p:txBody>
          <a:bodyPr wrap="square" lIns="0" tIns="0" rIns="0" bIns="0" rtlCol="0"/>
          <a:lstStyle/>
          <a:p>
            <a:endParaRPr/>
          </a:p>
        </p:txBody>
      </p:sp>
      <p:sp>
        <p:nvSpPr>
          <p:cNvPr id="150" name="object 150"/>
          <p:cNvSpPr/>
          <p:nvPr/>
        </p:nvSpPr>
        <p:spPr>
          <a:xfrm>
            <a:off x="3380613" y="1880997"/>
            <a:ext cx="27940" cy="2559050"/>
          </a:xfrm>
          <a:custGeom>
            <a:avLst/>
            <a:gdLst/>
            <a:ahLst/>
            <a:cxnLst/>
            <a:rect l="l" t="t" r="r" b="b"/>
            <a:pathLst>
              <a:path w="27939" h="2559050">
                <a:moveTo>
                  <a:pt x="0" y="0"/>
                </a:moveTo>
                <a:lnTo>
                  <a:pt x="27432" y="0"/>
                </a:lnTo>
                <a:lnTo>
                  <a:pt x="27432" y="2558796"/>
                </a:lnTo>
                <a:lnTo>
                  <a:pt x="0" y="2558796"/>
                </a:lnTo>
                <a:lnTo>
                  <a:pt x="0" y="0"/>
                </a:lnTo>
                <a:close/>
              </a:path>
            </a:pathLst>
          </a:custGeom>
          <a:ln w="9525">
            <a:solidFill>
              <a:srgbClr val="FFFFFF"/>
            </a:solidFill>
          </a:ln>
        </p:spPr>
        <p:txBody>
          <a:bodyPr wrap="square" lIns="0" tIns="0" rIns="0" bIns="0" rtlCol="0"/>
          <a:lstStyle/>
          <a:p>
            <a:endParaRPr/>
          </a:p>
        </p:txBody>
      </p:sp>
      <p:sp>
        <p:nvSpPr>
          <p:cNvPr id="151" name="object 151"/>
          <p:cNvSpPr/>
          <p:nvPr/>
        </p:nvSpPr>
        <p:spPr>
          <a:xfrm>
            <a:off x="3347846" y="1880997"/>
            <a:ext cx="27940" cy="2559050"/>
          </a:xfrm>
          <a:custGeom>
            <a:avLst/>
            <a:gdLst/>
            <a:ahLst/>
            <a:cxnLst/>
            <a:rect l="l" t="t" r="r" b="b"/>
            <a:pathLst>
              <a:path w="27939" h="2559050">
                <a:moveTo>
                  <a:pt x="0" y="2558796"/>
                </a:moveTo>
                <a:lnTo>
                  <a:pt x="27432" y="2558796"/>
                </a:lnTo>
                <a:lnTo>
                  <a:pt x="27432" y="0"/>
                </a:lnTo>
                <a:lnTo>
                  <a:pt x="0" y="0"/>
                </a:lnTo>
                <a:lnTo>
                  <a:pt x="0" y="2558796"/>
                </a:lnTo>
                <a:close/>
              </a:path>
            </a:pathLst>
          </a:custGeom>
          <a:solidFill>
            <a:srgbClr val="DC1E34"/>
          </a:solidFill>
        </p:spPr>
        <p:txBody>
          <a:bodyPr wrap="square" lIns="0" tIns="0" rIns="0" bIns="0" rtlCol="0"/>
          <a:lstStyle/>
          <a:p>
            <a:endParaRPr/>
          </a:p>
        </p:txBody>
      </p:sp>
      <p:sp>
        <p:nvSpPr>
          <p:cNvPr id="152" name="object 152"/>
          <p:cNvSpPr/>
          <p:nvPr/>
        </p:nvSpPr>
        <p:spPr>
          <a:xfrm>
            <a:off x="3347846" y="1880997"/>
            <a:ext cx="27940" cy="2559050"/>
          </a:xfrm>
          <a:custGeom>
            <a:avLst/>
            <a:gdLst/>
            <a:ahLst/>
            <a:cxnLst/>
            <a:rect l="l" t="t" r="r" b="b"/>
            <a:pathLst>
              <a:path w="27939" h="2559050">
                <a:moveTo>
                  <a:pt x="0" y="0"/>
                </a:moveTo>
                <a:lnTo>
                  <a:pt x="27432" y="0"/>
                </a:lnTo>
                <a:lnTo>
                  <a:pt x="27432" y="2558796"/>
                </a:lnTo>
                <a:lnTo>
                  <a:pt x="0" y="2558796"/>
                </a:lnTo>
                <a:lnTo>
                  <a:pt x="0" y="0"/>
                </a:lnTo>
                <a:close/>
              </a:path>
            </a:pathLst>
          </a:custGeom>
          <a:ln w="9525">
            <a:solidFill>
              <a:srgbClr val="FFFFFF"/>
            </a:solidFill>
          </a:ln>
        </p:spPr>
        <p:txBody>
          <a:bodyPr wrap="square" lIns="0" tIns="0" rIns="0" bIns="0" rtlCol="0"/>
          <a:lstStyle/>
          <a:p>
            <a:endParaRPr/>
          </a:p>
        </p:txBody>
      </p:sp>
      <p:sp>
        <p:nvSpPr>
          <p:cNvPr id="153" name="object 153"/>
          <p:cNvSpPr/>
          <p:nvPr/>
        </p:nvSpPr>
        <p:spPr>
          <a:xfrm>
            <a:off x="3315080" y="1880997"/>
            <a:ext cx="27940" cy="2559050"/>
          </a:xfrm>
          <a:custGeom>
            <a:avLst/>
            <a:gdLst/>
            <a:ahLst/>
            <a:cxnLst/>
            <a:rect l="l" t="t" r="r" b="b"/>
            <a:pathLst>
              <a:path w="27939" h="2559050">
                <a:moveTo>
                  <a:pt x="0" y="2558796"/>
                </a:moveTo>
                <a:lnTo>
                  <a:pt x="27432" y="2558796"/>
                </a:lnTo>
                <a:lnTo>
                  <a:pt x="27432" y="0"/>
                </a:lnTo>
                <a:lnTo>
                  <a:pt x="0" y="0"/>
                </a:lnTo>
                <a:lnTo>
                  <a:pt x="0" y="2558796"/>
                </a:lnTo>
                <a:close/>
              </a:path>
            </a:pathLst>
          </a:custGeom>
          <a:solidFill>
            <a:srgbClr val="DC1E34"/>
          </a:solidFill>
        </p:spPr>
        <p:txBody>
          <a:bodyPr wrap="square" lIns="0" tIns="0" rIns="0" bIns="0" rtlCol="0"/>
          <a:lstStyle/>
          <a:p>
            <a:endParaRPr/>
          </a:p>
        </p:txBody>
      </p:sp>
      <p:sp>
        <p:nvSpPr>
          <p:cNvPr id="154" name="object 154"/>
          <p:cNvSpPr/>
          <p:nvPr/>
        </p:nvSpPr>
        <p:spPr>
          <a:xfrm>
            <a:off x="3315080" y="1880997"/>
            <a:ext cx="27940" cy="2559050"/>
          </a:xfrm>
          <a:custGeom>
            <a:avLst/>
            <a:gdLst/>
            <a:ahLst/>
            <a:cxnLst/>
            <a:rect l="l" t="t" r="r" b="b"/>
            <a:pathLst>
              <a:path w="27939" h="2559050">
                <a:moveTo>
                  <a:pt x="0" y="0"/>
                </a:moveTo>
                <a:lnTo>
                  <a:pt x="27432" y="0"/>
                </a:lnTo>
                <a:lnTo>
                  <a:pt x="27432" y="2558796"/>
                </a:lnTo>
                <a:lnTo>
                  <a:pt x="0" y="2558796"/>
                </a:lnTo>
                <a:lnTo>
                  <a:pt x="0" y="0"/>
                </a:lnTo>
                <a:close/>
              </a:path>
            </a:pathLst>
          </a:custGeom>
          <a:ln w="9525">
            <a:solidFill>
              <a:srgbClr val="FFFFFF"/>
            </a:solidFill>
          </a:ln>
        </p:spPr>
        <p:txBody>
          <a:bodyPr wrap="square" lIns="0" tIns="0" rIns="0" bIns="0" rtlCol="0"/>
          <a:lstStyle/>
          <a:p>
            <a:endParaRPr/>
          </a:p>
        </p:txBody>
      </p:sp>
      <p:sp>
        <p:nvSpPr>
          <p:cNvPr id="155" name="object 155"/>
          <p:cNvSpPr/>
          <p:nvPr/>
        </p:nvSpPr>
        <p:spPr>
          <a:xfrm>
            <a:off x="3283077" y="1880997"/>
            <a:ext cx="27940" cy="2388235"/>
          </a:xfrm>
          <a:custGeom>
            <a:avLst/>
            <a:gdLst/>
            <a:ahLst/>
            <a:cxnLst/>
            <a:rect l="l" t="t" r="r" b="b"/>
            <a:pathLst>
              <a:path w="27939" h="2388235">
                <a:moveTo>
                  <a:pt x="0" y="2388108"/>
                </a:moveTo>
                <a:lnTo>
                  <a:pt x="27432" y="2388108"/>
                </a:lnTo>
                <a:lnTo>
                  <a:pt x="27432" y="0"/>
                </a:lnTo>
                <a:lnTo>
                  <a:pt x="0" y="0"/>
                </a:lnTo>
                <a:lnTo>
                  <a:pt x="0" y="2388108"/>
                </a:lnTo>
                <a:close/>
              </a:path>
            </a:pathLst>
          </a:custGeom>
          <a:solidFill>
            <a:srgbClr val="DC1E34"/>
          </a:solidFill>
        </p:spPr>
        <p:txBody>
          <a:bodyPr wrap="square" lIns="0" tIns="0" rIns="0" bIns="0" rtlCol="0"/>
          <a:lstStyle/>
          <a:p>
            <a:endParaRPr/>
          </a:p>
        </p:txBody>
      </p:sp>
      <p:sp>
        <p:nvSpPr>
          <p:cNvPr id="156" name="object 156"/>
          <p:cNvSpPr/>
          <p:nvPr/>
        </p:nvSpPr>
        <p:spPr>
          <a:xfrm>
            <a:off x="3283077" y="1880997"/>
            <a:ext cx="27940" cy="2388235"/>
          </a:xfrm>
          <a:custGeom>
            <a:avLst/>
            <a:gdLst/>
            <a:ahLst/>
            <a:cxnLst/>
            <a:rect l="l" t="t" r="r" b="b"/>
            <a:pathLst>
              <a:path w="27939" h="2388235">
                <a:moveTo>
                  <a:pt x="0" y="0"/>
                </a:moveTo>
                <a:lnTo>
                  <a:pt x="27432" y="0"/>
                </a:lnTo>
                <a:lnTo>
                  <a:pt x="27432" y="2388108"/>
                </a:lnTo>
                <a:lnTo>
                  <a:pt x="0" y="2388108"/>
                </a:lnTo>
                <a:lnTo>
                  <a:pt x="0" y="0"/>
                </a:lnTo>
                <a:close/>
              </a:path>
            </a:pathLst>
          </a:custGeom>
          <a:ln w="9525">
            <a:solidFill>
              <a:srgbClr val="FFFFFF"/>
            </a:solidFill>
          </a:ln>
        </p:spPr>
        <p:txBody>
          <a:bodyPr wrap="square" lIns="0" tIns="0" rIns="0" bIns="0" rtlCol="0"/>
          <a:lstStyle/>
          <a:p>
            <a:endParaRPr/>
          </a:p>
        </p:txBody>
      </p:sp>
      <p:sp>
        <p:nvSpPr>
          <p:cNvPr id="157" name="object 157"/>
          <p:cNvSpPr/>
          <p:nvPr/>
        </p:nvSpPr>
        <p:spPr>
          <a:xfrm>
            <a:off x="3251073" y="1880997"/>
            <a:ext cx="27940" cy="2388235"/>
          </a:xfrm>
          <a:custGeom>
            <a:avLst/>
            <a:gdLst/>
            <a:ahLst/>
            <a:cxnLst/>
            <a:rect l="l" t="t" r="r" b="b"/>
            <a:pathLst>
              <a:path w="27939" h="2388235">
                <a:moveTo>
                  <a:pt x="0" y="2388108"/>
                </a:moveTo>
                <a:lnTo>
                  <a:pt x="27432" y="2388108"/>
                </a:lnTo>
                <a:lnTo>
                  <a:pt x="27432" y="0"/>
                </a:lnTo>
                <a:lnTo>
                  <a:pt x="0" y="0"/>
                </a:lnTo>
                <a:lnTo>
                  <a:pt x="0" y="2388108"/>
                </a:lnTo>
                <a:close/>
              </a:path>
            </a:pathLst>
          </a:custGeom>
          <a:solidFill>
            <a:srgbClr val="DC1E34"/>
          </a:solidFill>
        </p:spPr>
        <p:txBody>
          <a:bodyPr wrap="square" lIns="0" tIns="0" rIns="0" bIns="0" rtlCol="0"/>
          <a:lstStyle/>
          <a:p>
            <a:endParaRPr/>
          </a:p>
        </p:txBody>
      </p:sp>
      <p:sp>
        <p:nvSpPr>
          <p:cNvPr id="158" name="object 158"/>
          <p:cNvSpPr/>
          <p:nvPr/>
        </p:nvSpPr>
        <p:spPr>
          <a:xfrm>
            <a:off x="3251073" y="1880997"/>
            <a:ext cx="27940" cy="2388235"/>
          </a:xfrm>
          <a:custGeom>
            <a:avLst/>
            <a:gdLst/>
            <a:ahLst/>
            <a:cxnLst/>
            <a:rect l="l" t="t" r="r" b="b"/>
            <a:pathLst>
              <a:path w="27939" h="2388235">
                <a:moveTo>
                  <a:pt x="0" y="0"/>
                </a:moveTo>
                <a:lnTo>
                  <a:pt x="27432" y="0"/>
                </a:lnTo>
                <a:lnTo>
                  <a:pt x="27432" y="2388108"/>
                </a:lnTo>
                <a:lnTo>
                  <a:pt x="0" y="2388108"/>
                </a:lnTo>
                <a:lnTo>
                  <a:pt x="0" y="0"/>
                </a:lnTo>
                <a:close/>
              </a:path>
            </a:pathLst>
          </a:custGeom>
          <a:ln w="9525">
            <a:solidFill>
              <a:srgbClr val="FFFFFF"/>
            </a:solidFill>
          </a:ln>
        </p:spPr>
        <p:txBody>
          <a:bodyPr wrap="square" lIns="0" tIns="0" rIns="0" bIns="0" rtlCol="0"/>
          <a:lstStyle/>
          <a:p>
            <a:endParaRPr/>
          </a:p>
        </p:txBody>
      </p:sp>
      <p:sp>
        <p:nvSpPr>
          <p:cNvPr id="159" name="object 159"/>
          <p:cNvSpPr/>
          <p:nvPr/>
        </p:nvSpPr>
        <p:spPr>
          <a:xfrm>
            <a:off x="3218307" y="1880997"/>
            <a:ext cx="27940" cy="2388235"/>
          </a:xfrm>
          <a:custGeom>
            <a:avLst/>
            <a:gdLst/>
            <a:ahLst/>
            <a:cxnLst/>
            <a:rect l="l" t="t" r="r" b="b"/>
            <a:pathLst>
              <a:path w="27939" h="2388235">
                <a:moveTo>
                  <a:pt x="0" y="2388108"/>
                </a:moveTo>
                <a:lnTo>
                  <a:pt x="27431" y="2388108"/>
                </a:lnTo>
                <a:lnTo>
                  <a:pt x="27431" y="0"/>
                </a:lnTo>
                <a:lnTo>
                  <a:pt x="0" y="0"/>
                </a:lnTo>
                <a:lnTo>
                  <a:pt x="0" y="2388108"/>
                </a:lnTo>
                <a:close/>
              </a:path>
            </a:pathLst>
          </a:custGeom>
          <a:solidFill>
            <a:srgbClr val="DC1E34"/>
          </a:solidFill>
        </p:spPr>
        <p:txBody>
          <a:bodyPr wrap="square" lIns="0" tIns="0" rIns="0" bIns="0" rtlCol="0"/>
          <a:lstStyle/>
          <a:p>
            <a:endParaRPr/>
          </a:p>
        </p:txBody>
      </p:sp>
      <p:sp>
        <p:nvSpPr>
          <p:cNvPr id="160" name="object 160"/>
          <p:cNvSpPr/>
          <p:nvPr/>
        </p:nvSpPr>
        <p:spPr>
          <a:xfrm>
            <a:off x="3218307" y="1880997"/>
            <a:ext cx="27940" cy="2388235"/>
          </a:xfrm>
          <a:custGeom>
            <a:avLst/>
            <a:gdLst/>
            <a:ahLst/>
            <a:cxnLst/>
            <a:rect l="l" t="t" r="r" b="b"/>
            <a:pathLst>
              <a:path w="27939" h="2388235">
                <a:moveTo>
                  <a:pt x="0" y="0"/>
                </a:moveTo>
                <a:lnTo>
                  <a:pt x="27431" y="0"/>
                </a:lnTo>
                <a:lnTo>
                  <a:pt x="27431" y="2388108"/>
                </a:lnTo>
                <a:lnTo>
                  <a:pt x="0" y="2388108"/>
                </a:lnTo>
                <a:lnTo>
                  <a:pt x="0" y="0"/>
                </a:lnTo>
                <a:close/>
              </a:path>
            </a:pathLst>
          </a:custGeom>
          <a:ln w="9525">
            <a:solidFill>
              <a:srgbClr val="FFFFFF"/>
            </a:solidFill>
          </a:ln>
        </p:spPr>
        <p:txBody>
          <a:bodyPr wrap="square" lIns="0" tIns="0" rIns="0" bIns="0" rtlCol="0"/>
          <a:lstStyle/>
          <a:p>
            <a:endParaRPr/>
          </a:p>
        </p:txBody>
      </p:sp>
      <p:sp>
        <p:nvSpPr>
          <p:cNvPr id="161" name="object 161"/>
          <p:cNvSpPr/>
          <p:nvPr/>
        </p:nvSpPr>
        <p:spPr>
          <a:xfrm>
            <a:off x="3185541" y="1880997"/>
            <a:ext cx="27940" cy="2388235"/>
          </a:xfrm>
          <a:custGeom>
            <a:avLst/>
            <a:gdLst/>
            <a:ahLst/>
            <a:cxnLst/>
            <a:rect l="l" t="t" r="r" b="b"/>
            <a:pathLst>
              <a:path w="27939" h="2388235">
                <a:moveTo>
                  <a:pt x="0" y="2388108"/>
                </a:moveTo>
                <a:lnTo>
                  <a:pt x="27431" y="2388108"/>
                </a:lnTo>
                <a:lnTo>
                  <a:pt x="27431" y="0"/>
                </a:lnTo>
                <a:lnTo>
                  <a:pt x="0" y="0"/>
                </a:lnTo>
                <a:lnTo>
                  <a:pt x="0" y="2388108"/>
                </a:lnTo>
                <a:close/>
              </a:path>
            </a:pathLst>
          </a:custGeom>
          <a:solidFill>
            <a:srgbClr val="DC1E34"/>
          </a:solidFill>
        </p:spPr>
        <p:txBody>
          <a:bodyPr wrap="square" lIns="0" tIns="0" rIns="0" bIns="0" rtlCol="0"/>
          <a:lstStyle/>
          <a:p>
            <a:endParaRPr/>
          </a:p>
        </p:txBody>
      </p:sp>
      <p:sp>
        <p:nvSpPr>
          <p:cNvPr id="162" name="object 162"/>
          <p:cNvSpPr/>
          <p:nvPr/>
        </p:nvSpPr>
        <p:spPr>
          <a:xfrm>
            <a:off x="3185541" y="1880997"/>
            <a:ext cx="27940" cy="2388235"/>
          </a:xfrm>
          <a:custGeom>
            <a:avLst/>
            <a:gdLst/>
            <a:ahLst/>
            <a:cxnLst/>
            <a:rect l="l" t="t" r="r" b="b"/>
            <a:pathLst>
              <a:path w="27939" h="2388235">
                <a:moveTo>
                  <a:pt x="0" y="0"/>
                </a:moveTo>
                <a:lnTo>
                  <a:pt x="27431" y="0"/>
                </a:lnTo>
                <a:lnTo>
                  <a:pt x="27431" y="2388108"/>
                </a:lnTo>
                <a:lnTo>
                  <a:pt x="0" y="2388108"/>
                </a:lnTo>
                <a:lnTo>
                  <a:pt x="0" y="0"/>
                </a:lnTo>
                <a:close/>
              </a:path>
            </a:pathLst>
          </a:custGeom>
          <a:ln w="9525">
            <a:solidFill>
              <a:srgbClr val="FFFFFF"/>
            </a:solidFill>
          </a:ln>
        </p:spPr>
        <p:txBody>
          <a:bodyPr wrap="square" lIns="0" tIns="0" rIns="0" bIns="0" rtlCol="0"/>
          <a:lstStyle/>
          <a:p>
            <a:endParaRPr/>
          </a:p>
        </p:txBody>
      </p:sp>
      <p:sp>
        <p:nvSpPr>
          <p:cNvPr id="163" name="object 163"/>
          <p:cNvSpPr/>
          <p:nvPr/>
        </p:nvSpPr>
        <p:spPr>
          <a:xfrm>
            <a:off x="3162680" y="1880997"/>
            <a:ext cx="27940" cy="2388235"/>
          </a:xfrm>
          <a:custGeom>
            <a:avLst/>
            <a:gdLst/>
            <a:ahLst/>
            <a:cxnLst/>
            <a:rect l="l" t="t" r="r" b="b"/>
            <a:pathLst>
              <a:path w="27939" h="2388235">
                <a:moveTo>
                  <a:pt x="0" y="2388108"/>
                </a:moveTo>
                <a:lnTo>
                  <a:pt x="27431" y="2388108"/>
                </a:lnTo>
                <a:lnTo>
                  <a:pt x="27431" y="0"/>
                </a:lnTo>
                <a:lnTo>
                  <a:pt x="0" y="0"/>
                </a:lnTo>
                <a:lnTo>
                  <a:pt x="0" y="2388108"/>
                </a:lnTo>
                <a:close/>
              </a:path>
            </a:pathLst>
          </a:custGeom>
          <a:solidFill>
            <a:srgbClr val="DC1E34"/>
          </a:solidFill>
        </p:spPr>
        <p:txBody>
          <a:bodyPr wrap="square" lIns="0" tIns="0" rIns="0" bIns="0" rtlCol="0"/>
          <a:lstStyle/>
          <a:p>
            <a:endParaRPr/>
          </a:p>
        </p:txBody>
      </p:sp>
      <p:sp>
        <p:nvSpPr>
          <p:cNvPr id="164" name="object 164"/>
          <p:cNvSpPr/>
          <p:nvPr/>
        </p:nvSpPr>
        <p:spPr>
          <a:xfrm>
            <a:off x="3162680" y="1880997"/>
            <a:ext cx="27940" cy="2388235"/>
          </a:xfrm>
          <a:custGeom>
            <a:avLst/>
            <a:gdLst/>
            <a:ahLst/>
            <a:cxnLst/>
            <a:rect l="l" t="t" r="r" b="b"/>
            <a:pathLst>
              <a:path w="27939" h="2388235">
                <a:moveTo>
                  <a:pt x="0" y="0"/>
                </a:moveTo>
                <a:lnTo>
                  <a:pt x="27431" y="0"/>
                </a:lnTo>
                <a:lnTo>
                  <a:pt x="27431" y="2388108"/>
                </a:lnTo>
                <a:lnTo>
                  <a:pt x="0" y="2388108"/>
                </a:lnTo>
                <a:lnTo>
                  <a:pt x="0" y="0"/>
                </a:lnTo>
                <a:close/>
              </a:path>
            </a:pathLst>
          </a:custGeom>
          <a:ln w="9525">
            <a:solidFill>
              <a:srgbClr val="FFFFFF"/>
            </a:solidFill>
          </a:ln>
        </p:spPr>
        <p:txBody>
          <a:bodyPr wrap="square" lIns="0" tIns="0" rIns="0" bIns="0" rtlCol="0"/>
          <a:lstStyle/>
          <a:p>
            <a:endParaRPr/>
          </a:p>
        </p:txBody>
      </p:sp>
      <p:sp>
        <p:nvSpPr>
          <p:cNvPr id="165" name="object 165"/>
          <p:cNvSpPr/>
          <p:nvPr/>
        </p:nvSpPr>
        <p:spPr>
          <a:xfrm>
            <a:off x="3135248" y="1885569"/>
            <a:ext cx="29209" cy="2383790"/>
          </a:xfrm>
          <a:custGeom>
            <a:avLst/>
            <a:gdLst/>
            <a:ahLst/>
            <a:cxnLst/>
            <a:rect l="l" t="t" r="r" b="b"/>
            <a:pathLst>
              <a:path w="29210" h="2383790">
                <a:moveTo>
                  <a:pt x="0" y="2383536"/>
                </a:moveTo>
                <a:lnTo>
                  <a:pt x="28955" y="2383536"/>
                </a:lnTo>
                <a:lnTo>
                  <a:pt x="28955" y="0"/>
                </a:lnTo>
                <a:lnTo>
                  <a:pt x="0" y="0"/>
                </a:lnTo>
                <a:lnTo>
                  <a:pt x="0" y="2383536"/>
                </a:lnTo>
                <a:close/>
              </a:path>
            </a:pathLst>
          </a:custGeom>
          <a:solidFill>
            <a:srgbClr val="DC1E34"/>
          </a:solidFill>
        </p:spPr>
        <p:txBody>
          <a:bodyPr wrap="square" lIns="0" tIns="0" rIns="0" bIns="0" rtlCol="0"/>
          <a:lstStyle/>
          <a:p>
            <a:endParaRPr/>
          </a:p>
        </p:txBody>
      </p:sp>
      <p:sp>
        <p:nvSpPr>
          <p:cNvPr id="166" name="object 166"/>
          <p:cNvSpPr/>
          <p:nvPr/>
        </p:nvSpPr>
        <p:spPr>
          <a:xfrm>
            <a:off x="3135248" y="1885569"/>
            <a:ext cx="29209" cy="2383790"/>
          </a:xfrm>
          <a:custGeom>
            <a:avLst/>
            <a:gdLst/>
            <a:ahLst/>
            <a:cxnLst/>
            <a:rect l="l" t="t" r="r" b="b"/>
            <a:pathLst>
              <a:path w="29210" h="2383790">
                <a:moveTo>
                  <a:pt x="0" y="0"/>
                </a:moveTo>
                <a:lnTo>
                  <a:pt x="28956" y="0"/>
                </a:lnTo>
                <a:lnTo>
                  <a:pt x="28956" y="2383536"/>
                </a:lnTo>
                <a:lnTo>
                  <a:pt x="0" y="2383536"/>
                </a:lnTo>
                <a:lnTo>
                  <a:pt x="0" y="0"/>
                </a:lnTo>
                <a:close/>
              </a:path>
            </a:pathLst>
          </a:custGeom>
          <a:ln w="9524">
            <a:solidFill>
              <a:srgbClr val="FFFFFF"/>
            </a:solidFill>
          </a:ln>
        </p:spPr>
        <p:txBody>
          <a:bodyPr wrap="square" lIns="0" tIns="0" rIns="0" bIns="0" rtlCol="0"/>
          <a:lstStyle/>
          <a:p>
            <a:endParaRPr/>
          </a:p>
        </p:txBody>
      </p:sp>
      <p:sp>
        <p:nvSpPr>
          <p:cNvPr id="167" name="object 167"/>
          <p:cNvSpPr/>
          <p:nvPr/>
        </p:nvSpPr>
        <p:spPr>
          <a:xfrm>
            <a:off x="3106292" y="1885569"/>
            <a:ext cx="29845" cy="2383790"/>
          </a:xfrm>
          <a:custGeom>
            <a:avLst/>
            <a:gdLst/>
            <a:ahLst/>
            <a:cxnLst/>
            <a:rect l="l" t="t" r="r" b="b"/>
            <a:pathLst>
              <a:path w="29844" h="2383790">
                <a:moveTo>
                  <a:pt x="0" y="2383536"/>
                </a:moveTo>
                <a:lnTo>
                  <a:pt x="29718" y="2383536"/>
                </a:lnTo>
                <a:lnTo>
                  <a:pt x="29718" y="0"/>
                </a:lnTo>
                <a:lnTo>
                  <a:pt x="0" y="0"/>
                </a:lnTo>
                <a:lnTo>
                  <a:pt x="0" y="2383536"/>
                </a:lnTo>
                <a:close/>
              </a:path>
            </a:pathLst>
          </a:custGeom>
          <a:solidFill>
            <a:srgbClr val="DC1E34"/>
          </a:solidFill>
        </p:spPr>
        <p:txBody>
          <a:bodyPr wrap="square" lIns="0" tIns="0" rIns="0" bIns="0" rtlCol="0"/>
          <a:lstStyle/>
          <a:p>
            <a:endParaRPr/>
          </a:p>
        </p:txBody>
      </p:sp>
      <p:sp>
        <p:nvSpPr>
          <p:cNvPr id="168" name="object 168"/>
          <p:cNvSpPr/>
          <p:nvPr/>
        </p:nvSpPr>
        <p:spPr>
          <a:xfrm>
            <a:off x="3106292" y="1885569"/>
            <a:ext cx="29845" cy="2383790"/>
          </a:xfrm>
          <a:custGeom>
            <a:avLst/>
            <a:gdLst/>
            <a:ahLst/>
            <a:cxnLst/>
            <a:rect l="l" t="t" r="r" b="b"/>
            <a:pathLst>
              <a:path w="29844" h="2383790">
                <a:moveTo>
                  <a:pt x="0" y="0"/>
                </a:moveTo>
                <a:lnTo>
                  <a:pt x="29718" y="0"/>
                </a:lnTo>
                <a:lnTo>
                  <a:pt x="29718" y="2383536"/>
                </a:lnTo>
                <a:lnTo>
                  <a:pt x="0" y="2383536"/>
                </a:lnTo>
                <a:lnTo>
                  <a:pt x="0" y="0"/>
                </a:lnTo>
                <a:close/>
              </a:path>
            </a:pathLst>
          </a:custGeom>
          <a:ln w="9525">
            <a:solidFill>
              <a:srgbClr val="FFFFFF"/>
            </a:solidFill>
          </a:ln>
        </p:spPr>
        <p:txBody>
          <a:bodyPr wrap="square" lIns="0" tIns="0" rIns="0" bIns="0" rtlCol="0"/>
          <a:lstStyle/>
          <a:p>
            <a:endParaRPr/>
          </a:p>
        </p:txBody>
      </p:sp>
      <p:sp>
        <p:nvSpPr>
          <p:cNvPr id="169" name="object 169"/>
          <p:cNvSpPr/>
          <p:nvPr/>
        </p:nvSpPr>
        <p:spPr>
          <a:xfrm>
            <a:off x="3068954" y="1880997"/>
            <a:ext cx="27940" cy="2045335"/>
          </a:xfrm>
          <a:custGeom>
            <a:avLst/>
            <a:gdLst/>
            <a:ahLst/>
            <a:cxnLst/>
            <a:rect l="l" t="t" r="r" b="b"/>
            <a:pathLst>
              <a:path w="27939" h="2045335">
                <a:moveTo>
                  <a:pt x="0" y="2045208"/>
                </a:moveTo>
                <a:lnTo>
                  <a:pt x="27431" y="2045208"/>
                </a:lnTo>
                <a:lnTo>
                  <a:pt x="27431" y="0"/>
                </a:lnTo>
                <a:lnTo>
                  <a:pt x="0" y="0"/>
                </a:lnTo>
                <a:lnTo>
                  <a:pt x="0" y="2045208"/>
                </a:lnTo>
                <a:close/>
              </a:path>
            </a:pathLst>
          </a:custGeom>
          <a:solidFill>
            <a:srgbClr val="DC1E34"/>
          </a:solidFill>
        </p:spPr>
        <p:txBody>
          <a:bodyPr wrap="square" lIns="0" tIns="0" rIns="0" bIns="0" rtlCol="0"/>
          <a:lstStyle/>
          <a:p>
            <a:endParaRPr/>
          </a:p>
        </p:txBody>
      </p:sp>
      <p:sp>
        <p:nvSpPr>
          <p:cNvPr id="170" name="object 170"/>
          <p:cNvSpPr/>
          <p:nvPr/>
        </p:nvSpPr>
        <p:spPr>
          <a:xfrm>
            <a:off x="3036189" y="1880997"/>
            <a:ext cx="27940" cy="2045335"/>
          </a:xfrm>
          <a:custGeom>
            <a:avLst/>
            <a:gdLst/>
            <a:ahLst/>
            <a:cxnLst/>
            <a:rect l="l" t="t" r="r" b="b"/>
            <a:pathLst>
              <a:path w="27939" h="2045335">
                <a:moveTo>
                  <a:pt x="0" y="2045208"/>
                </a:moveTo>
                <a:lnTo>
                  <a:pt x="27431" y="2045208"/>
                </a:lnTo>
                <a:lnTo>
                  <a:pt x="27431" y="0"/>
                </a:lnTo>
                <a:lnTo>
                  <a:pt x="0" y="0"/>
                </a:lnTo>
                <a:lnTo>
                  <a:pt x="0" y="2045208"/>
                </a:lnTo>
                <a:close/>
              </a:path>
            </a:pathLst>
          </a:custGeom>
          <a:solidFill>
            <a:srgbClr val="DC1E34"/>
          </a:solidFill>
        </p:spPr>
        <p:txBody>
          <a:bodyPr wrap="square" lIns="0" tIns="0" rIns="0" bIns="0" rtlCol="0"/>
          <a:lstStyle/>
          <a:p>
            <a:endParaRPr/>
          </a:p>
        </p:txBody>
      </p:sp>
      <p:sp>
        <p:nvSpPr>
          <p:cNvPr id="171" name="object 171"/>
          <p:cNvSpPr/>
          <p:nvPr/>
        </p:nvSpPr>
        <p:spPr>
          <a:xfrm>
            <a:off x="3004185" y="1880997"/>
            <a:ext cx="27940" cy="2045335"/>
          </a:xfrm>
          <a:custGeom>
            <a:avLst/>
            <a:gdLst/>
            <a:ahLst/>
            <a:cxnLst/>
            <a:rect l="l" t="t" r="r" b="b"/>
            <a:pathLst>
              <a:path w="27939" h="2045335">
                <a:moveTo>
                  <a:pt x="0" y="2045208"/>
                </a:moveTo>
                <a:lnTo>
                  <a:pt x="27431" y="2045208"/>
                </a:lnTo>
                <a:lnTo>
                  <a:pt x="27431" y="0"/>
                </a:lnTo>
                <a:lnTo>
                  <a:pt x="0" y="0"/>
                </a:lnTo>
                <a:lnTo>
                  <a:pt x="0" y="2045208"/>
                </a:lnTo>
                <a:close/>
              </a:path>
            </a:pathLst>
          </a:custGeom>
          <a:solidFill>
            <a:srgbClr val="DC1E34"/>
          </a:solidFill>
        </p:spPr>
        <p:txBody>
          <a:bodyPr wrap="square" lIns="0" tIns="0" rIns="0" bIns="0" rtlCol="0"/>
          <a:lstStyle/>
          <a:p>
            <a:endParaRPr/>
          </a:p>
        </p:txBody>
      </p:sp>
      <p:sp>
        <p:nvSpPr>
          <p:cNvPr id="172" name="object 172"/>
          <p:cNvSpPr/>
          <p:nvPr/>
        </p:nvSpPr>
        <p:spPr>
          <a:xfrm>
            <a:off x="2986658" y="1880997"/>
            <a:ext cx="0" cy="1864995"/>
          </a:xfrm>
          <a:custGeom>
            <a:avLst/>
            <a:gdLst/>
            <a:ahLst/>
            <a:cxnLst/>
            <a:rect l="l" t="t" r="r" b="b"/>
            <a:pathLst>
              <a:path h="1864995">
                <a:moveTo>
                  <a:pt x="0" y="0"/>
                </a:moveTo>
                <a:lnTo>
                  <a:pt x="0" y="1864614"/>
                </a:lnTo>
              </a:path>
            </a:pathLst>
          </a:custGeom>
          <a:ln w="27431">
            <a:solidFill>
              <a:srgbClr val="DC1E34"/>
            </a:solidFill>
          </a:ln>
        </p:spPr>
        <p:txBody>
          <a:bodyPr wrap="square" lIns="0" tIns="0" rIns="0" bIns="0" rtlCol="0"/>
          <a:lstStyle/>
          <a:p>
            <a:endParaRPr/>
          </a:p>
        </p:txBody>
      </p:sp>
      <p:sp>
        <p:nvSpPr>
          <p:cNvPr id="173" name="object 173"/>
          <p:cNvSpPr/>
          <p:nvPr/>
        </p:nvSpPr>
        <p:spPr>
          <a:xfrm>
            <a:off x="2954654" y="1880997"/>
            <a:ext cx="0" cy="1709420"/>
          </a:xfrm>
          <a:custGeom>
            <a:avLst/>
            <a:gdLst/>
            <a:ahLst/>
            <a:cxnLst/>
            <a:rect l="l" t="t" r="r" b="b"/>
            <a:pathLst>
              <a:path h="1709420">
                <a:moveTo>
                  <a:pt x="0" y="0"/>
                </a:moveTo>
                <a:lnTo>
                  <a:pt x="0" y="1709166"/>
                </a:lnTo>
              </a:path>
            </a:pathLst>
          </a:custGeom>
          <a:ln w="27431">
            <a:solidFill>
              <a:srgbClr val="DC1E34"/>
            </a:solidFill>
          </a:ln>
        </p:spPr>
        <p:txBody>
          <a:bodyPr wrap="square" lIns="0" tIns="0" rIns="0" bIns="0" rtlCol="0"/>
          <a:lstStyle/>
          <a:p>
            <a:endParaRPr/>
          </a:p>
        </p:txBody>
      </p:sp>
      <p:sp>
        <p:nvSpPr>
          <p:cNvPr id="174" name="object 174"/>
          <p:cNvSpPr/>
          <p:nvPr/>
        </p:nvSpPr>
        <p:spPr>
          <a:xfrm>
            <a:off x="2920364" y="1880997"/>
            <a:ext cx="0" cy="1662430"/>
          </a:xfrm>
          <a:custGeom>
            <a:avLst/>
            <a:gdLst/>
            <a:ahLst/>
            <a:cxnLst/>
            <a:rect l="l" t="t" r="r" b="b"/>
            <a:pathLst>
              <a:path h="1662429">
                <a:moveTo>
                  <a:pt x="0" y="0"/>
                </a:moveTo>
                <a:lnTo>
                  <a:pt x="0" y="1661922"/>
                </a:lnTo>
              </a:path>
            </a:pathLst>
          </a:custGeom>
          <a:ln w="27431">
            <a:solidFill>
              <a:srgbClr val="DC1E34"/>
            </a:solidFill>
          </a:ln>
        </p:spPr>
        <p:txBody>
          <a:bodyPr wrap="square" lIns="0" tIns="0" rIns="0" bIns="0" rtlCol="0"/>
          <a:lstStyle/>
          <a:p>
            <a:endParaRPr/>
          </a:p>
        </p:txBody>
      </p:sp>
      <p:sp>
        <p:nvSpPr>
          <p:cNvPr id="175" name="object 175"/>
          <p:cNvSpPr/>
          <p:nvPr/>
        </p:nvSpPr>
        <p:spPr>
          <a:xfrm>
            <a:off x="2889885" y="1880997"/>
            <a:ext cx="0" cy="1525270"/>
          </a:xfrm>
          <a:custGeom>
            <a:avLst/>
            <a:gdLst/>
            <a:ahLst/>
            <a:cxnLst/>
            <a:rect l="l" t="t" r="r" b="b"/>
            <a:pathLst>
              <a:path h="1525270">
                <a:moveTo>
                  <a:pt x="0" y="0"/>
                </a:moveTo>
                <a:lnTo>
                  <a:pt x="0" y="1524762"/>
                </a:lnTo>
              </a:path>
            </a:pathLst>
          </a:custGeom>
          <a:ln w="27431">
            <a:solidFill>
              <a:srgbClr val="DC1E34"/>
            </a:solidFill>
          </a:ln>
        </p:spPr>
        <p:txBody>
          <a:bodyPr wrap="square" lIns="0" tIns="0" rIns="0" bIns="0" rtlCol="0"/>
          <a:lstStyle/>
          <a:p>
            <a:endParaRPr/>
          </a:p>
        </p:txBody>
      </p:sp>
      <p:sp>
        <p:nvSpPr>
          <p:cNvPr id="176" name="object 176"/>
          <p:cNvSpPr/>
          <p:nvPr/>
        </p:nvSpPr>
        <p:spPr>
          <a:xfrm>
            <a:off x="2843402" y="1880997"/>
            <a:ext cx="27940" cy="1365250"/>
          </a:xfrm>
          <a:custGeom>
            <a:avLst/>
            <a:gdLst/>
            <a:ahLst/>
            <a:cxnLst/>
            <a:rect l="l" t="t" r="r" b="b"/>
            <a:pathLst>
              <a:path w="27939" h="1365250">
                <a:moveTo>
                  <a:pt x="0" y="1364741"/>
                </a:moveTo>
                <a:lnTo>
                  <a:pt x="27431" y="1364741"/>
                </a:lnTo>
                <a:lnTo>
                  <a:pt x="27431" y="0"/>
                </a:lnTo>
                <a:lnTo>
                  <a:pt x="0" y="0"/>
                </a:lnTo>
                <a:lnTo>
                  <a:pt x="0" y="1364741"/>
                </a:lnTo>
                <a:close/>
              </a:path>
            </a:pathLst>
          </a:custGeom>
          <a:solidFill>
            <a:srgbClr val="DC1E34"/>
          </a:solidFill>
        </p:spPr>
        <p:txBody>
          <a:bodyPr wrap="square" lIns="0" tIns="0" rIns="0" bIns="0" rtlCol="0"/>
          <a:lstStyle/>
          <a:p>
            <a:endParaRPr/>
          </a:p>
        </p:txBody>
      </p:sp>
      <p:sp>
        <p:nvSpPr>
          <p:cNvPr id="177" name="object 177"/>
          <p:cNvSpPr/>
          <p:nvPr/>
        </p:nvSpPr>
        <p:spPr>
          <a:xfrm>
            <a:off x="2811398" y="1880997"/>
            <a:ext cx="27940" cy="1365250"/>
          </a:xfrm>
          <a:custGeom>
            <a:avLst/>
            <a:gdLst/>
            <a:ahLst/>
            <a:cxnLst/>
            <a:rect l="l" t="t" r="r" b="b"/>
            <a:pathLst>
              <a:path w="27939" h="1365250">
                <a:moveTo>
                  <a:pt x="0" y="1364741"/>
                </a:moveTo>
                <a:lnTo>
                  <a:pt x="27431" y="1364741"/>
                </a:lnTo>
                <a:lnTo>
                  <a:pt x="27431" y="0"/>
                </a:lnTo>
                <a:lnTo>
                  <a:pt x="0" y="0"/>
                </a:lnTo>
                <a:lnTo>
                  <a:pt x="0" y="1364741"/>
                </a:lnTo>
                <a:close/>
              </a:path>
            </a:pathLst>
          </a:custGeom>
          <a:solidFill>
            <a:srgbClr val="DC1E34"/>
          </a:solidFill>
        </p:spPr>
        <p:txBody>
          <a:bodyPr wrap="square" lIns="0" tIns="0" rIns="0" bIns="0" rtlCol="0"/>
          <a:lstStyle/>
          <a:p>
            <a:endParaRPr/>
          </a:p>
        </p:txBody>
      </p:sp>
      <p:sp>
        <p:nvSpPr>
          <p:cNvPr id="178" name="object 178"/>
          <p:cNvSpPr/>
          <p:nvPr/>
        </p:nvSpPr>
        <p:spPr>
          <a:xfrm>
            <a:off x="2792348" y="1880997"/>
            <a:ext cx="0" cy="1049020"/>
          </a:xfrm>
          <a:custGeom>
            <a:avLst/>
            <a:gdLst/>
            <a:ahLst/>
            <a:cxnLst/>
            <a:rect l="l" t="t" r="r" b="b"/>
            <a:pathLst>
              <a:path h="1049020">
                <a:moveTo>
                  <a:pt x="0" y="0"/>
                </a:moveTo>
                <a:lnTo>
                  <a:pt x="0" y="1048512"/>
                </a:lnTo>
              </a:path>
            </a:pathLst>
          </a:custGeom>
          <a:ln w="25907">
            <a:solidFill>
              <a:srgbClr val="DC1E34"/>
            </a:solidFill>
          </a:ln>
        </p:spPr>
        <p:txBody>
          <a:bodyPr wrap="square" lIns="0" tIns="0" rIns="0" bIns="0" rtlCol="0"/>
          <a:lstStyle/>
          <a:p>
            <a:endParaRPr/>
          </a:p>
        </p:txBody>
      </p:sp>
      <p:sp>
        <p:nvSpPr>
          <p:cNvPr id="179" name="object 179"/>
          <p:cNvSpPr/>
          <p:nvPr/>
        </p:nvSpPr>
        <p:spPr>
          <a:xfrm>
            <a:off x="2766441" y="1880997"/>
            <a:ext cx="0" cy="1018540"/>
          </a:xfrm>
          <a:custGeom>
            <a:avLst/>
            <a:gdLst/>
            <a:ahLst/>
            <a:cxnLst/>
            <a:rect l="l" t="t" r="r" b="b"/>
            <a:pathLst>
              <a:path h="1018539">
                <a:moveTo>
                  <a:pt x="0" y="0"/>
                </a:moveTo>
                <a:lnTo>
                  <a:pt x="0" y="1018031"/>
                </a:lnTo>
              </a:path>
            </a:pathLst>
          </a:custGeom>
          <a:ln w="27431">
            <a:solidFill>
              <a:srgbClr val="DC1E34"/>
            </a:solidFill>
          </a:ln>
        </p:spPr>
        <p:txBody>
          <a:bodyPr wrap="square" lIns="0" tIns="0" rIns="0" bIns="0" rtlCol="0"/>
          <a:lstStyle/>
          <a:p>
            <a:endParaRPr/>
          </a:p>
        </p:txBody>
      </p:sp>
      <p:sp>
        <p:nvSpPr>
          <p:cNvPr id="180" name="object 180"/>
          <p:cNvSpPr/>
          <p:nvPr/>
        </p:nvSpPr>
        <p:spPr>
          <a:xfrm>
            <a:off x="2752725" y="1880997"/>
            <a:ext cx="27940" cy="1018540"/>
          </a:xfrm>
          <a:custGeom>
            <a:avLst/>
            <a:gdLst/>
            <a:ahLst/>
            <a:cxnLst/>
            <a:rect l="l" t="t" r="r" b="b"/>
            <a:pathLst>
              <a:path w="27939" h="1018539">
                <a:moveTo>
                  <a:pt x="0" y="0"/>
                </a:moveTo>
                <a:lnTo>
                  <a:pt x="27431" y="0"/>
                </a:lnTo>
                <a:lnTo>
                  <a:pt x="27431" y="1018031"/>
                </a:lnTo>
                <a:lnTo>
                  <a:pt x="0" y="1018031"/>
                </a:lnTo>
                <a:lnTo>
                  <a:pt x="0" y="0"/>
                </a:lnTo>
                <a:close/>
              </a:path>
            </a:pathLst>
          </a:custGeom>
          <a:ln w="9524">
            <a:solidFill>
              <a:srgbClr val="FFFFFF"/>
            </a:solidFill>
          </a:ln>
        </p:spPr>
        <p:txBody>
          <a:bodyPr wrap="square" lIns="0" tIns="0" rIns="0" bIns="0" rtlCol="0"/>
          <a:lstStyle/>
          <a:p>
            <a:endParaRPr/>
          </a:p>
        </p:txBody>
      </p:sp>
      <p:sp>
        <p:nvSpPr>
          <p:cNvPr id="181" name="object 181"/>
          <p:cNvSpPr/>
          <p:nvPr/>
        </p:nvSpPr>
        <p:spPr>
          <a:xfrm>
            <a:off x="2740914" y="1880997"/>
            <a:ext cx="0" cy="873760"/>
          </a:xfrm>
          <a:custGeom>
            <a:avLst/>
            <a:gdLst/>
            <a:ahLst/>
            <a:cxnLst/>
            <a:rect l="l" t="t" r="r" b="b"/>
            <a:pathLst>
              <a:path h="873760">
                <a:moveTo>
                  <a:pt x="0" y="0"/>
                </a:moveTo>
                <a:lnTo>
                  <a:pt x="0" y="873251"/>
                </a:lnTo>
              </a:path>
            </a:pathLst>
          </a:custGeom>
          <a:ln w="32766">
            <a:solidFill>
              <a:srgbClr val="DC1E34"/>
            </a:solidFill>
          </a:ln>
        </p:spPr>
        <p:txBody>
          <a:bodyPr wrap="square" lIns="0" tIns="0" rIns="0" bIns="0" rtlCol="0"/>
          <a:lstStyle/>
          <a:p>
            <a:endParaRPr/>
          </a:p>
        </p:txBody>
      </p:sp>
      <p:sp>
        <p:nvSpPr>
          <p:cNvPr id="182" name="object 182"/>
          <p:cNvSpPr/>
          <p:nvPr/>
        </p:nvSpPr>
        <p:spPr>
          <a:xfrm>
            <a:off x="2724530" y="1880997"/>
            <a:ext cx="33020" cy="873760"/>
          </a:xfrm>
          <a:custGeom>
            <a:avLst/>
            <a:gdLst/>
            <a:ahLst/>
            <a:cxnLst/>
            <a:rect l="l" t="t" r="r" b="b"/>
            <a:pathLst>
              <a:path w="33019" h="873760">
                <a:moveTo>
                  <a:pt x="0" y="0"/>
                </a:moveTo>
                <a:lnTo>
                  <a:pt x="32766" y="0"/>
                </a:lnTo>
                <a:lnTo>
                  <a:pt x="32766" y="873251"/>
                </a:lnTo>
                <a:lnTo>
                  <a:pt x="0" y="873251"/>
                </a:lnTo>
                <a:lnTo>
                  <a:pt x="0" y="0"/>
                </a:lnTo>
                <a:close/>
              </a:path>
            </a:pathLst>
          </a:custGeom>
          <a:ln w="9525">
            <a:solidFill>
              <a:srgbClr val="FFFFFF"/>
            </a:solidFill>
          </a:ln>
        </p:spPr>
        <p:txBody>
          <a:bodyPr wrap="square" lIns="0" tIns="0" rIns="0" bIns="0" rtlCol="0"/>
          <a:lstStyle/>
          <a:p>
            <a:endParaRPr/>
          </a:p>
        </p:txBody>
      </p:sp>
      <p:sp>
        <p:nvSpPr>
          <p:cNvPr id="183" name="object 183"/>
          <p:cNvSpPr/>
          <p:nvPr/>
        </p:nvSpPr>
        <p:spPr>
          <a:xfrm>
            <a:off x="2706242" y="1880997"/>
            <a:ext cx="0" cy="839469"/>
          </a:xfrm>
          <a:custGeom>
            <a:avLst/>
            <a:gdLst/>
            <a:ahLst/>
            <a:cxnLst/>
            <a:rect l="l" t="t" r="r" b="b"/>
            <a:pathLst>
              <a:path h="839469">
                <a:moveTo>
                  <a:pt x="0" y="0"/>
                </a:moveTo>
                <a:lnTo>
                  <a:pt x="0" y="838962"/>
                </a:lnTo>
              </a:path>
            </a:pathLst>
          </a:custGeom>
          <a:ln w="27431">
            <a:solidFill>
              <a:srgbClr val="DC1E34"/>
            </a:solidFill>
          </a:ln>
        </p:spPr>
        <p:txBody>
          <a:bodyPr wrap="square" lIns="0" tIns="0" rIns="0" bIns="0" rtlCol="0"/>
          <a:lstStyle/>
          <a:p>
            <a:endParaRPr/>
          </a:p>
        </p:txBody>
      </p:sp>
      <p:sp>
        <p:nvSpPr>
          <p:cNvPr id="184" name="object 184"/>
          <p:cNvSpPr/>
          <p:nvPr/>
        </p:nvSpPr>
        <p:spPr>
          <a:xfrm>
            <a:off x="2692526" y="1880997"/>
            <a:ext cx="27940" cy="839469"/>
          </a:xfrm>
          <a:custGeom>
            <a:avLst/>
            <a:gdLst/>
            <a:ahLst/>
            <a:cxnLst/>
            <a:rect l="l" t="t" r="r" b="b"/>
            <a:pathLst>
              <a:path w="27939" h="839469">
                <a:moveTo>
                  <a:pt x="0" y="0"/>
                </a:moveTo>
                <a:lnTo>
                  <a:pt x="27431" y="0"/>
                </a:lnTo>
                <a:lnTo>
                  <a:pt x="27431" y="838962"/>
                </a:lnTo>
                <a:lnTo>
                  <a:pt x="0" y="838962"/>
                </a:lnTo>
                <a:lnTo>
                  <a:pt x="0" y="0"/>
                </a:lnTo>
                <a:close/>
              </a:path>
            </a:pathLst>
          </a:custGeom>
          <a:ln w="9525">
            <a:solidFill>
              <a:srgbClr val="FFFFFF"/>
            </a:solidFill>
          </a:ln>
        </p:spPr>
        <p:txBody>
          <a:bodyPr wrap="square" lIns="0" tIns="0" rIns="0" bIns="0" rtlCol="0"/>
          <a:lstStyle/>
          <a:p>
            <a:endParaRPr/>
          </a:p>
        </p:txBody>
      </p:sp>
      <p:sp>
        <p:nvSpPr>
          <p:cNvPr id="185" name="object 185"/>
          <p:cNvSpPr/>
          <p:nvPr/>
        </p:nvSpPr>
        <p:spPr>
          <a:xfrm>
            <a:off x="2666619" y="1880997"/>
            <a:ext cx="27940" cy="746125"/>
          </a:xfrm>
          <a:custGeom>
            <a:avLst/>
            <a:gdLst/>
            <a:ahLst/>
            <a:cxnLst/>
            <a:rect l="l" t="t" r="r" b="b"/>
            <a:pathLst>
              <a:path w="27939" h="746125">
                <a:moveTo>
                  <a:pt x="0" y="745998"/>
                </a:moveTo>
                <a:lnTo>
                  <a:pt x="27431" y="745998"/>
                </a:lnTo>
                <a:lnTo>
                  <a:pt x="27431" y="0"/>
                </a:lnTo>
                <a:lnTo>
                  <a:pt x="0" y="0"/>
                </a:lnTo>
                <a:lnTo>
                  <a:pt x="0" y="745998"/>
                </a:lnTo>
                <a:close/>
              </a:path>
            </a:pathLst>
          </a:custGeom>
          <a:solidFill>
            <a:srgbClr val="DC1E34"/>
          </a:solidFill>
        </p:spPr>
        <p:txBody>
          <a:bodyPr wrap="square" lIns="0" tIns="0" rIns="0" bIns="0" rtlCol="0"/>
          <a:lstStyle/>
          <a:p>
            <a:endParaRPr/>
          </a:p>
        </p:txBody>
      </p:sp>
      <p:sp>
        <p:nvSpPr>
          <p:cNvPr id="186" name="object 186"/>
          <p:cNvSpPr/>
          <p:nvPr/>
        </p:nvSpPr>
        <p:spPr>
          <a:xfrm>
            <a:off x="2666619" y="1880997"/>
            <a:ext cx="27940" cy="746125"/>
          </a:xfrm>
          <a:custGeom>
            <a:avLst/>
            <a:gdLst/>
            <a:ahLst/>
            <a:cxnLst/>
            <a:rect l="l" t="t" r="r" b="b"/>
            <a:pathLst>
              <a:path w="27939" h="746125">
                <a:moveTo>
                  <a:pt x="0" y="0"/>
                </a:moveTo>
                <a:lnTo>
                  <a:pt x="27431" y="0"/>
                </a:lnTo>
                <a:lnTo>
                  <a:pt x="27431" y="745998"/>
                </a:lnTo>
                <a:lnTo>
                  <a:pt x="0" y="745998"/>
                </a:lnTo>
                <a:lnTo>
                  <a:pt x="0" y="0"/>
                </a:lnTo>
                <a:close/>
              </a:path>
            </a:pathLst>
          </a:custGeom>
          <a:ln w="9525">
            <a:solidFill>
              <a:srgbClr val="FFFFFF"/>
            </a:solidFill>
          </a:ln>
        </p:spPr>
        <p:txBody>
          <a:bodyPr wrap="square" lIns="0" tIns="0" rIns="0" bIns="0" rtlCol="0"/>
          <a:lstStyle/>
          <a:p>
            <a:endParaRPr/>
          </a:p>
        </p:txBody>
      </p:sp>
      <p:sp>
        <p:nvSpPr>
          <p:cNvPr id="187" name="object 187"/>
          <p:cNvSpPr/>
          <p:nvPr/>
        </p:nvSpPr>
        <p:spPr>
          <a:xfrm>
            <a:off x="2633852" y="1880997"/>
            <a:ext cx="27940" cy="746125"/>
          </a:xfrm>
          <a:custGeom>
            <a:avLst/>
            <a:gdLst/>
            <a:ahLst/>
            <a:cxnLst/>
            <a:rect l="l" t="t" r="r" b="b"/>
            <a:pathLst>
              <a:path w="27939" h="746125">
                <a:moveTo>
                  <a:pt x="0" y="745998"/>
                </a:moveTo>
                <a:lnTo>
                  <a:pt x="27431" y="745998"/>
                </a:lnTo>
                <a:lnTo>
                  <a:pt x="27431" y="0"/>
                </a:lnTo>
                <a:lnTo>
                  <a:pt x="0" y="0"/>
                </a:lnTo>
                <a:lnTo>
                  <a:pt x="0" y="745998"/>
                </a:lnTo>
                <a:close/>
              </a:path>
            </a:pathLst>
          </a:custGeom>
          <a:solidFill>
            <a:srgbClr val="DC1E34"/>
          </a:solidFill>
        </p:spPr>
        <p:txBody>
          <a:bodyPr wrap="square" lIns="0" tIns="0" rIns="0" bIns="0" rtlCol="0"/>
          <a:lstStyle/>
          <a:p>
            <a:endParaRPr/>
          </a:p>
        </p:txBody>
      </p:sp>
      <p:sp>
        <p:nvSpPr>
          <p:cNvPr id="188" name="object 188"/>
          <p:cNvSpPr/>
          <p:nvPr/>
        </p:nvSpPr>
        <p:spPr>
          <a:xfrm>
            <a:off x="2633852" y="1880997"/>
            <a:ext cx="27940" cy="746125"/>
          </a:xfrm>
          <a:custGeom>
            <a:avLst/>
            <a:gdLst/>
            <a:ahLst/>
            <a:cxnLst/>
            <a:rect l="l" t="t" r="r" b="b"/>
            <a:pathLst>
              <a:path w="27939" h="746125">
                <a:moveTo>
                  <a:pt x="0" y="0"/>
                </a:moveTo>
                <a:lnTo>
                  <a:pt x="27431" y="0"/>
                </a:lnTo>
                <a:lnTo>
                  <a:pt x="27431" y="745998"/>
                </a:lnTo>
                <a:lnTo>
                  <a:pt x="0" y="745998"/>
                </a:lnTo>
                <a:lnTo>
                  <a:pt x="0" y="0"/>
                </a:lnTo>
                <a:close/>
              </a:path>
            </a:pathLst>
          </a:custGeom>
          <a:ln w="9525">
            <a:solidFill>
              <a:srgbClr val="FFFFFF"/>
            </a:solidFill>
          </a:ln>
        </p:spPr>
        <p:txBody>
          <a:bodyPr wrap="square" lIns="0" tIns="0" rIns="0" bIns="0" rtlCol="0"/>
          <a:lstStyle/>
          <a:p>
            <a:endParaRPr/>
          </a:p>
        </p:txBody>
      </p:sp>
      <p:sp>
        <p:nvSpPr>
          <p:cNvPr id="189" name="object 189"/>
          <p:cNvSpPr/>
          <p:nvPr/>
        </p:nvSpPr>
        <p:spPr>
          <a:xfrm>
            <a:off x="2622423" y="1880997"/>
            <a:ext cx="0" cy="712470"/>
          </a:xfrm>
          <a:custGeom>
            <a:avLst/>
            <a:gdLst/>
            <a:ahLst/>
            <a:cxnLst/>
            <a:rect l="l" t="t" r="r" b="b"/>
            <a:pathLst>
              <a:path h="712469">
                <a:moveTo>
                  <a:pt x="0" y="0"/>
                </a:moveTo>
                <a:lnTo>
                  <a:pt x="0" y="712470"/>
                </a:lnTo>
              </a:path>
            </a:pathLst>
          </a:custGeom>
          <a:ln w="27431">
            <a:solidFill>
              <a:srgbClr val="DC1E34"/>
            </a:solidFill>
          </a:ln>
        </p:spPr>
        <p:txBody>
          <a:bodyPr wrap="square" lIns="0" tIns="0" rIns="0" bIns="0" rtlCol="0"/>
          <a:lstStyle/>
          <a:p>
            <a:endParaRPr/>
          </a:p>
        </p:txBody>
      </p:sp>
      <p:sp>
        <p:nvSpPr>
          <p:cNvPr id="190" name="object 190"/>
          <p:cNvSpPr/>
          <p:nvPr/>
        </p:nvSpPr>
        <p:spPr>
          <a:xfrm>
            <a:off x="2608707" y="1880997"/>
            <a:ext cx="27940" cy="712470"/>
          </a:xfrm>
          <a:custGeom>
            <a:avLst/>
            <a:gdLst/>
            <a:ahLst/>
            <a:cxnLst/>
            <a:rect l="l" t="t" r="r" b="b"/>
            <a:pathLst>
              <a:path w="27939" h="712469">
                <a:moveTo>
                  <a:pt x="0" y="0"/>
                </a:moveTo>
                <a:lnTo>
                  <a:pt x="27431" y="0"/>
                </a:lnTo>
                <a:lnTo>
                  <a:pt x="27431" y="712470"/>
                </a:lnTo>
                <a:lnTo>
                  <a:pt x="0" y="712470"/>
                </a:lnTo>
                <a:lnTo>
                  <a:pt x="0" y="0"/>
                </a:lnTo>
                <a:close/>
              </a:path>
            </a:pathLst>
          </a:custGeom>
          <a:ln w="9525">
            <a:solidFill>
              <a:srgbClr val="FFFFFF"/>
            </a:solidFill>
          </a:ln>
        </p:spPr>
        <p:txBody>
          <a:bodyPr wrap="square" lIns="0" tIns="0" rIns="0" bIns="0" rtlCol="0"/>
          <a:lstStyle/>
          <a:p>
            <a:endParaRPr/>
          </a:p>
        </p:txBody>
      </p:sp>
      <p:sp>
        <p:nvSpPr>
          <p:cNvPr id="191" name="object 191"/>
          <p:cNvSpPr/>
          <p:nvPr/>
        </p:nvSpPr>
        <p:spPr>
          <a:xfrm>
            <a:off x="2580513" y="1880997"/>
            <a:ext cx="27940" cy="674370"/>
          </a:xfrm>
          <a:custGeom>
            <a:avLst/>
            <a:gdLst/>
            <a:ahLst/>
            <a:cxnLst/>
            <a:rect l="l" t="t" r="r" b="b"/>
            <a:pathLst>
              <a:path w="27939" h="674369">
                <a:moveTo>
                  <a:pt x="0" y="674370"/>
                </a:moveTo>
                <a:lnTo>
                  <a:pt x="27431" y="674370"/>
                </a:lnTo>
                <a:lnTo>
                  <a:pt x="27431" y="0"/>
                </a:lnTo>
                <a:lnTo>
                  <a:pt x="0" y="0"/>
                </a:lnTo>
                <a:lnTo>
                  <a:pt x="0" y="674370"/>
                </a:lnTo>
                <a:close/>
              </a:path>
            </a:pathLst>
          </a:custGeom>
          <a:solidFill>
            <a:srgbClr val="DC1E34"/>
          </a:solidFill>
        </p:spPr>
        <p:txBody>
          <a:bodyPr wrap="square" lIns="0" tIns="0" rIns="0" bIns="0" rtlCol="0"/>
          <a:lstStyle/>
          <a:p>
            <a:endParaRPr/>
          </a:p>
        </p:txBody>
      </p:sp>
      <p:sp>
        <p:nvSpPr>
          <p:cNvPr id="192" name="object 192"/>
          <p:cNvSpPr/>
          <p:nvPr/>
        </p:nvSpPr>
        <p:spPr>
          <a:xfrm>
            <a:off x="2580513" y="1880997"/>
            <a:ext cx="27940" cy="674370"/>
          </a:xfrm>
          <a:custGeom>
            <a:avLst/>
            <a:gdLst/>
            <a:ahLst/>
            <a:cxnLst/>
            <a:rect l="l" t="t" r="r" b="b"/>
            <a:pathLst>
              <a:path w="27939" h="674369">
                <a:moveTo>
                  <a:pt x="0" y="0"/>
                </a:moveTo>
                <a:lnTo>
                  <a:pt x="27431" y="0"/>
                </a:lnTo>
                <a:lnTo>
                  <a:pt x="27431" y="674370"/>
                </a:lnTo>
                <a:lnTo>
                  <a:pt x="0" y="674370"/>
                </a:lnTo>
                <a:lnTo>
                  <a:pt x="0" y="0"/>
                </a:lnTo>
                <a:close/>
              </a:path>
            </a:pathLst>
          </a:custGeom>
          <a:ln w="9525">
            <a:solidFill>
              <a:srgbClr val="FFFFFF"/>
            </a:solidFill>
          </a:ln>
        </p:spPr>
        <p:txBody>
          <a:bodyPr wrap="square" lIns="0" tIns="0" rIns="0" bIns="0" rtlCol="0"/>
          <a:lstStyle/>
          <a:p>
            <a:endParaRPr/>
          </a:p>
        </p:txBody>
      </p:sp>
      <p:sp>
        <p:nvSpPr>
          <p:cNvPr id="193" name="object 193"/>
          <p:cNvSpPr/>
          <p:nvPr/>
        </p:nvSpPr>
        <p:spPr>
          <a:xfrm>
            <a:off x="2547747" y="1880997"/>
            <a:ext cx="27940" cy="674370"/>
          </a:xfrm>
          <a:custGeom>
            <a:avLst/>
            <a:gdLst/>
            <a:ahLst/>
            <a:cxnLst/>
            <a:rect l="l" t="t" r="r" b="b"/>
            <a:pathLst>
              <a:path w="27939" h="674369">
                <a:moveTo>
                  <a:pt x="0" y="674370"/>
                </a:moveTo>
                <a:lnTo>
                  <a:pt x="27431" y="674370"/>
                </a:lnTo>
                <a:lnTo>
                  <a:pt x="27431" y="0"/>
                </a:lnTo>
                <a:lnTo>
                  <a:pt x="0" y="0"/>
                </a:lnTo>
                <a:lnTo>
                  <a:pt x="0" y="674370"/>
                </a:lnTo>
                <a:close/>
              </a:path>
            </a:pathLst>
          </a:custGeom>
          <a:solidFill>
            <a:srgbClr val="DC1E34"/>
          </a:solidFill>
        </p:spPr>
        <p:txBody>
          <a:bodyPr wrap="square" lIns="0" tIns="0" rIns="0" bIns="0" rtlCol="0"/>
          <a:lstStyle/>
          <a:p>
            <a:endParaRPr/>
          </a:p>
        </p:txBody>
      </p:sp>
      <p:sp>
        <p:nvSpPr>
          <p:cNvPr id="194" name="object 194"/>
          <p:cNvSpPr/>
          <p:nvPr/>
        </p:nvSpPr>
        <p:spPr>
          <a:xfrm>
            <a:off x="2547747" y="1880997"/>
            <a:ext cx="27940" cy="674370"/>
          </a:xfrm>
          <a:custGeom>
            <a:avLst/>
            <a:gdLst/>
            <a:ahLst/>
            <a:cxnLst/>
            <a:rect l="l" t="t" r="r" b="b"/>
            <a:pathLst>
              <a:path w="27939" h="674369">
                <a:moveTo>
                  <a:pt x="0" y="0"/>
                </a:moveTo>
                <a:lnTo>
                  <a:pt x="27431" y="0"/>
                </a:lnTo>
                <a:lnTo>
                  <a:pt x="27431" y="674370"/>
                </a:lnTo>
                <a:lnTo>
                  <a:pt x="0" y="674370"/>
                </a:lnTo>
                <a:lnTo>
                  <a:pt x="0" y="0"/>
                </a:lnTo>
                <a:close/>
              </a:path>
            </a:pathLst>
          </a:custGeom>
          <a:ln w="9525">
            <a:solidFill>
              <a:srgbClr val="FFFFFF"/>
            </a:solidFill>
          </a:ln>
        </p:spPr>
        <p:txBody>
          <a:bodyPr wrap="square" lIns="0" tIns="0" rIns="0" bIns="0" rtlCol="0"/>
          <a:lstStyle/>
          <a:p>
            <a:endParaRPr/>
          </a:p>
        </p:txBody>
      </p:sp>
      <p:sp>
        <p:nvSpPr>
          <p:cNvPr id="195" name="object 195"/>
          <p:cNvSpPr/>
          <p:nvPr/>
        </p:nvSpPr>
        <p:spPr>
          <a:xfrm>
            <a:off x="2514980" y="1880997"/>
            <a:ext cx="27940" cy="674370"/>
          </a:xfrm>
          <a:custGeom>
            <a:avLst/>
            <a:gdLst/>
            <a:ahLst/>
            <a:cxnLst/>
            <a:rect l="l" t="t" r="r" b="b"/>
            <a:pathLst>
              <a:path w="27939" h="674369">
                <a:moveTo>
                  <a:pt x="0" y="674370"/>
                </a:moveTo>
                <a:lnTo>
                  <a:pt x="27431" y="674370"/>
                </a:lnTo>
                <a:lnTo>
                  <a:pt x="27431" y="0"/>
                </a:lnTo>
                <a:lnTo>
                  <a:pt x="0" y="0"/>
                </a:lnTo>
                <a:lnTo>
                  <a:pt x="0" y="674370"/>
                </a:lnTo>
                <a:close/>
              </a:path>
            </a:pathLst>
          </a:custGeom>
          <a:solidFill>
            <a:srgbClr val="DC1E34"/>
          </a:solidFill>
        </p:spPr>
        <p:txBody>
          <a:bodyPr wrap="square" lIns="0" tIns="0" rIns="0" bIns="0" rtlCol="0"/>
          <a:lstStyle/>
          <a:p>
            <a:endParaRPr/>
          </a:p>
        </p:txBody>
      </p:sp>
      <p:sp>
        <p:nvSpPr>
          <p:cNvPr id="196" name="object 196"/>
          <p:cNvSpPr/>
          <p:nvPr/>
        </p:nvSpPr>
        <p:spPr>
          <a:xfrm>
            <a:off x="2514980" y="1880997"/>
            <a:ext cx="27940" cy="674370"/>
          </a:xfrm>
          <a:custGeom>
            <a:avLst/>
            <a:gdLst/>
            <a:ahLst/>
            <a:cxnLst/>
            <a:rect l="l" t="t" r="r" b="b"/>
            <a:pathLst>
              <a:path w="27939" h="674369">
                <a:moveTo>
                  <a:pt x="0" y="0"/>
                </a:moveTo>
                <a:lnTo>
                  <a:pt x="27431" y="0"/>
                </a:lnTo>
                <a:lnTo>
                  <a:pt x="27431" y="674370"/>
                </a:lnTo>
                <a:lnTo>
                  <a:pt x="0" y="674370"/>
                </a:lnTo>
                <a:lnTo>
                  <a:pt x="0" y="0"/>
                </a:lnTo>
                <a:close/>
              </a:path>
            </a:pathLst>
          </a:custGeom>
          <a:ln w="9525">
            <a:solidFill>
              <a:srgbClr val="FFFFFF"/>
            </a:solidFill>
          </a:ln>
        </p:spPr>
        <p:txBody>
          <a:bodyPr wrap="square" lIns="0" tIns="0" rIns="0" bIns="0" rtlCol="0"/>
          <a:lstStyle/>
          <a:p>
            <a:endParaRPr/>
          </a:p>
        </p:txBody>
      </p:sp>
      <p:sp>
        <p:nvSpPr>
          <p:cNvPr id="197" name="object 197"/>
          <p:cNvSpPr/>
          <p:nvPr/>
        </p:nvSpPr>
        <p:spPr>
          <a:xfrm>
            <a:off x="2482976" y="1880997"/>
            <a:ext cx="27940" cy="674370"/>
          </a:xfrm>
          <a:custGeom>
            <a:avLst/>
            <a:gdLst/>
            <a:ahLst/>
            <a:cxnLst/>
            <a:rect l="l" t="t" r="r" b="b"/>
            <a:pathLst>
              <a:path w="27939" h="674369">
                <a:moveTo>
                  <a:pt x="0" y="674370"/>
                </a:moveTo>
                <a:lnTo>
                  <a:pt x="27431" y="674370"/>
                </a:lnTo>
                <a:lnTo>
                  <a:pt x="27431" y="0"/>
                </a:lnTo>
                <a:lnTo>
                  <a:pt x="0" y="0"/>
                </a:lnTo>
                <a:lnTo>
                  <a:pt x="0" y="674370"/>
                </a:lnTo>
                <a:close/>
              </a:path>
            </a:pathLst>
          </a:custGeom>
          <a:solidFill>
            <a:srgbClr val="DC1E34"/>
          </a:solidFill>
        </p:spPr>
        <p:txBody>
          <a:bodyPr wrap="square" lIns="0" tIns="0" rIns="0" bIns="0" rtlCol="0"/>
          <a:lstStyle/>
          <a:p>
            <a:endParaRPr/>
          </a:p>
        </p:txBody>
      </p:sp>
      <p:sp>
        <p:nvSpPr>
          <p:cNvPr id="198" name="object 198"/>
          <p:cNvSpPr/>
          <p:nvPr/>
        </p:nvSpPr>
        <p:spPr>
          <a:xfrm>
            <a:off x="2482976" y="1880997"/>
            <a:ext cx="27940" cy="674370"/>
          </a:xfrm>
          <a:custGeom>
            <a:avLst/>
            <a:gdLst/>
            <a:ahLst/>
            <a:cxnLst/>
            <a:rect l="l" t="t" r="r" b="b"/>
            <a:pathLst>
              <a:path w="27939" h="674369">
                <a:moveTo>
                  <a:pt x="0" y="0"/>
                </a:moveTo>
                <a:lnTo>
                  <a:pt x="27431" y="0"/>
                </a:lnTo>
                <a:lnTo>
                  <a:pt x="27431" y="674370"/>
                </a:lnTo>
                <a:lnTo>
                  <a:pt x="0" y="674370"/>
                </a:lnTo>
                <a:lnTo>
                  <a:pt x="0" y="0"/>
                </a:lnTo>
                <a:close/>
              </a:path>
            </a:pathLst>
          </a:custGeom>
          <a:ln w="9525">
            <a:solidFill>
              <a:srgbClr val="FFFFFF"/>
            </a:solidFill>
          </a:ln>
        </p:spPr>
        <p:txBody>
          <a:bodyPr wrap="square" lIns="0" tIns="0" rIns="0" bIns="0" rtlCol="0"/>
          <a:lstStyle/>
          <a:p>
            <a:endParaRPr/>
          </a:p>
        </p:txBody>
      </p:sp>
      <p:sp>
        <p:nvSpPr>
          <p:cNvPr id="199" name="object 199"/>
          <p:cNvSpPr/>
          <p:nvPr/>
        </p:nvSpPr>
        <p:spPr>
          <a:xfrm>
            <a:off x="2460117" y="1880997"/>
            <a:ext cx="27940" cy="674370"/>
          </a:xfrm>
          <a:custGeom>
            <a:avLst/>
            <a:gdLst/>
            <a:ahLst/>
            <a:cxnLst/>
            <a:rect l="l" t="t" r="r" b="b"/>
            <a:pathLst>
              <a:path w="27939" h="674369">
                <a:moveTo>
                  <a:pt x="0" y="674370"/>
                </a:moveTo>
                <a:lnTo>
                  <a:pt x="27431" y="674370"/>
                </a:lnTo>
                <a:lnTo>
                  <a:pt x="27431" y="0"/>
                </a:lnTo>
                <a:lnTo>
                  <a:pt x="0" y="0"/>
                </a:lnTo>
                <a:lnTo>
                  <a:pt x="0" y="674370"/>
                </a:lnTo>
                <a:close/>
              </a:path>
            </a:pathLst>
          </a:custGeom>
          <a:solidFill>
            <a:srgbClr val="DC1E34"/>
          </a:solidFill>
        </p:spPr>
        <p:txBody>
          <a:bodyPr wrap="square" lIns="0" tIns="0" rIns="0" bIns="0" rtlCol="0"/>
          <a:lstStyle/>
          <a:p>
            <a:endParaRPr/>
          </a:p>
        </p:txBody>
      </p:sp>
      <p:sp>
        <p:nvSpPr>
          <p:cNvPr id="200" name="object 200"/>
          <p:cNvSpPr/>
          <p:nvPr/>
        </p:nvSpPr>
        <p:spPr>
          <a:xfrm>
            <a:off x="2460117" y="1880997"/>
            <a:ext cx="27940" cy="674370"/>
          </a:xfrm>
          <a:custGeom>
            <a:avLst/>
            <a:gdLst/>
            <a:ahLst/>
            <a:cxnLst/>
            <a:rect l="l" t="t" r="r" b="b"/>
            <a:pathLst>
              <a:path w="27939" h="674369">
                <a:moveTo>
                  <a:pt x="0" y="0"/>
                </a:moveTo>
                <a:lnTo>
                  <a:pt x="27431" y="0"/>
                </a:lnTo>
                <a:lnTo>
                  <a:pt x="27431" y="674370"/>
                </a:lnTo>
                <a:lnTo>
                  <a:pt x="0" y="674370"/>
                </a:lnTo>
                <a:lnTo>
                  <a:pt x="0" y="0"/>
                </a:lnTo>
                <a:close/>
              </a:path>
            </a:pathLst>
          </a:custGeom>
          <a:ln w="9525">
            <a:solidFill>
              <a:srgbClr val="FFFFFF"/>
            </a:solidFill>
          </a:ln>
        </p:spPr>
        <p:txBody>
          <a:bodyPr wrap="square" lIns="0" tIns="0" rIns="0" bIns="0" rtlCol="0"/>
          <a:lstStyle/>
          <a:p>
            <a:endParaRPr/>
          </a:p>
        </p:txBody>
      </p:sp>
      <p:sp>
        <p:nvSpPr>
          <p:cNvPr id="201" name="object 201"/>
          <p:cNvSpPr/>
          <p:nvPr/>
        </p:nvSpPr>
        <p:spPr>
          <a:xfrm>
            <a:off x="2432685" y="1880997"/>
            <a:ext cx="27940" cy="674370"/>
          </a:xfrm>
          <a:custGeom>
            <a:avLst/>
            <a:gdLst/>
            <a:ahLst/>
            <a:cxnLst/>
            <a:rect l="l" t="t" r="r" b="b"/>
            <a:pathLst>
              <a:path w="27939" h="674369">
                <a:moveTo>
                  <a:pt x="0" y="674370"/>
                </a:moveTo>
                <a:lnTo>
                  <a:pt x="27431" y="674370"/>
                </a:lnTo>
                <a:lnTo>
                  <a:pt x="27431" y="0"/>
                </a:lnTo>
                <a:lnTo>
                  <a:pt x="0" y="0"/>
                </a:lnTo>
                <a:lnTo>
                  <a:pt x="0" y="674370"/>
                </a:lnTo>
                <a:close/>
              </a:path>
            </a:pathLst>
          </a:custGeom>
          <a:solidFill>
            <a:srgbClr val="DC1E34"/>
          </a:solidFill>
        </p:spPr>
        <p:txBody>
          <a:bodyPr wrap="square" lIns="0" tIns="0" rIns="0" bIns="0" rtlCol="0"/>
          <a:lstStyle/>
          <a:p>
            <a:endParaRPr/>
          </a:p>
        </p:txBody>
      </p:sp>
      <p:sp>
        <p:nvSpPr>
          <p:cNvPr id="202" name="object 202"/>
          <p:cNvSpPr/>
          <p:nvPr/>
        </p:nvSpPr>
        <p:spPr>
          <a:xfrm>
            <a:off x="2432685" y="1880997"/>
            <a:ext cx="27940" cy="674370"/>
          </a:xfrm>
          <a:custGeom>
            <a:avLst/>
            <a:gdLst/>
            <a:ahLst/>
            <a:cxnLst/>
            <a:rect l="l" t="t" r="r" b="b"/>
            <a:pathLst>
              <a:path w="27939" h="674369">
                <a:moveTo>
                  <a:pt x="0" y="0"/>
                </a:moveTo>
                <a:lnTo>
                  <a:pt x="27431" y="0"/>
                </a:lnTo>
                <a:lnTo>
                  <a:pt x="27431" y="674370"/>
                </a:lnTo>
                <a:lnTo>
                  <a:pt x="0" y="674370"/>
                </a:lnTo>
                <a:lnTo>
                  <a:pt x="0" y="0"/>
                </a:lnTo>
                <a:close/>
              </a:path>
            </a:pathLst>
          </a:custGeom>
          <a:ln w="9525">
            <a:solidFill>
              <a:srgbClr val="FFFFFF"/>
            </a:solidFill>
          </a:ln>
        </p:spPr>
        <p:txBody>
          <a:bodyPr wrap="square" lIns="0" tIns="0" rIns="0" bIns="0" rtlCol="0"/>
          <a:lstStyle/>
          <a:p>
            <a:endParaRPr/>
          </a:p>
        </p:txBody>
      </p:sp>
      <p:sp>
        <p:nvSpPr>
          <p:cNvPr id="203" name="object 203"/>
          <p:cNvSpPr/>
          <p:nvPr/>
        </p:nvSpPr>
        <p:spPr>
          <a:xfrm>
            <a:off x="2399919" y="1880997"/>
            <a:ext cx="27940" cy="674370"/>
          </a:xfrm>
          <a:custGeom>
            <a:avLst/>
            <a:gdLst/>
            <a:ahLst/>
            <a:cxnLst/>
            <a:rect l="l" t="t" r="r" b="b"/>
            <a:pathLst>
              <a:path w="27939" h="674369">
                <a:moveTo>
                  <a:pt x="0" y="674370"/>
                </a:moveTo>
                <a:lnTo>
                  <a:pt x="27431" y="674370"/>
                </a:lnTo>
                <a:lnTo>
                  <a:pt x="27431" y="0"/>
                </a:lnTo>
                <a:lnTo>
                  <a:pt x="0" y="0"/>
                </a:lnTo>
                <a:lnTo>
                  <a:pt x="0" y="674370"/>
                </a:lnTo>
                <a:close/>
              </a:path>
            </a:pathLst>
          </a:custGeom>
          <a:solidFill>
            <a:srgbClr val="DC1E34"/>
          </a:solidFill>
        </p:spPr>
        <p:txBody>
          <a:bodyPr wrap="square" lIns="0" tIns="0" rIns="0" bIns="0" rtlCol="0"/>
          <a:lstStyle/>
          <a:p>
            <a:endParaRPr/>
          </a:p>
        </p:txBody>
      </p:sp>
      <p:sp>
        <p:nvSpPr>
          <p:cNvPr id="204" name="object 204"/>
          <p:cNvSpPr/>
          <p:nvPr/>
        </p:nvSpPr>
        <p:spPr>
          <a:xfrm>
            <a:off x="2399919" y="1880997"/>
            <a:ext cx="27940" cy="674370"/>
          </a:xfrm>
          <a:custGeom>
            <a:avLst/>
            <a:gdLst/>
            <a:ahLst/>
            <a:cxnLst/>
            <a:rect l="l" t="t" r="r" b="b"/>
            <a:pathLst>
              <a:path w="27939" h="674369">
                <a:moveTo>
                  <a:pt x="0" y="0"/>
                </a:moveTo>
                <a:lnTo>
                  <a:pt x="27431" y="0"/>
                </a:lnTo>
                <a:lnTo>
                  <a:pt x="27431" y="674370"/>
                </a:lnTo>
                <a:lnTo>
                  <a:pt x="0" y="674370"/>
                </a:lnTo>
                <a:lnTo>
                  <a:pt x="0" y="0"/>
                </a:lnTo>
                <a:close/>
              </a:path>
            </a:pathLst>
          </a:custGeom>
          <a:ln w="9525">
            <a:solidFill>
              <a:srgbClr val="FFFFFF"/>
            </a:solidFill>
          </a:ln>
        </p:spPr>
        <p:txBody>
          <a:bodyPr wrap="square" lIns="0" tIns="0" rIns="0" bIns="0" rtlCol="0"/>
          <a:lstStyle/>
          <a:p>
            <a:endParaRPr/>
          </a:p>
        </p:txBody>
      </p:sp>
      <p:sp>
        <p:nvSpPr>
          <p:cNvPr id="205" name="object 205"/>
          <p:cNvSpPr/>
          <p:nvPr/>
        </p:nvSpPr>
        <p:spPr>
          <a:xfrm>
            <a:off x="2367152" y="1880997"/>
            <a:ext cx="27940" cy="674370"/>
          </a:xfrm>
          <a:custGeom>
            <a:avLst/>
            <a:gdLst/>
            <a:ahLst/>
            <a:cxnLst/>
            <a:rect l="l" t="t" r="r" b="b"/>
            <a:pathLst>
              <a:path w="27939" h="674369">
                <a:moveTo>
                  <a:pt x="0" y="674370"/>
                </a:moveTo>
                <a:lnTo>
                  <a:pt x="27431" y="674370"/>
                </a:lnTo>
                <a:lnTo>
                  <a:pt x="27431" y="0"/>
                </a:lnTo>
                <a:lnTo>
                  <a:pt x="0" y="0"/>
                </a:lnTo>
                <a:lnTo>
                  <a:pt x="0" y="674370"/>
                </a:lnTo>
                <a:close/>
              </a:path>
            </a:pathLst>
          </a:custGeom>
          <a:solidFill>
            <a:srgbClr val="DC1E34"/>
          </a:solidFill>
        </p:spPr>
        <p:txBody>
          <a:bodyPr wrap="square" lIns="0" tIns="0" rIns="0" bIns="0" rtlCol="0"/>
          <a:lstStyle/>
          <a:p>
            <a:endParaRPr/>
          </a:p>
        </p:txBody>
      </p:sp>
      <p:sp>
        <p:nvSpPr>
          <p:cNvPr id="206" name="object 206"/>
          <p:cNvSpPr/>
          <p:nvPr/>
        </p:nvSpPr>
        <p:spPr>
          <a:xfrm>
            <a:off x="2367152" y="1880997"/>
            <a:ext cx="27940" cy="674370"/>
          </a:xfrm>
          <a:custGeom>
            <a:avLst/>
            <a:gdLst/>
            <a:ahLst/>
            <a:cxnLst/>
            <a:rect l="l" t="t" r="r" b="b"/>
            <a:pathLst>
              <a:path w="27939" h="674369">
                <a:moveTo>
                  <a:pt x="0" y="0"/>
                </a:moveTo>
                <a:lnTo>
                  <a:pt x="27431" y="0"/>
                </a:lnTo>
                <a:lnTo>
                  <a:pt x="27431" y="674370"/>
                </a:lnTo>
                <a:lnTo>
                  <a:pt x="0" y="674370"/>
                </a:lnTo>
                <a:lnTo>
                  <a:pt x="0" y="0"/>
                </a:lnTo>
                <a:close/>
              </a:path>
            </a:pathLst>
          </a:custGeom>
          <a:ln w="9525">
            <a:solidFill>
              <a:srgbClr val="FFFFFF"/>
            </a:solidFill>
          </a:ln>
        </p:spPr>
        <p:txBody>
          <a:bodyPr wrap="square" lIns="0" tIns="0" rIns="0" bIns="0" rtlCol="0"/>
          <a:lstStyle/>
          <a:p>
            <a:endParaRPr/>
          </a:p>
        </p:txBody>
      </p:sp>
      <p:sp>
        <p:nvSpPr>
          <p:cNvPr id="207" name="object 207"/>
          <p:cNvSpPr/>
          <p:nvPr/>
        </p:nvSpPr>
        <p:spPr>
          <a:xfrm>
            <a:off x="2338197" y="1880997"/>
            <a:ext cx="27940" cy="615315"/>
          </a:xfrm>
          <a:custGeom>
            <a:avLst/>
            <a:gdLst/>
            <a:ahLst/>
            <a:cxnLst/>
            <a:rect l="l" t="t" r="r" b="b"/>
            <a:pathLst>
              <a:path w="27939" h="615314">
                <a:moveTo>
                  <a:pt x="0" y="614934"/>
                </a:moveTo>
                <a:lnTo>
                  <a:pt x="27431" y="614934"/>
                </a:lnTo>
                <a:lnTo>
                  <a:pt x="27431" y="0"/>
                </a:lnTo>
                <a:lnTo>
                  <a:pt x="0" y="0"/>
                </a:lnTo>
                <a:lnTo>
                  <a:pt x="0" y="614934"/>
                </a:lnTo>
                <a:close/>
              </a:path>
            </a:pathLst>
          </a:custGeom>
          <a:solidFill>
            <a:srgbClr val="DC1E34"/>
          </a:solidFill>
        </p:spPr>
        <p:txBody>
          <a:bodyPr wrap="square" lIns="0" tIns="0" rIns="0" bIns="0" rtlCol="0"/>
          <a:lstStyle/>
          <a:p>
            <a:endParaRPr/>
          </a:p>
        </p:txBody>
      </p:sp>
      <p:sp>
        <p:nvSpPr>
          <p:cNvPr id="208" name="object 208"/>
          <p:cNvSpPr/>
          <p:nvPr/>
        </p:nvSpPr>
        <p:spPr>
          <a:xfrm>
            <a:off x="2338197" y="1880997"/>
            <a:ext cx="27940" cy="615315"/>
          </a:xfrm>
          <a:custGeom>
            <a:avLst/>
            <a:gdLst/>
            <a:ahLst/>
            <a:cxnLst/>
            <a:rect l="l" t="t" r="r" b="b"/>
            <a:pathLst>
              <a:path w="27939" h="615314">
                <a:moveTo>
                  <a:pt x="0" y="0"/>
                </a:moveTo>
                <a:lnTo>
                  <a:pt x="27431" y="0"/>
                </a:lnTo>
                <a:lnTo>
                  <a:pt x="27431" y="614934"/>
                </a:lnTo>
                <a:lnTo>
                  <a:pt x="0" y="614934"/>
                </a:lnTo>
                <a:lnTo>
                  <a:pt x="0" y="0"/>
                </a:lnTo>
                <a:close/>
              </a:path>
            </a:pathLst>
          </a:custGeom>
          <a:ln w="9525">
            <a:solidFill>
              <a:srgbClr val="FFFFFF"/>
            </a:solidFill>
          </a:ln>
        </p:spPr>
        <p:txBody>
          <a:bodyPr wrap="square" lIns="0" tIns="0" rIns="0" bIns="0" rtlCol="0"/>
          <a:lstStyle/>
          <a:p>
            <a:endParaRPr/>
          </a:p>
        </p:txBody>
      </p:sp>
      <p:sp>
        <p:nvSpPr>
          <p:cNvPr id="209" name="object 209"/>
          <p:cNvSpPr/>
          <p:nvPr/>
        </p:nvSpPr>
        <p:spPr>
          <a:xfrm>
            <a:off x="2305430" y="1880997"/>
            <a:ext cx="27940" cy="615315"/>
          </a:xfrm>
          <a:custGeom>
            <a:avLst/>
            <a:gdLst/>
            <a:ahLst/>
            <a:cxnLst/>
            <a:rect l="l" t="t" r="r" b="b"/>
            <a:pathLst>
              <a:path w="27939" h="615314">
                <a:moveTo>
                  <a:pt x="0" y="614934"/>
                </a:moveTo>
                <a:lnTo>
                  <a:pt x="27431" y="614934"/>
                </a:lnTo>
                <a:lnTo>
                  <a:pt x="27431" y="0"/>
                </a:lnTo>
                <a:lnTo>
                  <a:pt x="0" y="0"/>
                </a:lnTo>
                <a:lnTo>
                  <a:pt x="0" y="614934"/>
                </a:lnTo>
                <a:close/>
              </a:path>
            </a:pathLst>
          </a:custGeom>
          <a:solidFill>
            <a:srgbClr val="DC1E34"/>
          </a:solidFill>
        </p:spPr>
        <p:txBody>
          <a:bodyPr wrap="square" lIns="0" tIns="0" rIns="0" bIns="0" rtlCol="0"/>
          <a:lstStyle/>
          <a:p>
            <a:endParaRPr/>
          </a:p>
        </p:txBody>
      </p:sp>
      <p:sp>
        <p:nvSpPr>
          <p:cNvPr id="210" name="object 210"/>
          <p:cNvSpPr/>
          <p:nvPr/>
        </p:nvSpPr>
        <p:spPr>
          <a:xfrm>
            <a:off x="2305430" y="1880997"/>
            <a:ext cx="27940" cy="615315"/>
          </a:xfrm>
          <a:custGeom>
            <a:avLst/>
            <a:gdLst/>
            <a:ahLst/>
            <a:cxnLst/>
            <a:rect l="l" t="t" r="r" b="b"/>
            <a:pathLst>
              <a:path w="27939" h="615314">
                <a:moveTo>
                  <a:pt x="0" y="0"/>
                </a:moveTo>
                <a:lnTo>
                  <a:pt x="27431" y="0"/>
                </a:lnTo>
                <a:lnTo>
                  <a:pt x="27431" y="614934"/>
                </a:lnTo>
                <a:lnTo>
                  <a:pt x="0" y="614934"/>
                </a:lnTo>
                <a:lnTo>
                  <a:pt x="0" y="0"/>
                </a:lnTo>
                <a:close/>
              </a:path>
            </a:pathLst>
          </a:custGeom>
          <a:ln w="9525">
            <a:solidFill>
              <a:srgbClr val="FFFFFF"/>
            </a:solidFill>
          </a:ln>
        </p:spPr>
        <p:txBody>
          <a:bodyPr wrap="square" lIns="0" tIns="0" rIns="0" bIns="0" rtlCol="0"/>
          <a:lstStyle/>
          <a:p>
            <a:endParaRPr/>
          </a:p>
        </p:txBody>
      </p:sp>
      <p:sp>
        <p:nvSpPr>
          <p:cNvPr id="211" name="object 211"/>
          <p:cNvSpPr/>
          <p:nvPr/>
        </p:nvSpPr>
        <p:spPr>
          <a:xfrm>
            <a:off x="2294382" y="1880997"/>
            <a:ext cx="0" cy="586740"/>
          </a:xfrm>
          <a:custGeom>
            <a:avLst/>
            <a:gdLst/>
            <a:ahLst/>
            <a:cxnLst/>
            <a:rect l="l" t="t" r="r" b="b"/>
            <a:pathLst>
              <a:path h="586739">
                <a:moveTo>
                  <a:pt x="0" y="0"/>
                </a:moveTo>
                <a:lnTo>
                  <a:pt x="0" y="586739"/>
                </a:lnTo>
              </a:path>
            </a:pathLst>
          </a:custGeom>
          <a:ln w="28193">
            <a:solidFill>
              <a:srgbClr val="DC1E34"/>
            </a:solidFill>
          </a:ln>
        </p:spPr>
        <p:txBody>
          <a:bodyPr wrap="square" lIns="0" tIns="0" rIns="0" bIns="0" rtlCol="0"/>
          <a:lstStyle/>
          <a:p>
            <a:endParaRPr/>
          </a:p>
        </p:txBody>
      </p:sp>
      <p:sp>
        <p:nvSpPr>
          <p:cNvPr id="212" name="object 212"/>
          <p:cNvSpPr/>
          <p:nvPr/>
        </p:nvSpPr>
        <p:spPr>
          <a:xfrm>
            <a:off x="2280285" y="1880997"/>
            <a:ext cx="28575" cy="586740"/>
          </a:xfrm>
          <a:custGeom>
            <a:avLst/>
            <a:gdLst/>
            <a:ahLst/>
            <a:cxnLst/>
            <a:rect l="l" t="t" r="r" b="b"/>
            <a:pathLst>
              <a:path w="28575" h="586739">
                <a:moveTo>
                  <a:pt x="0" y="0"/>
                </a:moveTo>
                <a:lnTo>
                  <a:pt x="28193" y="0"/>
                </a:lnTo>
                <a:lnTo>
                  <a:pt x="28193" y="586739"/>
                </a:lnTo>
                <a:lnTo>
                  <a:pt x="0" y="586739"/>
                </a:lnTo>
                <a:lnTo>
                  <a:pt x="0" y="0"/>
                </a:lnTo>
                <a:close/>
              </a:path>
            </a:pathLst>
          </a:custGeom>
          <a:ln w="9525">
            <a:solidFill>
              <a:srgbClr val="FFFFFF"/>
            </a:solidFill>
          </a:ln>
        </p:spPr>
        <p:txBody>
          <a:bodyPr wrap="square" lIns="0" tIns="0" rIns="0" bIns="0" rtlCol="0"/>
          <a:lstStyle/>
          <a:p>
            <a:endParaRPr/>
          </a:p>
        </p:txBody>
      </p:sp>
      <p:sp>
        <p:nvSpPr>
          <p:cNvPr id="213" name="object 213"/>
          <p:cNvSpPr/>
          <p:nvPr/>
        </p:nvSpPr>
        <p:spPr>
          <a:xfrm>
            <a:off x="2254376" y="1880997"/>
            <a:ext cx="27940" cy="509905"/>
          </a:xfrm>
          <a:custGeom>
            <a:avLst/>
            <a:gdLst/>
            <a:ahLst/>
            <a:cxnLst/>
            <a:rect l="l" t="t" r="r" b="b"/>
            <a:pathLst>
              <a:path w="27939" h="509905">
                <a:moveTo>
                  <a:pt x="0" y="509777"/>
                </a:moveTo>
                <a:lnTo>
                  <a:pt x="27431" y="509777"/>
                </a:lnTo>
                <a:lnTo>
                  <a:pt x="27431" y="0"/>
                </a:lnTo>
                <a:lnTo>
                  <a:pt x="0" y="0"/>
                </a:lnTo>
                <a:lnTo>
                  <a:pt x="0" y="509777"/>
                </a:lnTo>
                <a:close/>
              </a:path>
            </a:pathLst>
          </a:custGeom>
          <a:solidFill>
            <a:srgbClr val="DC1E34"/>
          </a:solidFill>
        </p:spPr>
        <p:txBody>
          <a:bodyPr wrap="square" lIns="0" tIns="0" rIns="0" bIns="0" rtlCol="0"/>
          <a:lstStyle/>
          <a:p>
            <a:endParaRPr/>
          </a:p>
        </p:txBody>
      </p:sp>
      <p:sp>
        <p:nvSpPr>
          <p:cNvPr id="214" name="object 214"/>
          <p:cNvSpPr/>
          <p:nvPr/>
        </p:nvSpPr>
        <p:spPr>
          <a:xfrm>
            <a:off x="2254376" y="1880997"/>
            <a:ext cx="27940" cy="509905"/>
          </a:xfrm>
          <a:custGeom>
            <a:avLst/>
            <a:gdLst/>
            <a:ahLst/>
            <a:cxnLst/>
            <a:rect l="l" t="t" r="r" b="b"/>
            <a:pathLst>
              <a:path w="27939" h="509905">
                <a:moveTo>
                  <a:pt x="0" y="0"/>
                </a:moveTo>
                <a:lnTo>
                  <a:pt x="27431" y="0"/>
                </a:lnTo>
                <a:lnTo>
                  <a:pt x="27431" y="509777"/>
                </a:lnTo>
                <a:lnTo>
                  <a:pt x="0" y="509777"/>
                </a:lnTo>
                <a:lnTo>
                  <a:pt x="0" y="0"/>
                </a:lnTo>
                <a:close/>
              </a:path>
            </a:pathLst>
          </a:custGeom>
          <a:ln w="9525">
            <a:solidFill>
              <a:srgbClr val="FFFFFF"/>
            </a:solidFill>
          </a:ln>
        </p:spPr>
        <p:txBody>
          <a:bodyPr wrap="square" lIns="0" tIns="0" rIns="0" bIns="0" rtlCol="0"/>
          <a:lstStyle/>
          <a:p>
            <a:endParaRPr/>
          </a:p>
        </p:txBody>
      </p:sp>
      <p:sp>
        <p:nvSpPr>
          <p:cNvPr id="215" name="object 215"/>
          <p:cNvSpPr/>
          <p:nvPr/>
        </p:nvSpPr>
        <p:spPr>
          <a:xfrm>
            <a:off x="2222373" y="1880997"/>
            <a:ext cx="27940" cy="509905"/>
          </a:xfrm>
          <a:custGeom>
            <a:avLst/>
            <a:gdLst/>
            <a:ahLst/>
            <a:cxnLst/>
            <a:rect l="l" t="t" r="r" b="b"/>
            <a:pathLst>
              <a:path w="27939" h="509905">
                <a:moveTo>
                  <a:pt x="0" y="509777"/>
                </a:moveTo>
                <a:lnTo>
                  <a:pt x="27431" y="509777"/>
                </a:lnTo>
                <a:lnTo>
                  <a:pt x="27431" y="0"/>
                </a:lnTo>
                <a:lnTo>
                  <a:pt x="0" y="0"/>
                </a:lnTo>
                <a:lnTo>
                  <a:pt x="0" y="509777"/>
                </a:lnTo>
                <a:close/>
              </a:path>
            </a:pathLst>
          </a:custGeom>
          <a:solidFill>
            <a:srgbClr val="DC1E34"/>
          </a:solidFill>
        </p:spPr>
        <p:txBody>
          <a:bodyPr wrap="square" lIns="0" tIns="0" rIns="0" bIns="0" rtlCol="0"/>
          <a:lstStyle/>
          <a:p>
            <a:endParaRPr/>
          </a:p>
        </p:txBody>
      </p:sp>
      <p:sp>
        <p:nvSpPr>
          <p:cNvPr id="216" name="object 216"/>
          <p:cNvSpPr/>
          <p:nvPr/>
        </p:nvSpPr>
        <p:spPr>
          <a:xfrm>
            <a:off x="2222373" y="1880997"/>
            <a:ext cx="27940" cy="509905"/>
          </a:xfrm>
          <a:custGeom>
            <a:avLst/>
            <a:gdLst/>
            <a:ahLst/>
            <a:cxnLst/>
            <a:rect l="l" t="t" r="r" b="b"/>
            <a:pathLst>
              <a:path w="27939" h="509905">
                <a:moveTo>
                  <a:pt x="0" y="0"/>
                </a:moveTo>
                <a:lnTo>
                  <a:pt x="27431" y="0"/>
                </a:lnTo>
                <a:lnTo>
                  <a:pt x="27431" y="509777"/>
                </a:lnTo>
                <a:lnTo>
                  <a:pt x="0" y="509777"/>
                </a:lnTo>
                <a:lnTo>
                  <a:pt x="0" y="0"/>
                </a:lnTo>
                <a:close/>
              </a:path>
            </a:pathLst>
          </a:custGeom>
          <a:ln w="9525">
            <a:solidFill>
              <a:srgbClr val="FFFFFF"/>
            </a:solidFill>
          </a:ln>
        </p:spPr>
        <p:txBody>
          <a:bodyPr wrap="square" lIns="0" tIns="0" rIns="0" bIns="0" rtlCol="0"/>
          <a:lstStyle/>
          <a:p>
            <a:endParaRPr/>
          </a:p>
        </p:txBody>
      </p:sp>
      <p:sp>
        <p:nvSpPr>
          <p:cNvPr id="217" name="object 217"/>
          <p:cNvSpPr/>
          <p:nvPr/>
        </p:nvSpPr>
        <p:spPr>
          <a:xfrm>
            <a:off x="2189607" y="1880997"/>
            <a:ext cx="27940" cy="509905"/>
          </a:xfrm>
          <a:custGeom>
            <a:avLst/>
            <a:gdLst/>
            <a:ahLst/>
            <a:cxnLst/>
            <a:rect l="l" t="t" r="r" b="b"/>
            <a:pathLst>
              <a:path w="27939" h="509905">
                <a:moveTo>
                  <a:pt x="0" y="509777"/>
                </a:moveTo>
                <a:lnTo>
                  <a:pt x="27431" y="509777"/>
                </a:lnTo>
                <a:lnTo>
                  <a:pt x="27431" y="0"/>
                </a:lnTo>
                <a:lnTo>
                  <a:pt x="0" y="0"/>
                </a:lnTo>
                <a:lnTo>
                  <a:pt x="0" y="509777"/>
                </a:lnTo>
                <a:close/>
              </a:path>
            </a:pathLst>
          </a:custGeom>
          <a:solidFill>
            <a:srgbClr val="DC1E34"/>
          </a:solidFill>
        </p:spPr>
        <p:txBody>
          <a:bodyPr wrap="square" lIns="0" tIns="0" rIns="0" bIns="0" rtlCol="0"/>
          <a:lstStyle/>
          <a:p>
            <a:endParaRPr/>
          </a:p>
        </p:txBody>
      </p:sp>
      <p:sp>
        <p:nvSpPr>
          <p:cNvPr id="218" name="object 218"/>
          <p:cNvSpPr/>
          <p:nvPr/>
        </p:nvSpPr>
        <p:spPr>
          <a:xfrm>
            <a:off x="2189607" y="1880997"/>
            <a:ext cx="27940" cy="509905"/>
          </a:xfrm>
          <a:custGeom>
            <a:avLst/>
            <a:gdLst/>
            <a:ahLst/>
            <a:cxnLst/>
            <a:rect l="l" t="t" r="r" b="b"/>
            <a:pathLst>
              <a:path w="27939" h="509905">
                <a:moveTo>
                  <a:pt x="0" y="0"/>
                </a:moveTo>
                <a:lnTo>
                  <a:pt x="27431" y="0"/>
                </a:lnTo>
                <a:lnTo>
                  <a:pt x="27431" y="509777"/>
                </a:lnTo>
                <a:lnTo>
                  <a:pt x="0" y="509777"/>
                </a:lnTo>
                <a:lnTo>
                  <a:pt x="0" y="0"/>
                </a:lnTo>
                <a:close/>
              </a:path>
            </a:pathLst>
          </a:custGeom>
          <a:ln w="9525">
            <a:solidFill>
              <a:srgbClr val="FFFFFF"/>
            </a:solidFill>
          </a:ln>
        </p:spPr>
        <p:txBody>
          <a:bodyPr wrap="square" lIns="0" tIns="0" rIns="0" bIns="0" rtlCol="0"/>
          <a:lstStyle/>
          <a:p>
            <a:endParaRPr/>
          </a:p>
        </p:txBody>
      </p:sp>
      <p:sp>
        <p:nvSpPr>
          <p:cNvPr id="219" name="object 219"/>
          <p:cNvSpPr/>
          <p:nvPr/>
        </p:nvSpPr>
        <p:spPr>
          <a:xfrm>
            <a:off x="2175891" y="1880997"/>
            <a:ext cx="0" cy="459740"/>
          </a:xfrm>
          <a:custGeom>
            <a:avLst/>
            <a:gdLst/>
            <a:ahLst/>
            <a:cxnLst/>
            <a:rect l="l" t="t" r="r" b="b"/>
            <a:pathLst>
              <a:path h="459739">
                <a:moveTo>
                  <a:pt x="0" y="0"/>
                </a:moveTo>
                <a:lnTo>
                  <a:pt x="0" y="459486"/>
                </a:lnTo>
              </a:path>
            </a:pathLst>
          </a:custGeom>
          <a:ln w="27431">
            <a:solidFill>
              <a:srgbClr val="DC1E34"/>
            </a:solidFill>
          </a:ln>
        </p:spPr>
        <p:txBody>
          <a:bodyPr wrap="square" lIns="0" tIns="0" rIns="0" bIns="0" rtlCol="0"/>
          <a:lstStyle/>
          <a:p>
            <a:endParaRPr/>
          </a:p>
        </p:txBody>
      </p:sp>
      <p:sp>
        <p:nvSpPr>
          <p:cNvPr id="220" name="object 220"/>
          <p:cNvSpPr/>
          <p:nvPr/>
        </p:nvSpPr>
        <p:spPr>
          <a:xfrm>
            <a:off x="2162175" y="1880997"/>
            <a:ext cx="27940" cy="459740"/>
          </a:xfrm>
          <a:custGeom>
            <a:avLst/>
            <a:gdLst/>
            <a:ahLst/>
            <a:cxnLst/>
            <a:rect l="l" t="t" r="r" b="b"/>
            <a:pathLst>
              <a:path w="27939" h="459739">
                <a:moveTo>
                  <a:pt x="0" y="0"/>
                </a:moveTo>
                <a:lnTo>
                  <a:pt x="27431" y="0"/>
                </a:lnTo>
                <a:lnTo>
                  <a:pt x="27431" y="459486"/>
                </a:lnTo>
                <a:lnTo>
                  <a:pt x="0" y="459486"/>
                </a:lnTo>
                <a:lnTo>
                  <a:pt x="0" y="0"/>
                </a:lnTo>
                <a:close/>
              </a:path>
            </a:pathLst>
          </a:custGeom>
          <a:ln w="9525">
            <a:solidFill>
              <a:srgbClr val="FFFFFF"/>
            </a:solidFill>
          </a:ln>
        </p:spPr>
        <p:txBody>
          <a:bodyPr wrap="square" lIns="0" tIns="0" rIns="0" bIns="0" rtlCol="0"/>
          <a:lstStyle/>
          <a:p>
            <a:endParaRPr/>
          </a:p>
        </p:txBody>
      </p:sp>
      <p:sp>
        <p:nvSpPr>
          <p:cNvPr id="221" name="object 221"/>
          <p:cNvSpPr/>
          <p:nvPr/>
        </p:nvSpPr>
        <p:spPr>
          <a:xfrm>
            <a:off x="2133219" y="1880997"/>
            <a:ext cx="29209" cy="436245"/>
          </a:xfrm>
          <a:custGeom>
            <a:avLst/>
            <a:gdLst/>
            <a:ahLst/>
            <a:cxnLst/>
            <a:rect l="l" t="t" r="r" b="b"/>
            <a:pathLst>
              <a:path w="29210" h="436244">
                <a:moveTo>
                  <a:pt x="0" y="435863"/>
                </a:moveTo>
                <a:lnTo>
                  <a:pt x="28955" y="435863"/>
                </a:lnTo>
                <a:lnTo>
                  <a:pt x="28955" y="0"/>
                </a:lnTo>
                <a:lnTo>
                  <a:pt x="0" y="0"/>
                </a:lnTo>
                <a:lnTo>
                  <a:pt x="0" y="435863"/>
                </a:lnTo>
                <a:close/>
              </a:path>
            </a:pathLst>
          </a:custGeom>
          <a:solidFill>
            <a:srgbClr val="DC1E34"/>
          </a:solidFill>
        </p:spPr>
        <p:txBody>
          <a:bodyPr wrap="square" lIns="0" tIns="0" rIns="0" bIns="0" rtlCol="0"/>
          <a:lstStyle/>
          <a:p>
            <a:endParaRPr/>
          </a:p>
        </p:txBody>
      </p:sp>
      <p:sp>
        <p:nvSpPr>
          <p:cNvPr id="222" name="object 222"/>
          <p:cNvSpPr/>
          <p:nvPr/>
        </p:nvSpPr>
        <p:spPr>
          <a:xfrm>
            <a:off x="2133219" y="1880997"/>
            <a:ext cx="29209" cy="436245"/>
          </a:xfrm>
          <a:custGeom>
            <a:avLst/>
            <a:gdLst/>
            <a:ahLst/>
            <a:cxnLst/>
            <a:rect l="l" t="t" r="r" b="b"/>
            <a:pathLst>
              <a:path w="29210" h="436244">
                <a:moveTo>
                  <a:pt x="0" y="0"/>
                </a:moveTo>
                <a:lnTo>
                  <a:pt x="28956" y="0"/>
                </a:lnTo>
                <a:lnTo>
                  <a:pt x="28956" y="435863"/>
                </a:lnTo>
                <a:lnTo>
                  <a:pt x="0" y="435863"/>
                </a:lnTo>
                <a:lnTo>
                  <a:pt x="0" y="0"/>
                </a:lnTo>
                <a:close/>
              </a:path>
            </a:pathLst>
          </a:custGeom>
          <a:ln w="9525">
            <a:solidFill>
              <a:srgbClr val="FFFFFF"/>
            </a:solidFill>
          </a:ln>
        </p:spPr>
        <p:txBody>
          <a:bodyPr wrap="square" lIns="0" tIns="0" rIns="0" bIns="0" rtlCol="0"/>
          <a:lstStyle/>
          <a:p>
            <a:endParaRPr/>
          </a:p>
        </p:txBody>
      </p:sp>
      <p:sp>
        <p:nvSpPr>
          <p:cNvPr id="223" name="object 223"/>
          <p:cNvSpPr/>
          <p:nvPr/>
        </p:nvSpPr>
        <p:spPr>
          <a:xfrm>
            <a:off x="2106548" y="1880997"/>
            <a:ext cx="28575" cy="431800"/>
          </a:xfrm>
          <a:custGeom>
            <a:avLst/>
            <a:gdLst/>
            <a:ahLst/>
            <a:cxnLst/>
            <a:rect l="l" t="t" r="r" b="b"/>
            <a:pathLst>
              <a:path w="28575" h="431800">
                <a:moveTo>
                  <a:pt x="0" y="431291"/>
                </a:moveTo>
                <a:lnTo>
                  <a:pt x="28194" y="431291"/>
                </a:lnTo>
                <a:lnTo>
                  <a:pt x="28194" y="0"/>
                </a:lnTo>
                <a:lnTo>
                  <a:pt x="0" y="0"/>
                </a:lnTo>
                <a:lnTo>
                  <a:pt x="0" y="431291"/>
                </a:lnTo>
                <a:close/>
              </a:path>
            </a:pathLst>
          </a:custGeom>
          <a:solidFill>
            <a:srgbClr val="DC1E34"/>
          </a:solidFill>
        </p:spPr>
        <p:txBody>
          <a:bodyPr wrap="square" lIns="0" tIns="0" rIns="0" bIns="0" rtlCol="0"/>
          <a:lstStyle/>
          <a:p>
            <a:endParaRPr/>
          </a:p>
        </p:txBody>
      </p:sp>
      <p:sp>
        <p:nvSpPr>
          <p:cNvPr id="224" name="object 224"/>
          <p:cNvSpPr/>
          <p:nvPr/>
        </p:nvSpPr>
        <p:spPr>
          <a:xfrm>
            <a:off x="2106548" y="1880997"/>
            <a:ext cx="28575" cy="431800"/>
          </a:xfrm>
          <a:custGeom>
            <a:avLst/>
            <a:gdLst/>
            <a:ahLst/>
            <a:cxnLst/>
            <a:rect l="l" t="t" r="r" b="b"/>
            <a:pathLst>
              <a:path w="28575" h="431800">
                <a:moveTo>
                  <a:pt x="0" y="0"/>
                </a:moveTo>
                <a:lnTo>
                  <a:pt x="28193" y="0"/>
                </a:lnTo>
                <a:lnTo>
                  <a:pt x="28193" y="431291"/>
                </a:lnTo>
                <a:lnTo>
                  <a:pt x="0" y="431291"/>
                </a:lnTo>
                <a:lnTo>
                  <a:pt x="0" y="0"/>
                </a:lnTo>
                <a:close/>
              </a:path>
            </a:pathLst>
          </a:custGeom>
          <a:ln w="9525">
            <a:solidFill>
              <a:srgbClr val="FFFFFF"/>
            </a:solidFill>
          </a:ln>
        </p:spPr>
        <p:txBody>
          <a:bodyPr wrap="square" lIns="0" tIns="0" rIns="0" bIns="0" rtlCol="0"/>
          <a:lstStyle/>
          <a:p>
            <a:endParaRPr/>
          </a:p>
        </p:txBody>
      </p:sp>
      <p:sp>
        <p:nvSpPr>
          <p:cNvPr id="225" name="object 225"/>
          <p:cNvSpPr/>
          <p:nvPr/>
        </p:nvSpPr>
        <p:spPr>
          <a:xfrm>
            <a:off x="2049398" y="1880997"/>
            <a:ext cx="24765" cy="208915"/>
          </a:xfrm>
          <a:custGeom>
            <a:avLst/>
            <a:gdLst/>
            <a:ahLst/>
            <a:cxnLst/>
            <a:rect l="l" t="t" r="r" b="b"/>
            <a:pathLst>
              <a:path w="24764" h="208914">
                <a:moveTo>
                  <a:pt x="0" y="208787"/>
                </a:moveTo>
                <a:lnTo>
                  <a:pt x="24383" y="208787"/>
                </a:lnTo>
                <a:lnTo>
                  <a:pt x="24383" y="0"/>
                </a:lnTo>
                <a:lnTo>
                  <a:pt x="0" y="0"/>
                </a:lnTo>
                <a:lnTo>
                  <a:pt x="0" y="208787"/>
                </a:lnTo>
                <a:close/>
              </a:path>
            </a:pathLst>
          </a:custGeom>
          <a:solidFill>
            <a:srgbClr val="DC1E34"/>
          </a:solidFill>
        </p:spPr>
        <p:txBody>
          <a:bodyPr wrap="square" lIns="0" tIns="0" rIns="0" bIns="0" rtlCol="0"/>
          <a:lstStyle/>
          <a:p>
            <a:endParaRPr/>
          </a:p>
        </p:txBody>
      </p:sp>
      <p:sp>
        <p:nvSpPr>
          <p:cNvPr id="226" name="object 226"/>
          <p:cNvSpPr/>
          <p:nvPr/>
        </p:nvSpPr>
        <p:spPr>
          <a:xfrm>
            <a:off x="2020442" y="1880997"/>
            <a:ext cx="24765" cy="208915"/>
          </a:xfrm>
          <a:custGeom>
            <a:avLst/>
            <a:gdLst/>
            <a:ahLst/>
            <a:cxnLst/>
            <a:rect l="l" t="t" r="r" b="b"/>
            <a:pathLst>
              <a:path w="24764" h="208914">
                <a:moveTo>
                  <a:pt x="0" y="208787"/>
                </a:moveTo>
                <a:lnTo>
                  <a:pt x="24383" y="208787"/>
                </a:lnTo>
                <a:lnTo>
                  <a:pt x="24383" y="0"/>
                </a:lnTo>
                <a:lnTo>
                  <a:pt x="0" y="0"/>
                </a:lnTo>
                <a:lnTo>
                  <a:pt x="0" y="208787"/>
                </a:lnTo>
                <a:close/>
              </a:path>
            </a:pathLst>
          </a:custGeom>
          <a:solidFill>
            <a:srgbClr val="DC1E34"/>
          </a:solidFill>
        </p:spPr>
        <p:txBody>
          <a:bodyPr wrap="square" lIns="0" tIns="0" rIns="0" bIns="0" rtlCol="0"/>
          <a:lstStyle/>
          <a:p>
            <a:endParaRPr/>
          </a:p>
        </p:txBody>
      </p:sp>
      <p:sp>
        <p:nvSpPr>
          <p:cNvPr id="227" name="object 227"/>
          <p:cNvSpPr/>
          <p:nvPr/>
        </p:nvSpPr>
        <p:spPr>
          <a:xfrm>
            <a:off x="2090547" y="1880997"/>
            <a:ext cx="0" cy="335280"/>
          </a:xfrm>
          <a:custGeom>
            <a:avLst/>
            <a:gdLst/>
            <a:ahLst/>
            <a:cxnLst/>
            <a:rect l="l" t="t" r="r" b="b"/>
            <a:pathLst>
              <a:path h="335280">
                <a:moveTo>
                  <a:pt x="0" y="0"/>
                </a:moveTo>
                <a:lnTo>
                  <a:pt x="0" y="335279"/>
                </a:lnTo>
              </a:path>
            </a:pathLst>
          </a:custGeom>
          <a:ln w="27431">
            <a:solidFill>
              <a:srgbClr val="DC1E34"/>
            </a:solidFill>
          </a:ln>
        </p:spPr>
        <p:txBody>
          <a:bodyPr wrap="square" lIns="0" tIns="0" rIns="0" bIns="0" rtlCol="0"/>
          <a:lstStyle/>
          <a:p>
            <a:endParaRPr/>
          </a:p>
        </p:txBody>
      </p:sp>
      <p:sp>
        <p:nvSpPr>
          <p:cNvPr id="228" name="object 228"/>
          <p:cNvSpPr/>
          <p:nvPr/>
        </p:nvSpPr>
        <p:spPr>
          <a:xfrm>
            <a:off x="2076830" y="1880997"/>
            <a:ext cx="27940" cy="335280"/>
          </a:xfrm>
          <a:custGeom>
            <a:avLst/>
            <a:gdLst/>
            <a:ahLst/>
            <a:cxnLst/>
            <a:rect l="l" t="t" r="r" b="b"/>
            <a:pathLst>
              <a:path w="27939" h="335280">
                <a:moveTo>
                  <a:pt x="0" y="0"/>
                </a:moveTo>
                <a:lnTo>
                  <a:pt x="27431" y="0"/>
                </a:lnTo>
                <a:lnTo>
                  <a:pt x="27431" y="335279"/>
                </a:lnTo>
                <a:lnTo>
                  <a:pt x="0" y="335279"/>
                </a:lnTo>
                <a:lnTo>
                  <a:pt x="0" y="0"/>
                </a:lnTo>
                <a:close/>
              </a:path>
            </a:pathLst>
          </a:custGeom>
          <a:ln w="9525">
            <a:solidFill>
              <a:srgbClr val="FFFFFF"/>
            </a:solidFill>
          </a:ln>
        </p:spPr>
        <p:txBody>
          <a:bodyPr wrap="square" lIns="0" tIns="0" rIns="0" bIns="0" rtlCol="0"/>
          <a:lstStyle/>
          <a:p>
            <a:endParaRPr/>
          </a:p>
        </p:txBody>
      </p:sp>
      <p:sp>
        <p:nvSpPr>
          <p:cNvPr id="229" name="object 229"/>
          <p:cNvSpPr/>
          <p:nvPr/>
        </p:nvSpPr>
        <p:spPr>
          <a:xfrm>
            <a:off x="1713928" y="1876234"/>
            <a:ext cx="313562" cy="178688"/>
          </a:xfrm>
          <a:prstGeom prst="rect">
            <a:avLst/>
          </a:prstGeom>
          <a:blipFill>
            <a:blip r:embed="rId3" cstate="print"/>
            <a:stretch>
              <a:fillRect/>
            </a:stretch>
          </a:blipFill>
        </p:spPr>
        <p:txBody>
          <a:bodyPr wrap="square" lIns="0" tIns="0" rIns="0" bIns="0" rtlCol="0"/>
          <a:lstStyle/>
          <a:p>
            <a:endParaRPr/>
          </a:p>
        </p:txBody>
      </p:sp>
      <p:sp>
        <p:nvSpPr>
          <p:cNvPr id="230" name="object 230"/>
          <p:cNvSpPr/>
          <p:nvPr/>
        </p:nvSpPr>
        <p:spPr>
          <a:xfrm>
            <a:off x="5682996" y="1858517"/>
            <a:ext cx="0" cy="3430904"/>
          </a:xfrm>
          <a:custGeom>
            <a:avLst/>
            <a:gdLst/>
            <a:ahLst/>
            <a:cxnLst/>
            <a:rect l="l" t="t" r="r" b="b"/>
            <a:pathLst>
              <a:path h="3430904">
                <a:moveTo>
                  <a:pt x="0" y="0"/>
                </a:moveTo>
                <a:lnTo>
                  <a:pt x="0" y="3430689"/>
                </a:lnTo>
              </a:path>
            </a:pathLst>
          </a:custGeom>
          <a:ln w="28575">
            <a:solidFill>
              <a:srgbClr val="FF0000"/>
            </a:solidFill>
            <a:prstDash val="sysDash"/>
          </a:ln>
        </p:spPr>
        <p:txBody>
          <a:bodyPr wrap="square" lIns="0" tIns="0" rIns="0" bIns="0" rtlCol="0"/>
          <a:lstStyle/>
          <a:p>
            <a:endParaRPr/>
          </a:p>
        </p:txBody>
      </p:sp>
      <p:sp>
        <p:nvSpPr>
          <p:cNvPr id="231" name="object 231"/>
          <p:cNvSpPr/>
          <p:nvPr/>
        </p:nvSpPr>
        <p:spPr>
          <a:xfrm>
            <a:off x="4343400" y="1858517"/>
            <a:ext cx="0" cy="3430904"/>
          </a:xfrm>
          <a:custGeom>
            <a:avLst/>
            <a:gdLst/>
            <a:ahLst/>
            <a:cxnLst/>
            <a:rect l="l" t="t" r="r" b="b"/>
            <a:pathLst>
              <a:path h="3430904">
                <a:moveTo>
                  <a:pt x="0" y="0"/>
                </a:moveTo>
                <a:lnTo>
                  <a:pt x="0" y="3430689"/>
                </a:lnTo>
              </a:path>
            </a:pathLst>
          </a:custGeom>
          <a:ln w="28575">
            <a:solidFill>
              <a:srgbClr val="FF0000"/>
            </a:solidFill>
            <a:prstDash val="sysDash"/>
          </a:ln>
        </p:spPr>
        <p:txBody>
          <a:bodyPr wrap="square" lIns="0" tIns="0" rIns="0" bIns="0" rtlCol="0"/>
          <a:lstStyle/>
          <a:p>
            <a:endParaRPr/>
          </a:p>
        </p:txBody>
      </p:sp>
      <p:sp>
        <p:nvSpPr>
          <p:cNvPr id="232" name="object 232"/>
          <p:cNvSpPr/>
          <p:nvPr/>
        </p:nvSpPr>
        <p:spPr>
          <a:xfrm>
            <a:off x="1477517" y="4938521"/>
            <a:ext cx="4225290" cy="0"/>
          </a:xfrm>
          <a:custGeom>
            <a:avLst/>
            <a:gdLst/>
            <a:ahLst/>
            <a:cxnLst/>
            <a:rect l="l" t="t" r="r" b="b"/>
            <a:pathLst>
              <a:path w="4225290">
                <a:moveTo>
                  <a:pt x="0" y="0"/>
                </a:moveTo>
                <a:lnTo>
                  <a:pt x="4225099" y="0"/>
                </a:lnTo>
              </a:path>
            </a:pathLst>
          </a:custGeom>
          <a:ln w="28575">
            <a:solidFill>
              <a:srgbClr val="39ADAD"/>
            </a:solidFill>
            <a:prstDash val="sysDash"/>
          </a:ln>
        </p:spPr>
        <p:txBody>
          <a:bodyPr wrap="square" lIns="0" tIns="0" rIns="0" bIns="0" rtlCol="0"/>
          <a:lstStyle/>
          <a:p>
            <a:endParaRPr/>
          </a:p>
        </p:txBody>
      </p:sp>
      <p:sp>
        <p:nvSpPr>
          <p:cNvPr id="233" name="object 233"/>
          <p:cNvSpPr txBox="1"/>
          <p:nvPr/>
        </p:nvSpPr>
        <p:spPr>
          <a:xfrm>
            <a:off x="6725515" y="1732682"/>
            <a:ext cx="1289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0</a:t>
            </a:r>
            <a:endParaRPr sz="1600">
              <a:latin typeface="Calibri"/>
              <a:cs typeface="Calibri"/>
            </a:endParaRPr>
          </a:p>
        </p:txBody>
      </p:sp>
      <p:sp>
        <p:nvSpPr>
          <p:cNvPr id="234" name="object 234"/>
          <p:cNvSpPr txBox="1"/>
          <p:nvPr/>
        </p:nvSpPr>
        <p:spPr>
          <a:xfrm>
            <a:off x="6560920" y="2412015"/>
            <a:ext cx="2940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a:t>
            </a:r>
            <a:r>
              <a:rPr sz="1600" spc="-5" dirty="0">
                <a:latin typeface="Calibri"/>
                <a:cs typeface="Calibri"/>
              </a:rPr>
              <a:t>20</a:t>
            </a:r>
            <a:endParaRPr sz="1600">
              <a:latin typeface="Calibri"/>
              <a:cs typeface="Calibri"/>
            </a:endParaRPr>
          </a:p>
        </p:txBody>
      </p:sp>
      <p:sp>
        <p:nvSpPr>
          <p:cNvPr id="235" name="object 235"/>
          <p:cNvSpPr txBox="1"/>
          <p:nvPr/>
        </p:nvSpPr>
        <p:spPr>
          <a:xfrm>
            <a:off x="6560920" y="3096231"/>
            <a:ext cx="2940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a:t>
            </a:r>
            <a:r>
              <a:rPr sz="1600" spc="-5" dirty="0">
                <a:latin typeface="Calibri"/>
                <a:cs typeface="Calibri"/>
              </a:rPr>
              <a:t>40</a:t>
            </a:r>
            <a:endParaRPr sz="1600">
              <a:latin typeface="Calibri"/>
              <a:cs typeface="Calibri"/>
            </a:endParaRPr>
          </a:p>
        </p:txBody>
      </p:sp>
      <p:sp>
        <p:nvSpPr>
          <p:cNvPr id="236" name="object 236"/>
          <p:cNvSpPr txBox="1"/>
          <p:nvPr/>
        </p:nvSpPr>
        <p:spPr>
          <a:xfrm>
            <a:off x="6560920" y="3765391"/>
            <a:ext cx="2940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a:t>
            </a:r>
            <a:r>
              <a:rPr sz="1600" spc="-5" dirty="0">
                <a:latin typeface="Calibri"/>
                <a:cs typeface="Calibri"/>
              </a:rPr>
              <a:t>60</a:t>
            </a:r>
            <a:endParaRPr sz="1600">
              <a:latin typeface="Calibri"/>
              <a:cs typeface="Calibri"/>
            </a:endParaRPr>
          </a:p>
        </p:txBody>
      </p:sp>
      <p:sp>
        <p:nvSpPr>
          <p:cNvPr id="237" name="object 237"/>
          <p:cNvSpPr txBox="1"/>
          <p:nvPr/>
        </p:nvSpPr>
        <p:spPr>
          <a:xfrm>
            <a:off x="6560920" y="4449200"/>
            <a:ext cx="2940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a:t>
            </a:r>
            <a:r>
              <a:rPr sz="1600" spc="-5" dirty="0">
                <a:latin typeface="Calibri"/>
                <a:cs typeface="Calibri"/>
              </a:rPr>
              <a:t>80</a:t>
            </a:r>
            <a:endParaRPr sz="1600">
              <a:latin typeface="Calibri"/>
              <a:cs typeface="Calibri"/>
            </a:endParaRPr>
          </a:p>
        </p:txBody>
      </p:sp>
      <p:sp>
        <p:nvSpPr>
          <p:cNvPr id="238" name="object 238"/>
          <p:cNvSpPr txBox="1"/>
          <p:nvPr/>
        </p:nvSpPr>
        <p:spPr>
          <a:xfrm>
            <a:off x="938313" y="5110019"/>
            <a:ext cx="5917565" cy="269875"/>
          </a:xfrm>
          <a:prstGeom prst="rect">
            <a:avLst/>
          </a:prstGeom>
        </p:spPr>
        <p:txBody>
          <a:bodyPr vert="horz" wrap="square" lIns="0" tIns="12700" rIns="0" bIns="0" rtlCol="0">
            <a:spAutoFit/>
          </a:bodyPr>
          <a:lstStyle/>
          <a:p>
            <a:pPr marL="12700">
              <a:lnSpc>
                <a:spcPct val="100000"/>
              </a:lnSpc>
              <a:spcBef>
                <a:spcPts val="100"/>
              </a:spcBef>
              <a:tabLst>
                <a:tab pos="5532755" algn="l"/>
              </a:tabLst>
            </a:pPr>
            <a:r>
              <a:rPr sz="1600" dirty="0">
                <a:latin typeface="Calibri"/>
                <a:cs typeface="Calibri"/>
              </a:rPr>
              <a:t>-</a:t>
            </a:r>
            <a:r>
              <a:rPr sz="1600" spc="-5" dirty="0">
                <a:latin typeface="Calibri"/>
                <a:cs typeface="Calibri"/>
              </a:rPr>
              <a:t>10</a:t>
            </a:r>
            <a:r>
              <a:rPr sz="1600" dirty="0">
                <a:latin typeface="Calibri"/>
                <a:cs typeface="Calibri"/>
              </a:rPr>
              <a:t>0	-</a:t>
            </a:r>
            <a:r>
              <a:rPr sz="1600" spc="-5" dirty="0">
                <a:latin typeface="Calibri"/>
                <a:cs typeface="Calibri"/>
              </a:rPr>
              <a:t>100</a:t>
            </a:r>
            <a:endParaRPr sz="1600">
              <a:latin typeface="Calibri"/>
              <a:cs typeface="Calibri"/>
            </a:endParaRPr>
          </a:p>
        </p:txBody>
      </p:sp>
      <p:sp>
        <p:nvSpPr>
          <p:cNvPr id="239" name="object 239"/>
          <p:cNvSpPr txBox="1"/>
          <p:nvPr/>
        </p:nvSpPr>
        <p:spPr>
          <a:xfrm>
            <a:off x="7209861" y="4958623"/>
            <a:ext cx="1981835" cy="269875"/>
          </a:xfrm>
          <a:prstGeom prst="rect">
            <a:avLst/>
          </a:prstGeom>
        </p:spPr>
        <p:txBody>
          <a:bodyPr vert="horz" wrap="square" lIns="0" tIns="12700" rIns="0" bIns="0" rtlCol="0">
            <a:spAutoFit/>
          </a:bodyPr>
          <a:lstStyle/>
          <a:p>
            <a:pPr marL="12700">
              <a:lnSpc>
                <a:spcPct val="100000"/>
              </a:lnSpc>
              <a:spcBef>
                <a:spcPts val="100"/>
              </a:spcBef>
            </a:pPr>
            <a:r>
              <a:rPr sz="1600" spc="-5" dirty="0">
                <a:latin typeface="Calibri"/>
                <a:cs typeface="Calibri"/>
              </a:rPr>
              <a:t>≤10% viable tumor</a:t>
            </a:r>
            <a:r>
              <a:rPr sz="1600" spc="-30" dirty="0">
                <a:latin typeface="Calibri"/>
                <a:cs typeface="Calibri"/>
              </a:rPr>
              <a:t> </a:t>
            </a:r>
            <a:r>
              <a:rPr sz="1600" spc="-5" dirty="0">
                <a:latin typeface="Calibri"/>
                <a:cs typeface="Calibri"/>
              </a:rPr>
              <a:t>cells</a:t>
            </a:r>
            <a:endParaRPr sz="1600">
              <a:latin typeface="Calibri"/>
              <a:cs typeface="Calibri"/>
            </a:endParaRPr>
          </a:p>
        </p:txBody>
      </p:sp>
      <p:sp>
        <p:nvSpPr>
          <p:cNvPr id="240" name="object 240"/>
          <p:cNvSpPr txBox="1"/>
          <p:nvPr/>
        </p:nvSpPr>
        <p:spPr>
          <a:xfrm>
            <a:off x="10067555" y="5460177"/>
            <a:ext cx="1421765" cy="391160"/>
          </a:xfrm>
          <a:prstGeom prst="rect">
            <a:avLst/>
          </a:prstGeom>
        </p:spPr>
        <p:txBody>
          <a:bodyPr vert="horz" wrap="square" lIns="0" tIns="12700" rIns="0" bIns="0" rtlCol="0">
            <a:spAutoFit/>
          </a:bodyPr>
          <a:lstStyle/>
          <a:p>
            <a:pPr marL="45085">
              <a:lnSpc>
                <a:spcPct val="100000"/>
              </a:lnSpc>
              <a:spcBef>
                <a:spcPts val="100"/>
              </a:spcBef>
            </a:pPr>
            <a:r>
              <a:rPr sz="1200" spc="-5" dirty="0">
                <a:latin typeface="Calibri"/>
                <a:cs typeface="Calibri"/>
              </a:rPr>
              <a:t>pCR </a:t>
            </a:r>
            <a:r>
              <a:rPr sz="1200" dirty="0">
                <a:latin typeface="Calibri"/>
                <a:cs typeface="Calibri"/>
              </a:rPr>
              <a:t>in </a:t>
            </a:r>
            <a:r>
              <a:rPr sz="1200" spc="-5" dirty="0">
                <a:latin typeface="Calibri"/>
                <a:cs typeface="Calibri"/>
              </a:rPr>
              <a:t>primary</a:t>
            </a:r>
            <a:r>
              <a:rPr sz="1200" spc="-50" dirty="0">
                <a:latin typeface="Calibri"/>
                <a:cs typeface="Calibri"/>
              </a:rPr>
              <a:t> </a:t>
            </a:r>
            <a:r>
              <a:rPr sz="1200" spc="-5" dirty="0">
                <a:latin typeface="Calibri"/>
                <a:cs typeface="Calibri"/>
              </a:rPr>
              <a:t>tumor</a:t>
            </a:r>
            <a:endParaRPr sz="1200">
              <a:latin typeface="Calibri"/>
              <a:cs typeface="Calibri"/>
            </a:endParaRPr>
          </a:p>
          <a:p>
            <a:pPr marL="12700">
              <a:lnSpc>
                <a:spcPct val="100000"/>
              </a:lnSpc>
            </a:pPr>
            <a:r>
              <a:rPr sz="1200" i="1" spc="-5" dirty="0">
                <a:latin typeface="Calibri"/>
                <a:cs typeface="Calibri"/>
              </a:rPr>
              <a:t>(0% viable tumor</a:t>
            </a:r>
            <a:r>
              <a:rPr sz="1200" i="1" spc="-15" dirty="0">
                <a:latin typeface="Calibri"/>
                <a:cs typeface="Calibri"/>
              </a:rPr>
              <a:t> </a:t>
            </a:r>
            <a:r>
              <a:rPr sz="1200" i="1" spc="-5" dirty="0">
                <a:latin typeface="Calibri"/>
                <a:cs typeface="Calibri"/>
              </a:rPr>
              <a:t>cells)</a:t>
            </a:r>
            <a:endParaRPr sz="1200">
              <a:latin typeface="Calibri"/>
              <a:cs typeface="Calibri"/>
            </a:endParaRPr>
          </a:p>
        </p:txBody>
      </p:sp>
      <p:sp>
        <p:nvSpPr>
          <p:cNvPr id="241" name="object 241"/>
          <p:cNvSpPr/>
          <p:nvPr/>
        </p:nvSpPr>
        <p:spPr>
          <a:xfrm>
            <a:off x="10719054" y="5333996"/>
            <a:ext cx="168910" cy="67945"/>
          </a:xfrm>
          <a:custGeom>
            <a:avLst/>
            <a:gdLst/>
            <a:ahLst/>
            <a:cxnLst/>
            <a:rect l="l" t="t" r="r" b="b"/>
            <a:pathLst>
              <a:path w="168909" h="67945">
                <a:moveTo>
                  <a:pt x="0" y="4241"/>
                </a:moveTo>
                <a:lnTo>
                  <a:pt x="0" y="67818"/>
                </a:lnTo>
                <a:lnTo>
                  <a:pt x="168402" y="67818"/>
                </a:lnTo>
                <a:lnTo>
                  <a:pt x="168402" y="0"/>
                </a:lnTo>
              </a:path>
            </a:pathLst>
          </a:custGeom>
          <a:ln w="28574">
            <a:solidFill>
              <a:srgbClr val="635FAA"/>
            </a:solidFill>
          </a:ln>
        </p:spPr>
        <p:txBody>
          <a:bodyPr wrap="square" lIns="0" tIns="0" rIns="0" bIns="0" rtlCol="0"/>
          <a:lstStyle/>
          <a:p>
            <a:endParaRPr/>
          </a:p>
        </p:txBody>
      </p:sp>
      <p:sp>
        <p:nvSpPr>
          <p:cNvPr id="242" name="object 242"/>
          <p:cNvSpPr/>
          <p:nvPr/>
        </p:nvSpPr>
        <p:spPr>
          <a:xfrm>
            <a:off x="10805159" y="5401817"/>
            <a:ext cx="0" cy="119380"/>
          </a:xfrm>
          <a:custGeom>
            <a:avLst/>
            <a:gdLst/>
            <a:ahLst/>
            <a:cxnLst/>
            <a:rect l="l" t="t" r="r" b="b"/>
            <a:pathLst>
              <a:path h="119379">
                <a:moveTo>
                  <a:pt x="0" y="0"/>
                </a:moveTo>
                <a:lnTo>
                  <a:pt x="0" y="119176"/>
                </a:lnTo>
              </a:path>
            </a:pathLst>
          </a:custGeom>
          <a:ln w="28575">
            <a:solidFill>
              <a:srgbClr val="635FAA"/>
            </a:solidFill>
          </a:ln>
        </p:spPr>
        <p:txBody>
          <a:bodyPr wrap="square" lIns="0" tIns="0" rIns="0" bIns="0" rtlCol="0"/>
          <a:lstStyle/>
          <a:p>
            <a:endParaRPr/>
          </a:p>
        </p:txBody>
      </p:sp>
      <p:sp>
        <p:nvSpPr>
          <p:cNvPr id="243" name="object 243"/>
          <p:cNvSpPr txBox="1"/>
          <p:nvPr/>
        </p:nvSpPr>
        <p:spPr>
          <a:xfrm>
            <a:off x="11105374" y="2287871"/>
            <a:ext cx="229235" cy="2414270"/>
          </a:xfrm>
          <a:prstGeom prst="rect">
            <a:avLst/>
          </a:prstGeom>
        </p:spPr>
        <p:txBody>
          <a:bodyPr vert="vert270" wrap="square" lIns="0" tIns="0" rIns="0" bIns="0" rtlCol="0">
            <a:spAutoFit/>
          </a:bodyPr>
          <a:lstStyle/>
          <a:p>
            <a:pPr marL="12700">
              <a:lnSpc>
                <a:spcPts val="1620"/>
              </a:lnSpc>
            </a:pPr>
            <a:r>
              <a:rPr sz="1600" spc="-5" dirty="0">
                <a:latin typeface="Calibri"/>
                <a:cs typeface="Calibri"/>
              </a:rPr>
              <a:t>Increasing depth </a:t>
            </a:r>
            <a:r>
              <a:rPr sz="1600" dirty="0">
                <a:latin typeface="Calibri"/>
                <a:cs typeface="Calibri"/>
              </a:rPr>
              <a:t>of</a:t>
            </a:r>
            <a:r>
              <a:rPr sz="1600" spc="-45" dirty="0">
                <a:latin typeface="Calibri"/>
                <a:cs typeface="Calibri"/>
              </a:rPr>
              <a:t> </a:t>
            </a:r>
            <a:r>
              <a:rPr sz="1600" spc="-5" dirty="0">
                <a:latin typeface="Calibri"/>
                <a:cs typeface="Calibri"/>
              </a:rPr>
              <a:t>response</a:t>
            </a:r>
            <a:endParaRPr sz="1600">
              <a:latin typeface="Calibri"/>
              <a:cs typeface="Calibri"/>
            </a:endParaRPr>
          </a:p>
        </p:txBody>
      </p:sp>
      <p:sp>
        <p:nvSpPr>
          <p:cNvPr id="244" name="object 244"/>
          <p:cNvSpPr/>
          <p:nvPr/>
        </p:nvSpPr>
        <p:spPr>
          <a:xfrm>
            <a:off x="11372850" y="2236470"/>
            <a:ext cx="0" cy="2581910"/>
          </a:xfrm>
          <a:custGeom>
            <a:avLst/>
            <a:gdLst/>
            <a:ahLst/>
            <a:cxnLst/>
            <a:rect l="l" t="t" r="r" b="b"/>
            <a:pathLst>
              <a:path h="2581910">
                <a:moveTo>
                  <a:pt x="0" y="0"/>
                </a:moveTo>
                <a:lnTo>
                  <a:pt x="0" y="2581363"/>
                </a:lnTo>
              </a:path>
            </a:pathLst>
          </a:custGeom>
          <a:ln w="28575">
            <a:solidFill>
              <a:srgbClr val="129ABE"/>
            </a:solidFill>
          </a:ln>
        </p:spPr>
        <p:txBody>
          <a:bodyPr wrap="square" lIns="0" tIns="0" rIns="0" bIns="0" rtlCol="0"/>
          <a:lstStyle/>
          <a:p>
            <a:endParaRPr/>
          </a:p>
        </p:txBody>
      </p:sp>
      <p:sp>
        <p:nvSpPr>
          <p:cNvPr id="245" name="object 245"/>
          <p:cNvSpPr/>
          <p:nvPr/>
        </p:nvSpPr>
        <p:spPr>
          <a:xfrm>
            <a:off x="11329992" y="4803542"/>
            <a:ext cx="85725" cy="85725"/>
          </a:xfrm>
          <a:custGeom>
            <a:avLst/>
            <a:gdLst/>
            <a:ahLst/>
            <a:cxnLst/>
            <a:rect l="l" t="t" r="r" b="b"/>
            <a:pathLst>
              <a:path w="85725" h="85725">
                <a:moveTo>
                  <a:pt x="85725" y="0"/>
                </a:moveTo>
                <a:lnTo>
                  <a:pt x="0" y="0"/>
                </a:lnTo>
                <a:lnTo>
                  <a:pt x="42862" y="85725"/>
                </a:lnTo>
                <a:lnTo>
                  <a:pt x="85725" y="0"/>
                </a:lnTo>
                <a:close/>
              </a:path>
            </a:pathLst>
          </a:custGeom>
          <a:solidFill>
            <a:srgbClr val="129ABE"/>
          </a:solidFill>
        </p:spPr>
        <p:txBody>
          <a:bodyPr wrap="square" lIns="0" tIns="0" rIns="0" bIns="0" rtlCol="0"/>
          <a:lstStyle/>
          <a:p>
            <a:endParaRPr/>
          </a:p>
        </p:txBody>
      </p:sp>
      <p:sp>
        <p:nvSpPr>
          <p:cNvPr id="246" name="object 246"/>
          <p:cNvSpPr/>
          <p:nvPr/>
        </p:nvSpPr>
        <p:spPr>
          <a:xfrm>
            <a:off x="9274682" y="1879473"/>
            <a:ext cx="27940" cy="1197610"/>
          </a:xfrm>
          <a:custGeom>
            <a:avLst/>
            <a:gdLst/>
            <a:ahLst/>
            <a:cxnLst/>
            <a:rect l="l" t="t" r="r" b="b"/>
            <a:pathLst>
              <a:path w="27940" h="1197610">
                <a:moveTo>
                  <a:pt x="0" y="1197102"/>
                </a:moveTo>
                <a:lnTo>
                  <a:pt x="27431" y="1197102"/>
                </a:lnTo>
                <a:lnTo>
                  <a:pt x="27431" y="0"/>
                </a:lnTo>
                <a:lnTo>
                  <a:pt x="0" y="0"/>
                </a:lnTo>
                <a:lnTo>
                  <a:pt x="0" y="1197102"/>
                </a:lnTo>
                <a:close/>
              </a:path>
            </a:pathLst>
          </a:custGeom>
          <a:solidFill>
            <a:srgbClr val="635FAA"/>
          </a:solidFill>
        </p:spPr>
        <p:txBody>
          <a:bodyPr wrap="square" lIns="0" tIns="0" rIns="0" bIns="0" rtlCol="0"/>
          <a:lstStyle/>
          <a:p>
            <a:endParaRPr/>
          </a:p>
        </p:txBody>
      </p:sp>
      <p:sp>
        <p:nvSpPr>
          <p:cNvPr id="247" name="object 247"/>
          <p:cNvSpPr/>
          <p:nvPr/>
        </p:nvSpPr>
        <p:spPr>
          <a:xfrm>
            <a:off x="9241917" y="1879473"/>
            <a:ext cx="27940" cy="1197610"/>
          </a:xfrm>
          <a:custGeom>
            <a:avLst/>
            <a:gdLst/>
            <a:ahLst/>
            <a:cxnLst/>
            <a:rect l="l" t="t" r="r" b="b"/>
            <a:pathLst>
              <a:path w="27940" h="1197610">
                <a:moveTo>
                  <a:pt x="0" y="1197102"/>
                </a:moveTo>
                <a:lnTo>
                  <a:pt x="27431" y="1197102"/>
                </a:lnTo>
                <a:lnTo>
                  <a:pt x="27431" y="0"/>
                </a:lnTo>
                <a:lnTo>
                  <a:pt x="0" y="0"/>
                </a:lnTo>
                <a:lnTo>
                  <a:pt x="0" y="1197102"/>
                </a:lnTo>
                <a:close/>
              </a:path>
            </a:pathLst>
          </a:custGeom>
          <a:solidFill>
            <a:srgbClr val="635FAA"/>
          </a:solidFill>
        </p:spPr>
        <p:txBody>
          <a:bodyPr wrap="square" lIns="0" tIns="0" rIns="0" bIns="0" rtlCol="0"/>
          <a:lstStyle/>
          <a:p>
            <a:endParaRPr/>
          </a:p>
        </p:txBody>
      </p:sp>
      <p:sp>
        <p:nvSpPr>
          <p:cNvPr id="248" name="object 248"/>
          <p:cNvSpPr/>
          <p:nvPr/>
        </p:nvSpPr>
        <p:spPr>
          <a:xfrm>
            <a:off x="9209151" y="1879473"/>
            <a:ext cx="27940" cy="1197610"/>
          </a:xfrm>
          <a:custGeom>
            <a:avLst/>
            <a:gdLst/>
            <a:ahLst/>
            <a:cxnLst/>
            <a:rect l="l" t="t" r="r" b="b"/>
            <a:pathLst>
              <a:path w="27940" h="1197610">
                <a:moveTo>
                  <a:pt x="0" y="1197102"/>
                </a:moveTo>
                <a:lnTo>
                  <a:pt x="27431" y="1197102"/>
                </a:lnTo>
                <a:lnTo>
                  <a:pt x="27431" y="0"/>
                </a:lnTo>
                <a:lnTo>
                  <a:pt x="0" y="0"/>
                </a:lnTo>
                <a:lnTo>
                  <a:pt x="0" y="1197102"/>
                </a:lnTo>
                <a:close/>
              </a:path>
            </a:pathLst>
          </a:custGeom>
          <a:solidFill>
            <a:srgbClr val="635FAA"/>
          </a:solidFill>
        </p:spPr>
        <p:txBody>
          <a:bodyPr wrap="square" lIns="0" tIns="0" rIns="0" bIns="0" rtlCol="0"/>
          <a:lstStyle/>
          <a:p>
            <a:endParaRPr/>
          </a:p>
        </p:txBody>
      </p:sp>
      <p:sp>
        <p:nvSpPr>
          <p:cNvPr id="249" name="object 249"/>
          <p:cNvSpPr/>
          <p:nvPr/>
        </p:nvSpPr>
        <p:spPr>
          <a:xfrm>
            <a:off x="9177146" y="1879473"/>
            <a:ext cx="27940" cy="1197610"/>
          </a:xfrm>
          <a:custGeom>
            <a:avLst/>
            <a:gdLst/>
            <a:ahLst/>
            <a:cxnLst/>
            <a:rect l="l" t="t" r="r" b="b"/>
            <a:pathLst>
              <a:path w="27940" h="1197610">
                <a:moveTo>
                  <a:pt x="0" y="1197102"/>
                </a:moveTo>
                <a:lnTo>
                  <a:pt x="27431" y="1197102"/>
                </a:lnTo>
                <a:lnTo>
                  <a:pt x="27431" y="0"/>
                </a:lnTo>
                <a:lnTo>
                  <a:pt x="0" y="0"/>
                </a:lnTo>
                <a:lnTo>
                  <a:pt x="0" y="1197102"/>
                </a:lnTo>
                <a:close/>
              </a:path>
            </a:pathLst>
          </a:custGeom>
          <a:solidFill>
            <a:srgbClr val="635FAA"/>
          </a:solidFill>
        </p:spPr>
        <p:txBody>
          <a:bodyPr wrap="square" lIns="0" tIns="0" rIns="0" bIns="0" rtlCol="0"/>
          <a:lstStyle/>
          <a:p>
            <a:endParaRPr/>
          </a:p>
        </p:txBody>
      </p:sp>
      <p:sp>
        <p:nvSpPr>
          <p:cNvPr id="250" name="object 250"/>
          <p:cNvSpPr/>
          <p:nvPr/>
        </p:nvSpPr>
        <p:spPr>
          <a:xfrm>
            <a:off x="9154286" y="1879473"/>
            <a:ext cx="27940" cy="1197610"/>
          </a:xfrm>
          <a:custGeom>
            <a:avLst/>
            <a:gdLst/>
            <a:ahLst/>
            <a:cxnLst/>
            <a:rect l="l" t="t" r="r" b="b"/>
            <a:pathLst>
              <a:path w="27940" h="1197610">
                <a:moveTo>
                  <a:pt x="0" y="1197102"/>
                </a:moveTo>
                <a:lnTo>
                  <a:pt x="27431" y="1197102"/>
                </a:lnTo>
                <a:lnTo>
                  <a:pt x="27431" y="0"/>
                </a:lnTo>
                <a:lnTo>
                  <a:pt x="0" y="0"/>
                </a:lnTo>
                <a:lnTo>
                  <a:pt x="0" y="1197102"/>
                </a:lnTo>
                <a:close/>
              </a:path>
            </a:pathLst>
          </a:custGeom>
          <a:solidFill>
            <a:srgbClr val="635FAA"/>
          </a:solidFill>
        </p:spPr>
        <p:txBody>
          <a:bodyPr wrap="square" lIns="0" tIns="0" rIns="0" bIns="0" rtlCol="0"/>
          <a:lstStyle/>
          <a:p>
            <a:endParaRPr/>
          </a:p>
        </p:txBody>
      </p:sp>
      <p:sp>
        <p:nvSpPr>
          <p:cNvPr id="251" name="object 251"/>
          <p:cNvSpPr/>
          <p:nvPr/>
        </p:nvSpPr>
        <p:spPr>
          <a:xfrm>
            <a:off x="9154286" y="1879473"/>
            <a:ext cx="27940" cy="1197610"/>
          </a:xfrm>
          <a:custGeom>
            <a:avLst/>
            <a:gdLst/>
            <a:ahLst/>
            <a:cxnLst/>
            <a:rect l="l" t="t" r="r" b="b"/>
            <a:pathLst>
              <a:path w="27940" h="1197610">
                <a:moveTo>
                  <a:pt x="0" y="0"/>
                </a:moveTo>
                <a:lnTo>
                  <a:pt x="27431" y="0"/>
                </a:lnTo>
                <a:lnTo>
                  <a:pt x="27431" y="1197102"/>
                </a:lnTo>
                <a:lnTo>
                  <a:pt x="0" y="1197102"/>
                </a:lnTo>
                <a:lnTo>
                  <a:pt x="0" y="0"/>
                </a:lnTo>
                <a:close/>
              </a:path>
            </a:pathLst>
          </a:custGeom>
          <a:ln w="9525">
            <a:solidFill>
              <a:srgbClr val="FFFFFF"/>
            </a:solidFill>
          </a:ln>
        </p:spPr>
        <p:txBody>
          <a:bodyPr wrap="square" lIns="0" tIns="0" rIns="0" bIns="0" rtlCol="0"/>
          <a:lstStyle/>
          <a:p>
            <a:endParaRPr/>
          </a:p>
        </p:txBody>
      </p:sp>
      <p:sp>
        <p:nvSpPr>
          <p:cNvPr id="252" name="object 252"/>
          <p:cNvSpPr/>
          <p:nvPr/>
        </p:nvSpPr>
        <p:spPr>
          <a:xfrm>
            <a:off x="10868786" y="1880997"/>
            <a:ext cx="27940" cy="3396615"/>
          </a:xfrm>
          <a:custGeom>
            <a:avLst/>
            <a:gdLst/>
            <a:ahLst/>
            <a:cxnLst/>
            <a:rect l="l" t="t" r="r" b="b"/>
            <a:pathLst>
              <a:path w="27940" h="3396615">
                <a:moveTo>
                  <a:pt x="0" y="3396234"/>
                </a:moveTo>
                <a:lnTo>
                  <a:pt x="27431" y="3396234"/>
                </a:lnTo>
                <a:lnTo>
                  <a:pt x="27431" y="0"/>
                </a:lnTo>
                <a:lnTo>
                  <a:pt x="0" y="0"/>
                </a:lnTo>
                <a:lnTo>
                  <a:pt x="0" y="3396234"/>
                </a:lnTo>
                <a:close/>
              </a:path>
            </a:pathLst>
          </a:custGeom>
          <a:solidFill>
            <a:srgbClr val="635FAA"/>
          </a:solidFill>
        </p:spPr>
        <p:txBody>
          <a:bodyPr wrap="square" lIns="0" tIns="0" rIns="0" bIns="0" rtlCol="0"/>
          <a:lstStyle/>
          <a:p>
            <a:endParaRPr/>
          </a:p>
        </p:txBody>
      </p:sp>
      <p:sp>
        <p:nvSpPr>
          <p:cNvPr id="253" name="object 253"/>
          <p:cNvSpPr/>
          <p:nvPr/>
        </p:nvSpPr>
        <p:spPr>
          <a:xfrm>
            <a:off x="10836020" y="1880997"/>
            <a:ext cx="27940" cy="3396615"/>
          </a:xfrm>
          <a:custGeom>
            <a:avLst/>
            <a:gdLst/>
            <a:ahLst/>
            <a:cxnLst/>
            <a:rect l="l" t="t" r="r" b="b"/>
            <a:pathLst>
              <a:path w="27940" h="3396615">
                <a:moveTo>
                  <a:pt x="0" y="3396234"/>
                </a:moveTo>
                <a:lnTo>
                  <a:pt x="27431" y="3396234"/>
                </a:lnTo>
                <a:lnTo>
                  <a:pt x="27431" y="0"/>
                </a:lnTo>
                <a:lnTo>
                  <a:pt x="0" y="0"/>
                </a:lnTo>
                <a:lnTo>
                  <a:pt x="0" y="3396234"/>
                </a:lnTo>
                <a:close/>
              </a:path>
            </a:pathLst>
          </a:custGeom>
          <a:solidFill>
            <a:srgbClr val="635FAA"/>
          </a:solidFill>
        </p:spPr>
        <p:txBody>
          <a:bodyPr wrap="square" lIns="0" tIns="0" rIns="0" bIns="0" rtlCol="0"/>
          <a:lstStyle/>
          <a:p>
            <a:endParaRPr/>
          </a:p>
        </p:txBody>
      </p:sp>
      <p:sp>
        <p:nvSpPr>
          <p:cNvPr id="254" name="object 254"/>
          <p:cNvSpPr/>
          <p:nvPr/>
        </p:nvSpPr>
        <p:spPr>
          <a:xfrm>
            <a:off x="10803255" y="1880997"/>
            <a:ext cx="27940" cy="3396615"/>
          </a:xfrm>
          <a:custGeom>
            <a:avLst/>
            <a:gdLst/>
            <a:ahLst/>
            <a:cxnLst/>
            <a:rect l="l" t="t" r="r" b="b"/>
            <a:pathLst>
              <a:path w="27940" h="3396615">
                <a:moveTo>
                  <a:pt x="0" y="3396234"/>
                </a:moveTo>
                <a:lnTo>
                  <a:pt x="27431" y="3396234"/>
                </a:lnTo>
                <a:lnTo>
                  <a:pt x="27431" y="0"/>
                </a:lnTo>
                <a:lnTo>
                  <a:pt x="0" y="0"/>
                </a:lnTo>
                <a:lnTo>
                  <a:pt x="0" y="3396234"/>
                </a:lnTo>
                <a:close/>
              </a:path>
            </a:pathLst>
          </a:custGeom>
          <a:solidFill>
            <a:srgbClr val="635FAA"/>
          </a:solidFill>
        </p:spPr>
        <p:txBody>
          <a:bodyPr wrap="square" lIns="0" tIns="0" rIns="0" bIns="0" rtlCol="0"/>
          <a:lstStyle/>
          <a:p>
            <a:endParaRPr/>
          </a:p>
        </p:txBody>
      </p:sp>
      <p:sp>
        <p:nvSpPr>
          <p:cNvPr id="255" name="object 255"/>
          <p:cNvSpPr/>
          <p:nvPr/>
        </p:nvSpPr>
        <p:spPr>
          <a:xfrm>
            <a:off x="10771251" y="1880997"/>
            <a:ext cx="27940" cy="3396615"/>
          </a:xfrm>
          <a:custGeom>
            <a:avLst/>
            <a:gdLst/>
            <a:ahLst/>
            <a:cxnLst/>
            <a:rect l="l" t="t" r="r" b="b"/>
            <a:pathLst>
              <a:path w="27940" h="3396615">
                <a:moveTo>
                  <a:pt x="0" y="3396234"/>
                </a:moveTo>
                <a:lnTo>
                  <a:pt x="27431" y="3396234"/>
                </a:lnTo>
                <a:lnTo>
                  <a:pt x="27431" y="0"/>
                </a:lnTo>
                <a:lnTo>
                  <a:pt x="0" y="0"/>
                </a:lnTo>
                <a:lnTo>
                  <a:pt x="0" y="3396234"/>
                </a:lnTo>
                <a:close/>
              </a:path>
            </a:pathLst>
          </a:custGeom>
          <a:solidFill>
            <a:srgbClr val="635FAA"/>
          </a:solidFill>
        </p:spPr>
        <p:txBody>
          <a:bodyPr wrap="square" lIns="0" tIns="0" rIns="0" bIns="0" rtlCol="0"/>
          <a:lstStyle/>
          <a:p>
            <a:endParaRPr/>
          </a:p>
        </p:txBody>
      </p:sp>
      <p:sp>
        <p:nvSpPr>
          <p:cNvPr id="256" name="object 256"/>
          <p:cNvSpPr/>
          <p:nvPr/>
        </p:nvSpPr>
        <p:spPr>
          <a:xfrm>
            <a:off x="10738484" y="1880997"/>
            <a:ext cx="27940" cy="3396615"/>
          </a:xfrm>
          <a:custGeom>
            <a:avLst/>
            <a:gdLst/>
            <a:ahLst/>
            <a:cxnLst/>
            <a:rect l="l" t="t" r="r" b="b"/>
            <a:pathLst>
              <a:path w="27940" h="3396615">
                <a:moveTo>
                  <a:pt x="0" y="3396234"/>
                </a:moveTo>
                <a:lnTo>
                  <a:pt x="27431" y="3396234"/>
                </a:lnTo>
                <a:lnTo>
                  <a:pt x="27431" y="0"/>
                </a:lnTo>
                <a:lnTo>
                  <a:pt x="0" y="0"/>
                </a:lnTo>
                <a:lnTo>
                  <a:pt x="0" y="3396234"/>
                </a:lnTo>
                <a:close/>
              </a:path>
            </a:pathLst>
          </a:custGeom>
          <a:solidFill>
            <a:srgbClr val="635FAA"/>
          </a:solidFill>
        </p:spPr>
        <p:txBody>
          <a:bodyPr wrap="square" lIns="0" tIns="0" rIns="0" bIns="0" rtlCol="0"/>
          <a:lstStyle/>
          <a:p>
            <a:endParaRPr/>
          </a:p>
        </p:txBody>
      </p:sp>
      <p:sp>
        <p:nvSpPr>
          <p:cNvPr id="257" name="object 257"/>
          <p:cNvSpPr/>
          <p:nvPr/>
        </p:nvSpPr>
        <p:spPr>
          <a:xfrm>
            <a:off x="10705718" y="1880997"/>
            <a:ext cx="27940" cy="3396615"/>
          </a:xfrm>
          <a:custGeom>
            <a:avLst/>
            <a:gdLst/>
            <a:ahLst/>
            <a:cxnLst/>
            <a:rect l="l" t="t" r="r" b="b"/>
            <a:pathLst>
              <a:path w="27940" h="3396615">
                <a:moveTo>
                  <a:pt x="0" y="3396234"/>
                </a:moveTo>
                <a:lnTo>
                  <a:pt x="27431" y="3396234"/>
                </a:lnTo>
                <a:lnTo>
                  <a:pt x="27431" y="0"/>
                </a:lnTo>
                <a:lnTo>
                  <a:pt x="0" y="0"/>
                </a:lnTo>
                <a:lnTo>
                  <a:pt x="0" y="3396234"/>
                </a:lnTo>
                <a:close/>
              </a:path>
            </a:pathLst>
          </a:custGeom>
          <a:solidFill>
            <a:srgbClr val="635FAA"/>
          </a:solidFill>
        </p:spPr>
        <p:txBody>
          <a:bodyPr wrap="square" lIns="0" tIns="0" rIns="0" bIns="0" rtlCol="0"/>
          <a:lstStyle/>
          <a:p>
            <a:endParaRPr/>
          </a:p>
        </p:txBody>
      </p:sp>
      <p:sp>
        <p:nvSpPr>
          <p:cNvPr id="258" name="object 258"/>
          <p:cNvSpPr/>
          <p:nvPr/>
        </p:nvSpPr>
        <p:spPr>
          <a:xfrm>
            <a:off x="10673715" y="1880997"/>
            <a:ext cx="27940" cy="3371215"/>
          </a:xfrm>
          <a:custGeom>
            <a:avLst/>
            <a:gdLst/>
            <a:ahLst/>
            <a:cxnLst/>
            <a:rect l="l" t="t" r="r" b="b"/>
            <a:pathLst>
              <a:path w="27940" h="3371215">
                <a:moveTo>
                  <a:pt x="0" y="3371088"/>
                </a:moveTo>
                <a:lnTo>
                  <a:pt x="27431" y="3371088"/>
                </a:lnTo>
                <a:lnTo>
                  <a:pt x="27431" y="0"/>
                </a:lnTo>
                <a:lnTo>
                  <a:pt x="0" y="0"/>
                </a:lnTo>
                <a:lnTo>
                  <a:pt x="0" y="3371088"/>
                </a:lnTo>
                <a:close/>
              </a:path>
            </a:pathLst>
          </a:custGeom>
          <a:solidFill>
            <a:srgbClr val="635FAA"/>
          </a:solidFill>
        </p:spPr>
        <p:txBody>
          <a:bodyPr wrap="square" lIns="0" tIns="0" rIns="0" bIns="0" rtlCol="0"/>
          <a:lstStyle/>
          <a:p>
            <a:endParaRPr/>
          </a:p>
        </p:txBody>
      </p:sp>
      <p:sp>
        <p:nvSpPr>
          <p:cNvPr id="259" name="object 259"/>
          <p:cNvSpPr/>
          <p:nvPr/>
        </p:nvSpPr>
        <p:spPr>
          <a:xfrm>
            <a:off x="10640948" y="1880997"/>
            <a:ext cx="27940" cy="3371215"/>
          </a:xfrm>
          <a:custGeom>
            <a:avLst/>
            <a:gdLst/>
            <a:ahLst/>
            <a:cxnLst/>
            <a:rect l="l" t="t" r="r" b="b"/>
            <a:pathLst>
              <a:path w="27940" h="3371215">
                <a:moveTo>
                  <a:pt x="0" y="3371088"/>
                </a:moveTo>
                <a:lnTo>
                  <a:pt x="27431" y="3371088"/>
                </a:lnTo>
                <a:lnTo>
                  <a:pt x="27431" y="0"/>
                </a:lnTo>
                <a:lnTo>
                  <a:pt x="0" y="0"/>
                </a:lnTo>
                <a:lnTo>
                  <a:pt x="0" y="3371088"/>
                </a:lnTo>
                <a:close/>
              </a:path>
            </a:pathLst>
          </a:custGeom>
          <a:solidFill>
            <a:srgbClr val="635FAA"/>
          </a:solidFill>
        </p:spPr>
        <p:txBody>
          <a:bodyPr wrap="square" lIns="0" tIns="0" rIns="0" bIns="0" rtlCol="0"/>
          <a:lstStyle/>
          <a:p>
            <a:endParaRPr/>
          </a:p>
        </p:txBody>
      </p:sp>
      <p:sp>
        <p:nvSpPr>
          <p:cNvPr id="260" name="object 260"/>
          <p:cNvSpPr/>
          <p:nvPr/>
        </p:nvSpPr>
        <p:spPr>
          <a:xfrm>
            <a:off x="9401175" y="1886330"/>
            <a:ext cx="25400" cy="1359535"/>
          </a:xfrm>
          <a:custGeom>
            <a:avLst/>
            <a:gdLst/>
            <a:ahLst/>
            <a:cxnLst/>
            <a:rect l="l" t="t" r="r" b="b"/>
            <a:pathLst>
              <a:path w="25400" h="1359535">
                <a:moveTo>
                  <a:pt x="0" y="1359408"/>
                </a:moveTo>
                <a:lnTo>
                  <a:pt x="25146" y="1359408"/>
                </a:lnTo>
                <a:lnTo>
                  <a:pt x="25146" y="0"/>
                </a:lnTo>
                <a:lnTo>
                  <a:pt x="0" y="0"/>
                </a:lnTo>
                <a:lnTo>
                  <a:pt x="0" y="1359408"/>
                </a:lnTo>
                <a:close/>
              </a:path>
            </a:pathLst>
          </a:custGeom>
          <a:solidFill>
            <a:srgbClr val="635FAA"/>
          </a:solidFill>
        </p:spPr>
        <p:txBody>
          <a:bodyPr wrap="square" lIns="0" tIns="0" rIns="0" bIns="0" rtlCol="0"/>
          <a:lstStyle/>
          <a:p>
            <a:endParaRPr/>
          </a:p>
        </p:txBody>
      </p:sp>
      <p:sp>
        <p:nvSpPr>
          <p:cNvPr id="261" name="object 261"/>
          <p:cNvSpPr/>
          <p:nvPr/>
        </p:nvSpPr>
        <p:spPr>
          <a:xfrm>
            <a:off x="9370694" y="1886330"/>
            <a:ext cx="26034" cy="1359535"/>
          </a:xfrm>
          <a:custGeom>
            <a:avLst/>
            <a:gdLst/>
            <a:ahLst/>
            <a:cxnLst/>
            <a:rect l="l" t="t" r="r" b="b"/>
            <a:pathLst>
              <a:path w="26034" h="1359535">
                <a:moveTo>
                  <a:pt x="0" y="1359408"/>
                </a:moveTo>
                <a:lnTo>
                  <a:pt x="25907" y="1359408"/>
                </a:lnTo>
                <a:lnTo>
                  <a:pt x="25907" y="0"/>
                </a:lnTo>
                <a:lnTo>
                  <a:pt x="0" y="0"/>
                </a:lnTo>
                <a:lnTo>
                  <a:pt x="0" y="1359408"/>
                </a:lnTo>
                <a:close/>
              </a:path>
            </a:pathLst>
          </a:custGeom>
          <a:solidFill>
            <a:srgbClr val="635FAA"/>
          </a:solidFill>
        </p:spPr>
        <p:txBody>
          <a:bodyPr wrap="square" lIns="0" tIns="0" rIns="0" bIns="0" rtlCol="0"/>
          <a:lstStyle/>
          <a:p>
            <a:endParaRPr/>
          </a:p>
        </p:txBody>
      </p:sp>
      <p:sp>
        <p:nvSpPr>
          <p:cNvPr id="262" name="object 262"/>
          <p:cNvSpPr/>
          <p:nvPr/>
        </p:nvSpPr>
        <p:spPr>
          <a:xfrm>
            <a:off x="9340977" y="1886330"/>
            <a:ext cx="25400" cy="1359535"/>
          </a:xfrm>
          <a:custGeom>
            <a:avLst/>
            <a:gdLst/>
            <a:ahLst/>
            <a:cxnLst/>
            <a:rect l="l" t="t" r="r" b="b"/>
            <a:pathLst>
              <a:path w="25400" h="1359535">
                <a:moveTo>
                  <a:pt x="0" y="1359408"/>
                </a:moveTo>
                <a:lnTo>
                  <a:pt x="25146" y="1359408"/>
                </a:lnTo>
                <a:lnTo>
                  <a:pt x="25146" y="0"/>
                </a:lnTo>
                <a:lnTo>
                  <a:pt x="0" y="0"/>
                </a:lnTo>
                <a:lnTo>
                  <a:pt x="0" y="1359408"/>
                </a:lnTo>
                <a:close/>
              </a:path>
            </a:pathLst>
          </a:custGeom>
          <a:solidFill>
            <a:srgbClr val="635FAA"/>
          </a:solidFill>
        </p:spPr>
        <p:txBody>
          <a:bodyPr wrap="square" lIns="0" tIns="0" rIns="0" bIns="0" rtlCol="0"/>
          <a:lstStyle/>
          <a:p>
            <a:endParaRPr/>
          </a:p>
        </p:txBody>
      </p:sp>
      <p:sp>
        <p:nvSpPr>
          <p:cNvPr id="263" name="object 263"/>
          <p:cNvSpPr/>
          <p:nvPr/>
        </p:nvSpPr>
        <p:spPr>
          <a:xfrm>
            <a:off x="10626470" y="1879473"/>
            <a:ext cx="0" cy="3340735"/>
          </a:xfrm>
          <a:custGeom>
            <a:avLst/>
            <a:gdLst/>
            <a:ahLst/>
            <a:cxnLst/>
            <a:rect l="l" t="t" r="r" b="b"/>
            <a:pathLst>
              <a:path h="3340735">
                <a:moveTo>
                  <a:pt x="0" y="0"/>
                </a:moveTo>
                <a:lnTo>
                  <a:pt x="0" y="3340608"/>
                </a:lnTo>
              </a:path>
            </a:pathLst>
          </a:custGeom>
          <a:ln w="28955">
            <a:solidFill>
              <a:srgbClr val="635FAA"/>
            </a:solidFill>
          </a:ln>
        </p:spPr>
        <p:txBody>
          <a:bodyPr wrap="square" lIns="0" tIns="0" rIns="0" bIns="0" rtlCol="0"/>
          <a:lstStyle/>
          <a:p>
            <a:endParaRPr/>
          </a:p>
        </p:txBody>
      </p:sp>
      <p:sp>
        <p:nvSpPr>
          <p:cNvPr id="264" name="object 264"/>
          <p:cNvSpPr/>
          <p:nvPr/>
        </p:nvSpPr>
        <p:spPr>
          <a:xfrm>
            <a:off x="10611993" y="1879473"/>
            <a:ext cx="29209" cy="3340735"/>
          </a:xfrm>
          <a:custGeom>
            <a:avLst/>
            <a:gdLst/>
            <a:ahLst/>
            <a:cxnLst/>
            <a:rect l="l" t="t" r="r" b="b"/>
            <a:pathLst>
              <a:path w="29209" h="3340735">
                <a:moveTo>
                  <a:pt x="0" y="0"/>
                </a:moveTo>
                <a:lnTo>
                  <a:pt x="28955" y="0"/>
                </a:lnTo>
                <a:lnTo>
                  <a:pt x="28955" y="3340608"/>
                </a:lnTo>
                <a:lnTo>
                  <a:pt x="0" y="3340608"/>
                </a:lnTo>
                <a:lnTo>
                  <a:pt x="0" y="0"/>
                </a:lnTo>
                <a:close/>
              </a:path>
            </a:pathLst>
          </a:custGeom>
          <a:ln w="9525">
            <a:solidFill>
              <a:srgbClr val="FFFFFF"/>
            </a:solidFill>
          </a:ln>
        </p:spPr>
        <p:txBody>
          <a:bodyPr wrap="square" lIns="0" tIns="0" rIns="0" bIns="0" rtlCol="0"/>
          <a:lstStyle/>
          <a:p>
            <a:endParaRPr/>
          </a:p>
        </p:txBody>
      </p:sp>
      <p:sp>
        <p:nvSpPr>
          <p:cNvPr id="265" name="object 265"/>
          <p:cNvSpPr/>
          <p:nvPr/>
        </p:nvSpPr>
        <p:spPr>
          <a:xfrm>
            <a:off x="10591418" y="1879473"/>
            <a:ext cx="0" cy="3340735"/>
          </a:xfrm>
          <a:custGeom>
            <a:avLst/>
            <a:gdLst/>
            <a:ahLst/>
            <a:cxnLst/>
            <a:rect l="l" t="t" r="r" b="b"/>
            <a:pathLst>
              <a:path h="3340735">
                <a:moveTo>
                  <a:pt x="0" y="0"/>
                </a:moveTo>
                <a:lnTo>
                  <a:pt x="0" y="3340608"/>
                </a:lnTo>
              </a:path>
            </a:pathLst>
          </a:custGeom>
          <a:ln w="28955">
            <a:solidFill>
              <a:srgbClr val="635FAA"/>
            </a:solidFill>
          </a:ln>
        </p:spPr>
        <p:txBody>
          <a:bodyPr wrap="square" lIns="0" tIns="0" rIns="0" bIns="0" rtlCol="0"/>
          <a:lstStyle/>
          <a:p>
            <a:endParaRPr/>
          </a:p>
        </p:txBody>
      </p:sp>
      <p:sp>
        <p:nvSpPr>
          <p:cNvPr id="266" name="object 266"/>
          <p:cNvSpPr/>
          <p:nvPr/>
        </p:nvSpPr>
        <p:spPr>
          <a:xfrm>
            <a:off x="10576941" y="1879473"/>
            <a:ext cx="29209" cy="3340735"/>
          </a:xfrm>
          <a:custGeom>
            <a:avLst/>
            <a:gdLst/>
            <a:ahLst/>
            <a:cxnLst/>
            <a:rect l="l" t="t" r="r" b="b"/>
            <a:pathLst>
              <a:path w="29209" h="3340735">
                <a:moveTo>
                  <a:pt x="0" y="0"/>
                </a:moveTo>
                <a:lnTo>
                  <a:pt x="28955" y="0"/>
                </a:lnTo>
                <a:lnTo>
                  <a:pt x="28955" y="3340608"/>
                </a:lnTo>
                <a:lnTo>
                  <a:pt x="0" y="3340608"/>
                </a:lnTo>
                <a:lnTo>
                  <a:pt x="0" y="0"/>
                </a:lnTo>
                <a:close/>
              </a:path>
            </a:pathLst>
          </a:custGeom>
          <a:ln w="9525">
            <a:solidFill>
              <a:srgbClr val="FFFFFF"/>
            </a:solidFill>
          </a:ln>
        </p:spPr>
        <p:txBody>
          <a:bodyPr wrap="square" lIns="0" tIns="0" rIns="0" bIns="0" rtlCol="0"/>
          <a:lstStyle/>
          <a:p>
            <a:endParaRPr/>
          </a:p>
        </p:txBody>
      </p:sp>
      <p:sp>
        <p:nvSpPr>
          <p:cNvPr id="267" name="object 267"/>
          <p:cNvSpPr/>
          <p:nvPr/>
        </p:nvSpPr>
        <p:spPr>
          <a:xfrm>
            <a:off x="8795384" y="1883282"/>
            <a:ext cx="24765" cy="684530"/>
          </a:xfrm>
          <a:custGeom>
            <a:avLst/>
            <a:gdLst/>
            <a:ahLst/>
            <a:cxnLst/>
            <a:rect l="l" t="t" r="r" b="b"/>
            <a:pathLst>
              <a:path w="24765" h="684530">
                <a:moveTo>
                  <a:pt x="0" y="684276"/>
                </a:moveTo>
                <a:lnTo>
                  <a:pt x="24384" y="684276"/>
                </a:lnTo>
                <a:lnTo>
                  <a:pt x="24384" y="0"/>
                </a:lnTo>
                <a:lnTo>
                  <a:pt x="0" y="0"/>
                </a:lnTo>
                <a:lnTo>
                  <a:pt x="0" y="684276"/>
                </a:lnTo>
                <a:close/>
              </a:path>
            </a:pathLst>
          </a:custGeom>
          <a:solidFill>
            <a:srgbClr val="635FAA"/>
          </a:solidFill>
        </p:spPr>
        <p:txBody>
          <a:bodyPr wrap="square" lIns="0" tIns="0" rIns="0" bIns="0" rtlCol="0"/>
          <a:lstStyle/>
          <a:p>
            <a:endParaRPr/>
          </a:p>
        </p:txBody>
      </p:sp>
      <p:sp>
        <p:nvSpPr>
          <p:cNvPr id="268" name="object 268"/>
          <p:cNvSpPr/>
          <p:nvPr/>
        </p:nvSpPr>
        <p:spPr>
          <a:xfrm>
            <a:off x="8766429" y="1883282"/>
            <a:ext cx="24765" cy="684530"/>
          </a:xfrm>
          <a:custGeom>
            <a:avLst/>
            <a:gdLst/>
            <a:ahLst/>
            <a:cxnLst/>
            <a:rect l="l" t="t" r="r" b="b"/>
            <a:pathLst>
              <a:path w="24765" h="684530">
                <a:moveTo>
                  <a:pt x="0" y="684276"/>
                </a:moveTo>
                <a:lnTo>
                  <a:pt x="24384" y="684276"/>
                </a:lnTo>
                <a:lnTo>
                  <a:pt x="24384" y="0"/>
                </a:lnTo>
                <a:lnTo>
                  <a:pt x="0" y="0"/>
                </a:lnTo>
                <a:lnTo>
                  <a:pt x="0" y="684276"/>
                </a:lnTo>
                <a:close/>
              </a:path>
            </a:pathLst>
          </a:custGeom>
          <a:solidFill>
            <a:srgbClr val="635FAA"/>
          </a:solidFill>
        </p:spPr>
        <p:txBody>
          <a:bodyPr wrap="square" lIns="0" tIns="0" rIns="0" bIns="0" rtlCol="0"/>
          <a:lstStyle/>
          <a:p>
            <a:endParaRPr/>
          </a:p>
        </p:txBody>
      </p:sp>
      <p:sp>
        <p:nvSpPr>
          <p:cNvPr id="269" name="object 269"/>
          <p:cNvSpPr/>
          <p:nvPr/>
        </p:nvSpPr>
        <p:spPr>
          <a:xfrm>
            <a:off x="10561701" y="1879473"/>
            <a:ext cx="0" cy="3305810"/>
          </a:xfrm>
          <a:custGeom>
            <a:avLst/>
            <a:gdLst/>
            <a:ahLst/>
            <a:cxnLst/>
            <a:rect l="l" t="t" r="r" b="b"/>
            <a:pathLst>
              <a:path h="3305810">
                <a:moveTo>
                  <a:pt x="0" y="0"/>
                </a:moveTo>
                <a:lnTo>
                  <a:pt x="0" y="3305555"/>
                </a:lnTo>
              </a:path>
            </a:pathLst>
          </a:custGeom>
          <a:ln w="30479">
            <a:solidFill>
              <a:srgbClr val="635FAA"/>
            </a:solidFill>
          </a:ln>
        </p:spPr>
        <p:txBody>
          <a:bodyPr wrap="square" lIns="0" tIns="0" rIns="0" bIns="0" rtlCol="0"/>
          <a:lstStyle/>
          <a:p>
            <a:endParaRPr/>
          </a:p>
        </p:txBody>
      </p:sp>
      <p:sp>
        <p:nvSpPr>
          <p:cNvPr id="270" name="object 270"/>
          <p:cNvSpPr/>
          <p:nvPr/>
        </p:nvSpPr>
        <p:spPr>
          <a:xfrm>
            <a:off x="10546460" y="1879473"/>
            <a:ext cx="30480" cy="3305810"/>
          </a:xfrm>
          <a:custGeom>
            <a:avLst/>
            <a:gdLst/>
            <a:ahLst/>
            <a:cxnLst/>
            <a:rect l="l" t="t" r="r" b="b"/>
            <a:pathLst>
              <a:path w="30479" h="3305810">
                <a:moveTo>
                  <a:pt x="0" y="0"/>
                </a:moveTo>
                <a:lnTo>
                  <a:pt x="30479" y="0"/>
                </a:lnTo>
                <a:lnTo>
                  <a:pt x="30479" y="3305555"/>
                </a:lnTo>
                <a:lnTo>
                  <a:pt x="0" y="3305555"/>
                </a:lnTo>
                <a:lnTo>
                  <a:pt x="0" y="0"/>
                </a:lnTo>
                <a:close/>
              </a:path>
            </a:pathLst>
          </a:custGeom>
          <a:ln w="9525">
            <a:solidFill>
              <a:srgbClr val="FFFFFF"/>
            </a:solidFill>
          </a:ln>
        </p:spPr>
        <p:txBody>
          <a:bodyPr wrap="square" lIns="0" tIns="0" rIns="0" bIns="0" rtlCol="0"/>
          <a:lstStyle/>
          <a:p>
            <a:endParaRPr/>
          </a:p>
        </p:txBody>
      </p:sp>
      <p:sp>
        <p:nvSpPr>
          <p:cNvPr id="271" name="object 271"/>
          <p:cNvSpPr/>
          <p:nvPr/>
        </p:nvSpPr>
        <p:spPr>
          <a:xfrm>
            <a:off x="10530458" y="1879473"/>
            <a:ext cx="0" cy="3274695"/>
          </a:xfrm>
          <a:custGeom>
            <a:avLst/>
            <a:gdLst/>
            <a:ahLst/>
            <a:cxnLst/>
            <a:rect l="l" t="t" r="r" b="b"/>
            <a:pathLst>
              <a:path h="3274695">
                <a:moveTo>
                  <a:pt x="0" y="0"/>
                </a:moveTo>
                <a:lnTo>
                  <a:pt x="0" y="3274314"/>
                </a:lnTo>
              </a:path>
            </a:pathLst>
          </a:custGeom>
          <a:ln w="27431">
            <a:solidFill>
              <a:srgbClr val="635FAA"/>
            </a:solidFill>
          </a:ln>
        </p:spPr>
        <p:txBody>
          <a:bodyPr wrap="square" lIns="0" tIns="0" rIns="0" bIns="0" rtlCol="0"/>
          <a:lstStyle/>
          <a:p>
            <a:endParaRPr/>
          </a:p>
        </p:txBody>
      </p:sp>
      <p:sp>
        <p:nvSpPr>
          <p:cNvPr id="272" name="object 272"/>
          <p:cNvSpPr/>
          <p:nvPr/>
        </p:nvSpPr>
        <p:spPr>
          <a:xfrm>
            <a:off x="10516743" y="1879473"/>
            <a:ext cx="27940" cy="3274695"/>
          </a:xfrm>
          <a:custGeom>
            <a:avLst/>
            <a:gdLst/>
            <a:ahLst/>
            <a:cxnLst/>
            <a:rect l="l" t="t" r="r" b="b"/>
            <a:pathLst>
              <a:path w="27940" h="3274695">
                <a:moveTo>
                  <a:pt x="0" y="0"/>
                </a:moveTo>
                <a:lnTo>
                  <a:pt x="27431" y="0"/>
                </a:lnTo>
                <a:lnTo>
                  <a:pt x="27431" y="3274314"/>
                </a:lnTo>
                <a:lnTo>
                  <a:pt x="0" y="3274314"/>
                </a:lnTo>
                <a:lnTo>
                  <a:pt x="0" y="0"/>
                </a:lnTo>
                <a:close/>
              </a:path>
            </a:pathLst>
          </a:custGeom>
          <a:ln w="9525">
            <a:solidFill>
              <a:srgbClr val="FFFFFF"/>
            </a:solidFill>
          </a:ln>
        </p:spPr>
        <p:txBody>
          <a:bodyPr wrap="square" lIns="0" tIns="0" rIns="0" bIns="0" rtlCol="0"/>
          <a:lstStyle/>
          <a:p>
            <a:endParaRPr/>
          </a:p>
        </p:txBody>
      </p:sp>
      <p:sp>
        <p:nvSpPr>
          <p:cNvPr id="273" name="object 273"/>
          <p:cNvSpPr/>
          <p:nvPr/>
        </p:nvSpPr>
        <p:spPr>
          <a:xfrm>
            <a:off x="10483977" y="1880235"/>
            <a:ext cx="27940" cy="3240405"/>
          </a:xfrm>
          <a:custGeom>
            <a:avLst/>
            <a:gdLst/>
            <a:ahLst/>
            <a:cxnLst/>
            <a:rect l="l" t="t" r="r" b="b"/>
            <a:pathLst>
              <a:path w="27940" h="3240404">
                <a:moveTo>
                  <a:pt x="0" y="3240024"/>
                </a:moveTo>
                <a:lnTo>
                  <a:pt x="27431" y="3240024"/>
                </a:lnTo>
                <a:lnTo>
                  <a:pt x="27431" y="0"/>
                </a:lnTo>
                <a:lnTo>
                  <a:pt x="0" y="0"/>
                </a:lnTo>
                <a:lnTo>
                  <a:pt x="0" y="3240024"/>
                </a:lnTo>
                <a:close/>
              </a:path>
            </a:pathLst>
          </a:custGeom>
          <a:solidFill>
            <a:srgbClr val="635FAA"/>
          </a:solidFill>
        </p:spPr>
        <p:txBody>
          <a:bodyPr wrap="square" lIns="0" tIns="0" rIns="0" bIns="0" rtlCol="0"/>
          <a:lstStyle/>
          <a:p>
            <a:endParaRPr/>
          </a:p>
        </p:txBody>
      </p:sp>
      <p:sp>
        <p:nvSpPr>
          <p:cNvPr id="274" name="object 274"/>
          <p:cNvSpPr/>
          <p:nvPr/>
        </p:nvSpPr>
        <p:spPr>
          <a:xfrm>
            <a:off x="10483977" y="1880235"/>
            <a:ext cx="27940" cy="3240405"/>
          </a:xfrm>
          <a:custGeom>
            <a:avLst/>
            <a:gdLst/>
            <a:ahLst/>
            <a:cxnLst/>
            <a:rect l="l" t="t" r="r" b="b"/>
            <a:pathLst>
              <a:path w="27940" h="3240404">
                <a:moveTo>
                  <a:pt x="0" y="0"/>
                </a:moveTo>
                <a:lnTo>
                  <a:pt x="27431" y="0"/>
                </a:lnTo>
                <a:lnTo>
                  <a:pt x="27431" y="3240024"/>
                </a:lnTo>
                <a:lnTo>
                  <a:pt x="0" y="3240024"/>
                </a:lnTo>
                <a:lnTo>
                  <a:pt x="0" y="0"/>
                </a:lnTo>
                <a:close/>
              </a:path>
            </a:pathLst>
          </a:custGeom>
          <a:ln w="9525">
            <a:solidFill>
              <a:srgbClr val="FFFFFF"/>
            </a:solidFill>
          </a:ln>
        </p:spPr>
        <p:txBody>
          <a:bodyPr wrap="square" lIns="0" tIns="0" rIns="0" bIns="0" rtlCol="0"/>
          <a:lstStyle/>
          <a:p>
            <a:endParaRPr/>
          </a:p>
        </p:txBody>
      </p:sp>
      <p:sp>
        <p:nvSpPr>
          <p:cNvPr id="275" name="object 275"/>
          <p:cNvSpPr/>
          <p:nvPr/>
        </p:nvSpPr>
        <p:spPr>
          <a:xfrm>
            <a:off x="10451972" y="1880235"/>
            <a:ext cx="27940" cy="3240405"/>
          </a:xfrm>
          <a:custGeom>
            <a:avLst/>
            <a:gdLst/>
            <a:ahLst/>
            <a:cxnLst/>
            <a:rect l="l" t="t" r="r" b="b"/>
            <a:pathLst>
              <a:path w="27940" h="3240404">
                <a:moveTo>
                  <a:pt x="0" y="3240024"/>
                </a:moveTo>
                <a:lnTo>
                  <a:pt x="27431" y="3240024"/>
                </a:lnTo>
                <a:lnTo>
                  <a:pt x="27431" y="0"/>
                </a:lnTo>
                <a:lnTo>
                  <a:pt x="0" y="0"/>
                </a:lnTo>
                <a:lnTo>
                  <a:pt x="0" y="3240024"/>
                </a:lnTo>
                <a:close/>
              </a:path>
            </a:pathLst>
          </a:custGeom>
          <a:solidFill>
            <a:srgbClr val="635FAA"/>
          </a:solidFill>
        </p:spPr>
        <p:txBody>
          <a:bodyPr wrap="square" lIns="0" tIns="0" rIns="0" bIns="0" rtlCol="0"/>
          <a:lstStyle/>
          <a:p>
            <a:endParaRPr/>
          </a:p>
        </p:txBody>
      </p:sp>
      <p:sp>
        <p:nvSpPr>
          <p:cNvPr id="276" name="object 276"/>
          <p:cNvSpPr/>
          <p:nvPr/>
        </p:nvSpPr>
        <p:spPr>
          <a:xfrm>
            <a:off x="10451972" y="1880235"/>
            <a:ext cx="27940" cy="3240405"/>
          </a:xfrm>
          <a:custGeom>
            <a:avLst/>
            <a:gdLst/>
            <a:ahLst/>
            <a:cxnLst/>
            <a:rect l="l" t="t" r="r" b="b"/>
            <a:pathLst>
              <a:path w="27940" h="3240404">
                <a:moveTo>
                  <a:pt x="0" y="0"/>
                </a:moveTo>
                <a:lnTo>
                  <a:pt x="27431" y="0"/>
                </a:lnTo>
                <a:lnTo>
                  <a:pt x="27431" y="3240024"/>
                </a:lnTo>
                <a:lnTo>
                  <a:pt x="0" y="3240024"/>
                </a:lnTo>
                <a:lnTo>
                  <a:pt x="0" y="0"/>
                </a:lnTo>
                <a:close/>
              </a:path>
            </a:pathLst>
          </a:custGeom>
          <a:ln w="9525">
            <a:solidFill>
              <a:srgbClr val="FFFFFF"/>
            </a:solidFill>
          </a:ln>
        </p:spPr>
        <p:txBody>
          <a:bodyPr wrap="square" lIns="0" tIns="0" rIns="0" bIns="0" rtlCol="0"/>
          <a:lstStyle/>
          <a:p>
            <a:endParaRPr/>
          </a:p>
        </p:txBody>
      </p:sp>
      <p:sp>
        <p:nvSpPr>
          <p:cNvPr id="277" name="object 277"/>
          <p:cNvSpPr/>
          <p:nvPr/>
        </p:nvSpPr>
        <p:spPr>
          <a:xfrm>
            <a:off x="10419206" y="1880235"/>
            <a:ext cx="27940" cy="3240405"/>
          </a:xfrm>
          <a:custGeom>
            <a:avLst/>
            <a:gdLst/>
            <a:ahLst/>
            <a:cxnLst/>
            <a:rect l="l" t="t" r="r" b="b"/>
            <a:pathLst>
              <a:path w="27940" h="3240404">
                <a:moveTo>
                  <a:pt x="0" y="3240024"/>
                </a:moveTo>
                <a:lnTo>
                  <a:pt x="27431" y="3240024"/>
                </a:lnTo>
                <a:lnTo>
                  <a:pt x="27431" y="0"/>
                </a:lnTo>
                <a:lnTo>
                  <a:pt x="0" y="0"/>
                </a:lnTo>
                <a:lnTo>
                  <a:pt x="0" y="3240024"/>
                </a:lnTo>
                <a:close/>
              </a:path>
            </a:pathLst>
          </a:custGeom>
          <a:solidFill>
            <a:srgbClr val="635FAA"/>
          </a:solidFill>
        </p:spPr>
        <p:txBody>
          <a:bodyPr wrap="square" lIns="0" tIns="0" rIns="0" bIns="0" rtlCol="0"/>
          <a:lstStyle/>
          <a:p>
            <a:endParaRPr/>
          </a:p>
        </p:txBody>
      </p:sp>
      <p:sp>
        <p:nvSpPr>
          <p:cNvPr id="278" name="object 278"/>
          <p:cNvSpPr/>
          <p:nvPr/>
        </p:nvSpPr>
        <p:spPr>
          <a:xfrm>
            <a:off x="10419206" y="1880235"/>
            <a:ext cx="27940" cy="3240405"/>
          </a:xfrm>
          <a:custGeom>
            <a:avLst/>
            <a:gdLst/>
            <a:ahLst/>
            <a:cxnLst/>
            <a:rect l="l" t="t" r="r" b="b"/>
            <a:pathLst>
              <a:path w="27940" h="3240404">
                <a:moveTo>
                  <a:pt x="0" y="0"/>
                </a:moveTo>
                <a:lnTo>
                  <a:pt x="27431" y="0"/>
                </a:lnTo>
                <a:lnTo>
                  <a:pt x="27431" y="3240024"/>
                </a:lnTo>
                <a:lnTo>
                  <a:pt x="0" y="3240024"/>
                </a:lnTo>
                <a:lnTo>
                  <a:pt x="0" y="0"/>
                </a:lnTo>
                <a:close/>
              </a:path>
            </a:pathLst>
          </a:custGeom>
          <a:ln w="9525">
            <a:solidFill>
              <a:srgbClr val="FFFFFF"/>
            </a:solidFill>
          </a:ln>
        </p:spPr>
        <p:txBody>
          <a:bodyPr wrap="square" lIns="0" tIns="0" rIns="0" bIns="0" rtlCol="0"/>
          <a:lstStyle/>
          <a:p>
            <a:endParaRPr/>
          </a:p>
        </p:txBody>
      </p:sp>
      <p:sp>
        <p:nvSpPr>
          <p:cNvPr id="279" name="object 279"/>
          <p:cNvSpPr/>
          <p:nvPr/>
        </p:nvSpPr>
        <p:spPr>
          <a:xfrm>
            <a:off x="10386441" y="1880235"/>
            <a:ext cx="27940" cy="3240405"/>
          </a:xfrm>
          <a:custGeom>
            <a:avLst/>
            <a:gdLst/>
            <a:ahLst/>
            <a:cxnLst/>
            <a:rect l="l" t="t" r="r" b="b"/>
            <a:pathLst>
              <a:path w="27940" h="3240404">
                <a:moveTo>
                  <a:pt x="0" y="3240024"/>
                </a:moveTo>
                <a:lnTo>
                  <a:pt x="27431" y="3240024"/>
                </a:lnTo>
                <a:lnTo>
                  <a:pt x="27431" y="0"/>
                </a:lnTo>
                <a:lnTo>
                  <a:pt x="0" y="0"/>
                </a:lnTo>
                <a:lnTo>
                  <a:pt x="0" y="3240024"/>
                </a:lnTo>
                <a:close/>
              </a:path>
            </a:pathLst>
          </a:custGeom>
          <a:solidFill>
            <a:srgbClr val="635FAA"/>
          </a:solidFill>
        </p:spPr>
        <p:txBody>
          <a:bodyPr wrap="square" lIns="0" tIns="0" rIns="0" bIns="0" rtlCol="0"/>
          <a:lstStyle/>
          <a:p>
            <a:endParaRPr/>
          </a:p>
        </p:txBody>
      </p:sp>
      <p:sp>
        <p:nvSpPr>
          <p:cNvPr id="280" name="object 280"/>
          <p:cNvSpPr/>
          <p:nvPr/>
        </p:nvSpPr>
        <p:spPr>
          <a:xfrm>
            <a:off x="10386441" y="1880235"/>
            <a:ext cx="27940" cy="3240405"/>
          </a:xfrm>
          <a:custGeom>
            <a:avLst/>
            <a:gdLst/>
            <a:ahLst/>
            <a:cxnLst/>
            <a:rect l="l" t="t" r="r" b="b"/>
            <a:pathLst>
              <a:path w="27940" h="3240404">
                <a:moveTo>
                  <a:pt x="0" y="0"/>
                </a:moveTo>
                <a:lnTo>
                  <a:pt x="27431" y="0"/>
                </a:lnTo>
                <a:lnTo>
                  <a:pt x="27431" y="3240024"/>
                </a:lnTo>
                <a:lnTo>
                  <a:pt x="0" y="3240024"/>
                </a:lnTo>
                <a:lnTo>
                  <a:pt x="0" y="0"/>
                </a:lnTo>
                <a:close/>
              </a:path>
            </a:pathLst>
          </a:custGeom>
          <a:ln w="9525">
            <a:solidFill>
              <a:srgbClr val="FFFFFF"/>
            </a:solidFill>
          </a:ln>
        </p:spPr>
        <p:txBody>
          <a:bodyPr wrap="square" lIns="0" tIns="0" rIns="0" bIns="0" rtlCol="0"/>
          <a:lstStyle/>
          <a:p>
            <a:endParaRPr/>
          </a:p>
        </p:txBody>
      </p:sp>
      <p:sp>
        <p:nvSpPr>
          <p:cNvPr id="281" name="object 281"/>
          <p:cNvSpPr/>
          <p:nvPr/>
        </p:nvSpPr>
        <p:spPr>
          <a:xfrm>
            <a:off x="10363581" y="1880235"/>
            <a:ext cx="27940" cy="3240405"/>
          </a:xfrm>
          <a:custGeom>
            <a:avLst/>
            <a:gdLst/>
            <a:ahLst/>
            <a:cxnLst/>
            <a:rect l="l" t="t" r="r" b="b"/>
            <a:pathLst>
              <a:path w="27940" h="3240404">
                <a:moveTo>
                  <a:pt x="0" y="3240024"/>
                </a:moveTo>
                <a:lnTo>
                  <a:pt x="27431" y="3240024"/>
                </a:lnTo>
                <a:lnTo>
                  <a:pt x="27431" y="0"/>
                </a:lnTo>
                <a:lnTo>
                  <a:pt x="0" y="0"/>
                </a:lnTo>
                <a:lnTo>
                  <a:pt x="0" y="3240024"/>
                </a:lnTo>
                <a:close/>
              </a:path>
            </a:pathLst>
          </a:custGeom>
          <a:solidFill>
            <a:srgbClr val="635FAA"/>
          </a:solidFill>
        </p:spPr>
        <p:txBody>
          <a:bodyPr wrap="square" lIns="0" tIns="0" rIns="0" bIns="0" rtlCol="0"/>
          <a:lstStyle/>
          <a:p>
            <a:endParaRPr/>
          </a:p>
        </p:txBody>
      </p:sp>
      <p:sp>
        <p:nvSpPr>
          <p:cNvPr id="282" name="object 282"/>
          <p:cNvSpPr/>
          <p:nvPr/>
        </p:nvSpPr>
        <p:spPr>
          <a:xfrm>
            <a:off x="10363581" y="1880235"/>
            <a:ext cx="27940" cy="3240405"/>
          </a:xfrm>
          <a:custGeom>
            <a:avLst/>
            <a:gdLst/>
            <a:ahLst/>
            <a:cxnLst/>
            <a:rect l="l" t="t" r="r" b="b"/>
            <a:pathLst>
              <a:path w="27940" h="3240404">
                <a:moveTo>
                  <a:pt x="0" y="0"/>
                </a:moveTo>
                <a:lnTo>
                  <a:pt x="27431" y="0"/>
                </a:lnTo>
                <a:lnTo>
                  <a:pt x="27431" y="3240024"/>
                </a:lnTo>
                <a:lnTo>
                  <a:pt x="0" y="3240024"/>
                </a:lnTo>
                <a:lnTo>
                  <a:pt x="0" y="0"/>
                </a:lnTo>
                <a:close/>
              </a:path>
            </a:pathLst>
          </a:custGeom>
          <a:ln w="9525">
            <a:solidFill>
              <a:srgbClr val="FFFFFF"/>
            </a:solidFill>
          </a:ln>
        </p:spPr>
        <p:txBody>
          <a:bodyPr wrap="square" lIns="0" tIns="0" rIns="0" bIns="0" rtlCol="0"/>
          <a:lstStyle/>
          <a:p>
            <a:endParaRPr/>
          </a:p>
        </p:txBody>
      </p:sp>
      <p:sp>
        <p:nvSpPr>
          <p:cNvPr id="283" name="object 283"/>
          <p:cNvSpPr/>
          <p:nvPr/>
        </p:nvSpPr>
        <p:spPr>
          <a:xfrm>
            <a:off x="9699879" y="1882520"/>
            <a:ext cx="29845" cy="1699260"/>
          </a:xfrm>
          <a:custGeom>
            <a:avLst/>
            <a:gdLst/>
            <a:ahLst/>
            <a:cxnLst/>
            <a:rect l="l" t="t" r="r" b="b"/>
            <a:pathLst>
              <a:path w="29845" h="1699260">
                <a:moveTo>
                  <a:pt x="0" y="1699260"/>
                </a:moveTo>
                <a:lnTo>
                  <a:pt x="29718" y="1699260"/>
                </a:lnTo>
                <a:lnTo>
                  <a:pt x="29718" y="0"/>
                </a:lnTo>
                <a:lnTo>
                  <a:pt x="0" y="0"/>
                </a:lnTo>
                <a:lnTo>
                  <a:pt x="0" y="1699260"/>
                </a:lnTo>
                <a:close/>
              </a:path>
            </a:pathLst>
          </a:custGeom>
          <a:solidFill>
            <a:srgbClr val="635FAA"/>
          </a:solidFill>
        </p:spPr>
        <p:txBody>
          <a:bodyPr wrap="square" lIns="0" tIns="0" rIns="0" bIns="0" rtlCol="0"/>
          <a:lstStyle/>
          <a:p>
            <a:endParaRPr/>
          </a:p>
        </p:txBody>
      </p:sp>
      <p:sp>
        <p:nvSpPr>
          <p:cNvPr id="284" name="object 284"/>
          <p:cNvSpPr/>
          <p:nvPr/>
        </p:nvSpPr>
        <p:spPr>
          <a:xfrm>
            <a:off x="9664827" y="1882520"/>
            <a:ext cx="29845" cy="1699260"/>
          </a:xfrm>
          <a:custGeom>
            <a:avLst/>
            <a:gdLst/>
            <a:ahLst/>
            <a:cxnLst/>
            <a:rect l="l" t="t" r="r" b="b"/>
            <a:pathLst>
              <a:path w="29845" h="1699260">
                <a:moveTo>
                  <a:pt x="0" y="1699260"/>
                </a:moveTo>
                <a:lnTo>
                  <a:pt x="29718" y="1699260"/>
                </a:lnTo>
                <a:lnTo>
                  <a:pt x="29718" y="0"/>
                </a:lnTo>
                <a:lnTo>
                  <a:pt x="0" y="0"/>
                </a:lnTo>
                <a:lnTo>
                  <a:pt x="0" y="1699260"/>
                </a:lnTo>
                <a:close/>
              </a:path>
            </a:pathLst>
          </a:custGeom>
          <a:solidFill>
            <a:srgbClr val="635FAA"/>
          </a:solidFill>
        </p:spPr>
        <p:txBody>
          <a:bodyPr wrap="square" lIns="0" tIns="0" rIns="0" bIns="0" rtlCol="0"/>
          <a:lstStyle/>
          <a:p>
            <a:endParaRPr/>
          </a:p>
        </p:txBody>
      </p:sp>
      <p:sp>
        <p:nvSpPr>
          <p:cNvPr id="285" name="object 285"/>
          <p:cNvSpPr/>
          <p:nvPr/>
        </p:nvSpPr>
        <p:spPr>
          <a:xfrm>
            <a:off x="9629775" y="1882520"/>
            <a:ext cx="29845" cy="1699260"/>
          </a:xfrm>
          <a:custGeom>
            <a:avLst/>
            <a:gdLst/>
            <a:ahLst/>
            <a:cxnLst/>
            <a:rect l="l" t="t" r="r" b="b"/>
            <a:pathLst>
              <a:path w="29845" h="1699260">
                <a:moveTo>
                  <a:pt x="0" y="1699260"/>
                </a:moveTo>
                <a:lnTo>
                  <a:pt x="29718" y="1699260"/>
                </a:lnTo>
                <a:lnTo>
                  <a:pt x="29718" y="0"/>
                </a:lnTo>
                <a:lnTo>
                  <a:pt x="0" y="0"/>
                </a:lnTo>
                <a:lnTo>
                  <a:pt x="0" y="1699260"/>
                </a:lnTo>
                <a:close/>
              </a:path>
            </a:pathLst>
          </a:custGeom>
          <a:solidFill>
            <a:srgbClr val="635FAA"/>
          </a:solidFill>
        </p:spPr>
        <p:txBody>
          <a:bodyPr wrap="square" lIns="0" tIns="0" rIns="0" bIns="0" rtlCol="0"/>
          <a:lstStyle/>
          <a:p>
            <a:endParaRPr/>
          </a:p>
        </p:txBody>
      </p:sp>
      <p:sp>
        <p:nvSpPr>
          <p:cNvPr id="286" name="object 286"/>
          <p:cNvSpPr/>
          <p:nvPr/>
        </p:nvSpPr>
        <p:spPr>
          <a:xfrm>
            <a:off x="9594722" y="1882520"/>
            <a:ext cx="29845" cy="1699260"/>
          </a:xfrm>
          <a:custGeom>
            <a:avLst/>
            <a:gdLst/>
            <a:ahLst/>
            <a:cxnLst/>
            <a:rect l="l" t="t" r="r" b="b"/>
            <a:pathLst>
              <a:path w="29845" h="1699260">
                <a:moveTo>
                  <a:pt x="0" y="1699260"/>
                </a:moveTo>
                <a:lnTo>
                  <a:pt x="29718" y="1699260"/>
                </a:lnTo>
                <a:lnTo>
                  <a:pt x="29718" y="0"/>
                </a:lnTo>
                <a:lnTo>
                  <a:pt x="0" y="0"/>
                </a:lnTo>
                <a:lnTo>
                  <a:pt x="0" y="1699260"/>
                </a:lnTo>
                <a:close/>
              </a:path>
            </a:pathLst>
          </a:custGeom>
          <a:solidFill>
            <a:srgbClr val="635FAA"/>
          </a:solidFill>
        </p:spPr>
        <p:txBody>
          <a:bodyPr wrap="square" lIns="0" tIns="0" rIns="0" bIns="0" rtlCol="0"/>
          <a:lstStyle/>
          <a:p>
            <a:endParaRPr/>
          </a:p>
        </p:txBody>
      </p:sp>
      <p:sp>
        <p:nvSpPr>
          <p:cNvPr id="287" name="object 287"/>
          <p:cNvSpPr/>
          <p:nvPr/>
        </p:nvSpPr>
        <p:spPr>
          <a:xfrm>
            <a:off x="9559670" y="1882520"/>
            <a:ext cx="29845" cy="1699260"/>
          </a:xfrm>
          <a:custGeom>
            <a:avLst/>
            <a:gdLst/>
            <a:ahLst/>
            <a:cxnLst/>
            <a:rect l="l" t="t" r="r" b="b"/>
            <a:pathLst>
              <a:path w="29845" h="1699260">
                <a:moveTo>
                  <a:pt x="0" y="1699260"/>
                </a:moveTo>
                <a:lnTo>
                  <a:pt x="29718" y="1699260"/>
                </a:lnTo>
                <a:lnTo>
                  <a:pt x="29718" y="0"/>
                </a:lnTo>
                <a:lnTo>
                  <a:pt x="0" y="0"/>
                </a:lnTo>
                <a:lnTo>
                  <a:pt x="0" y="1699260"/>
                </a:lnTo>
                <a:close/>
              </a:path>
            </a:pathLst>
          </a:custGeom>
          <a:solidFill>
            <a:srgbClr val="635FAA"/>
          </a:solidFill>
        </p:spPr>
        <p:txBody>
          <a:bodyPr wrap="square" lIns="0" tIns="0" rIns="0" bIns="0" rtlCol="0"/>
          <a:lstStyle/>
          <a:p>
            <a:endParaRPr/>
          </a:p>
        </p:txBody>
      </p:sp>
      <p:sp>
        <p:nvSpPr>
          <p:cNvPr id="288" name="object 288"/>
          <p:cNvSpPr/>
          <p:nvPr/>
        </p:nvSpPr>
        <p:spPr>
          <a:xfrm>
            <a:off x="9538716" y="1882520"/>
            <a:ext cx="0" cy="1699260"/>
          </a:xfrm>
          <a:custGeom>
            <a:avLst/>
            <a:gdLst/>
            <a:ahLst/>
            <a:cxnLst/>
            <a:rect l="l" t="t" r="r" b="b"/>
            <a:pathLst>
              <a:path h="1699260">
                <a:moveTo>
                  <a:pt x="0" y="0"/>
                </a:moveTo>
                <a:lnTo>
                  <a:pt x="0" y="1699260"/>
                </a:lnTo>
              </a:path>
            </a:pathLst>
          </a:custGeom>
          <a:ln w="29718">
            <a:solidFill>
              <a:srgbClr val="635FAA"/>
            </a:solidFill>
          </a:ln>
        </p:spPr>
        <p:txBody>
          <a:bodyPr wrap="square" lIns="0" tIns="0" rIns="0" bIns="0" rtlCol="0"/>
          <a:lstStyle/>
          <a:p>
            <a:endParaRPr/>
          </a:p>
        </p:txBody>
      </p:sp>
      <p:sp>
        <p:nvSpPr>
          <p:cNvPr id="289" name="object 289"/>
          <p:cNvSpPr/>
          <p:nvPr/>
        </p:nvSpPr>
        <p:spPr>
          <a:xfrm>
            <a:off x="10347579" y="1884807"/>
            <a:ext cx="0" cy="3206115"/>
          </a:xfrm>
          <a:custGeom>
            <a:avLst/>
            <a:gdLst/>
            <a:ahLst/>
            <a:cxnLst/>
            <a:rect l="l" t="t" r="r" b="b"/>
            <a:pathLst>
              <a:path h="3206115">
                <a:moveTo>
                  <a:pt x="0" y="0"/>
                </a:moveTo>
                <a:lnTo>
                  <a:pt x="0" y="3205734"/>
                </a:lnTo>
              </a:path>
            </a:pathLst>
          </a:custGeom>
          <a:ln w="27431">
            <a:solidFill>
              <a:srgbClr val="635FAA"/>
            </a:solidFill>
          </a:ln>
        </p:spPr>
        <p:txBody>
          <a:bodyPr wrap="square" lIns="0" tIns="0" rIns="0" bIns="0" rtlCol="0"/>
          <a:lstStyle/>
          <a:p>
            <a:endParaRPr/>
          </a:p>
        </p:txBody>
      </p:sp>
      <p:sp>
        <p:nvSpPr>
          <p:cNvPr id="290" name="object 290"/>
          <p:cNvSpPr/>
          <p:nvPr/>
        </p:nvSpPr>
        <p:spPr>
          <a:xfrm>
            <a:off x="10333863" y="1884807"/>
            <a:ext cx="27940" cy="3206115"/>
          </a:xfrm>
          <a:custGeom>
            <a:avLst/>
            <a:gdLst/>
            <a:ahLst/>
            <a:cxnLst/>
            <a:rect l="l" t="t" r="r" b="b"/>
            <a:pathLst>
              <a:path w="27940" h="3206115">
                <a:moveTo>
                  <a:pt x="0" y="0"/>
                </a:moveTo>
                <a:lnTo>
                  <a:pt x="27431" y="0"/>
                </a:lnTo>
                <a:lnTo>
                  <a:pt x="27431" y="3205734"/>
                </a:lnTo>
                <a:lnTo>
                  <a:pt x="0" y="3205734"/>
                </a:lnTo>
                <a:lnTo>
                  <a:pt x="0" y="0"/>
                </a:lnTo>
                <a:close/>
              </a:path>
            </a:pathLst>
          </a:custGeom>
          <a:ln w="9525">
            <a:solidFill>
              <a:srgbClr val="FFFFFF"/>
            </a:solidFill>
          </a:ln>
        </p:spPr>
        <p:txBody>
          <a:bodyPr wrap="square" lIns="0" tIns="0" rIns="0" bIns="0" rtlCol="0"/>
          <a:lstStyle/>
          <a:p>
            <a:endParaRPr/>
          </a:p>
        </p:txBody>
      </p:sp>
      <p:sp>
        <p:nvSpPr>
          <p:cNvPr id="291" name="object 291"/>
          <p:cNvSpPr/>
          <p:nvPr/>
        </p:nvSpPr>
        <p:spPr>
          <a:xfrm>
            <a:off x="10307955" y="1879473"/>
            <a:ext cx="28575" cy="3182620"/>
          </a:xfrm>
          <a:custGeom>
            <a:avLst/>
            <a:gdLst/>
            <a:ahLst/>
            <a:cxnLst/>
            <a:rect l="l" t="t" r="r" b="b"/>
            <a:pathLst>
              <a:path w="28575" h="3182620">
                <a:moveTo>
                  <a:pt x="0" y="3182112"/>
                </a:moveTo>
                <a:lnTo>
                  <a:pt x="28194" y="3182112"/>
                </a:lnTo>
                <a:lnTo>
                  <a:pt x="28194" y="0"/>
                </a:lnTo>
                <a:lnTo>
                  <a:pt x="0" y="0"/>
                </a:lnTo>
                <a:lnTo>
                  <a:pt x="0" y="3182112"/>
                </a:lnTo>
                <a:close/>
              </a:path>
            </a:pathLst>
          </a:custGeom>
          <a:solidFill>
            <a:srgbClr val="635FAA"/>
          </a:solidFill>
        </p:spPr>
        <p:txBody>
          <a:bodyPr wrap="square" lIns="0" tIns="0" rIns="0" bIns="0" rtlCol="0"/>
          <a:lstStyle/>
          <a:p>
            <a:endParaRPr/>
          </a:p>
        </p:txBody>
      </p:sp>
      <p:sp>
        <p:nvSpPr>
          <p:cNvPr id="292" name="object 292"/>
          <p:cNvSpPr/>
          <p:nvPr/>
        </p:nvSpPr>
        <p:spPr>
          <a:xfrm>
            <a:off x="10307955" y="1879473"/>
            <a:ext cx="28575" cy="3182620"/>
          </a:xfrm>
          <a:custGeom>
            <a:avLst/>
            <a:gdLst/>
            <a:ahLst/>
            <a:cxnLst/>
            <a:rect l="l" t="t" r="r" b="b"/>
            <a:pathLst>
              <a:path w="28575" h="3182620">
                <a:moveTo>
                  <a:pt x="0" y="0"/>
                </a:moveTo>
                <a:lnTo>
                  <a:pt x="28194" y="0"/>
                </a:lnTo>
                <a:lnTo>
                  <a:pt x="28194" y="3182112"/>
                </a:lnTo>
                <a:lnTo>
                  <a:pt x="0" y="3182112"/>
                </a:lnTo>
                <a:lnTo>
                  <a:pt x="0" y="0"/>
                </a:lnTo>
                <a:close/>
              </a:path>
            </a:pathLst>
          </a:custGeom>
          <a:ln w="9525">
            <a:solidFill>
              <a:srgbClr val="FFFFFF"/>
            </a:solidFill>
          </a:ln>
        </p:spPr>
        <p:txBody>
          <a:bodyPr wrap="square" lIns="0" tIns="0" rIns="0" bIns="0" rtlCol="0"/>
          <a:lstStyle/>
          <a:p>
            <a:endParaRPr/>
          </a:p>
        </p:txBody>
      </p:sp>
      <p:sp>
        <p:nvSpPr>
          <p:cNvPr id="293" name="object 293"/>
          <p:cNvSpPr/>
          <p:nvPr/>
        </p:nvSpPr>
        <p:spPr>
          <a:xfrm>
            <a:off x="10275189" y="1879473"/>
            <a:ext cx="27940" cy="3182620"/>
          </a:xfrm>
          <a:custGeom>
            <a:avLst/>
            <a:gdLst/>
            <a:ahLst/>
            <a:cxnLst/>
            <a:rect l="l" t="t" r="r" b="b"/>
            <a:pathLst>
              <a:path w="27940" h="3182620">
                <a:moveTo>
                  <a:pt x="0" y="3182112"/>
                </a:moveTo>
                <a:lnTo>
                  <a:pt x="27431" y="3182112"/>
                </a:lnTo>
                <a:lnTo>
                  <a:pt x="27431" y="0"/>
                </a:lnTo>
                <a:lnTo>
                  <a:pt x="0" y="0"/>
                </a:lnTo>
                <a:lnTo>
                  <a:pt x="0" y="3182112"/>
                </a:lnTo>
                <a:close/>
              </a:path>
            </a:pathLst>
          </a:custGeom>
          <a:solidFill>
            <a:srgbClr val="635FAA"/>
          </a:solidFill>
        </p:spPr>
        <p:txBody>
          <a:bodyPr wrap="square" lIns="0" tIns="0" rIns="0" bIns="0" rtlCol="0"/>
          <a:lstStyle/>
          <a:p>
            <a:endParaRPr/>
          </a:p>
        </p:txBody>
      </p:sp>
      <p:sp>
        <p:nvSpPr>
          <p:cNvPr id="294" name="object 294"/>
          <p:cNvSpPr/>
          <p:nvPr/>
        </p:nvSpPr>
        <p:spPr>
          <a:xfrm>
            <a:off x="10275189" y="1879473"/>
            <a:ext cx="27940" cy="3182620"/>
          </a:xfrm>
          <a:custGeom>
            <a:avLst/>
            <a:gdLst/>
            <a:ahLst/>
            <a:cxnLst/>
            <a:rect l="l" t="t" r="r" b="b"/>
            <a:pathLst>
              <a:path w="27940" h="3182620">
                <a:moveTo>
                  <a:pt x="0" y="0"/>
                </a:moveTo>
                <a:lnTo>
                  <a:pt x="27431" y="0"/>
                </a:lnTo>
                <a:lnTo>
                  <a:pt x="27431" y="3182112"/>
                </a:lnTo>
                <a:lnTo>
                  <a:pt x="0" y="3182112"/>
                </a:lnTo>
                <a:lnTo>
                  <a:pt x="0" y="0"/>
                </a:lnTo>
                <a:close/>
              </a:path>
            </a:pathLst>
          </a:custGeom>
          <a:ln w="9525">
            <a:solidFill>
              <a:srgbClr val="FFFFFF"/>
            </a:solidFill>
          </a:ln>
        </p:spPr>
        <p:txBody>
          <a:bodyPr wrap="square" lIns="0" tIns="0" rIns="0" bIns="0" rtlCol="0"/>
          <a:lstStyle/>
          <a:p>
            <a:endParaRPr/>
          </a:p>
        </p:txBody>
      </p:sp>
      <p:sp>
        <p:nvSpPr>
          <p:cNvPr id="295" name="object 295"/>
          <p:cNvSpPr/>
          <p:nvPr/>
        </p:nvSpPr>
        <p:spPr>
          <a:xfrm>
            <a:off x="10256519" y="1879473"/>
            <a:ext cx="0" cy="3133090"/>
          </a:xfrm>
          <a:custGeom>
            <a:avLst/>
            <a:gdLst/>
            <a:ahLst/>
            <a:cxnLst/>
            <a:rect l="l" t="t" r="r" b="b"/>
            <a:pathLst>
              <a:path h="3133090">
                <a:moveTo>
                  <a:pt x="0" y="0"/>
                </a:moveTo>
                <a:lnTo>
                  <a:pt x="0" y="3132582"/>
                </a:lnTo>
              </a:path>
            </a:pathLst>
          </a:custGeom>
          <a:ln w="32766">
            <a:solidFill>
              <a:srgbClr val="635FAA"/>
            </a:solidFill>
          </a:ln>
        </p:spPr>
        <p:txBody>
          <a:bodyPr wrap="square" lIns="0" tIns="0" rIns="0" bIns="0" rtlCol="0"/>
          <a:lstStyle/>
          <a:p>
            <a:endParaRPr/>
          </a:p>
        </p:txBody>
      </p:sp>
      <p:sp>
        <p:nvSpPr>
          <p:cNvPr id="296" name="object 296"/>
          <p:cNvSpPr/>
          <p:nvPr/>
        </p:nvSpPr>
        <p:spPr>
          <a:xfrm>
            <a:off x="10240136" y="1879473"/>
            <a:ext cx="33020" cy="3133090"/>
          </a:xfrm>
          <a:custGeom>
            <a:avLst/>
            <a:gdLst/>
            <a:ahLst/>
            <a:cxnLst/>
            <a:rect l="l" t="t" r="r" b="b"/>
            <a:pathLst>
              <a:path w="33020" h="3133090">
                <a:moveTo>
                  <a:pt x="0" y="0"/>
                </a:moveTo>
                <a:lnTo>
                  <a:pt x="32766" y="0"/>
                </a:lnTo>
                <a:lnTo>
                  <a:pt x="32766" y="3132582"/>
                </a:lnTo>
                <a:lnTo>
                  <a:pt x="0" y="3132582"/>
                </a:lnTo>
                <a:lnTo>
                  <a:pt x="0" y="0"/>
                </a:lnTo>
                <a:close/>
              </a:path>
            </a:pathLst>
          </a:custGeom>
          <a:ln w="9525">
            <a:solidFill>
              <a:srgbClr val="FFFFFF"/>
            </a:solidFill>
          </a:ln>
        </p:spPr>
        <p:txBody>
          <a:bodyPr wrap="square" lIns="0" tIns="0" rIns="0" bIns="0" rtlCol="0"/>
          <a:lstStyle/>
          <a:p>
            <a:endParaRPr/>
          </a:p>
        </p:txBody>
      </p:sp>
      <p:sp>
        <p:nvSpPr>
          <p:cNvPr id="297" name="object 297"/>
          <p:cNvSpPr/>
          <p:nvPr/>
        </p:nvSpPr>
        <p:spPr>
          <a:xfrm>
            <a:off x="10223372" y="1879473"/>
            <a:ext cx="0" cy="3103245"/>
          </a:xfrm>
          <a:custGeom>
            <a:avLst/>
            <a:gdLst/>
            <a:ahLst/>
            <a:cxnLst/>
            <a:rect l="l" t="t" r="r" b="b"/>
            <a:pathLst>
              <a:path h="3103245">
                <a:moveTo>
                  <a:pt x="0" y="0"/>
                </a:moveTo>
                <a:lnTo>
                  <a:pt x="0" y="3102864"/>
                </a:lnTo>
              </a:path>
            </a:pathLst>
          </a:custGeom>
          <a:ln w="28955">
            <a:solidFill>
              <a:srgbClr val="635FAA"/>
            </a:solidFill>
          </a:ln>
        </p:spPr>
        <p:txBody>
          <a:bodyPr wrap="square" lIns="0" tIns="0" rIns="0" bIns="0" rtlCol="0"/>
          <a:lstStyle/>
          <a:p>
            <a:endParaRPr/>
          </a:p>
        </p:txBody>
      </p:sp>
      <p:sp>
        <p:nvSpPr>
          <p:cNvPr id="298" name="object 298"/>
          <p:cNvSpPr/>
          <p:nvPr/>
        </p:nvSpPr>
        <p:spPr>
          <a:xfrm>
            <a:off x="10208894" y="1879473"/>
            <a:ext cx="29209" cy="3103245"/>
          </a:xfrm>
          <a:custGeom>
            <a:avLst/>
            <a:gdLst/>
            <a:ahLst/>
            <a:cxnLst/>
            <a:rect l="l" t="t" r="r" b="b"/>
            <a:pathLst>
              <a:path w="29209" h="3103245">
                <a:moveTo>
                  <a:pt x="0" y="0"/>
                </a:moveTo>
                <a:lnTo>
                  <a:pt x="28955" y="0"/>
                </a:lnTo>
                <a:lnTo>
                  <a:pt x="28955" y="3102864"/>
                </a:lnTo>
                <a:lnTo>
                  <a:pt x="0" y="3102864"/>
                </a:lnTo>
                <a:lnTo>
                  <a:pt x="0" y="0"/>
                </a:lnTo>
                <a:close/>
              </a:path>
            </a:pathLst>
          </a:custGeom>
          <a:ln w="9525">
            <a:solidFill>
              <a:srgbClr val="FFFFFF"/>
            </a:solidFill>
          </a:ln>
        </p:spPr>
        <p:txBody>
          <a:bodyPr wrap="square" lIns="0" tIns="0" rIns="0" bIns="0" rtlCol="0"/>
          <a:lstStyle/>
          <a:p>
            <a:endParaRPr/>
          </a:p>
        </p:txBody>
      </p:sp>
      <p:sp>
        <p:nvSpPr>
          <p:cNvPr id="299" name="object 299"/>
          <p:cNvSpPr/>
          <p:nvPr/>
        </p:nvSpPr>
        <p:spPr>
          <a:xfrm>
            <a:off x="10192131" y="1884807"/>
            <a:ext cx="0" cy="3001010"/>
          </a:xfrm>
          <a:custGeom>
            <a:avLst/>
            <a:gdLst/>
            <a:ahLst/>
            <a:cxnLst/>
            <a:rect l="l" t="t" r="r" b="b"/>
            <a:pathLst>
              <a:path h="3001010">
                <a:moveTo>
                  <a:pt x="0" y="0"/>
                </a:moveTo>
                <a:lnTo>
                  <a:pt x="0" y="3000756"/>
                </a:lnTo>
              </a:path>
            </a:pathLst>
          </a:custGeom>
          <a:ln w="27431">
            <a:solidFill>
              <a:srgbClr val="635FAA"/>
            </a:solidFill>
          </a:ln>
        </p:spPr>
        <p:txBody>
          <a:bodyPr wrap="square" lIns="0" tIns="0" rIns="0" bIns="0" rtlCol="0"/>
          <a:lstStyle/>
          <a:p>
            <a:endParaRPr/>
          </a:p>
        </p:txBody>
      </p:sp>
      <p:sp>
        <p:nvSpPr>
          <p:cNvPr id="300" name="object 300"/>
          <p:cNvSpPr/>
          <p:nvPr/>
        </p:nvSpPr>
        <p:spPr>
          <a:xfrm>
            <a:off x="10178415" y="1884807"/>
            <a:ext cx="27940" cy="3001010"/>
          </a:xfrm>
          <a:custGeom>
            <a:avLst/>
            <a:gdLst/>
            <a:ahLst/>
            <a:cxnLst/>
            <a:rect l="l" t="t" r="r" b="b"/>
            <a:pathLst>
              <a:path w="27940" h="3001010">
                <a:moveTo>
                  <a:pt x="0" y="0"/>
                </a:moveTo>
                <a:lnTo>
                  <a:pt x="27431" y="0"/>
                </a:lnTo>
                <a:lnTo>
                  <a:pt x="27431" y="3000756"/>
                </a:lnTo>
                <a:lnTo>
                  <a:pt x="0" y="3000756"/>
                </a:lnTo>
                <a:lnTo>
                  <a:pt x="0" y="0"/>
                </a:lnTo>
                <a:close/>
              </a:path>
            </a:pathLst>
          </a:custGeom>
          <a:ln w="9525">
            <a:solidFill>
              <a:srgbClr val="FFFFFF"/>
            </a:solidFill>
          </a:ln>
        </p:spPr>
        <p:txBody>
          <a:bodyPr wrap="square" lIns="0" tIns="0" rIns="0" bIns="0" rtlCol="0"/>
          <a:lstStyle/>
          <a:p>
            <a:endParaRPr/>
          </a:p>
        </p:txBody>
      </p:sp>
      <p:sp>
        <p:nvSpPr>
          <p:cNvPr id="301" name="object 301"/>
          <p:cNvSpPr/>
          <p:nvPr/>
        </p:nvSpPr>
        <p:spPr>
          <a:xfrm>
            <a:off x="10169270" y="1884807"/>
            <a:ext cx="0" cy="2713990"/>
          </a:xfrm>
          <a:custGeom>
            <a:avLst/>
            <a:gdLst/>
            <a:ahLst/>
            <a:cxnLst/>
            <a:rect l="l" t="t" r="r" b="b"/>
            <a:pathLst>
              <a:path h="2713990">
                <a:moveTo>
                  <a:pt x="0" y="0"/>
                </a:moveTo>
                <a:lnTo>
                  <a:pt x="0" y="2713482"/>
                </a:lnTo>
              </a:path>
            </a:pathLst>
          </a:custGeom>
          <a:ln w="27431">
            <a:solidFill>
              <a:srgbClr val="635FAA"/>
            </a:solidFill>
          </a:ln>
        </p:spPr>
        <p:txBody>
          <a:bodyPr wrap="square" lIns="0" tIns="0" rIns="0" bIns="0" rtlCol="0"/>
          <a:lstStyle/>
          <a:p>
            <a:endParaRPr/>
          </a:p>
        </p:txBody>
      </p:sp>
      <p:sp>
        <p:nvSpPr>
          <p:cNvPr id="302" name="object 302"/>
          <p:cNvSpPr/>
          <p:nvPr/>
        </p:nvSpPr>
        <p:spPr>
          <a:xfrm>
            <a:off x="10155555" y="1884807"/>
            <a:ext cx="27940" cy="2713990"/>
          </a:xfrm>
          <a:custGeom>
            <a:avLst/>
            <a:gdLst/>
            <a:ahLst/>
            <a:cxnLst/>
            <a:rect l="l" t="t" r="r" b="b"/>
            <a:pathLst>
              <a:path w="27940" h="2713990">
                <a:moveTo>
                  <a:pt x="0" y="0"/>
                </a:moveTo>
                <a:lnTo>
                  <a:pt x="27431" y="0"/>
                </a:lnTo>
                <a:lnTo>
                  <a:pt x="27431" y="2713482"/>
                </a:lnTo>
                <a:lnTo>
                  <a:pt x="0" y="2713482"/>
                </a:lnTo>
                <a:lnTo>
                  <a:pt x="0" y="0"/>
                </a:lnTo>
                <a:close/>
              </a:path>
            </a:pathLst>
          </a:custGeom>
          <a:ln w="9525">
            <a:solidFill>
              <a:srgbClr val="FFFFFF"/>
            </a:solidFill>
          </a:ln>
        </p:spPr>
        <p:txBody>
          <a:bodyPr wrap="square" lIns="0" tIns="0" rIns="0" bIns="0" rtlCol="0"/>
          <a:lstStyle/>
          <a:p>
            <a:endParaRPr/>
          </a:p>
        </p:txBody>
      </p:sp>
      <p:sp>
        <p:nvSpPr>
          <p:cNvPr id="303" name="object 303"/>
          <p:cNvSpPr/>
          <p:nvPr/>
        </p:nvSpPr>
        <p:spPr>
          <a:xfrm>
            <a:off x="10134600" y="1879473"/>
            <a:ext cx="0" cy="2560320"/>
          </a:xfrm>
          <a:custGeom>
            <a:avLst/>
            <a:gdLst/>
            <a:ahLst/>
            <a:cxnLst/>
            <a:rect l="l" t="t" r="r" b="b"/>
            <a:pathLst>
              <a:path h="2560320">
                <a:moveTo>
                  <a:pt x="0" y="0"/>
                </a:moveTo>
                <a:lnTo>
                  <a:pt x="0" y="2560320"/>
                </a:lnTo>
              </a:path>
            </a:pathLst>
          </a:custGeom>
          <a:ln w="31242">
            <a:solidFill>
              <a:srgbClr val="635FAA"/>
            </a:solidFill>
          </a:ln>
        </p:spPr>
        <p:txBody>
          <a:bodyPr wrap="square" lIns="0" tIns="0" rIns="0" bIns="0" rtlCol="0"/>
          <a:lstStyle/>
          <a:p>
            <a:endParaRPr/>
          </a:p>
        </p:txBody>
      </p:sp>
      <p:sp>
        <p:nvSpPr>
          <p:cNvPr id="304" name="object 304"/>
          <p:cNvSpPr/>
          <p:nvPr/>
        </p:nvSpPr>
        <p:spPr>
          <a:xfrm>
            <a:off x="10118979" y="1879473"/>
            <a:ext cx="31750" cy="2560320"/>
          </a:xfrm>
          <a:custGeom>
            <a:avLst/>
            <a:gdLst/>
            <a:ahLst/>
            <a:cxnLst/>
            <a:rect l="l" t="t" r="r" b="b"/>
            <a:pathLst>
              <a:path w="31750" h="2560320">
                <a:moveTo>
                  <a:pt x="0" y="0"/>
                </a:moveTo>
                <a:lnTo>
                  <a:pt x="31242" y="0"/>
                </a:lnTo>
                <a:lnTo>
                  <a:pt x="31242" y="2560320"/>
                </a:lnTo>
                <a:lnTo>
                  <a:pt x="0" y="2560320"/>
                </a:lnTo>
                <a:lnTo>
                  <a:pt x="0" y="0"/>
                </a:lnTo>
                <a:close/>
              </a:path>
            </a:pathLst>
          </a:custGeom>
          <a:ln w="9525">
            <a:solidFill>
              <a:srgbClr val="FFFFFF"/>
            </a:solidFill>
          </a:ln>
        </p:spPr>
        <p:txBody>
          <a:bodyPr wrap="square" lIns="0" tIns="0" rIns="0" bIns="0" rtlCol="0"/>
          <a:lstStyle/>
          <a:p>
            <a:endParaRPr/>
          </a:p>
        </p:txBody>
      </p:sp>
      <p:sp>
        <p:nvSpPr>
          <p:cNvPr id="305" name="object 305"/>
          <p:cNvSpPr/>
          <p:nvPr/>
        </p:nvSpPr>
        <p:spPr>
          <a:xfrm>
            <a:off x="10102977" y="1879473"/>
            <a:ext cx="0" cy="2536190"/>
          </a:xfrm>
          <a:custGeom>
            <a:avLst/>
            <a:gdLst/>
            <a:ahLst/>
            <a:cxnLst/>
            <a:rect l="l" t="t" r="r" b="b"/>
            <a:pathLst>
              <a:path h="2536190">
                <a:moveTo>
                  <a:pt x="0" y="0"/>
                </a:moveTo>
                <a:lnTo>
                  <a:pt x="0" y="2535936"/>
                </a:lnTo>
              </a:path>
            </a:pathLst>
          </a:custGeom>
          <a:ln w="27431">
            <a:solidFill>
              <a:srgbClr val="635FAA"/>
            </a:solidFill>
          </a:ln>
        </p:spPr>
        <p:txBody>
          <a:bodyPr wrap="square" lIns="0" tIns="0" rIns="0" bIns="0" rtlCol="0"/>
          <a:lstStyle/>
          <a:p>
            <a:endParaRPr/>
          </a:p>
        </p:txBody>
      </p:sp>
      <p:sp>
        <p:nvSpPr>
          <p:cNvPr id="306" name="object 306"/>
          <p:cNvSpPr/>
          <p:nvPr/>
        </p:nvSpPr>
        <p:spPr>
          <a:xfrm>
            <a:off x="10089260" y="1879473"/>
            <a:ext cx="27940" cy="2536190"/>
          </a:xfrm>
          <a:custGeom>
            <a:avLst/>
            <a:gdLst/>
            <a:ahLst/>
            <a:cxnLst/>
            <a:rect l="l" t="t" r="r" b="b"/>
            <a:pathLst>
              <a:path w="27940" h="2536190">
                <a:moveTo>
                  <a:pt x="0" y="0"/>
                </a:moveTo>
                <a:lnTo>
                  <a:pt x="27431" y="0"/>
                </a:lnTo>
                <a:lnTo>
                  <a:pt x="27431" y="2535936"/>
                </a:lnTo>
                <a:lnTo>
                  <a:pt x="0" y="2535936"/>
                </a:lnTo>
                <a:lnTo>
                  <a:pt x="0" y="0"/>
                </a:lnTo>
                <a:close/>
              </a:path>
            </a:pathLst>
          </a:custGeom>
          <a:ln w="9525">
            <a:solidFill>
              <a:srgbClr val="FFFFFF"/>
            </a:solidFill>
          </a:ln>
        </p:spPr>
        <p:txBody>
          <a:bodyPr wrap="square" lIns="0" tIns="0" rIns="0" bIns="0" rtlCol="0"/>
          <a:lstStyle/>
          <a:p>
            <a:endParaRPr/>
          </a:p>
        </p:txBody>
      </p:sp>
      <p:sp>
        <p:nvSpPr>
          <p:cNvPr id="307" name="object 307"/>
          <p:cNvSpPr/>
          <p:nvPr/>
        </p:nvSpPr>
        <p:spPr>
          <a:xfrm>
            <a:off x="10058781" y="1879473"/>
            <a:ext cx="27940" cy="2388870"/>
          </a:xfrm>
          <a:custGeom>
            <a:avLst/>
            <a:gdLst/>
            <a:ahLst/>
            <a:cxnLst/>
            <a:rect l="l" t="t" r="r" b="b"/>
            <a:pathLst>
              <a:path w="27940" h="2388870">
                <a:moveTo>
                  <a:pt x="0" y="2388870"/>
                </a:moveTo>
                <a:lnTo>
                  <a:pt x="27431" y="2388870"/>
                </a:lnTo>
                <a:lnTo>
                  <a:pt x="27431" y="0"/>
                </a:lnTo>
                <a:lnTo>
                  <a:pt x="0" y="0"/>
                </a:lnTo>
                <a:lnTo>
                  <a:pt x="0" y="2388870"/>
                </a:lnTo>
                <a:close/>
              </a:path>
            </a:pathLst>
          </a:custGeom>
          <a:solidFill>
            <a:srgbClr val="635FAA"/>
          </a:solidFill>
        </p:spPr>
        <p:txBody>
          <a:bodyPr wrap="square" lIns="0" tIns="0" rIns="0" bIns="0" rtlCol="0"/>
          <a:lstStyle/>
          <a:p>
            <a:endParaRPr/>
          </a:p>
        </p:txBody>
      </p:sp>
      <p:sp>
        <p:nvSpPr>
          <p:cNvPr id="308" name="object 308"/>
          <p:cNvSpPr/>
          <p:nvPr/>
        </p:nvSpPr>
        <p:spPr>
          <a:xfrm>
            <a:off x="10058781" y="1879473"/>
            <a:ext cx="27940" cy="2388870"/>
          </a:xfrm>
          <a:custGeom>
            <a:avLst/>
            <a:gdLst/>
            <a:ahLst/>
            <a:cxnLst/>
            <a:rect l="l" t="t" r="r" b="b"/>
            <a:pathLst>
              <a:path w="27940" h="2388870">
                <a:moveTo>
                  <a:pt x="0" y="0"/>
                </a:moveTo>
                <a:lnTo>
                  <a:pt x="27431" y="0"/>
                </a:lnTo>
                <a:lnTo>
                  <a:pt x="27431" y="2388870"/>
                </a:lnTo>
                <a:lnTo>
                  <a:pt x="0" y="2388870"/>
                </a:lnTo>
                <a:lnTo>
                  <a:pt x="0" y="0"/>
                </a:lnTo>
                <a:close/>
              </a:path>
            </a:pathLst>
          </a:custGeom>
          <a:ln w="9525">
            <a:solidFill>
              <a:srgbClr val="FFFFFF"/>
            </a:solidFill>
          </a:ln>
        </p:spPr>
        <p:txBody>
          <a:bodyPr wrap="square" lIns="0" tIns="0" rIns="0" bIns="0" rtlCol="0"/>
          <a:lstStyle/>
          <a:p>
            <a:endParaRPr/>
          </a:p>
        </p:txBody>
      </p:sp>
      <p:sp>
        <p:nvSpPr>
          <p:cNvPr id="309" name="object 309"/>
          <p:cNvSpPr/>
          <p:nvPr/>
        </p:nvSpPr>
        <p:spPr>
          <a:xfrm>
            <a:off x="10025253" y="1879473"/>
            <a:ext cx="28575" cy="2388870"/>
          </a:xfrm>
          <a:custGeom>
            <a:avLst/>
            <a:gdLst/>
            <a:ahLst/>
            <a:cxnLst/>
            <a:rect l="l" t="t" r="r" b="b"/>
            <a:pathLst>
              <a:path w="28575" h="2388870">
                <a:moveTo>
                  <a:pt x="0" y="2388870"/>
                </a:moveTo>
                <a:lnTo>
                  <a:pt x="28194" y="2388870"/>
                </a:lnTo>
                <a:lnTo>
                  <a:pt x="28194" y="0"/>
                </a:lnTo>
                <a:lnTo>
                  <a:pt x="0" y="0"/>
                </a:lnTo>
                <a:lnTo>
                  <a:pt x="0" y="2388870"/>
                </a:lnTo>
                <a:close/>
              </a:path>
            </a:pathLst>
          </a:custGeom>
          <a:solidFill>
            <a:srgbClr val="635FAA"/>
          </a:solidFill>
        </p:spPr>
        <p:txBody>
          <a:bodyPr wrap="square" lIns="0" tIns="0" rIns="0" bIns="0" rtlCol="0"/>
          <a:lstStyle/>
          <a:p>
            <a:endParaRPr/>
          </a:p>
        </p:txBody>
      </p:sp>
      <p:sp>
        <p:nvSpPr>
          <p:cNvPr id="310" name="object 310"/>
          <p:cNvSpPr/>
          <p:nvPr/>
        </p:nvSpPr>
        <p:spPr>
          <a:xfrm>
            <a:off x="10025253" y="1879473"/>
            <a:ext cx="28575" cy="2388870"/>
          </a:xfrm>
          <a:custGeom>
            <a:avLst/>
            <a:gdLst/>
            <a:ahLst/>
            <a:cxnLst/>
            <a:rect l="l" t="t" r="r" b="b"/>
            <a:pathLst>
              <a:path w="28575" h="2388870">
                <a:moveTo>
                  <a:pt x="0" y="0"/>
                </a:moveTo>
                <a:lnTo>
                  <a:pt x="28194" y="0"/>
                </a:lnTo>
                <a:lnTo>
                  <a:pt x="28194" y="2388870"/>
                </a:lnTo>
                <a:lnTo>
                  <a:pt x="0" y="2388870"/>
                </a:lnTo>
                <a:lnTo>
                  <a:pt x="0" y="0"/>
                </a:lnTo>
                <a:close/>
              </a:path>
            </a:pathLst>
          </a:custGeom>
          <a:ln w="9525">
            <a:solidFill>
              <a:srgbClr val="FFFFFF"/>
            </a:solidFill>
          </a:ln>
        </p:spPr>
        <p:txBody>
          <a:bodyPr wrap="square" lIns="0" tIns="0" rIns="0" bIns="0" rtlCol="0"/>
          <a:lstStyle/>
          <a:p>
            <a:endParaRPr/>
          </a:p>
        </p:txBody>
      </p:sp>
      <p:sp>
        <p:nvSpPr>
          <p:cNvPr id="311" name="object 311"/>
          <p:cNvSpPr/>
          <p:nvPr/>
        </p:nvSpPr>
        <p:spPr>
          <a:xfrm>
            <a:off x="10010775" y="1884807"/>
            <a:ext cx="0" cy="2078355"/>
          </a:xfrm>
          <a:custGeom>
            <a:avLst/>
            <a:gdLst/>
            <a:ahLst/>
            <a:cxnLst/>
            <a:rect l="l" t="t" r="r" b="b"/>
            <a:pathLst>
              <a:path h="2078354">
                <a:moveTo>
                  <a:pt x="0" y="0"/>
                </a:moveTo>
                <a:lnTo>
                  <a:pt x="0" y="2077974"/>
                </a:lnTo>
              </a:path>
            </a:pathLst>
          </a:custGeom>
          <a:ln w="27431">
            <a:solidFill>
              <a:srgbClr val="635FAA"/>
            </a:solidFill>
          </a:ln>
        </p:spPr>
        <p:txBody>
          <a:bodyPr wrap="square" lIns="0" tIns="0" rIns="0" bIns="0" rtlCol="0"/>
          <a:lstStyle/>
          <a:p>
            <a:endParaRPr/>
          </a:p>
        </p:txBody>
      </p:sp>
      <p:sp>
        <p:nvSpPr>
          <p:cNvPr id="312" name="object 312"/>
          <p:cNvSpPr/>
          <p:nvPr/>
        </p:nvSpPr>
        <p:spPr>
          <a:xfrm>
            <a:off x="9997058" y="1884807"/>
            <a:ext cx="27940" cy="2078355"/>
          </a:xfrm>
          <a:custGeom>
            <a:avLst/>
            <a:gdLst/>
            <a:ahLst/>
            <a:cxnLst/>
            <a:rect l="l" t="t" r="r" b="b"/>
            <a:pathLst>
              <a:path w="27940" h="2078354">
                <a:moveTo>
                  <a:pt x="0" y="0"/>
                </a:moveTo>
                <a:lnTo>
                  <a:pt x="27431" y="0"/>
                </a:lnTo>
                <a:lnTo>
                  <a:pt x="27431" y="2077974"/>
                </a:lnTo>
                <a:lnTo>
                  <a:pt x="0" y="2077974"/>
                </a:lnTo>
                <a:lnTo>
                  <a:pt x="0" y="0"/>
                </a:lnTo>
                <a:close/>
              </a:path>
            </a:pathLst>
          </a:custGeom>
          <a:ln w="9524">
            <a:solidFill>
              <a:srgbClr val="FFFFFF"/>
            </a:solidFill>
          </a:ln>
        </p:spPr>
        <p:txBody>
          <a:bodyPr wrap="square" lIns="0" tIns="0" rIns="0" bIns="0" rtlCol="0"/>
          <a:lstStyle/>
          <a:p>
            <a:endParaRPr/>
          </a:p>
        </p:txBody>
      </p:sp>
      <p:sp>
        <p:nvSpPr>
          <p:cNvPr id="313" name="object 313"/>
          <p:cNvSpPr/>
          <p:nvPr/>
        </p:nvSpPr>
        <p:spPr>
          <a:xfrm>
            <a:off x="9968103" y="1882520"/>
            <a:ext cx="29845" cy="2044064"/>
          </a:xfrm>
          <a:custGeom>
            <a:avLst/>
            <a:gdLst/>
            <a:ahLst/>
            <a:cxnLst/>
            <a:rect l="l" t="t" r="r" b="b"/>
            <a:pathLst>
              <a:path w="29845" h="2044064">
                <a:moveTo>
                  <a:pt x="0" y="2043683"/>
                </a:moveTo>
                <a:lnTo>
                  <a:pt x="29718" y="2043683"/>
                </a:lnTo>
                <a:lnTo>
                  <a:pt x="29718" y="0"/>
                </a:lnTo>
                <a:lnTo>
                  <a:pt x="0" y="0"/>
                </a:lnTo>
                <a:lnTo>
                  <a:pt x="0" y="2043683"/>
                </a:lnTo>
                <a:close/>
              </a:path>
            </a:pathLst>
          </a:custGeom>
          <a:solidFill>
            <a:srgbClr val="635FAA"/>
          </a:solidFill>
        </p:spPr>
        <p:txBody>
          <a:bodyPr wrap="square" lIns="0" tIns="0" rIns="0" bIns="0" rtlCol="0"/>
          <a:lstStyle/>
          <a:p>
            <a:endParaRPr/>
          </a:p>
        </p:txBody>
      </p:sp>
      <p:sp>
        <p:nvSpPr>
          <p:cNvPr id="314" name="object 314"/>
          <p:cNvSpPr/>
          <p:nvPr/>
        </p:nvSpPr>
        <p:spPr>
          <a:xfrm>
            <a:off x="9968103" y="1882520"/>
            <a:ext cx="29845" cy="2044064"/>
          </a:xfrm>
          <a:custGeom>
            <a:avLst/>
            <a:gdLst/>
            <a:ahLst/>
            <a:cxnLst/>
            <a:rect l="l" t="t" r="r" b="b"/>
            <a:pathLst>
              <a:path w="29845" h="2044064">
                <a:moveTo>
                  <a:pt x="0" y="0"/>
                </a:moveTo>
                <a:lnTo>
                  <a:pt x="29718" y="0"/>
                </a:lnTo>
                <a:lnTo>
                  <a:pt x="29718" y="2043683"/>
                </a:lnTo>
                <a:lnTo>
                  <a:pt x="0" y="2043683"/>
                </a:lnTo>
                <a:lnTo>
                  <a:pt x="0" y="0"/>
                </a:lnTo>
                <a:close/>
              </a:path>
            </a:pathLst>
          </a:custGeom>
          <a:ln w="9524">
            <a:solidFill>
              <a:srgbClr val="FFFFFF"/>
            </a:solidFill>
          </a:ln>
        </p:spPr>
        <p:txBody>
          <a:bodyPr wrap="square" lIns="0" tIns="0" rIns="0" bIns="0" rtlCol="0"/>
          <a:lstStyle/>
          <a:p>
            <a:endParaRPr/>
          </a:p>
        </p:txBody>
      </p:sp>
      <p:sp>
        <p:nvSpPr>
          <p:cNvPr id="315" name="object 315"/>
          <p:cNvSpPr/>
          <p:nvPr/>
        </p:nvSpPr>
        <p:spPr>
          <a:xfrm>
            <a:off x="9933051" y="1882520"/>
            <a:ext cx="29845" cy="2044064"/>
          </a:xfrm>
          <a:custGeom>
            <a:avLst/>
            <a:gdLst/>
            <a:ahLst/>
            <a:cxnLst/>
            <a:rect l="l" t="t" r="r" b="b"/>
            <a:pathLst>
              <a:path w="29845" h="2044064">
                <a:moveTo>
                  <a:pt x="0" y="2043683"/>
                </a:moveTo>
                <a:lnTo>
                  <a:pt x="29718" y="2043683"/>
                </a:lnTo>
                <a:lnTo>
                  <a:pt x="29718" y="0"/>
                </a:lnTo>
                <a:lnTo>
                  <a:pt x="0" y="0"/>
                </a:lnTo>
                <a:lnTo>
                  <a:pt x="0" y="2043683"/>
                </a:lnTo>
                <a:close/>
              </a:path>
            </a:pathLst>
          </a:custGeom>
          <a:solidFill>
            <a:srgbClr val="635FAA"/>
          </a:solidFill>
        </p:spPr>
        <p:txBody>
          <a:bodyPr wrap="square" lIns="0" tIns="0" rIns="0" bIns="0" rtlCol="0"/>
          <a:lstStyle/>
          <a:p>
            <a:endParaRPr/>
          </a:p>
        </p:txBody>
      </p:sp>
      <p:sp>
        <p:nvSpPr>
          <p:cNvPr id="316" name="object 316"/>
          <p:cNvSpPr/>
          <p:nvPr/>
        </p:nvSpPr>
        <p:spPr>
          <a:xfrm>
            <a:off x="9933051" y="1882520"/>
            <a:ext cx="29845" cy="2044064"/>
          </a:xfrm>
          <a:custGeom>
            <a:avLst/>
            <a:gdLst/>
            <a:ahLst/>
            <a:cxnLst/>
            <a:rect l="l" t="t" r="r" b="b"/>
            <a:pathLst>
              <a:path w="29845" h="2044064">
                <a:moveTo>
                  <a:pt x="0" y="0"/>
                </a:moveTo>
                <a:lnTo>
                  <a:pt x="29718" y="0"/>
                </a:lnTo>
                <a:lnTo>
                  <a:pt x="29718" y="2043683"/>
                </a:lnTo>
                <a:lnTo>
                  <a:pt x="0" y="2043683"/>
                </a:lnTo>
                <a:lnTo>
                  <a:pt x="0" y="0"/>
                </a:lnTo>
                <a:close/>
              </a:path>
            </a:pathLst>
          </a:custGeom>
          <a:ln w="9524">
            <a:solidFill>
              <a:srgbClr val="FFFFFF"/>
            </a:solidFill>
          </a:ln>
        </p:spPr>
        <p:txBody>
          <a:bodyPr wrap="square" lIns="0" tIns="0" rIns="0" bIns="0" rtlCol="0"/>
          <a:lstStyle/>
          <a:p>
            <a:endParaRPr/>
          </a:p>
        </p:txBody>
      </p:sp>
      <p:sp>
        <p:nvSpPr>
          <p:cNvPr id="317" name="object 317"/>
          <p:cNvSpPr/>
          <p:nvPr/>
        </p:nvSpPr>
        <p:spPr>
          <a:xfrm>
            <a:off x="9897236" y="1882520"/>
            <a:ext cx="29845" cy="2044064"/>
          </a:xfrm>
          <a:custGeom>
            <a:avLst/>
            <a:gdLst/>
            <a:ahLst/>
            <a:cxnLst/>
            <a:rect l="l" t="t" r="r" b="b"/>
            <a:pathLst>
              <a:path w="29845" h="2044064">
                <a:moveTo>
                  <a:pt x="0" y="2043683"/>
                </a:moveTo>
                <a:lnTo>
                  <a:pt x="29718" y="2043683"/>
                </a:lnTo>
                <a:lnTo>
                  <a:pt x="29718" y="0"/>
                </a:lnTo>
                <a:lnTo>
                  <a:pt x="0" y="0"/>
                </a:lnTo>
                <a:lnTo>
                  <a:pt x="0" y="2043683"/>
                </a:lnTo>
                <a:close/>
              </a:path>
            </a:pathLst>
          </a:custGeom>
          <a:solidFill>
            <a:srgbClr val="635FAA"/>
          </a:solidFill>
        </p:spPr>
        <p:txBody>
          <a:bodyPr wrap="square" lIns="0" tIns="0" rIns="0" bIns="0" rtlCol="0"/>
          <a:lstStyle/>
          <a:p>
            <a:endParaRPr/>
          </a:p>
        </p:txBody>
      </p:sp>
      <p:sp>
        <p:nvSpPr>
          <p:cNvPr id="318" name="object 318"/>
          <p:cNvSpPr/>
          <p:nvPr/>
        </p:nvSpPr>
        <p:spPr>
          <a:xfrm>
            <a:off x="9897236" y="1882520"/>
            <a:ext cx="29845" cy="2044064"/>
          </a:xfrm>
          <a:custGeom>
            <a:avLst/>
            <a:gdLst/>
            <a:ahLst/>
            <a:cxnLst/>
            <a:rect l="l" t="t" r="r" b="b"/>
            <a:pathLst>
              <a:path w="29845" h="2044064">
                <a:moveTo>
                  <a:pt x="0" y="0"/>
                </a:moveTo>
                <a:lnTo>
                  <a:pt x="29718" y="0"/>
                </a:lnTo>
                <a:lnTo>
                  <a:pt x="29718" y="2043683"/>
                </a:lnTo>
                <a:lnTo>
                  <a:pt x="0" y="2043683"/>
                </a:lnTo>
                <a:lnTo>
                  <a:pt x="0" y="0"/>
                </a:lnTo>
                <a:close/>
              </a:path>
            </a:pathLst>
          </a:custGeom>
          <a:ln w="9524">
            <a:solidFill>
              <a:srgbClr val="FFFFFF"/>
            </a:solidFill>
          </a:ln>
        </p:spPr>
        <p:txBody>
          <a:bodyPr wrap="square" lIns="0" tIns="0" rIns="0" bIns="0" rtlCol="0"/>
          <a:lstStyle/>
          <a:p>
            <a:endParaRPr/>
          </a:p>
        </p:txBody>
      </p:sp>
      <p:sp>
        <p:nvSpPr>
          <p:cNvPr id="319" name="object 319"/>
          <p:cNvSpPr/>
          <p:nvPr/>
        </p:nvSpPr>
        <p:spPr>
          <a:xfrm>
            <a:off x="9862184" y="1882520"/>
            <a:ext cx="29845" cy="2044064"/>
          </a:xfrm>
          <a:custGeom>
            <a:avLst/>
            <a:gdLst/>
            <a:ahLst/>
            <a:cxnLst/>
            <a:rect l="l" t="t" r="r" b="b"/>
            <a:pathLst>
              <a:path w="29845" h="2044064">
                <a:moveTo>
                  <a:pt x="0" y="2043683"/>
                </a:moveTo>
                <a:lnTo>
                  <a:pt x="29718" y="2043683"/>
                </a:lnTo>
                <a:lnTo>
                  <a:pt x="29718" y="0"/>
                </a:lnTo>
                <a:lnTo>
                  <a:pt x="0" y="0"/>
                </a:lnTo>
                <a:lnTo>
                  <a:pt x="0" y="2043683"/>
                </a:lnTo>
                <a:close/>
              </a:path>
            </a:pathLst>
          </a:custGeom>
          <a:solidFill>
            <a:srgbClr val="635FAA"/>
          </a:solidFill>
        </p:spPr>
        <p:txBody>
          <a:bodyPr wrap="square" lIns="0" tIns="0" rIns="0" bIns="0" rtlCol="0"/>
          <a:lstStyle/>
          <a:p>
            <a:endParaRPr/>
          </a:p>
        </p:txBody>
      </p:sp>
      <p:sp>
        <p:nvSpPr>
          <p:cNvPr id="320" name="object 320"/>
          <p:cNvSpPr/>
          <p:nvPr/>
        </p:nvSpPr>
        <p:spPr>
          <a:xfrm>
            <a:off x="9862184" y="1882520"/>
            <a:ext cx="29845" cy="2044064"/>
          </a:xfrm>
          <a:custGeom>
            <a:avLst/>
            <a:gdLst/>
            <a:ahLst/>
            <a:cxnLst/>
            <a:rect l="l" t="t" r="r" b="b"/>
            <a:pathLst>
              <a:path w="29845" h="2044064">
                <a:moveTo>
                  <a:pt x="0" y="0"/>
                </a:moveTo>
                <a:lnTo>
                  <a:pt x="29718" y="0"/>
                </a:lnTo>
                <a:lnTo>
                  <a:pt x="29718" y="2043683"/>
                </a:lnTo>
                <a:lnTo>
                  <a:pt x="0" y="2043683"/>
                </a:lnTo>
                <a:lnTo>
                  <a:pt x="0" y="0"/>
                </a:lnTo>
                <a:close/>
              </a:path>
            </a:pathLst>
          </a:custGeom>
          <a:ln w="9524">
            <a:solidFill>
              <a:srgbClr val="FFFFFF"/>
            </a:solidFill>
          </a:ln>
        </p:spPr>
        <p:txBody>
          <a:bodyPr wrap="square" lIns="0" tIns="0" rIns="0" bIns="0" rtlCol="0"/>
          <a:lstStyle/>
          <a:p>
            <a:endParaRPr/>
          </a:p>
        </p:txBody>
      </p:sp>
      <p:sp>
        <p:nvSpPr>
          <p:cNvPr id="321" name="object 321"/>
          <p:cNvSpPr/>
          <p:nvPr/>
        </p:nvSpPr>
        <p:spPr>
          <a:xfrm>
            <a:off x="9827132" y="1882520"/>
            <a:ext cx="29845" cy="2044064"/>
          </a:xfrm>
          <a:custGeom>
            <a:avLst/>
            <a:gdLst/>
            <a:ahLst/>
            <a:cxnLst/>
            <a:rect l="l" t="t" r="r" b="b"/>
            <a:pathLst>
              <a:path w="29845" h="2044064">
                <a:moveTo>
                  <a:pt x="0" y="2043683"/>
                </a:moveTo>
                <a:lnTo>
                  <a:pt x="29718" y="2043683"/>
                </a:lnTo>
                <a:lnTo>
                  <a:pt x="29718" y="0"/>
                </a:lnTo>
                <a:lnTo>
                  <a:pt x="0" y="0"/>
                </a:lnTo>
                <a:lnTo>
                  <a:pt x="0" y="2043683"/>
                </a:lnTo>
                <a:close/>
              </a:path>
            </a:pathLst>
          </a:custGeom>
          <a:solidFill>
            <a:srgbClr val="635FAA"/>
          </a:solidFill>
        </p:spPr>
        <p:txBody>
          <a:bodyPr wrap="square" lIns="0" tIns="0" rIns="0" bIns="0" rtlCol="0"/>
          <a:lstStyle/>
          <a:p>
            <a:endParaRPr/>
          </a:p>
        </p:txBody>
      </p:sp>
      <p:sp>
        <p:nvSpPr>
          <p:cNvPr id="322" name="object 322"/>
          <p:cNvSpPr/>
          <p:nvPr/>
        </p:nvSpPr>
        <p:spPr>
          <a:xfrm>
            <a:off x="9827132" y="1882520"/>
            <a:ext cx="29845" cy="2044064"/>
          </a:xfrm>
          <a:custGeom>
            <a:avLst/>
            <a:gdLst/>
            <a:ahLst/>
            <a:cxnLst/>
            <a:rect l="l" t="t" r="r" b="b"/>
            <a:pathLst>
              <a:path w="29845" h="2044064">
                <a:moveTo>
                  <a:pt x="0" y="0"/>
                </a:moveTo>
                <a:lnTo>
                  <a:pt x="29718" y="0"/>
                </a:lnTo>
                <a:lnTo>
                  <a:pt x="29718" y="2043683"/>
                </a:lnTo>
                <a:lnTo>
                  <a:pt x="0" y="2043683"/>
                </a:lnTo>
                <a:lnTo>
                  <a:pt x="0" y="0"/>
                </a:lnTo>
                <a:close/>
              </a:path>
            </a:pathLst>
          </a:custGeom>
          <a:ln w="9524">
            <a:solidFill>
              <a:srgbClr val="FFFFFF"/>
            </a:solidFill>
          </a:ln>
        </p:spPr>
        <p:txBody>
          <a:bodyPr wrap="square" lIns="0" tIns="0" rIns="0" bIns="0" rtlCol="0"/>
          <a:lstStyle/>
          <a:p>
            <a:endParaRPr/>
          </a:p>
        </p:txBody>
      </p:sp>
      <p:sp>
        <p:nvSpPr>
          <p:cNvPr id="323" name="object 323"/>
          <p:cNvSpPr/>
          <p:nvPr/>
        </p:nvSpPr>
        <p:spPr>
          <a:xfrm>
            <a:off x="9815703" y="1879473"/>
            <a:ext cx="0" cy="1866264"/>
          </a:xfrm>
          <a:custGeom>
            <a:avLst/>
            <a:gdLst/>
            <a:ahLst/>
            <a:cxnLst/>
            <a:rect l="l" t="t" r="r" b="b"/>
            <a:pathLst>
              <a:path h="1866264">
                <a:moveTo>
                  <a:pt x="0" y="0"/>
                </a:moveTo>
                <a:lnTo>
                  <a:pt x="0" y="1866138"/>
                </a:lnTo>
              </a:path>
            </a:pathLst>
          </a:custGeom>
          <a:ln w="28955">
            <a:solidFill>
              <a:srgbClr val="635FAA"/>
            </a:solidFill>
          </a:ln>
        </p:spPr>
        <p:txBody>
          <a:bodyPr wrap="square" lIns="0" tIns="0" rIns="0" bIns="0" rtlCol="0"/>
          <a:lstStyle/>
          <a:p>
            <a:endParaRPr/>
          </a:p>
        </p:txBody>
      </p:sp>
      <p:sp>
        <p:nvSpPr>
          <p:cNvPr id="324" name="object 324"/>
          <p:cNvSpPr/>
          <p:nvPr/>
        </p:nvSpPr>
        <p:spPr>
          <a:xfrm>
            <a:off x="9801225" y="1879473"/>
            <a:ext cx="29209" cy="1866264"/>
          </a:xfrm>
          <a:custGeom>
            <a:avLst/>
            <a:gdLst/>
            <a:ahLst/>
            <a:cxnLst/>
            <a:rect l="l" t="t" r="r" b="b"/>
            <a:pathLst>
              <a:path w="29209" h="1866264">
                <a:moveTo>
                  <a:pt x="0" y="0"/>
                </a:moveTo>
                <a:lnTo>
                  <a:pt x="28955" y="0"/>
                </a:lnTo>
                <a:lnTo>
                  <a:pt x="28955" y="1866138"/>
                </a:lnTo>
                <a:lnTo>
                  <a:pt x="0" y="1866138"/>
                </a:lnTo>
                <a:lnTo>
                  <a:pt x="0" y="0"/>
                </a:lnTo>
                <a:close/>
              </a:path>
            </a:pathLst>
          </a:custGeom>
          <a:ln w="9525">
            <a:solidFill>
              <a:srgbClr val="FFFFFF"/>
            </a:solidFill>
          </a:ln>
        </p:spPr>
        <p:txBody>
          <a:bodyPr wrap="square" lIns="0" tIns="0" rIns="0" bIns="0" rtlCol="0"/>
          <a:lstStyle/>
          <a:p>
            <a:endParaRPr/>
          </a:p>
        </p:txBody>
      </p:sp>
      <p:sp>
        <p:nvSpPr>
          <p:cNvPr id="325" name="object 325"/>
          <p:cNvSpPr/>
          <p:nvPr/>
        </p:nvSpPr>
        <p:spPr>
          <a:xfrm>
            <a:off x="9766172" y="1879473"/>
            <a:ext cx="29209" cy="1866264"/>
          </a:xfrm>
          <a:custGeom>
            <a:avLst/>
            <a:gdLst/>
            <a:ahLst/>
            <a:cxnLst/>
            <a:rect l="l" t="t" r="r" b="b"/>
            <a:pathLst>
              <a:path w="29209" h="1866264">
                <a:moveTo>
                  <a:pt x="0" y="1866138"/>
                </a:moveTo>
                <a:lnTo>
                  <a:pt x="28955" y="1866138"/>
                </a:lnTo>
                <a:lnTo>
                  <a:pt x="28955" y="0"/>
                </a:lnTo>
                <a:lnTo>
                  <a:pt x="0" y="0"/>
                </a:lnTo>
                <a:lnTo>
                  <a:pt x="0" y="1866138"/>
                </a:lnTo>
                <a:close/>
              </a:path>
            </a:pathLst>
          </a:custGeom>
          <a:solidFill>
            <a:srgbClr val="635FAA"/>
          </a:solidFill>
        </p:spPr>
        <p:txBody>
          <a:bodyPr wrap="square" lIns="0" tIns="0" rIns="0" bIns="0" rtlCol="0"/>
          <a:lstStyle/>
          <a:p>
            <a:endParaRPr/>
          </a:p>
        </p:txBody>
      </p:sp>
      <p:sp>
        <p:nvSpPr>
          <p:cNvPr id="326" name="object 326"/>
          <p:cNvSpPr/>
          <p:nvPr/>
        </p:nvSpPr>
        <p:spPr>
          <a:xfrm>
            <a:off x="9766172" y="1879473"/>
            <a:ext cx="29209" cy="1866264"/>
          </a:xfrm>
          <a:custGeom>
            <a:avLst/>
            <a:gdLst/>
            <a:ahLst/>
            <a:cxnLst/>
            <a:rect l="l" t="t" r="r" b="b"/>
            <a:pathLst>
              <a:path w="29209" h="1866264">
                <a:moveTo>
                  <a:pt x="0" y="0"/>
                </a:moveTo>
                <a:lnTo>
                  <a:pt x="28955" y="0"/>
                </a:lnTo>
                <a:lnTo>
                  <a:pt x="28955" y="1866138"/>
                </a:lnTo>
                <a:lnTo>
                  <a:pt x="0" y="1866138"/>
                </a:lnTo>
                <a:lnTo>
                  <a:pt x="0" y="0"/>
                </a:lnTo>
                <a:close/>
              </a:path>
            </a:pathLst>
          </a:custGeom>
          <a:ln w="9525">
            <a:solidFill>
              <a:srgbClr val="FFFFFF"/>
            </a:solidFill>
          </a:ln>
        </p:spPr>
        <p:txBody>
          <a:bodyPr wrap="square" lIns="0" tIns="0" rIns="0" bIns="0" rtlCol="0"/>
          <a:lstStyle/>
          <a:p>
            <a:endParaRPr/>
          </a:p>
        </p:txBody>
      </p:sp>
      <p:sp>
        <p:nvSpPr>
          <p:cNvPr id="327" name="object 327"/>
          <p:cNvSpPr/>
          <p:nvPr/>
        </p:nvSpPr>
        <p:spPr>
          <a:xfrm>
            <a:off x="9737217" y="1884807"/>
            <a:ext cx="27940" cy="1849755"/>
          </a:xfrm>
          <a:custGeom>
            <a:avLst/>
            <a:gdLst/>
            <a:ahLst/>
            <a:cxnLst/>
            <a:rect l="l" t="t" r="r" b="b"/>
            <a:pathLst>
              <a:path w="27940" h="1849754">
                <a:moveTo>
                  <a:pt x="0" y="1849374"/>
                </a:moveTo>
                <a:lnTo>
                  <a:pt x="27431" y="1849374"/>
                </a:lnTo>
                <a:lnTo>
                  <a:pt x="27431" y="0"/>
                </a:lnTo>
                <a:lnTo>
                  <a:pt x="0" y="0"/>
                </a:lnTo>
                <a:lnTo>
                  <a:pt x="0" y="1849374"/>
                </a:lnTo>
                <a:close/>
              </a:path>
            </a:pathLst>
          </a:custGeom>
          <a:solidFill>
            <a:srgbClr val="635FAA"/>
          </a:solidFill>
        </p:spPr>
        <p:txBody>
          <a:bodyPr wrap="square" lIns="0" tIns="0" rIns="0" bIns="0" rtlCol="0"/>
          <a:lstStyle/>
          <a:p>
            <a:endParaRPr/>
          </a:p>
        </p:txBody>
      </p:sp>
      <p:sp>
        <p:nvSpPr>
          <p:cNvPr id="328" name="object 328"/>
          <p:cNvSpPr/>
          <p:nvPr/>
        </p:nvSpPr>
        <p:spPr>
          <a:xfrm>
            <a:off x="9737217" y="1884807"/>
            <a:ext cx="27940" cy="1849755"/>
          </a:xfrm>
          <a:custGeom>
            <a:avLst/>
            <a:gdLst/>
            <a:ahLst/>
            <a:cxnLst/>
            <a:rect l="l" t="t" r="r" b="b"/>
            <a:pathLst>
              <a:path w="27940" h="1849754">
                <a:moveTo>
                  <a:pt x="0" y="0"/>
                </a:moveTo>
                <a:lnTo>
                  <a:pt x="27431" y="0"/>
                </a:lnTo>
                <a:lnTo>
                  <a:pt x="27431" y="1849374"/>
                </a:lnTo>
                <a:lnTo>
                  <a:pt x="0" y="1849374"/>
                </a:lnTo>
                <a:lnTo>
                  <a:pt x="0" y="0"/>
                </a:lnTo>
                <a:close/>
              </a:path>
            </a:pathLst>
          </a:custGeom>
          <a:ln w="9524">
            <a:solidFill>
              <a:srgbClr val="FFFFFF"/>
            </a:solidFill>
          </a:ln>
        </p:spPr>
        <p:txBody>
          <a:bodyPr wrap="square" lIns="0" tIns="0" rIns="0" bIns="0" rtlCol="0"/>
          <a:lstStyle/>
          <a:p>
            <a:endParaRPr/>
          </a:p>
        </p:txBody>
      </p:sp>
      <p:sp>
        <p:nvSpPr>
          <p:cNvPr id="329" name="object 329"/>
          <p:cNvSpPr/>
          <p:nvPr/>
        </p:nvSpPr>
        <p:spPr>
          <a:xfrm>
            <a:off x="9489567" y="1879473"/>
            <a:ext cx="29209" cy="1526540"/>
          </a:xfrm>
          <a:custGeom>
            <a:avLst/>
            <a:gdLst/>
            <a:ahLst/>
            <a:cxnLst/>
            <a:rect l="l" t="t" r="r" b="b"/>
            <a:pathLst>
              <a:path w="29209" h="1526539">
                <a:moveTo>
                  <a:pt x="0" y="1526286"/>
                </a:moveTo>
                <a:lnTo>
                  <a:pt x="28955" y="1526286"/>
                </a:lnTo>
                <a:lnTo>
                  <a:pt x="28955" y="0"/>
                </a:lnTo>
                <a:lnTo>
                  <a:pt x="0" y="0"/>
                </a:lnTo>
                <a:lnTo>
                  <a:pt x="0" y="1526286"/>
                </a:lnTo>
                <a:close/>
              </a:path>
            </a:pathLst>
          </a:custGeom>
          <a:solidFill>
            <a:srgbClr val="635FAA"/>
          </a:solidFill>
        </p:spPr>
        <p:txBody>
          <a:bodyPr wrap="square" lIns="0" tIns="0" rIns="0" bIns="0" rtlCol="0"/>
          <a:lstStyle/>
          <a:p>
            <a:endParaRPr/>
          </a:p>
        </p:txBody>
      </p:sp>
      <p:sp>
        <p:nvSpPr>
          <p:cNvPr id="330" name="object 330"/>
          <p:cNvSpPr/>
          <p:nvPr/>
        </p:nvSpPr>
        <p:spPr>
          <a:xfrm>
            <a:off x="9454515" y="1879473"/>
            <a:ext cx="29845" cy="1526540"/>
          </a:xfrm>
          <a:custGeom>
            <a:avLst/>
            <a:gdLst/>
            <a:ahLst/>
            <a:cxnLst/>
            <a:rect l="l" t="t" r="r" b="b"/>
            <a:pathLst>
              <a:path w="29845" h="1526539">
                <a:moveTo>
                  <a:pt x="0" y="1526286"/>
                </a:moveTo>
                <a:lnTo>
                  <a:pt x="29718" y="1526286"/>
                </a:lnTo>
                <a:lnTo>
                  <a:pt x="29718" y="0"/>
                </a:lnTo>
                <a:lnTo>
                  <a:pt x="0" y="0"/>
                </a:lnTo>
                <a:lnTo>
                  <a:pt x="0" y="1526286"/>
                </a:lnTo>
                <a:close/>
              </a:path>
            </a:pathLst>
          </a:custGeom>
          <a:solidFill>
            <a:srgbClr val="635FAA"/>
          </a:solidFill>
        </p:spPr>
        <p:txBody>
          <a:bodyPr wrap="square" lIns="0" tIns="0" rIns="0" bIns="0" rtlCol="0"/>
          <a:lstStyle/>
          <a:p>
            <a:endParaRPr/>
          </a:p>
        </p:txBody>
      </p:sp>
      <p:sp>
        <p:nvSpPr>
          <p:cNvPr id="331" name="object 331"/>
          <p:cNvSpPr/>
          <p:nvPr/>
        </p:nvSpPr>
        <p:spPr>
          <a:xfrm>
            <a:off x="9439275" y="1884045"/>
            <a:ext cx="0" cy="1491615"/>
          </a:xfrm>
          <a:custGeom>
            <a:avLst/>
            <a:gdLst/>
            <a:ahLst/>
            <a:cxnLst/>
            <a:rect l="l" t="t" r="r" b="b"/>
            <a:pathLst>
              <a:path h="1491614">
                <a:moveTo>
                  <a:pt x="0" y="0"/>
                </a:moveTo>
                <a:lnTo>
                  <a:pt x="0" y="1491234"/>
                </a:lnTo>
              </a:path>
            </a:pathLst>
          </a:custGeom>
          <a:ln w="27431">
            <a:solidFill>
              <a:srgbClr val="635FAA"/>
            </a:solidFill>
          </a:ln>
        </p:spPr>
        <p:txBody>
          <a:bodyPr wrap="square" lIns="0" tIns="0" rIns="0" bIns="0" rtlCol="0"/>
          <a:lstStyle/>
          <a:p>
            <a:endParaRPr/>
          </a:p>
        </p:txBody>
      </p:sp>
      <p:sp>
        <p:nvSpPr>
          <p:cNvPr id="332" name="object 332"/>
          <p:cNvSpPr/>
          <p:nvPr/>
        </p:nvSpPr>
        <p:spPr>
          <a:xfrm>
            <a:off x="9425558" y="1884045"/>
            <a:ext cx="27940" cy="1491615"/>
          </a:xfrm>
          <a:custGeom>
            <a:avLst/>
            <a:gdLst/>
            <a:ahLst/>
            <a:cxnLst/>
            <a:rect l="l" t="t" r="r" b="b"/>
            <a:pathLst>
              <a:path w="27940" h="1491614">
                <a:moveTo>
                  <a:pt x="0" y="0"/>
                </a:moveTo>
                <a:lnTo>
                  <a:pt x="27431" y="0"/>
                </a:lnTo>
                <a:lnTo>
                  <a:pt x="27431" y="1491234"/>
                </a:lnTo>
                <a:lnTo>
                  <a:pt x="0" y="1491234"/>
                </a:lnTo>
                <a:lnTo>
                  <a:pt x="0" y="0"/>
                </a:lnTo>
                <a:close/>
              </a:path>
            </a:pathLst>
          </a:custGeom>
          <a:ln w="9525">
            <a:solidFill>
              <a:srgbClr val="FFFFFF"/>
            </a:solidFill>
          </a:ln>
        </p:spPr>
        <p:txBody>
          <a:bodyPr wrap="square" lIns="0" tIns="0" rIns="0" bIns="0" rtlCol="0"/>
          <a:lstStyle/>
          <a:p>
            <a:endParaRPr/>
          </a:p>
        </p:txBody>
      </p:sp>
      <p:sp>
        <p:nvSpPr>
          <p:cNvPr id="333" name="object 333"/>
          <p:cNvSpPr/>
          <p:nvPr/>
        </p:nvSpPr>
        <p:spPr>
          <a:xfrm>
            <a:off x="9099422" y="1879473"/>
            <a:ext cx="27940" cy="1019810"/>
          </a:xfrm>
          <a:custGeom>
            <a:avLst/>
            <a:gdLst/>
            <a:ahLst/>
            <a:cxnLst/>
            <a:rect l="l" t="t" r="r" b="b"/>
            <a:pathLst>
              <a:path w="27940" h="1019810">
                <a:moveTo>
                  <a:pt x="0" y="1019555"/>
                </a:moveTo>
                <a:lnTo>
                  <a:pt x="27431" y="1019555"/>
                </a:lnTo>
                <a:lnTo>
                  <a:pt x="27431" y="0"/>
                </a:lnTo>
                <a:lnTo>
                  <a:pt x="0" y="0"/>
                </a:lnTo>
                <a:lnTo>
                  <a:pt x="0" y="1019555"/>
                </a:lnTo>
                <a:close/>
              </a:path>
            </a:pathLst>
          </a:custGeom>
          <a:solidFill>
            <a:srgbClr val="635FAA"/>
          </a:solidFill>
        </p:spPr>
        <p:txBody>
          <a:bodyPr wrap="square" lIns="0" tIns="0" rIns="0" bIns="0" rtlCol="0"/>
          <a:lstStyle/>
          <a:p>
            <a:endParaRPr/>
          </a:p>
        </p:txBody>
      </p:sp>
      <p:sp>
        <p:nvSpPr>
          <p:cNvPr id="334" name="object 334"/>
          <p:cNvSpPr/>
          <p:nvPr/>
        </p:nvSpPr>
        <p:spPr>
          <a:xfrm>
            <a:off x="9066656" y="1879473"/>
            <a:ext cx="27940" cy="1019810"/>
          </a:xfrm>
          <a:custGeom>
            <a:avLst/>
            <a:gdLst/>
            <a:ahLst/>
            <a:cxnLst/>
            <a:rect l="l" t="t" r="r" b="b"/>
            <a:pathLst>
              <a:path w="27940" h="1019810">
                <a:moveTo>
                  <a:pt x="0" y="1019555"/>
                </a:moveTo>
                <a:lnTo>
                  <a:pt x="27431" y="1019555"/>
                </a:lnTo>
                <a:lnTo>
                  <a:pt x="27431" y="0"/>
                </a:lnTo>
                <a:lnTo>
                  <a:pt x="0" y="0"/>
                </a:lnTo>
                <a:lnTo>
                  <a:pt x="0" y="1019555"/>
                </a:lnTo>
                <a:close/>
              </a:path>
            </a:pathLst>
          </a:custGeom>
          <a:solidFill>
            <a:srgbClr val="635FAA"/>
          </a:solidFill>
        </p:spPr>
        <p:txBody>
          <a:bodyPr wrap="square" lIns="0" tIns="0" rIns="0" bIns="0" rtlCol="0"/>
          <a:lstStyle/>
          <a:p>
            <a:endParaRPr/>
          </a:p>
        </p:txBody>
      </p:sp>
      <p:sp>
        <p:nvSpPr>
          <p:cNvPr id="335" name="object 335"/>
          <p:cNvSpPr/>
          <p:nvPr/>
        </p:nvSpPr>
        <p:spPr>
          <a:xfrm>
            <a:off x="9034653" y="1879473"/>
            <a:ext cx="27940" cy="1019810"/>
          </a:xfrm>
          <a:custGeom>
            <a:avLst/>
            <a:gdLst/>
            <a:ahLst/>
            <a:cxnLst/>
            <a:rect l="l" t="t" r="r" b="b"/>
            <a:pathLst>
              <a:path w="27940" h="1019810">
                <a:moveTo>
                  <a:pt x="0" y="1019555"/>
                </a:moveTo>
                <a:lnTo>
                  <a:pt x="27431" y="1019555"/>
                </a:lnTo>
                <a:lnTo>
                  <a:pt x="27431" y="0"/>
                </a:lnTo>
                <a:lnTo>
                  <a:pt x="0" y="0"/>
                </a:lnTo>
                <a:lnTo>
                  <a:pt x="0" y="1019555"/>
                </a:lnTo>
                <a:close/>
              </a:path>
            </a:pathLst>
          </a:custGeom>
          <a:solidFill>
            <a:srgbClr val="635FAA"/>
          </a:solidFill>
        </p:spPr>
        <p:txBody>
          <a:bodyPr wrap="square" lIns="0" tIns="0" rIns="0" bIns="0" rtlCol="0"/>
          <a:lstStyle/>
          <a:p>
            <a:endParaRPr/>
          </a:p>
        </p:txBody>
      </p:sp>
      <p:sp>
        <p:nvSpPr>
          <p:cNvPr id="336" name="object 336"/>
          <p:cNvSpPr/>
          <p:nvPr/>
        </p:nvSpPr>
        <p:spPr>
          <a:xfrm>
            <a:off x="9001886" y="1879473"/>
            <a:ext cx="27940" cy="1019810"/>
          </a:xfrm>
          <a:custGeom>
            <a:avLst/>
            <a:gdLst/>
            <a:ahLst/>
            <a:cxnLst/>
            <a:rect l="l" t="t" r="r" b="b"/>
            <a:pathLst>
              <a:path w="27940" h="1019810">
                <a:moveTo>
                  <a:pt x="0" y="1019555"/>
                </a:moveTo>
                <a:lnTo>
                  <a:pt x="27431" y="1019555"/>
                </a:lnTo>
                <a:lnTo>
                  <a:pt x="27431" y="0"/>
                </a:lnTo>
                <a:lnTo>
                  <a:pt x="0" y="0"/>
                </a:lnTo>
                <a:lnTo>
                  <a:pt x="0" y="1019555"/>
                </a:lnTo>
                <a:close/>
              </a:path>
            </a:pathLst>
          </a:custGeom>
          <a:solidFill>
            <a:srgbClr val="635FAA"/>
          </a:solidFill>
        </p:spPr>
        <p:txBody>
          <a:bodyPr wrap="square" lIns="0" tIns="0" rIns="0" bIns="0" rtlCol="0"/>
          <a:lstStyle/>
          <a:p>
            <a:endParaRPr/>
          </a:p>
        </p:txBody>
      </p:sp>
      <p:sp>
        <p:nvSpPr>
          <p:cNvPr id="337" name="object 337"/>
          <p:cNvSpPr/>
          <p:nvPr/>
        </p:nvSpPr>
        <p:spPr>
          <a:xfrm>
            <a:off x="8992743" y="1879473"/>
            <a:ext cx="0" cy="918210"/>
          </a:xfrm>
          <a:custGeom>
            <a:avLst/>
            <a:gdLst/>
            <a:ahLst/>
            <a:cxnLst/>
            <a:rect l="l" t="t" r="r" b="b"/>
            <a:pathLst>
              <a:path h="918210">
                <a:moveTo>
                  <a:pt x="0" y="0"/>
                </a:moveTo>
                <a:lnTo>
                  <a:pt x="0" y="918210"/>
                </a:lnTo>
              </a:path>
            </a:pathLst>
          </a:custGeom>
          <a:ln w="27431">
            <a:solidFill>
              <a:srgbClr val="635FAA"/>
            </a:solidFill>
          </a:ln>
        </p:spPr>
        <p:txBody>
          <a:bodyPr wrap="square" lIns="0" tIns="0" rIns="0" bIns="0" rtlCol="0"/>
          <a:lstStyle/>
          <a:p>
            <a:endParaRPr/>
          </a:p>
        </p:txBody>
      </p:sp>
      <p:sp>
        <p:nvSpPr>
          <p:cNvPr id="338" name="object 338"/>
          <p:cNvSpPr/>
          <p:nvPr/>
        </p:nvSpPr>
        <p:spPr>
          <a:xfrm>
            <a:off x="8979027" y="1879473"/>
            <a:ext cx="27940" cy="918210"/>
          </a:xfrm>
          <a:custGeom>
            <a:avLst/>
            <a:gdLst/>
            <a:ahLst/>
            <a:cxnLst/>
            <a:rect l="l" t="t" r="r" b="b"/>
            <a:pathLst>
              <a:path w="27940" h="918210">
                <a:moveTo>
                  <a:pt x="0" y="0"/>
                </a:moveTo>
                <a:lnTo>
                  <a:pt x="27431" y="0"/>
                </a:lnTo>
                <a:lnTo>
                  <a:pt x="27431" y="918210"/>
                </a:lnTo>
                <a:lnTo>
                  <a:pt x="0" y="918210"/>
                </a:lnTo>
                <a:lnTo>
                  <a:pt x="0" y="0"/>
                </a:lnTo>
                <a:close/>
              </a:path>
            </a:pathLst>
          </a:custGeom>
          <a:ln w="9524">
            <a:solidFill>
              <a:srgbClr val="FFFFFF"/>
            </a:solidFill>
          </a:ln>
        </p:spPr>
        <p:txBody>
          <a:bodyPr wrap="square" lIns="0" tIns="0" rIns="0" bIns="0" rtlCol="0"/>
          <a:lstStyle/>
          <a:p>
            <a:endParaRPr/>
          </a:p>
        </p:txBody>
      </p:sp>
      <p:sp>
        <p:nvSpPr>
          <p:cNvPr id="339" name="object 339"/>
          <p:cNvSpPr/>
          <p:nvPr/>
        </p:nvSpPr>
        <p:spPr>
          <a:xfrm>
            <a:off x="8955405" y="1886330"/>
            <a:ext cx="27940" cy="833755"/>
          </a:xfrm>
          <a:custGeom>
            <a:avLst/>
            <a:gdLst/>
            <a:ahLst/>
            <a:cxnLst/>
            <a:rect l="l" t="t" r="r" b="b"/>
            <a:pathLst>
              <a:path w="27940" h="833755">
                <a:moveTo>
                  <a:pt x="0" y="833627"/>
                </a:moveTo>
                <a:lnTo>
                  <a:pt x="27431" y="833627"/>
                </a:lnTo>
                <a:lnTo>
                  <a:pt x="27431" y="0"/>
                </a:lnTo>
                <a:lnTo>
                  <a:pt x="0" y="0"/>
                </a:lnTo>
                <a:lnTo>
                  <a:pt x="0" y="833627"/>
                </a:lnTo>
                <a:close/>
              </a:path>
            </a:pathLst>
          </a:custGeom>
          <a:solidFill>
            <a:srgbClr val="635FAA"/>
          </a:solidFill>
        </p:spPr>
        <p:txBody>
          <a:bodyPr wrap="square" lIns="0" tIns="0" rIns="0" bIns="0" rtlCol="0"/>
          <a:lstStyle/>
          <a:p>
            <a:endParaRPr/>
          </a:p>
        </p:txBody>
      </p:sp>
      <p:sp>
        <p:nvSpPr>
          <p:cNvPr id="340" name="object 340"/>
          <p:cNvSpPr/>
          <p:nvPr/>
        </p:nvSpPr>
        <p:spPr>
          <a:xfrm>
            <a:off x="8955405" y="1886330"/>
            <a:ext cx="27940" cy="833755"/>
          </a:xfrm>
          <a:custGeom>
            <a:avLst/>
            <a:gdLst/>
            <a:ahLst/>
            <a:cxnLst/>
            <a:rect l="l" t="t" r="r" b="b"/>
            <a:pathLst>
              <a:path w="27940" h="833755">
                <a:moveTo>
                  <a:pt x="0" y="0"/>
                </a:moveTo>
                <a:lnTo>
                  <a:pt x="27431" y="0"/>
                </a:lnTo>
                <a:lnTo>
                  <a:pt x="27431" y="833627"/>
                </a:lnTo>
                <a:lnTo>
                  <a:pt x="0" y="833627"/>
                </a:lnTo>
                <a:lnTo>
                  <a:pt x="0" y="0"/>
                </a:lnTo>
                <a:close/>
              </a:path>
            </a:pathLst>
          </a:custGeom>
          <a:ln w="9524">
            <a:solidFill>
              <a:srgbClr val="FFFFFF"/>
            </a:solidFill>
          </a:ln>
        </p:spPr>
        <p:txBody>
          <a:bodyPr wrap="square" lIns="0" tIns="0" rIns="0" bIns="0" rtlCol="0"/>
          <a:lstStyle/>
          <a:p>
            <a:endParaRPr/>
          </a:p>
        </p:txBody>
      </p:sp>
      <p:sp>
        <p:nvSpPr>
          <p:cNvPr id="341" name="object 341"/>
          <p:cNvSpPr/>
          <p:nvPr/>
        </p:nvSpPr>
        <p:spPr>
          <a:xfrm>
            <a:off x="8922639" y="1886330"/>
            <a:ext cx="27940" cy="833755"/>
          </a:xfrm>
          <a:custGeom>
            <a:avLst/>
            <a:gdLst/>
            <a:ahLst/>
            <a:cxnLst/>
            <a:rect l="l" t="t" r="r" b="b"/>
            <a:pathLst>
              <a:path w="27940" h="833755">
                <a:moveTo>
                  <a:pt x="0" y="833627"/>
                </a:moveTo>
                <a:lnTo>
                  <a:pt x="27431" y="833627"/>
                </a:lnTo>
                <a:lnTo>
                  <a:pt x="27431" y="0"/>
                </a:lnTo>
                <a:lnTo>
                  <a:pt x="0" y="0"/>
                </a:lnTo>
                <a:lnTo>
                  <a:pt x="0" y="833627"/>
                </a:lnTo>
                <a:close/>
              </a:path>
            </a:pathLst>
          </a:custGeom>
          <a:solidFill>
            <a:srgbClr val="635FAA"/>
          </a:solidFill>
        </p:spPr>
        <p:txBody>
          <a:bodyPr wrap="square" lIns="0" tIns="0" rIns="0" bIns="0" rtlCol="0"/>
          <a:lstStyle/>
          <a:p>
            <a:endParaRPr/>
          </a:p>
        </p:txBody>
      </p:sp>
      <p:sp>
        <p:nvSpPr>
          <p:cNvPr id="342" name="object 342"/>
          <p:cNvSpPr/>
          <p:nvPr/>
        </p:nvSpPr>
        <p:spPr>
          <a:xfrm>
            <a:off x="8922639" y="1886330"/>
            <a:ext cx="27940" cy="833755"/>
          </a:xfrm>
          <a:custGeom>
            <a:avLst/>
            <a:gdLst/>
            <a:ahLst/>
            <a:cxnLst/>
            <a:rect l="l" t="t" r="r" b="b"/>
            <a:pathLst>
              <a:path w="27940" h="833755">
                <a:moveTo>
                  <a:pt x="0" y="0"/>
                </a:moveTo>
                <a:lnTo>
                  <a:pt x="27431" y="0"/>
                </a:lnTo>
                <a:lnTo>
                  <a:pt x="27431" y="833627"/>
                </a:lnTo>
                <a:lnTo>
                  <a:pt x="0" y="833627"/>
                </a:lnTo>
                <a:lnTo>
                  <a:pt x="0" y="0"/>
                </a:lnTo>
                <a:close/>
              </a:path>
            </a:pathLst>
          </a:custGeom>
          <a:ln w="9524">
            <a:solidFill>
              <a:srgbClr val="FFFFFF"/>
            </a:solidFill>
          </a:ln>
        </p:spPr>
        <p:txBody>
          <a:bodyPr wrap="square" lIns="0" tIns="0" rIns="0" bIns="0" rtlCol="0"/>
          <a:lstStyle/>
          <a:p>
            <a:endParaRPr/>
          </a:p>
        </p:txBody>
      </p:sp>
      <p:sp>
        <p:nvSpPr>
          <p:cNvPr id="343" name="object 343"/>
          <p:cNvSpPr/>
          <p:nvPr/>
        </p:nvSpPr>
        <p:spPr>
          <a:xfrm>
            <a:off x="8889872" y="1886330"/>
            <a:ext cx="27940" cy="833755"/>
          </a:xfrm>
          <a:custGeom>
            <a:avLst/>
            <a:gdLst/>
            <a:ahLst/>
            <a:cxnLst/>
            <a:rect l="l" t="t" r="r" b="b"/>
            <a:pathLst>
              <a:path w="27940" h="833755">
                <a:moveTo>
                  <a:pt x="0" y="833627"/>
                </a:moveTo>
                <a:lnTo>
                  <a:pt x="27431" y="833627"/>
                </a:lnTo>
                <a:lnTo>
                  <a:pt x="27431" y="0"/>
                </a:lnTo>
                <a:lnTo>
                  <a:pt x="0" y="0"/>
                </a:lnTo>
                <a:lnTo>
                  <a:pt x="0" y="833627"/>
                </a:lnTo>
                <a:close/>
              </a:path>
            </a:pathLst>
          </a:custGeom>
          <a:solidFill>
            <a:srgbClr val="635FAA"/>
          </a:solidFill>
        </p:spPr>
        <p:txBody>
          <a:bodyPr wrap="square" lIns="0" tIns="0" rIns="0" bIns="0" rtlCol="0"/>
          <a:lstStyle/>
          <a:p>
            <a:endParaRPr/>
          </a:p>
        </p:txBody>
      </p:sp>
      <p:sp>
        <p:nvSpPr>
          <p:cNvPr id="344" name="object 344"/>
          <p:cNvSpPr/>
          <p:nvPr/>
        </p:nvSpPr>
        <p:spPr>
          <a:xfrm>
            <a:off x="8889872" y="1886330"/>
            <a:ext cx="27940" cy="833755"/>
          </a:xfrm>
          <a:custGeom>
            <a:avLst/>
            <a:gdLst/>
            <a:ahLst/>
            <a:cxnLst/>
            <a:rect l="l" t="t" r="r" b="b"/>
            <a:pathLst>
              <a:path w="27940" h="833755">
                <a:moveTo>
                  <a:pt x="0" y="0"/>
                </a:moveTo>
                <a:lnTo>
                  <a:pt x="27431" y="0"/>
                </a:lnTo>
                <a:lnTo>
                  <a:pt x="27431" y="833627"/>
                </a:lnTo>
                <a:lnTo>
                  <a:pt x="0" y="833627"/>
                </a:lnTo>
                <a:lnTo>
                  <a:pt x="0" y="0"/>
                </a:lnTo>
                <a:close/>
              </a:path>
            </a:pathLst>
          </a:custGeom>
          <a:ln w="9524">
            <a:solidFill>
              <a:srgbClr val="FFFFFF"/>
            </a:solidFill>
          </a:ln>
        </p:spPr>
        <p:txBody>
          <a:bodyPr wrap="square" lIns="0" tIns="0" rIns="0" bIns="0" rtlCol="0"/>
          <a:lstStyle/>
          <a:p>
            <a:endParaRPr/>
          </a:p>
        </p:txBody>
      </p:sp>
      <p:sp>
        <p:nvSpPr>
          <p:cNvPr id="345" name="object 345"/>
          <p:cNvSpPr/>
          <p:nvPr/>
        </p:nvSpPr>
        <p:spPr>
          <a:xfrm>
            <a:off x="8676513" y="1883282"/>
            <a:ext cx="26034" cy="532130"/>
          </a:xfrm>
          <a:custGeom>
            <a:avLst/>
            <a:gdLst/>
            <a:ahLst/>
            <a:cxnLst/>
            <a:rect l="l" t="t" r="r" b="b"/>
            <a:pathLst>
              <a:path w="26034" h="532130">
                <a:moveTo>
                  <a:pt x="0" y="531876"/>
                </a:moveTo>
                <a:lnTo>
                  <a:pt x="25907" y="531876"/>
                </a:lnTo>
                <a:lnTo>
                  <a:pt x="25907" y="0"/>
                </a:lnTo>
                <a:lnTo>
                  <a:pt x="0" y="0"/>
                </a:lnTo>
                <a:lnTo>
                  <a:pt x="0" y="531876"/>
                </a:lnTo>
                <a:close/>
              </a:path>
            </a:pathLst>
          </a:custGeom>
          <a:solidFill>
            <a:srgbClr val="635FAA"/>
          </a:solidFill>
        </p:spPr>
        <p:txBody>
          <a:bodyPr wrap="square" lIns="0" tIns="0" rIns="0" bIns="0" rtlCol="0"/>
          <a:lstStyle/>
          <a:p>
            <a:endParaRPr/>
          </a:p>
        </p:txBody>
      </p:sp>
      <p:sp>
        <p:nvSpPr>
          <p:cNvPr id="346" name="object 346"/>
          <p:cNvSpPr/>
          <p:nvPr/>
        </p:nvSpPr>
        <p:spPr>
          <a:xfrm>
            <a:off x="8645270" y="1883282"/>
            <a:ext cx="26034" cy="532130"/>
          </a:xfrm>
          <a:custGeom>
            <a:avLst/>
            <a:gdLst/>
            <a:ahLst/>
            <a:cxnLst/>
            <a:rect l="l" t="t" r="r" b="b"/>
            <a:pathLst>
              <a:path w="26034" h="532130">
                <a:moveTo>
                  <a:pt x="0" y="531876"/>
                </a:moveTo>
                <a:lnTo>
                  <a:pt x="25907" y="531876"/>
                </a:lnTo>
                <a:lnTo>
                  <a:pt x="25907" y="0"/>
                </a:lnTo>
                <a:lnTo>
                  <a:pt x="0" y="0"/>
                </a:lnTo>
                <a:lnTo>
                  <a:pt x="0" y="531876"/>
                </a:lnTo>
                <a:close/>
              </a:path>
            </a:pathLst>
          </a:custGeom>
          <a:solidFill>
            <a:srgbClr val="635FAA"/>
          </a:solidFill>
        </p:spPr>
        <p:txBody>
          <a:bodyPr wrap="square" lIns="0" tIns="0" rIns="0" bIns="0" rtlCol="0"/>
          <a:lstStyle/>
          <a:p>
            <a:endParaRPr/>
          </a:p>
        </p:txBody>
      </p:sp>
      <p:sp>
        <p:nvSpPr>
          <p:cNvPr id="347" name="object 347"/>
          <p:cNvSpPr/>
          <p:nvPr/>
        </p:nvSpPr>
        <p:spPr>
          <a:xfrm>
            <a:off x="8614791" y="1876425"/>
            <a:ext cx="27940" cy="514350"/>
          </a:xfrm>
          <a:custGeom>
            <a:avLst/>
            <a:gdLst/>
            <a:ahLst/>
            <a:cxnLst/>
            <a:rect l="l" t="t" r="r" b="b"/>
            <a:pathLst>
              <a:path w="27940" h="514350">
                <a:moveTo>
                  <a:pt x="0" y="514350"/>
                </a:moveTo>
                <a:lnTo>
                  <a:pt x="27431" y="514350"/>
                </a:lnTo>
                <a:lnTo>
                  <a:pt x="27431" y="0"/>
                </a:lnTo>
                <a:lnTo>
                  <a:pt x="0" y="0"/>
                </a:lnTo>
                <a:lnTo>
                  <a:pt x="0" y="514350"/>
                </a:lnTo>
                <a:close/>
              </a:path>
            </a:pathLst>
          </a:custGeom>
          <a:solidFill>
            <a:srgbClr val="635FAA"/>
          </a:solidFill>
        </p:spPr>
        <p:txBody>
          <a:bodyPr wrap="square" lIns="0" tIns="0" rIns="0" bIns="0" rtlCol="0"/>
          <a:lstStyle/>
          <a:p>
            <a:endParaRPr/>
          </a:p>
        </p:txBody>
      </p:sp>
      <p:sp>
        <p:nvSpPr>
          <p:cNvPr id="348" name="object 348"/>
          <p:cNvSpPr/>
          <p:nvPr/>
        </p:nvSpPr>
        <p:spPr>
          <a:xfrm>
            <a:off x="8582025" y="1876425"/>
            <a:ext cx="27940" cy="514350"/>
          </a:xfrm>
          <a:custGeom>
            <a:avLst/>
            <a:gdLst/>
            <a:ahLst/>
            <a:cxnLst/>
            <a:rect l="l" t="t" r="r" b="b"/>
            <a:pathLst>
              <a:path w="27940" h="514350">
                <a:moveTo>
                  <a:pt x="0" y="514350"/>
                </a:moveTo>
                <a:lnTo>
                  <a:pt x="27431" y="514350"/>
                </a:lnTo>
                <a:lnTo>
                  <a:pt x="27431" y="0"/>
                </a:lnTo>
                <a:lnTo>
                  <a:pt x="0" y="0"/>
                </a:lnTo>
                <a:lnTo>
                  <a:pt x="0" y="514350"/>
                </a:lnTo>
                <a:close/>
              </a:path>
            </a:pathLst>
          </a:custGeom>
          <a:solidFill>
            <a:srgbClr val="635FAA"/>
          </a:solidFill>
        </p:spPr>
        <p:txBody>
          <a:bodyPr wrap="square" lIns="0" tIns="0" rIns="0" bIns="0" rtlCol="0"/>
          <a:lstStyle/>
          <a:p>
            <a:endParaRPr/>
          </a:p>
        </p:txBody>
      </p:sp>
      <p:sp>
        <p:nvSpPr>
          <p:cNvPr id="349" name="object 349"/>
          <p:cNvSpPr/>
          <p:nvPr/>
        </p:nvSpPr>
        <p:spPr>
          <a:xfrm>
            <a:off x="8550020" y="1876425"/>
            <a:ext cx="27940" cy="514350"/>
          </a:xfrm>
          <a:custGeom>
            <a:avLst/>
            <a:gdLst/>
            <a:ahLst/>
            <a:cxnLst/>
            <a:rect l="l" t="t" r="r" b="b"/>
            <a:pathLst>
              <a:path w="27940" h="514350">
                <a:moveTo>
                  <a:pt x="0" y="514350"/>
                </a:moveTo>
                <a:lnTo>
                  <a:pt x="27431" y="514350"/>
                </a:lnTo>
                <a:lnTo>
                  <a:pt x="27431" y="0"/>
                </a:lnTo>
                <a:lnTo>
                  <a:pt x="0" y="0"/>
                </a:lnTo>
                <a:lnTo>
                  <a:pt x="0" y="514350"/>
                </a:lnTo>
                <a:close/>
              </a:path>
            </a:pathLst>
          </a:custGeom>
          <a:solidFill>
            <a:srgbClr val="635FAA"/>
          </a:solidFill>
        </p:spPr>
        <p:txBody>
          <a:bodyPr wrap="square" lIns="0" tIns="0" rIns="0" bIns="0" rtlCol="0"/>
          <a:lstStyle/>
          <a:p>
            <a:endParaRPr/>
          </a:p>
        </p:txBody>
      </p:sp>
      <p:sp>
        <p:nvSpPr>
          <p:cNvPr id="350" name="object 350"/>
          <p:cNvSpPr/>
          <p:nvPr/>
        </p:nvSpPr>
        <p:spPr>
          <a:xfrm>
            <a:off x="8517255" y="1876425"/>
            <a:ext cx="27940" cy="514350"/>
          </a:xfrm>
          <a:custGeom>
            <a:avLst/>
            <a:gdLst/>
            <a:ahLst/>
            <a:cxnLst/>
            <a:rect l="l" t="t" r="r" b="b"/>
            <a:pathLst>
              <a:path w="27940" h="514350">
                <a:moveTo>
                  <a:pt x="0" y="514350"/>
                </a:moveTo>
                <a:lnTo>
                  <a:pt x="27431" y="514350"/>
                </a:lnTo>
                <a:lnTo>
                  <a:pt x="27431" y="0"/>
                </a:lnTo>
                <a:lnTo>
                  <a:pt x="0" y="0"/>
                </a:lnTo>
                <a:lnTo>
                  <a:pt x="0" y="514350"/>
                </a:lnTo>
                <a:close/>
              </a:path>
            </a:pathLst>
          </a:custGeom>
          <a:solidFill>
            <a:srgbClr val="635FAA"/>
          </a:solidFill>
        </p:spPr>
        <p:txBody>
          <a:bodyPr wrap="square" lIns="0" tIns="0" rIns="0" bIns="0" rtlCol="0"/>
          <a:lstStyle/>
          <a:p>
            <a:endParaRPr/>
          </a:p>
        </p:txBody>
      </p:sp>
      <p:sp>
        <p:nvSpPr>
          <p:cNvPr id="351" name="object 351"/>
          <p:cNvSpPr/>
          <p:nvPr/>
        </p:nvSpPr>
        <p:spPr>
          <a:xfrm>
            <a:off x="8494394" y="1876425"/>
            <a:ext cx="27940" cy="514350"/>
          </a:xfrm>
          <a:custGeom>
            <a:avLst/>
            <a:gdLst/>
            <a:ahLst/>
            <a:cxnLst/>
            <a:rect l="l" t="t" r="r" b="b"/>
            <a:pathLst>
              <a:path w="27940" h="514350">
                <a:moveTo>
                  <a:pt x="0" y="514350"/>
                </a:moveTo>
                <a:lnTo>
                  <a:pt x="27431" y="514350"/>
                </a:lnTo>
                <a:lnTo>
                  <a:pt x="27431" y="0"/>
                </a:lnTo>
                <a:lnTo>
                  <a:pt x="0" y="0"/>
                </a:lnTo>
                <a:lnTo>
                  <a:pt x="0" y="514350"/>
                </a:lnTo>
                <a:close/>
              </a:path>
            </a:pathLst>
          </a:custGeom>
          <a:solidFill>
            <a:srgbClr val="635FAA"/>
          </a:solidFill>
        </p:spPr>
        <p:txBody>
          <a:bodyPr wrap="square" lIns="0" tIns="0" rIns="0" bIns="0" rtlCol="0"/>
          <a:lstStyle/>
          <a:p>
            <a:endParaRPr/>
          </a:p>
        </p:txBody>
      </p:sp>
      <p:sp>
        <p:nvSpPr>
          <p:cNvPr id="352" name="object 352"/>
          <p:cNvSpPr/>
          <p:nvPr/>
        </p:nvSpPr>
        <p:spPr>
          <a:xfrm>
            <a:off x="8494394" y="1876425"/>
            <a:ext cx="27940" cy="514350"/>
          </a:xfrm>
          <a:custGeom>
            <a:avLst/>
            <a:gdLst/>
            <a:ahLst/>
            <a:cxnLst/>
            <a:rect l="l" t="t" r="r" b="b"/>
            <a:pathLst>
              <a:path w="27940" h="514350">
                <a:moveTo>
                  <a:pt x="0" y="0"/>
                </a:moveTo>
                <a:lnTo>
                  <a:pt x="27431" y="0"/>
                </a:lnTo>
                <a:lnTo>
                  <a:pt x="27431" y="514350"/>
                </a:lnTo>
                <a:lnTo>
                  <a:pt x="0" y="514350"/>
                </a:lnTo>
                <a:lnTo>
                  <a:pt x="0" y="0"/>
                </a:lnTo>
                <a:close/>
              </a:path>
            </a:pathLst>
          </a:custGeom>
          <a:ln w="9525">
            <a:solidFill>
              <a:srgbClr val="FFFFFF"/>
            </a:solidFill>
          </a:ln>
        </p:spPr>
        <p:txBody>
          <a:bodyPr wrap="square" lIns="0" tIns="0" rIns="0" bIns="0" rtlCol="0"/>
          <a:lstStyle/>
          <a:p>
            <a:endParaRPr/>
          </a:p>
        </p:txBody>
      </p:sp>
      <p:sp>
        <p:nvSpPr>
          <p:cNvPr id="353" name="object 353"/>
          <p:cNvSpPr/>
          <p:nvPr/>
        </p:nvSpPr>
        <p:spPr>
          <a:xfrm>
            <a:off x="8403717" y="1874901"/>
            <a:ext cx="30480" cy="414020"/>
          </a:xfrm>
          <a:custGeom>
            <a:avLst/>
            <a:gdLst/>
            <a:ahLst/>
            <a:cxnLst/>
            <a:rect l="l" t="t" r="r" b="b"/>
            <a:pathLst>
              <a:path w="30479" h="414019">
                <a:moveTo>
                  <a:pt x="0" y="413765"/>
                </a:moveTo>
                <a:lnTo>
                  <a:pt x="30480" y="413765"/>
                </a:lnTo>
                <a:lnTo>
                  <a:pt x="30480" y="0"/>
                </a:lnTo>
                <a:lnTo>
                  <a:pt x="0" y="0"/>
                </a:lnTo>
                <a:lnTo>
                  <a:pt x="0" y="413765"/>
                </a:lnTo>
                <a:close/>
              </a:path>
            </a:pathLst>
          </a:custGeom>
          <a:solidFill>
            <a:srgbClr val="635FAA"/>
          </a:solidFill>
        </p:spPr>
        <p:txBody>
          <a:bodyPr wrap="square" lIns="0" tIns="0" rIns="0" bIns="0" rtlCol="0"/>
          <a:lstStyle/>
          <a:p>
            <a:endParaRPr/>
          </a:p>
        </p:txBody>
      </p:sp>
      <p:sp>
        <p:nvSpPr>
          <p:cNvPr id="354" name="object 354"/>
          <p:cNvSpPr/>
          <p:nvPr/>
        </p:nvSpPr>
        <p:spPr>
          <a:xfrm>
            <a:off x="8382761" y="1874901"/>
            <a:ext cx="0" cy="414020"/>
          </a:xfrm>
          <a:custGeom>
            <a:avLst/>
            <a:gdLst/>
            <a:ahLst/>
            <a:cxnLst/>
            <a:rect l="l" t="t" r="r" b="b"/>
            <a:pathLst>
              <a:path h="414019">
                <a:moveTo>
                  <a:pt x="0" y="0"/>
                </a:moveTo>
                <a:lnTo>
                  <a:pt x="0" y="413765"/>
                </a:lnTo>
              </a:path>
            </a:pathLst>
          </a:custGeom>
          <a:ln w="29718">
            <a:solidFill>
              <a:srgbClr val="635FAA"/>
            </a:solidFill>
          </a:ln>
        </p:spPr>
        <p:txBody>
          <a:bodyPr wrap="square" lIns="0" tIns="0" rIns="0" bIns="0" rtlCol="0"/>
          <a:lstStyle/>
          <a:p>
            <a:endParaRPr/>
          </a:p>
        </p:txBody>
      </p:sp>
      <p:sp>
        <p:nvSpPr>
          <p:cNvPr id="355" name="object 355"/>
          <p:cNvSpPr/>
          <p:nvPr/>
        </p:nvSpPr>
        <p:spPr>
          <a:xfrm>
            <a:off x="8331327" y="1874901"/>
            <a:ext cx="30480" cy="414020"/>
          </a:xfrm>
          <a:custGeom>
            <a:avLst/>
            <a:gdLst/>
            <a:ahLst/>
            <a:cxnLst/>
            <a:rect l="l" t="t" r="r" b="b"/>
            <a:pathLst>
              <a:path w="30479" h="414019">
                <a:moveTo>
                  <a:pt x="0" y="413765"/>
                </a:moveTo>
                <a:lnTo>
                  <a:pt x="30480" y="413765"/>
                </a:lnTo>
                <a:lnTo>
                  <a:pt x="30480" y="0"/>
                </a:lnTo>
                <a:lnTo>
                  <a:pt x="0" y="0"/>
                </a:lnTo>
                <a:lnTo>
                  <a:pt x="0" y="413765"/>
                </a:lnTo>
                <a:close/>
              </a:path>
            </a:pathLst>
          </a:custGeom>
          <a:solidFill>
            <a:srgbClr val="635FAA"/>
          </a:solidFill>
        </p:spPr>
        <p:txBody>
          <a:bodyPr wrap="square" lIns="0" tIns="0" rIns="0" bIns="0" rtlCol="0"/>
          <a:lstStyle/>
          <a:p>
            <a:endParaRPr/>
          </a:p>
        </p:txBody>
      </p:sp>
      <p:sp>
        <p:nvSpPr>
          <p:cNvPr id="356" name="object 356"/>
          <p:cNvSpPr/>
          <p:nvPr/>
        </p:nvSpPr>
        <p:spPr>
          <a:xfrm>
            <a:off x="8306181" y="1874901"/>
            <a:ext cx="30480" cy="414020"/>
          </a:xfrm>
          <a:custGeom>
            <a:avLst/>
            <a:gdLst/>
            <a:ahLst/>
            <a:cxnLst/>
            <a:rect l="l" t="t" r="r" b="b"/>
            <a:pathLst>
              <a:path w="30479" h="414019">
                <a:moveTo>
                  <a:pt x="0" y="413765"/>
                </a:moveTo>
                <a:lnTo>
                  <a:pt x="30480" y="413765"/>
                </a:lnTo>
                <a:lnTo>
                  <a:pt x="30480" y="0"/>
                </a:lnTo>
                <a:lnTo>
                  <a:pt x="0" y="0"/>
                </a:lnTo>
                <a:lnTo>
                  <a:pt x="0" y="413765"/>
                </a:lnTo>
                <a:close/>
              </a:path>
            </a:pathLst>
          </a:custGeom>
          <a:solidFill>
            <a:srgbClr val="635FAA"/>
          </a:solidFill>
        </p:spPr>
        <p:txBody>
          <a:bodyPr wrap="square" lIns="0" tIns="0" rIns="0" bIns="0" rtlCol="0"/>
          <a:lstStyle/>
          <a:p>
            <a:endParaRPr/>
          </a:p>
        </p:txBody>
      </p:sp>
      <p:sp>
        <p:nvSpPr>
          <p:cNvPr id="357" name="object 357"/>
          <p:cNvSpPr/>
          <p:nvPr/>
        </p:nvSpPr>
        <p:spPr>
          <a:xfrm>
            <a:off x="8306181" y="1874901"/>
            <a:ext cx="30480" cy="414020"/>
          </a:xfrm>
          <a:custGeom>
            <a:avLst/>
            <a:gdLst/>
            <a:ahLst/>
            <a:cxnLst/>
            <a:rect l="l" t="t" r="r" b="b"/>
            <a:pathLst>
              <a:path w="30479" h="414019">
                <a:moveTo>
                  <a:pt x="0" y="0"/>
                </a:moveTo>
                <a:lnTo>
                  <a:pt x="30479" y="0"/>
                </a:lnTo>
                <a:lnTo>
                  <a:pt x="30479" y="413765"/>
                </a:lnTo>
                <a:lnTo>
                  <a:pt x="0" y="413765"/>
                </a:lnTo>
                <a:lnTo>
                  <a:pt x="0" y="0"/>
                </a:lnTo>
                <a:close/>
              </a:path>
            </a:pathLst>
          </a:custGeom>
          <a:ln w="9524">
            <a:solidFill>
              <a:srgbClr val="FFFFFF"/>
            </a:solidFill>
          </a:ln>
        </p:spPr>
        <p:txBody>
          <a:bodyPr wrap="square" lIns="0" tIns="0" rIns="0" bIns="0" rtlCol="0"/>
          <a:lstStyle/>
          <a:p>
            <a:endParaRPr/>
          </a:p>
        </p:txBody>
      </p:sp>
      <p:sp>
        <p:nvSpPr>
          <p:cNvPr id="358" name="object 358"/>
          <p:cNvSpPr/>
          <p:nvPr/>
        </p:nvSpPr>
        <p:spPr>
          <a:xfrm>
            <a:off x="8272653" y="1878710"/>
            <a:ext cx="27940" cy="339090"/>
          </a:xfrm>
          <a:custGeom>
            <a:avLst/>
            <a:gdLst/>
            <a:ahLst/>
            <a:cxnLst/>
            <a:rect l="l" t="t" r="r" b="b"/>
            <a:pathLst>
              <a:path w="27940" h="339089">
                <a:moveTo>
                  <a:pt x="0" y="339089"/>
                </a:moveTo>
                <a:lnTo>
                  <a:pt x="27431" y="339089"/>
                </a:lnTo>
                <a:lnTo>
                  <a:pt x="27431" y="0"/>
                </a:lnTo>
                <a:lnTo>
                  <a:pt x="0" y="0"/>
                </a:lnTo>
                <a:lnTo>
                  <a:pt x="0" y="339089"/>
                </a:lnTo>
                <a:close/>
              </a:path>
            </a:pathLst>
          </a:custGeom>
          <a:solidFill>
            <a:srgbClr val="635FAA"/>
          </a:solidFill>
        </p:spPr>
        <p:txBody>
          <a:bodyPr wrap="square" lIns="0" tIns="0" rIns="0" bIns="0" rtlCol="0"/>
          <a:lstStyle/>
          <a:p>
            <a:endParaRPr/>
          </a:p>
        </p:txBody>
      </p:sp>
      <p:sp>
        <p:nvSpPr>
          <p:cNvPr id="359" name="object 359"/>
          <p:cNvSpPr/>
          <p:nvPr/>
        </p:nvSpPr>
        <p:spPr>
          <a:xfrm>
            <a:off x="8272653" y="1878710"/>
            <a:ext cx="27940" cy="339090"/>
          </a:xfrm>
          <a:custGeom>
            <a:avLst/>
            <a:gdLst/>
            <a:ahLst/>
            <a:cxnLst/>
            <a:rect l="l" t="t" r="r" b="b"/>
            <a:pathLst>
              <a:path w="27940" h="339089">
                <a:moveTo>
                  <a:pt x="0" y="0"/>
                </a:moveTo>
                <a:lnTo>
                  <a:pt x="27431" y="0"/>
                </a:lnTo>
                <a:lnTo>
                  <a:pt x="27431" y="339089"/>
                </a:lnTo>
                <a:lnTo>
                  <a:pt x="0" y="339089"/>
                </a:lnTo>
                <a:lnTo>
                  <a:pt x="0" y="0"/>
                </a:lnTo>
                <a:close/>
              </a:path>
            </a:pathLst>
          </a:custGeom>
          <a:ln w="9525">
            <a:solidFill>
              <a:srgbClr val="FFFFFF"/>
            </a:solidFill>
          </a:ln>
        </p:spPr>
        <p:txBody>
          <a:bodyPr wrap="square" lIns="0" tIns="0" rIns="0" bIns="0" rtlCol="0"/>
          <a:lstStyle/>
          <a:p>
            <a:endParaRPr/>
          </a:p>
        </p:txBody>
      </p:sp>
      <p:sp>
        <p:nvSpPr>
          <p:cNvPr id="360" name="object 360"/>
          <p:cNvSpPr/>
          <p:nvPr/>
        </p:nvSpPr>
        <p:spPr>
          <a:xfrm>
            <a:off x="8240648" y="1878710"/>
            <a:ext cx="27940" cy="339090"/>
          </a:xfrm>
          <a:custGeom>
            <a:avLst/>
            <a:gdLst/>
            <a:ahLst/>
            <a:cxnLst/>
            <a:rect l="l" t="t" r="r" b="b"/>
            <a:pathLst>
              <a:path w="27940" h="339089">
                <a:moveTo>
                  <a:pt x="0" y="339089"/>
                </a:moveTo>
                <a:lnTo>
                  <a:pt x="27431" y="339089"/>
                </a:lnTo>
                <a:lnTo>
                  <a:pt x="27431" y="0"/>
                </a:lnTo>
                <a:lnTo>
                  <a:pt x="0" y="0"/>
                </a:lnTo>
                <a:lnTo>
                  <a:pt x="0" y="339089"/>
                </a:lnTo>
                <a:close/>
              </a:path>
            </a:pathLst>
          </a:custGeom>
          <a:solidFill>
            <a:srgbClr val="635FAA"/>
          </a:solidFill>
        </p:spPr>
        <p:txBody>
          <a:bodyPr wrap="square" lIns="0" tIns="0" rIns="0" bIns="0" rtlCol="0"/>
          <a:lstStyle/>
          <a:p>
            <a:endParaRPr/>
          </a:p>
        </p:txBody>
      </p:sp>
      <p:sp>
        <p:nvSpPr>
          <p:cNvPr id="361" name="object 361"/>
          <p:cNvSpPr/>
          <p:nvPr/>
        </p:nvSpPr>
        <p:spPr>
          <a:xfrm>
            <a:off x="8240648" y="1878710"/>
            <a:ext cx="27940" cy="339090"/>
          </a:xfrm>
          <a:custGeom>
            <a:avLst/>
            <a:gdLst/>
            <a:ahLst/>
            <a:cxnLst/>
            <a:rect l="l" t="t" r="r" b="b"/>
            <a:pathLst>
              <a:path w="27940" h="339089">
                <a:moveTo>
                  <a:pt x="0" y="0"/>
                </a:moveTo>
                <a:lnTo>
                  <a:pt x="27431" y="0"/>
                </a:lnTo>
                <a:lnTo>
                  <a:pt x="27431" y="339089"/>
                </a:lnTo>
                <a:lnTo>
                  <a:pt x="0" y="339089"/>
                </a:lnTo>
                <a:lnTo>
                  <a:pt x="0" y="0"/>
                </a:lnTo>
                <a:close/>
              </a:path>
            </a:pathLst>
          </a:custGeom>
          <a:ln w="9525">
            <a:solidFill>
              <a:srgbClr val="FFFFFF"/>
            </a:solidFill>
          </a:ln>
        </p:spPr>
        <p:txBody>
          <a:bodyPr wrap="square" lIns="0" tIns="0" rIns="0" bIns="0" rtlCol="0"/>
          <a:lstStyle/>
          <a:p>
            <a:endParaRPr/>
          </a:p>
        </p:txBody>
      </p:sp>
      <p:sp>
        <p:nvSpPr>
          <p:cNvPr id="362" name="object 362"/>
          <p:cNvSpPr/>
          <p:nvPr/>
        </p:nvSpPr>
        <p:spPr>
          <a:xfrm>
            <a:off x="8207882" y="1878710"/>
            <a:ext cx="27940" cy="339090"/>
          </a:xfrm>
          <a:custGeom>
            <a:avLst/>
            <a:gdLst/>
            <a:ahLst/>
            <a:cxnLst/>
            <a:rect l="l" t="t" r="r" b="b"/>
            <a:pathLst>
              <a:path w="27940" h="339089">
                <a:moveTo>
                  <a:pt x="0" y="339089"/>
                </a:moveTo>
                <a:lnTo>
                  <a:pt x="27431" y="339089"/>
                </a:lnTo>
                <a:lnTo>
                  <a:pt x="27431" y="0"/>
                </a:lnTo>
                <a:lnTo>
                  <a:pt x="0" y="0"/>
                </a:lnTo>
                <a:lnTo>
                  <a:pt x="0" y="339089"/>
                </a:lnTo>
                <a:close/>
              </a:path>
            </a:pathLst>
          </a:custGeom>
          <a:solidFill>
            <a:srgbClr val="635FAA"/>
          </a:solidFill>
        </p:spPr>
        <p:txBody>
          <a:bodyPr wrap="square" lIns="0" tIns="0" rIns="0" bIns="0" rtlCol="0"/>
          <a:lstStyle/>
          <a:p>
            <a:endParaRPr/>
          </a:p>
        </p:txBody>
      </p:sp>
      <p:sp>
        <p:nvSpPr>
          <p:cNvPr id="363" name="object 363"/>
          <p:cNvSpPr/>
          <p:nvPr/>
        </p:nvSpPr>
        <p:spPr>
          <a:xfrm>
            <a:off x="8207882" y="1878710"/>
            <a:ext cx="27940" cy="339090"/>
          </a:xfrm>
          <a:custGeom>
            <a:avLst/>
            <a:gdLst/>
            <a:ahLst/>
            <a:cxnLst/>
            <a:rect l="l" t="t" r="r" b="b"/>
            <a:pathLst>
              <a:path w="27940" h="339089">
                <a:moveTo>
                  <a:pt x="0" y="0"/>
                </a:moveTo>
                <a:lnTo>
                  <a:pt x="27431" y="0"/>
                </a:lnTo>
                <a:lnTo>
                  <a:pt x="27431" y="339089"/>
                </a:lnTo>
                <a:lnTo>
                  <a:pt x="0" y="339089"/>
                </a:lnTo>
                <a:lnTo>
                  <a:pt x="0" y="0"/>
                </a:lnTo>
                <a:close/>
              </a:path>
            </a:pathLst>
          </a:custGeom>
          <a:ln w="9525">
            <a:solidFill>
              <a:srgbClr val="FFFFFF"/>
            </a:solidFill>
          </a:ln>
        </p:spPr>
        <p:txBody>
          <a:bodyPr wrap="square" lIns="0" tIns="0" rIns="0" bIns="0" rtlCol="0"/>
          <a:lstStyle/>
          <a:p>
            <a:endParaRPr/>
          </a:p>
        </p:txBody>
      </p:sp>
      <p:sp>
        <p:nvSpPr>
          <p:cNvPr id="364" name="object 364"/>
          <p:cNvSpPr/>
          <p:nvPr/>
        </p:nvSpPr>
        <p:spPr>
          <a:xfrm>
            <a:off x="8175117" y="1878710"/>
            <a:ext cx="27940" cy="339090"/>
          </a:xfrm>
          <a:custGeom>
            <a:avLst/>
            <a:gdLst/>
            <a:ahLst/>
            <a:cxnLst/>
            <a:rect l="l" t="t" r="r" b="b"/>
            <a:pathLst>
              <a:path w="27940" h="339089">
                <a:moveTo>
                  <a:pt x="0" y="339089"/>
                </a:moveTo>
                <a:lnTo>
                  <a:pt x="27431" y="339089"/>
                </a:lnTo>
                <a:lnTo>
                  <a:pt x="27431" y="0"/>
                </a:lnTo>
                <a:lnTo>
                  <a:pt x="0" y="0"/>
                </a:lnTo>
                <a:lnTo>
                  <a:pt x="0" y="339089"/>
                </a:lnTo>
                <a:close/>
              </a:path>
            </a:pathLst>
          </a:custGeom>
          <a:solidFill>
            <a:srgbClr val="635FAA"/>
          </a:solidFill>
        </p:spPr>
        <p:txBody>
          <a:bodyPr wrap="square" lIns="0" tIns="0" rIns="0" bIns="0" rtlCol="0"/>
          <a:lstStyle/>
          <a:p>
            <a:endParaRPr/>
          </a:p>
        </p:txBody>
      </p:sp>
      <p:sp>
        <p:nvSpPr>
          <p:cNvPr id="365" name="object 365"/>
          <p:cNvSpPr/>
          <p:nvPr/>
        </p:nvSpPr>
        <p:spPr>
          <a:xfrm>
            <a:off x="8175117" y="1878710"/>
            <a:ext cx="27940" cy="339090"/>
          </a:xfrm>
          <a:custGeom>
            <a:avLst/>
            <a:gdLst/>
            <a:ahLst/>
            <a:cxnLst/>
            <a:rect l="l" t="t" r="r" b="b"/>
            <a:pathLst>
              <a:path w="27940" h="339089">
                <a:moveTo>
                  <a:pt x="0" y="0"/>
                </a:moveTo>
                <a:lnTo>
                  <a:pt x="27431" y="0"/>
                </a:lnTo>
                <a:lnTo>
                  <a:pt x="27431" y="339089"/>
                </a:lnTo>
                <a:lnTo>
                  <a:pt x="0" y="339089"/>
                </a:lnTo>
                <a:lnTo>
                  <a:pt x="0" y="0"/>
                </a:lnTo>
                <a:close/>
              </a:path>
            </a:pathLst>
          </a:custGeom>
          <a:ln w="9525">
            <a:solidFill>
              <a:srgbClr val="FFFFFF"/>
            </a:solidFill>
          </a:ln>
        </p:spPr>
        <p:txBody>
          <a:bodyPr wrap="square" lIns="0" tIns="0" rIns="0" bIns="0" rtlCol="0"/>
          <a:lstStyle/>
          <a:p>
            <a:endParaRPr/>
          </a:p>
        </p:txBody>
      </p:sp>
      <p:sp>
        <p:nvSpPr>
          <p:cNvPr id="366" name="object 366"/>
          <p:cNvSpPr/>
          <p:nvPr/>
        </p:nvSpPr>
        <p:spPr>
          <a:xfrm>
            <a:off x="8152256" y="1878710"/>
            <a:ext cx="27940" cy="339090"/>
          </a:xfrm>
          <a:custGeom>
            <a:avLst/>
            <a:gdLst/>
            <a:ahLst/>
            <a:cxnLst/>
            <a:rect l="l" t="t" r="r" b="b"/>
            <a:pathLst>
              <a:path w="27940" h="339089">
                <a:moveTo>
                  <a:pt x="0" y="339089"/>
                </a:moveTo>
                <a:lnTo>
                  <a:pt x="27431" y="339089"/>
                </a:lnTo>
                <a:lnTo>
                  <a:pt x="27431" y="0"/>
                </a:lnTo>
                <a:lnTo>
                  <a:pt x="0" y="0"/>
                </a:lnTo>
                <a:lnTo>
                  <a:pt x="0" y="339089"/>
                </a:lnTo>
                <a:close/>
              </a:path>
            </a:pathLst>
          </a:custGeom>
          <a:solidFill>
            <a:srgbClr val="635FAA"/>
          </a:solidFill>
        </p:spPr>
        <p:txBody>
          <a:bodyPr wrap="square" lIns="0" tIns="0" rIns="0" bIns="0" rtlCol="0"/>
          <a:lstStyle/>
          <a:p>
            <a:endParaRPr/>
          </a:p>
        </p:txBody>
      </p:sp>
      <p:sp>
        <p:nvSpPr>
          <p:cNvPr id="367" name="object 367"/>
          <p:cNvSpPr/>
          <p:nvPr/>
        </p:nvSpPr>
        <p:spPr>
          <a:xfrm>
            <a:off x="8152256" y="1878710"/>
            <a:ext cx="27940" cy="339090"/>
          </a:xfrm>
          <a:custGeom>
            <a:avLst/>
            <a:gdLst/>
            <a:ahLst/>
            <a:cxnLst/>
            <a:rect l="l" t="t" r="r" b="b"/>
            <a:pathLst>
              <a:path w="27940" h="339089">
                <a:moveTo>
                  <a:pt x="0" y="0"/>
                </a:moveTo>
                <a:lnTo>
                  <a:pt x="27431" y="0"/>
                </a:lnTo>
                <a:lnTo>
                  <a:pt x="27431" y="339089"/>
                </a:lnTo>
                <a:lnTo>
                  <a:pt x="0" y="339089"/>
                </a:lnTo>
                <a:lnTo>
                  <a:pt x="0" y="0"/>
                </a:lnTo>
                <a:close/>
              </a:path>
            </a:pathLst>
          </a:custGeom>
          <a:ln w="9525">
            <a:solidFill>
              <a:srgbClr val="FFFFFF"/>
            </a:solidFill>
          </a:ln>
        </p:spPr>
        <p:txBody>
          <a:bodyPr wrap="square" lIns="0" tIns="0" rIns="0" bIns="0" rtlCol="0"/>
          <a:lstStyle/>
          <a:p>
            <a:endParaRPr/>
          </a:p>
        </p:txBody>
      </p:sp>
      <p:sp>
        <p:nvSpPr>
          <p:cNvPr id="368" name="object 368"/>
          <p:cNvSpPr/>
          <p:nvPr/>
        </p:nvSpPr>
        <p:spPr>
          <a:xfrm>
            <a:off x="8118729" y="1878710"/>
            <a:ext cx="27940" cy="339090"/>
          </a:xfrm>
          <a:custGeom>
            <a:avLst/>
            <a:gdLst/>
            <a:ahLst/>
            <a:cxnLst/>
            <a:rect l="l" t="t" r="r" b="b"/>
            <a:pathLst>
              <a:path w="27940" h="339089">
                <a:moveTo>
                  <a:pt x="0" y="339089"/>
                </a:moveTo>
                <a:lnTo>
                  <a:pt x="27431" y="339089"/>
                </a:lnTo>
                <a:lnTo>
                  <a:pt x="27431" y="0"/>
                </a:lnTo>
                <a:lnTo>
                  <a:pt x="0" y="0"/>
                </a:lnTo>
                <a:lnTo>
                  <a:pt x="0" y="339089"/>
                </a:lnTo>
                <a:close/>
              </a:path>
            </a:pathLst>
          </a:custGeom>
          <a:solidFill>
            <a:srgbClr val="635FAA"/>
          </a:solidFill>
        </p:spPr>
        <p:txBody>
          <a:bodyPr wrap="square" lIns="0" tIns="0" rIns="0" bIns="0" rtlCol="0"/>
          <a:lstStyle/>
          <a:p>
            <a:endParaRPr/>
          </a:p>
        </p:txBody>
      </p:sp>
      <p:sp>
        <p:nvSpPr>
          <p:cNvPr id="369" name="object 369"/>
          <p:cNvSpPr/>
          <p:nvPr/>
        </p:nvSpPr>
        <p:spPr>
          <a:xfrm>
            <a:off x="8118729" y="1878710"/>
            <a:ext cx="27940" cy="339090"/>
          </a:xfrm>
          <a:custGeom>
            <a:avLst/>
            <a:gdLst/>
            <a:ahLst/>
            <a:cxnLst/>
            <a:rect l="l" t="t" r="r" b="b"/>
            <a:pathLst>
              <a:path w="27940" h="339089">
                <a:moveTo>
                  <a:pt x="0" y="0"/>
                </a:moveTo>
                <a:lnTo>
                  <a:pt x="27431" y="0"/>
                </a:lnTo>
                <a:lnTo>
                  <a:pt x="27431" y="339089"/>
                </a:lnTo>
                <a:lnTo>
                  <a:pt x="0" y="339089"/>
                </a:lnTo>
                <a:lnTo>
                  <a:pt x="0" y="0"/>
                </a:lnTo>
                <a:close/>
              </a:path>
            </a:pathLst>
          </a:custGeom>
          <a:ln w="9525">
            <a:solidFill>
              <a:srgbClr val="FFFFFF"/>
            </a:solidFill>
          </a:ln>
        </p:spPr>
        <p:txBody>
          <a:bodyPr wrap="square" lIns="0" tIns="0" rIns="0" bIns="0" rtlCol="0"/>
          <a:lstStyle/>
          <a:p>
            <a:endParaRPr/>
          </a:p>
        </p:txBody>
      </p:sp>
      <p:sp>
        <p:nvSpPr>
          <p:cNvPr id="370" name="object 370"/>
          <p:cNvSpPr/>
          <p:nvPr/>
        </p:nvSpPr>
        <p:spPr>
          <a:xfrm>
            <a:off x="8086725" y="1878710"/>
            <a:ext cx="27940" cy="339090"/>
          </a:xfrm>
          <a:custGeom>
            <a:avLst/>
            <a:gdLst/>
            <a:ahLst/>
            <a:cxnLst/>
            <a:rect l="l" t="t" r="r" b="b"/>
            <a:pathLst>
              <a:path w="27940" h="339089">
                <a:moveTo>
                  <a:pt x="0" y="339089"/>
                </a:moveTo>
                <a:lnTo>
                  <a:pt x="27431" y="339089"/>
                </a:lnTo>
                <a:lnTo>
                  <a:pt x="27431" y="0"/>
                </a:lnTo>
                <a:lnTo>
                  <a:pt x="0" y="0"/>
                </a:lnTo>
                <a:lnTo>
                  <a:pt x="0" y="339089"/>
                </a:lnTo>
                <a:close/>
              </a:path>
            </a:pathLst>
          </a:custGeom>
          <a:solidFill>
            <a:srgbClr val="635FAA"/>
          </a:solidFill>
        </p:spPr>
        <p:txBody>
          <a:bodyPr wrap="square" lIns="0" tIns="0" rIns="0" bIns="0" rtlCol="0"/>
          <a:lstStyle/>
          <a:p>
            <a:endParaRPr/>
          </a:p>
        </p:txBody>
      </p:sp>
      <p:sp>
        <p:nvSpPr>
          <p:cNvPr id="371" name="object 371"/>
          <p:cNvSpPr/>
          <p:nvPr/>
        </p:nvSpPr>
        <p:spPr>
          <a:xfrm>
            <a:off x="8086725" y="1878710"/>
            <a:ext cx="27940" cy="339090"/>
          </a:xfrm>
          <a:custGeom>
            <a:avLst/>
            <a:gdLst/>
            <a:ahLst/>
            <a:cxnLst/>
            <a:rect l="l" t="t" r="r" b="b"/>
            <a:pathLst>
              <a:path w="27940" h="339089">
                <a:moveTo>
                  <a:pt x="0" y="0"/>
                </a:moveTo>
                <a:lnTo>
                  <a:pt x="27431" y="0"/>
                </a:lnTo>
                <a:lnTo>
                  <a:pt x="27431" y="339089"/>
                </a:lnTo>
                <a:lnTo>
                  <a:pt x="0" y="339089"/>
                </a:lnTo>
                <a:lnTo>
                  <a:pt x="0" y="0"/>
                </a:lnTo>
                <a:close/>
              </a:path>
            </a:pathLst>
          </a:custGeom>
          <a:ln w="9525">
            <a:solidFill>
              <a:srgbClr val="FFFFFF"/>
            </a:solidFill>
          </a:ln>
        </p:spPr>
        <p:txBody>
          <a:bodyPr wrap="square" lIns="0" tIns="0" rIns="0" bIns="0" rtlCol="0"/>
          <a:lstStyle/>
          <a:p>
            <a:endParaRPr/>
          </a:p>
        </p:txBody>
      </p:sp>
      <p:sp>
        <p:nvSpPr>
          <p:cNvPr id="372" name="object 372"/>
          <p:cNvSpPr/>
          <p:nvPr/>
        </p:nvSpPr>
        <p:spPr>
          <a:xfrm>
            <a:off x="8063865" y="1878710"/>
            <a:ext cx="27940" cy="339090"/>
          </a:xfrm>
          <a:custGeom>
            <a:avLst/>
            <a:gdLst/>
            <a:ahLst/>
            <a:cxnLst/>
            <a:rect l="l" t="t" r="r" b="b"/>
            <a:pathLst>
              <a:path w="27940" h="339089">
                <a:moveTo>
                  <a:pt x="0" y="339089"/>
                </a:moveTo>
                <a:lnTo>
                  <a:pt x="27431" y="339089"/>
                </a:lnTo>
                <a:lnTo>
                  <a:pt x="27431" y="0"/>
                </a:lnTo>
                <a:lnTo>
                  <a:pt x="0" y="0"/>
                </a:lnTo>
                <a:lnTo>
                  <a:pt x="0" y="339089"/>
                </a:lnTo>
                <a:close/>
              </a:path>
            </a:pathLst>
          </a:custGeom>
          <a:solidFill>
            <a:srgbClr val="635FAA"/>
          </a:solidFill>
        </p:spPr>
        <p:txBody>
          <a:bodyPr wrap="square" lIns="0" tIns="0" rIns="0" bIns="0" rtlCol="0"/>
          <a:lstStyle/>
          <a:p>
            <a:endParaRPr/>
          </a:p>
        </p:txBody>
      </p:sp>
      <p:sp>
        <p:nvSpPr>
          <p:cNvPr id="373" name="object 373"/>
          <p:cNvSpPr/>
          <p:nvPr/>
        </p:nvSpPr>
        <p:spPr>
          <a:xfrm>
            <a:off x="8063865" y="1878710"/>
            <a:ext cx="27940" cy="339090"/>
          </a:xfrm>
          <a:custGeom>
            <a:avLst/>
            <a:gdLst/>
            <a:ahLst/>
            <a:cxnLst/>
            <a:rect l="l" t="t" r="r" b="b"/>
            <a:pathLst>
              <a:path w="27940" h="339089">
                <a:moveTo>
                  <a:pt x="0" y="0"/>
                </a:moveTo>
                <a:lnTo>
                  <a:pt x="27431" y="0"/>
                </a:lnTo>
                <a:lnTo>
                  <a:pt x="27431" y="339089"/>
                </a:lnTo>
                <a:lnTo>
                  <a:pt x="0" y="339089"/>
                </a:lnTo>
                <a:lnTo>
                  <a:pt x="0" y="0"/>
                </a:lnTo>
                <a:close/>
              </a:path>
            </a:pathLst>
          </a:custGeom>
          <a:ln w="9525">
            <a:solidFill>
              <a:srgbClr val="FFFFFF"/>
            </a:solidFill>
          </a:ln>
        </p:spPr>
        <p:txBody>
          <a:bodyPr wrap="square" lIns="0" tIns="0" rIns="0" bIns="0" rtlCol="0"/>
          <a:lstStyle/>
          <a:p>
            <a:endParaRPr/>
          </a:p>
        </p:txBody>
      </p:sp>
      <p:sp>
        <p:nvSpPr>
          <p:cNvPr id="374" name="object 374"/>
          <p:cNvSpPr/>
          <p:nvPr/>
        </p:nvSpPr>
        <p:spPr>
          <a:xfrm>
            <a:off x="7523831" y="1872578"/>
            <a:ext cx="415827" cy="212670"/>
          </a:xfrm>
          <a:prstGeom prst="rect">
            <a:avLst/>
          </a:prstGeom>
          <a:blipFill>
            <a:blip r:embed="rId4" cstate="print"/>
            <a:stretch>
              <a:fillRect/>
            </a:stretch>
          </a:blipFill>
        </p:spPr>
        <p:txBody>
          <a:bodyPr wrap="square" lIns="0" tIns="0" rIns="0" bIns="0" rtlCol="0"/>
          <a:lstStyle/>
          <a:p>
            <a:endParaRPr/>
          </a:p>
        </p:txBody>
      </p:sp>
      <p:sp>
        <p:nvSpPr>
          <p:cNvPr id="375" name="object 375"/>
          <p:cNvSpPr/>
          <p:nvPr/>
        </p:nvSpPr>
        <p:spPr>
          <a:xfrm>
            <a:off x="7342453" y="1872591"/>
            <a:ext cx="143053" cy="66341"/>
          </a:xfrm>
          <a:prstGeom prst="rect">
            <a:avLst/>
          </a:prstGeom>
          <a:blipFill>
            <a:blip r:embed="rId5" cstate="print"/>
            <a:stretch>
              <a:fillRect/>
            </a:stretch>
          </a:blipFill>
        </p:spPr>
        <p:txBody>
          <a:bodyPr wrap="square" lIns="0" tIns="0" rIns="0" bIns="0" rtlCol="0"/>
          <a:lstStyle/>
          <a:p>
            <a:endParaRPr/>
          </a:p>
        </p:txBody>
      </p:sp>
      <p:sp>
        <p:nvSpPr>
          <p:cNvPr id="376" name="object 376"/>
          <p:cNvSpPr/>
          <p:nvPr/>
        </p:nvSpPr>
        <p:spPr>
          <a:xfrm>
            <a:off x="7998332" y="1878710"/>
            <a:ext cx="27940" cy="276860"/>
          </a:xfrm>
          <a:custGeom>
            <a:avLst/>
            <a:gdLst/>
            <a:ahLst/>
            <a:cxnLst/>
            <a:rect l="l" t="t" r="r" b="b"/>
            <a:pathLst>
              <a:path w="27940" h="276860">
                <a:moveTo>
                  <a:pt x="0" y="276606"/>
                </a:moveTo>
                <a:lnTo>
                  <a:pt x="27431" y="276606"/>
                </a:lnTo>
                <a:lnTo>
                  <a:pt x="27431" y="0"/>
                </a:lnTo>
                <a:lnTo>
                  <a:pt x="0" y="0"/>
                </a:lnTo>
                <a:lnTo>
                  <a:pt x="0" y="276606"/>
                </a:lnTo>
                <a:close/>
              </a:path>
            </a:pathLst>
          </a:custGeom>
          <a:solidFill>
            <a:srgbClr val="635FAA"/>
          </a:solidFill>
        </p:spPr>
        <p:txBody>
          <a:bodyPr wrap="square" lIns="0" tIns="0" rIns="0" bIns="0" rtlCol="0"/>
          <a:lstStyle/>
          <a:p>
            <a:endParaRPr/>
          </a:p>
        </p:txBody>
      </p:sp>
      <p:sp>
        <p:nvSpPr>
          <p:cNvPr id="377" name="object 377"/>
          <p:cNvSpPr/>
          <p:nvPr/>
        </p:nvSpPr>
        <p:spPr>
          <a:xfrm>
            <a:off x="7966329" y="1878710"/>
            <a:ext cx="26670" cy="276860"/>
          </a:xfrm>
          <a:custGeom>
            <a:avLst/>
            <a:gdLst/>
            <a:ahLst/>
            <a:cxnLst/>
            <a:rect l="l" t="t" r="r" b="b"/>
            <a:pathLst>
              <a:path w="26670" h="276860">
                <a:moveTo>
                  <a:pt x="0" y="276606"/>
                </a:moveTo>
                <a:lnTo>
                  <a:pt x="26669" y="276606"/>
                </a:lnTo>
                <a:lnTo>
                  <a:pt x="26669" y="0"/>
                </a:lnTo>
                <a:lnTo>
                  <a:pt x="0" y="0"/>
                </a:lnTo>
                <a:lnTo>
                  <a:pt x="0" y="276606"/>
                </a:lnTo>
                <a:close/>
              </a:path>
            </a:pathLst>
          </a:custGeom>
          <a:solidFill>
            <a:srgbClr val="635FAA"/>
          </a:solidFill>
        </p:spPr>
        <p:txBody>
          <a:bodyPr wrap="square" lIns="0" tIns="0" rIns="0" bIns="0" rtlCol="0"/>
          <a:lstStyle/>
          <a:p>
            <a:endParaRPr/>
          </a:p>
        </p:txBody>
      </p:sp>
      <p:sp>
        <p:nvSpPr>
          <p:cNvPr id="378" name="object 378"/>
          <p:cNvSpPr/>
          <p:nvPr/>
        </p:nvSpPr>
        <p:spPr>
          <a:xfrm>
            <a:off x="7308722" y="1878710"/>
            <a:ext cx="28575" cy="27940"/>
          </a:xfrm>
          <a:custGeom>
            <a:avLst/>
            <a:gdLst/>
            <a:ahLst/>
            <a:cxnLst/>
            <a:rect l="l" t="t" r="r" b="b"/>
            <a:pathLst>
              <a:path w="28575" h="27939">
                <a:moveTo>
                  <a:pt x="0" y="0"/>
                </a:moveTo>
                <a:lnTo>
                  <a:pt x="28194" y="0"/>
                </a:lnTo>
                <a:lnTo>
                  <a:pt x="28194" y="27432"/>
                </a:lnTo>
                <a:lnTo>
                  <a:pt x="0" y="27432"/>
                </a:lnTo>
                <a:lnTo>
                  <a:pt x="0" y="0"/>
                </a:lnTo>
                <a:close/>
              </a:path>
            </a:pathLst>
          </a:custGeom>
          <a:solidFill>
            <a:srgbClr val="635FAA"/>
          </a:solidFill>
        </p:spPr>
        <p:txBody>
          <a:bodyPr wrap="square" lIns="0" tIns="0" rIns="0" bIns="0" rtlCol="0"/>
          <a:lstStyle/>
          <a:p>
            <a:endParaRPr/>
          </a:p>
        </p:txBody>
      </p:sp>
      <p:sp>
        <p:nvSpPr>
          <p:cNvPr id="379" name="object 379"/>
          <p:cNvSpPr/>
          <p:nvPr/>
        </p:nvSpPr>
        <p:spPr>
          <a:xfrm>
            <a:off x="7308722" y="1878710"/>
            <a:ext cx="28575" cy="27940"/>
          </a:xfrm>
          <a:custGeom>
            <a:avLst/>
            <a:gdLst/>
            <a:ahLst/>
            <a:cxnLst/>
            <a:rect l="l" t="t" r="r" b="b"/>
            <a:pathLst>
              <a:path w="28575" h="27939">
                <a:moveTo>
                  <a:pt x="0" y="0"/>
                </a:moveTo>
                <a:lnTo>
                  <a:pt x="28194" y="0"/>
                </a:lnTo>
                <a:lnTo>
                  <a:pt x="28194" y="27432"/>
                </a:lnTo>
                <a:lnTo>
                  <a:pt x="0" y="27432"/>
                </a:lnTo>
                <a:lnTo>
                  <a:pt x="0" y="0"/>
                </a:lnTo>
                <a:close/>
              </a:path>
            </a:pathLst>
          </a:custGeom>
          <a:ln w="9525">
            <a:solidFill>
              <a:srgbClr val="FFFFFF"/>
            </a:solidFill>
          </a:ln>
        </p:spPr>
        <p:txBody>
          <a:bodyPr wrap="square" lIns="0" tIns="0" rIns="0" bIns="0" rtlCol="0"/>
          <a:lstStyle/>
          <a:p>
            <a:endParaRPr/>
          </a:p>
        </p:txBody>
      </p:sp>
      <p:sp>
        <p:nvSpPr>
          <p:cNvPr id="380" name="object 380"/>
          <p:cNvSpPr/>
          <p:nvPr/>
        </p:nvSpPr>
        <p:spPr>
          <a:xfrm>
            <a:off x="7275194" y="1878710"/>
            <a:ext cx="28575" cy="27940"/>
          </a:xfrm>
          <a:custGeom>
            <a:avLst/>
            <a:gdLst/>
            <a:ahLst/>
            <a:cxnLst/>
            <a:rect l="l" t="t" r="r" b="b"/>
            <a:pathLst>
              <a:path w="28575" h="27939">
                <a:moveTo>
                  <a:pt x="0" y="0"/>
                </a:moveTo>
                <a:lnTo>
                  <a:pt x="28194" y="0"/>
                </a:lnTo>
                <a:lnTo>
                  <a:pt x="28194" y="27432"/>
                </a:lnTo>
                <a:lnTo>
                  <a:pt x="0" y="27432"/>
                </a:lnTo>
                <a:lnTo>
                  <a:pt x="0" y="0"/>
                </a:lnTo>
                <a:close/>
              </a:path>
            </a:pathLst>
          </a:custGeom>
          <a:solidFill>
            <a:srgbClr val="635FAA"/>
          </a:solidFill>
        </p:spPr>
        <p:txBody>
          <a:bodyPr wrap="square" lIns="0" tIns="0" rIns="0" bIns="0" rtlCol="0"/>
          <a:lstStyle/>
          <a:p>
            <a:endParaRPr/>
          </a:p>
        </p:txBody>
      </p:sp>
      <p:sp>
        <p:nvSpPr>
          <p:cNvPr id="381" name="object 381"/>
          <p:cNvSpPr/>
          <p:nvPr/>
        </p:nvSpPr>
        <p:spPr>
          <a:xfrm>
            <a:off x="7241667" y="1878710"/>
            <a:ext cx="28575" cy="27940"/>
          </a:xfrm>
          <a:custGeom>
            <a:avLst/>
            <a:gdLst/>
            <a:ahLst/>
            <a:cxnLst/>
            <a:rect l="l" t="t" r="r" b="b"/>
            <a:pathLst>
              <a:path w="28575" h="27939">
                <a:moveTo>
                  <a:pt x="0" y="0"/>
                </a:moveTo>
                <a:lnTo>
                  <a:pt x="28194" y="0"/>
                </a:lnTo>
                <a:lnTo>
                  <a:pt x="28194" y="27432"/>
                </a:lnTo>
                <a:lnTo>
                  <a:pt x="0" y="27432"/>
                </a:lnTo>
                <a:lnTo>
                  <a:pt x="0" y="0"/>
                </a:lnTo>
                <a:close/>
              </a:path>
            </a:pathLst>
          </a:custGeom>
          <a:solidFill>
            <a:srgbClr val="635FAA"/>
          </a:solidFill>
        </p:spPr>
        <p:txBody>
          <a:bodyPr wrap="square" lIns="0" tIns="0" rIns="0" bIns="0" rtlCol="0"/>
          <a:lstStyle/>
          <a:p>
            <a:endParaRPr/>
          </a:p>
        </p:txBody>
      </p:sp>
      <p:sp>
        <p:nvSpPr>
          <p:cNvPr id="382" name="object 382"/>
          <p:cNvSpPr/>
          <p:nvPr/>
        </p:nvSpPr>
        <p:spPr>
          <a:xfrm>
            <a:off x="8045957" y="1879473"/>
            <a:ext cx="0" cy="299720"/>
          </a:xfrm>
          <a:custGeom>
            <a:avLst/>
            <a:gdLst/>
            <a:ahLst/>
            <a:cxnLst/>
            <a:rect l="l" t="t" r="r" b="b"/>
            <a:pathLst>
              <a:path h="299719">
                <a:moveTo>
                  <a:pt x="0" y="0"/>
                </a:moveTo>
                <a:lnTo>
                  <a:pt x="0" y="299465"/>
                </a:lnTo>
              </a:path>
            </a:pathLst>
          </a:custGeom>
          <a:ln w="25146">
            <a:solidFill>
              <a:srgbClr val="635FAA"/>
            </a:solidFill>
          </a:ln>
        </p:spPr>
        <p:txBody>
          <a:bodyPr wrap="square" lIns="0" tIns="0" rIns="0" bIns="0" rtlCol="0"/>
          <a:lstStyle/>
          <a:p>
            <a:endParaRPr/>
          </a:p>
        </p:txBody>
      </p:sp>
      <p:sp>
        <p:nvSpPr>
          <p:cNvPr id="383" name="object 383"/>
          <p:cNvSpPr/>
          <p:nvPr/>
        </p:nvSpPr>
        <p:spPr>
          <a:xfrm>
            <a:off x="8033384" y="1879473"/>
            <a:ext cx="25400" cy="299720"/>
          </a:xfrm>
          <a:custGeom>
            <a:avLst/>
            <a:gdLst/>
            <a:ahLst/>
            <a:cxnLst/>
            <a:rect l="l" t="t" r="r" b="b"/>
            <a:pathLst>
              <a:path w="25400" h="299719">
                <a:moveTo>
                  <a:pt x="0" y="0"/>
                </a:moveTo>
                <a:lnTo>
                  <a:pt x="25146" y="0"/>
                </a:lnTo>
                <a:lnTo>
                  <a:pt x="25146" y="299465"/>
                </a:lnTo>
                <a:lnTo>
                  <a:pt x="0" y="299465"/>
                </a:lnTo>
                <a:lnTo>
                  <a:pt x="0" y="0"/>
                </a:lnTo>
                <a:close/>
              </a:path>
            </a:pathLst>
          </a:custGeom>
          <a:ln w="9525">
            <a:solidFill>
              <a:srgbClr val="FFFFFF"/>
            </a:solidFill>
          </a:ln>
        </p:spPr>
        <p:txBody>
          <a:bodyPr wrap="square" lIns="0" tIns="0" rIns="0" bIns="0" rtlCol="0"/>
          <a:lstStyle/>
          <a:p>
            <a:endParaRPr/>
          </a:p>
        </p:txBody>
      </p:sp>
      <p:sp>
        <p:nvSpPr>
          <p:cNvPr id="384" name="object 384"/>
          <p:cNvSpPr/>
          <p:nvPr/>
        </p:nvSpPr>
        <p:spPr>
          <a:xfrm>
            <a:off x="7956804" y="1873376"/>
            <a:ext cx="0" cy="239395"/>
          </a:xfrm>
          <a:custGeom>
            <a:avLst/>
            <a:gdLst/>
            <a:ahLst/>
            <a:cxnLst/>
            <a:rect l="l" t="t" r="r" b="b"/>
            <a:pathLst>
              <a:path h="239394">
                <a:moveTo>
                  <a:pt x="0" y="0"/>
                </a:moveTo>
                <a:lnTo>
                  <a:pt x="0" y="239267"/>
                </a:lnTo>
              </a:path>
            </a:pathLst>
          </a:custGeom>
          <a:ln w="26670">
            <a:solidFill>
              <a:srgbClr val="635FAA"/>
            </a:solidFill>
          </a:ln>
        </p:spPr>
        <p:txBody>
          <a:bodyPr wrap="square" lIns="0" tIns="0" rIns="0" bIns="0" rtlCol="0"/>
          <a:lstStyle/>
          <a:p>
            <a:endParaRPr/>
          </a:p>
        </p:txBody>
      </p:sp>
      <p:sp>
        <p:nvSpPr>
          <p:cNvPr id="385" name="object 385"/>
          <p:cNvSpPr/>
          <p:nvPr/>
        </p:nvSpPr>
        <p:spPr>
          <a:xfrm>
            <a:off x="7943468" y="1873376"/>
            <a:ext cx="26670" cy="239395"/>
          </a:xfrm>
          <a:custGeom>
            <a:avLst/>
            <a:gdLst/>
            <a:ahLst/>
            <a:cxnLst/>
            <a:rect l="l" t="t" r="r" b="b"/>
            <a:pathLst>
              <a:path w="26670" h="239394">
                <a:moveTo>
                  <a:pt x="0" y="0"/>
                </a:moveTo>
                <a:lnTo>
                  <a:pt x="26670" y="0"/>
                </a:lnTo>
                <a:lnTo>
                  <a:pt x="26670" y="239267"/>
                </a:lnTo>
                <a:lnTo>
                  <a:pt x="0" y="239267"/>
                </a:lnTo>
                <a:lnTo>
                  <a:pt x="0" y="0"/>
                </a:lnTo>
                <a:close/>
              </a:path>
            </a:pathLst>
          </a:custGeom>
          <a:ln w="9525">
            <a:solidFill>
              <a:srgbClr val="FFFFFF"/>
            </a:solidFill>
          </a:ln>
        </p:spPr>
        <p:txBody>
          <a:bodyPr wrap="square" lIns="0" tIns="0" rIns="0" bIns="0" rtlCol="0"/>
          <a:lstStyle/>
          <a:p>
            <a:endParaRPr/>
          </a:p>
        </p:txBody>
      </p:sp>
      <p:sp>
        <p:nvSpPr>
          <p:cNvPr id="386" name="object 386"/>
          <p:cNvSpPr/>
          <p:nvPr/>
        </p:nvSpPr>
        <p:spPr>
          <a:xfrm>
            <a:off x="7502652" y="1872614"/>
            <a:ext cx="0" cy="98425"/>
          </a:xfrm>
          <a:custGeom>
            <a:avLst/>
            <a:gdLst/>
            <a:ahLst/>
            <a:cxnLst/>
            <a:rect l="l" t="t" r="r" b="b"/>
            <a:pathLst>
              <a:path h="98425">
                <a:moveTo>
                  <a:pt x="0" y="0"/>
                </a:moveTo>
                <a:lnTo>
                  <a:pt x="0" y="98298"/>
                </a:lnTo>
              </a:path>
            </a:pathLst>
          </a:custGeom>
          <a:ln w="31242">
            <a:solidFill>
              <a:srgbClr val="635FAA"/>
            </a:solidFill>
          </a:ln>
        </p:spPr>
        <p:txBody>
          <a:bodyPr wrap="square" lIns="0" tIns="0" rIns="0" bIns="0" rtlCol="0"/>
          <a:lstStyle/>
          <a:p>
            <a:endParaRPr/>
          </a:p>
        </p:txBody>
      </p:sp>
      <p:sp>
        <p:nvSpPr>
          <p:cNvPr id="387" name="object 387"/>
          <p:cNvSpPr/>
          <p:nvPr/>
        </p:nvSpPr>
        <p:spPr>
          <a:xfrm>
            <a:off x="7487031" y="1872614"/>
            <a:ext cx="31750" cy="98425"/>
          </a:xfrm>
          <a:custGeom>
            <a:avLst/>
            <a:gdLst/>
            <a:ahLst/>
            <a:cxnLst/>
            <a:rect l="l" t="t" r="r" b="b"/>
            <a:pathLst>
              <a:path w="31750" h="98425">
                <a:moveTo>
                  <a:pt x="0" y="0"/>
                </a:moveTo>
                <a:lnTo>
                  <a:pt x="31242" y="0"/>
                </a:lnTo>
                <a:lnTo>
                  <a:pt x="31242" y="98298"/>
                </a:lnTo>
                <a:lnTo>
                  <a:pt x="0" y="98298"/>
                </a:lnTo>
                <a:lnTo>
                  <a:pt x="0" y="0"/>
                </a:lnTo>
                <a:close/>
              </a:path>
            </a:pathLst>
          </a:custGeom>
          <a:ln w="9525">
            <a:solidFill>
              <a:srgbClr val="FFFFFF"/>
            </a:solidFill>
          </a:ln>
        </p:spPr>
        <p:txBody>
          <a:bodyPr wrap="square" lIns="0" tIns="0" rIns="0" bIns="0" rtlCol="0"/>
          <a:lstStyle/>
          <a:p>
            <a:endParaRPr/>
          </a:p>
        </p:txBody>
      </p:sp>
      <p:sp>
        <p:nvSpPr>
          <p:cNvPr id="388" name="object 388"/>
          <p:cNvSpPr/>
          <p:nvPr/>
        </p:nvSpPr>
        <p:spPr>
          <a:xfrm>
            <a:off x="8480679" y="1877186"/>
            <a:ext cx="0" cy="445770"/>
          </a:xfrm>
          <a:custGeom>
            <a:avLst/>
            <a:gdLst/>
            <a:ahLst/>
            <a:cxnLst/>
            <a:rect l="l" t="t" r="r" b="b"/>
            <a:pathLst>
              <a:path h="445769">
                <a:moveTo>
                  <a:pt x="0" y="0"/>
                </a:moveTo>
                <a:lnTo>
                  <a:pt x="0" y="445770"/>
                </a:lnTo>
              </a:path>
            </a:pathLst>
          </a:custGeom>
          <a:ln w="27431">
            <a:solidFill>
              <a:srgbClr val="635FAA"/>
            </a:solidFill>
          </a:ln>
        </p:spPr>
        <p:txBody>
          <a:bodyPr wrap="square" lIns="0" tIns="0" rIns="0" bIns="0" rtlCol="0"/>
          <a:lstStyle/>
          <a:p>
            <a:endParaRPr/>
          </a:p>
        </p:txBody>
      </p:sp>
      <p:sp>
        <p:nvSpPr>
          <p:cNvPr id="389" name="object 389"/>
          <p:cNvSpPr/>
          <p:nvPr/>
        </p:nvSpPr>
        <p:spPr>
          <a:xfrm>
            <a:off x="8466963" y="1877186"/>
            <a:ext cx="27940" cy="445770"/>
          </a:xfrm>
          <a:custGeom>
            <a:avLst/>
            <a:gdLst/>
            <a:ahLst/>
            <a:cxnLst/>
            <a:rect l="l" t="t" r="r" b="b"/>
            <a:pathLst>
              <a:path w="27940" h="445769">
                <a:moveTo>
                  <a:pt x="0" y="0"/>
                </a:moveTo>
                <a:lnTo>
                  <a:pt x="27431" y="0"/>
                </a:lnTo>
                <a:lnTo>
                  <a:pt x="27431" y="445770"/>
                </a:lnTo>
                <a:lnTo>
                  <a:pt x="0" y="445770"/>
                </a:lnTo>
                <a:lnTo>
                  <a:pt x="0" y="0"/>
                </a:lnTo>
                <a:close/>
              </a:path>
            </a:pathLst>
          </a:custGeom>
          <a:ln w="9525">
            <a:solidFill>
              <a:srgbClr val="FFFFFF"/>
            </a:solidFill>
          </a:ln>
        </p:spPr>
        <p:txBody>
          <a:bodyPr wrap="square" lIns="0" tIns="0" rIns="0" bIns="0" rtlCol="0"/>
          <a:lstStyle/>
          <a:p>
            <a:endParaRPr/>
          </a:p>
        </p:txBody>
      </p:sp>
      <p:sp>
        <p:nvSpPr>
          <p:cNvPr id="390" name="object 390"/>
          <p:cNvSpPr/>
          <p:nvPr/>
        </p:nvSpPr>
        <p:spPr>
          <a:xfrm>
            <a:off x="8434196" y="1877186"/>
            <a:ext cx="27940" cy="422275"/>
          </a:xfrm>
          <a:custGeom>
            <a:avLst/>
            <a:gdLst/>
            <a:ahLst/>
            <a:cxnLst/>
            <a:rect l="l" t="t" r="r" b="b"/>
            <a:pathLst>
              <a:path w="27940" h="422275">
                <a:moveTo>
                  <a:pt x="0" y="422148"/>
                </a:moveTo>
                <a:lnTo>
                  <a:pt x="27431" y="422148"/>
                </a:lnTo>
                <a:lnTo>
                  <a:pt x="27431" y="0"/>
                </a:lnTo>
                <a:lnTo>
                  <a:pt x="0" y="0"/>
                </a:lnTo>
                <a:lnTo>
                  <a:pt x="0" y="422148"/>
                </a:lnTo>
                <a:close/>
              </a:path>
            </a:pathLst>
          </a:custGeom>
          <a:solidFill>
            <a:srgbClr val="635FAA"/>
          </a:solidFill>
        </p:spPr>
        <p:txBody>
          <a:bodyPr wrap="square" lIns="0" tIns="0" rIns="0" bIns="0" rtlCol="0"/>
          <a:lstStyle/>
          <a:p>
            <a:endParaRPr/>
          </a:p>
        </p:txBody>
      </p:sp>
      <p:sp>
        <p:nvSpPr>
          <p:cNvPr id="391" name="object 391"/>
          <p:cNvSpPr/>
          <p:nvPr/>
        </p:nvSpPr>
        <p:spPr>
          <a:xfrm>
            <a:off x="8434196" y="1877186"/>
            <a:ext cx="27940" cy="422275"/>
          </a:xfrm>
          <a:custGeom>
            <a:avLst/>
            <a:gdLst/>
            <a:ahLst/>
            <a:cxnLst/>
            <a:rect l="l" t="t" r="r" b="b"/>
            <a:pathLst>
              <a:path w="27940" h="422275">
                <a:moveTo>
                  <a:pt x="0" y="0"/>
                </a:moveTo>
                <a:lnTo>
                  <a:pt x="27431" y="0"/>
                </a:lnTo>
                <a:lnTo>
                  <a:pt x="27431" y="422148"/>
                </a:lnTo>
                <a:lnTo>
                  <a:pt x="0" y="422148"/>
                </a:lnTo>
                <a:lnTo>
                  <a:pt x="0" y="0"/>
                </a:lnTo>
                <a:close/>
              </a:path>
            </a:pathLst>
          </a:custGeom>
          <a:ln w="9525">
            <a:solidFill>
              <a:srgbClr val="FFFFFF"/>
            </a:solidFill>
          </a:ln>
        </p:spPr>
        <p:txBody>
          <a:bodyPr wrap="square" lIns="0" tIns="0" rIns="0" bIns="0" rtlCol="0"/>
          <a:lstStyle/>
          <a:p>
            <a:endParaRPr/>
          </a:p>
        </p:txBody>
      </p:sp>
      <p:sp>
        <p:nvSpPr>
          <p:cNvPr id="392" name="object 392"/>
          <p:cNvSpPr/>
          <p:nvPr/>
        </p:nvSpPr>
        <p:spPr>
          <a:xfrm>
            <a:off x="8751189" y="1880235"/>
            <a:ext cx="0" cy="615950"/>
          </a:xfrm>
          <a:custGeom>
            <a:avLst/>
            <a:gdLst/>
            <a:ahLst/>
            <a:cxnLst/>
            <a:rect l="l" t="t" r="r" b="b"/>
            <a:pathLst>
              <a:path h="615950">
                <a:moveTo>
                  <a:pt x="0" y="0"/>
                </a:moveTo>
                <a:lnTo>
                  <a:pt x="0" y="615696"/>
                </a:lnTo>
              </a:path>
            </a:pathLst>
          </a:custGeom>
          <a:ln w="25907">
            <a:solidFill>
              <a:srgbClr val="635FAA"/>
            </a:solidFill>
          </a:ln>
        </p:spPr>
        <p:txBody>
          <a:bodyPr wrap="square" lIns="0" tIns="0" rIns="0" bIns="0" rtlCol="0"/>
          <a:lstStyle/>
          <a:p>
            <a:endParaRPr/>
          </a:p>
        </p:txBody>
      </p:sp>
      <p:sp>
        <p:nvSpPr>
          <p:cNvPr id="393" name="object 393"/>
          <p:cNvSpPr/>
          <p:nvPr/>
        </p:nvSpPr>
        <p:spPr>
          <a:xfrm>
            <a:off x="8719946" y="1880235"/>
            <a:ext cx="0" cy="582930"/>
          </a:xfrm>
          <a:custGeom>
            <a:avLst/>
            <a:gdLst/>
            <a:ahLst/>
            <a:cxnLst/>
            <a:rect l="l" t="t" r="r" b="b"/>
            <a:pathLst>
              <a:path h="582930">
                <a:moveTo>
                  <a:pt x="0" y="0"/>
                </a:moveTo>
                <a:lnTo>
                  <a:pt x="0" y="582929"/>
                </a:lnTo>
              </a:path>
            </a:pathLst>
          </a:custGeom>
          <a:ln w="25907">
            <a:solidFill>
              <a:srgbClr val="635FAA"/>
            </a:solidFill>
          </a:ln>
        </p:spPr>
        <p:txBody>
          <a:bodyPr wrap="square" lIns="0" tIns="0" rIns="0" bIns="0" rtlCol="0"/>
          <a:lstStyle/>
          <a:p>
            <a:endParaRPr/>
          </a:p>
        </p:txBody>
      </p:sp>
      <p:sp>
        <p:nvSpPr>
          <p:cNvPr id="394" name="object 394"/>
          <p:cNvSpPr/>
          <p:nvPr/>
        </p:nvSpPr>
        <p:spPr>
          <a:xfrm>
            <a:off x="8873108" y="1885569"/>
            <a:ext cx="0" cy="803910"/>
          </a:xfrm>
          <a:custGeom>
            <a:avLst/>
            <a:gdLst/>
            <a:ahLst/>
            <a:cxnLst/>
            <a:rect l="l" t="t" r="r" b="b"/>
            <a:pathLst>
              <a:path h="803910">
                <a:moveTo>
                  <a:pt x="0" y="0"/>
                </a:moveTo>
                <a:lnTo>
                  <a:pt x="0" y="803910"/>
                </a:lnTo>
              </a:path>
            </a:pathLst>
          </a:custGeom>
          <a:ln w="27431">
            <a:solidFill>
              <a:srgbClr val="635FAA"/>
            </a:solidFill>
          </a:ln>
        </p:spPr>
        <p:txBody>
          <a:bodyPr wrap="square" lIns="0" tIns="0" rIns="0" bIns="0" rtlCol="0"/>
          <a:lstStyle/>
          <a:p>
            <a:endParaRPr/>
          </a:p>
        </p:txBody>
      </p:sp>
      <p:sp>
        <p:nvSpPr>
          <p:cNvPr id="395" name="object 395"/>
          <p:cNvSpPr/>
          <p:nvPr/>
        </p:nvSpPr>
        <p:spPr>
          <a:xfrm>
            <a:off x="8859393" y="1885569"/>
            <a:ext cx="27940" cy="803910"/>
          </a:xfrm>
          <a:custGeom>
            <a:avLst/>
            <a:gdLst/>
            <a:ahLst/>
            <a:cxnLst/>
            <a:rect l="l" t="t" r="r" b="b"/>
            <a:pathLst>
              <a:path w="27940" h="803910">
                <a:moveTo>
                  <a:pt x="0" y="0"/>
                </a:moveTo>
                <a:lnTo>
                  <a:pt x="27431" y="0"/>
                </a:lnTo>
                <a:lnTo>
                  <a:pt x="27431" y="803910"/>
                </a:lnTo>
                <a:lnTo>
                  <a:pt x="0" y="803910"/>
                </a:lnTo>
                <a:lnTo>
                  <a:pt x="0" y="0"/>
                </a:lnTo>
                <a:close/>
              </a:path>
            </a:pathLst>
          </a:custGeom>
          <a:ln w="9525">
            <a:solidFill>
              <a:srgbClr val="FFFFFF"/>
            </a:solidFill>
          </a:ln>
        </p:spPr>
        <p:txBody>
          <a:bodyPr wrap="square" lIns="0" tIns="0" rIns="0" bIns="0" rtlCol="0"/>
          <a:lstStyle/>
          <a:p>
            <a:endParaRPr/>
          </a:p>
        </p:txBody>
      </p:sp>
      <p:sp>
        <p:nvSpPr>
          <p:cNvPr id="396" name="object 396"/>
          <p:cNvSpPr/>
          <p:nvPr/>
        </p:nvSpPr>
        <p:spPr>
          <a:xfrm>
            <a:off x="8840343" y="1885569"/>
            <a:ext cx="0" cy="702945"/>
          </a:xfrm>
          <a:custGeom>
            <a:avLst/>
            <a:gdLst/>
            <a:ahLst/>
            <a:cxnLst/>
            <a:rect l="l" t="t" r="r" b="b"/>
            <a:pathLst>
              <a:path h="702944">
                <a:moveTo>
                  <a:pt x="0" y="0"/>
                </a:moveTo>
                <a:lnTo>
                  <a:pt x="0" y="702563"/>
                </a:lnTo>
              </a:path>
            </a:pathLst>
          </a:custGeom>
          <a:ln w="27431">
            <a:solidFill>
              <a:srgbClr val="635FAA"/>
            </a:solidFill>
          </a:ln>
        </p:spPr>
        <p:txBody>
          <a:bodyPr wrap="square" lIns="0" tIns="0" rIns="0" bIns="0" rtlCol="0"/>
          <a:lstStyle/>
          <a:p>
            <a:endParaRPr/>
          </a:p>
        </p:txBody>
      </p:sp>
      <p:sp>
        <p:nvSpPr>
          <p:cNvPr id="397" name="object 397"/>
          <p:cNvSpPr/>
          <p:nvPr/>
        </p:nvSpPr>
        <p:spPr>
          <a:xfrm>
            <a:off x="8826627" y="1885569"/>
            <a:ext cx="27940" cy="702945"/>
          </a:xfrm>
          <a:custGeom>
            <a:avLst/>
            <a:gdLst/>
            <a:ahLst/>
            <a:cxnLst/>
            <a:rect l="l" t="t" r="r" b="b"/>
            <a:pathLst>
              <a:path w="27940" h="702944">
                <a:moveTo>
                  <a:pt x="0" y="0"/>
                </a:moveTo>
                <a:lnTo>
                  <a:pt x="27431" y="0"/>
                </a:lnTo>
                <a:lnTo>
                  <a:pt x="27431" y="702563"/>
                </a:lnTo>
                <a:lnTo>
                  <a:pt x="0" y="702563"/>
                </a:lnTo>
                <a:lnTo>
                  <a:pt x="0" y="0"/>
                </a:lnTo>
                <a:close/>
              </a:path>
            </a:pathLst>
          </a:custGeom>
          <a:ln w="9525">
            <a:solidFill>
              <a:srgbClr val="FFFFFF"/>
            </a:solidFill>
          </a:ln>
        </p:spPr>
        <p:txBody>
          <a:bodyPr wrap="square" lIns="0" tIns="0" rIns="0" bIns="0" rtlCol="0"/>
          <a:lstStyle/>
          <a:p>
            <a:endParaRPr/>
          </a:p>
        </p:txBody>
      </p:sp>
      <p:sp>
        <p:nvSpPr>
          <p:cNvPr id="398" name="object 398"/>
          <p:cNvSpPr/>
          <p:nvPr/>
        </p:nvSpPr>
        <p:spPr>
          <a:xfrm>
            <a:off x="9321165" y="1884045"/>
            <a:ext cx="0" cy="1320165"/>
          </a:xfrm>
          <a:custGeom>
            <a:avLst/>
            <a:gdLst/>
            <a:ahLst/>
            <a:cxnLst/>
            <a:rect l="l" t="t" r="r" b="b"/>
            <a:pathLst>
              <a:path h="1320164">
                <a:moveTo>
                  <a:pt x="0" y="0"/>
                </a:moveTo>
                <a:lnTo>
                  <a:pt x="0" y="1319784"/>
                </a:lnTo>
              </a:path>
            </a:pathLst>
          </a:custGeom>
          <a:ln w="27431">
            <a:solidFill>
              <a:srgbClr val="635FAA"/>
            </a:solidFill>
          </a:ln>
        </p:spPr>
        <p:txBody>
          <a:bodyPr wrap="square" lIns="0" tIns="0" rIns="0" bIns="0" rtlCol="0"/>
          <a:lstStyle/>
          <a:p>
            <a:endParaRPr/>
          </a:p>
        </p:txBody>
      </p:sp>
      <p:sp>
        <p:nvSpPr>
          <p:cNvPr id="399" name="object 399"/>
          <p:cNvSpPr/>
          <p:nvPr/>
        </p:nvSpPr>
        <p:spPr>
          <a:xfrm>
            <a:off x="9140570" y="1884045"/>
            <a:ext cx="0" cy="1091565"/>
          </a:xfrm>
          <a:custGeom>
            <a:avLst/>
            <a:gdLst/>
            <a:ahLst/>
            <a:cxnLst/>
            <a:rect l="l" t="t" r="r" b="b"/>
            <a:pathLst>
              <a:path h="1091564">
                <a:moveTo>
                  <a:pt x="0" y="0"/>
                </a:moveTo>
                <a:lnTo>
                  <a:pt x="0" y="1091184"/>
                </a:lnTo>
              </a:path>
            </a:pathLst>
          </a:custGeom>
          <a:ln w="27431">
            <a:solidFill>
              <a:srgbClr val="635FAA"/>
            </a:solidFill>
          </a:ln>
        </p:spPr>
        <p:txBody>
          <a:bodyPr wrap="square" lIns="0" tIns="0" rIns="0" bIns="0" rtlCol="0"/>
          <a:lstStyle/>
          <a:p>
            <a:endParaRPr/>
          </a:p>
        </p:txBody>
      </p:sp>
      <p:sp>
        <p:nvSpPr>
          <p:cNvPr id="400" name="object 400"/>
          <p:cNvSpPr/>
          <p:nvPr/>
        </p:nvSpPr>
        <p:spPr>
          <a:xfrm>
            <a:off x="9126855" y="1884045"/>
            <a:ext cx="27940" cy="1091565"/>
          </a:xfrm>
          <a:custGeom>
            <a:avLst/>
            <a:gdLst/>
            <a:ahLst/>
            <a:cxnLst/>
            <a:rect l="l" t="t" r="r" b="b"/>
            <a:pathLst>
              <a:path w="27940" h="1091564">
                <a:moveTo>
                  <a:pt x="0" y="0"/>
                </a:moveTo>
                <a:lnTo>
                  <a:pt x="27431" y="0"/>
                </a:lnTo>
                <a:lnTo>
                  <a:pt x="27431" y="1091184"/>
                </a:lnTo>
                <a:lnTo>
                  <a:pt x="0" y="1091184"/>
                </a:lnTo>
                <a:lnTo>
                  <a:pt x="0" y="0"/>
                </a:lnTo>
                <a:close/>
              </a:path>
            </a:pathLst>
          </a:custGeom>
          <a:ln w="9525">
            <a:solidFill>
              <a:srgbClr val="FFFFFF"/>
            </a:solidFill>
          </a:ln>
        </p:spPr>
        <p:txBody>
          <a:bodyPr wrap="square" lIns="0" tIns="0" rIns="0" bIns="0" rtlCol="0"/>
          <a:lstStyle/>
          <a:p>
            <a:endParaRPr/>
          </a:p>
        </p:txBody>
      </p:sp>
      <p:sp>
        <p:nvSpPr>
          <p:cNvPr id="401" name="object 401"/>
          <p:cNvSpPr/>
          <p:nvPr/>
        </p:nvSpPr>
        <p:spPr>
          <a:xfrm>
            <a:off x="6997445" y="4938521"/>
            <a:ext cx="4225290" cy="0"/>
          </a:xfrm>
          <a:custGeom>
            <a:avLst/>
            <a:gdLst/>
            <a:ahLst/>
            <a:cxnLst/>
            <a:rect l="l" t="t" r="r" b="b"/>
            <a:pathLst>
              <a:path w="4225290">
                <a:moveTo>
                  <a:pt x="0" y="0"/>
                </a:moveTo>
                <a:lnTo>
                  <a:pt x="4225099" y="0"/>
                </a:lnTo>
              </a:path>
            </a:pathLst>
          </a:custGeom>
          <a:ln w="28575">
            <a:solidFill>
              <a:srgbClr val="39ADAD"/>
            </a:solidFill>
            <a:prstDash val="sysDash"/>
          </a:ln>
        </p:spPr>
        <p:txBody>
          <a:bodyPr wrap="square" lIns="0" tIns="0" rIns="0" bIns="0" rtlCol="0"/>
          <a:lstStyle/>
          <a:p>
            <a:endParaRPr/>
          </a:p>
        </p:txBody>
      </p:sp>
      <p:sp>
        <p:nvSpPr>
          <p:cNvPr id="402" name="object 402"/>
          <p:cNvSpPr/>
          <p:nvPr/>
        </p:nvSpPr>
        <p:spPr>
          <a:xfrm>
            <a:off x="10706100" y="1872233"/>
            <a:ext cx="0" cy="3430904"/>
          </a:xfrm>
          <a:custGeom>
            <a:avLst/>
            <a:gdLst/>
            <a:ahLst/>
            <a:cxnLst/>
            <a:rect l="l" t="t" r="r" b="b"/>
            <a:pathLst>
              <a:path h="3430904">
                <a:moveTo>
                  <a:pt x="0" y="0"/>
                </a:moveTo>
                <a:lnTo>
                  <a:pt x="0" y="3430689"/>
                </a:lnTo>
              </a:path>
            </a:pathLst>
          </a:custGeom>
          <a:ln w="28575">
            <a:solidFill>
              <a:srgbClr val="FF0000"/>
            </a:solidFill>
            <a:prstDash val="sysDash"/>
          </a:ln>
        </p:spPr>
        <p:txBody>
          <a:bodyPr wrap="square" lIns="0" tIns="0" rIns="0" bIns="0" rtlCol="0"/>
          <a:lstStyle/>
          <a:p>
            <a:endParaRPr/>
          </a:p>
        </p:txBody>
      </p:sp>
      <p:sp>
        <p:nvSpPr>
          <p:cNvPr id="403" name="object 403"/>
          <p:cNvSpPr/>
          <p:nvPr/>
        </p:nvSpPr>
        <p:spPr>
          <a:xfrm>
            <a:off x="10895076" y="1872233"/>
            <a:ext cx="0" cy="3430904"/>
          </a:xfrm>
          <a:custGeom>
            <a:avLst/>
            <a:gdLst/>
            <a:ahLst/>
            <a:cxnLst/>
            <a:rect l="l" t="t" r="r" b="b"/>
            <a:pathLst>
              <a:path h="3430904">
                <a:moveTo>
                  <a:pt x="0" y="0"/>
                </a:moveTo>
                <a:lnTo>
                  <a:pt x="0" y="3430689"/>
                </a:lnTo>
              </a:path>
            </a:pathLst>
          </a:custGeom>
          <a:ln w="28575">
            <a:solidFill>
              <a:srgbClr val="FF0000"/>
            </a:solidFill>
            <a:prstDash val="sysDash"/>
          </a:ln>
        </p:spPr>
        <p:txBody>
          <a:bodyPr wrap="square" lIns="0" tIns="0" rIns="0" bIns="0" rtlCol="0"/>
          <a:lstStyle/>
          <a:p>
            <a:endParaRPr/>
          </a:p>
        </p:txBody>
      </p:sp>
      <p:sp>
        <p:nvSpPr>
          <p:cNvPr id="404" name="TextBox 403">
            <a:extLst>
              <a:ext uri="{FF2B5EF4-FFF2-40B4-BE49-F238E27FC236}">
                <a16:creationId xmlns:a16="http://schemas.microsoft.com/office/drawing/2014/main" id="{73418E52-32E0-5F41-B553-B16993975300}"/>
              </a:ext>
            </a:extLst>
          </p:cNvPr>
          <p:cNvSpPr txBox="1"/>
          <p:nvPr/>
        </p:nvSpPr>
        <p:spPr>
          <a:xfrm>
            <a:off x="0"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040652893"/>
      </p:ext>
    </p:extLst>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0" y="6141849"/>
            <a:ext cx="12193270" cy="0"/>
          </a:xfrm>
          <a:custGeom>
            <a:avLst/>
            <a:gdLst/>
            <a:ahLst/>
            <a:cxnLst/>
            <a:rect l="l" t="t" r="r" b="b"/>
            <a:pathLst>
              <a:path w="12193270">
                <a:moveTo>
                  <a:pt x="0" y="0"/>
                </a:moveTo>
                <a:lnTo>
                  <a:pt x="0" y="0"/>
                </a:lnTo>
                <a:lnTo>
                  <a:pt x="12193000" y="0"/>
                </a:lnTo>
              </a:path>
            </a:pathLst>
          </a:custGeom>
          <a:ln w="10918">
            <a:solidFill>
              <a:srgbClr val="5E5E5E"/>
            </a:solidFill>
          </a:ln>
        </p:spPr>
        <p:txBody>
          <a:bodyPr wrap="square" lIns="0" tIns="0" rIns="0" bIns="0" rtlCol="0"/>
          <a:lstStyle/>
          <a:p>
            <a:endParaRPr/>
          </a:p>
        </p:txBody>
      </p:sp>
      <p:sp>
        <p:nvSpPr>
          <p:cNvPr id="13" name="object 13"/>
          <p:cNvSpPr txBox="1">
            <a:spLocks noGrp="1"/>
          </p:cNvSpPr>
          <p:nvPr>
            <p:ph type="title"/>
          </p:nvPr>
        </p:nvSpPr>
        <p:spPr>
          <a:xfrm>
            <a:off x="916939" y="378936"/>
            <a:ext cx="10182860" cy="432434"/>
          </a:xfrm>
          <a:prstGeom prst="rect">
            <a:avLst/>
          </a:prstGeom>
        </p:spPr>
        <p:txBody>
          <a:bodyPr vert="horz" wrap="square" lIns="0" tIns="15240" rIns="0" bIns="0" rtlCol="0">
            <a:spAutoFit/>
          </a:bodyPr>
          <a:lstStyle/>
          <a:p>
            <a:pPr marL="12700">
              <a:lnSpc>
                <a:spcPct val="100000"/>
              </a:lnSpc>
              <a:spcBef>
                <a:spcPts val="120"/>
              </a:spcBef>
            </a:pPr>
            <a:r>
              <a:rPr sz="2650" b="0" spc="5" dirty="0">
                <a:solidFill>
                  <a:srgbClr val="FFFFFF"/>
                </a:solidFill>
                <a:latin typeface="Arial"/>
                <a:cs typeface="Arial"/>
              </a:rPr>
              <a:t>CheckMate 816: Impact of Neoadjuvant Immunotherapy on</a:t>
            </a:r>
            <a:r>
              <a:rPr sz="2650" b="0" spc="70" dirty="0">
                <a:solidFill>
                  <a:srgbClr val="FFFFFF"/>
                </a:solidFill>
                <a:latin typeface="Arial"/>
                <a:cs typeface="Arial"/>
              </a:rPr>
              <a:t> </a:t>
            </a:r>
            <a:r>
              <a:rPr sz="2650" b="0" spc="5" dirty="0">
                <a:solidFill>
                  <a:srgbClr val="FFFFFF"/>
                </a:solidFill>
                <a:latin typeface="Arial"/>
                <a:cs typeface="Arial"/>
              </a:rPr>
              <a:t>Surgery</a:t>
            </a:r>
            <a:endParaRPr sz="2650">
              <a:latin typeface="Arial"/>
              <a:cs typeface="Arial"/>
            </a:endParaRPr>
          </a:p>
        </p:txBody>
      </p:sp>
      <p:sp>
        <p:nvSpPr>
          <p:cNvPr id="14" name="object 14"/>
          <p:cNvSpPr txBox="1"/>
          <p:nvPr/>
        </p:nvSpPr>
        <p:spPr>
          <a:xfrm>
            <a:off x="683417" y="1171336"/>
            <a:ext cx="9343390" cy="350520"/>
          </a:xfrm>
          <a:prstGeom prst="rect">
            <a:avLst/>
          </a:prstGeom>
        </p:spPr>
        <p:txBody>
          <a:bodyPr vert="horz" wrap="square" lIns="0" tIns="16510" rIns="0" bIns="0" rtlCol="0">
            <a:spAutoFit/>
          </a:bodyPr>
          <a:lstStyle/>
          <a:p>
            <a:pPr marL="12700">
              <a:lnSpc>
                <a:spcPct val="100000"/>
              </a:lnSpc>
              <a:spcBef>
                <a:spcPts val="130"/>
              </a:spcBef>
            </a:pPr>
            <a:r>
              <a:rPr sz="2100" b="1" spc="10" dirty="0">
                <a:latin typeface="Arial"/>
                <a:cs typeface="Arial"/>
              </a:rPr>
              <a:t>Neoadjuvant </a:t>
            </a:r>
            <a:r>
              <a:rPr sz="2100" b="1" spc="15" dirty="0">
                <a:latin typeface="Arial"/>
                <a:cs typeface="Arial"/>
              </a:rPr>
              <a:t>immunotherapy did not </a:t>
            </a:r>
            <a:r>
              <a:rPr sz="2100" b="1" spc="10" dirty="0">
                <a:latin typeface="Arial"/>
                <a:cs typeface="Arial"/>
              </a:rPr>
              <a:t>negatively </a:t>
            </a:r>
            <a:r>
              <a:rPr sz="2100" b="1" spc="5" dirty="0">
                <a:latin typeface="Arial"/>
                <a:cs typeface="Arial"/>
              </a:rPr>
              <a:t>affect </a:t>
            </a:r>
            <a:r>
              <a:rPr sz="2100" b="1" spc="10" dirty="0">
                <a:latin typeface="Arial"/>
                <a:cs typeface="Arial"/>
              </a:rPr>
              <a:t>surgery </a:t>
            </a:r>
            <a:r>
              <a:rPr sz="2100" b="1" spc="15" dirty="0">
                <a:latin typeface="Arial"/>
                <a:cs typeface="Arial"/>
              </a:rPr>
              <a:t>outcomes</a:t>
            </a:r>
            <a:endParaRPr sz="2100">
              <a:latin typeface="Arial"/>
              <a:cs typeface="Arial"/>
            </a:endParaRPr>
          </a:p>
        </p:txBody>
      </p:sp>
      <p:sp>
        <p:nvSpPr>
          <p:cNvPr id="15" name="object 15"/>
          <p:cNvSpPr/>
          <p:nvPr/>
        </p:nvSpPr>
        <p:spPr>
          <a:xfrm>
            <a:off x="574433" y="1594319"/>
            <a:ext cx="3985260" cy="757555"/>
          </a:xfrm>
          <a:custGeom>
            <a:avLst/>
            <a:gdLst/>
            <a:ahLst/>
            <a:cxnLst/>
            <a:rect l="l" t="t" r="r" b="b"/>
            <a:pathLst>
              <a:path w="3985260" h="757555">
                <a:moveTo>
                  <a:pt x="0" y="0"/>
                </a:moveTo>
                <a:lnTo>
                  <a:pt x="3984993" y="0"/>
                </a:lnTo>
                <a:lnTo>
                  <a:pt x="3984993" y="757047"/>
                </a:lnTo>
                <a:lnTo>
                  <a:pt x="0" y="757047"/>
                </a:lnTo>
                <a:lnTo>
                  <a:pt x="0" y="0"/>
                </a:lnTo>
                <a:close/>
              </a:path>
            </a:pathLst>
          </a:custGeom>
          <a:solidFill>
            <a:srgbClr val="94C83B"/>
          </a:solidFill>
        </p:spPr>
        <p:txBody>
          <a:bodyPr wrap="square" lIns="0" tIns="0" rIns="0" bIns="0" rtlCol="0"/>
          <a:lstStyle/>
          <a:p>
            <a:endParaRPr/>
          </a:p>
        </p:txBody>
      </p:sp>
      <p:sp>
        <p:nvSpPr>
          <p:cNvPr id="16" name="object 16"/>
          <p:cNvSpPr/>
          <p:nvPr/>
        </p:nvSpPr>
        <p:spPr>
          <a:xfrm>
            <a:off x="4559427" y="1594319"/>
            <a:ext cx="3293745" cy="757555"/>
          </a:xfrm>
          <a:custGeom>
            <a:avLst/>
            <a:gdLst/>
            <a:ahLst/>
            <a:cxnLst/>
            <a:rect l="l" t="t" r="r" b="b"/>
            <a:pathLst>
              <a:path w="3293745" h="757555">
                <a:moveTo>
                  <a:pt x="0" y="0"/>
                </a:moveTo>
                <a:lnTo>
                  <a:pt x="3293541" y="0"/>
                </a:lnTo>
                <a:lnTo>
                  <a:pt x="3293541" y="757047"/>
                </a:lnTo>
                <a:lnTo>
                  <a:pt x="0" y="757047"/>
                </a:lnTo>
                <a:lnTo>
                  <a:pt x="0" y="0"/>
                </a:lnTo>
                <a:close/>
              </a:path>
            </a:pathLst>
          </a:custGeom>
          <a:solidFill>
            <a:srgbClr val="94C83B"/>
          </a:solidFill>
        </p:spPr>
        <p:txBody>
          <a:bodyPr wrap="square" lIns="0" tIns="0" rIns="0" bIns="0" rtlCol="0"/>
          <a:lstStyle/>
          <a:p>
            <a:endParaRPr/>
          </a:p>
        </p:txBody>
      </p:sp>
      <p:sp>
        <p:nvSpPr>
          <p:cNvPr id="17" name="object 17"/>
          <p:cNvSpPr/>
          <p:nvPr/>
        </p:nvSpPr>
        <p:spPr>
          <a:xfrm>
            <a:off x="7852968" y="1594319"/>
            <a:ext cx="3624579" cy="757555"/>
          </a:xfrm>
          <a:custGeom>
            <a:avLst/>
            <a:gdLst/>
            <a:ahLst/>
            <a:cxnLst/>
            <a:rect l="l" t="t" r="r" b="b"/>
            <a:pathLst>
              <a:path w="3624579" h="757555">
                <a:moveTo>
                  <a:pt x="0" y="0"/>
                </a:moveTo>
                <a:lnTo>
                  <a:pt x="3624148" y="0"/>
                </a:lnTo>
                <a:lnTo>
                  <a:pt x="3624148" y="757047"/>
                </a:lnTo>
                <a:lnTo>
                  <a:pt x="0" y="757047"/>
                </a:lnTo>
                <a:lnTo>
                  <a:pt x="0" y="0"/>
                </a:lnTo>
                <a:close/>
              </a:path>
            </a:pathLst>
          </a:custGeom>
          <a:solidFill>
            <a:srgbClr val="94C83B"/>
          </a:solidFill>
        </p:spPr>
        <p:txBody>
          <a:bodyPr wrap="square" lIns="0" tIns="0" rIns="0" bIns="0" rtlCol="0"/>
          <a:lstStyle/>
          <a:p>
            <a:endParaRPr/>
          </a:p>
        </p:txBody>
      </p:sp>
      <p:sp>
        <p:nvSpPr>
          <p:cNvPr id="18" name="object 18"/>
          <p:cNvSpPr/>
          <p:nvPr/>
        </p:nvSpPr>
        <p:spPr>
          <a:xfrm>
            <a:off x="574433" y="2351379"/>
            <a:ext cx="3985260" cy="431165"/>
          </a:xfrm>
          <a:custGeom>
            <a:avLst/>
            <a:gdLst/>
            <a:ahLst/>
            <a:cxnLst/>
            <a:rect l="l" t="t" r="r" b="b"/>
            <a:pathLst>
              <a:path w="3985260" h="431164">
                <a:moveTo>
                  <a:pt x="0" y="0"/>
                </a:moveTo>
                <a:lnTo>
                  <a:pt x="3984993" y="0"/>
                </a:lnTo>
                <a:lnTo>
                  <a:pt x="3984993" y="430949"/>
                </a:lnTo>
                <a:lnTo>
                  <a:pt x="0" y="430949"/>
                </a:lnTo>
                <a:lnTo>
                  <a:pt x="0" y="0"/>
                </a:lnTo>
                <a:close/>
              </a:path>
            </a:pathLst>
          </a:custGeom>
          <a:solidFill>
            <a:srgbClr val="41C0C0"/>
          </a:solidFill>
        </p:spPr>
        <p:txBody>
          <a:bodyPr wrap="square" lIns="0" tIns="0" rIns="0" bIns="0" rtlCol="0"/>
          <a:lstStyle/>
          <a:p>
            <a:endParaRPr/>
          </a:p>
        </p:txBody>
      </p:sp>
      <p:sp>
        <p:nvSpPr>
          <p:cNvPr id="19" name="object 19"/>
          <p:cNvSpPr/>
          <p:nvPr/>
        </p:nvSpPr>
        <p:spPr>
          <a:xfrm>
            <a:off x="4559427" y="2351379"/>
            <a:ext cx="3293745" cy="431165"/>
          </a:xfrm>
          <a:custGeom>
            <a:avLst/>
            <a:gdLst/>
            <a:ahLst/>
            <a:cxnLst/>
            <a:rect l="l" t="t" r="r" b="b"/>
            <a:pathLst>
              <a:path w="3293745" h="431164">
                <a:moveTo>
                  <a:pt x="0" y="0"/>
                </a:moveTo>
                <a:lnTo>
                  <a:pt x="3293541" y="0"/>
                </a:lnTo>
                <a:lnTo>
                  <a:pt x="3293541" y="430949"/>
                </a:lnTo>
                <a:lnTo>
                  <a:pt x="0" y="430949"/>
                </a:lnTo>
                <a:lnTo>
                  <a:pt x="0" y="0"/>
                </a:lnTo>
                <a:close/>
              </a:path>
            </a:pathLst>
          </a:custGeom>
          <a:solidFill>
            <a:srgbClr val="41C0C0"/>
          </a:solidFill>
        </p:spPr>
        <p:txBody>
          <a:bodyPr wrap="square" lIns="0" tIns="0" rIns="0" bIns="0" rtlCol="0"/>
          <a:lstStyle/>
          <a:p>
            <a:endParaRPr/>
          </a:p>
        </p:txBody>
      </p:sp>
      <p:sp>
        <p:nvSpPr>
          <p:cNvPr id="20" name="object 20"/>
          <p:cNvSpPr/>
          <p:nvPr/>
        </p:nvSpPr>
        <p:spPr>
          <a:xfrm>
            <a:off x="7852968" y="2351379"/>
            <a:ext cx="3624579" cy="431165"/>
          </a:xfrm>
          <a:custGeom>
            <a:avLst/>
            <a:gdLst/>
            <a:ahLst/>
            <a:cxnLst/>
            <a:rect l="l" t="t" r="r" b="b"/>
            <a:pathLst>
              <a:path w="3624579" h="431164">
                <a:moveTo>
                  <a:pt x="0" y="0"/>
                </a:moveTo>
                <a:lnTo>
                  <a:pt x="3624148" y="0"/>
                </a:lnTo>
                <a:lnTo>
                  <a:pt x="3624148" y="430949"/>
                </a:lnTo>
                <a:lnTo>
                  <a:pt x="0" y="430949"/>
                </a:lnTo>
                <a:lnTo>
                  <a:pt x="0" y="0"/>
                </a:lnTo>
                <a:close/>
              </a:path>
            </a:pathLst>
          </a:custGeom>
          <a:solidFill>
            <a:srgbClr val="41C0C0"/>
          </a:solidFill>
        </p:spPr>
        <p:txBody>
          <a:bodyPr wrap="square" lIns="0" tIns="0" rIns="0" bIns="0" rtlCol="0"/>
          <a:lstStyle/>
          <a:p>
            <a:endParaRPr/>
          </a:p>
        </p:txBody>
      </p:sp>
      <p:sp>
        <p:nvSpPr>
          <p:cNvPr id="21" name="object 21"/>
          <p:cNvSpPr/>
          <p:nvPr/>
        </p:nvSpPr>
        <p:spPr>
          <a:xfrm>
            <a:off x="574433" y="3213265"/>
            <a:ext cx="3985260" cy="1409700"/>
          </a:xfrm>
          <a:custGeom>
            <a:avLst/>
            <a:gdLst/>
            <a:ahLst/>
            <a:cxnLst/>
            <a:rect l="l" t="t" r="r" b="b"/>
            <a:pathLst>
              <a:path w="3985260" h="1409700">
                <a:moveTo>
                  <a:pt x="0" y="0"/>
                </a:moveTo>
                <a:lnTo>
                  <a:pt x="3984993" y="0"/>
                </a:lnTo>
                <a:lnTo>
                  <a:pt x="3984993" y="1409268"/>
                </a:lnTo>
                <a:lnTo>
                  <a:pt x="0" y="1409268"/>
                </a:lnTo>
                <a:lnTo>
                  <a:pt x="0" y="0"/>
                </a:lnTo>
                <a:close/>
              </a:path>
            </a:pathLst>
          </a:custGeom>
          <a:solidFill>
            <a:srgbClr val="41C0C0"/>
          </a:solidFill>
        </p:spPr>
        <p:txBody>
          <a:bodyPr wrap="square" lIns="0" tIns="0" rIns="0" bIns="0" rtlCol="0"/>
          <a:lstStyle/>
          <a:p>
            <a:endParaRPr/>
          </a:p>
        </p:txBody>
      </p:sp>
      <p:sp>
        <p:nvSpPr>
          <p:cNvPr id="22" name="object 22"/>
          <p:cNvSpPr/>
          <p:nvPr/>
        </p:nvSpPr>
        <p:spPr>
          <a:xfrm>
            <a:off x="4559427" y="3213265"/>
            <a:ext cx="3293745" cy="1409700"/>
          </a:xfrm>
          <a:custGeom>
            <a:avLst/>
            <a:gdLst/>
            <a:ahLst/>
            <a:cxnLst/>
            <a:rect l="l" t="t" r="r" b="b"/>
            <a:pathLst>
              <a:path w="3293745" h="1409700">
                <a:moveTo>
                  <a:pt x="0" y="0"/>
                </a:moveTo>
                <a:lnTo>
                  <a:pt x="3293541" y="0"/>
                </a:lnTo>
                <a:lnTo>
                  <a:pt x="3293541" y="1409268"/>
                </a:lnTo>
                <a:lnTo>
                  <a:pt x="0" y="1409268"/>
                </a:lnTo>
                <a:lnTo>
                  <a:pt x="0" y="0"/>
                </a:lnTo>
                <a:close/>
              </a:path>
            </a:pathLst>
          </a:custGeom>
          <a:solidFill>
            <a:srgbClr val="41C0C0"/>
          </a:solidFill>
        </p:spPr>
        <p:txBody>
          <a:bodyPr wrap="square" lIns="0" tIns="0" rIns="0" bIns="0" rtlCol="0"/>
          <a:lstStyle/>
          <a:p>
            <a:endParaRPr/>
          </a:p>
        </p:txBody>
      </p:sp>
      <p:sp>
        <p:nvSpPr>
          <p:cNvPr id="23" name="object 23"/>
          <p:cNvSpPr/>
          <p:nvPr/>
        </p:nvSpPr>
        <p:spPr>
          <a:xfrm>
            <a:off x="7852968" y="3213265"/>
            <a:ext cx="3624579" cy="1409700"/>
          </a:xfrm>
          <a:custGeom>
            <a:avLst/>
            <a:gdLst/>
            <a:ahLst/>
            <a:cxnLst/>
            <a:rect l="l" t="t" r="r" b="b"/>
            <a:pathLst>
              <a:path w="3624579" h="1409700">
                <a:moveTo>
                  <a:pt x="0" y="0"/>
                </a:moveTo>
                <a:lnTo>
                  <a:pt x="3624148" y="0"/>
                </a:lnTo>
                <a:lnTo>
                  <a:pt x="3624148" y="1409268"/>
                </a:lnTo>
                <a:lnTo>
                  <a:pt x="0" y="1409268"/>
                </a:lnTo>
                <a:lnTo>
                  <a:pt x="0" y="0"/>
                </a:lnTo>
                <a:close/>
              </a:path>
            </a:pathLst>
          </a:custGeom>
          <a:solidFill>
            <a:srgbClr val="41C0C0"/>
          </a:solidFill>
        </p:spPr>
        <p:txBody>
          <a:bodyPr wrap="square" lIns="0" tIns="0" rIns="0" bIns="0" rtlCol="0"/>
          <a:lstStyle/>
          <a:p>
            <a:endParaRPr/>
          </a:p>
        </p:txBody>
      </p:sp>
      <p:sp>
        <p:nvSpPr>
          <p:cNvPr id="24" name="object 24"/>
          <p:cNvSpPr/>
          <p:nvPr/>
        </p:nvSpPr>
        <p:spPr>
          <a:xfrm>
            <a:off x="574433" y="5705690"/>
            <a:ext cx="3985260" cy="431165"/>
          </a:xfrm>
          <a:custGeom>
            <a:avLst/>
            <a:gdLst/>
            <a:ahLst/>
            <a:cxnLst/>
            <a:rect l="l" t="t" r="r" b="b"/>
            <a:pathLst>
              <a:path w="3985260" h="431164">
                <a:moveTo>
                  <a:pt x="0" y="0"/>
                </a:moveTo>
                <a:lnTo>
                  <a:pt x="3984993" y="0"/>
                </a:lnTo>
                <a:lnTo>
                  <a:pt x="3984993" y="430949"/>
                </a:lnTo>
                <a:lnTo>
                  <a:pt x="0" y="430949"/>
                </a:lnTo>
                <a:lnTo>
                  <a:pt x="0" y="0"/>
                </a:lnTo>
                <a:close/>
              </a:path>
            </a:pathLst>
          </a:custGeom>
          <a:solidFill>
            <a:srgbClr val="41C0C0"/>
          </a:solidFill>
        </p:spPr>
        <p:txBody>
          <a:bodyPr wrap="square" lIns="0" tIns="0" rIns="0" bIns="0" rtlCol="0"/>
          <a:lstStyle/>
          <a:p>
            <a:endParaRPr/>
          </a:p>
        </p:txBody>
      </p:sp>
      <p:sp>
        <p:nvSpPr>
          <p:cNvPr id="25" name="object 25"/>
          <p:cNvSpPr/>
          <p:nvPr/>
        </p:nvSpPr>
        <p:spPr>
          <a:xfrm>
            <a:off x="4559427" y="5705690"/>
            <a:ext cx="3293745" cy="431165"/>
          </a:xfrm>
          <a:custGeom>
            <a:avLst/>
            <a:gdLst/>
            <a:ahLst/>
            <a:cxnLst/>
            <a:rect l="l" t="t" r="r" b="b"/>
            <a:pathLst>
              <a:path w="3293745" h="431164">
                <a:moveTo>
                  <a:pt x="0" y="0"/>
                </a:moveTo>
                <a:lnTo>
                  <a:pt x="3293541" y="0"/>
                </a:lnTo>
                <a:lnTo>
                  <a:pt x="3293541" y="430949"/>
                </a:lnTo>
                <a:lnTo>
                  <a:pt x="0" y="430949"/>
                </a:lnTo>
                <a:lnTo>
                  <a:pt x="0" y="0"/>
                </a:lnTo>
                <a:close/>
              </a:path>
            </a:pathLst>
          </a:custGeom>
          <a:solidFill>
            <a:srgbClr val="41C0C0"/>
          </a:solidFill>
        </p:spPr>
        <p:txBody>
          <a:bodyPr wrap="square" lIns="0" tIns="0" rIns="0" bIns="0" rtlCol="0"/>
          <a:lstStyle/>
          <a:p>
            <a:endParaRPr/>
          </a:p>
        </p:txBody>
      </p:sp>
      <p:sp>
        <p:nvSpPr>
          <p:cNvPr id="26" name="object 26"/>
          <p:cNvSpPr/>
          <p:nvPr/>
        </p:nvSpPr>
        <p:spPr>
          <a:xfrm>
            <a:off x="7852968" y="5705690"/>
            <a:ext cx="3624579" cy="431165"/>
          </a:xfrm>
          <a:custGeom>
            <a:avLst/>
            <a:gdLst/>
            <a:ahLst/>
            <a:cxnLst/>
            <a:rect l="l" t="t" r="r" b="b"/>
            <a:pathLst>
              <a:path w="3624579" h="431164">
                <a:moveTo>
                  <a:pt x="0" y="0"/>
                </a:moveTo>
                <a:lnTo>
                  <a:pt x="3624148" y="0"/>
                </a:lnTo>
                <a:lnTo>
                  <a:pt x="3624148" y="430949"/>
                </a:lnTo>
                <a:lnTo>
                  <a:pt x="0" y="430949"/>
                </a:lnTo>
                <a:lnTo>
                  <a:pt x="0" y="0"/>
                </a:lnTo>
                <a:close/>
              </a:path>
            </a:pathLst>
          </a:custGeom>
          <a:solidFill>
            <a:srgbClr val="41C0C0"/>
          </a:solidFill>
        </p:spPr>
        <p:txBody>
          <a:bodyPr wrap="square" lIns="0" tIns="0" rIns="0" bIns="0" rtlCol="0"/>
          <a:lstStyle/>
          <a:p>
            <a:endParaRPr/>
          </a:p>
        </p:txBody>
      </p:sp>
      <p:graphicFrame>
        <p:nvGraphicFramePr>
          <p:cNvPr id="27" name="object 27"/>
          <p:cNvGraphicFramePr>
            <a:graphicFrameLocks noGrp="1"/>
          </p:cNvGraphicFramePr>
          <p:nvPr/>
        </p:nvGraphicFramePr>
        <p:xfrm>
          <a:off x="-127000" y="1594319"/>
          <a:ext cx="12447269" cy="4542318"/>
        </p:xfrm>
        <a:graphic>
          <a:graphicData uri="http://schemas.openxmlformats.org/drawingml/2006/table">
            <a:tbl>
              <a:tblPr firstRow="1" bandRow="1">
                <a:tableStyleId>{2D5ABB26-0587-4C30-8999-92F81FD0307C}</a:tableStyleId>
              </a:tblPr>
              <a:tblGrid>
                <a:gridCol w="4818380">
                  <a:extLst>
                    <a:ext uri="{9D8B030D-6E8A-4147-A177-3AD203B41FA5}">
                      <a16:colId xmlns:a16="http://schemas.microsoft.com/office/drawing/2014/main" val="20000"/>
                    </a:ext>
                  </a:extLst>
                </a:gridCol>
                <a:gridCol w="3273425">
                  <a:extLst>
                    <a:ext uri="{9D8B030D-6E8A-4147-A177-3AD203B41FA5}">
                      <a16:colId xmlns:a16="http://schemas.microsoft.com/office/drawing/2014/main" val="20001"/>
                    </a:ext>
                  </a:extLst>
                </a:gridCol>
                <a:gridCol w="4355464">
                  <a:extLst>
                    <a:ext uri="{9D8B030D-6E8A-4147-A177-3AD203B41FA5}">
                      <a16:colId xmlns:a16="http://schemas.microsoft.com/office/drawing/2014/main" val="20002"/>
                    </a:ext>
                  </a:extLst>
                </a:gridCol>
              </a:tblGrid>
              <a:tr h="757059">
                <a:tc>
                  <a:txBody>
                    <a:bodyPr/>
                    <a:lstStyle/>
                    <a:p>
                      <a:pPr marL="822960" marR="720725">
                        <a:lnSpc>
                          <a:spcPct val="100000"/>
                        </a:lnSpc>
                        <a:spcBef>
                          <a:spcPts val="575"/>
                        </a:spcBef>
                      </a:pPr>
                      <a:r>
                        <a:rPr sz="1900" b="1" spc="-10" dirty="0">
                          <a:latin typeface="Calibri"/>
                          <a:cs typeface="Calibri"/>
                        </a:rPr>
                        <a:t>Surgery-Related </a:t>
                      </a:r>
                      <a:r>
                        <a:rPr sz="1900" b="1" spc="-15" dirty="0">
                          <a:latin typeface="Calibri"/>
                          <a:cs typeface="Calibri"/>
                        </a:rPr>
                        <a:t>Parameter </a:t>
                      </a:r>
                      <a:r>
                        <a:rPr sz="1900" b="1" dirty="0">
                          <a:latin typeface="Calibri"/>
                          <a:cs typeface="Calibri"/>
                        </a:rPr>
                        <a:t>in </a:t>
                      </a:r>
                      <a:r>
                        <a:rPr sz="1900" b="1" spc="-5" dirty="0">
                          <a:latin typeface="Calibri"/>
                          <a:cs typeface="Calibri"/>
                        </a:rPr>
                        <a:t>All  Randomized</a:t>
                      </a:r>
                      <a:r>
                        <a:rPr sz="1900" b="1" spc="15" dirty="0">
                          <a:latin typeface="Calibri"/>
                          <a:cs typeface="Calibri"/>
                        </a:rPr>
                        <a:t> </a:t>
                      </a:r>
                      <a:r>
                        <a:rPr sz="1900" b="1" spc="-10" dirty="0">
                          <a:latin typeface="Calibri"/>
                          <a:cs typeface="Calibri"/>
                        </a:rPr>
                        <a:t>Patients</a:t>
                      </a:r>
                      <a:endParaRPr sz="1900" dirty="0">
                        <a:latin typeface="Calibri"/>
                        <a:cs typeface="Calibri"/>
                      </a:endParaRPr>
                    </a:p>
                  </a:txBody>
                  <a:tcPr marL="0" marR="0" marT="73025" marB="0">
                    <a:solidFill>
                      <a:srgbClr val="94C83B"/>
                    </a:solidFill>
                  </a:tcPr>
                </a:tc>
                <a:tc>
                  <a:txBody>
                    <a:bodyPr/>
                    <a:lstStyle/>
                    <a:p>
                      <a:pPr marL="1075690" marR="963930" indent="-347980">
                        <a:lnSpc>
                          <a:spcPct val="100000"/>
                        </a:lnSpc>
                        <a:spcBef>
                          <a:spcPts val="575"/>
                        </a:spcBef>
                      </a:pPr>
                      <a:r>
                        <a:rPr sz="1900" b="1" spc="-5" dirty="0">
                          <a:latin typeface="Calibri"/>
                          <a:cs typeface="Calibri"/>
                        </a:rPr>
                        <a:t>Nivolumab </a:t>
                      </a:r>
                      <a:r>
                        <a:rPr sz="1900" b="1" dirty="0">
                          <a:latin typeface="Calibri"/>
                          <a:cs typeface="Calibri"/>
                        </a:rPr>
                        <a:t>+</a:t>
                      </a:r>
                      <a:r>
                        <a:rPr sz="1900" b="1" spc="-75" dirty="0">
                          <a:latin typeface="Calibri"/>
                          <a:cs typeface="Calibri"/>
                        </a:rPr>
                        <a:t> </a:t>
                      </a:r>
                      <a:r>
                        <a:rPr sz="1900" b="1" spc="5" dirty="0">
                          <a:latin typeface="Calibri"/>
                          <a:cs typeface="Calibri"/>
                        </a:rPr>
                        <a:t>CT  </a:t>
                      </a:r>
                      <a:r>
                        <a:rPr sz="1900" b="1" dirty="0">
                          <a:latin typeface="Calibri"/>
                          <a:cs typeface="Calibri"/>
                        </a:rPr>
                        <a:t>(n =</a:t>
                      </a:r>
                      <a:r>
                        <a:rPr sz="1900" b="1" spc="-35" dirty="0">
                          <a:latin typeface="Calibri"/>
                          <a:cs typeface="Calibri"/>
                        </a:rPr>
                        <a:t> </a:t>
                      </a:r>
                      <a:r>
                        <a:rPr sz="1900" b="1" dirty="0">
                          <a:latin typeface="Calibri"/>
                          <a:cs typeface="Calibri"/>
                        </a:rPr>
                        <a:t>179)</a:t>
                      </a:r>
                      <a:endParaRPr sz="1900">
                        <a:latin typeface="Calibri"/>
                        <a:cs typeface="Calibri"/>
                      </a:endParaRPr>
                    </a:p>
                  </a:txBody>
                  <a:tcPr marL="0" marR="0" marT="73025" marB="0">
                    <a:solidFill>
                      <a:srgbClr val="94C83B"/>
                    </a:solidFill>
                  </a:tcPr>
                </a:tc>
                <a:tc>
                  <a:txBody>
                    <a:bodyPr/>
                    <a:lstStyle/>
                    <a:p>
                      <a:pPr marR="945515" algn="ctr">
                        <a:lnSpc>
                          <a:spcPct val="100000"/>
                        </a:lnSpc>
                        <a:spcBef>
                          <a:spcPts val="575"/>
                        </a:spcBef>
                      </a:pPr>
                      <a:r>
                        <a:rPr sz="1900" b="1" spc="10" dirty="0">
                          <a:latin typeface="Calibri"/>
                          <a:cs typeface="Calibri"/>
                        </a:rPr>
                        <a:t>CT</a:t>
                      </a:r>
                      <a:endParaRPr sz="1900">
                        <a:latin typeface="Calibri"/>
                        <a:cs typeface="Calibri"/>
                      </a:endParaRPr>
                    </a:p>
                    <a:p>
                      <a:pPr marR="946785" algn="ctr">
                        <a:lnSpc>
                          <a:spcPct val="100000"/>
                        </a:lnSpc>
                      </a:pPr>
                      <a:r>
                        <a:rPr sz="1900" b="1" dirty="0">
                          <a:latin typeface="Calibri"/>
                          <a:cs typeface="Calibri"/>
                        </a:rPr>
                        <a:t>(n =</a:t>
                      </a:r>
                      <a:r>
                        <a:rPr sz="1900" b="1" spc="-20" dirty="0">
                          <a:latin typeface="Calibri"/>
                          <a:cs typeface="Calibri"/>
                        </a:rPr>
                        <a:t> </a:t>
                      </a:r>
                      <a:r>
                        <a:rPr sz="1900" b="1" dirty="0">
                          <a:latin typeface="Calibri"/>
                          <a:cs typeface="Calibri"/>
                        </a:rPr>
                        <a:t>179)</a:t>
                      </a:r>
                      <a:endParaRPr sz="1900">
                        <a:latin typeface="Calibri"/>
                        <a:cs typeface="Calibri"/>
                      </a:endParaRPr>
                    </a:p>
                  </a:txBody>
                  <a:tcPr marL="0" marR="0" marT="73025" marB="0">
                    <a:solidFill>
                      <a:srgbClr val="94C83B"/>
                    </a:solidFill>
                  </a:tcPr>
                </a:tc>
                <a:extLst>
                  <a:ext uri="{0D108BD9-81ED-4DB2-BD59-A6C34878D82A}">
                    <a16:rowId xmlns:a16="http://schemas.microsoft.com/office/drawing/2014/main" val="10000"/>
                  </a:ext>
                </a:extLst>
              </a:tr>
              <a:tr h="430949">
                <a:tc>
                  <a:txBody>
                    <a:bodyPr/>
                    <a:lstStyle/>
                    <a:p>
                      <a:pPr marL="822960">
                        <a:lnSpc>
                          <a:spcPct val="100000"/>
                        </a:lnSpc>
                        <a:spcBef>
                          <a:spcPts val="235"/>
                        </a:spcBef>
                      </a:pPr>
                      <a:r>
                        <a:rPr sz="1900" spc="-5" dirty="0">
                          <a:solidFill>
                            <a:srgbClr val="FFFFFF"/>
                          </a:solidFill>
                          <a:latin typeface="Calibri"/>
                          <a:cs typeface="Calibri"/>
                        </a:rPr>
                        <a:t>Surgery </a:t>
                      </a:r>
                      <a:r>
                        <a:rPr sz="1900" spc="-10" dirty="0">
                          <a:solidFill>
                            <a:srgbClr val="FFFFFF"/>
                          </a:solidFill>
                          <a:latin typeface="Calibri"/>
                          <a:cs typeface="Calibri"/>
                        </a:rPr>
                        <a:t>received/cancelled,</a:t>
                      </a:r>
                      <a:r>
                        <a:rPr sz="1900" spc="-15" dirty="0">
                          <a:solidFill>
                            <a:srgbClr val="FFFFFF"/>
                          </a:solidFill>
                          <a:latin typeface="Calibri"/>
                          <a:cs typeface="Calibri"/>
                        </a:rPr>
                        <a:t> </a:t>
                      </a:r>
                      <a:r>
                        <a:rPr sz="1900" dirty="0">
                          <a:solidFill>
                            <a:srgbClr val="FFFFFF"/>
                          </a:solidFill>
                          <a:latin typeface="Calibri"/>
                          <a:cs typeface="Calibri"/>
                        </a:rPr>
                        <a:t>%</a:t>
                      </a:r>
                      <a:endParaRPr sz="1900">
                        <a:latin typeface="Calibri"/>
                        <a:cs typeface="Calibri"/>
                      </a:endParaRPr>
                    </a:p>
                  </a:txBody>
                  <a:tcPr marL="0" marR="0" marT="29845" marB="0">
                    <a:solidFill>
                      <a:srgbClr val="41C0C0"/>
                    </a:solidFill>
                  </a:tcPr>
                </a:tc>
                <a:tc>
                  <a:txBody>
                    <a:bodyPr/>
                    <a:lstStyle/>
                    <a:p>
                      <a:pPr marR="235585" algn="ctr">
                        <a:lnSpc>
                          <a:spcPct val="100000"/>
                        </a:lnSpc>
                        <a:spcBef>
                          <a:spcPts val="630"/>
                        </a:spcBef>
                      </a:pPr>
                      <a:r>
                        <a:rPr sz="1900" dirty="0">
                          <a:solidFill>
                            <a:srgbClr val="020F13"/>
                          </a:solidFill>
                          <a:latin typeface="Calibri"/>
                          <a:cs typeface="Calibri"/>
                        </a:rPr>
                        <a:t>83/16</a:t>
                      </a:r>
                      <a:endParaRPr sz="1900">
                        <a:latin typeface="Calibri"/>
                        <a:cs typeface="Calibri"/>
                      </a:endParaRPr>
                    </a:p>
                  </a:txBody>
                  <a:tcPr marL="0" marR="0" marT="80010" marB="0">
                    <a:solidFill>
                      <a:srgbClr val="41C0C0"/>
                    </a:solidFill>
                  </a:tcPr>
                </a:tc>
                <a:tc>
                  <a:txBody>
                    <a:bodyPr/>
                    <a:lstStyle/>
                    <a:p>
                      <a:pPr marR="947419" algn="ctr">
                        <a:lnSpc>
                          <a:spcPct val="100000"/>
                        </a:lnSpc>
                        <a:spcBef>
                          <a:spcPts val="630"/>
                        </a:spcBef>
                      </a:pPr>
                      <a:r>
                        <a:rPr sz="1900" dirty="0">
                          <a:solidFill>
                            <a:srgbClr val="020F13"/>
                          </a:solidFill>
                          <a:latin typeface="Calibri"/>
                          <a:cs typeface="Calibri"/>
                        </a:rPr>
                        <a:t>75/21</a:t>
                      </a:r>
                      <a:endParaRPr sz="1900">
                        <a:latin typeface="Calibri"/>
                        <a:cs typeface="Calibri"/>
                      </a:endParaRPr>
                    </a:p>
                  </a:txBody>
                  <a:tcPr marL="0" marR="0" marT="80010" marB="0">
                    <a:solidFill>
                      <a:srgbClr val="41C0C0"/>
                    </a:solidFill>
                  </a:tcPr>
                </a:tc>
                <a:extLst>
                  <a:ext uri="{0D108BD9-81ED-4DB2-BD59-A6C34878D82A}">
                    <a16:rowId xmlns:a16="http://schemas.microsoft.com/office/drawing/2014/main" val="10001"/>
                  </a:ext>
                </a:extLst>
              </a:tr>
              <a:tr h="430936">
                <a:tc>
                  <a:txBody>
                    <a:bodyPr/>
                    <a:lstStyle/>
                    <a:p>
                      <a:pPr>
                        <a:lnSpc>
                          <a:spcPct val="100000"/>
                        </a:lnSpc>
                      </a:pPr>
                      <a:endParaRPr sz="1700">
                        <a:latin typeface="Times New Roman"/>
                        <a:cs typeface="Times New Roman"/>
                      </a:endParaRPr>
                    </a:p>
                  </a:txBody>
                  <a:tcPr marL="0" marR="0" marT="0" marB="0"/>
                </a:tc>
                <a:tc>
                  <a:txBody>
                    <a:bodyPr/>
                    <a:lstStyle/>
                    <a:p>
                      <a:pPr marR="236220" algn="ctr">
                        <a:lnSpc>
                          <a:spcPct val="100000"/>
                        </a:lnSpc>
                        <a:spcBef>
                          <a:spcPts val="630"/>
                        </a:spcBef>
                      </a:pPr>
                      <a:r>
                        <a:rPr sz="1900" dirty="0">
                          <a:latin typeface="Calibri"/>
                          <a:cs typeface="Calibri"/>
                        </a:rPr>
                        <a:t>184</a:t>
                      </a:r>
                      <a:r>
                        <a:rPr sz="1900" spc="-20" dirty="0">
                          <a:latin typeface="Calibri"/>
                          <a:cs typeface="Calibri"/>
                        </a:rPr>
                        <a:t> </a:t>
                      </a:r>
                      <a:r>
                        <a:rPr sz="1900" spc="-5" dirty="0">
                          <a:latin typeface="Calibri"/>
                          <a:cs typeface="Calibri"/>
                        </a:rPr>
                        <a:t>(130-252)*</a:t>
                      </a:r>
                      <a:endParaRPr sz="1900">
                        <a:latin typeface="Calibri"/>
                        <a:cs typeface="Calibri"/>
                      </a:endParaRPr>
                    </a:p>
                  </a:txBody>
                  <a:tcPr marL="0" marR="0" marT="80010" marB="0"/>
                </a:tc>
                <a:tc>
                  <a:txBody>
                    <a:bodyPr/>
                    <a:lstStyle/>
                    <a:p>
                      <a:pPr marR="946150" algn="ctr">
                        <a:lnSpc>
                          <a:spcPct val="100000"/>
                        </a:lnSpc>
                        <a:spcBef>
                          <a:spcPts val="630"/>
                        </a:spcBef>
                      </a:pPr>
                      <a:r>
                        <a:rPr sz="1900" dirty="0">
                          <a:latin typeface="Calibri"/>
                          <a:cs typeface="Calibri"/>
                        </a:rPr>
                        <a:t>217</a:t>
                      </a:r>
                      <a:r>
                        <a:rPr sz="1900" spc="-20" dirty="0">
                          <a:latin typeface="Calibri"/>
                          <a:cs typeface="Calibri"/>
                        </a:rPr>
                        <a:t> </a:t>
                      </a:r>
                      <a:r>
                        <a:rPr sz="1900" dirty="0">
                          <a:latin typeface="Calibri"/>
                          <a:cs typeface="Calibri"/>
                        </a:rPr>
                        <a:t>(150-283)</a:t>
                      </a:r>
                      <a:r>
                        <a:rPr sz="1875" baseline="24444" dirty="0">
                          <a:latin typeface="Calibri"/>
                          <a:cs typeface="Calibri"/>
                        </a:rPr>
                        <a:t>†</a:t>
                      </a:r>
                      <a:endParaRPr sz="1875" baseline="24444">
                        <a:latin typeface="Calibri"/>
                        <a:cs typeface="Calibri"/>
                      </a:endParaRPr>
                    </a:p>
                  </a:txBody>
                  <a:tcPr marL="0" marR="0" marT="80010" marB="0"/>
                </a:tc>
                <a:extLst>
                  <a:ext uri="{0D108BD9-81ED-4DB2-BD59-A6C34878D82A}">
                    <a16:rowId xmlns:a16="http://schemas.microsoft.com/office/drawing/2014/main" val="10002"/>
                  </a:ext>
                </a:extLst>
              </a:tr>
              <a:tr h="1409268">
                <a:tc>
                  <a:txBody>
                    <a:bodyPr/>
                    <a:lstStyle/>
                    <a:p>
                      <a:pPr marL="822960">
                        <a:lnSpc>
                          <a:spcPct val="100000"/>
                        </a:lnSpc>
                        <a:spcBef>
                          <a:spcPts val="235"/>
                        </a:spcBef>
                      </a:pPr>
                      <a:r>
                        <a:rPr sz="1900" spc="-5" dirty="0">
                          <a:solidFill>
                            <a:srgbClr val="FFFFFF"/>
                          </a:solidFill>
                          <a:latin typeface="Calibri"/>
                          <a:cs typeface="Calibri"/>
                        </a:rPr>
                        <a:t>Surgery approach,</a:t>
                      </a:r>
                      <a:r>
                        <a:rPr sz="1900" spc="-35" dirty="0">
                          <a:solidFill>
                            <a:srgbClr val="FFFFFF"/>
                          </a:solidFill>
                          <a:latin typeface="Calibri"/>
                          <a:cs typeface="Calibri"/>
                        </a:rPr>
                        <a:t> </a:t>
                      </a:r>
                      <a:r>
                        <a:rPr sz="1900" dirty="0">
                          <a:solidFill>
                            <a:srgbClr val="FFFFFF"/>
                          </a:solidFill>
                          <a:latin typeface="Calibri"/>
                          <a:cs typeface="Calibri"/>
                        </a:rPr>
                        <a:t>%</a:t>
                      </a:r>
                      <a:endParaRPr sz="1900">
                        <a:latin typeface="Calibri"/>
                        <a:cs typeface="Calibri"/>
                      </a:endParaRPr>
                    </a:p>
                    <a:p>
                      <a:pPr marL="1107440" indent="-171450">
                        <a:lnSpc>
                          <a:spcPct val="100000"/>
                        </a:lnSpc>
                        <a:buClr>
                          <a:srgbClr val="000000"/>
                        </a:buClr>
                        <a:buFont typeface="Wingdings"/>
                        <a:buChar char=""/>
                        <a:tabLst>
                          <a:tab pos="1108075" algn="l"/>
                        </a:tabLst>
                      </a:pPr>
                      <a:r>
                        <a:rPr sz="1900" spc="-15" dirty="0">
                          <a:solidFill>
                            <a:srgbClr val="020F13"/>
                          </a:solidFill>
                          <a:latin typeface="Calibri"/>
                          <a:cs typeface="Calibri"/>
                        </a:rPr>
                        <a:t>Thoracotomy</a:t>
                      </a:r>
                      <a:endParaRPr sz="1900">
                        <a:latin typeface="Calibri"/>
                        <a:cs typeface="Calibri"/>
                      </a:endParaRPr>
                    </a:p>
                    <a:p>
                      <a:pPr marL="1107440" indent="-171450">
                        <a:lnSpc>
                          <a:spcPct val="100000"/>
                        </a:lnSpc>
                        <a:buClr>
                          <a:srgbClr val="000000"/>
                        </a:buClr>
                        <a:buFont typeface="Wingdings"/>
                        <a:buChar char=""/>
                        <a:tabLst>
                          <a:tab pos="1108075" algn="l"/>
                        </a:tabLst>
                      </a:pPr>
                      <a:r>
                        <a:rPr sz="1900" spc="-5" dirty="0">
                          <a:solidFill>
                            <a:srgbClr val="020F13"/>
                          </a:solidFill>
                          <a:latin typeface="Calibri"/>
                          <a:cs typeface="Calibri"/>
                        </a:rPr>
                        <a:t>Minimally</a:t>
                      </a:r>
                      <a:r>
                        <a:rPr sz="1900" spc="-20" dirty="0">
                          <a:solidFill>
                            <a:srgbClr val="020F13"/>
                          </a:solidFill>
                          <a:latin typeface="Calibri"/>
                          <a:cs typeface="Calibri"/>
                        </a:rPr>
                        <a:t> </a:t>
                      </a:r>
                      <a:r>
                        <a:rPr sz="1900" spc="-15" dirty="0">
                          <a:solidFill>
                            <a:srgbClr val="020F13"/>
                          </a:solidFill>
                          <a:latin typeface="Calibri"/>
                          <a:cs typeface="Calibri"/>
                        </a:rPr>
                        <a:t>invasive</a:t>
                      </a:r>
                      <a:endParaRPr sz="1900">
                        <a:latin typeface="Calibri"/>
                        <a:cs typeface="Calibri"/>
                      </a:endParaRPr>
                    </a:p>
                    <a:p>
                      <a:pPr marL="1107440" indent="-171450">
                        <a:lnSpc>
                          <a:spcPct val="100000"/>
                        </a:lnSpc>
                        <a:buClr>
                          <a:srgbClr val="000000"/>
                        </a:buClr>
                        <a:buFont typeface="Wingdings"/>
                        <a:buChar char=""/>
                        <a:tabLst>
                          <a:tab pos="1108075" algn="l"/>
                        </a:tabLst>
                      </a:pPr>
                      <a:r>
                        <a:rPr sz="1900" spc="-5" dirty="0">
                          <a:solidFill>
                            <a:srgbClr val="020F13"/>
                          </a:solidFill>
                          <a:latin typeface="Calibri"/>
                          <a:cs typeface="Calibri"/>
                        </a:rPr>
                        <a:t>Minimally </a:t>
                      </a:r>
                      <a:r>
                        <a:rPr sz="1900" spc="-15" dirty="0">
                          <a:solidFill>
                            <a:srgbClr val="020F13"/>
                          </a:solidFill>
                          <a:latin typeface="Calibri"/>
                          <a:cs typeface="Calibri"/>
                        </a:rPr>
                        <a:t>invasive </a:t>
                      </a:r>
                      <a:r>
                        <a:rPr sz="1900" dirty="0">
                          <a:solidFill>
                            <a:srgbClr val="020F13"/>
                          </a:solidFill>
                          <a:latin typeface="Calibri"/>
                          <a:cs typeface="Calibri"/>
                        </a:rPr>
                        <a:t>→</a:t>
                      </a:r>
                      <a:r>
                        <a:rPr sz="1900" spc="-5" dirty="0">
                          <a:solidFill>
                            <a:srgbClr val="020F13"/>
                          </a:solidFill>
                          <a:latin typeface="Calibri"/>
                          <a:cs typeface="Calibri"/>
                        </a:rPr>
                        <a:t> open</a:t>
                      </a:r>
                      <a:endParaRPr sz="1900">
                        <a:latin typeface="Calibri"/>
                        <a:cs typeface="Calibri"/>
                      </a:endParaRPr>
                    </a:p>
                  </a:txBody>
                  <a:tcPr marL="0" marR="0" marT="29845" marB="0">
                    <a:solidFill>
                      <a:srgbClr val="41C0C0"/>
                    </a:solidFill>
                  </a:tcPr>
                </a:tc>
                <a:tc>
                  <a:txBody>
                    <a:bodyPr/>
                    <a:lstStyle/>
                    <a:p>
                      <a:pPr>
                        <a:lnSpc>
                          <a:spcPct val="100000"/>
                        </a:lnSpc>
                      </a:pPr>
                      <a:endParaRPr sz="2000">
                        <a:latin typeface="Times New Roman"/>
                        <a:cs typeface="Times New Roman"/>
                      </a:endParaRPr>
                    </a:p>
                    <a:p>
                      <a:pPr marR="236220" algn="ctr">
                        <a:lnSpc>
                          <a:spcPts val="2280"/>
                        </a:lnSpc>
                        <a:spcBef>
                          <a:spcPts val="1470"/>
                        </a:spcBef>
                      </a:pPr>
                      <a:r>
                        <a:rPr sz="1900" dirty="0">
                          <a:solidFill>
                            <a:srgbClr val="020F13"/>
                          </a:solidFill>
                          <a:latin typeface="Calibri"/>
                          <a:cs typeface="Calibri"/>
                        </a:rPr>
                        <a:t>59</a:t>
                      </a:r>
                      <a:r>
                        <a:rPr sz="1875" baseline="24444" dirty="0">
                          <a:solidFill>
                            <a:srgbClr val="020F13"/>
                          </a:solidFill>
                          <a:latin typeface="Calibri"/>
                          <a:cs typeface="Calibri"/>
                        </a:rPr>
                        <a:t>‡</a:t>
                      </a:r>
                      <a:endParaRPr sz="1875" baseline="24444">
                        <a:latin typeface="Calibri"/>
                        <a:cs typeface="Calibri"/>
                      </a:endParaRPr>
                    </a:p>
                    <a:p>
                      <a:pPr marR="236220" algn="ctr">
                        <a:lnSpc>
                          <a:spcPct val="100000"/>
                        </a:lnSpc>
                      </a:pPr>
                      <a:r>
                        <a:rPr sz="1900" dirty="0">
                          <a:solidFill>
                            <a:srgbClr val="020F13"/>
                          </a:solidFill>
                          <a:latin typeface="Calibri"/>
                          <a:cs typeface="Calibri"/>
                        </a:rPr>
                        <a:t>30</a:t>
                      </a:r>
                      <a:r>
                        <a:rPr sz="1875" baseline="24444" dirty="0">
                          <a:solidFill>
                            <a:srgbClr val="020F13"/>
                          </a:solidFill>
                          <a:latin typeface="Calibri"/>
                          <a:cs typeface="Calibri"/>
                        </a:rPr>
                        <a:t>‡</a:t>
                      </a:r>
                      <a:endParaRPr sz="1875" baseline="24444">
                        <a:latin typeface="Calibri"/>
                        <a:cs typeface="Calibri"/>
                      </a:endParaRPr>
                    </a:p>
                    <a:p>
                      <a:pPr marR="236220" algn="ctr">
                        <a:lnSpc>
                          <a:spcPct val="100000"/>
                        </a:lnSpc>
                      </a:pPr>
                      <a:r>
                        <a:rPr sz="1900" dirty="0">
                          <a:solidFill>
                            <a:srgbClr val="020F13"/>
                          </a:solidFill>
                          <a:latin typeface="Calibri"/>
                          <a:cs typeface="Calibri"/>
                        </a:rPr>
                        <a:t>11</a:t>
                      </a:r>
                      <a:r>
                        <a:rPr sz="1875" baseline="24444" dirty="0">
                          <a:solidFill>
                            <a:srgbClr val="020F13"/>
                          </a:solidFill>
                          <a:latin typeface="Calibri"/>
                          <a:cs typeface="Calibri"/>
                        </a:rPr>
                        <a:t>‡</a:t>
                      </a:r>
                      <a:endParaRPr sz="1875" baseline="24444">
                        <a:latin typeface="Calibri"/>
                        <a:cs typeface="Calibri"/>
                      </a:endParaRPr>
                    </a:p>
                  </a:txBody>
                  <a:tcPr marL="0" marR="0" marT="0" marB="0">
                    <a:solidFill>
                      <a:srgbClr val="41C0C0"/>
                    </a:solidFill>
                  </a:tcPr>
                </a:tc>
                <a:tc>
                  <a:txBody>
                    <a:bodyPr/>
                    <a:lstStyle/>
                    <a:p>
                      <a:pPr>
                        <a:lnSpc>
                          <a:spcPct val="100000"/>
                        </a:lnSpc>
                      </a:pPr>
                      <a:endParaRPr sz="2000">
                        <a:latin typeface="Times New Roman"/>
                        <a:cs typeface="Times New Roman"/>
                      </a:endParaRPr>
                    </a:p>
                    <a:p>
                      <a:pPr marR="946785" algn="ctr">
                        <a:lnSpc>
                          <a:spcPct val="100000"/>
                        </a:lnSpc>
                        <a:spcBef>
                          <a:spcPts val="1470"/>
                        </a:spcBef>
                      </a:pPr>
                      <a:r>
                        <a:rPr sz="1900" dirty="0">
                          <a:solidFill>
                            <a:srgbClr val="020F13"/>
                          </a:solidFill>
                          <a:latin typeface="Calibri"/>
                          <a:cs typeface="Calibri"/>
                        </a:rPr>
                        <a:t>63</a:t>
                      </a:r>
                      <a:r>
                        <a:rPr sz="1875" baseline="24444" dirty="0">
                          <a:solidFill>
                            <a:srgbClr val="020F13"/>
                          </a:solidFill>
                          <a:latin typeface="Calibri"/>
                          <a:cs typeface="Calibri"/>
                        </a:rPr>
                        <a:t>§</a:t>
                      </a:r>
                      <a:endParaRPr sz="1875" baseline="24444">
                        <a:latin typeface="Calibri"/>
                        <a:cs typeface="Calibri"/>
                      </a:endParaRPr>
                    </a:p>
                    <a:p>
                      <a:pPr marR="946785" algn="ctr">
                        <a:lnSpc>
                          <a:spcPct val="100000"/>
                        </a:lnSpc>
                      </a:pPr>
                      <a:r>
                        <a:rPr sz="1900" dirty="0">
                          <a:solidFill>
                            <a:srgbClr val="020F13"/>
                          </a:solidFill>
                          <a:latin typeface="Calibri"/>
                          <a:cs typeface="Calibri"/>
                        </a:rPr>
                        <a:t>22</a:t>
                      </a:r>
                      <a:r>
                        <a:rPr sz="1875" baseline="24444" dirty="0">
                          <a:solidFill>
                            <a:srgbClr val="020F13"/>
                          </a:solidFill>
                          <a:latin typeface="Calibri"/>
                          <a:cs typeface="Calibri"/>
                        </a:rPr>
                        <a:t>§</a:t>
                      </a:r>
                      <a:endParaRPr sz="1875" baseline="24444">
                        <a:latin typeface="Calibri"/>
                        <a:cs typeface="Calibri"/>
                      </a:endParaRPr>
                    </a:p>
                    <a:p>
                      <a:pPr marR="946785" algn="ctr">
                        <a:lnSpc>
                          <a:spcPct val="100000"/>
                        </a:lnSpc>
                      </a:pPr>
                      <a:r>
                        <a:rPr sz="1900" dirty="0">
                          <a:solidFill>
                            <a:srgbClr val="020F13"/>
                          </a:solidFill>
                          <a:latin typeface="Calibri"/>
                          <a:cs typeface="Calibri"/>
                        </a:rPr>
                        <a:t>16</a:t>
                      </a:r>
                      <a:r>
                        <a:rPr sz="1875" baseline="24444" dirty="0">
                          <a:solidFill>
                            <a:srgbClr val="020F13"/>
                          </a:solidFill>
                          <a:latin typeface="Calibri"/>
                          <a:cs typeface="Calibri"/>
                        </a:rPr>
                        <a:t>§</a:t>
                      </a:r>
                      <a:endParaRPr sz="1875" baseline="24444">
                        <a:latin typeface="Calibri"/>
                        <a:cs typeface="Calibri"/>
                      </a:endParaRPr>
                    </a:p>
                  </a:txBody>
                  <a:tcPr marL="0" marR="0" marT="0" marB="0">
                    <a:solidFill>
                      <a:srgbClr val="41C0C0"/>
                    </a:solidFill>
                  </a:tcPr>
                </a:tc>
                <a:extLst>
                  <a:ext uri="{0D108BD9-81ED-4DB2-BD59-A6C34878D82A}">
                    <a16:rowId xmlns:a16="http://schemas.microsoft.com/office/drawing/2014/main" val="10003"/>
                  </a:ext>
                </a:extLst>
              </a:tr>
              <a:tr h="1083157">
                <a:tc>
                  <a:txBody>
                    <a:bodyPr/>
                    <a:lstStyle/>
                    <a:p>
                      <a:pPr marL="822960">
                        <a:lnSpc>
                          <a:spcPct val="100000"/>
                        </a:lnSpc>
                        <a:spcBef>
                          <a:spcPts val="235"/>
                        </a:spcBef>
                      </a:pPr>
                      <a:r>
                        <a:rPr sz="1900" spc="-25" dirty="0">
                          <a:latin typeface="Calibri"/>
                          <a:cs typeface="Calibri"/>
                        </a:rPr>
                        <a:t>Type </a:t>
                      </a:r>
                      <a:r>
                        <a:rPr sz="1900" spc="-5" dirty="0">
                          <a:latin typeface="Calibri"/>
                          <a:cs typeface="Calibri"/>
                        </a:rPr>
                        <a:t>of </a:t>
                      </a:r>
                      <a:r>
                        <a:rPr sz="1900" spc="-25" dirty="0">
                          <a:latin typeface="Calibri"/>
                          <a:cs typeface="Calibri"/>
                        </a:rPr>
                        <a:t>surgery,</a:t>
                      </a:r>
                      <a:r>
                        <a:rPr sz="1900" dirty="0">
                          <a:latin typeface="Calibri"/>
                          <a:cs typeface="Calibri"/>
                        </a:rPr>
                        <a:t> %</a:t>
                      </a:r>
                      <a:r>
                        <a:rPr sz="1875" baseline="24444" dirty="0">
                          <a:latin typeface="Calibri"/>
                          <a:cs typeface="Calibri"/>
                        </a:rPr>
                        <a:t>#</a:t>
                      </a:r>
                      <a:endParaRPr sz="1875" baseline="24444">
                        <a:latin typeface="Calibri"/>
                        <a:cs typeface="Calibri"/>
                      </a:endParaRPr>
                    </a:p>
                    <a:p>
                      <a:pPr marL="1107440" indent="-171450">
                        <a:lnSpc>
                          <a:spcPct val="100000"/>
                        </a:lnSpc>
                        <a:buFont typeface="Wingdings"/>
                        <a:buChar char=""/>
                        <a:tabLst>
                          <a:tab pos="1108075" algn="l"/>
                        </a:tabLst>
                      </a:pPr>
                      <a:r>
                        <a:rPr sz="1900" spc="-10" dirty="0">
                          <a:latin typeface="Calibri"/>
                          <a:cs typeface="Calibri"/>
                        </a:rPr>
                        <a:t>Lobectomy</a:t>
                      </a:r>
                      <a:endParaRPr sz="1900">
                        <a:latin typeface="Calibri"/>
                        <a:cs typeface="Calibri"/>
                      </a:endParaRPr>
                    </a:p>
                    <a:p>
                      <a:pPr marL="1107440" indent="-171450">
                        <a:lnSpc>
                          <a:spcPct val="100000"/>
                        </a:lnSpc>
                        <a:buFont typeface="Wingdings"/>
                        <a:buChar char=""/>
                        <a:tabLst>
                          <a:tab pos="1108075" algn="l"/>
                        </a:tabLst>
                      </a:pPr>
                      <a:r>
                        <a:rPr sz="1900" spc="-10" dirty="0">
                          <a:latin typeface="Calibri"/>
                          <a:cs typeface="Calibri"/>
                        </a:rPr>
                        <a:t>Pneumonectomy</a:t>
                      </a:r>
                      <a:endParaRPr sz="1900">
                        <a:latin typeface="Calibri"/>
                        <a:cs typeface="Calibri"/>
                      </a:endParaRPr>
                    </a:p>
                  </a:txBody>
                  <a:tcPr marL="0" marR="0" marT="29845" marB="0"/>
                </a:tc>
                <a:tc>
                  <a:txBody>
                    <a:bodyPr/>
                    <a:lstStyle/>
                    <a:p>
                      <a:pPr>
                        <a:lnSpc>
                          <a:spcPct val="100000"/>
                        </a:lnSpc>
                      </a:pPr>
                      <a:endParaRPr sz="2000">
                        <a:latin typeface="Times New Roman"/>
                        <a:cs typeface="Times New Roman"/>
                      </a:endParaRPr>
                    </a:p>
                    <a:p>
                      <a:pPr marR="236220" algn="ctr">
                        <a:lnSpc>
                          <a:spcPts val="2280"/>
                        </a:lnSpc>
                        <a:spcBef>
                          <a:spcPts val="1185"/>
                        </a:spcBef>
                      </a:pPr>
                      <a:r>
                        <a:rPr sz="1900" dirty="0">
                          <a:latin typeface="Calibri"/>
                          <a:cs typeface="Calibri"/>
                        </a:rPr>
                        <a:t>77</a:t>
                      </a:r>
                      <a:r>
                        <a:rPr sz="1875" baseline="24444" dirty="0">
                          <a:latin typeface="Calibri"/>
                          <a:cs typeface="Calibri"/>
                        </a:rPr>
                        <a:t>‡</a:t>
                      </a:r>
                      <a:endParaRPr sz="1875" baseline="24444">
                        <a:latin typeface="Calibri"/>
                        <a:cs typeface="Calibri"/>
                      </a:endParaRPr>
                    </a:p>
                    <a:p>
                      <a:pPr marR="236220" algn="ctr">
                        <a:lnSpc>
                          <a:spcPct val="100000"/>
                        </a:lnSpc>
                      </a:pPr>
                      <a:r>
                        <a:rPr sz="1900" dirty="0">
                          <a:latin typeface="Calibri"/>
                          <a:cs typeface="Calibri"/>
                        </a:rPr>
                        <a:t>17</a:t>
                      </a:r>
                      <a:r>
                        <a:rPr sz="1875" baseline="24444" dirty="0">
                          <a:latin typeface="Calibri"/>
                          <a:cs typeface="Calibri"/>
                        </a:rPr>
                        <a:t>‡</a:t>
                      </a:r>
                      <a:endParaRPr sz="1875" baseline="24444">
                        <a:latin typeface="Calibri"/>
                        <a:cs typeface="Calibri"/>
                      </a:endParaRPr>
                    </a:p>
                  </a:txBody>
                  <a:tcPr marL="0" marR="0" marT="0" marB="0"/>
                </a:tc>
                <a:tc>
                  <a:txBody>
                    <a:bodyPr/>
                    <a:lstStyle/>
                    <a:p>
                      <a:pPr>
                        <a:lnSpc>
                          <a:spcPct val="100000"/>
                        </a:lnSpc>
                      </a:pPr>
                      <a:endParaRPr sz="2000">
                        <a:latin typeface="Times New Roman"/>
                        <a:cs typeface="Times New Roman"/>
                      </a:endParaRPr>
                    </a:p>
                    <a:p>
                      <a:pPr marR="946785" algn="ctr">
                        <a:lnSpc>
                          <a:spcPct val="100000"/>
                        </a:lnSpc>
                        <a:spcBef>
                          <a:spcPts val="1185"/>
                        </a:spcBef>
                      </a:pPr>
                      <a:r>
                        <a:rPr sz="1900" dirty="0">
                          <a:latin typeface="Calibri"/>
                          <a:cs typeface="Calibri"/>
                        </a:rPr>
                        <a:t>61</a:t>
                      </a:r>
                      <a:r>
                        <a:rPr sz="1875" baseline="24444" dirty="0">
                          <a:latin typeface="Calibri"/>
                          <a:cs typeface="Calibri"/>
                        </a:rPr>
                        <a:t>§</a:t>
                      </a:r>
                      <a:endParaRPr sz="1875" baseline="24444">
                        <a:latin typeface="Calibri"/>
                        <a:cs typeface="Calibri"/>
                      </a:endParaRPr>
                    </a:p>
                    <a:p>
                      <a:pPr marR="946785" algn="ctr">
                        <a:lnSpc>
                          <a:spcPct val="100000"/>
                        </a:lnSpc>
                      </a:pPr>
                      <a:r>
                        <a:rPr sz="1900" dirty="0">
                          <a:latin typeface="Calibri"/>
                          <a:cs typeface="Calibri"/>
                        </a:rPr>
                        <a:t>25</a:t>
                      </a:r>
                      <a:r>
                        <a:rPr sz="1875" baseline="24444" dirty="0">
                          <a:latin typeface="Calibri"/>
                          <a:cs typeface="Calibri"/>
                        </a:rPr>
                        <a:t>§</a:t>
                      </a:r>
                      <a:endParaRPr sz="1875" baseline="24444">
                        <a:latin typeface="Calibri"/>
                        <a:cs typeface="Calibri"/>
                      </a:endParaRPr>
                    </a:p>
                  </a:txBody>
                  <a:tcPr marL="0" marR="0" marT="0" marB="0"/>
                </a:tc>
                <a:extLst>
                  <a:ext uri="{0D108BD9-81ED-4DB2-BD59-A6C34878D82A}">
                    <a16:rowId xmlns:a16="http://schemas.microsoft.com/office/drawing/2014/main" val="10004"/>
                  </a:ext>
                </a:extLst>
              </a:tr>
              <a:tr h="430949">
                <a:tc>
                  <a:txBody>
                    <a:bodyPr/>
                    <a:lstStyle/>
                    <a:p>
                      <a:pPr marL="822960">
                        <a:lnSpc>
                          <a:spcPct val="100000"/>
                        </a:lnSpc>
                        <a:spcBef>
                          <a:spcPts val="235"/>
                        </a:spcBef>
                      </a:pPr>
                      <a:r>
                        <a:rPr sz="1900" spc="-10" dirty="0">
                          <a:solidFill>
                            <a:srgbClr val="FFFFFF"/>
                          </a:solidFill>
                          <a:latin typeface="Calibri"/>
                          <a:cs typeface="Calibri"/>
                        </a:rPr>
                        <a:t>Complete </a:t>
                      </a:r>
                      <a:r>
                        <a:rPr sz="1900" spc="-5" dirty="0">
                          <a:solidFill>
                            <a:srgbClr val="FFFFFF"/>
                          </a:solidFill>
                          <a:latin typeface="Calibri"/>
                          <a:cs typeface="Calibri"/>
                        </a:rPr>
                        <a:t>resection (R0),</a:t>
                      </a:r>
                      <a:r>
                        <a:rPr sz="1900" spc="-30" dirty="0">
                          <a:solidFill>
                            <a:srgbClr val="FFFFFF"/>
                          </a:solidFill>
                          <a:latin typeface="Calibri"/>
                          <a:cs typeface="Calibri"/>
                        </a:rPr>
                        <a:t> </a:t>
                      </a:r>
                      <a:r>
                        <a:rPr sz="1900" dirty="0">
                          <a:solidFill>
                            <a:srgbClr val="FFFFFF"/>
                          </a:solidFill>
                          <a:latin typeface="Calibri"/>
                          <a:cs typeface="Calibri"/>
                        </a:rPr>
                        <a:t>%</a:t>
                      </a:r>
                      <a:endParaRPr sz="1900">
                        <a:latin typeface="Calibri"/>
                        <a:cs typeface="Calibri"/>
                      </a:endParaRPr>
                    </a:p>
                  </a:txBody>
                  <a:tcPr marL="0" marR="0" marT="29845" marB="0">
                    <a:solidFill>
                      <a:srgbClr val="41C0C0"/>
                    </a:solidFill>
                  </a:tcPr>
                </a:tc>
                <a:tc>
                  <a:txBody>
                    <a:bodyPr/>
                    <a:lstStyle/>
                    <a:p>
                      <a:pPr marR="235585" algn="ctr">
                        <a:lnSpc>
                          <a:spcPct val="100000"/>
                        </a:lnSpc>
                        <a:spcBef>
                          <a:spcPts val="630"/>
                        </a:spcBef>
                      </a:pPr>
                      <a:r>
                        <a:rPr sz="1900" dirty="0">
                          <a:solidFill>
                            <a:srgbClr val="020F13"/>
                          </a:solidFill>
                          <a:latin typeface="Calibri"/>
                          <a:cs typeface="Calibri"/>
                        </a:rPr>
                        <a:t>83</a:t>
                      </a:r>
                      <a:endParaRPr sz="1900">
                        <a:latin typeface="Calibri"/>
                        <a:cs typeface="Calibri"/>
                      </a:endParaRPr>
                    </a:p>
                  </a:txBody>
                  <a:tcPr marL="0" marR="0" marT="80010" marB="0">
                    <a:solidFill>
                      <a:srgbClr val="41C0C0"/>
                    </a:solidFill>
                  </a:tcPr>
                </a:tc>
                <a:tc>
                  <a:txBody>
                    <a:bodyPr/>
                    <a:lstStyle/>
                    <a:p>
                      <a:pPr marR="947419" algn="ctr">
                        <a:lnSpc>
                          <a:spcPct val="100000"/>
                        </a:lnSpc>
                        <a:spcBef>
                          <a:spcPts val="630"/>
                        </a:spcBef>
                      </a:pPr>
                      <a:r>
                        <a:rPr sz="1900" dirty="0">
                          <a:solidFill>
                            <a:srgbClr val="020F13"/>
                          </a:solidFill>
                          <a:latin typeface="Calibri"/>
                          <a:cs typeface="Calibri"/>
                        </a:rPr>
                        <a:t>78</a:t>
                      </a:r>
                      <a:endParaRPr sz="1900" dirty="0">
                        <a:latin typeface="Calibri"/>
                        <a:cs typeface="Calibri"/>
                      </a:endParaRPr>
                    </a:p>
                  </a:txBody>
                  <a:tcPr marL="0" marR="0" marT="80010" marB="0">
                    <a:solidFill>
                      <a:srgbClr val="41C0C0"/>
                    </a:solidFill>
                  </a:tcPr>
                </a:tc>
                <a:extLst>
                  <a:ext uri="{0D108BD9-81ED-4DB2-BD59-A6C34878D82A}">
                    <a16:rowId xmlns:a16="http://schemas.microsoft.com/office/drawing/2014/main" val="10005"/>
                  </a:ext>
                </a:extLst>
              </a:tr>
            </a:tbl>
          </a:graphicData>
        </a:graphic>
      </p:graphicFrame>
      <p:sp>
        <p:nvSpPr>
          <p:cNvPr id="28" name="object 28"/>
          <p:cNvSpPr txBox="1"/>
          <p:nvPr/>
        </p:nvSpPr>
        <p:spPr>
          <a:xfrm>
            <a:off x="9941710" y="6561300"/>
            <a:ext cx="1888489" cy="208279"/>
          </a:xfrm>
          <a:prstGeom prst="rect">
            <a:avLst/>
          </a:prstGeom>
        </p:spPr>
        <p:txBody>
          <a:bodyPr vert="horz" wrap="square" lIns="0" tIns="12700" rIns="0" bIns="0" rtlCol="0">
            <a:spAutoFit/>
          </a:bodyPr>
          <a:lstStyle/>
          <a:p>
            <a:pPr marL="12700">
              <a:lnSpc>
                <a:spcPct val="100000"/>
              </a:lnSpc>
              <a:spcBef>
                <a:spcPts val="100"/>
              </a:spcBef>
            </a:pPr>
            <a:r>
              <a:rPr sz="1200" spc="-30" dirty="0">
                <a:solidFill>
                  <a:srgbClr val="45545F"/>
                </a:solidFill>
                <a:latin typeface="Calibri"/>
                <a:cs typeface="Calibri"/>
              </a:rPr>
              <a:t>Spicer. </a:t>
            </a:r>
            <a:r>
              <a:rPr sz="1200" spc="-15" dirty="0">
                <a:solidFill>
                  <a:srgbClr val="45545F"/>
                </a:solidFill>
                <a:latin typeface="Calibri"/>
                <a:cs typeface="Calibri"/>
              </a:rPr>
              <a:t>ASCO 2021. </a:t>
            </a:r>
            <a:r>
              <a:rPr sz="1200" spc="-20" dirty="0">
                <a:solidFill>
                  <a:srgbClr val="45545F"/>
                </a:solidFill>
                <a:latin typeface="Calibri"/>
                <a:cs typeface="Calibri"/>
              </a:rPr>
              <a:t>Abstr</a:t>
            </a:r>
            <a:r>
              <a:rPr sz="1200" spc="-40" dirty="0">
                <a:solidFill>
                  <a:srgbClr val="45545F"/>
                </a:solidFill>
                <a:latin typeface="Calibri"/>
                <a:cs typeface="Calibri"/>
              </a:rPr>
              <a:t> </a:t>
            </a:r>
            <a:r>
              <a:rPr sz="1200" spc="-15" dirty="0">
                <a:solidFill>
                  <a:srgbClr val="45545F"/>
                </a:solidFill>
                <a:latin typeface="Calibri"/>
                <a:cs typeface="Calibri"/>
              </a:rPr>
              <a:t>8503.</a:t>
            </a:r>
            <a:endParaRPr sz="1200">
              <a:latin typeface="Calibri"/>
              <a:cs typeface="Calibri"/>
            </a:endParaRPr>
          </a:p>
        </p:txBody>
      </p:sp>
      <p:sp>
        <p:nvSpPr>
          <p:cNvPr id="29" name="object 29"/>
          <p:cNvSpPr txBox="1"/>
          <p:nvPr/>
        </p:nvSpPr>
        <p:spPr>
          <a:xfrm>
            <a:off x="3385046" y="6158228"/>
            <a:ext cx="6318885" cy="665480"/>
          </a:xfrm>
          <a:prstGeom prst="rect">
            <a:avLst/>
          </a:prstGeom>
        </p:spPr>
        <p:txBody>
          <a:bodyPr vert="horz" wrap="square" lIns="0" tIns="12065" rIns="0" bIns="0" rtlCol="0">
            <a:spAutoFit/>
          </a:bodyPr>
          <a:lstStyle/>
          <a:p>
            <a:pPr marL="12700" marR="5080" indent="-635">
              <a:lnSpc>
                <a:spcPct val="100000"/>
              </a:lnSpc>
              <a:spcBef>
                <a:spcPts val="95"/>
              </a:spcBef>
            </a:pPr>
            <a:r>
              <a:rPr sz="1400" spc="-5" dirty="0">
                <a:latin typeface="Calibri"/>
                <a:cs typeface="Calibri"/>
              </a:rPr>
              <a:t>*n = 122. </a:t>
            </a:r>
            <a:r>
              <a:rPr sz="1350" spc="7" baseline="24691" dirty="0">
                <a:latin typeface="Calibri"/>
                <a:cs typeface="Calibri"/>
              </a:rPr>
              <a:t>†</a:t>
            </a:r>
            <a:r>
              <a:rPr sz="1400" spc="5" dirty="0">
                <a:latin typeface="Calibri"/>
                <a:cs typeface="Calibri"/>
              </a:rPr>
              <a:t>n </a:t>
            </a:r>
            <a:r>
              <a:rPr sz="1400" spc="-5" dirty="0">
                <a:latin typeface="Calibri"/>
                <a:cs typeface="Calibri"/>
              </a:rPr>
              <a:t>= 121. </a:t>
            </a:r>
            <a:r>
              <a:rPr sz="1350" spc="7" baseline="24691" dirty="0">
                <a:latin typeface="Calibri"/>
                <a:cs typeface="Calibri"/>
              </a:rPr>
              <a:t>‡</a:t>
            </a:r>
            <a:r>
              <a:rPr sz="1400" spc="5" dirty="0">
                <a:latin typeface="Calibri"/>
                <a:cs typeface="Calibri"/>
              </a:rPr>
              <a:t>n </a:t>
            </a:r>
            <a:r>
              <a:rPr sz="1400" spc="-5" dirty="0">
                <a:latin typeface="Calibri"/>
                <a:cs typeface="Calibri"/>
              </a:rPr>
              <a:t>= 149. </a:t>
            </a:r>
            <a:r>
              <a:rPr sz="1350" spc="7" baseline="24691" dirty="0">
                <a:latin typeface="Calibri"/>
                <a:cs typeface="Calibri"/>
              </a:rPr>
              <a:t>§</a:t>
            </a:r>
            <a:r>
              <a:rPr sz="1400" spc="5" dirty="0">
                <a:latin typeface="Calibri"/>
                <a:cs typeface="Calibri"/>
              </a:rPr>
              <a:t>n </a:t>
            </a:r>
            <a:r>
              <a:rPr sz="1400" spc="-5" dirty="0">
                <a:latin typeface="Calibri"/>
                <a:cs typeface="Calibri"/>
              </a:rPr>
              <a:t>= 135. </a:t>
            </a:r>
            <a:r>
              <a:rPr sz="1350" spc="-7" baseline="24691" dirty="0">
                <a:latin typeface="Calibri"/>
                <a:cs typeface="Calibri"/>
              </a:rPr>
              <a:t>#</a:t>
            </a:r>
            <a:r>
              <a:rPr sz="1400" spc="-5" dirty="0">
                <a:latin typeface="Calibri"/>
                <a:cs typeface="Calibri"/>
              </a:rPr>
              <a:t>Calculated </a:t>
            </a:r>
            <a:r>
              <a:rPr sz="1400" spc="-10" dirty="0">
                <a:latin typeface="Calibri"/>
                <a:cs typeface="Calibri"/>
              </a:rPr>
              <a:t>from patients </a:t>
            </a:r>
            <a:r>
              <a:rPr sz="1400" spc="-5" dirty="0">
                <a:latin typeface="Calibri"/>
                <a:cs typeface="Calibri"/>
              </a:rPr>
              <a:t>who </a:t>
            </a:r>
            <a:r>
              <a:rPr sz="1400" spc="-10" dirty="0">
                <a:latin typeface="Calibri"/>
                <a:cs typeface="Calibri"/>
              </a:rPr>
              <a:t>received definitive  </a:t>
            </a:r>
            <a:r>
              <a:rPr sz="1400" spc="-20" dirty="0">
                <a:latin typeface="Calibri"/>
                <a:cs typeface="Calibri"/>
              </a:rPr>
              <a:t>surgery. </a:t>
            </a:r>
            <a:r>
              <a:rPr sz="1400" spc="-10" dirty="0">
                <a:latin typeface="Calibri"/>
                <a:cs typeface="Calibri"/>
              </a:rPr>
              <a:t>Patients </a:t>
            </a:r>
            <a:r>
              <a:rPr sz="1400" spc="-15" dirty="0">
                <a:latin typeface="Calibri"/>
                <a:cs typeface="Calibri"/>
              </a:rPr>
              <a:t>may have </a:t>
            </a:r>
            <a:r>
              <a:rPr sz="1400" spc="-5" dirty="0">
                <a:latin typeface="Calibri"/>
                <a:cs typeface="Calibri"/>
              </a:rPr>
              <a:t>had ≥1 </a:t>
            </a:r>
            <a:r>
              <a:rPr sz="1400" spc="-10" dirty="0">
                <a:latin typeface="Calibri"/>
                <a:cs typeface="Calibri"/>
              </a:rPr>
              <a:t>surgery </a:t>
            </a:r>
            <a:r>
              <a:rPr sz="1400" spc="-5" dirty="0">
                <a:latin typeface="Calibri"/>
                <a:cs typeface="Calibri"/>
              </a:rPr>
              <a:t>type. </a:t>
            </a:r>
            <a:r>
              <a:rPr sz="1400" spc="-10" dirty="0">
                <a:latin typeface="Calibri"/>
                <a:cs typeface="Calibri"/>
              </a:rPr>
              <a:t>Patients </a:t>
            </a:r>
            <a:r>
              <a:rPr sz="1400" spc="-5" dirty="0">
                <a:latin typeface="Calibri"/>
                <a:cs typeface="Calibri"/>
              </a:rPr>
              <a:t>who </a:t>
            </a:r>
            <a:r>
              <a:rPr sz="1400" spc="-10" dirty="0">
                <a:latin typeface="Calibri"/>
                <a:cs typeface="Calibri"/>
              </a:rPr>
              <a:t>received </a:t>
            </a:r>
            <a:r>
              <a:rPr sz="1400" spc="-5" dirty="0">
                <a:latin typeface="Calibri"/>
                <a:cs typeface="Calibri"/>
              </a:rPr>
              <a:t>other types of  </a:t>
            </a:r>
            <a:r>
              <a:rPr sz="1400" spc="-10" dirty="0">
                <a:latin typeface="Calibri"/>
                <a:cs typeface="Calibri"/>
              </a:rPr>
              <a:t>surgery </a:t>
            </a:r>
            <a:r>
              <a:rPr sz="1400" dirty="0">
                <a:latin typeface="Calibri"/>
                <a:cs typeface="Calibri"/>
              </a:rPr>
              <a:t>(eg, </a:t>
            </a:r>
            <a:r>
              <a:rPr sz="1400" spc="-10" dirty="0">
                <a:latin typeface="Calibri"/>
                <a:cs typeface="Calibri"/>
              </a:rPr>
              <a:t>sleeve </a:t>
            </a:r>
            <a:r>
              <a:rPr sz="1400" spc="-20" dirty="0">
                <a:latin typeface="Calibri"/>
                <a:cs typeface="Calibri"/>
              </a:rPr>
              <a:t>lobectomy, </a:t>
            </a:r>
            <a:r>
              <a:rPr sz="1400" spc="-10" dirty="0">
                <a:latin typeface="Calibri"/>
                <a:cs typeface="Calibri"/>
              </a:rPr>
              <a:t>bilobectomy) </a:t>
            </a:r>
            <a:r>
              <a:rPr sz="1400" spc="-5" dirty="0">
                <a:latin typeface="Calibri"/>
                <a:cs typeface="Calibri"/>
              </a:rPr>
              <a:t>not</a:t>
            </a:r>
            <a:r>
              <a:rPr sz="1400" spc="135" dirty="0">
                <a:latin typeface="Calibri"/>
                <a:cs typeface="Calibri"/>
              </a:rPr>
              <a:t> </a:t>
            </a:r>
            <a:r>
              <a:rPr sz="1400" spc="-10" dirty="0">
                <a:latin typeface="Calibri"/>
                <a:cs typeface="Calibri"/>
              </a:rPr>
              <a:t>shown.</a:t>
            </a:r>
            <a:endParaRPr sz="1400" dirty="0">
              <a:latin typeface="Calibri"/>
              <a:cs typeface="Calibri"/>
            </a:endParaRPr>
          </a:p>
        </p:txBody>
      </p:sp>
      <p:sp>
        <p:nvSpPr>
          <p:cNvPr id="30" name="TextBox 29">
            <a:extLst>
              <a:ext uri="{FF2B5EF4-FFF2-40B4-BE49-F238E27FC236}">
                <a16:creationId xmlns:a16="http://schemas.microsoft.com/office/drawing/2014/main" id="{8E2B54F6-BA8C-6740-AA69-A5736162EA68}"/>
              </a:ext>
            </a:extLst>
          </p:cNvPr>
          <p:cNvSpPr txBox="1"/>
          <p:nvPr/>
        </p:nvSpPr>
        <p:spPr>
          <a:xfrm>
            <a:off x="0"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4027302449"/>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12519D4-4A4A-4A20-A130-F4E61F00C4E0}"/>
              </a:ext>
            </a:extLst>
          </p:cNvPr>
          <p:cNvSpPr/>
          <p:nvPr/>
        </p:nvSpPr>
        <p:spPr>
          <a:xfrm>
            <a:off x="4041200" y="2259625"/>
            <a:ext cx="4109600" cy="2700332"/>
          </a:xfrm>
          <a:prstGeom prst="rect">
            <a:avLst/>
          </a:prstGeom>
          <a:gradFill flip="none" rotWithShape="1">
            <a:gsLst>
              <a:gs pos="0">
                <a:schemeClr val="accent4"/>
              </a:gs>
              <a:gs pos="50000">
                <a:schemeClr val="accent1"/>
              </a:gs>
              <a:gs pos="100000">
                <a:schemeClr val="accent3"/>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42" name="Group 41">
            <a:extLst>
              <a:ext uri="{FF2B5EF4-FFF2-40B4-BE49-F238E27FC236}">
                <a16:creationId xmlns:a16="http://schemas.microsoft.com/office/drawing/2014/main" id="{98FD56D8-E585-4CBE-8FF9-66C443F7254B}"/>
              </a:ext>
            </a:extLst>
          </p:cNvPr>
          <p:cNvGrpSpPr/>
          <p:nvPr/>
        </p:nvGrpSpPr>
        <p:grpSpPr>
          <a:xfrm flipH="1">
            <a:off x="5198070" y="2064362"/>
            <a:ext cx="1464088" cy="1093486"/>
            <a:chOff x="5223588" y="2197408"/>
            <a:chExt cx="1418062" cy="1059111"/>
          </a:xfrm>
        </p:grpSpPr>
        <p:sp>
          <p:nvSpPr>
            <p:cNvPr id="43" name="Freeform: Shape 42">
              <a:extLst>
                <a:ext uri="{FF2B5EF4-FFF2-40B4-BE49-F238E27FC236}">
                  <a16:creationId xmlns:a16="http://schemas.microsoft.com/office/drawing/2014/main" id="{7CFDB7A0-FAF5-4314-AC83-905B33C39696}"/>
                </a:ext>
              </a:extLst>
            </p:cNvPr>
            <p:cNvSpPr/>
            <p:nvPr/>
          </p:nvSpPr>
          <p:spPr>
            <a:xfrm>
              <a:off x="5223588" y="2197408"/>
              <a:ext cx="1418062" cy="1059111"/>
            </a:xfrm>
            <a:custGeom>
              <a:avLst/>
              <a:gdLst>
                <a:gd name="connsiteX0" fmla="*/ 966541 w 1418062"/>
                <a:gd name="connsiteY0" fmla="*/ 1220 h 1059111"/>
                <a:gd name="connsiteX1" fmla="*/ 1217629 w 1418062"/>
                <a:gd name="connsiteY1" fmla="*/ 225827 h 1059111"/>
                <a:gd name="connsiteX2" fmla="*/ 1418062 w 1418062"/>
                <a:gd name="connsiteY2" fmla="*/ 936660 h 1059111"/>
                <a:gd name="connsiteX3" fmla="*/ 1377976 w 1418062"/>
                <a:gd name="connsiteY3" fmla="*/ 1030543 h 1059111"/>
                <a:gd name="connsiteX4" fmla="*/ 1284440 w 1418062"/>
                <a:gd name="connsiteY4" fmla="*/ 1057367 h 1059111"/>
                <a:gd name="connsiteX5" fmla="*/ 977110 w 1418062"/>
                <a:gd name="connsiteY5" fmla="*/ 1010425 h 1059111"/>
                <a:gd name="connsiteX6" fmla="*/ 836807 w 1418062"/>
                <a:gd name="connsiteY6" fmla="*/ 547714 h 1059111"/>
                <a:gd name="connsiteX7" fmla="*/ 703185 w 1418062"/>
                <a:gd name="connsiteY7" fmla="*/ 413594 h 1059111"/>
                <a:gd name="connsiteX8" fmla="*/ 582925 w 1418062"/>
                <a:gd name="connsiteY8" fmla="*/ 541008 h 1059111"/>
                <a:gd name="connsiteX9" fmla="*/ 435941 w 1418062"/>
                <a:gd name="connsiteY9" fmla="*/ 1010425 h 1059111"/>
                <a:gd name="connsiteX10" fmla="*/ 128611 w 1418062"/>
                <a:gd name="connsiteY10" fmla="*/ 1057367 h 1059111"/>
                <a:gd name="connsiteX11" fmla="*/ 41756 w 1418062"/>
                <a:gd name="connsiteY11" fmla="*/ 1030543 h 1059111"/>
                <a:gd name="connsiteX12" fmla="*/ 1670 w 1418062"/>
                <a:gd name="connsiteY12" fmla="*/ 936660 h 1059111"/>
                <a:gd name="connsiteX13" fmla="*/ 202103 w 1418062"/>
                <a:gd name="connsiteY13" fmla="*/ 225827 h 1059111"/>
                <a:gd name="connsiteX14" fmla="*/ 582925 w 1418062"/>
                <a:gd name="connsiteY14" fmla="*/ 473948 h 1059111"/>
                <a:gd name="connsiteX15" fmla="*/ 663098 w 1418062"/>
                <a:gd name="connsiteY15" fmla="*/ 386770 h 1059111"/>
                <a:gd name="connsiteX16" fmla="*/ 663098 w 1418062"/>
                <a:gd name="connsiteY16" fmla="*/ 118532 h 1059111"/>
                <a:gd name="connsiteX17" fmla="*/ 749952 w 1418062"/>
                <a:gd name="connsiteY17" fmla="*/ 118532 h 1059111"/>
                <a:gd name="connsiteX18" fmla="*/ 749952 w 1418062"/>
                <a:gd name="connsiteY18" fmla="*/ 386770 h 1059111"/>
                <a:gd name="connsiteX19" fmla="*/ 830126 w 1418062"/>
                <a:gd name="connsiteY19" fmla="*/ 487360 h 1059111"/>
                <a:gd name="connsiteX20" fmla="*/ 966541 w 1418062"/>
                <a:gd name="connsiteY20" fmla="*/ 1220 h 105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8062" h="1059111">
                  <a:moveTo>
                    <a:pt x="966541" y="1220"/>
                  </a:moveTo>
                  <a:cubicBezTo>
                    <a:pt x="1024112" y="10765"/>
                    <a:pt x="1104886" y="77039"/>
                    <a:pt x="1217629" y="225827"/>
                  </a:cubicBezTo>
                  <a:cubicBezTo>
                    <a:pt x="1377976" y="440418"/>
                    <a:pt x="1411381" y="802541"/>
                    <a:pt x="1418062" y="936660"/>
                  </a:cubicBezTo>
                  <a:cubicBezTo>
                    <a:pt x="1418062" y="976896"/>
                    <a:pt x="1404700" y="1010425"/>
                    <a:pt x="1377976" y="1030543"/>
                  </a:cubicBezTo>
                  <a:cubicBezTo>
                    <a:pt x="1351251" y="1050661"/>
                    <a:pt x="1317846" y="1064073"/>
                    <a:pt x="1284440" y="1057367"/>
                  </a:cubicBezTo>
                  <a:cubicBezTo>
                    <a:pt x="1284440" y="1057367"/>
                    <a:pt x="1284440" y="1057367"/>
                    <a:pt x="977110" y="1010425"/>
                  </a:cubicBezTo>
                  <a:cubicBezTo>
                    <a:pt x="796720" y="983602"/>
                    <a:pt x="836807" y="675127"/>
                    <a:pt x="836807" y="547714"/>
                  </a:cubicBezTo>
                  <a:cubicBezTo>
                    <a:pt x="803401" y="514184"/>
                    <a:pt x="756633" y="467242"/>
                    <a:pt x="703185" y="413594"/>
                  </a:cubicBezTo>
                  <a:cubicBezTo>
                    <a:pt x="649736" y="467242"/>
                    <a:pt x="616331" y="507478"/>
                    <a:pt x="582925" y="541008"/>
                  </a:cubicBezTo>
                  <a:cubicBezTo>
                    <a:pt x="582925" y="668421"/>
                    <a:pt x="616331" y="983602"/>
                    <a:pt x="435941" y="1010425"/>
                  </a:cubicBezTo>
                  <a:cubicBezTo>
                    <a:pt x="435941" y="1010425"/>
                    <a:pt x="435941" y="1010425"/>
                    <a:pt x="128611" y="1057367"/>
                  </a:cubicBezTo>
                  <a:cubicBezTo>
                    <a:pt x="95205" y="1064073"/>
                    <a:pt x="61800" y="1050661"/>
                    <a:pt x="41756" y="1030543"/>
                  </a:cubicBezTo>
                  <a:cubicBezTo>
                    <a:pt x="8351" y="1010425"/>
                    <a:pt x="-5011" y="976896"/>
                    <a:pt x="1670" y="936660"/>
                  </a:cubicBezTo>
                  <a:cubicBezTo>
                    <a:pt x="8351" y="802541"/>
                    <a:pt x="41756" y="440418"/>
                    <a:pt x="202103" y="225827"/>
                  </a:cubicBezTo>
                  <a:cubicBezTo>
                    <a:pt x="556201" y="-243590"/>
                    <a:pt x="596287" y="111826"/>
                    <a:pt x="582925" y="473948"/>
                  </a:cubicBezTo>
                  <a:cubicBezTo>
                    <a:pt x="629693" y="427006"/>
                    <a:pt x="663098" y="380064"/>
                    <a:pt x="663098" y="386770"/>
                  </a:cubicBezTo>
                  <a:cubicBezTo>
                    <a:pt x="663098" y="386770"/>
                    <a:pt x="663098" y="386770"/>
                    <a:pt x="663098" y="118532"/>
                  </a:cubicBezTo>
                  <a:cubicBezTo>
                    <a:pt x="663098" y="118532"/>
                    <a:pt x="663098" y="118532"/>
                    <a:pt x="749952" y="118532"/>
                  </a:cubicBezTo>
                  <a:cubicBezTo>
                    <a:pt x="749952" y="118532"/>
                    <a:pt x="749952" y="118532"/>
                    <a:pt x="749952" y="386770"/>
                  </a:cubicBezTo>
                  <a:cubicBezTo>
                    <a:pt x="749952" y="386770"/>
                    <a:pt x="790039" y="433712"/>
                    <a:pt x="830126" y="487360"/>
                  </a:cubicBezTo>
                  <a:cubicBezTo>
                    <a:pt x="825532" y="233791"/>
                    <a:pt x="839886" y="-19779"/>
                    <a:pt x="966541" y="12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44" name="Group 43">
              <a:extLst>
                <a:ext uri="{FF2B5EF4-FFF2-40B4-BE49-F238E27FC236}">
                  <a16:creationId xmlns:a16="http://schemas.microsoft.com/office/drawing/2014/main" id="{CE6548C7-A684-4D75-9EA9-CA8BDAF340CB}"/>
                </a:ext>
              </a:extLst>
            </p:cNvPr>
            <p:cNvGrpSpPr/>
            <p:nvPr/>
          </p:nvGrpSpPr>
          <p:grpSpPr>
            <a:xfrm>
              <a:off x="5606833" y="2722487"/>
              <a:ext cx="124430" cy="136540"/>
              <a:chOff x="5606833" y="2722487"/>
              <a:chExt cx="124430" cy="136540"/>
            </a:xfrm>
          </p:grpSpPr>
          <p:sp>
            <p:nvSpPr>
              <p:cNvPr id="45" name="Oval 44">
                <a:extLst>
                  <a:ext uri="{FF2B5EF4-FFF2-40B4-BE49-F238E27FC236}">
                    <a16:creationId xmlns:a16="http://schemas.microsoft.com/office/drawing/2014/main" id="{2D75347D-6B79-4364-BFCF-6143C5A9C304}"/>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46" name="Oval 45">
                <a:extLst>
                  <a:ext uri="{FF2B5EF4-FFF2-40B4-BE49-F238E27FC236}">
                    <a16:creationId xmlns:a16="http://schemas.microsoft.com/office/drawing/2014/main" id="{FAAB39AB-99CF-4C43-B83A-B290A3075408}"/>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47" name="Oval 46">
                <a:extLst>
                  <a:ext uri="{FF2B5EF4-FFF2-40B4-BE49-F238E27FC236}">
                    <a16:creationId xmlns:a16="http://schemas.microsoft.com/office/drawing/2014/main" id="{A46F0191-7BDA-4469-938B-E1BB90C5587E}"/>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48" name="Oval 47">
                <a:extLst>
                  <a:ext uri="{FF2B5EF4-FFF2-40B4-BE49-F238E27FC236}">
                    <a16:creationId xmlns:a16="http://schemas.microsoft.com/office/drawing/2014/main" id="{771EB1D0-898C-4856-A8B5-FC05FB5C679D}"/>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sp>
        <p:nvSpPr>
          <p:cNvPr id="16" name="Rectangle: Rounded Corners 15">
            <a:extLst>
              <a:ext uri="{FF2B5EF4-FFF2-40B4-BE49-F238E27FC236}">
                <a16:creationId xmlns:a16="http://schemas.microsoft.com/office/drawing/2014/main" id="{AC713187-8239-4942-AA9E-B748C3CE6A6D}"/>
              </a:ext>
            </a:extLst>
          </p:cNvPr>
          <p:cNvSpPr/>
          <p:nvPr/>
        </p:nvSpPr>
        <p:spPr>
          <a:xfrm>
            <a:off x="715371" y="1357002"/>
            <a:ext cx="3325829" cy="4505580"/>
          </a:xfrm>
          <a:prstGeom prst="roundRect">
            <a:avLst>
              <a:gd name="adj" fmla="val 3557"/>
            </a:avLst>
          </a:prstGeom>
          <a:solidFill>
            <a:srgbClr val="FFFFFF"/>
          </a:solidFill>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50" name="Rectangle: Rounded Corners 49">
            <a:extLst>
              <a:ext uri="{FF2B5EF4-FFF2-40B4-BE49-F238E27FC236}">
                <a16:creationId xmlns:a16="http://schemas.microsoft.com/office/drawing/2014/main" id="{DB2D636B-34E5-475E-AD7F-0E4D645C2244}"/>
              </a:ext>
            </a:extLst>
          </p:cNvPr>
          <p:cNvSpPr/>
          <p:nvPr/>
        </p:nvSpPr>
        <p:spPr>
          <a:xfrm flipH="1">
            <a:off x="8150799" y="1357002"/>
            <a:ext cx="3325829" cy="4505580"/>
          </a:xfrm>
          <a:prstGeom prst="roundRect">
            <a:avLst>
              <a:gd name="adj" fmla="val 3557"/>
            </a:avLst>
          </a:prstGeom>
          <a:solidFill>
            <a:srgbClr val="FFFFFF"/>
          </a:solidFill>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34" name="Rectangle: Rounded Corners 33">
            <a:extLst>
              <a:ext uri="{FF2B5EF4-FFF2-40B4-BE49-F238E27FC236}">
                <a16:creationId xmlns:a16="http://schemas.microsoft.com/office/drawing/2014/main" id="{3A80F82E-FEA1-4550-9B0C-BB77253113D1}"/>
              </a:ext>
            </a:extLst>
          </p:cNvPr>
          <p:cNvSpPr/>
          <p:nvPr/>
        </p:nvSpPr>
        <p:spPr>
          <a:xfrm>
            <a:off x="4433085" y="1357002"/>
            <a:ext cx="3325829" cy="2040088"/>
          </a:xfrm>
          <a:prstGeom prst="roundRect">
            <a:avLst>
              <a:gd name="adj" fmla="val 6646"/>
            </a:avLst>
          </a:prstGeom>
          <a:solidFill>
            <a:schemeClr val="accent3"/>
          </a:solidFill>
          <a:ln w="19050">
            <a:solidFill>
              <a:schemeClr val="bg1"/>
            </a:solidFill>
          </a:ln>
        </p:spPr>
        <p:style>
          <a:lnRef idx="1">
            <a:schemeClr val="accent1"/>
          </a:lnRef>
          <a:fillRef idx="0">
            <a:schemeClr val="accent1"/>
          </a:fillRef>
          <a:effectRef idx="0">
            <a:schemeClr val="accent1"/>
          </a:effectRef>
          <a:fontRef idx="minor">
            <a:schemeClr val="tx1"/>
          </a:fontRef>
        </p:style>
        <p:txBody>
          <a:bodyPr lIns="91439" tIns="45719" rIns="91439" bIns="45719"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57" name="Freeform: Shape 56">
            <a:extLst>
              <a:ext uri="{FF2B5EF4-FFF2-40B4-BE49-F238E27FC236}">
                <a16:creationId xmlns:a16="http://schemas.microsoft.com/office/drawing/2014/main" id="{C6C2E58E-BD31-4DA2-8F06-3294E1C57EDD}"/>
              </a:ext>
            </a:extLst>
          </p:cNvPr>
          <p:cNvSpPr/>
          <p:nvPr/>
        </p:nvSpPr>
        <p:spPr>
          <a:xfrm>
            <a:off x="4694678" y="1337477"/>
            <a:ext cx="2773879" cy="2059613"/>
          </a:xfrm>
          <a:custGeom>
            <a:avLst/>
            <a:gdLst>
              <a:gd name="connsiteX0" fmla="*/ 1021606 w 2639818"/>
              <a:gd name="connsiteY0" fmla="*/ 0 h 1960072"/>
              <a:gd name="connsiteX1" fmla="*/ 1676529 w 2639818"/>
              <a:gd name="connsiteY1" fmla="*/ 0 h 1960072"/>
              <a:gd name="connsiteX2" fmla="*/ 1642939 w 2639818"/>
              <a:gd name="connsiteY2" fmla="*/ 78097 h 1960072"/>
              <a:gd name="connsiteX3" fmla="*/ 1622157 w 2639818"/>
              <a:gd name="connsiteY3" fmla="*/ 129187 h 1960072"/>
              <a:gd name="connsiteX4" fmla="*/ 1638321 w 2639818"/>
              <a:gd name="connsiteY4" fmla="*/ 306990 h 1960072"/>
              <a:gd name="connsiteX5" fmla="*/ 1702977 w 2639818"/>
              <a:gd name="connsiteY5" fmla="*/ 362410 h 1960072"/>
              <a:gd name="connsiteX6" fmla="*/ 2127858 w 2639818"/>
              <a:gd name="connsiteY6" fmla="*/ 607178 h 1960072"/>
              <a:gd name="connsiteX7" fmla="*/ 2333372 w 2639818"/>
              <a:gd name="connsiteY7" fmla="*/ 657980 h 1960072"/>
              <a:gd name="connsiteX8" fmla="*/ 2543503 w 2639818"/>
              <a:gd name="connsiteY8" fmla="*/ 918912 h 1960072"/>
              <a:gd name="connsiteX9" fmla="*/ 2529648 w 2639818"/>
              <a:gd name="connsiteY9" fmla="*/ 1253738 h 1960072"/>
              <a:gd name="connsiteX10" fmla="*/ 2571213 w 2639818"/>
              <a:gd name="connsiteY10" fmla="*/ 1424614 h 1960072"/>
              <a:gd name="connsiteX11" fmla="*/ 2628039 w 2639818"/>
              <a:gd name="connsiteY11" fmla="*/ 1886126 h 1960072"/>
              <a:gd name="connsiteX12" fmla="*/ 2639818 w 2639818"/>
              <a:gd name="connsiteY12" fmla="*/ 1960072 h 1960072"/>
              <a:gd name="connsiteX13" fmla="*/ 2225663 w 2639818"/>
              <a:gd name="connsiteY13" fmla="*/ 1960072 h 1960072"/>
              <a:gd name="connsiteX14" fmla="*/ 2215678 w 2639818"/>
              <a:gd name="connsiteY14" fmla="*/ 1934465 h 1960072"/>
              <a:gd name="connsiteX15" fmla="*/ 2185587 w 2639818"/>
              <a:gd name="connsiteY15" fmla="*/ 1844878 h 1960072"/>
              <a:gd name="connsiteX16" fmla="*/ 2167114 w 2639818"/>
              <a:gd name="connsiteY16" fmla="*/ 1604727 h 1960072"/>
              <a:gd name="connsiteX17" fmla="*/ 2088603 w 2639818"/>
              <a:gd name="connsiteY17" fmla="*/ 1704019 h 1960072"/>
              <a:gd name="connsiteX18" fmla="*/ 2020772 w 2639818"/>
              <a:gd name="connsiteY18" fmla="*/ 1891348 h 1960072"/>
              <a:gd name="connsiteX19" fmla="*/ 1999614 w 2639818"/>
              <a:gd name="connsiteY19" fmla="*/ 1960072 h 1960072"/>
              <a:gd name="connsiteX20" fmla="*/ 578844 w 2639818"/>
              <a:gd name="connsiteY20" fmla="*/ 1960072 h 1960072"/>
              <a:gd name="connsiteX21" fmla="*/ 577344 w 2639818"/>
              <a:gd name="connsiteY21" fmla="*/ 1953010 h 1960072"/>
              <a:gd name="connsiteX22" fmla="*/ 509152 w 2639818"/>
              <a:gd name="connsiteY22" fmla="*/ 1720184 h 1960072"/>
              <a:gd name="connsiteX23" fmla="*/ 469896 w 2639818"/>
              <a:gd name="connsiteY23" fmla="*/ 1928007 h 1960072"/>
              <a:gd name="connsiteX24" fmla="*/ 459636 w 2639818"/>
              <a:gd name="connsiteY24" fmla="*/ 1960072 h 1960072"/>
              <a:gd name="connsiteX25" fmla="*/ 0 w 2639818"/>
              <a:gd name="connsiteY25" fmla="*/ 1960072 h 1960072"/>
              <a:gd name="connsiteX26" fmla="*/ 12430 w 2639818"/>
              <a:gd name="connsiteY26" fmla="*/ 1921976 h 1960072"/>
              <a:gd name="connsiteX27" fmla="*/ 24233 w 2639818"/>
              <a:gd name="connsiteY27" fmla="*/ 1888750 h 1960072"/>
              <a:gd name="connsiteX28" fmla="*/ 12687 w 2639818"/>
              <a:gd name="connsiteY28" fmla="*/ 1752512 h 1960072"/>
              <a:gd name="connsiteX29" fmla="*/ 98125 w 2639818"/>
              <a:gd name="connsiteY29" fmla="*/ 1205245 h 1960072"/>
              <a:gd name="connsiteX30" fmla="*/ 65797 w 2639818"/>
              <a:gd name="connsiteY30" fmla="*/ 1029751 h 1960072"/>
              <a:gd name="connsiteX31" fmla="*/ 225128 w 2639818"/>
              <a:gd name="connsiteY31" fmla="*/ 715708 h 1960072"/>
              <a:gd name="connsiteX32" fmla="*/ 513770 w 2639818"/>
              <a:gd name="connsiteY32" fmla="*/ 611797 h 1960072"/>
              <a:gd name="connsiteX33" fmla="*/ 742376 w 2639818"/>
              <a:gd name="connsiteY33" fmla="*/ 473248 h 1960072"/>
              <a:gd name="connsiteX34" fmla="*/ 1051800 w 2639818"/>
              <a:gd name="connsiteY34" fmla="*/ 313918 h 1960072"/>
              <a:gd name="connsiteX35" fmla="*/ 1065655 w 2639818"/>
              <a:gd name="connsiteY35" fmla="*/ 117641 h 1960072"/>
              <a:gd name="connsiteX36" fmla="*/ 1024090 w 2639818"/>
              <a:gd name="connsiteY36" fmla="*/ 11421 h 1960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639818" h="1960072">
                <a:moveTo>
                  <a:pt x="1021606" y="0"/>
                </a:moveTo>
                <a:lnTo>
                  <a:pt x="1676529" y="0"/>
                </a:lnTo>
                <a:lnTo>
                  <a:pt x="1642939" y="78097"/>
                </a:lnTo>
                <a:cubicBezTo>
                  <a:pt x="1631393" y="106096"/>
                  <a:pt x="1622157" y="129187"/>
                  <a:pt x="1622157" y="129187"/>
                </a:cubicBezTo>
                <a:cubicBezTo>
                  <a:pt x="1622157" y="129187"/>
                  <a:pt x="1638321" y="283899"/>
                  <a:pt x="1638321" y="306990"/>
                </a:cubicBezTo>
                <a:cubicBezTo>
                  <a:pt x="1638321" y="330082"/>
                  <a:pt x="1649867" y="327773"/>
                  <a:pt x="1702977" y="362410"/>
                </a:cubicBezTo>
                <a:cubicBezTo>
                  <a:pt x="1756087" y="397047"/>
                  <a:pt x="2102458" y="584087"/>
                  <a:pt x="2127858" y="607178"/>
                </a:cubicBezTo>
                <a:cubicBezTo>
                  <a:pt x="2155568" y="632579"/>
                  <a:pt x="2271025" y="632579"/>
                  <a:pt x="2333372" y="657980"/>
                </a:cubicBezTo>
                <a:cubicBezTo>
                  <a:pt x="2395718" y="683380"/>
                  <a:pt x="2518103" y="819620"/>
                  <a:pt x="2543503" y="918912"/>
                </a:cubicBezTo>
                <a:cubicBezTo>
                  <a:pt x="2568904" y="1018206"/>
                  <a:pt x="2529648" y="1253738"/>
                  <a:pt x="2529648" y="1253738"/>
                </a:cubicBezTo>
                <a:cubicBezTo>
                  <a:pt x="2529648" y="1253738"/>
                  <a:pt x="2571213" y="1369195"/>
                  <a:pt x="2571213" y="1424614"/>
                </a:cubicBezTo>
                <a:cubicBezTo>
                  <a:pt x="2571213" y="1457808"/>
                  <a:pt x="2599175" y="1693953"/>
                  <a:pt x="2628039" y="1886126"/>
                </a:cubicBezTo>
                <a:lnTo>
                  <a:pt x="2639818" y="1960072"/>
                </a:lnTo>
                <a:lnTo>
                  <a:pt x="2225663" y="1960072"/>
                </a:lnTo>
                <a:lnTo>
                  <a:pt x="2215678" y="1934465"/>
                </a:lnTo>
                <a:cubicBezTo>
                  <a:pt x="2200019" y="1893225"/>
                  <a:pt x="2188473" y="1860464"/>
                  <a:pt x="2185587" y="1844878"/>
                </a:cubicBezTo>
                <a:cubicBezTo>
                  <a:pt x="2174041" y="1782530"/>
                  <a:pt x="2167114" y="1604727"/>
                  <a:pt x="2167114" y="1604727"/>
                </a:cubicBezTo>
                <a:cubicBezTo>
                  <a:pt x="2167114" y="1604727"/>
                  <a:pt x="2104767" y="1699401"/>
                  <a:pt x="2088603" y="1704019"/>
                </a:cubicBezTo>
                <a:cubicBezTo>
                  <a:pt x="2080521" y="1707483"/>
                  <a:pt x="2050502" y="1796963"/>
                  <a:pt x="2020772" y="1891348"/>
                </a:cubicBezTo>
                <a:lnTo>
                  <a:pt x="1999614" y="1960072"/>
                </a:lnTo>
                <a:lnTo>
                  <a:pt x="578844" y="1960072"/>
                </a:lnTo>
                <a:lnTo>
                  <a:pt x="577344" y="1953010"/>
                </a:lnTo>
                <a:cubicBezTo>
                  <a:pt x="552015" y="1853969"/>
                  <a:pt x="509152" y="1720184"/>
                  <a:pt x="509152" y="1720184"/>
                </a:cubicBezTo>
                <a:cubicBezTo>
                  <a:pt x="509152" y="1720184"/>
                  <a:pt x="492988" y="1842567"/>
                  <a:pt x="469896" y="1928007"/>
                </a:cubicBezTo>
                <a:lnTo>
                  <a:pt x="459636" y="1960072"/>
                </a:lnTo>
                <a:lnTo>
                  <a:pt x="0" y="1960072"/>
                </a:lnTo>
                <a:lnTo>
                  <a:pt x="12430" y="1921976"/>
                </a:lnTo>
                <a:cubicBezTo>
                  <a:pt x="17558" y="1906827"/>
                  <a:pt x="21635" y="1895389"/>
                  <a:pt x="24233" y="1888750"/>
                </a:cubicBezTo>
                <a:cubicBezTo>
                  <a:pt x="45015" y="1835641"/>
                  <a:pt x="17305" y="1851804"/>
                  <a:pt x="12687" y="1752512"/>
                </a:cubicBezTo>
                <a:cubicBezTo>
                  <a:pt x="8069" y="1653218"/>
                  <a:pt x="98125" y="1205245"/>
                  <a:pt x="98125" y="1205245"/>
                </a:cubicBezTo>
                <a:cubicBezTo>
                  <a:pt x="98125" y="1205245"/>
                  <a:pt x="58870" y="1108262"/>
                  <a:pt x="65797" y="1029751"/>
                </a:cubicBezTo>
                <a:cubicBezTo>
                  <a:pt x="72725" y="951240"/>
                  <a:pt x="137380" y="764201"/>
                  <a:pt x="225128" y="715708"/>
                </a:cubicBezTo>
                <a:cubicBezTo>
                  <a:pt x="312875" y="662598"/>
                  <a:pt x="513770" y="611797"/>
                  <a:pt x="513770" y="611797"/>
                </a:cubicBezTo>
                <a:cubicBezTo>
                  <a:pt x="513770" y="611797"/>
                  <a:pt x="636154" y="519431"/>
                  <a:pt x="742376" y="473248"/>
                </a:cubicBezTo>
                <a:cubicBezTo>
                  <a:pt x="848596" y="427066"/>
                  <a:pt x="1051800" y="313918"/>
                  <a:pt x="1051800" y="313918"/>
                </a:cubicBezTo>
                <a:lnTo>
                  <a:pt x="1065655" y="117641"/>
                </a:lnTo>
                <a:cubicBezTo>
                  <a:pt x="1065655" y="117641"/>
                  <a:pt x="1028709" y="25276"/>
                  <a:pt x="1024090" y="11421"/>
                </a:cubicBezTo>
                <a:close/>
              </a:path>
            </a:pathLst>
          </a:custGeom>
          <a:solidFill>
            <a:srgbClr val="FFFFFF">
              <a:alpha val="10196"/>
            </a:srgbClr>
          </a:solidFill>
          <a:ln w="23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24" name="Rectangle: Rounded Corners 23">
            <a:extLst>
              <a:ext uri="{FF2B5EF4-FFF2-40B4-BE49-F238E27FC236}">
                <a16:creationId xmlns:a16="http://schemas.microsoft.com/office/drawing/2014/main" id="{C09963CE-5B72-473A-A928-D32F6C29FD9C}"/>
              </a:ext>
            </a:extLst>
          </p:cNvPr>
          <p:cNvSpPr/>
          <p:nvPr/>
        </p:nvSpPr>
        <p:spPr>
          <a:xfrm>
            <a:off x="4433086" y="3822494"/>
            <a:ext cx="3325829" cy="2040088"/>
          </a:xfrm>
          <a:prstGeom prst="roundRect">
            <a:avLst>
              <a:gd name="adj" fmla="val 6646"/>
            </a:avLst>
          </a:prstGeom>
          <a:solidFill>
            <a:srgbClr val="FFFFFF"/>
          </a:solidFill>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53" name="Rectangle 52">
            <a:extLst>
              <a:ext uri="{FF2B5EF4-FFF2-40B4-BE49-F238E27FC236}">
                <a16:creationId xmlns:a16="http://schemas.microsoft.com/office/drawing/2014/main" id="{B2C47E77-30F1-42E2-A90A-DED296BF97BE}"/>
              </a:ext>
            </a:extLst>
          </p:cNvPr>
          <p:cNvSpPr/>
          <p:nvPr/>
        </p:nvSpPr>
        <p:spPr>
          <a:xfrm flipH="1">
            <a:off x="8528747" y="3193343"/>
            <a:ext cx="2569934" cy="843372"/>
          </a:xfrm>
          <a:prstGeom prst="rect">
            <a:avLst/>
          </a:prstGeom>
        </p:spPr>
        <p:txBody>
          <a:bodyPr wrap="square" anchor="b" anchorCtr="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Best therapies earlier in disease</a:t>
            </a:r>
            <a:br>
              <a:rPr kumimoji="0" lang="en-GB" sz="16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br>
            <a:r>
              <a:rPr kumimoji="0" lang="en-GB" sz="1600" b="0"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course, for the most enhanced patient benefit</a:t>
            </a:r>
          </a:p>
        </p:txBody>
      </p:sp>
      <p:sp>
        <p:nvSpPr>
          <p:cNvPr id="55" name="Rectangle 54">
            <a:extLst>
              <a:ext uri="{FF2B5EF4-FFF2-40B4-BE49-F238E27FC236}">
                <a16:creationId xmlns:a16="http://schemas.microsoft.com/office/drawing/2014/main" id="{1B5554F8-1283-472D-8396-1BFB9C7F26C5}"/>
              </a:ext>
            </a:extLst>
          </p:cNvPr>
          <p:cNvSpPr/>
          <p:nvPr/>
        </p:nvSpPr>
        <p:spPr>
          <a:xfrm flipH="1">
            <a:off x="8957551" y="4251766"/>
            <a:ext cx="1712328" cy="330027"/>
          </a:xfrm>
          <a:prstGeom prst="rect">
            <a:avLst/>
          </a:prstGeom>
        </p:spPr>
        <p:txBody>
          <a:bodyPr wrap="none">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Prevent metastasis</a:t>
            </a:r>
          </a:p>
        </p:txBody>
      </p:sp>
      <p:cxnSp>
        <p:nvCxnSpPr>
          <p:cNvPr id="56" name="Straight Connector 55">
            <a:extLst>
              <a:ext uri="{FF2B5EF4-FFF2-40B4-BE49-F238E27FC236}">
                <a16:creationId xmlns:a16="http://schemas.microsoft.com/office/drawing/2014/main" id="{A230E7E4-B265-4D30-B071-B233899C6A52}"/>
              </a:ext>
            </a:extLst>
          </p:cNvPr>
          <p:cNvCxnSpPr>
            <a:cxnSpLocks/>
          </p:cNvCxnSpPr>
          <p:nvPr/>
        </p:nvCxnSpPr>
        <p:spPr>
          <a:xfrm flipH="1">
            <a:off x="8567010" y="4140003"/>
            <a:ext cx="24934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64B91E93-1A8A-4ECE-836C-10A4576360D4}"/>
              </a:ext>
            </a:extLst>
          </p:cNvPr>
          <p:cNvSpPr/>
          <p:nvPr/>
        </p:nvSpPr>
        <p:spPr>
          <a:xfrm>
            <a:off x="4663525" y="1518979"/>
            <a:ext cx="2864950" cy="369332"/>
          </a:xfrm>
          <a:prstGeom prst="rect">
            <a:avLst/>
          </a:prstGeom>
        </p:spPr>
        <p:txBody>
          <a:bodyPr wrap="non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Surgery →Adjuvant Therapy</a:t>
            </a:r>
          </a:p>
        </p:txBody>
      </p:sp>
      <p:sp>
        <p:nvSpPr>
          <p:cNvPr id="17" name="TextBox 16">
            <a:extLst>
              <a:ext uri="{FF2B5EF4-FFF2-40B4-BE49-F238E27FC236}">
                <a16:creationId xmlns:a16="http://schemas.microsoft.com/office/drawing/2014/main" id="{3D66F49C-5EDB-4554-8707-953A70087E3D}"/>
              </a:ext>
            </a:extLst>
          </p:cNvPr>
          <p:cNvSpPr txBox="1"/>
          <p:nvPr/>
        </p:nvSpPr>
        <p:spPr>
          <a:xfrm>
            <a:off x="4754087" y="2560950"/>
            <a:ext cx="367087" cy="15388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Surgery</a:t>
            </a:r>
          </a:p>
        </p:txBody>
      </p:sp>
      <p:sp>
        <p:nvSpPr>
          <p:cNvPr id="74" name="TextBox 73">
            <a:extLst>
              <a:ext uri="{FF2B5EF4-FFF2-40B4-BE49-F238E27FC236}">
                <a16:creationId xmlns:a16="http://schemas.microsoft.com/office/drawing/2014/main" id="{5FB55321-4D3A-4707-B536-D410535F753C}"/>
              </a:ext>
            </a:extLst>
          </p:cNvPr>
          <p:cNvSpPr txBox="1"/>
          <p:nvPr/>
        </p:nvSpPr>
        <p:spPr>
          <a:xfrm>
            <a:off x="6907352" y="2560950"/>
            <a:ext cx="684483" cy="15388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Chemotherapy</a:t>
            </a:r>
          </a:p>
        </p:txBody>
      </p:sp>
      <p:grpSp>
        <p:nvGrpSpPr>
          <p:cNvPr id="19" name="Group 18">
            <a:extLst>
              <a:ext uri="{FF2B5EF4-FFF2-40B4-BE49-F238E27FC236}">
                <a16:creationId xmlns:a16="http://schemas.microsoft.com/office/drawing/2014/main" id="{E32784A1-8AED-4D28-8D15-A34E141D4EFB}"/>
              </a:ext>
            </a:extLst>
          </p:cNvPr>
          <p:cNvGrpSpPr/>
          <p:nvPr/>
        </p:nvGrpSpPr>
        <p:grpSpPr>
          <a:xfrm>
            <a:off x="6982588" y="1973387"/>
            <a:ext cx="534010" cy="534010"/>
            <a:chOff x="6950225" y="2138857"/>
            <a:chExt cx="534010" cy="534010"/>
          </a:xfrm>
        </p:grpSpPr>
        <p:sp>
          <p:nvSpPr>
            <p:cNvPr id="70" name="Oval 69">
              <a:extLst>
                <a:ext uri="{FF2B5EF4-FFF2-40B4-BE49-F238E27FC236}">
                  <a16:creationId xmlns:a16="http://schemas.microsoft.com/office/drawing/2014/main" id="{B2A4BCD1-5D15-4BEA-885B-D8478539CE07}"/>
                </a:ext>
              </a:extLst>
            </p:cNvPr>
            <p:cNvSpPr/>
            <p:nvPr/>
          </p:nvSpPr>
          <p:spPr>
            <a:xfrm>
              <a:off x="6950225" y="2138857"/>
              <a:ext cx="534010" cy="53401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76" name="Group 75">
              <a:extLst>
                <a:ext uri="{FF2B5EF4-FFF2-40B4-BE49-F238E27FC236}">
                  <a16:creationId xmlns:a16="http://schemas.microsoft.com/office/drawing/2014/main" id="{D69D7125-AB0A-47A4-BB9B-E1A707A33668}"/>
                </a:ext>
              </a:extLst>
            </p:cNvPr>
            <p:cNvGrpSpPr/>
            <p:nvPr/>
          </p:nvGrpSpPr>
          <p:grpSpPr>
            <a:xfrm>
              <a:off x="7156904" y="2280449"/>
              <a:ext cx="120650" cy="250826"/>
              <a:chOff x="-3254375" y="3594100"/>
              <a:chExt cx="120650" cy="250826"/>
            </a:xfrm>
          </p:grpSpPr>
          <p:sp>
            <p:nvSpPr>
              <p:cNvPr id="77" name="Freeform 211">
                <a:extLst>
                  <a:ext uri="{FF2B5EF4-FFF2-40B4-BE49-F238E27FC236}">
                    <a16:creationId xmlns:a16="http://schemas.microsoft.com/office/drawing/2014/main" id="{35CE55E6-9FEA-42AF-91E3-F371F9A7F25C}"/>
                  </a:ext>
                </a:extLst>
              </p:cNvPr>
              <p:cNvSpPr>
                <a:spLocks/>
              </p:cNvSpPr>
              <p:nvPr/>
            </p:nvSpPr>
            <p:spPr bwMode="auto">
              <a:xfrm>
                <a:off x="-3254375" y="3594100"/>
                <a:ext cx="120650" cy="168275"/>
              </a:xfrm>
              <a:custGeom>
                <a:avLst/>
                <a:gdLst>
                  <a:gd name="T0" fmla="*/ 18 w 76"/>
                  <a:gd name="T1" fmla="*/ 106 h 106"/>
                  <a:gd name="T2" fmla="*/ 58 w 76"/>
                  <a:gd name="T3" fmla="*/ 106 h 106"/>
                  <a:gd name="T4" fmla="*/ 76 w 76"/>
                  <a:gd name="T5" fmla="*/ 89 h 106"/>
                  <a:gd name="T6" fmla="*/ 76 w 76"/>
                  <a:gd name="T7" fmla="*/ 0 h 106"/>
                  <a:gd name="T8" fmla="*/ 0 w 76"/>
                  <a:gd name="T9" fmla="*/ 0 h 106"/>
                  <a:gd name="T10" fmla="*/ 0 w 76"/>
                  <a:gd name="T11" fmla="*/ 89 h 106"/>
                  <a:gd name="T12" fmla="*/ 18 w 76"/>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76" h="106">
                    <a:moveTo>
                      <a:pt x="18" y="106"/>
                    </a:moveTo>
                    <a:lnTo>
                      <a:pt x="58" y="106"/>
                    </a:lnTo>
                    <a:lnTo>
                      <a:pt x="76" y="89"/>
                    </a:lnTo>
                    <a:lnTo>
                      <a:pt x="76" y="0"/>
                    </a:lnTo>
                    <a:lnTo>
                      <a:pt x="0" y="0"/>
                    </a:lnTo>
                    <a:lnTo>
                      <a:pt x="0" y="89"/>
                    </a:lnTo>
                    <a:lnTo>
                      <a:pt x="18" y="106"/>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78" name="Rectangle 212">
                <a:extLst>
                  <a:ext uri="{FF2B5EF4-FFF2-40B4-BE49-F238E27FC236}">
                    <a16:creationId xmlns:a16="http://schemas.microsoft.com/office/drawing/2014/main" id="{A9F70351-2647-4746-941E-0A1F38967FEB}"/>
                  </a:ext>
                </a:extLst>
              </p:cNvPr>
              <p:cNvSpPr>
                <a:spLocks noChangeArrowheads="1"/>
              </p:cNvSpPr>
              <p:nvPr/>
            </p:nvSpPr>
            <p:spPr bwMode="auto">
              <a:xfrm>
                <a:off x="-3211513" y="3762375"/>
                <a:ext cx="38100" cy="23813"/>
              </a:xfrm>
              <a:prstGeom prst="rect">
                <a:avLst/>
              </a:pr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79" name="Freeform 213">
                <a:extLst>
                  <a:ext uri="{FF2B5EF4-FFF2-40B4-BE49-F238E27FC236}">
                    <a16:creationId xmlns:a16="http://schemas.microsoft.com/office/drawing/2014/main" id="{DCA22CFB-0DB8-4544-B4D5-D23EB6D8AB63}"/>
                  </a:ext>
                </a:extLst>
              </p:cNvPr>
              <p:cNvSpPr>
                <a:spLocks/>
              </p:cNvSpPr>
              <p:nvPr/>
            </p:nvSpPr>
            <p:spPr bwMode="auto">
              <a:xfrm>
                <a:off x="-3192463" y="3786188"/>
                <a:ext cx="34925" cy="58738"/>
              </a:xfrm>
              <a:custGeom>
                <a:avLst/>
                <a:gdLst>
                  <a:gd name="T0" fmla="*/ 25 w 25"/>
                  <a:gd name="T1" fmla="*/ 43 h 43"/>
                  <a:gd name="T2" fmla="*/ 8 w 25"/>
                  <a:gd name="T3" fmla="*/ 43 h 43"/>
                  <a:gd name="T4" fmla="*/ 0 w 25"/>
                  <a:gd name="T5" fmla="*/ 35 h 43"/>
                  <a:gd name="T6" fmla="*/ 0 w 25"/>
                  <a:gd name="T7" fmla="*/ 0 h 43"/>
                </a:gdLst>
                <a:ahLst/>
                <a:cxnLst>
                  <a:cxn ang="0">
                    <a:pos x="T0" y="T1"/>
                  </a:cxn>
                  <a:cxn ang="0">
                    <a:pos x="T2" y="T3"/>
                  </a:cxn>
                  <a:cxn ang="0">
                    <a:pos x="T4" y="T5"/>
                  </a:cxn>
                  <a:cxn ang="0">
                    <a:pos x="T6" y="T7"/>
                  </a:cxn>
                </a:cxnLst>
                <a:rect l="0" t="0" r="r" b="b"/>
                <a:pathLst>
                  <a:path w="25" h="43">
                    <a:moveTo>
                      <a:pt x="25" y="43"/>
                    </a:moveTo>
                    <a:cubicBezTo>
                      <a:pt x="8" y="43"/>
                      <a:pt x="8" y="43"/>
                      <a:pt x="8" y="43"/>
                    </a:cubicBezTo>
                    <a:cubicBezTo>
                      <a:pt x="4" y="43"/>
                      <a:pt x="0" y="39"/>
                      <a:pt x="0" y="35"/>
                    </a:cubicBezTo>
                    <a:cubicBezTo>
                      <a:pt x="0" y="0"/>
                      <a:pt x="0" y="0"/>
                      <a:pt x="0" y="0"/>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80" name="Freeform 214">
                <a:extLst>
                  <a:ext uri="{FF2B5EF4-FFF2-40B4-BE49-F238E27FC236}">
                    <a16:creationId xmlns:a16="http://schemas.microsoft.com/office/drawing/2014/main" id="{68728802-A5FD-4052-A0F3-C6F89CE4E41E}"/>
                  </a:ext>
                </a:extLst>
              </p:cNvPr>
              <p:cNvSpPr>
                <a:spLocks/>
              </p:cNvSpPr>
              <p:nvPr/>
            </p:nvSpPr>
            <p:spPr bwMode="auto">
              <a:xfrm>
                <a:off x="-3254375" y="3697288"/>
                <a:ext cx="120650" cy="11113"/>
              </a:xfrm>
              <a:custGeom>
                <a:avLst/>
                <a:gdLst>
                  <a:gd name="T0" fmla="*/ 0 w 87"/>
                  <a:gd name="T1" fmla="*/ 0 h 8"/>
                  <a:gd name="T2" fmla="*/ 29 w 87"/>
                  <a:gd name="T3" fmla="*/ 8 h 8"/>
                  <a:gd name="T4" fmla="*/ 58 w 87"/>
                  <a:gd name="T5" fmla="*/ 0 h 8"/>
                  <a:gd name="T6" fmla="*/ 87 w 87"/>
                  <a:gd name="T7" fmla="*/ 8 h 8"/>
                </a:gdLst>
                <a:ahLst/>
                <a:cxnLst>
                  <a:cxn ang="0">
                    <a:pos x="T0" y="T1"/>
                  </a:cxn>
                  <a:cxn ang="0">
                    <a:pos x="T2" y="T3"/>
                  </a:cxn>
                  <a:cxn ang="0">
                    <a:pos x="T4" y="T5"/>
                  </a:cxn>
                  <a:cxn ang="0">
                    <a:pos x="T6" y="T7"/>
                  </a:cxn>
                </a:cxnLst>
                <a:rect l="0" t="0" r="r" b="b"/>
                <a:pathLst>
                  <a:path w="87" h="8">
                    <a:moveTo>
                      <a:pt x="0" y="0"/>
                    </a:moveTo>
                    <a:cubicBezTo>
                      <a:pt x="14" y="0"/>
                      <a:pt x="14" y="8"/>
                      <a:pt x="29" y="8"/>
                    </a:cubicBezTo>
                    <a:cubicBezTo>
                      <a:pt x="43" y="8"/>
                      <a:pt x="43" y="0"/>
                      <a:pt x="58" y="0"/>
                    </a:cubicBezTo>
                    <a:cubicBezTo>
                      <a:pt x="72" y="0"/>
                      <a:pt x="72" y="8"/>
                      <a:pt x="87" y="8"/>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81" name="Line 215">
                <a:extLst>
                  <a:ext uri="{FF2B5EF4-FFF2-40B4-BE49-F238E27FC236}">
                    <a16:creationId xmlns:a16="http://schemas.microsoft.com/office/drawing/2014/main" id="{1130A44C-6BB9-4E2C-9CB3-B818F5A3FF22}"/>
                  </a:ext>
                </a:extLst>
              </p:cNvPr>
              <p:cNvSpPr>
                <a:spLocks noChangeShapeType="1"/>
              </p:cNvSpPr>
              <p:nvPr/>
            </p:nvSpPr>
            <p:spPr bwMode="auto">
              <a:xfrm>
                <a:off x="-3254375" y="3625850"/>
                <a:ext cx="46038"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82" name="Line 216">
                <a:extLst>
                  <a:ext uri="{FF2B5EF4-FFF2-40B4-BE49-F238E27FC236}">
                    <a16:creationId xmlns:a16="http://schemas.microsoft.com/office/drawing/2014/main" id="{8256CFDF-F9D2-4363-89A7-4E31B565A789}"/>
                  </a:ext>
                </a:extLst>
              </p:cNvPr>
              <p:cNvSpPr>
                <a:spLocks noChangeShapeType="1"/>
              </p:cNvSpPr>
              <p:nvPr/>
            </p:nvSpPr>
            <p:spPr bwMode="auto">
              <a:xfrm>
                <a:off x="-3254375" y="3654425"/>
                <a:ext cx="46038"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83" name="Line 217">
                <a:extLst>
                  <a:ext uri="{FF2B5EF4-FFF2-40B4-BE49-F238E27FC236}">
                    <a16:creationId xmlns:a16="http://schemas.microsoft.com/office/drawing/2014/main" id="{4B4DA0E3-1B16-4779-AFA7-696B084D1F28}"/>
                  </a:ext>
                </a:extLst>
              </p:cNvPr>
              <p:cNvSpPr>
                <a:spLocks noChangeShapeType="1"/>
              </p:cNvSpPr>
              <p:nvPr/>
            </p:nvSpPr>
            <p:spPr bwMode="auto">
              <a:xfrm>
                <a:off x="-3254375" y="3683000"/>
                <a:ext cx="46038"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84" name="Line 218">
                <a:extLst>
                  <a:ext uri="{FF2B5EF4-FFF2-40B4-BE49-F238E27FC236}">
                    <a16:creationId xmlns:a16="http://schemas.microsoft.com/office/drawing/2014/main" id="{29EE732D-9072-4F6B-AAF5-910CAD4A078E}"/>
                  </a:ext>
                </a:extLst>
              </p:cNvPr>
              <p:cNvSpPr>
                <a:spLocks noChangeShapeType="1"/>
              </p:cNvSpPr>
              <p:nvPr/>
            </p:nvSpPr>
            <p:spPr bwMode="auto">
              <a:xfrm>
                <a:off x="-3254375" y="3711575"/>
                <a:ext cx="46038"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85" name="Line 219">
                <a:extLst>
                  <a:ext uri="{FF2B5EF4-FFF2-40B4-BE49-F238E27FC236}">
                    <a16:creationId xmlns:a16="http://schemas.microsoft.com/office/drawing/2014/main" id="{94145361-8EED-46BB-9CD1-2A44C59EF718}"/>
                  </a:ext>
                </a:extLst>
              </p:cNvPr>
              <p:cNvSpPr>
                <a:spLocks noChangeShapeType="1"/>
              </p:cNvSpPr>
              <p:nvPr/>
            </p:nvSpPr>
            <p:spPr bwMode="auto">
              <a:xfrm>
                <a:off x="-3249613" y="3740150"/>
                <a:ext cx="41275"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grpSp>
        <p:nvGrpSpPr>
          <p:cNvPr id="18" name="Group 17">
            <a:extLst>
              <a:ext uri="{FF2B5EF4-FFF2-40B4-BE49-F238E27FC236}">
                <a16:creationId xmlns:a16="http://schemas.microsoft.com/office/drawing/2014/main" id="{30AF330C-77E6-430F-98C0-3ED45FADADF7}"/>
              </a:ext>
            </a:extLst>
          </p:cNvPr>
          <p:cNvGrpSpPr/>
          <p:nvPr/>
        </p:nvGrpSpPr>
        <p:grpSpPr>
          <a:xfrm>
            <a:off x="4670625" y="1973387"/>
            <a:ext cx="534010" cy="534010"/>
            <a:chOff x="4713209" y="2138857"/>
            <a:chExt cx="534010" cy="534010"/>
          </a:xfrm>
        </p:grpSpPr>
        <p:sp>
          <p:nvSpPr>
            <p:cNvPr id="65" name="Oval 64">
              <a:extLst>
                <a:ext uri="{FF2B5EF4-FFF2-40B4-BE49-F238E27FC236}">
                  <a16:creationId xmlns:a16="http://schemas.microsoft.com/office/drawing/2014/main" id="{AFDFCAB7-0609-421B-A614-F0186A617102}"/>
                </a:ext>
              </a:extLst>
            </p:cNvPr>
            <p:cNvSpPr/>
            <p:nvPr/>
          </p:nvSpPr>
          <p:spPr>
            <a:xfrm>
              <a:off x="4713209" y="2138857"/>
              <a:ext cx="534010" cy="53401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86" name="Group 85">
              <a:extLst>
                <a:ext uri="{FF2B5EF4-FFF2-40B4-BE49-F238E27FC236}">
                  <a16:creationId xmlns:a16="http://schemas.microsoft.com/office/drawing/2014/main" id="{DE4A4DC3-E2C3-4C38-966E-91261C9AB165}"/>
                </a:ext>
              </a:extLst>
            </p:cNvPr>
            <p:cNvGrpSpPr/>
            <p:nvPr/>
          </p:nvGrpSpPr>
          <p:grpSpPr>
            <a:xfrm>
              <a:off x="4852420" y="2290768"/>
              <a:ext cx="255588" cy="230188"/>
              <a:chOff x="-1730376" y="2012950"/>
              <a:chExt cx="255588" cy="230188"/>
            </a:xfrm>
          </p:grpSpPr>
          <p:sp>
            <p:nvSpPr>
              <p:cNvPr id="87" name="Line 91">
                <a:extLst>
                  <a:ext uri="{FF2B5EF4-FFF2-40B4-BE49-F238E27FC236}">
                    <a16:creationId xmlns:a16="http://schemas.microsoft.com/office/drawing/2014/main" id="{B3509649-9AF4-49DB-858D-33B8859C1BBA}"/>
                  </a:ext>
                </a:extLst>
              </p:cNvPr>
              <p:cNvSpPr>
                <a:spLocks noChangeShapeType="1"/>
              </p:cNvSpPr>
              <p:nvPr/>
            </p:nvSpPr>
            <p:spPr bwMode="auto">
              <a:xfrm>
                <a:off x="-1730376" y="2220913"/>
                <a:ext cx="255588"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88" name="Line 92">
                <a:extLst>
                  <a:ext uri="{FF2B5EF4-FFF2-40B4-BE49-F238E27FC236}">
                    <a16:creationId xmlns:a16="http://schemas.microsoft.com/office/drawing/2014/main" id="{989B451D-5241-48D8-890A-A1A4C24EAC05}"/>
                  </a:ext>
                </a:extLst>
              </p:cNvPr>
              <p:cNvSpPr>
                <a:spLocks noChangeShapeType="1"/>
              </p:cNvSpPr>
              <p:nvPr/>
            </p:nvSpPr>
            <p:spPr bwMode="auto">
              <a:xfrm flipV="1">
                <a:off x="-1708151" y="2193925"/>
                <a:ext cx="49213" cy="49213"/>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89" name="Line 93">
                <a:extLst>
                  <a:ext uri="{FF2B5EF4-FFF2-40B4-BE49-F238E27FC236}">
                    <a16:creationId xmlns:a16="http://schemas.microsoft.com/office/drawing/2014/main" id="{DD1A682A-8BF6-4C76-AA21-3616F00AC056}"/>
                  </a:ext>
                </a:extLst>
              </p:cNvPr>
              <p:cNvSpPr>
                <a:spLocks noChangeShapeType="1"/>
              </p:cNvSpPr>
              <p:nvPr/>
            </p:nvSpPr>
            <p:spPr bwMode="auto">
              <a:xfrm flipV="1">
                <a:off x="-1625601" y="2193925"/>
                <a:ext cx="49213" cy="49213"/>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90" name="Line 94">
                <a:extLst>
                  <a:ext uri="{FF2B5EF4-FFF2-40B4-BE49-F238E27FC236}">
                    <a16:creationId xmlns:a16="http://schemas.microsoft.com/office/drawing/2014/main" id="{7ACA5A76-CC44-46B5-A0BA-5CE86B144BA4}"/>
                  </a:ext>
                </a:extLst>
              </p:cNvPr>
              <p:cNvSpPr>
                <a:spLocks noChangeShapeType="1"/>
              </p:cNvSpPr>
              <p:nvPr/>
            </p:nvSpPr>
            <p:spPr bwMode="auto">
              <a:xfrm flipV="1">
                <a:off x="-1543051" y="2193925"/>
                <a:ext cx="50800" cy="49213"/>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91" name="Freeform 95">
                <a:extLst>
                  <a:ext uri="{FF2B5EF4-FFF2-40B4-BE49-F238E27FC236}">
                    <a16:creationId xmlns:a16="http://schemas.microsoft.com/office/drawing/2014/main" id="{D0BBAD01-1725-412A-9DD4-D13EEC7BF608}"/>
                  </a:ext>
                </a:extLst>
              </p:cNvPr>
              <p:cNvSpPr>
                <a:spLocks/>
              </p:cNvSpPr>
              <p:nvPr/>
            </p:nvSpPr>
            <p:spPr bwMode="auto">
              <a:xfrm>
                <a:off x="-1709738" y="2012950"/>
                <a:ext cx="219075" cy="152400"/>
              </a:xfrm>
              <a:custGeom>
                <a:avLst/>
                <a:gdLst>
                  <a:gd name="T0" fmla="*/ 147 w 159"/>
                  <a:gd name="T1" fmla="*/ 0 h 111"/>
                  <a:gd name="T2" fmla="*/ 0 w 159"/>
                  <a:gd name="T3" fmla="*/ 111 h 111"/>
                  <a:gd name="T4" fmla="*/ 73 w 159"/>
                  <a:gd name="T5" fmla="*/ 104 h 111"/>
                  <a:gd name="T6" fmla="*/ 81 w 159"/>
                  <a:gd name="T7" fmla="*/ 74 h 111"/>
                  <a:gd name="T8" fmla="*/ 159 w 159"/>
                  <a:gd name="T9" fmla="*/ 15 h 111"/>
                  <a:gd name="T10" fmla="*/ 147 w 159"/>
                  <a:gd name="T11" fmla="*/ 0 h 111"/>
                </a:gdLst>
                <a:ahLst/>
                <a:cxnLst>
                  <a:cxn ang="0">
                    <a:pos x="T0" y="T1"/>
                  </a:cxn>
                  <a:cxn ang="0">
                    <a:pos x="T2" y="T3"/>
                  </a:cxn>
                  <a:cxn ang="0">
                    <a:pos x="T4" y="T5"/>
                  </a:cxn>
                  <a:cxn ang="0">
                    <a:pos x="T6" y="T7"/>
                  </a:cxn>
                  <a:cxn ang="0">
                    <a:pos x="T8" y="T9"/>
                  </a:cxn>
                  <a:cxn ang="0">
                    <a:pos x="T10" y="T11"/>
                  </a:cxn>
                </a:cxnLst>
                <a:rect l="0" t="0" r="r" b="b"/>
                <a:pathLst>
                  <a:path w="159" h="111">
                    <a:moveTo>
                      <a:pt x="147" y="0"/>
                    </a:moveTo>
                    <a:cubicBezTo>
                      <a:pt x="0" y="111"/>
                      <a:pt x="0" y="111"/>
                      <a:pt x="0" y="111"/>
                    </a:cubicBezTo>
                    <a:cubicBezTo>
                      <a:pt x="0" y="111"/>
                      <a:pt x="60" y="110"/>
                      <a:pt x="73" y="104"/>
                    </a:cubicBezTo>
                    <a:cubicBezTo>
                      <a:pt x="81" y="74"/>
                      <a:pt x="81" y="74"/>
                      <a:pt x="81" y="74"/>
                    </a:cubicBezTo>
                    <a:cubicBezTo>
                      <a:pt x="159" y="15"/>
                      <a:pt x="159" y="15"/>
                      <a:pt x="159" y="15"/>
                    </a:cubicBezTo>
                    <a:lnTo>
                      <a:pt x="147" y="0"/>
                    </a:ln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sp>
        <p:nvSpPr>
          <p:cNvPr id="59" name="Freeform: Shape 58">
            <a:extLst>
              <a:ext uri="{FF2B5EF4-FFF2-40B4-BE49-F238E27FC236}">
                <a16:creationId xmlns:a16="http://schemas.microsoft.com/office/drawing/2014/main" id="{21A5CECA-BED3-4AD7-ABD0-3A4E47B0267D}"/>
              </a:ext>
            </a:extLst>
          </p:cNvPr>
          <p:cNvSpPr/>
          <p:nvPr/>
        </p:nvSpPr>
        <p:spPr>
          <a:xfrm flipH="1">
            <a:off x="5259069" y="1989395"/>
            <a:ext cx="1605470" cy="1199080"/>
          </a:xfrm>
          <a:custGeom>
            <a:avLst/>
            <a:gdLst>
              <a:gd name="connsiteX0" fmla="*/ 966541 w 1418062"/>
              <a:gd name="connsiteY0" fmla="*/ 1220 h 1059111"/>
              <a:gd name="connsiteX1" fmla="*/ 1217629 w 1418062"/>
              <a:gd name="connsiteY1" fmla="*/ 225827 h 1059111"/>
              <a:gd name="connsiteX2" fmla="*/ 1418062 w 1418062"/>
              <a:gd name="connsiteY2" fmla="*/ 936660 h 1059111"/>
              <a:gd name="connsiteX3" fmla="*/ 1377976 w 1418062"/>
              <a:gd name="connsiteY3" fmla="*/ 1030543 h 1059111"/>
              <a:gd name="connsiteX4" fmla="*/ 1284440 w 1418062"/>
              <a:gd name="connsiteY4" fmla="*/ 1057367 h 1059111"/>
              <a:gd name="connsiteX5" fmla="*/ 977110 w 1418062"/>
              <a:gd name="connsiteY5" fmla="*/ 1010425 h 1059111"/>
              <a:gd name="connsiteX6" fmla="*/ 836807 w 1418062"/>
              <a:gd name="connsiteY6" fmla="*/ 547714 h 1059111"/>
              <a:gd name="connsiteX7" fmla="*/ 703185 w 1418062"/>
              <a:gd name="connsiteY7" fmla="*/ 413594 h 1059111"/>
              <a:gd name="connsiteX8" fmla="*/ 582925 w 1418062"/>
              <a:gd name="connsiteY8" fmla="*/ 541008 h 1059111"/>
              <a:gd name="connsiteX9" fmla="*/ 435941 w 1418062"/>
              <a:gd name="connsiteY9" fmla="*/ 1010425 h 1059111"/>
              <a:gd name="connsiteX10" fmla="*/ 128611 w 1418062"/>
              <a:gd name="connsiteY10" fmla="*/ 1057367 h 1059111"/>
              <a:gd name="connsiteX11" fmla="*/ 41756 w 1418062"/>
              <a:gd name="connsiteY11" fmla="*/ 1030543 h 1059111"/>
              <a:gd name="connsiteX12" fmla="*/ 1670 w 1418062"/>
              <a:gd name="connsiteY12" fmla="*/ 936660 h 1059111"/>
              <a:gd name="connsiteX13" fmla="*/ 202103 w 1418062"/>
              <a:gd name="connsiteY13" fmla="*/ 225827 h 1059111"/>
              <a:gd name="connsiteX14" fmla="*/ 582925 w 1418062"/>
              <a:gd name="connsiteY14" fmla="*/ 473948 h 1059111"/>
              <a:gd name="connsiteX15" fmla="*/ 663098 w 1418062"/>
              <a:gd name="connsiteY15" fmla="*/ 386770 h 1059111"/>
              <a:gd name="connsiteX16" fmla="*/ 663098 w 1418062"/>
              <a:gd name="connsiteY16" fmla="*/ 118532 h 1059111"/>
              <a:gd name="connsiteX17" fmla="*/ 749952 w 1418062"/>
              <a:gd name="connsiteY17" fmla="*/ 118532 h 1059111"/>
              <a:gd name="connsiteX18" fmla="*/ 749952 w 1418062"/>
              <a:gd name="connsiteY18" fmla="*/ 386770 h 1059111"/>
              <a:gd name="connsiteX19" fmla="*/ 830126 w 1418062"/>
              <a:gd name="connsiteY19" fmla="*/ 487360 h 1059111"/>
              <a:gd name="connsiteX20" fmla="*/ 966541 w 1418062"/>
              <a:gd name="connsiteY20" fmla="*/ 1220 h 105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8062" h="1059111">
                <a:moveTo>
                  <a:pt x="966541" y="1220"/>
                </a:moveTo>
                <a:cubicBezTo>
                  <a:pt x="1024112" y="10765"/>
                  <a:pt x="1104886" y="77039"/>
                  <a:pt x="1217629" y="225827"/>
                </a:cubicBezTo>
                <a:cubicBezTo>
                  <a:pt x="1377976" y="440418"/>
                  <a:pt x="1411381" y="802541"/>
                  <a:pt x="1418062" y="936660"/>
                </a:cubicBezTo>
                <a:cubicBezTo>
                  <a:pt x="1418062" y="976896"/>
                  <a:pt x="1404700" y="1010425"/>
                  <a:pt x="1377976" y="1030543"/>
                </a:cubicBezTo>
                <a:cubicBezTo>
                  <a:pt x="1351251" y="1050661"/>
                  <a:pt x="1317846" y="1064073"/>
                  <a:pt x="1284440" y="1057367"/>
                </a:cubicBezTo>
                <a:cubicBezTo>
                  <a:pt x="1284440" y="1057367"/>
                  <a:pt x="1284440" y="1057367"/>
                  <a:pt x="977110" y="1010425"/>
                </a:cubicBezTo>
                <a:cubicBezTo>
                  <a:pt x="796720" y="983602"/>
                  <a:pt x="836807" y="675127"/>
                  <a:pt x="836807" y="547714"/>
                </a:cubicBezTo>
                <a:cubicBezTo>
                  <a:pt x="803401" y="514184"/>
                  <a:pt x="756633" y="467242"/>
                  <a:pt x="703185" y="413594"/>
                </a:cubicBezTo>
                <a:cubicBezTo>
                  <a:pt x="649736" y="467242"/>
                  <a:pt x="616331" y="507478"/>
                  <a:pt x="582925" y="541008"/>
                </a:cubicBezTo>
                <a:cubicBezTo>
                  <a:pt x="582925" y="668421"/>
                  <a:pt x="616331" y="983602"/>
                  <a:pt x="435941" y="1010425"/>
                </a:cubicBezTo>
                <a:cubicBezTo>
                  <a:pt x="435941" y="1010425"/>
                  <a:pt x="435941" y="1010425"/>
                  <a:pt x="128611" y="1057367"/>
                </a:cubicBezTo>
                <a:cubicBezTo>
                  <a:pt x="95205" y="1064073"/>
                  <a:pt x="61800" y="1050661"/>
                  <a:pt x="41756" y="1030543"/>
                </a:cubicBezTo>
                <a:cubicBezTo>
                  <a:pt x="8351" y="1010425"/>
                  <a:pt x="-5011" y="976896"/>
                  <a:pt x="1670" y="936660"/>
                </a:cubicBezTo>
                <a:cubicBezTo>
                  <a:pt x="8351" y="802541"/>
                  <a:pt x="41756" y="440418"/>
                  <a:pt x="202103" y="225827"/>
                </a:cubicBezTo>
                <a:cubicBezTo>
                  <a:pt x="556201" y="-243590"/>
                  <a:pt x="596287" y="111826"/>
                  <a:pt x="582925" y="473948"/>
                </a:cubicBezTo>
                <a:cubicBezTo>
                  <a:pt x="629693" y="427006"/>
                  <a:pt x="663098" y="380064"/>
                  <a:pt x="663098" y="386770"/>
                </a:cubicBezTo>
                <a:cubicBezTo>
                  <a:pt x="663098" y="386770"/>
                  <a:pt x="663098" y="386770"/>
                  <a:pt x="663098" y="118532"/>
                </a:cubicBezTo>
                <a:cubicBezTo>
                  <a:pt x="663098" y="118532"/>
                  <a:pt x="663098" y="118532"/>
                  <a:pt x="749952" y="118532"/>
                </a:cubicBezTo>
                <a:cubicBezTo>
                  <a:pt x="749952" y="118532"/>
                  <a:pt x="749952" y="118532"/>
                  <a:pt x="749952" y="386770"/>
                </a:cubicBezTo>
                <a:cubicBezTo>
                  <a:pt x="749952" y="386770"/>
                  <a:pt x="790039" y="433712"/>
                  <a:pt x="830126" y="487360"/>
                </a:cubicBezTo>
                <a:cubicBezTo>
                  <a:pt x="825532" y="233791"/>
                  <a:pt x="839886" y="-19779"/>
                  <a:pt x="966541" y="12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60" name="Group 59">
            <a:extLst>
              <a:ext uri="{FF2B5EF4-FFF2-40B4-BE49-F238E27FC236}">
                <a16:creationId xmlns:a16="http://schemas.microsoft.com/office/drawing/2014/main" id="{4F92AE2A-A399-473D-AA69-5BF9A18AFDDE}"/>
              </a:ext>
            </a:extLst>
          </p:cNvPr>
          <p:cNvGrpSpPr/>
          <p:nvPr/>
        </p:nvGrpSpPr>
        <p:grpSpPr>
          <a:xfrm flipH="1">
            <a:off x="6289770" y="2583867"/>
            <a:ext cx="190269" cy="208788"/>
            <a:chOff x="5606833" y="2722487"/>
            <a:chExt cx="124430" cy="136540"/>
          </a:xfrm>
        </p:grpSpPr>
        <p:sp>
          <p:nvSpPr>
            <p:cNvPr id="61" name="Oval 60">
              <a:extLst>
                <a:ext uri="{FF2B5EF4-FFF2-40B4-BE49-F238E27FC236}">
                  <a16:creationId xmlns:a16="http://schemas.microsoft.com/office/drawing/2014/main" id="{3297B8CC-1A42-4C6C-9A65-6160AFB170B5}"/>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64" name="Oval 63">
              <a:extLst>
                <a:ext uri="{FF2B5EF4-FFF2-40B4-BE49-F238E27FC236}">
                  <a16:creationId xmlns:a16="http://schemas.microsoft.com/office/drawing/2014/main" id="{3F314211-C396-4BE5-92AE-1D1A529B570E}"/>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66" name="Oval 65">
              <a:extLst>
                <a:ext uri="{FF2B5EF4-FFF2-40B4-BE49-F238E27FC236}">
                  <a16:creationId xmlns:a16="http://schemas.microsoft.com/office/drawing/2014/main" id="{44D8A2F0-C855-47F1-9150-BE1D78C6E1C5}"/>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67" name="Oval 66">
              <a:extLst>
                <a:ext uri="{FF2B5EF4-FFF2-40B4-BE49-F238E27FC236}">
                  <a16:creationId xmlns:a16="http://schemas.microsoft.com/office/drawing/2014/main" id="{76D6198E-9DF9-4746-86F1-8D21A6532DB5}"/>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sp>
        <p:nvSpPr>
          <p:cNvPr id="5" name="Isosceles Triangle 4">
            <a:extLst>
              <a:ext uri="{FF2B5EF4-FFF2-40B4-BE49-F238E27FC236}">
                <a16:creationId xmlns:a16="http://schemas.microsoft.com/office/drawing/2014/main" id="{6259DCAF-642B-4A6D-8239-E2445FEB7446}"/>
              </a:ext>
            </a:extLst>
          </p:cNvPr>
          <p:cNvSpPr/>
          <p:nvPr/>
        </p:nvSpPr>
        <p:spPr>
          <a:xfrm rot="5400000">
            <a:off x="4284748" y="3546448"/>
            <a:ext cx="146958" cy="126688"/>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68" name="Isosceles Triangle 67">
            <a:extLst>
              <a:ext uri="{FF2B5EF4-FFF2-40B4-BE49-F238E27FC236}">
                <a16:creationId xmlns:a16="http://schemas.microsoft.com/office/drawing/2014/main" id="{79994DC2-DF1E-449B-A238-9FC1BF9CEBF2}"/>
              </a:ext>
            </a:extLst>
          </p:cNvPr>
          <p:cNvSpPr/>
          <p:nvPr/>
        </p:nvSpPr>
        <p:spPr>
          <a:xfrm rot="5400000">
            <a:off x="7851951" y="3546448"/>
            <a:ext cx="146958" cy="126688"/>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8" name="Cross 7">
            <a:extLst>
              <a:ext uri="{FF2B5EF4-FFF2-40B4-BE49-F238E27FC236}">
                <a16:creationId xmlns:a16="http://schemas.microsoft.com/office/drawing/2014/main" id="{051E4D16-BAE5-49B6-AAE5-AA07365F8E46}"/>
              </a:ext>
            </a:extLst>
          </p:cNvPr>
          <p:cNvSpPr/>
          <p:nvPr/>
        </p:nvSpPr>
        <p:spPr>
          <a:xfrm>
            <a:off x="6006193" y="3519985"/>
            <a:ext cx="179614" cy="179614"/>
          </a:xfrm>
          <a:prstGeom prst="plus">
            <a:avLst>
              <a:gd name="adj" fmla="val 3970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71" name="Rectangle 70">
            <a:extLst>
              <a:ext uri="{FF2B5EF4-FFF2-40B4-BE49-F238E27FC236}">
                <a16:creationId xmlns:a16="http://schemas.microsoft.com/office/drawing/2014/main" id="{9C09BA7F-6A39-4010-A123-7C8ECD120576}"/>
              </a:ext>
            </a:extLst>
          </p:cNvPr>
          <p:cNvSpPr/>
          <p:nvPr/>
        </p:nvSpPr>
        <p:spPr>
          <a:xfrm>
            <a:off x="5231832" y="3871115"/>
            <a:ext cx="1760995" cy="369332"/>
          </a:xfrm>
          <a:prstGeom prst="rect">
            <a:avLst/>
          </a:prstGeom>
        </p:spPr>
        <p:txBody>
          <a:bodyPr wrap="non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13468"/>
                </a:solidFill>
                <a:effectLst/>
                <a:uLnTx/>
                <a:uFillTx/>
                <a:latin typeface="Arial Narrow" panose="020B0606020202030204" pitchFamily="34" charset="0"/>
                <a:ea typeface="+mn-ea"/>
                <a:cs typeface="+mn-cs"/>
              </a:rPr>
              <a:t>Targeted Therapy</a:t>
            </a:r>
          </a:p>
        </p:txBody>
      </p:sp>
      <p:grpSp>
        <p:nvGrpSpPr>
          <p:cNvPr id="13" name="Group 12">
            <a:extLst>
              <a:ext uri="{FF2B5EF4-FFF2-40B4-BE49-F238E27FC236}">
                <a16:creationId xmlns:a16="http://schemas.microsoft.com/office/drawing/2014/main" id="{83820B76-6D85-400D-A487-352C763E44A1}"/>
              </a:ext>
            </a:extLst>
          </p:cNvPr>
          <p:cNvGrpSpPr/>
          <p:nvPr/>
        </p:nvGrpSpPr>
        <p:grpSpPr>
          <a:xfrm>
            <a:off x="4713209" y="3907100"/>
            <a:ext cx="450549" cy="450549"/>
            <a:chOff x="4713209" y="4114800"/>
            <a:chExt cx="534010" cy="534010"/>
          </a:xfrm>
        </p:grpSpPr>
        <p:sp>
          <p:nvSpPr>
            <p:cNvPr id="72" name="Oval 71">
              <a:extLst>
                <a:ext uri="{FF2B5EF4-FFF2-40B4-BE49-F238E27FC236}">
                  <a16:creationId xmlns:a16="http://schemas.microsoft.com/office/drawing/2014/main" id="{C15D4AA8-0501-4F2B-8395-650BB1304F81}"/>
                </a:ext>
              </a:extLst>
            </p:cNvPr>
            <p:cNvSpPr/>
            <p:nvPr/>
          </p:nvSpPr>
          <p:spPr>
            <a:xfrm>
              <a:off x="4713209" y="4114800"/>
              <a:ext cx="534010" cy="534010"/>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107" name="Group 106">
              <a:extLst>
                <a:ext uri="{FF2B5EF4-FFF2-40B4-BE49-F238E27FC236}">
                  <a16:creationId xmlns:a16="http://schemas.microsoft.com/office/drawing/2014/main" id="{9F1ABD10-C1B7-4F98-A88D-41F49B706E5D}"/>
                </a:ext>
              </a:extLst>
            </p:cNvPr>
            <p:cNvGrpSpPr/>
            <p:nvPr/>
          </p:nvGrpSpPr>
          <p:grpSpPr>
            <a:xfrm>
              <a:off x="4864651" y="4235467"/>
              <a:ext cx="231126" cy="292677"/>
              <a:chOff x="2625725" y="1104900"/>
              <a:chExt cx="292100" cy="369888"/>
            </a:xfrm>
            <a:noFill/>
          </p:grpSpPr>
          <p:sp>
            <p:nvSpPr>
              <p:cNvPr id="108" name="Freeform 300">
                <a:extLst>
                  <a:ext uri="{FF2B5EF4-FFF2-40B4-BE49-F238E27FC236}">
                    <a16:creationId xmlns:a16="http://schemas.microsoft.com/office/drawing/2014/main" id="{5764E0F5-F756-4A7A-8722-52DE9F6E5B17}"/>
                  </a:ext>
                </a:extLst>
              </p:cNvPr>
              <p:cNvSpPr>
                <a:spLocks/>
              </p:cNvSpPr>
              <p:nvPr/>
            </p:nvSpPr>
            <p:spPr bwMode="auto">
              <a:xfrm>
                <a:off x="2654300" y="1104900"/>
                <a:ext cx="166688" cy="55563"/>
              </a:xfrm>
              <a:custGeom>
                <a:avLst/>
                <a:gdLst>
                  <a:gd name="T0" fmla="*/ 106 w 106"/>
                  <a:gd name="T1" fmla="*/ 29 h 35"/>
                  <a:gd name="T2" fmla="*/ 100 w 106"/>
                  <a:gd name="T3" fmla="*/ 35 h 35"/>
                  <a:gd name="T4" fmla="*/ 6 w 106"/>
                  <a:gd name="T5" fmla="*/ 35 h 35"/>
                  <a:gd name="T6" fmla="*/ 0 w 106"/>
                  <a:gd name="T7" fmla="*/ 29 h 35"/>
                  <a:gd name="T8" fmla="*/ 0 w 106"/>
                  <a:gd name="T9" fmla="*/ 6 h 35"/>
                  <a:gd name="T10" fmla="*/ 6 w 106"/>
                  <a:gd name="T11" fmla="*/ 0 h 35"/>
                  <a:gd name="T12" fmla="*/ 100 w 106"/>
                  <a:gd name="T13" fmla="*/ 0 h 35"/>
                  <a:gd name="T14" fmla="*/ 106 w 106"/>
                  <a:gd name="T15" fmla="*/ 6 h 35"/>
                  <a:gd name="T16" fmla="*/ 106 w 106"/>
                  <a:gd name="T17"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35">
                    <a:moveTo>
                      <a:pt x="106" y="29"/>
                    </a:moveTo>
                    <a:cubicBezTo>
                      <a:pt x="106" y="32"/>
                      <a:pt x="103" y="35"/>
                      <a:pt x="100" y="35"/>
                    </a:cubicBezTo>
                    <a:cubicBezTo>
                      <a:pt x="6" y="35"/>
                      <a:pt x="6" y="35"/>
                      <a:pt x="6" y="35"/>
                    </a:cubicBezTo>
                    <a:cubicBezTo>
                      <a:pt x="3" y="35"/>
                      <a:pt x="0" y="32"/>
                      <a:pt x="0" y="29"/>
                    </a:cubicBezTo>
                    <a:cubicBezTo>
                      <a:pt x="0" y="6"/>
                      <a:pt x="0" y="6"/>
                      <a:pt x="0" y="6"/>
                    </a:cubicBezTo>
                    <a:cubicBezTo>
                      <a:pt x="0" y="2"/>
                      <a:pt x="3" y="0"/>
                      <a:pt x="6" y="0"/>
                    </a:cubicBezTo>
                    <a:cubicBezTo>
                      <a:pt x="100" y="0"/>
                      <a:pt x="100" y="0"/>
                      <a:pt x="100" y="0"/>
                    </a:cubicBezTo>
                    <a:cubicBezTo>
                      <a:pt x="103" y="0"/>
                      <a:pt x="106" y="2"/>
                      <a:pt x="106" y="6"/>
                    </a:cubicBezTo>
                    <a:lnTo>
                      <a:pt x="106" y="29"/>
                    </a:lnTo>
                    <a:close/>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09" name="Freeform 301">
                <a:extLst>
                  <a:ext uri="{FF2B5EF4-FFF2-40B4-BE49-F238E27FC236}">
                    <a16:creationId xmlns:a16="http://schemas.microsoft.com/office/drawing/2014/main" id="{FE8E5783-4C46-4C42-847A-445E2A2334A0}"/>
                  </a:ext>
                </a:extLst>
              </p:cNvPr>
              <p:cNvSpPr>
                <a:spLocks noEditPoints="1"/>
              </p:cNvSpPr>
              <p:nvPr/>
            </p:nvSpPr>
            <p:spPr bwMode="auto">
              <a:xfrm>
                <a:off x="2625725" y="1298575"/>
                <a:ext cx="169863" cy="176213"/>
              </a:xfrm>
              <a:custGeom>
                <a:avLst/>
                <a:gdLst>
                  <a:gd name="T0" fmla="*/ 108 w 108"/>
                  <a:gd name="T1" fmla="*/ 43 h 112"/>
                  <a:gd name="T2" fmla="*/ 27 w 108"/>
                  <a:gd name="T3" fmla="*/ 0 h 112"/>
                  <a:gd name="T4" fmla="*/ 0 w 108"/>
                  <a:gd name="T5" fmla="*/ 9 h 112"/>
                  <a:gd name="T6" fmla="*/ 0 w 108"/>
                  <a:gd name="T7" fmla="*/ 77 h 112"/>
                  <a:gd name="T8" fmla="*/ 36 w 108"/>
                  <a:gd name="T9" fmla="*/ 112 h 112"/>
                  <a:gd name="T10" fmla="*/ 77 w 108"/>
                  <a:gd name="T11" fmla="*/ 112 h 112"/>
                  <a:gd name="T12" fmla="*/ 73 w 108"/>
                  <a:gd name="T13" fmla="*/ 101 h 112"/>
                  <a:gd name="T14" fmla="*/ 72 w 108"/>
                  <a:gd name="T15" fmla="*/ 83 h 112"/>
                  <a:gd name="T16" fmla="*/ 87 w 108"/>
                  <a:gd name="T17" fmla="*/ 70 h 112"/>
                  <a:gd name="T18" fmla="*/ 108 w 108"/>
                  <a:gd name="T19" fmla="*/ 43 h 112"/>
                  <a:gd name="T20" fmla="*/ 37 w 108"/>
                  <a:gd name="T21" fmla="*/ 85 h 112"/>
                  <a:gd name="T22" fmla="*/ 31 w 108"/>
                  <a:gd name="T23" fmla="*/ 78 h 112"/>
                  <a:gd name="T24" fmla="*/ 37 w 108"/>
                  <a:gd name="T25" fmla="*/ 72 h 112"/>
                  <a:gd name="T26" fmla="*/ 43 w 108"/>
                  <a:gd name="T27" fmla="*/ 78 h 112"/>
                  <a:gd name="T28" fmla="*/ 37 w 108"/>
                  <a:gd name="T29" fmla="*/ 85 h 112"/>
                  <a:gd name="T30" fmla="*/ 31 w 108"/>
                  <a:gd name="T31" fmla="*/ 51 h 112"/>
                  <a:gd name="T32" fmla="*/ 18 w 108"/>
                  <a:gd name="T33" fmla="*/ 39 h 112"/>
                  <a:gd name="T34" fmla="*/ 31 w 108"/>
                  <a:gd name="T35" fmla="*/ 26 h 112"/>
                  <a:gd name="T36" fmla="*/ 43 w 108"/>
                  <a:gd name="T37" fmla="*/ 39 h 112"/>
                  <a:gd name="T38" fmla="*/ 31 w 108"/>
                  <a:gd name="T39" fmla="*/ 51 h 112"/>
                  <a:gd name="T40" fmla="*/ 52 w 108"/>
                  <a:gd name="T41" fmla="*/ 68 h 112"/>
                  <a:gd name="T42" fmla="*/ 44 w 108"/>
                  <a:gd name="T43" fmla="*/ 59 h 112"/>
                  <a:gd name="T44" fmla="*/ 52 w 108"/>
                  <a:gd name="T45" fmla="*/ 50 h 112"/>
                  <a:gd name="T46" fmla="*/ 61 w 108"/>
                  <a:gd name="T47" fmla="*/ 59 h 112"/>
                  <a:gd name="T48" fmla="*/ 52 w 108"/>
                  <a:gd name="T4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8" h="112">
                    <a:moveTo>
                      <a:pt x="108" y="43"/>
                    </a:moveTo>
                    <a:cubicBezTo>
                      <a:pt x="84" y="36"/>
                      <a:pt x="47" y="0"/>
                      <a:pt x="27" y="0"/>
                    </a:cubicBezTo>
                    <a:cubicBezTo>
                      <a:pt x="17" y="0"/>
                      <a:pt x="8" y="4"/>
                      <a:pt x="0" y="9"/>
                    </a:cubicBezTo>
                    <a:cubicBezTo>
                      <a:pt x="0" y="77"/>
                      <a:pt x="0" y="77"/>
                      <a:pt x="0" y="77"/>
                    </a:cubicBezTo>
                    <a:cubicBezTo>
                      <a:pt x="0" y="112"/>
                      <a:pt x="36" y="112"/>
                      <a:pt x="36" y="112"/>
                    </a:cubicBezTo>
                    <a:cubicBezTo>
                      <a:pt x="77" y="112"/>
                      <a:pt x="77" y="112"/>
                      <a:pt x="77" y="112"/>
                    </a:cubicBezTo>
                    <a:cubicBezTo>
                      <a:pt x="73" y="101"/>
                      <a:pt x="73" y="101"/>
                      <a:pt x="73" y="101"/>
                    </a:cubicBezTo>
                    <a:cubicBezTo>
                      <a:pt x="72" y="83"/>
                      <a:pt x="72" y="83"/>
                      <a:pt x="72" y="83"/>
                    </a:cubicBezTo>
                    <a:cubicBezTo>
                      <a:pt x="87" y="70"/>
                      <a:pt x="87" y="70"/>
                      <a:pt x="87" y="70"/>
                    </a:cubicBezTo>
                    <a:lnTo>
                      <a:pt x="108" y="43"/>
                    </a:lnTo>
                    <a:close/>
                    <a:moveTo>
                      <a:pt x="37" y="85"/>
                    </a:moveTo>
                    <a:cubicBezTo>
                      <a:pt x="33" y="85"/>
                      <a:pt x="31" y="82"/>
                      <a:pt x="31" y="78"/>
                    </a:cubicBezTo>
                    <a:cubicBezTo>
                      <a:pt x="31" y="75"/>
                      <a:pt x="33" y="72"/>
                      <a:pt x="37" y="72"/>
                    </a:cubicBezTo>
                    <a:cubicBezTo>
                      <a:pt x="40" y="72"/>
                      <a:pt x="43" y="75"/>
                      <a:pt x="43" y="78"/>
                    </a:cubicBezTo>
                    <a:cubicBezTo>
                      <a:pt x="43" y="82"/>
                      <a:pt x="40" y="85"/>
                      <a:pt x="37" y="85"/>
                    </a:cubicBezTo>
                    <a:close/>
                    <a:moveTo>
                      <a:pt x="31" y="51"/>
                    </a:moveTo>
                    <a:cubicBezTo>
                      <a:pt x="24" y="51"/>
                      <a:pt x="18" y="46"/>
                      <a:pt x="18" y="39"/>
                    </a:cubicBezTo>
                    <a:cubicBezTo>
                      <a:pt x="18" y="32"/>
                      <a:pt x="24" y="26"/>
                      <a:pt x="31" y="26"/>
                    </a:cubicBezTo>
                    <a:cubicBezTo>
                      <a:pt x="37" y="26"/>
                      <a:pt x="43" y="32"/>
                      <a:pt x="43" y="39"/>
                    </a:cubicBezTo>
                    <a:cubicBezTo>
                      <a:pt x="43" y="46"/>
                      <a:pt x="37" y="51"/>
                      <a:pt x="31" y="51"/>
                    </a:cubicBezTo>
                    <a:close/>
                    <a:moveTo>
                      <a:pt x="52" y="68"/>
                    </a:moveTo>
                    <a:cubicBezTo>
                      <a:pt x="48" y="68"/>
                      <a:pt x="44" y="64"/>
                      <a:pt x="44" y="59"/>
                    </a:cubicBezTo>
                    <a:cubicBezTo>
                      <a:pt x="44" y="54"/>
                      <a:pt x="48" y="50"/>
                      <a:pt x="52" y="50"/>
                    </a:cubicBezTo>
                    <a:cubicBezTo>
                      <a:pt x="57" y="50"/>
                      <a:pt x="61" y="54"/>
                      <a:pt x="61" y="59"/>
                    </a:cubicBezTo>
                    <a:cubicBezTo>
                      <a:pt x="61" y="64"/>
                      <a:pt x="57" y="68"/>
                      <a:pt x="52" y="68"/>
                    </a:cubicBezTo>
                    <a:close/>
                  </a:path>
                </a:pathLst>
              </a:custGeom>
              <a:grp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10" name="Freeform 302">
                <a:extLst>
                  <a:ext uri="{FF2B5EF4-FFF2-40B4-BE49-F238E27FC236}">
                    <a16:creationId xmlns:a16="http://schemas.microsoft.com/office/drawing/2014/main" id="{DAC3CD67-CD03-4F48-BF10-A268954AA40E}"/>
                  </a:ext>
                </a:extLst>
              </p:cNvPr>
              <p:cNvSpPr>
                <a:spLocks/>
              </p:cNvSpPr>
              <p:nvPr/>
            </p:nvSpPr>
            <p:spPr bwMode="auto">
              <a:xfrm>
                <a:off x="2809875" y="1295400"/>
                <a:ext cx="107950" cy="109538"/>
              </a:xfrm>
              <a:custGeom>
                <a:avLst/>
                <a:gdLst>
                  <a:gd name="T0" fmla="*/ 23 w 68"/>
                  <a:gd name="T1" fmla="*/ 15 h 69"/>
                  <a:gd name="T2" fmla="*/ 53 w 68"/>
                  <a:gd name="T3" fmla="*/ 15 h 69"/>
                  <a:gd name="T4" fmla="*/ 53 w 68"/>
                  <a:gd name="T5" fmla="*/ 45 h 69"/>
                  <a:gd name="T6" fmla="*/ 30 w 68"/>
                  <a:gd name="T7" fmla="*/ 69 h 69"/>
                  <a:gd name="T8" fmla="*/ 0 w 68"/>
                  <a:gd name="T9" fmla="*/ 39 h 69"/>
                  <a:gd name="T10" fmla="*/ 23 w 68"/>
                  <a:gd name="T11" fmla="*/ 15 h 69"/>
                </a:gdLst>
                <a:ahLst/>
                <a:cxnLst>
                  <a:cxn ang="0">
                    <a:pos x="T0" y="T1"/>
                  </a:cxn>
                  <a:cxn ang="0">
                    <a:pos x="T2" y="T3"/>
                  </a:cxn>
                  <a:cxn ang="0">
                    <a:pos x="T4" y="T5"/>
                  </a:cxn>
                  <a:cxn ang="0">
                    <a:pos x="T6" y="T7"/>
                  </a:cxn>
                  <a:cxn ang="0">
                    <a:pos x="T8" y="T9"/>
                  </a:cxn>
                  <a:cxn ang="0">
                    <a:pos x="T10" y="T11"/>
                  </a:cxn>
                </a:cxnLst>
                <a:rect l="0" t="0" r="r" b="b"/>
                <a:pathLst>
                  <a:path w="68" h="69">
                    <a:moveTo>
                      <a:pt x="23" y="15"/>
                    </a:moveTo>
                    <a:cubicBezTo>
                      <a:pt x="23" y="15"/>
                      <a:pt x="38" y="0"/>
                      <a:pt x="53" y="15"/>
                    </a:cubicBezTo>
                    <a:cubicBezTo>
                      <a:pt x="68" y="30"/>
                      <a:pt x="53" y="45"/>
                      <a:pt x="53" y="45"/>
                    </a:cubicBezTo>
                    <a:cubicBezTo>
                      <a:pt x="30" y="69"/>
                      <a:pt x="30" y="69"/>
                      <a:pt x="30" y="69"/>
                    </a:cubicBezTo>
                    <a:cubicBezTo>
                      <a:pt x="0" y="39"/>
                      <a:pt x="0" y="39"/>
                      <a:pt x="0" y="39"/>
                    </a:cubicBezTo>
                    <a:lnTo>
                      <a:pt x="23" y="15"/>
                    </a:lnTo>
                    <a:close/>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11" name="Freeform 303">
                <a:extLst>
                  <a:ext uri="{FF2B5EF4-FFF2-40B4-BE49-F238E27FC236}">
                    <a16:creationId xmlns:a16="http://schemas.microsoft.com/office/drawing/2014/main" id="{75A03E31-3453-404A-A7F2-DAE66F439101}"/>
                  </a:ext>
                </a:extLst>
              </p:cNvPr>
              <p:cNvSpPr>
                <a:spLocks/>
              </p:cNvSpPr>
              <p:nvPr/>
            </p:nvSpPr>
            <p:spPr bwMode="auto">
              <a:xfrm>
                <a:off x="2819399" y="1409700"/>
                <a:ext cx="85725" cy="65088"/>
              </a:xfrm>
              <a:custGeom>
                <a:avLst/>
                <a:gdLst>
                  <a:gd name="T0" fmla="*/ 33 w 54"/>
                  <a:gd name="T1" fmla="*/ 0 h 42"/>
                  <a:gd name="T2" fmla="*/ 54 w 54"/>
                  <a:gd name="T3" fmla="*/ 21 h 42"/>
                  <a:gd name="T4" fmla="*/ 33 w 54"/>
                  <a:gd name="T5" fmla="*/ 42 h 42"/>
                  <a:gd name="T6" fmla="*/ 0 w 54"/>
                  <a:gd name="T7" fmla="*/ 42 h 42"/>
                  <a:gd name="T8" fmla="*/ 0 w 54"/>
                  <a:gd name="T9" fmla="*/ 0 h 42"/>
                  <a:gd name="T10" fmla="*/ 33 w 54"/>
                  <a:gd name="T11" fmla="*/ 0 h 42"/>
                </a:gdLst>
                <a:ahLst/>
                <a:cxnLst>
                  <a:cxn ang="0">
                    <a:pos x="T0" y="T1"/>
                  </a:cxn>
                  <a:cxn ang="0">
                    <a:pos x="T2" y="T3"/>
                  </a:cxn>
                  <a:cxn ang="0">
                    <a:pos x="T4" y="T5"/>
                  </a:cxn>
                  <a:cxn ang="0">
                    <a:pos x="T6" y="T7"/>
                  </a:cxn>
                  <a:cxn ang="0">
                    <a:pos x="T8" y="T9"/>
                  </a:cxn>
                  <a:cxn ang="0">
                    <a:pos x="T10" y="T11"/>
                  </a:cxn>
                </a:cxnLst>
                <a:rect l="0" t="0" r="r" b="b"/>
                <a:pathLst>
                  <a:path w="54" h="42">
                    <a:moveTo>
                      <a:pt x="33" y="0"/>
                    </a:moveTo>
                    <a:cubicBezTo>
                      <a:pt x="33" y="0"/>
                      <a:pt x="54" y="0"/>
                      <a:pt x="54" y="21"/>
                    </a:cubicBezTo>
                    <a:cubicBezTo>
                      <a:pt x="54" y="42"/>
                      <a:pt x="33" y="42"/>
                      <a:pt x="33" y="42"/>
                    </a:cubicBezTo>
                    <a:cubicBezTo>
                      <a:pt x="0" y="42"/>
                      <a:pt x="0" y="42"/>
                      <a:pt x="0" y="42"/>
                    </a:cubicBezTo>
                    <a:cubicBezTo>
                      <a:pt x="0" y="0"/>
                      <a:pt x="0" y="0"/>
                      <a:pt x="0" y="0"/>
                    </a:cubicBezTo>
                    <a:lnTo>
                      <a:pt x="33" y="0"/>
                    </a:lnTo>
                    <a:close/>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12" name="Freeform 304">
                <a:extLst>
                  <a:ext uri="{FF2B5EF4-FFF2-40B4-BE49-F238E27FC236}">
                    <a16:creationId xmlns:a16="http://schemas.microsoft.com/office/drawing/2014/main" id="{69A52CBA-A437-40B5-B8AC-9F472202C35D}"/>
                  </a:ext>
                </a:extLst>
              </p:cNvPr>
              <p:cNvSpPr>
                <a:spLocks/>
              </p:cNvSpPr>
              <p:nvPr/>
            </p:nvSpPr>
            <p:spPr bwMode="auto">
              <a:xfrm>
                <a:off x="2738438" y="1409700"/>
                <a:ext cx="80963" cy="65088"/>
              </a:xfrm>
              <a:custGeom>
                <a:avLst/>
                <a:gdLst>
                  <a:gd name="T0" fmla="*/ 21 w 52"/>
                  <a:gd name="T1" fmla="*/ 42 h 42"/>
                  <a:gd name="T2" fmla="*/ 0 w 52"/>
                  <a:gd name="T3" fmla="*/ 21 h 42"/>
                  <a:gd name="T4" fmla="*/ 21 w 52"/>
                  <a:gd name="T5" fmla="*/ 0 h 42"/>
                  <a:gd name="T6" fmla="*/ 52 w 52"/>
                  <a:gd name="T7" fmla="*/ 0 h 42"/>
                  <a:gd name="T8" fmla="*/ 52 w 52"/>
                  <a:gd name="T9" fmla="*/ 42 h 42"/>
                  <a:gd name="T10" fmla="*/ 21 w 52"/>
                  <a:gd name="T11" fmla="*/ 42 h 42"/>
                </a:gdLst>
                <a:ahLst/>
                <a:cxnLst>
                  <a:cxn ang="0">
                    <a:pos x="T0" y="T1"/>
                  </a:cxn>
                  <a:cxn ang="0">
                    <a:pos x="T2" y="T3"/>
                  </a:cxn>
                  <a:cxn ang="0">
                    <a:pos x="T4" y="T5"/>
                  </a:cxn>
                  <a:cxn ang="0">
                    <a:pos x="T6" y="T7"/>
                  </a:cxn>
                  <a:cxn ang="0">
                    <a:pos x="T8" y="T9"/>
                  </a:cxn>
                  <a:cxn ang="0">
                    <a:pos x="T10" y="T11"/>
                  </a:cxn>
                </a:cxnLst>
                <a:rect l="0" t="0" r="r" b="b"/>
                <a:pathLst>
                  <a:path w="52" h="42">
                    <a:moveTo>
                      <a:pt x="21" y="42"/>
                    </a:moveTo>
                    <a:cubicBezTo>
                      <a:pt x="21" y="42"/>
                      <a:pt x="0" y="42"/>
                      <a:pt x="0" y="21"/>
                    </a:cubicBezTo>
                    <a:cubicBezTo>
                      <a:pt x="0" y="0"/>
                      <a:pt x="21" y="0"/>
                      <a:pt x="21" y="0"/>
                    </a:cubicBezTo>
                    <a:cubicBezTo>
                      <a:pt x="52" y="0"/>
                      <a:pt x="52" y="0"/>
                      <a:pt x="52" y="0"/>
                    </a:cubicBezTo>
                    <a:cubicBezTo>
                      <a:pt x="52" y="42"/>
                      <a:pt x="52" y="42"/>
                      <a:pt x="52" y="42"/>
                    </a:cubicBezTo>
                    <a:lnTo>
                      <a:pt x="21" y="42"/>
                    </a:lnTo>
                    <a:close/>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13" name="Freeform 305">
                <a:extLst>
                  <a:ext uri="{FF2B5EF4-FFF2-40B4-BE49-F238E27FC236}">
                    <a16:creationId xmlns:a16="http://schemas.microsoft.com/office/drawing/2014/main" id="{702FC909-404E-4AED-A383-3FD1DFCCCDEF}"/>
                  </a:ext>
                </a:extLst>
              </p:cNvPr>
              <p:cNvSpPr>
                <a:spLocks/>
              </p:cNvSpPr>
              <p:nvPr/>
            </p:nvSpPr>
            <p:spPr bwMode="auto">
              <a:xfrm>
                <a:off x="2767013" y="1357313"/>
                <a:ext cx="90488" cy="52388"/>
              </a:xfrm>
              <a:custGeom>
                <a:avLst/>
                <a:gdLst>
                  <a:gd name="T0" fmla="*/ 3 w 58"/>
                  <a:gd name="T1" fmla="*/ 33 h 33"/>
                  <a:gd name="T2" fmla="*/ 23 w 58"/>
                  <a:gd name="T3" fmla="*/ 33 h 33"/>
                  <a:gd name="T4" fmla="*/ 36 w 58"/>
                  <a:gd name="T5" fmla="*/ 33 h 33"/>
                  <a:gd name="T6" fmla="*/ 55 w 58"/>
                  <a:gd name="T7" fmla="*/ 33 h 33"/>
                  <a:gd name="T8" fmla="*/ 58 w 58"/>
                  <a:gd name="T9" fmla="*/ 30 h 33"/>
                  <a:gd name="T10" fmla="*/ 28 w 58"/>
                  <a:gd name="T11" fmla="*/ 0 h 33"/>
                  <a:gd name="T12" fmla="*/ 6 w 58"/>
                  <a:gd name="T13" fmla="*/ 21 h 33"/>
                  <a:gd name="T14" fmla="*/ 0 w 58"/>
                  <a:gd name="T15" fmla="*/ 33 h 33"/>
                  <a:gd name="T16" fmla="*/ 3 w 58"/>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33">
                    <a:moveTo>
                      <a:pt x="3" y="33"/>
                    </a:moveTo>
                    <a:cubicBezTo>
                      <a:pt x="23" y="33"/>
                      <a:pt x="23" y="33"/>
                      <a:pt x="23" y="33"/>
                    </a:cubicBezTo>
                    <a:cubicBezTo>
                      <a:pt x="36" y="33"/>
                      <a:pt x="36" y="33"/>
                      <a:pt x="36" y="33"/>
                    </a:cubicBezTo>
                    <a:cubicBezTo>
                      <a:pt x="55" y="33"/>
                      <a:pt x="55" y="33"/>
                      <a:pt x="55" y="33"/>
                    </a:cubicBezTo>
                    <a:cubicBezTo>
                      <a:pt x="58" y="30"/>
                      <a:pt x="58" y="30"/>
                      <a:pt x="58" y="30"/>
                    </a:cubicBezTo>
                    <a:cubicBezTo>
                      <a:pt x="28" y="0"/>
                      <a:pt x="28" y="0"/>
                      <a:pt x="28" y="0"/>
                    </a:cubicBezTo>
                    <a:cubicBezTo>
                      <a:pt x="6" y="21"/>
                      <a:pt x="6" y="21"/>
                      <a:pt x="6" y="21"/>
                    </a:cubicBezTo>
                    <a:cubicBezTo>
                      <a:pt x="6" y="21"/>
                      <a:pt x="2" y="26"/>
                      <a:pt x="0" y="33"/>
                    </a:cubicBezTo>
                    <a:cubicBezTo>
                      <a:pt x="2" y="33"/>
                      <a:pt x="3" y="33"/>
                      <a:pt x="3" y="33"/>
                    </a:cubicBezTo>
                    <a:close/>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14" name="Freeform 306">
                <a:extLst>
                  <a:ext uri="{FF2B5EF4-FFF2-40B4-BE49-F238E27FC236}">
                    <a16:creationId xmlns:a16="http://schemas.microsoft.com/office/drawing/2014/main" id="{835A93A4-D895-4073-9021-4373399D214C}"/>
                  </a:ext>
                </a:extLst>
              </p:cNvPr>
              <p:cNvSpPr>
                <a:spLocks/>
              </p:cNvSpPr>
              <p:nvPr/>
            </p:nvSpPr>
            <p:spPr bwMode="auto">
              <a:xfrm>
                <a:off x="2625725" y="1160463"/>
                <a:ext cx="223838" cy="314325"/>
              </a:xfrm>
              <a:custGeom>
                <a:avLst/>
                <a:gdLst>
                  <a:gd name="T0" fmla="*/ 71 w 142"/>
                  <a:gd name="T1" fmla="*/ 179 h 200"/>
                  <a:gd name="T2" fmla="*/ 89 w 142"/>
                  <a:gd name="T3" fmla="*/ 158 h 200"/>
                  <a:gd name="T4" fmla="*/ 95 w 142"/>
                  <a:gd name="T5" fmla="*/ 146 h 200"/>
                  <a:gd name="T6" fmla="*/ 117 w 142"/>
                  <a:gd name="T7" fmla="*/ 125 h 200"/>
                  <a:gd name="T8" fmla="*/ 117 w 142"/>
                  <a:gd name="T9" fmla="*/ 125 h 200"/>
                  <a:gd name="T10" fmla="*/ 140 w 142"/>
                  <a:gd name="T11" fmla="*/ 101 h 200"/>
                  <a:gd name="T12" fmla="*/ 142 w 142"/>
                  <a:gd name="T13" fmla="*/ 100 h 200"/>
                  <a:gd name="T14" fmla="*/ 142 w 142"/>
                  <a:gd name="T15" fmla="*/ 59 h 200"/>
                  <a:gd name="T16" fmla="*/ 106 w 142"/>
                  <a:gd name="T17" fmla="*/ 24 h 200"/>
                  <a:gd name="T18" fmla="*/ 106 w 142"/>
                  <a:gd name="T19" fmla="*/ 0 h 200"/>
                  <a:gd name="T20" fmla="*/ 36 w 142"/>
                  <a:gd name="T21" fmla="*/ 0 h 200"/>
                  <a:gd name="T22" fmla="*/ 36 w 142"/>
                  <a:gd name="T23" fmla="*/ 24 h 200"/>
                  <a:gd name="T24" fmla="*/ 0 w 142"/>
                  <a:gd name="T25" fmla="*/ 59 h 200"/>
                  <a:gd name="T26" fmla="*/ 0 w 142"/>
                  <a:gd name="T27" fmla="*/ 165 h 200"/>
                  <a:gd name="T28" fmla="*/ 36 w 142"/>
                  <a:gd name="T29" fmla="*/ 200 h 200"/>
                  <a:gd name="T30" fmla="*/ 92 w 142"/>
                  <a:gd name="T31" fmla="*/ 200 h 200"/>
                  <a:gd name="T32" fmla="*/ 71 w 142"/>
                  <a:gd name="T33" fmla="*/ 17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2" h="200">
                    <a:moveTo>
                      <a:pt x="71" y="179"/>
                    </a:moveTo>
                    <a:cubicBezTo>
                      <a:pt x="71" y="163"/>
                      <a:pt x="83" y="159"/>
                      <a:pt x="89" y="158"/>
                    </a:cubicBezTo>
                    <a:cubicBezTo>
                      <a:pt x="91" y="151"/>
                      <a:pt x="95" y="146"/>
                      <a:pt x="95" y="146"/>
                    </a:cubicBezTo>
                    <a:cubicBezTo>
                      <a:pt x="117" y="125"/>
                      <a:pt x="117" y="125"/>
                      <a:pt x="117" y="125"/>
                    </a:cubicBezTo>
                    <a:cubicBezTo>
                      <a:pt x="117" y="125"/>
                      <a:pt x="117" y="125"/>
                      <a:pt x="117" y="125"/>
                    </a:cubicBezTo>
                    <a:cubicBezTo>
                      <a:pt x="140" y="101"/>
                      <a:pt x="140" y="101"/>
                      <a:pt x="140" y="101"/>
                    </a:cubicBezTo>
                    <a:cubicBezTo>
                      <a:pt x="140" y="101"/>
                      <a:pt x="141" y="101"/>
                      <a:pt x="142" y="100"/>
                    </a:cubicBezTo>
                    <a:cubicBezTo>
                      <a:pt x="142" y="59"/>
                      <a:pt x="142" y="59"/>
                      <a:pt x="142" y="59"/>
                    </a:cubicBezTo>
                    <a:cubicBezTo>
                      <a:pt x="142" y="24"/>
                      <a:pt x="106" y="24"/>
                      <a:pt x="106" y="24"/>
                    </a:cubicBezTo>
                    <a:cubicBezTo>
                      <a:pt x="106" y="0"/>
                      <a:pt x="106" y="0"/>
                      <a:pt x="106" y="0"/>
                    </a:cubicBezTo>
                    <a:cubicBezTo>
                      <a:pt x="36" y="0"/>
                      <a:pt x="36" y="0"/>
                      <a:pt x="36" y="0"/>
                    </a:cubicBezTo>
                    <a:cubicBezTo>
                      <a:pt x="36" y="24"/>
                      <a:pt x="36" y="24"/>
                      <a:pt x="36" y="24"/>
                    </a:cubicBezTo>
                    <a:cubicBezTo>
                      <a:pt x="0" y="24"/>
                      <a:pt x="0" y="59"/>
                      <a:pt x="0" y="59"/>
                    </a:cubicBezTo>
                    <a:cubicBezTo>
                      <a:pt x="0" y="165"/>
                      <a:pt x="0" y="165"/>
                      <a:pt x="0" y="165"/>
                    </a:cubicBezTo>
                    <a:cubicBezTo>
                      <a:pt x="0" y="200"/>
                      <a:pt x="36" y="200"/>
                      <a:pt x="36" y="200"/>
                    </a:cubicBezTo>
                    <a:cubicBezTo>
                      <a:pt x="92" y="200"/>
                      <a:pt x="92" y="200"/>
                      <a:pt x="92" y="200"/>
                    </a:cubicBezTo>
                    <a:cubicBezTo>
                      <a:pt x="92" y="200"/>
                      <a:pt x="71" y="200"/>
                      <a:pt x="71" y="179"/>
                    </a:cubicBezTo>
                    <a:close/>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grpSp>
        <p:nvGrpSpPr>
          <p:cNvPr id="31" name="Group 30">
            <a:extLst>
              <a:ext uri="{FF2B5EF4-FFF2-40B4-BE49-F238E27FC236}">
                <a16:creationId xmlns:a16="http://schemas.microsoft.com/office/drawing/2014/main" id="{B93AB8B2-1DC2-45E9-8506-51FC449836E9}"/>
              </a:ext>
            </a:extLst>
          </p:cNvPr>
          <p:cNvGrpSpPr/>
          <p:nvPr/>
        </p:nvGrpSpPr>
        <p:grpSpPr>
          <a:xfrm>
            <a:off x="9449229" y="4678017"/>
            <a:ext cx="728972" cy="728972"/>
            <a:chOff x="9449229" y="4795782"/>
            <a:chExt cx="728972" cy="728972"/>
          </a:xfrm>
        </p:grpSpPr>
        <p:sp>
          <p:nvSpPr>
            <p:cNvPr id="121" name="Oval 120">
              <a:extLst>
                <a:ext uri="{FF2B5EF4-FFF2-40B4-BE49-F238E27FC236}">
                  <a16:creationId xmlns:a16="http://schemas.microsoft.com/office/drawing/2014/main" id="{A1AFA9C7-DBF4-4EE2-885E-61BCDB632243}"/>
                </a:ext>
              </a:extLst>
            </p:cNvPr>
            <p:cNvSpPr/>
            <p:nvPr/>
          </p:nvSpPr>
          <p:spPr>
            <a:xfrm>
              <a:off x="9449229" y="4795782"/>
              <a:ext cx="728972" cy="72897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30" name="Freeform 275">
              <a:extLst>
                <a:ext uri="{FF2B5EF4-FFF2-40B4-BE49-F238E27FC236}">
                  <a16:creationId xmlns:a16="http://schemas.microsoft.com/office/drawing/2014/main" id="{3C9DEF6E-D9B0-4C60-A5B3-62666B64DF3E}"/>
                </a:ext>
              </a:extLst>
            </p:cNvPr>
            <p:cNvSpPr>
              <a:spLocks noEditPoints="1"/>
            </p:cNvSpPr>
            <p:nvPr/>
          </p:nvSpPr>
          <p:spPr bwMode="auto">
            <a:xfrm>
              <a:off x="9575452" y="4973845"/>
              <a:ext cx="476526" cy="372846"/>
            </a:xfrm>
            <a:custGeom>
              <a:avLst/>
              <a:gdLst>
                <a:gd name="T0" fmla="*/ 168 w 384"/>
                <a:gd name="T1" fmla="*/ 39 h 300"/>
                <a:gd name="T2" fmla="*/ 163 w 384"/>
                <a:gd name="T3" fmla="*/ 19 h 300"/>
                <a:gd name="T4" fmla="*/ 201 w 384"/>
                <a:gd name="T5" fmla="*/ 10 h 300"/>
                <a:gd name="T6" fmla="*/ 215 w 384"/>
                <a:gd name="T7" fmla="*/ 7 h 300"/>
                <a:gd name="T8" fmla="*/ 243 w 384"/>
                <a:gd name="T9" fmla="*/ 6 h 300"/>
                <a:gd name="T10" fmla="*/ 251 w 384"/>
                <a:gd name="T11" fmla="*/ 42 h 300"/>
                <a:gd name="T12" fmla="*/ 236 w 384"/>
                <a:gd name="T13" fmla="*/ 66 h 300"/>
                <a:gd name="T14" fmla="*/ 347 w 384"/>
                <a:gd name="T15" fmla="*/ 79 h 300"/>
                <a:gd name="T16" fmla="*/ 368 w 384"/>
                <a:gd name="T17" fmla="*/ 162 h 300"/>
                <a:gd name="T18" fmla="*/ 241 w 384"/>
                <a:gd name="T19" fmla="*/ 212 h 300"/>
                <a:gd name="T20" fmla="*/ 253 w 384"/>
                <a:gd name="T21" fmla="*/ 230 h 300"/>
                <a:gd name="T22" fmla="*/ 248 w 384"/>
                <a:gd name="T23" fmla="*/ 258 h 300"/>
                <a:gd name="T24" fmla="*/ 211 w 384"/>
                <a:gd name="T25" fmla="*/ 259 h 300"/>
                <a:gd name="T26" fmla="*/ 194 w 384"/>
                <a:gd name="T27" fmla="*/ 238 h 300"/>
                <a:gd name="T28" fmla="*/ 69 w 384"/>
                <a:gd name="T29" fmla="*/ 295 h 300"/>
                <a:gd name="T30" fmla="*/ 4 w 384"/>
                <a:gd name="T31" fmla="*/ 270 h 300"/>
                <a:gd name="T32" fmla="*/ 51 w 384"/>
                <a:gd name="T33" fmla="*/ 103 h 300"/>
                <a:gd name="T34" fmla="*/ 115 w 384"/>
                <a:gd name="T35" fmla="*/ 48 h 300"/>
                <a:gd name="T36" fmla="*/ 170 w 384"/>
                <a:gd name="T37" fmla="*/ 51 h 300"/>
                <a:gd name="T38" fmla="*/ 223 w 384"/>
                <a:gd name="T39" fmla="*/ 92 h 300"/>
                <a:gd name="T40" fmla="*/ 210 w 384"/>
                <a:gd name="T41" fmla="*/ 92 h 300"/>
                <a:gd name="T42" fmla="*/ 185 w 384"/>
                <a:gd name="T43" fmla="*/ 68 h 300"/>
                <a:gd name="T44" fmla="*/ 109 w 384"/>
                <a:gd name="T45" fmla="*/ 62 h 300"/>
                <a:gd name="T46" fmla="*/ 65 w 384"/>
                <a:gd name="T47" fmla="*/ 105 h 300"/>
                <a:gd name="T48" fmla="*/ 18 w 384"/>
                <a:gd name="T49" fmla="*/ 270 h 300"/>
                <a:gd name="T50" fmla="*/ 71 w 384"/>
                <a:gd name="T51" fmla="*/ 282 h 300"/>
                <a:gd name="T52" fmla="*/ 197 w 384"/>
                <a:gd name="T53" fmla="*/ 197 h 300"/>
                <a:gd name="T54" fmla="*/ 210 w 384"/>
                <a:gd name="T55" fmla="*/ 198 h 300"/>
                <a:gd name="T56" fmla="*/ 214 w 384"/>
                <a:gd name="T57" fmla="*/ 204 h 300"/>
                <a:gd name="T58" fmla="*/ 356 w 384"/>
                <a:gd name="T59" fmla="*/ 155 h 300"/>
                <a:gd name="T60" fmla="*/ 349 w 384"/>
                <a:gd name="T61" fmla="*/ 94 h 300"/>
                <a:gd name="T62" fmla="*/ 241 w 384"/>
                <a:gd name="T63" fmla="*/ 80 h 300"/>
                <a:gd name="T64" fmla="*/ 184 w 384"/>
                <a:gd name="T65" fmla="*/ 53 h 300"/>
                <a:gd name="T66" fmla="*/ 223 w 384"/>
                <a:gd name="T67" fmla="*/ 57 h 300"/>
                <a:gd name="T68" fmla="*/ 240 w 384"/>
                <a:gd name="T69" fmla="*/ 34 h 300"/>
                <a:gd name="T70" fmla="*/ 235 w 384"/>
                <a:gd name="T71" fmla="*/ 17 h 300"/>
                <a:gd name="T72" fmla="*/ 208 w 384"/>
                <a:gd name="T73" fmla="*/ 32 h 300"/>
                <a:gd name="T74" fmla="*/ 191 w 384"/>
                <a:gd name="T75" fmla="*/ 19 h 300"/>
                <a:gd name="T76" fmla="*/ 178 w 384"/>
                <a:gd name="T77" fmla="*/ 19 h 300"/>
                <a:gd name="T78" fmla="*/ 181 w 384"/>
                <a:gd name="T79" fmla="*/ 36 h 300"/>
                <a:gd name="T80" fmla="*/ 184 w 384"/>
                <a:gd name="T81" fmla="*/ 53 h 300"/>
                <a:gd name="T82" fmla="*/ 210 w 384"/>
                <a:gd name="T83" fmla="*/ 217 h 300"/>
                <a:gd name="T84" fmla="*/ 205 w 384"/>
                <a:gd name="T85" fmla="*/ 232 h 300"/>
                <a:gd name="T86" fmla="*/ 232 w 384"/>
                <a:gd name="T87" fmla="*/ 253 h 300"/>
                <a:gd name="T88" fmla="*/ 243 w 384"/>
                <a:gd name="T89" fmla="*/ 238 h 300"/>
                <a:gd name="T90" fmla="*/ 224 w 384"/>
                <a:gd name="T91" fmla="*/ 21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 h="300">
                  <a:moveTo>
                    <a:pt x="170" y="51"/>
                  </a:moveTo>
                  <a:cubicBezTo>
                    <a:pt x="171" y="46"/>
                    <a:pt x="171" y="43"/>
                    <a:pt x="168" y="39"/>
                  </a:cubicBezTo>
                  <a:cubicBezTo>
                    <a:pt x="165" y="35"/>
                    <a:pt x="162" y="30"/>
                    <a:pt x="162" y="25"/>
                  </a:cubicBezTo>
                  <a:cubicBezTo>
                    <a:pt x="162" y="23"/>
                    <a:pt x="162" y="21"/>
                    <a:pt x="163" y="19"/>
                  </a:cubicBezTo>
                  <a:cubicBezTo>
                    <a:pt x="166" y="10"/>
                    <a:pt x="173" y="5"/>
                    <a:pt x="181" y="3"/>
                  </a:cubicBezTo>
                  <a:cubicBezTo>
                    <a:pt x="189" y="1"/>
                    <a:pt x="196" y="4"/>
                    <a:pt x="201" y="10"/>
                  </a:cubicBezTo>
                  <a:cubicBezTo>
                    <a:pt x="203" y="12"/>
                    <a:pt x="204" y="14"/>
                    <a:pt x="205" y="17"/>
                  </a:cubicBezTo>
                  <a:cubicBezTo>
                    <a:pt x="208" y="13"/>
                    <a:pt x="212" y="10"/>
                    <a:pt x="215" y="7"/>
                  </a:cubicBezTo>
                  <a:cubicBezTo>
                    <a:pt x="218" y="4"/>
                    <a:pt x="222" y="2"/>
                    <a:pt x="227" y="1"/>
                  </a:cubicBezTo>
                  <a:cubicBezTo>
                    <a:pt x="233" y="0"/>
                    <a:pt x="238" y="2"/>
                    <a:pt x="243" y="6"/>
                  </a:cubicBezTo>
                  <a:cubicBezTo>
                    <a:pt x="246" y="9"/>
                    <a:pt x="248" y="11"/>
                    <a:pt x="251" y="14"/>
                  </a:cubicBezTo>
                  <a:cubicBezTo>
                    <a:pt x="259" y="22"/>
                    <a:pt x="259" y="34"/>
                    <a:pt x="251" y="42"/>
                  </a:cubicBezTo>
                  <a:cubicBezTo>
                    <a:pt x="248" y="45"/>
                    <a:pt x="244" y="49"/>
                    <a:pt x="240" y="52"/>
                  </a:cubicBezTo>
                  <a:cubicBezTo>
                    <a:pt x="236" y="56"/>
                    <a:pt x="235" y="60"/>
                    <a:pt x="236" y="66"/>
                  </a:cubicBezTo>
                  <a:cubicBezTo>
                    <a:pt x="245" y="67"/>
                    <a:pt x="253" y="68"/>
                    <a:pt x="262" y="70"/>
                  </a:cubicBezTo>
                  <a:cubicBezTo>
                    <a:pt x="277" y="73"/>
                    <a:pt x="332" y="75"/>
                    <a:pt x="347" y="79"/>
                  </a:cubicBezTo>
                  <a:cubicBezTo>
                    <a:pt x="362" y="84"/>
                    <a:pt x="375" y="93"/>
                    <a:pt x="379" y="109"/>
                  </a:cubicBezTo>
                  <a:cubicBezTo>
                    <a:pt x="384" y="128"/>
                    <a:pt x="382" y="146"/>
                    <a:pt x="368" y="162"/>
                  </a:cubicBezTo>
                  <a:cubicBezTo>
                    <a:pt x="353" y="178"/>
                    <a:pt x="294" y="191"/>
                    <a:pt x="274" y="200"/>
                  </a:cubicBezTo>
                  <a:cubicBezTo>
                    <a:pt x="264" y="205"/>
                    <a:pt x="252" y="208"/>
                    <a:pt x="241" y="212"/>
                  </a:cubicBezTo>
                  <a:cubicBezTo>
                    <a:pt x="241" y="213"/>
                    <a:pt x="240" y="213"/>
                    <a:pt x="239" y="213"/>
                  </a:cubicBezTo>
                  <a:cubicBezTo>
                    <a:pt x="246" y="223"/>
                    <a:pt x="246" y="220"/>
                    <a:pt x="253" y="230"/>
                  </a:cubicBezTo>
                  <a:cubicBezTo>
                    <a:pt x="256" y="233"/>
                    <a:pt x="257" y="237"/>
                    <a:pt x="257" y="241"/>
                  </a:cubicBezTo>
                  <a:cubicBezTo>
                    <a:pt x="257" y="248"/>
                    <a:pt x="254" y="254"/>
                    <a:pt x="248" y="258"/>
                  </a:cubicBezTo>
                  <a:cubicBezTo>
                    <a:pt x="244" y="260"/>
                    <a:pt x="241" y="262"/>
                    <a:pt x="237" y="264"/>
                  </a:cubicBezTo>
                  <a:cubicBezTo>
                    <a:pt x="228" y="270"/>
                    <a:pt x="217" y="267"/>
                    <a:pt x="211" y="259"/>
                  </a:cubicBezTo>
                  <a:cubicBezTo>
                    <a:pt x="204" y="249"/>
                    <a:pt x="203" y="251"/>
                    <a:pt x="197" y="242"/>
                  </a:cubicBezTo>
                  <a:cubicBezTo>
                    <a:pt x="196" y="241"/>
                    <a:pt x="195" y="240"/>
                    <a:pt x="194" y="238"/>
                  </a:cubicBezTo>
                  <a:cubicBezTo>
                    <a:pt x="189" y="244"/>
                    <a:pt x="184" y="249"/>
                    <a:pt x="178" y="254"/>
                  </a:cubicBezTo>
                  <a:cubicBezTo>
                    <a:pt x="153" y="274"/>
                    <a:pt x="101" y="289"/>
                    <a:pt x="69" y="295"/>
                  </a:cubicBezTo>
                  <a:cubicBezTo>
                    <a:pt x="58" y="297"/>
                    <a:pt x="42" y="300"/>
                    <a:pt x="31" y="297"/>
                  </a:cubicBezTo>
                  <a:cubicBezTo>
                    <a:pt x="17" y="293"/>
                    <a:pt x="9" y="283"/>
                    <a:pt x="4" y="270"/>
                  </a:cubicBezTo>
                  <a:cubicBezTo>
                    <a:pt x="0" y="259"/>
                    <a:pt x="4" y="245"/>
                    <a:pt x="4" y="234"/>
                  </a:cubicBezTo>
                  <a:cubicBezTo>
                    <a:pt x="3" y="189"/>
                    <a:pt x="33" y="145"/>
                    <a:pt x="51" y="103"/>
                  </a:cubicBezTo>
                  <a:cubicBezTo>
                    <a:pt x="56" y="90"/>
                    <a:pt x="63" y="78"/>
                    <a:pt x="73" y="67"/>
                  </a:cubicBezTo>
                  <a:cubicBezTo>
                    <a:pt x="84" y="55"/>
                    <a:pt x="98" y="48"/>
                    <a:pt x="115" y="48"/>
                  </a:cubicBezTo>
                  <a:cubicBezTo>
                    <a:pt x="133" y="47"/>
                    <a:pt x="150" y="48"/>
                    <a:pt x="168" y="50"/>
                  </a:cubicBezTo>
                  <a:cubicBezTo>
                    <a:pt x="168" y="50"/>
                    <a:pt x="169" y="50"/>
                    <a:pt x="170" y="51"/>
                  </a:cubicBezTo>
                  <a:close/>
                  <a:moveTo>
                    <a:pt x="219" y="76"/>
                  </a:moveTo>
                  <a:cubicBezTo>
                    <a:pt x="221" y="81"/>
                    <a:pt x="222" y="86"/>
                    <a:pt x="223" y="92"/>
                  </a:cubicBezTo>
                  <a:cubicBezTo>
                    <a:pt x="223" y="96"/>
                    <a:pt x="221" y="100"/>
                    <a:pt x="217" y="100"/>
                  </a:cubicBezTo>
                  <a:cubicBezTo>
                    <a:pt x="213" y="100"/>
                    <a:pt x="210" y="97"/>
                    <a:pt x="210" y="92"/>
                  </a:cubicBezTo>
                  <a:cubicBezTo>
                    <a:pt x="209" y="85"/>
                    <a:pt x="206" y="79"/>
                    <a:pt x="200" y="76"/>
                  </a:cubicBezTo>
                  <a:cubicBezTo>
                    <a:pt x="196" y="73"/>
                    <a:pt x="191" y="70"/>
                    <a:pt x="185" y="68"/>
                  </a:cubicBezTo>
                  <a:cubicBezTo>
                    <a:pt x="171" y="63"/>
                    <a:pt x="157" y="61"/>
                    <a:pt x="142" y="61"/>
                  </a:cubicBezTo>
                  <a:cubicBezTo>
                    <a:pt x="131" y="61"/>
                    <a:pt x="120" y="61"/>
                    <a:pt x="109" y="62"/>
                  </a:cubicBezTo>
                  <a:cubicBezTo>
                    <a:pt x="101" y="62"/>
                    <a:pt x="94" y="66"/>
                    <a:pt x="88" y="72"/>
                  </a:cubicBezTo>
                  <a:cubicBezTo>
                    <a:pt x="77" y="81"/>
                    <a:pt x="70" y="92"/>
                    <a:pt x="65" y="105"/>
                  </a:cubicBezTo>
                  <a:cubicBezTo>
                    <a:pt x="46" y="148"/>
                    <a:pt x="15" y="193"/>
                    <a:pt x="17" y="239"/>
                  </a:cubicBezTo>
                  <a:cubicBezTo>
                    <a:pt x="18" y="249"/>
                    <a:pt x="14" y="261"/>
                    <a:pt x="18" y="270"/>
                  </a:cubicBezTo>
                  <a:cubicBezTo>
                    <a:pt x="22" y="278"/>
                    <a:pt x="28" y="283"/>
                    <a:pt x="36" y="285"/>
                  </a:cubicBezTo>
                  <a:cubicBezTo>
                    <a:pt x="46" y="286"/>
                    <a:pt x="61" y="284"/>
                    <a:pt x="71" y="282"/>
                  </a:cubicBezTo>
                  <a:cubicBezTo>
                    <a:pt x="101" y="274"/>
                    <a:pt x="152" y="260"/>
                    <a:pt x="175" y="238"/>
                  </a:cubicBezTo>
                  <a:cubicBezTo>
                    <a:pt x="187" y="227"/>
                    <a:pt x="196" y="215"/>
                    <a:pt x="197" y="197"/>
                  </a:cubicBezTo>
                  <a:cubicBezTo>
                    <a:pt x="197" y="193"/>
                    <a:pt x="200" y="191"/>
                    <a:pt x="204" y="191"/>
                  </a:cubicBezTo>
                  <a:cubicBezTo>
                    <a:pt x="207" y="192"/>
                    <a:pt x="210" y="195"/>
                    <a:pt x="210" y="198"/>
                  </a:cubicBezTo>
                  <a:cubicBezTo>
                    <a:pt x="210" y="200"/>
                    <a:pt x="210" y="202"/>
                    <a:pt x="209" y="204"/>
                  </a:cubicBezTo>
                  <a:cubicBezTo>
                    <a:pt x="211" y="204"/>
                    <a:pt x="212" y="204"/>
                    <a:pt x="214" y="204"/>
                  </a:cubicBezTo>
                  <a:cubicBezTo>
                    <a:pt x="229" y="203"/>
                    <a:pt x="244" y="199"/>
                    <a:pt x="258" y="193"/>
                  </a:cubicBezTo>
                  <a:cubicBezTo>
                    <a:pt x="280" y="184"/>
                    <a:pt x="340" y="173"/>
                    <a:pt x="356" y="155"/>
                  </a:cubicBezTo>
                  <a:cubicBezTo>
                    <a:pt x="365" y="146"/>
                    <a:pt x="369" y="136"/>
                    <a:pt x="368" y="123"/>
                  </a:cubicBezTo>
                  <a:cubicBezTo>
                    <a:pt x="368" y="110"/>
                    <a:pt x="361" y="100"/>
                    <a:pt x="349" y="94"/>
                  </a:cubicBezTo>
                  <a:cubicBezTo>
                    <a:pt x="346" y="93"/>
                    <a:pt x="343" y="91"/>
                    <a:pt x="339" y="91"/>
                  </a:cubicBezTo>
                  <a:cubicBezTo>
                    <a:pt x="320" y="87"/>
                    <a:pt x="261" y="83"/>
                    <a:pt x="241" y="80"/>
                  </a:cubicBezTo>
                  <a:cubicBezTo>
                    <a:pt x="234" y="78"/>
                    <a:pt x="226" y="77"/>
                    <a:pt x="219" y="76"/>
                  </a:cubicBezTo>
                  <a:close/>
                  <a:moveTo>
                    <a:pt x="184" y="53"/>
                  </a:moveTo>
                  <a:cubicBezTo>
                    <a:pt x="196" y="60"/>
                    <a:pt x="209" y="62"/>
                    <a:pt x="223" y="63"/>
                  </a:cubicBezTo>
                  <a:cubicBezTo>
                    <a:pt x="223" y="61"/>
                    <a:pt x="223" y="59"/>
                    <a:pt x="223" y="57"/>
                  </a:cubicBezTo>
                  <a:cubicBezTo>
                    <a:pt x="222" y="53"/>
                    <a:pt x="224" y="50"/>
                    <a:pt x="227" y="48"/>
                  </a:cubicBezTo>
                  <a:cubicBezTo>
                    <a:pt x="231" y="43"/>
                    <a:pt x="236" y="38"/>
                    <a:pt x="240" y="34"/>
                  </a:cubicBezTo>
                  <a:cubicBezTo>
                    <a:pt x="245" y="30"/>
                    <a:pt x="245" y="26"/>
                    <a:pt x="241" y="22"/>
                  </a:cubicBezTo>
                  <a:cubicBezTo>
                    <a:pt x="239" y="21"/>
                    <a:pt x="237" y="19"/>
                    <a:pt x="235" y="17"/>
                  </a:cubicBezTo>
                  <a:cubicBezTo>
                    <a:pt x="231" y="13"/>
                    <a:pt x="228" y="13"/>
                    <a:pt x="223" y="17"/>
                  </a:cubicBezTo>
                  <a:cubicBezTo>
                    <a:pt x="218" y="22"/>
                    <a:pt x="213" y="27"/>
                    <a:pt x="208" y="32"/>
                  </a:cubicBezTo>
                  <a:cubicBezTo>
                    <a:pt x="204" y="36"/>
                    <a:pt x="200" y="35"/>
                    <a:pt x="197" y="30"/>
                  </a:cubicBezTo>
                  <a:cubicBezTo>
                    <a:pt x="195" y="26"/>
                    <a:pt x="193" y="23"/>
                    <a:pt x="191" y="19"/>
                  </a:cubicBezTo>
                  <a:cubicBezTo>
                    <a:pt x="189" y="15"/>
                    <a:pt x="185" y="14"/>
                    <a:pt x="181" y="17"/>
                  </a:cubicBezTo>
                  <a:cubicBezTo>
                    <a:pt x="180" y="17"/>
                    <a:pt x="179" y="18"/>
                    <a:pt x="178" y="19"/>
                  </a:cubicBezTo>
                  <a:cubicBezTo>
                    <a:pt x="175" y="22"/>
                    <a:pt x="174" y="25"/>
                    <a:pt x="176" y="28"/>
                  </a:cubicBezTo>
                  <a:cubicBezTo>
                    <a:pt x="178" y="31"/>
                    <a:pt x="180" y="33"/>
                    <a:pt x="181" y="36"/>
                  </a:cubicBezTo>
                  <a:cubicBezTo>
                    <a:pt x="183" y="38"/>
                    <a:pt x="183" y="41"/>
                    <a:pt x="184" y="43"/>
                  </a:cubicBezTo>
                  <a:cubicBezTo>
                    <a:pt x="184" y="47"/>
                    <a:pt x="184" y="50"/>
                    <a:pt x="184" y="53"/>
                  </a:cubicBezTo>
                  <a:close/>
                  <a:moveTo>
                    <a:pt x="224" y="216"/>
                  </a:moveTo>
                  <a:cubicBezTo>
                    <a:pt x="219" y="217"/>
                    <a:pt x="215" y="217"/>
                    <a:pt x="210" y="217"/>
                  </a:cubicBezTo>
                  <a:cubicBezTo>
                    <a:pt x="207" y="217"/>
                    <a:pt x="206" y="219"/>
                    <a:pt x="204" y="221"/>
                  </a:cubicBezTo>
                  <a:cubicBezTo>
                    <a:pt x="202" y="225"/>
                    <a:pt x="202" y="228"/>
                    <a:pt x="205" y="232"/>
                  </a:cubicBezTo>
                  <a:cubicBezTo>
                    <a:pt x="213" y="242"/>
                    <a:pt x="214" y="240"/>
                    <a:pt x="221" y="250"/>
                  </a:cubicBezTo>
                  <a:cubicBezTo>
                    <a:pt x="224" y="255"/>
                    <a:pt x="227" y="255"/>
                    <a:pt x="232" y="253"/>
                  </a:cubicBezTo>
                  <a:cubicBezTo>
                    <a:pt x="235" y="251"/>
                    <a:pt x="238" y="249"/>
                    <a:pt x="241" y="247"/>
                  </a:cubicBezTo>
                  <a:cubicBezTo>
                    <a:pt x="244" y="245"/>
                    <a:pt x="245" y="241"/>
                    <a:pt x="243" y="238"/>
                  </a:cubicBezTo>
                  <a:cubicBezTo>
                    <a:pt x="235" y="227"/>
                    <a:pt x="233" y="228"/>
                    <a:pt x="226" y="217"/>
                  </a:cubicBezTo>
                  <a:cubicBezTo>
                    <a:pt x="225" y="217"/>
                    <a:pt x="224" y="216"/>
                    <a:pt x="224"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35" name="Group 34">
            <a:extLst>
              <a:ext uri="{FF2B5EF4-FFF2-40B4-BE49-F238E27FC236}">
                <a16:creationId xmlns:a16="http://schemas.microsoft.com/office/drawing/2014/main" id="{A20F6FB2-1B20-4EBB-B596-608B22CBEE44}"/>
              </a:ext>
            </a:extLst>
          </p:cNvPr>
          <p:cNvGrpSpPr/>
          <p:nvPr/>
        </p:nvGrpSpPr>
        <p:grpSpPr>
          <a:xfrm>
            <a:off x="8464900" y="4678017"/>
            <a:ext cx="728972" cy="728972"/>
            <a:chOff x="8422614" y="4795782"/>
            <a:chExt cx="728972" cy="728972"/>
          </a:xfrm>
        </p:grpSpPr>
        <p:sp>
          <p:nvSpPr>
            <p:cNvPr id="116" name="Oval 115">
              <a:extLst>
                <a:ext uri="{FF2B5EF4-FFF2-40B4-BE49-F238E27FC236}">
                  <a16:creationId xmlns:a16="http://schemas.microsoft.com/office/drawing/2014/main" id="{6F683DCE-FE79-49C6-8450-E71E6F54439A}"/>
                </a:ext>
              </a:extLst>
            </p:cNvPr>
            <p:cNvSpPr/>
            <p:nvPr/>
          </p:nvSpPr>
          <p:spPr>
            <a:xfrm>
              <a:off x="8422614" y="4795782"/>
              <a:ext cx="728972" cy="72897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31" name="Freeform 70">
              <a:extLst>
                <a:ext uri="{FF2B5EF4-FFF2-40B4-BE49-F238E27FC236}">
                  <a16:creationId xmlns:a16="http://schemas.microsoft.com/office/drawing/2014/main" id="{4C446EF0-5F9D-4220-91BB-8A233F346EB2}"/>
                </a:ext>
              </a:extLst>
            </p:cNvPr>
            <p:cNvSpPr>
              <a:spLocks noEditPoints="1"/>
            </p:cNvSpPr>
            <p:nvPr/>
          </p:nvSpPr>
          <p:spPr bwMode="auto">
            <a:xfrm>
              <a:off x="8541549" y="4973845"/>
              <a:ext cx="491103" cy="372846"/>
            </a:xfrm>
            <a:custGeom>
              <a:avLst/>
              <a:gdLst>
                <a:gd name="T0" fmla="*/ 216 w 283"/>
                <a:gd name="T1" fmla="*/ 30 h 215"/>
                <a:gd name="T2" fmla="*/ 271 w 283"/>
                <a:gd name="T3" fmla="*/ 94 h 215"/>
                <a:gd name="T4" fmla="*/ 275 w 283"/>
                <a:gd name="T5" fmla="*/ 140 h 215"/>
                <a:gd name="T6" fmla="*/ 246 w 283"/>
                <a:gd name="T7" fmla="*/ 181 h 215"/>
                <a:gd name="T8" fmla="*/ 189 w 283"/>
                <a:gd name="T9" fmla="*/ 190 h 215"/>
                <a:gd name="T10" fmla="*/ 90 w 283"/>
                <a:gd name="T11" fmla="*/ 190 h 215"/>
                <a:gd name="T12" fmla="*/ 35 w 283"/>
                <a:gd name="T13" fmla="*/ 181 h 215"/>
                <a:gd name="T14" fmla="*/ 6 w 283"/>
                <a:gd name="T15" fmla="*/ 135 h 215"/>
                <a:gd name="T16" fmla="*/ 34 w 283"/>
                <a:gd name="T17" fmla="*/ 54 h 215"/>
                <a:gd name="T18" fmla="*/ 142 w 283"/>
                <a:gd name="T19" fmla="*/ 14 h 215"/>
                <a:gd name="T20" fmla="*/ 170 w 283"/>
                <a:gd name="T21" fmla="*/ 155 h 215"/>
                <a:gd name="T22" fmla="*/ 150 w 283"/>
                <a:gd name="T23" fmla="*/ 164 h 215"/>
                <a:gd name="T24" fmla="*/ 247 w 283"/>
                <a:gd name="T25" fmla="*/ 173 h 215"/>
                <a:gd name="T26" fmla="*/ 265 w 283"/>
                <a:gd name="T27" fmla="*/ 149 h 215"/>
                <a:gd name="T28" fmla="*/ 237 w 283"/>
                <a:gd name="T29" fmla="*/ 158 h 215"/>
                <a:gd name="T30" fmla="*/ 271 w 283"/>
                <a:gd name="T31" fmla="*/ 126 h 215"/>
                <a:gd name="T32" fmla="*/ 246 w 283"/>
                <a:gd name="T33" fmla="*/ 102 h 215"/>
                <a:gd name="T34" fmla="*/ 256 w 283"/>
                <a:gd name="T35" fmla="*/ 125 h 215"/>
                <a:gd name="T36" fmla="*/ 228 w 283"/>
                <a:gd name="T37" fmla="*/ 106 h 215"/>
                <a:gd name="T38" fmla="*/ 242 w 283"/>
                <a:gd name="T39" fmla="*/ 57 h 215"/>
                <a:gd name="T40" fmla="*/ 185 w 283"/>
                <a:gd name="T41" fmla="*/ 95 h 215"/>
                <a:gd name="T42" fmla="*/ 190 w 283"/>
                <a:gd name="T43" fmla="*/ 73 h 215"/>
                <a:gd name="T44" fmla="*/ 161 w 283"/>
                <a:gd name="T45" fmla="*/ 37 h 215"/>
                <a:gd name="T46" fmla="*/ 211 w 283"/>
                <a:gd name="T47" fmla="*/ 36 h 215"/>
                <a:gd name="T48" fmla="*/ 148 w 283"/>
                <a:gd name="T49" fmla="*/ 40 h 215"/>
                <a:gd name="T50" fmla="*/ 183 w 283"/>
                <a:gd name="T51" fmla="*/ 57 h 215"/>
                <a:gd name="T52" fmla="*/ 153 w 283"/>
                <a:gd name="T53" fmla="*/ 77 h 215"/>
                <a:gd name="T54" fmla="*/ 180 w 283"/>
                <a:gd name="T55" fmla="*/ 165 h 215"/>
                <a:gd name="T56" fmla="*/ 28 w 283"/>
                <a:gd name="T57" fmla="*/ 125 h 215"/>
                <a:gd name="T58" fmla="*/ 37 w 283"/>
                <a:gd name="T59" fmla="*/ 102 h 215"/>
                <a:gd name="T60" fmla="*/ 12 w 283"/>
                <a:gd name="T61" fmla="*/ 123 h 215"/>
                <a:gd name="T62" fmla="*/ 46 w 283"/>
                <a:gd name="T63" fmla="*/ 158 h 215"/>
                <a:gd name="T64" fmla="*/ 17 w 283"/>
                <a:gd name="T65" fmla="*/ 151 h 215"/>
                <a:gd name="T66" fmla="*/ 35 w 283"/>
                <a:gd name="T67" fmla="*/ 173 h 215"/>
                <a:gd name="T68" fmla="*/ 134 w 283"/>
                <a:gd name="T69" fmla="*/ 164 h 215"/>
                <a:gd name="T70" fmla="*/ 115 w 283"/>
                <a:gd name="T71" fmla="*/ 155 h 215"/>
                <a:gd name="T72" fmla="*/ 134 w 283"/>
                <a:gd name="T73" fmla="*/ 143 h 215"/>
                <a:gd name="T74" fmla="*/ 109 w 283"/>
                <a:gd name="T75" fmla="*/ 61 h 215"/>
                <a:gd name="T76" fmla="*/ 102 w 283"/>
                <a:gd name="T77" fmla="*/ 52 h 215"/>
                <a:gd name="T78" fmla="*/ 135 w 283"/>
                <a:gd name="T79" fmla="*/ 26 h 215"/>
                <a:gd name="T80" fmla="*/ 73 w 283"/>
                <a:gd name="T81" fmla="*/ 36 h 215"/>
                <a:gd name="T82" fmla="*/ 121 w 283"/>
                <a:gd name="T83" fmla="*/ 38 h 215"/>
                <a:gd name="T84" fmla="*/ 94 w 283"/>
                <a:gd name="T85" fmla="*/ 75 h 215"/>
                <a:gd name="T86" fmla="*/ 98 w 283"/>
                <a:gd name="T87" fmla="*/ 95 h 215"/>
                <a:gd name="T88" fmla="*/ 40 w 283"/>
                <a:gd name="T89" fmla="*/ 58 h 215"/>
                <a:gd name="T90" fmla="*/ 56 w 283"/>
                <a:gd name="T91" fmla="*/ 106 h 215"/>
                <a:gd name="T92" fmla="*/ 31 w 283"/>
                <a:gd name="T93" fmla="*/ 129 h 215"/>
                <a:gd name="T94" fmla="*/ 148 w 283"/>
                <a:gd name="T95" fmla="*/ 208 h 215"/>
                <a:gd name="T96" fmla="*/ 141 w 283"/>
                <a:gd name="T97"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15">
                  <a:moveTo>
                    <a:pt x="142" y="14"/>
                  </a:moveTo>
                  <a:cubicBezTo>
                    <a:pt x="164" y="0"/>
                    <a:pt x="200" y="7"/>
                    <a:pt x="216" y="30"/>
                  </a:cubicBezTo>
                  <a:cubicBezTo>
                    <a:pt x="223" y="39"/>
                    <a:pt x="229" y="45"/>
                    <a:pt x="240" y="48"/>
                  </a:cubicBezTo>
                  <a:cubicBezTo>
                    <a:pt x="257" y="53"/>
                    <a:pt x="275" y="74"/>
                    <a:pt x="271" y="94"/>
                  </a:cubicBezTo>
                  <a:cubicBezTo>
                    <a:pt x="270" y="97"/>
                    <a:pt x="271" y="101"/>
                    <a:pt x="273" y="104"/>
                  </a:cubicBezTo>
                  <a:cubicBezTo>
                    <a:pt x="280" y="116"/>
                    <a:pt x="283" y="128"/>
                    <a:pt x="275" y="140"/>
                  </a:cubicBezTo>
                  <a:cubicBezTo>
                    <a:pt x="274" y="143"/>
                    <a:pt x="275" y="147"/>
                    <a:pt x="275" y="150"/>
                  </a:cubicBezTo>
                  <a:cubicBezTo>
                    <a:pt x="276" y="171"/>
                    <a:pt x="267" y="181"/>
                    <a:pt x="246" y="181"/>
                  </a:cubicBezTo>
                  <a:cubicBezTo>
                    <a:pt x="232" y="181"/>
                    <a:pt x="218" y="181"/>
                    <a:pt x="204" y="181"/>
                  </a:cubicBezTo>
                  <a:cubicBezTo>
                    <a:pt x="197" y="181"/>
                    <a:pt x="193" y="183"/>
                    <a:pt x="189" y="190"/>
                  </a:cubicBezTo>
                  <a:cubicBezTo>
                    <a:pt x="179" y="211"/>
                    <a:pt x="160" y="215"/>
                    <a:pt x="139" y="215"/>
                  </a:cubicBezTo>
                  <a:cubicBezTo>
                    <a:pt x="119" y="215"/>
                    <a:pt x="101" y="209"/>
                    <a:pt x="90" y="190"/>
                  </a:cubicBezTo>
                  <a:cubicBezTo>
                    <a:pt x="88" y="186"/>
                    <a:pt x="81" y="182"/>
                    <a:pt x="77" y="182"/>
                  </a:cubicBezTo>
                  <a:cubicBezTo>
                    <a:pt x="63" y="180"/>
                    <a:pt x="49" y="182"/>
                    <a:pt x="35" y="181"/>
                  </a:cubicBezTo>
                  <a:cubicBezTo>
                    <a:pt x="17" y="180"/>
                    <a:pt x="8" y="170"/>
                    <a:pt x="9" y="152"/>
                  </a:cubicBezTo>
                  <a:cubicBezTo>
                    <a:pt x="9" y="146"/>
                    <a:pt x="7" y="141"/>
                    <a:pt x="6" y="135"/>
                  </a:cubicBezTo>
                  <a:cubicBezTo>
                    <a:pt x="6" y="134"/>
                    <a:pt x="6" y="134"/>
                    <a:pt x="5" y="133"/>
                  </a:cubicBezTo>
                  <a:cubicBezTo>
                    <a:pt x="0" y="114"/>
                    <a:pt x="17" y="62"/>
                    <a:pt x="34" y="54"/>
                  </a:cubicBezTo>
                  <a:cubicBezTo>
                    <a:pt x="50" y="46"/>
                    <a:pt x="62" y="36"/>
                    <a:pt x="75" y="23"/>
                  </a:cubicBezTo>
                  <a:cubicBezTo>
                    <a:pt x="93" y="4"/>
                    <a:pt x="122" y="2"/>
                    <a:pt x="142" y="14"/>
                  </a:cubicBezTo>
                  <a:close/>
                  <a:moveTo>
                    <a:pt x="180" y="165"/>
                  </a:moveTo>
                  <a:cubicBezTo>
                    <a:pt x="175" y="161"/>
                    <a:pt x="173" y="157"/>
                    <a:pt x="170" y="155"/>
                  </a:cubicBezTo>
                  <a:cubicBezTo>
                    <a:pt x="164" y="154"/>
                    <a:pt x="158" y="153"/>
                    <a:pt x="152" y="154"/>
                  </a:cubicBezTo>
                  <a:cubicBezTo>
                    <a:pt x="151" y="154"/>
                    <a:pt x="148" y="162"/>
                    <a:pt x="150" y="164"/>
                  </a:cubicBezTo>
                  <a:cubicBezTo>
                    <a:pt x="152" y="168"/>
                    <a:pt x="158" y="173"/>
                    <a:pt x="162" y="173"/>
                  </a:cubicBezTo>
                  <a:cubicBezTo>
                    <a:pt x="191" y="174"/>
                    <a:pt x="219" y="174"/>
                    <a:pt x="247" y="173"/>
                  </a:cubicBezTo>
                  <a:cubicBezTo>
                    <a:pt x="254" y="173"/>
                    <a:pt x="261" y="166"/>
                    <a:pt x="266" y="161"/>
                  </a:cubicBezTo>
                  <a:cubicBezTo>
                    <a:pt x="268" y="159"/>
                    <a:pt x="267" y="152"/>
                    <a:pt x="265" y="149"/>
                  </a:cubicBezTo>
                  <a:cubicBezTo>
                    <a:pt x="263" y="147"/>
                    <a:pt x="257" y="148"/>
                    <a:pt x="254" y="149"/>
                  </a:cubicBezTo>
                  <a:cubicBezTo>
                    <a:pt x="249" y="151"/>
                    <a:pt x="244" y="154"/>
                    <a:pt x="237" y="158"/>
                  </a:cubicBezTo>
                  <a:cubicBezTo>
                    <a:pt x="239" y="144"/>
                    <a:pt x="248" y="141"/>
                    <a:pt x="257" y="140"/>
                  </a:cubicBezTo>
                  <a:cubicBezTo>
                    <a:pt x="265" y="138"/>
                    <a:pt x="273" y="135"/>
                    <a:pt x="271" y="126"/>
                  </a:cubicBezTo>
                  <a:cubicBezTo>
                    <a:pt x="269" y="117"/>
                    <a:pt x="263" y="109"/>
                    <a:pt x="258" y="102"/>
                  </a:cubicBezTo>
                  <a:cubicBezTo>
                    <a:pt x="256" y="100"/>
                    <a:pt x="250" y="102"/>
                    <a:pt x="246" y="102"/>
                  </a:cubicBezTo>
                  <a:cubicBezTo>
                    <a:pt x="246" y="106"/>
                    <a:pt x="246" y="111"/>
                    <a:pt x="248" y="114"/>
                  </a:cubicBezTo>
                  <a:cubicBezTo>
                    <a:pt x="250" y="118"/>
                    <a:pt x="253" y="122"/>
                    <a:pt x="256" y="125"/>
                  </a:cubicBezTo>
                  <a:cubicBezTo>
                    <a:pt x="255" y="127"/>
                    <a:pt x="254" y="128"/>
                    <a:pt x="252" y="129"/>
                  </a:cubicBezTo>
                  <a:cubicBezTo>
                    <a:pt x="244" y="121"/>
                    <a:pt x="236" y="114"/>
                    <a:pt x="228" y="106"/>
                  </a:cubicBezTo>
                  <a:cubicBezTo>
                    <a:pt x="234" y="91"/>
                    <a:pt x="247" y="92"/>
                    <a:pt x="261" y="92"/>
                  </a:cubicBezTo>
                  <a:cubicBezTo>
                    <a:pt x="263" y="77"/>
                    <a:pt x="257" y="65"/>
                    <a:pt x="242" y="57"/>
                  </a:cubicBezTo>
                  <a:cubicBezTo>
                    <a:pt x="229" y="51"/>
                    <a:pt x="218" y="51"/>
                    <a:pt x="209" y="63"/>
                  </a:cubicBezTo>
                  <a:cubicBezTo>
                    <a:pt x="201" y="74"/>
                    <a:pt x="193" y="85"/>
                    <a:pt x="185" y="95"/>
                  </a:cubicBezTo>
                  <a:cubicBezTo>
                    <a:pt x="184" y="95"/>
                    <a:pt x="183" y="94"/>
                    <a:pt x="181" y="93"/>
                  </a:cubicBezTo>
                  <a:cubicBezTo>
                    <a:pt x="184" y="87"/>
                    <a:pt x="187" y="79"/>
                    <a:pt x="190" y="73"/>
                  </a:cubicBezTo>
                  <a:cubicBezTo>
                    <a:pt x="202" y="55"/>
                    <a:pt x="195" y="41"/>
                    <a:pt x="173" y="39"/>
                  </a:cubicBezTo>
                  <a:cubicBezTo>
                    <a:pt x="170" y="39"/>
                    <a:pt x="166" y="38"/>
                    <a:pt x="161" y="37"/>
                  </a:cubicBezTo>
                  <a:cubicBezTo>
                    <a:pt x="178" y="27"/>
                    <a:pt x="187" y="30"/>
                    <a:pt x="207" y="52"/>
                  </a:cubicBezTo>
                  <a:cubicBezTo>
                    <a:pt x="217" y="49"/>
                    <a:pt x="218" y="41"/>
                    <a:pt x="211" y="36"/>
                  </a:cubicBezTo>
                  <a:cubicBezTo>
                    <a:pt x="200" y="28"/>
                    <a:pt x="188" y="19"/>
                    <a:pt x="175" y="16"/>
                  </a:cubicBezTo>
                  <a:cubicBezTo>
                    <a:pt x="152" y="11"/>
                    <a:pt x="149" y="16"/>
                    <a:pt x="148" y="40"/>
                  </a:cubicBezTo>
                  <a:cubicBezTo>
                    <a:pt x="148" y="47"/>
                    <a:pt x="148" y="54"/>
                    <a:pt x="148" y="63"/>
                  </a:cubicBezTo>
                  <a:cubicBezTo>
                    <a:pt x="161" y="56"/>
                    <a:pt x="171" y="49"/>
                    <a:pt x="183" y="57"/>
                  </a:cubicBezTo>
                  <a:cubicBezTo>
                    <a:pt x="179" y="60"/>
                    <a:pt x="174" y="60"/>
                    <a:pt x="170" y="62"/>
                  </a:cubicBezTo>
                  <a:cubicBezTo>
                    <a:pt x="164" y="66"/>
                    <a:pt x="154" y="71"/>
                    <a:pt x="153" y="77"/>
                  </a:cubicBezTo>
                  <a:cubicBezTo>
                    <a:pt x="149" y="99"/>
                    <a:pt x="149" y="121"/>
                    <a:pt x="147" y="143"/>
                  </a:cubicBezTo>
                  <a:cubicBezTo>
                    <a:pt x="173" y="144"/>
                    <a:pt x="179" y="147"/>
                    <a:pt x="180" y="165"/>
                  </a:cubicBezTo>
                  <a:close/>
                  <a:moveTo>
                    <a:pt x="31" y="129"/>
                  </a:moveTo>
                  <a:cubicBezTo>
                    <a:pt x="30" y="128"/>
                    <a:pt x="29" y="126"/>
                    <a:pt x="28" y="125"/>
                  </a:cubicBezTo>
                  <a:cubicBezTo>
                    <a:pt x="31" y="121"/>
                    <a:pt x="35" y="116"/>
                    <a:pt x="38" y="111"/>
                  </a:cubicBezTo>
                  <a:cubicBezTo>
                    <a:pt x="39" y="109"/>
                    <a:pt x="39" y="104"/>
                    <a:pt x="37" y="102"/>
                  </a:cubicBezTo>
                  <a:cubicBezTo>
                    <a:pt x="37" y="101"/>
                    <a:pt x="32" y="100"/>
                    <a:pt x="30" y="101"/>
                  </a:cubicBezTo>
                  <a:cubicBezTo>
                    <a:pt x="18" y="103"/>
                    <a:pt x="13" y="112"/>
                    <a:pt x="12" y="123"/>
                  </a:cubicBezTo>
                  <a:cubicBezTo>
                    <a:pt x="11" y="135"/>
                    <a:pt x="18" y="138"/>
                    <a:pt x="29" y="140"/>
                  </a:cubicBezTo>
                  <a:cubicBezTo>
                    <a:pt x="37" y="141"/>
                    <a:pt x="46" y="145"/>
                    <a:pt x="46" y="158"/>
                  </a:cubicBezTo>
                  <a:cubicBezTo>
                    <a:pt x="42" y="155"/>
                    <a:pt x="39" y="152"/>
                    <a:pt x="36" y="152"/>
                  </a:cubicBezTo>
                  <a:cubicBezTo>
                    <a:pt x="30" y="151"/>
                    <a:pt x="24" y="151"/>
                    <a:pt x="17" y="151"/>
                  </a:cubicBezTo>
                  <a:cubicBezTo>
                    <a:pt x="21" y="158"/>
                    <a:pt x="23" y="165"/>
                    <a:pt x="27" y="171"/>
                  </a:cubicBezTo>
                  <a:cubicBezTo>
                    <a:pt x="28" y="173"/>
                    <a:pt x="32" y="173"/>
                    <a:pt x="35" y="173"/>
                  </a:cubicBezTo>
                  <a:cubicBezTo>
                    <a:pt x="64" y="174"/>
                    <a:pt x="93" y="174"/>
                    <a:pt x="122" y="173"/>
                  </a:cubicBezTo>
                  <a:cubicBezTo>
                    <a:pt x="126" y="173"/>
                    <a:pt x="131" y="168"/>
                    <a:pt x="134" y="164"/>
                  </a:cubicBezTo>
                  <a:cubicBezTo>
                    <a:pt x="135" y="162"/>
                    <a:pt x="133" y="154"/>
                    <a:pt x="131" y="154"/>
                  </a:cubicBezTo>
                  <a:cubicBezTo>
                    <a:pt x="126" y="153"/>
                    <a:pt x="120" y="153"/>
                    <a:pt x="115" y="155"/>
                  </a:cubicBezTo>
                  <a:cubicBezTo>
                    <a:pt x="111" y="156"/>
                    <a:pt x="108" y="160"/>
                    <a:pt x="105" y="163"/>
                  </a:cubicBezTo>
                  <a:cubicBezTo>
                    <a:pt x="106" y="142"/>
                    <a:pt x="121" y="144"/>
                    <a:pt x="134" y="143"/>
                  </a:cubicBezTo>
                  <a:cubicBezTo>
                    <a:pt x="134" y="123"/>
                    <a:pt x="135" y="104"/>
                    <a:pt x="134" y="86"/>
                  </a:cubicBezTo>
                  <a:cubicBezTo>
                    <a:pt x="133" y="71"/>
                    <a:pt x="125" y="62"/>
                    <a:pt x="109" y="61"/>
                  </a:cubicBezTo>
                  <a:cubicBezTo>
                    <a:pt x="106" y="61"/>
                    <a:pt x="103" y="59"/>
                    <a:pt x="100" y="57"/>
                  </a:cubicBezTo>
                  <a:cubicBezTo>
                    <a:pt x="101" y="55"/>
                    <a:pt x="101" y="54"/>
                    <a:pt x="102" y="52"/>
                  </a:cubicBezTo>
                  <a:cubicBezTo>
                    <a:pt x="113" y="54"/>
                    <a:pt x="124" y="57"/>
                    <a:pt x="135" y="60"/>
                  </a:cubicBezTo>
                  <a:cubicBezTo>
                    <a:pt x="135" y="49"/>
                    <a:pt x="136" y="38"/>
                    <a:pt x="135" y="26"/>
                  </a:cubicBezTo>
                  <a:cubicBezTo>
                    <a:pt x="134" y="22"/>
                    <a:pt x="129" y="17"/>
                    <a:pt x="125" y="16"/>
                  </a:cubicBezTo>
                  <a:cubicBezTo>
                    <a:pt x="109" y="11"/>
                    <a:pt x="83" y="22"/>
                    <a:pt x="73" y="36"/>
                  </a:cubicBezTo>
                  <a:cubicBezTo>
                    <a:pt x="67" y="43"/>
                    <a:pt x="67" y="49"/>
                    <a:pt x="77" y="52"/>
                  </a:cubicBezTo>
                  <a:cubicBezTo>
                    <a:pt x="96" y="30"/>
                    <a:pt x="110" y="25"/>
                    <a:pt x="121" y="38"/>
                  </a:cubicBezTo>
                  <a:cubicBezTo>
                    <a:pt x="118" y="38"/>
                    <a:pt x="116" y="39"/>
                    <a:pt x="113" y="39"/>
                  </a:cubicBezTo>
                  <a:cubicBezTo>
                    <a:pt x="88" y="41"/>
                    <a:pt x="81" y="53"/>
                    <a:pt x="94" y="75"/>
                  </a:cubicBezTo>
                  <a:cubicBezTo>
                    <a:pt x="98" y="80"/>
                    <a:pt x="100" y="87"/>
                    <a:pt x="102" y="93"/>
                  </a:cubicBezTo>
                  <a:cubicBezTo>
                    <a:pt x="101" y="94"/>
                    <a:pt x="100" y="94"/>
                    <a:pt x="98" y="95"/>
                  </a:cubicBezTo>
                  <a:cubicBezTo>
                    <a:pt x="90" y="83"/>
                    <a:pt x="82" y="72"/>
                    <a:pt x="73" y="61"/>
                  </a:cubicBezTo>
                  <a:cubicBezTo>
                    <a:pt x="63" y="49"/>
                    <a:pt x="52" y="52"/>
                    <a:pt x="40" y="58"/>
                  </a:cubicBezTo>
                  <a:cubicBezTo>
                    <a:pt x="25" y="67"/>
                    <a:pt x="20" y="78"/>
                    <a:pt x="24" y="92"/>
                  </a:cubicBezTo>
                  <a:cubicBezTo>
                    <a:pt x="37" y="93"/>
                    <a:pt x="51" y="91"/>
                    <a:pt x="56" y="106"/>
                  </a:cubicBezTo>
                  <a:cubicBezTo>
                    <a:pt x="51" y="111"/>
                    <a:pt x="47" y="114"/>
                    <a:pt x="44" y="117"/>
                  </a:cubicBezTo>
                  <a:cubicBezTo>
                    <a:pt x="40" y="121"/>
                    <a:pt x="35" y="125"/>
                    <a:pt x="31" y="129"/>
                  </a:cubicBezTo>
                  <a:close/>
                  <a:moveTo>
                    <a:pt x="97" y="184"/>
                  </a:moveTo>
                  <a:cubicBezTo>
                    <a:pt x="105" y="203"/>
                    <a:pt x="123" y="211"/>
                    <a:pt x="148" y="208"/>
                  </a:cubicBezTo>
                  <a:cubicBezTo>
                    <a:pt x="168" y="206"/>
                    <a:pt x="180" y="197"/>
                    <a:pt x="183" y="183"/>
                  </a:cubicBezTo>
                  <a:cubicBezTo>
                    <a:pt x="169" y="181"/>
                    <a:pt x="155" y="179"/>
                    <a:pt x="141" y="177"/>
                  </a:cubicBezTo>
                  <a:cubicBezTo>
                    <a:pt x="127" y="179"/>
                    <a:pt x="112" y="182"/>
                    <a:pt x="97" y="18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28" name="Group 27">
            <a:extLst>
              <a:ext uri="{FF2B5EF4-FFF2-40B4-BE49-F238E27FC236}">
                <a16:creationId xmlns:a16="http://schemas.microsoft.com/office/drawing/2014/main" id="{45EE1DC2-64A1-493B-9A60-B297ABE2E037}"/>
              </a:ext>
            </a:extLst>
          </p:cNvPr>
          <p:cNvGrpSpPr/>
          <p:nvPr/>
        </p:nvGrpSpPr>
        <p:grpSpPr>
          <a:xfrm>
            <a:off x="10433557" y="4678017"/>
            <a:ext cx="728972" cy="728972"/>
            <a:chOff x="10475843" y="4795782"/>
            <a:chExt cx="728972" cy="728972"/>
          </a:xfrm>
        </p:grpSpPr>
        <p:sp>
          <p:nvSpPr>
            <p:cNvPr id="126" name="Oval 125">
              <a:extLst>
                <a:ext uri="{FF2B5EF4-FFF2-40B4-BE49-F238E27FC236}">
                  <a16:creationId xmlns:a16="http://schemas.microsoft.com/office/drawing/2014/main" id="{AF30A402-89D5-474B-A61C-F90F3F367436}"/>
                </a:ext>
              </a:extLst>
            </p:cNvPr>
            <p:cNvSpPr/>
            <p:nvPr/>
          </p:nvSpPr>
          <p:spPr>
            <a:xfrm>
              <a:off x="10475843" y="4795782"/>
              <a:ext cx="728972" cy="72897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7" name="Graphic 24" descr="Bone">
              <a:extLst>
                <a:ext uri="{FF2B5EF4-FFF2-40B4-BE49-F238E27FC236}">
                  <a16:creationId xmlns:a16="http://schemas.microsoft.com/office/drawing/2014/main" id="{3E109DA7-9BA1-46EE-A878-3B5374851486}"/>
                </a:ext>
              </a:extLst>
            </p:cNvPr>
            <p:cNvSpPr/>
            <p:nvPr/>
          </p:nvSpPr>
          <p:spPr>
            <a:xfrm>
              <a:off x="10625070" y="4945009"/>
              <a:ext cx="430519" cy="430519"/>
            </a:xfrm>
            <a:custGeom>
              <a:avLst/>
              <a:gdLst>
                <a:gd name="connsiteX0" fmla="*/ 633498 w 723900"/>
                <a:gd name="connsiteY0" fmla="*/ 104560 h 723900"/>
                <a:gd name="connsiteX1" fmla="*/ 623401 w 723900"/>
                <a:gd name="connsiteY1" fmla="*/ 105132 h 723900"/>
                <a:gd name="connsiteX2" fmla="*/ 623973 w 723900"/>
                <a:gd name="connsiteY2" fmla="*/ 95035 h 723900"/>
                <a:gd name="connsiteX3" fmla="*/ 528508 w 723900"/>
                <a:gd name="connsiteY3" fmla="*/ 0 h 723900"/>
                <a:gd name="connsiteX4" fmla="*/ 433473 w 723900"/>
                <a:gd name="connsiteY4" fmla="*/ 95465 h 723900"/>
                <a:gd name="connsiteX5" fmla="*/ 459666 w 723900"/>
                <a:gd name="connsiteY5" fmla="*/ 160853 h 723900"/>
                <a:gd name="connsiteX6" fmla="*/ 161153 w 723900"/>
                <a:gd name="connsiteY6" fmla="*/ 459367 h 723900"/>
                <a:gd name="connsiteX7" fmla="*/ 26480 w 723900"/>
                <a:gd name="connsiteY7" fmla="*/ 462235 h 723900"/>
                <a:gd name="connsiteX8" fmla="*/ 29347 w 723900"/>
                <a:gd name="connsiteY8" fmla="*/ 596908 h 723900"/>
                <a:gd name="connsiteX9" fmla="*/ 95335 w 723900"/>
                <a:gd name="connsiteY9" fmla="*/ 623387 h 723900"/>
                <a:gd name="connsiteX10" fmla="*/ 105432 w 723900"/>
                <a:gd name="connsiteY10" fmla="*/ 622816 h 723900"/>
                <a:gd name="connsiteX11" fmla="*/ 104860 w 723900"/>
                <a:gd name="connsiteY11" fmla="*/ 632912 h 723900"/>
                <a:gd name="connsiteX12" fmla="*/ 200039 w 723900"/>
                <a:gd name="connsiteY12" fmla="*/ 728234 h 723900"/>
                <a:gd name="connsiteX13" fmla="*/ 295360 w 723900"/>
                <a:gd name="connsiteY13" fmla="*/ 633055 h 723900"/>
                <a:gd name="connsiteX14" fmla="*/ 269166 w 723900"/>
                <a:gd name="connsiteY14" fmla="*/ 567380 h 723900"/>
                <a:gd name="connsiteX15" fmla="*/ 567680 w 723900"/>
                <a:gd name="connsiteY15" fmla="*/ 268867 h 723900"/>
                <a:gd name="connsiteX16" fmla="*/ 702353 w 723900"/>
                <a:gd name="connsiteY16" fmla="*/ 265999 h 723900"/>
                <a:gd name="connsiteX17" fmla="*/ 699485 w 723900"/>
                <a:gd name="connsiteY17" fmla="*/ 131326 h 723900"/>
                <a:gd name="connsiteX18" fmla="*/ 633498 w 723900"/>
                <a:gd name="connsiteY18" fmla="*/ 1048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3900" h="723900">
                  <a:moveTo>
                    <a:pt x="633498" y="104560"/>
                  </a:moveTo>
                  <a:cubicBezTo>
                    <a:pt x="630124" y="104558"/>
                    <a:pt x="626753" y="104749"/>
                    <a:pt x="623401" y="105132"/>
                  </a:cubicBezTo>
                  <a:cubicBezTo>
                    <a:pt x="623784" y="101780"/>
                    <a:pt x="623975" y="98409"/>
                    <a:pt x="623973" y="95035"/>
                  </a:cubicBezTo>
                  <a:cubicBezTo>
                    <a:pt x="623854" y="42431"/>
                    <a:pt x="581113" y="-118"/>
                    <a:pt x="528508" y="0"/>
                  </a:cubicBezTo>
                  <a:cubicBezTo>
                    <a:pt x="475904" y="119"/>
                    <a:pt x="433355" y="42859"/>
                    <a:pt x="433473" y="95465"/>
                  </a:cubicBezTo>
                  <a:cubicBezTo>
                    <a:pt x="433528" y="119807"/>
                    <a:pt x="442901" y="143205"/>
                    <a:pt x="459666" y="160853"/>
                  </a:cubicBezTo>
                  <a:lnTo>
                    <a:pt x="161153" y="459367"/>
                  </a:lnTo>
                  <a:cubicBezTo>
                    <a:pt x="123172" y="422970"/>
                    <a:pt x="62877" y="424254"/>
                    <a:pt x="26480" y="462235"/>
                  </a:cubicBezTo>
                  <a:cubicBezTo>
                    <a:pt x="-9918" y="500216"/>
                    <a:pt x="-8634" y="560511"/>
                    <a:pt x="29347" y="596908"/>
                  </a:cubicBezTo>
                  <a:cubicBezTo>
                    <a:pt x="47101" y="613921"/>
                    <a:pt x="70745" y="623409"/>
                    <a:pt x="95335" y="623387"/>
                  </a:cubicBezTo>
                  <a:cubicBezTo>
                    <a:pt x="98709" y="623389"/>
                    <a:pt x="102080" y="623199"/>
                    <a:pt x="105432" y="622816"/>
                  </a:cubicBezTo>
                  <a:cubicBezTo>
                    <a:pt x="105049" y="626168"/>
                    <a:pt x="104858" y="629538"/>
                    <a:pt x="104860" y="632912"/>
                  </a:cubicBezTo>
                  <a:cubicBezTo>
                    <a:pt x="104821" y="685517"/>
                    <a:pt x="147434" y="728194"/>
                    <a:pt x="200039" y="728234"/>
                  </a:cubicBezTo>
                  <a:cubicBezTo>
                    <a:pt x="252644" y="728273"/>
                    <a:pt x="295321" y="685660"/>
                    <a:pt x="295360" y="633055"/>
                  </a:cubicBezTo>
                  <a:cubicBezTo>
                    <a:pt x="295378" y="608614"/>
                    <a:pt x="286000" y="585100"/>
                    <a:pt x="269166" y="567380"/>
                  </a:cubicBezTo>
                  <a:lnTo>
                    <a:pt x="567680" y="268867"/>
                  </a:lnTo>
                  <a:cubicBezTo>
                    <a:pt x="605661" y="305264"/>
                    <a:pt x="665956" y="303980"/>
                    <a:pt x="702353" y="265999"/>
                  </a:cubicBezTo>
                  <a:cubicBezTo>
                    <a:pt x="738750" y="228018"/>
                    <a:pt x="737467" y="167723"/>
                    <a:pt x="699485" y="131326"/>
                  </a:cubicBezTo>
                  <a:cubicBezTo>
                    <a:pt x="681732" y="114312"/>
                    <a:pt x="658086" y="104824"/>
                    <a:pt x="633498" y="104846"/>
                  </a:cubicBezTo>
                  <a:close/>
                </a:path>
              </a:pathLst>
            </a:custGeom>
            <a:noFill/>
            <a:ln w="1905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207" name="Group 206">
            <a:extLst>
              <a:ext uri="{FF2B5EF4-FFF2-40B4-BE49-F238E27FC236}">
                <a16:creationId xmlns:a16="http://schemas.microsoft.com/office/drawing/2014/main" id="{3F70A394-D879-4945-8DF3-29DEF74530D3}"/>
              </a:ext>
            </a:extLst>
          </p:cNvPr>
          <p:cNvGrpSpPr/>
          <p:nvPr/>
        </p:nvGrpSpPr>
        <p:grpSpPr>
          <a:xfrm>
            <a:off x="8681560" y="1604138"/>
            <a:ext cx="743179" cy="1523333"/>
            <a:chOff x="8681560" y="1769608"/>
            <a:chExt cx="743179" cy="1523333"/>
          </a:xfrm>
        </p:grpSpPr>
        <p:sp>
          <p:nvSpPr>
            <p:cNvPr id="52" name="Freeform: Shape 51">
              <a:extLst>
                <a:ext uri="{FF2B5EF4-FFF2-40B4-BE49-F238E27FC236}">
                  <a16:creationId xmlns:a16="http://schemas.microsoft.com/office/drawing/2014/main" id="{7429A8CF-BF1D-467F-A994-0E508C20C7F7}"/>
                </a:ext>
              </a:extLst>
            </p:cNvPr>
            <p:cNvSpPr/>
            <p:nvPr/>
          </p:nvSpPr>
          <p:spPr>
            <a:xfrm>
              <a:off x="8681560" y="2062852"/>
              <a:ext cx="743179" cy="1230089"/>
            </a:xfrm>
            <a:custGeom>
              <a:avLst/>
              <a:gdLst>
                <a:gd name="connsiteX0" fmla="*/ 1678097 w 1740217"/>
                <a:gd name="connsiteY0" fmla="*/ 346329 h 2880360"/>
                <a:gd name="connsiteX1" fmla="*/ 1334340 w 1740217"/>
                <a:gd name="connsiteY1" fmla="*/ 105442 h 2880360"/>
                <a:gd name="connsiteX2" fmla="*/ 1188607 w 1740217"/>
                <a:gd name="connsiteY2" fmla="*/ 34290 h 2880360"/>
                <a:gd name="connsiteX3" fmla="*/ 1186893 w 1740217"/>
                <a:gd name="connsiteY3" fmla="*/ 33433 h 2880360"/>
                <a:gd name="connsiteX4" fmla="*/ 961436 w 1740217"/>
                <a:gd name="connsiteY4" fmla="*/ 0 h 2880360"/>
                <a:gd name="connsiteX5" fmla="*/ 783128 w 1740217"/>
                <a:gd name="connsiteY5" fmla="*/ 0 h 2880360"/>
                <a:gd name="connsiteX6" fmla="*/ 555957 w 1740217"/>
                <a:gd name="connsiteY6" fmla="*/ 33433 h 2880360"/>
                <a:gd name="connsiteX7" fmla="*/ 555957 w 1740217"/>
                <a:gd name="connsiteY7" fmla="*/ 33433 h 2880360"/>
                <a:gd name="connsiteX8" fmla="*/ 411082 w 1740217"/>
                <a:gd name="connsiteY8" fmla="*/ 103727 h 2880360"/>
                <a:gd name="connsiteX9" fmla="*/ 67324 w 1740217"/>
                <a:gd name="connsiteY9" fmla="*/ 345472 h 2880360"/>
                <a:gd name="connsiteX10" fmla="*/ 27034 w 1740217"/>
                <a:gd name="connsiteY10" fmla="*/ 562356 h 2880360"/>
                <a:gd name="connsiteX11" fmla="*/ 146191 w 1740217"/>
                <a:gd name="connsiteY11" fmla="*/ 627507 h 2880360"/>
                <a:gd name="connsiteX12" fmla="*/ 242203 w 1740217"/>
                <a:gd name="connsiteY12" fmla="*/ 600075 h 2880360"/>
                <a:gd name="connsiteX13" fmla="*/ 465946 w 1740217"/>
                <a:gd name="connsiteY13" fmla="*/ 443198 h 2880360"/>
                <a:gd name="connsiteX14" fmla="*/ 488234 w 1740217"/>
                <a:gd name="connsiteY14" fmla="*/ 751808 h 2880360"/>
                <a:gd name="connsiteX15" fmla="*/ 494235 w 1740217"/>
                <a:gd name="connsiteY15" fmla="*/ 1228439 h 2880360"/>
                <a:gd name="connsiteX16" fmla="*/ 494235 w 1740217"/>
                <a:gd name="connsiteY16" fmla="*/ 1229297 h 2880360"/>
                <a:gd name="connsiteX17" fmla="*/ 459945 w 1740217"/>
                <a:gd name="connsiteY17" fmla="*/ 2690908 h 2880360"/>
                <a:gd name="connsiteX18" fmla="*/ 639967 w 1740217"/>
                <a:gd name="connsiteY18" fmla="*/ 2880360 h 2880360"/>
                <a:gd name="connsiteX19" fmla="*/ 644254 w 1740217"/>
                <a:gd name="connsiteY19" fmla="*/ 2880360 h 2880360"/>
                <a:gd name="connsiteX20" fmla="*/ 828562 w 1740217"/>
                <a:gd name="connsiteY20" fmla="*/ 2700338 h 2880360"/>
                <a:gd name="connsiteX21" fmla="*/ 858566 w 1740217"/>
                <a:gd name="connsiteY21" fmla="*/ 1426464 h 2880360"/>
                <a:gd name="connsiteX22" fmla="*/ 885998 w 1740217"/>
                <a:gd name="connsiteY22" fmla="*/ 1426464 h 2880360"/>
                <a:gd name="connsiteX23" fmla="*/ 916002 w 1740217"/>
                <a:gd name="connsiteY23" fmla="*/ 2700338 h 2880360"/>
                <a:gd name="connsiteX24" fmla="*/ 1100311 w 1740217"/>
                <a:gd name="connsiteY24" fmla="*/ 2880360 h 2880360"/>
                <a:gd name="connsiteX25" fmla="*/ 1104597 w 1740217"/>
                <a:gd name="connsiteY25" fmla="*/ 2880360 h 2880360"/>
                <a:gd name="connsiteX26" fmla="*/ 1284619 w 1740217"/>
                <a:gd name="connsiteY26" fmla="*/ 2690908 h 2880360"/>
                <a:gd name="connsiteX27" fmla="*/ 1250329 w 1740217"/>
                <a:gd name="connsiteY27" fmla="*/ 1229297 h 2880360"/>
                <a:gd name="connsiteX28" fmla="*/ 1250329 w 1740217"/>
                <a:gd name="connsiteY28" fmla="*/ 1228439 h 2880360"/>
                <a:gd name="connsiteX29" fmla="*/ 1253758 w 1740217"/>
                <a:gd name="connsiteY29" fmla="*/ 858965 h 2880360"/>
                <a:gd name="connsiteX30" fmla="*/ 1280333 w 1740217"/>
                <a:gd name="connsiteY30" fmla="*/ 444913 h 2880360"/>
                <a:gd name="connsiteX31" fmla="*/ 1504075 w 1740217"/>
                <a:gd name="connsiteY31" fmla="*/ 600932 h 2880360"/>
                <a:gd name="connsiteX32" fmla="*/ 1600087 w 1740217"/>
                <a:gd name="connsiteY32" fmla="*/ 628364 h 2880360"/>
                <a:gd name="connsiteX33" fmla="*/ 1719245 w 1740217"/>
                <a:gd name="connsiteY33" fmla="*/ 563213 h 2880360"/>
                <a:gd name="connsiteX34" fmla="*/ 1678097 w 1740217"/>
                <a:gd name="connsiteY34" fmla="*/ 346329 h 288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740217" h="2880360">
                  <a:moveTo>
                    <a:pt x="1678097" y="346329"/>
                  </a:moveTo>
                  <a:lnTo>
                    <a:pt x="1334340" y="105442"/>
                  </a:lnTo>
                  <a:cubicBezTo>
                    <a:pt x="1289763" y="74581"/>
                    <a:pt x="1240900" y="50578"/>
                    <a:pt x="1188607" y="34290"/>
                  </a:cubicBezTo>
                  <a:lnTo>
                    <a:pt x="1186893" y="33433"/>
                  </a:lnTo>
                  <a:cubicBezTo>
                    <a:pt x="1114027" y="11144"/>
                    <a:pt x="1037731" y="0"/>
                    <a:pt x="961436" y="0"/>
                  </a:cubicBezTo>
                  <a:lnTo>
                    <a:pt x="783128" y="0"/>
                  </a:lnTo>
                  <a:cubicBezTo>
                    <a:pt x="705976" y="0"/>
                    <a:pt x="629680" y="11144"/>
                    <a:pt x="555957" y="33433"/>
                  </a:cubicBezTo>
                  <a:lnTo>
                    <a:pt x="555957" y="33433"/>
                  </a:lnTo>
                  <a:cubicBezTo>
                    <a:pt x="504522" y="48863"/>
                    <a:pt x="455659" y="72866"/>
                    <a:pt x="411082" y="103727"/>
                  </a:cubicBezTo>
                  <a:lnTo>
                    <a:pt x="67324" y="345472"/>
                  </a:lnTo>
                  <a:cubicBezTo>
                    <a:pt x="-2113" y="394335"/>
                    <a:pt x="-21830" y="492919"/>
                    <a:pt x="27034" y="562356"/>
                  </a:cubicBezTo>
                  <a:cubicBezTo>
                    <a:pt x="55323" y="602647"/>
                    <a:pt x="99900" y="625793"/>
                    <a:pt x="146191" y="627507"/>
                  </a:cubicBezTo>
                  <a:cubicBezTo>
                    <a:pt x="178767" y="629221"/>
                    <a:pt x="213057" y="619792"/>
                    <a:pt x="242203" y="600075"/>
                  </a:cubicBezTo>
                  <a:lnTo>
                    <a:pt x="465946" y="443198"/>
                  </a:lnTo>
                  <a:lnTo>
                    <a:pt x="488234" y="751808"/>
                  </a:lnTo>
                  <a:cubicBezTo>
                    <a:pt x="499378" y="910400"/>
                    <a:pt x="498521" y="1068991"/>
                    <a:pt x="494235" y="1228439"/>
                  </a:cubicBezTo>
                  <a:cubicBezTo>
                    <a:pt x="494235" y="1228439"/>
                    <a:pt x="494235" y="1229297"/>
                    <a:pt x="494235" y="1229297"/>
                  </a:cubicBezTo>
                  <a:lnTo>
                    <a:pt x="459945" y="2690908"/>
                  </a:lnTo>
                  <a:cubicBezTo>
                    <a:pt x="457373" y="2792921"/>
                    <a:pt x="537955" y="2877788"/>
                    <a:pt x="639967" y="2880360"/>
                  </a:cubicBezTo>
                  <a:cubicBezTo>
                    <a:pt x="641682" y="2880360"/>
                    <a:pt x="642539" y="2880360"/>
                    <a:pt x="644254" y="2880360"/>
                  </a:cubicBezTo>
                  <a:cubicBezTo>
                    <a:pt x="744552" y="2880360"/>
                    <a:pt x="826848" y="2800636"/>
                    <a:pt x="828562" y="2700338"/>
                  </a:cubicBezTo>
                  <a:lnTo>
                    <a:pt x="858566" y="1426464"/>
                  </a:lnTo>
                  <a:lnTo>
                    <a:pt x="885998" y="1426464"/>
                  </a:lnTo>
                  <a:lnTo>
                    <a:pt x="916002" y="2700338"/>
                  </a:lnTo>
                  <a:cubicBezTo>
                    <a:pt x="918574" y="2800636"/>
                    <a:pt x="1000870" y="2880360"/>
                    <a:pt x="1100311" y="2880360"/>
                  </a:cubicBezTo>
                  <a:cubicBezTo>
                    <a:pt x="1102025" y="2880360"/>
                    <a:pt x="1102882" y="2880360"/>
                    <a:pt x="1104597" y="2880360"/>
                  </a:cubicBezTo>
                  <a:cubicBezTo>
                    <a:pt x="1206610" y="2877788"/>
                    <a:pt x="1287191" y="2792921"/>
                    <a:pt x="1284619" y="2690908"/>
                  </a:cubicBezTo>
                  <a:lnTo>
                    <a:pt x="1250329" y="1229297"/>
                  </a:lnTo>
                  <a:cubicBezTo>
                    <a:pt x="1250329" y="1229297"/>
                    <a:pt x="1250329" y="1228439"/>
                    <a:pt x="1250329" y="1228439"/>
                  </a:cubicBezTo>
                  <a:cubicBezTo>
                    <a:pt x="1246900" y="1104995"/>
                    <a:pt x="1246043" y="981551"/>
                    <a:pt x="1253758" y="858965"/>
                  </a:cubicBezTo>
                  <a:lnTo>
                    <a:pt x="1280333" y="444913"/>
                  </a:lnTo>
                  <a:lnTo>
                    <a:pt x="1504075" y="600932"/>
                  </a:lnTo>
                  <a:cubicBezTo>
                    <a:pt x="1533222" y="621506"/>
                    <a:pt x="1566655" y="630079"/>
                    <a:pt x="1600087" y="628364"/>
                  </a:cubicBezTo>
                  <a:cubicBezTo>
                    <a:pt x="1646379" y="625793"/>
                    <a:pt x="1690099" y="603504"/>
                    <a:pt x="1719245" y="563213"/>
                  </a:cubicBezTo>
                  <a:cubicBezTo>
                    <a:pt x="1767251" y="493776"/>
                    <a:pt x="1747534" y="395192"/>
                    <a:pt x="1678097" y="346329"/>
                  </a:cubicBezTo>
                  <a:close/>
                </a:path>
              </a:pathLst>
            </a:custGeom>
            <a:solidFill>
              <a:schemeClr val="tx1"/>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nvGrpSpPr>
            <p:cNvPr id="69" name="Graphic 39">
              <a:extLst>
                <a:ext uri="{FF2B5EF4-FFF2-40B4-BE49-F238E27FC236}">
                  <a16:creationId xmlns:a16="http://schemas.microsoft.com/office/drawing/2014/main" id="{BA167B17-2BD2-4D93-BAC6-C48997009708}"/>
                </a:ext>
              </a:extLst>
            </p:cNvPr>
            <p:cNvGrpSpPr/>
            <p:nvPr/>
          </p:nvGrpSpPr>
          <p:grpSpPr>
            <a:xfrm>
              <a:off x="8835517" y="2103123"/>
              <a:ext cx="435657" cy="366098"/>
              <a:chOff x="7325241" y="2283312"/>
              <a:chExt cx="1020128" cy="857250"/>
            </a:xfrm>
            <a:solidFill>
              <a:schemeClr val="accent1"/>
            </a:solidFill>
          </p:grpSpPr>
          <p:grpSp>
            <p:nvGrpSpPr>
              <p:cNvPr id="132" name="Graphic 39">
                <a:extLst>
                  <a:ext uri="{FF2B5EF4-FFF2-40B4-BE49-F238E27FC236}">
                    <a16:creationId xmlns:a16="http://schemas.microsoft.com/office/drawing/2014/main" id="{BA167B17-2BD2-4D93-BAC6-C48997009708}"/>
                  </a:ext>
                </a:extLst>
              </p:cNvPr>
              <p:cNvGrpSpPr/>
              <p:nvPr/>
            </p:nvGrpSpPr>
            <p:grpSpPr>
              <a:xfrm>
                <a:off x="7325241" y="2283312"/>
                <a:ext cx="1020128" cy="857250"/>
                <a:chOff x="7325241" y="2283312"/>
                <a:chExt cx="1020128" cy="857250"/>
              </a:xfrm>
              <a:solidFill>
                <a:schemeClr val="accent1"/>
              </a:solidFill>
            </p:grpSpPr>
            <p:sp>
              <p:nvSpPr>
                <p:cNvPr id="133" name="Freeform: Shape 132">
                  <a:extLst>
                    <a:ext uri="{FF2B5EF4-FFF2-40B4-BE49-F238E27FC236}">
                      <a16:creationId xmlns:a16="http://schemas.microsoft.com/office/drawing/2014/main" id="{A87127F5-8D3B-4337-B9A1-EEBFEEBD0787}"/>
                    </a:ext>
                  </a:extLst>
                </p:cNvPr>
                <p:cNvSpPr/>
                <p:nvPr/>
              </p:nvSpPr>
              <p:spPr>
                <a:xfrm>
                  <a:off x="7325241" y="2283312"/>
                  <a:ext cx="1020128" cy="857250"/>
                </a:xfrm>
                <a:custGeom>
                  <a:avLst/>
                  <a:gdLst>
                    <a:gd name="connsiteX0" fmla="*/ 984980 w 1020127"/>
                    <a:gd name="connsiteY0" fmla="*/ 862394 h 857250"/>
                    <a:gd name="connsiteX1" fmla="*/ 39433 w 1020127"/>
                    <a:gd name="connsiteY1" fmla="*/ 862394 h 857250"/>
                    <a:gd name="connsiteX2" fmla="*/ 0 w 1020127"/>
                    <a:gd name="connsiteY2" fmla="*/ 822960 h 857250"/>
                    <a:gd name="connsiteX3" fmla="*/ 0 w 1020127"/>
                    <a:gd name="connsiteY3" fmla="*/ 39434 h 857250"/>
                    <a:gd name="connsiteX4" fmla="*/ 39433 w 1020127"/>
                    <a:gd name="connsiteY4" fmla="*/ 0 h 857250"/>
                    <a:gd name="connsiteX5" fmla="*/ 984980 w 1020127"/>
                    <a:gd name="connsiteY5" fmla="*/ 0 h 857250"/>
                    <a:gd name="connsiteX6" fmla="*/ 1024414 w 1020127"/>
                    <a:gd name="connsiteY6" fmla="*/ 39434 h 857250"/>
                    <a:gd name="connsiteX7" fmla="*/ 1024414 w 1020127"/>
                    <a:gd name="connsiteY7" fmla="*/ 822960 h 857250"/>
                    <a:gd name="connsiteX8" fmla="*/ 984980 w 1020127"/>
                    <a:gd name="connsiteY8" fmla="*/ 862394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127" h="857250">
                      <a:moveTo>
                        <a:pt x="984980" y="862394"/>
                      </a:moveTo>
                      <a:lnTo>
                        <a:pt x="39433" y="862394"/>
                      </a:lnTo>
                      <a:cubicBezTo>
                        <a:pt x="18002" y="862394"/>
                        <a:pt x="0" y="844391"/>
                        <a:pt x="0" y="822960"/>
                      </a:cubicBezTo>
                      <a:lnTo>
                        <a:pt x="0" y="39434"/>
                      </a:lnTo>
                      <a:cubicBezTo>
                        <a:pt x="0" y="18002"/>
                        <a:pt x="18002" y="0"/>
                        <a:pt x="39433" y="0"/>
                      </a:cubicBezTo>
                      <a:lnTo>
                        <a:pt x="984980" y="0"/>
                      </a:lnTo>
                      <a:cubicBezTo>
                        <a:pt x="1006412" y="0"/>
                        <a:pt x="1024414" y="18002"/>
                        <a:pt x="1024414" y="39434"/>
                      </a:cubicBezTo>
                      <a:lnTo>
                        <a:pt x="1024414" y="822960"/>
                      </a:lnTo>
                      <a:cubicBezTo>
                        <a:pt x="1024414" y="845249"/>
                        <a:pt x="1007269" y="862394"/>
                        <a:pt x="984980" y="862394"/>
                      </a:cubicBez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34" name="Freeform: Shape 133">
                  <a:extLst>
                    <a:ext uri="{FF2B5EF4-FFF2-40B4-BE49-F238E27FC236}">
                      <a16:creationId xmlns:a16="http://schemas.microsoft.com/office/drawing/2014/main" id="{27A7E577-C2DA-4414-B562-9FD8E53B7586}"/>
                    </a:ext>
                  </a:extLst>
                </p:cNvPr>
                <p:cNvSpPr/>
                <p:nvPr/>
              </p:nvSpPr>
              <p:spPr>
                <a:xfrm>
                  <a:off x="7344958" y="2298743"/>
                  <a:ext cx="977265" cy="822960"/>
                </a:xfrm>
                <a:custGeom>
                  <a:avLst/>
                  <a:gdLst>
                    <a:gd name="connsiteX0" fmla="*/ 943832 w 977265"/>
                    <a:gd name="connsiteY0" fmla="*/ 830675 h 822960"/>
                    <a:gd name="connsiteX1" fmla="*/ 42005 w 977265"/>
                    <a:gd name="connsiteY1" fmla="*/ 830675 h 822960"/>
                    <a:gd name="connsiteX2" fmla="*/ 0 w 977265"/>
                    <a:gd name="connsiteY2" fmla="*/ 788670 h 822960"/>
                    <a:gd name="connsiteX3" fmla="*/ 0 w 977265"/>
                    <a:gd name="connsiteY3" fmla="*/ 42005 h 822960"/>
                    <a:gd name="connsiteX4" fmla="*/ 42005 w 977265"/>
                    <a:gd name="connsiteY4" fmla="*/ 0 h 822960"/>
                    <a:gd name="connsiteX5" fmla="*/ 943832 w 977265"/>
                    <a:gd name="connsiteY5" fmla="*/ 0 h 822960"/>
                    <a:gd name="connsiteX6" fmla="*/ 985837 w 977265"/>
                    <a:gd name="connsiteY6" fmla="*/ 42005 h 822960"/>
                    <a:gd name="connsiteX7" fmla="*/ 985837 w 977265"/>
                    <a:gd name="connsiteY7" fmla="*/ 788670 h 822960"/>
                    <a:gd name="connsiteX8" fmla="*/ 943832 w 977265"/>
                    <a:gd name="connsiteY8" fmla="*/ 830675 h 82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265" h="822960">
                      <a:moveTo>
                        <a:pt x="943832" y="830675"/>
                      </a:moveTo>
                      <a:lnTo>
                        <a:pt x="42005" y="830675"/>
                      </a:lnTo>
                      <a:cubicBezTo>
                        <a:pt x="18859" y="830675"/>
                        <a:pt x="0" y="811816"/>
                        <a:pt x="0" y="788670"/>
                      </a:cubicBezTo>
                      <a:lnTo>
                        <a:pt x="0" y="42005"/>
                      </a:lnTo>
                      <a:cubicBezTo>
                        <a:pt x="0" y="18859"/>
                        <a:pt x="18859" y="0"/>
                        <a:pt x="42005" y="0"/>
                      </a:cubicBezTo>
                      <a:lnTo>
                        <a:pt x="943832" y="0"/>
                      </a:lnTo>
                      <a:cubicBezTo>
                        <a:pt x="966978" y="0"/>
                        <a:pt x="985837" y="18859"/>
                        <a:pt x="985837" y="42005"/>
                      </a:cubicBezTo>
                      <a:lnTo>
                        <a:pt x="985837" y="788670"/>
                      </a:lnTo>
                      <a:cubicBezTo>
                        <a:pt x="985837" y="811816"/>
                        <a:pt x="966978" y="830675"/>
                        <a:pt x="943832" y="830675"/>
                      </a:cubicBezTo>
                      <a:close/>
                    </a:path>
                  </a:pathLst>
                </a:custGeom>
                <a:solidFill>
                  <a:srgbClr val="231F20"/>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35" name="Freeform: Shape 134">
                  <a:extLst>
                    <a:ext uri="{FF2B5EF4-FFF2-40B4-BE49-F238E27FC236}">
                      <a16:creationId xmlns:a16="http://schemas.microsoft.com/office/drawing/2014/main" id="{9284E596-EF06-48D3-A018-5A96B6BFC1E4}"/>
                    </a:ext>
                  </a:extLst>
                </p:cNvPr>
                <p:cNvSpPr/>
                <p:nvPr/>
              </p:nvSpPr>
              <p:spPr>
                <a:xfrm>
                  <a:off x="7388678" y="2336462"/>
                  <a:ext cx="891540" cy="711518"/>
                </a:xfrm>
                <a:custGeom>
                  <a:avLst/>
                  <a:gdLst>
                    <a:gd name="connsiteX0" fmla="*/ 0 w 891540"/>
                    <a:gd name="connsiteY0" fmla="*/ 0 h 711517"/>
                    <a:gd name="connsiteX1" fmla="*/ 897541 w 891540"/>
                    <a:gd name="connsiteY1" fmla="*/ 0 h 711517"/>
                    <a:gd name="connsiteX2" fmla="*/ 897541 w 891540"/>
                    <a:gd name="connsiteY2" fmla="*/ 718375 h 711517"/>
                    <a:gd name="connsiteX3" fmla="*/ 0 w 891540"/>
                    <a:gd name="connsiteY3" fmla="*/ 718375 h 711517"/>
                  </a:gdLst>
                  <a:ahLst/>
                  <a:cxnLst>
                    <a:cxn ang="0">
                      <a:pos x="connsiteX0" y="connsiteY0"/>
                    </a:cxn>
                    <a:cxn ang="0">
                      <a:pos x="connsiteX1" y="connsiteY1"/>
                    </a:cxn>
                    <a:cxn ang="0">
                      <a:pos x="connsiteX2" y="connsiteY2"/>
                    </a:cxn>
                    <a:cxn ang="0">
                      <a:pos x="connsiteX3" y="connsiteY3"/>
                    </a:cxn>
                  </a:cxnLst>
                  <a:rect l="l" t="t" r="r" b="b"/>
                  <a:pathLst>
                    <a:path w="891540" h="711517">
                      <a:moveTo>
                        <a:pt x="0" y="0"/>
                      </a:moveTo>
                      <a:lnTo>
                        <a:pt x="897541" y="0"/>
                      </a:lnTo>
                      <a:lnTo>
                        <a:pt x="897541" y="718375"/>
                      </a:lnTo>
                      <a:lnTo>
                        <a:pt x="0" y="718375"/>
                      </a:ln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136" name="Graphic 39">
                <a:extLst>
                  <a:ext uri="{FF2B5EF4-FFF2-40B4-BE49-F238E27FC236}">
                    <a16:creationId xmlns:a16="http://schemas.microsoft.com/office/drawing/2014/main" id="{BA167B17-2BD2-4D93-BAC6-C48997009708}"/>
                  </a:ext>
                </a:extLst>
              </p:cNvPr>
              <p:cNvGrpSpPr/>
              <p:nvPr/>
            </p:nvGrpSpPr>
            <p:grpSpPr>
              <a:xfrm>
                <a:off x="7548984" y="3067696"/>
                <a:ext cx="574358" cy="42863"/>
                <a:chOff x="7548984" y="3067696"/>
                <a:chExt cx="574358" cy="42863"/>
              </a:xfrm>
              <a:solidFill>
                <a:srgbClr val="FFFFFF"/>
              </a:solidFill>
            </p:grpSpPr>
            <p:sp>
              <p:nvSpPr>
                <p:cNvPr id="137" name="Freeform: Shape 136">
                  <a:extLst>
                    <a:ext uri="{FF2B5EF4-FFF2-40B4-BE49-F238E27FC236}">
                      <a16:creationId xmlns:a16="http://schemas.microsoft.com/office/drawing/2014/main" id="{96F223A2-5D20-48C1-819D-327AB3159BF0}"/>
                    </a:ext>
                  </a:extLst>
                </p:cNvPr>
                <p:cNvSpPr/>
                <p:nvPr/>
              </p:nvSpPr>
              <p:spPr>
                <a:xfrm>
                  <a:off x="7813017" y="3067696"/>
                  <a:ext cx="42863" cy="42863"/>
                </a:xfrm>
                <a:custGeom>
                  <a:avLst/>
                  <a:gdLst>
                    <a:gd name="connsiteX0" fmla="*/ 49721 w 42862"/>
                    <a:gd name="connsiteY0" fmla="*/ 24860 h 42862"/>
                    <a:gd name="connsiteX1" fmla="*/ 24860 w 42862"/>
                    <a:gd name="connsiteY1" fmla="*/ 49720 h 42862"/>
                    <a:gd name="connsiteX2" fmla="*/ 0 w 42862"/>
                    <a:gd name="connsiteY2" fmla="*/ 24860 h 42862"/>
                    <a:gd name="connsiteX3" fmla="*/ 24860 w 42862"/>
                    <a:gd name="connsiteY3" fmla="*/ 0 h 42862"/>
                    <a:gd name="connsiteX4" fmla="*/ 49721 w 42862"/>
                    <a:gd name="connsiteY4" fmla="*/ 24860 h 42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862">
                      <a:moveTo>
                        <a:pt x="49721" y="24860"/>
                      </a:moveTo>
                      <a:cubicBezTo>
                        <a:pt x="49721" y="38590"/>
                        <a:pt x="38590" y="49720"/>
                        <a:pt x="24860" y="49720"/>
                      </a:cubicBezTo>
                      <a:cubicBezTo>
                        <a:pt x="11130" y="49720"/>
                        <a:pt x="0" y="38590"/>
                        <a:pt x="0" y="24860"/>
                      </a:cubicBezTo>
                      <a:cubicBezTo>
                        <a:pt x="0" y="11130"/>
                        <a:pt x="11130" y="0"/>
                        <a:pt x="24860" y="0"/>
                      </a:cubicBezTo>
                      <a:cubicBezTo>
                        <a:pt x="38590" y="0"/>
                        <a:pt x="49721" y="11130"/>
                        <a:pt x="49721" y="24860"/>
                      </a:cubicBez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38" name="Freeform: Shape 137">
                  <a:extLst>
                    <a:ext uri="{FF2B5EF4-FFF2-40B4-BE49-F238E27FC236}">
                      <a16:creationId xmlns:a16="http://schemas.microsoft.com/office/drawing/2014/main" id="{93C3DC57-C8E9-4206-AC55-1B92C28AF73F}"/>
                    </a:ext>
                  </a:extLst>
                </p:cNvPr>
                <p:cNvSpPr/>
                <p:nvPr/>
              </p:nvSpPr>
              <p:spPr>
                <a:xfrm>
                  <a:off x="7548984" y="3083127"/>
                  <a:ext cx="128588" cy="17145"/>
                </a:xfrm>
                <a:custGeom>
                  <a:avLst/>
                  <a:gdLst>
                    <a:gd name="connsiteX0" fmla="*/ 124301 w 128587"/>
                    <a:gd name="connsiteY0" fmla="*/ 18859 h 17145"/>
                    <a:gd name="connsiteX1" fmla="*/ 10287 w 128587"/>
                    <a:gd name="connsiteY1" fmla="*/ 18859 h 17145"/>
                    <a:gd name="connsiteX2" fmla="*/ 0 w 128587"/>
                    <a:gd name="connsiteY2" fmla="*/ 9430 h 17145"/>
                    <a:gd name="connsiteX3" fmla="*/ 10287 w 128587"/>
                    <a:gd name="connsiteY3" fmla="*/ 0 h 17145"/>
                    <a:gd name="connsiteX4" fmla="*/ 124301 w 128587"/>
                    <a:gd name="connsiteY4" fmla="*/ 0 h 17145"/>
                    <a:gd name="connsiteX5" fmla="*/ 134588 w 128587"/>
                    <a:gd name="connsiteY5" fmla="*/ 9430 h 17145"/>
                    <a:gd name="connsiteX6" fmla="*/ 124301 w 128587"/>
                    <a:gd name="connsiteY6" fmla="*/ 18859 h 1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87" h="17145">
                      <a:moveTo>
                        <a:pt x="124301" y="18859"/>
                      </a:moveTo>
                      <a:lnTo>
                        <a:pt x="10287" y="18859"/>
                      </a:lnTo>
                      <a:cubicBezTo>
                        <a:pt x="4286" y="18859"/>
                        <a:pt x="0" y="14573"/>
                        <a:pt x="0" y="9430"/>
                      </a:cubicBezTo>
                      <a:cubicBezTo>
                        <a:pt x="0" y="4286"/>
                        <a:pt x="5144" y="0"/>
                        <a:pt x="10287" y="0"/>
                      </a:cubicBezTo>
                      <a:lnTo>
                        <a:pt x="124301" y="0"/>
                      </a:lnTo>
                      <a:cubicBezTo>
                        <a:pt x="130302" y="0"/>
                        <a:pt x="134588" y="4286"/>
                        <a:pt x="134588" y="9430"/>
                      </a:cubicBezTo>
                      <a:cubicBezTo>
                        <a:pt x="135446" y="14573"/>
                        <a:pt x="130302" y="18859"/>
                        <a:pt x="124301" y="18859"/>
                      </a:cubicBez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39" name="Freeform: Shape 138">
                  <a:extLst>
                    <a:ext uri="{FF2B5EF4-FFF2-40B4-BE49-F238E27FC236}">
                      <a16:creationId xmlns:a16="http://schemas.microsoft.com/office/drawing/2014/main" id="{4CD80A7A-F035-4302-A880-1A8F228ECC5D}"/>
                    </a:ext>
                  </a:extLst>
                </p:cNvPr>
                <p:cNvSpPr/>
                <p:nvPr/>
              </p:nvSpPr>
              <p:spPr>
                <a:xfrm>
                  <a:off x="7992182" y="3083127"/>
                  <a:ext cx="128588" cy="17145"/>
                </a:xfrm>
                <a:custGeom>
                  <a:avLst/>
                  <a:gdLst>
                    <a:gd name="connsiteX0" fmla="*/ 124301 w 128587"/>
                    <a:gd name="connsiteY0" fmla="*/ 18859 h 17145"/>
                    <a:gd name="connsiteX1" fmla="*/ 10287 w 128587"/>
                    <a:gd name="connsiteY1" fmla="*/ 18859 h 17145"/>
                    <a:gd name="connsiteX2" fmla="*/ 0 w 128587"/>
                    <a:gd name="connsiteY2" fmla="*/ 9430 h 17145"/>
                    <a:gd name="connsiteX3" fmla="*/ 10287 w 128587"/>
                    <a:gd name="connsiteY3" fmla="*/ 0 h 17145"/>
                    <a:gd name="connsiteX4" fmla="*/ 124301 w 128587"/>
                    <a:gd name="connsiteY4" fmla="*/ 0 h 17145"/>
                    <a:gd name="connsiteX5" fmla="*/ 134588 w 128587"/>
                    <a:gd name="connsiteY5" fmla="*/ 9430 h 17145"/>
                    <a:gd name="connsiteX6" fmla="*/ 124301 w 128587"/>
                    <a:gd name="connsiteY6" fmla="*/ 18859 h 1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87" h="17145">
                      <a:moveTo>
                        <a:pt x="124301" y="18859"/>
                      </a:moveTo>
                      <a:lnTo>
                        <a:pt x="10287" y="18859"/>
                      </a:lnTo>
                      <a:cubicBezTo>
                        <a:pt x="4286" y="18859"/>
                        <a:pt x="0" y="14573"/>
                        <a:pt x="0" y="9430"/>
                      </a:cubicBezTo>
                      <a:cubicBezTo>
                        <a:pt x="0" y="4286"/>
                        <a:pt x="5144" y="0"/>
                        <a:pt x="10287" y="0"/>
                      </a:cubicBezTo>
                      <a:lnTo>
                        <a:pt x="124301" y="0"/>
                      </a:lnTo>
                      <a:cubicBezTo>
                        <a:pt x="130302" y="0"/>
                        <a:pt x="134588" y="4286"/>
                        <a:pt x="134588" y="9430"/>
                      </a:cubicBezTo>
                      <a:cubicBezTo>
                        <a:pt x="134588" y="14573"/>
                        <a:pt x="130302" y="18859"/>
                        <a:pt x="124301" y="18859"/>
                      </a:cubicBez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grpSp>
          <p:nvGrpSpPr>
            <p:cNvPr id="140" name="Graphic 39">
              <a:extLst>
                <a:ext uri="{FF2B5EF4-FFF2-40B4-BE49-F238E27FC236}">
                  <a16:creationId xmlns:a16="http://schemas.microsoft.com/office/drawing/2014/main" id="{BA167B17-2BD2-4D93-BAC6-C48997009708}"/>
                </a:ext>
              </a:extLst>
            </p:cNvPr>
            <p:cNvGrpSpPr/>
            <p:nvPr/>
          </p:nvGrpSpPr>
          <p:grpSpPr>
            <a:xfrm>
              <a:off x="9208681" y="2207802"/>
              <a:ext cx="215998" cy="212337"/>
              <a:chOff x="8199038" y="2528428"/>
              <a:chExt cx="505778" cy="497205"/>
            </a:xfrm>
            <a:solidFill>
              <a:schemeClr val="tx1"/>
            </a:solidFill>
          </p:grpSpPr>
          <p:sp>
            <p:nvSpPr>
              <p:cNvPr id="141" name="Freeform: Shape 140">
                <a:extLst>
                  <a:ext uri="{FF2B5EF4-FFF2-40B4-BE49-F238E27FC236}">
                    <a16:creationId xmlns:a16="http://schemas.microsoft.com/office/drawing/2014/main" id="{79665F0E-9F93-4437-8923-5B12B693BC34}"/>
                  </a:ext>
                </a:extLst>
              </p:cNvPr>
              <p:cNvSpPr/>
              <p:nvPr/>
            </p:nvSpPr>
            <p:spPr>
              <a:xfrm>
                <a:off x="8199038" y="2571348"/>
                <a:ext cx="454343" cy="454343"/>
              </a:xfrm>
              <a:custGeom>
                <a:avLst/>
                <a:gdLst>
                  <a:gd name="connsiteX0" fmla="*/ 246629 w 454342"/>
                  <a:gd name="connsiteY0" fmla="*/ 0 h 454342"/>
                  <a:gd name="connsiteX1" fmla="*/ 52891 w 454342"/>
                  <a:gd name="connsiteY1" fmla="*/ 162878 h 454342"/>
                  <a:gd name="connsiteX2" fmla="*/ 46890 w 454342"/>
                  <a:gd name="connsiteY2" fmla="*/ 402050 h 454342"/>
                  <a:gd name="connsiteX3" fmla="*/ 169477 w 454342"/>
                  <a:gd name="connsiteY3" fmla="*/ 455200 h 454342"/>
                  <a:gd name="connsiteX4" fmla="*/ 286063 w 454342"/>
                  <a:gd name="connsiteY4" fmla="*/ 408908 h 454342"/>
                  <a:gd name="connsiteX5" fmla="*/ 458370 w 454342"/>
                  <a:gd name="connsiteY5" fmla="*/ 223742 h 454342"/>
                  <a:gd name="connsiteX6" fmla="*/ 246629 w 454342"/>
                  <a:gd name="connsiteY6" fmla="*/ 0 h 45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342" h="454342">
                    <a:moveTo>
                      <a:pt x="246629" y="0"/>
                    </a:moveTo>
                    <a:lnTo>
                      <a:pt x="52891" y="162878"/>
                    </a:lnTo>
                    <a:cubicBezTo>
                      <a:pt x="-14832" y="227171"/>
                      <a:pt x="-18261" y="334328"/>
                      <a:pt x="46890" y="402050"/>
                    </a:cubicBezTo>
                    <a:cubicBezTo>
                      <a:pt x="80323" y="437198"/>
                      <a:pt x="124900" y="455200"/>
                      <a:pt x="169477" y="455200"/>
                    </a:cubicBezTo>
                    <a:cubicBezTo>
                      <a:pt x="211482" y="455200"/>
                      <a:pt x="253487" y="439769"/>
                      <a:pt x="286063" y="408908"/>
                    </a:cubicBezTo>
                    <a:lnTo>
                      <a:pt x="458370" y="223742"/>
                    </a:lnTo>
                    <a:lnTo>
                      <a:pt x="246629" y="0"/>
                    </a:ln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42" name="Freeform: Shape 141">
                <a:extLst>
                  <a:ext uri="{FF2B5EF4-FFF2-40B4-BE49-F238E27FC236}">
                    <a16:creationId xmlns:a16="http://schemas.microsoft.com/office/drawing/2014/main" id="{35A3996E-1FFB-4664-952D-F0D05491E90C}"/>
                  </a:ext>
                </a:extLst>
              </p:cNvPr>
              <p:cNvSpPr/>
              <p:nvPr/>
            </p:nvSpPr>
            <p:spPr>
              <a:xfrm>
                <a:off x="8215010" y="2528428"/>
                <a:ext cx="488633" cy="480060"/>
              </a:xfrm>
              <a:custGeom>
                <a:avLst/>
                <a:gdLst>
                  <a:gd name="connsiteX0" fmla="*/ 153505 w 488632"/>
                  <a:gd name="connsiteY0" fmla="*/ 481832 h 480060"/>
                  <a:gd name="connsiteX1" fmla="*/ 259804 w 488632"/>
                  <a:gd name="connsiteY1" fmla="*/ 439827 h 480060"/>
                  <a:gd name="connsiteX2" fmla="*/ 443256 w 488632"/>
                  <a:gd name="connsiteY2" fmla="*/ 265805 h 480060"/>
                  <a:gd name="connsiteX3" fmla="*/ 449256 w 488632"/>
                  <a:gd name="connsiteY3" fmla="*/ 48063 h 480060"/>
                  <a:gd name="connsiteX4" fmla="*/ 231515 w 488632"/>
                  <a:gd name="connsiteY4" fmla="*/ 42063 h 480060"/>
                  <a:gd name="connsiteX5" fmla="*/ 48063 w 488632"/>
                  <a:gd name="connsiteY5" fmla="*/ 216085 h 480060"/>
                  <a:gd name="connsiteX6" fmla="*/ 42063 w 488632"/>
                  <a:gd name="connsiteY6" fmla="*/ 433826 h 480060"/>
                  <a:gd name="connsiteX7" fmla="*/ 153505 w 488632"/>
                  <a:gd name="connsiteY7" fmla="*/ 481832 h 48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632" h="480060">
                    <a:moveTo>
                      <a:pt x="153505" y="481832"/>
                    </a:moveTo>
                    <a:cubicBezTo>
                      <a:pt x="191224" y="481832"/>
                      <a:pt x="229800" y="468116"/>
                      <a:pt x="259804" y="439827"/>
                    </a:cubicBezTo>
                    <a:lnTo>
                      <a:pt x="443256" y="265805"/>
                    </a:lnTo>
                    <a:cubicBezTo>
                      <a:pt x="504978" y="207512"/>
                      <a:pt x="507549" y="109785"/>
                      <a:pt x="449256" y="48063"/>
                    </a:cubicBezTo>
                    <a:cubicBezTo>
                      <a:pt x="390963" y="-13659"/>
                      <a:pt x="293237" y="-16230"/>
                      <a:pt x="231515" y="42063"/>
                    </a:cubicBezTo>
                    <a:lnTo>
                      <a:pt x="48063" y="216085"/>
                    </a:lnTo>
                    <a:cubicBezTo>
                      <a:pt x="-13659" y="274377"/>
                      <a:pt x="-16230" y="372104"/>
                      <a:pt x="42063" y="433826"/>
                    </a:cubicBezTo>
                    <a:cubicBezTo>
                      <a:pt x="71209" y="465544"/>
                      <a:pt x="112357" y="481832"/>
                      <a:pt x="153505" y="481832"/>
                    </a:cubicBez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143" name="Graphic 39">
              <a:extLst>
                <a:ext uri="{FF2B5EF4-FFF2-40B4-BE49-F238E27FC236}">
                  <a16:creationId xmlns:a16="http://schemas.microsoft.com/office/drawing/2014/main" id="{BA167B17-2BD2-4D93-BAC6-C48997009708}"/>
                </a:ext>
              </a:extLst>
            </p:cNvPr>
            <p:cNvGrpSpPr/>
            <p:nvPr/>
          </p:nvGrpSpPr>
          <p:grpSpPr>
            <a:xfrm>
              <a:off x="8683562" y="2207802"/>
              <a:ext cx="215998" cy="212337"/>
              <a:chOff x="6969425" y="2528428"/>
              <a:chExt cx="505778" cy="497205"/>
            </a:xfrm>
            <a:solidFill>
              <a:schemeClr val="tx1"/>
            </a:solidFill>
          </p:grpSpPr>
          <p:sp>
            <p:nvSpPr>
              <p:cNvPr id="144" name="Freeform: Shape 143">
                <a:extLst>
                  <a:ext uri="{FF2B5EF4-FFF2-40B4-BE49-F238E27FC236}">
                    <a16:creationId xmlns:a16="http://schemas.microsoft.com/office/drawing/2014/main" id="{32EA01D3-E532-4217-9A7D-4A93EDC22873}"/>
                  </a:ext>
                </a:extLst>
              </p:cNvPr>
              <p:cNvSpPr/>
              <p:nvPr/>
            </p:nvSpPr>
            <p:spPr>
              <a:xfrm>
                <a:off x="7018346" y="2571348"/>
                <a:ext cx="454343" cy="454343"/>
              </a:xfrm>
              <a:custGeom>
                <a:avLst/>
                <a:gdLst>
                  <a:gd name="connsiteX0" fmla="*/ 211741 w 454342"/>
                  <a:gd name="connsiteY0" fmla="*/ 0 h 454342"/>
                  <a:gd name="connsiteX1" fmla="*/ 405479 w 454342"/>
                  <a:gd name="connsiteY1" fmla="*/ 162878 h 454342"/>
                  <a:gd name="connsiteX2" fmla="*/ 411480 w 454342"/>
                  <a:gd name="connsiteY2" fmla="*/ 402050 h 454342"/>
                  <a:gd name="connsiteX3" fmla="*/ 288893 w 454342"/>
                  <a:gd name="connsiteY3" fmla="*/ 455200 h 454342"/>
                  <a:gd name="connsiteX4" fmla="*/ 172307 w 454342"/>
                  <a:gd name="connsiteY4" fmla="*/ 408908 h 454342"/>
                  <a:gd name="connsiteX5" fmla="*/ 0 w 454342"/>
                  <a:gd name="connsiteY5" fmla="*/ 223742 h 454342"/>
                  <a:gd name="connsiteX6" fmla="*/ 211741 w 454342"/>
                  <a:gd name="connsiteY6" fmla="*/ 0 h 45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342" h="454342">
                    <a:moveTo>
                      <a:pt x="211741" y="0"/>
                    </a:moveTo>
                    <a:lnTo>
                      <a:pt x="405479" y="162878"/>
                    </a:lnTo>
                    <a:cubicBezTo>
                      <a:pt x="473202" y="227171"/>
                      <a:pt x="476631" y="334328"/>
                      <a:pt x="411480" y="402050"/>
                    </a:cubicBezTo>
                    <a:cubicBezTo>
                      <a:pt x="378047" y="437198"/>
                      <a:pt x="333470" y="455200"/>
                      <a:pt x="288893" y="455200"/>
                    </a:cubicBezTo>
                    <a:cubicBezTo>
                      <a:pt x="246888" y="455200"/>
                      <a:pt x="204883" y="439769"/>
                      <a:pt x="172307" y="408908"/>
                    </a:cubicBezTo>
                    <a:lnTo>
                      <a:pt x="0" y="223742"/>
                    </a:lnTo>
                    <a:lnTo>
                      <a:pt x="211741" y="0"/>
                    </a:ln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45" name="Freeform: Shape 144">
                <a:extLst>
                  <a:ext uri="{FF2B5EF4-FFF2-40B4-BE49-F238E27FC236}">
                    <a16:creationId xmlns:a16="http://schemas.microsoft.com/office/drawing/2014/main" id="{E961A839-E543-40F1-A12F-5B189540C10A}"/>
                  </a:ext>
                </a:extLst>
              </p:cNvPr>
              <p:cNvSpPr/>
              <p:nvPr/>
            </p:nvSpPr>
            <p:spPr>
              <a:xfrm>
                <a:off x="6969425" y="2528428"/>
                <a:ext cx="488633" cy="480060"/>
              </a:xfrm>
              <a:custGeom>
                <a:avLst/>
                <a:gdLst>
                  <a:gd name="connsiteX0" fmla="*/ 337814 w 488632"/>
                  <a:gd name="connsiteY0" fmla="*/ 481832 h 480060"/>
                  <a:gd name="connsiteX1" fmla="*/ 231515 w 488632"/>
                  <a:gd name="connsiteY1" fmla="*/ 439827 h 480060"/>
                  <a:gd name="connsiteX2" fmla="*/ 48063 w 488632"/>
                  <a:gd name="connsiteY2" fmla="*/ 265805 h 480060"/>
                  <a:gd name="connsiteX3" fmla="*/ 42063 w 488632"/>
                  <a:gd name="connsiteY3" fmla="*/ 48063 h 480060"/>
                  <a:gd name="connsiteX4" fmla="*/ 259804 w 488632"/>
                  <a:gd name="connsiteY4" fmla="*/ 42063 h 480060"/>
                  <a:gd name="connsiteX5" fmla="*/ 443256 w 488632"/>
                  <a:gd name="connsiteY5" fmla="*/ 216085 h 480060"/>
                  <a:gd name="connsiteX6" fmla="*/ 449256 w 488632"/>
                  <a:gd name="connsiteY6" fmla="*/ 433826 h 480060"/>
                  <a:gd name="connsiteX7" fmla="*/ 337814 w 488632"/>
                  <a:gd name="connsiteY7" fmla="*/ 481832 h 48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632" h="480060">
                    <a:moveTo>
                      <a:pt x="337814" y="481832"/>
                    </a:moveTo>
                    <a:cubicBezTo>
                      <a:pt x="300095" y="481832"/>
                      <a:pt x="261519" y="468116"/>
                      <a:pt x="231515" y="439827"/>
                    </a:cubicBezTo>
                    <a:lnTo>
                      <a:pt x="48063" y="265805"/>
                    </a:lnTo>
                    <a:cubicBezTo>
                      <a:pt x="-13659" y="207512"/>
                      <a:pt x="-16230" y="109785"/>
                      <a:pt x="42063" y="48063"/>
                    </a:cubicBezTo>
                    <a:cubicBezTo>
                      <a:pt x="100356" y="-13659"/>
                      <a:pt x="198082" y="-16230"/>
                      <a:pt x="259804" y="42063"/>
                    </a:cubicBezTo>
                    <a:lnTo>
                      <a:pt x="443256" y="216085"/>
                    </a:lnTo>
                    <a:cubicBezTo>
                      <a:pt x="504978" y="274377"/>
                      <a:pt x="507549" y="372104"/>
                      <a:pt x="449256" y="433826"/>
                    </a:cubicBezTo>
                    <a:cubicBezTo>
                      <a:pt x="419253" y="465544"/>
                      <a:pt x="378962" y="481832"/>
                      <a:pt x="337814" y="481832"/>
                    </a:cubicBez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146" name="Graphic 39">
              <a:extLst>
                <a:ext uri="{FF2B5EF4-FFF2-40B4-BE49-F238E27FC236}">
                  <a16:creationId xmlns:a16="http://schemas.microsoft.com/office/drawing/2014/main" id="{BA167B17-2BD2-4D93-BAC6-C48997009708}"/>
                </a:ext>
              </a:extLst>
            </p:cNvPr>
            <p:cNvGrpSpPr/>
            <p:nvPr/>
          </p:nvGrpSpPr>
          <p:grpSpPr>
            <a:xfrm>
              <a:off x="8901415" y="1769608"/>
              <a:ext cx="303861" cy="303861"/>
              <a:chOff x="7479547" y="1502358"/>
              <a:chExt cx="711518" cy="711518"/>
            </a:xfrm>
            <a:solidFill>
              <a:schemeClr val="tx1"/>
            </a:solidFill>
          </p:grpSpPr>
          <p:sp>
            <p:nvSpPr>
              <p:cNvPr id="147" name="Freeform: Shape 146">
                <a:extLst>
                  <a:ext uri="{FF2B5EF4-FFF2-40B4-BE49-F238E27FC236}">
                    <a16:creationId xmlns:a16="http://schemas.microsoft.com/office/drawing/2014/main" id="{DC78ED2E-1AE7-43E3-91AA-08D13C2ABF9D}"/>
                  </a:ext>
                </a:extLst>
              </p:cNvPr>
              <p:cNvSpPr/>
              <p:nvPr/>
            </p:nvSpPr>
            <p:spPr>
              <a:xfrm>
                <a:off x="7479547" y="1502358"/>
                <a:ext cx="711518" cy="711518"/>
              </a:xfrm>
              <a:custGeom>
                <a:avLst/>
                <a:gdLst>
                  <a:gd name="connsiteX0" fmla="*/ 716661 w 711517"/>
                  <a:gd name="connsiteY0" fmla="*/ 358331 h 711517"/>
                  <a:gd name="connsiteX1" fmla="*/ 358330 w 711517"/>
                  <a:gd name="connsiteY1" fmla="*/ 716661 h 711517"/>
                  <a:gd name="connsiteX2" fmla="*/ 0 w 711517"/>
                  <a:gd name="connsiteY2" fmla="*/ 358331 h 711517"/>
                  <a:gd name="connsiteX3" fmla="*/ 358330 w 711517"/>
                  <a:gd name="connsiteY3" fmla="*/ 0 h 711517"/>
                  <a:gd name="connsiteX4" fmla="*/ 716661 w 711517"/>
                  <a:gd name="connsiteY4" fmla="*/ 358331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517" h="711517">
                    <a:moveTo>
                      <a:pt x="716661" y="358331"/>
                    </a:moveTo>
                    <a:cubicBezTo>
                      <a:pt x="716661" y="556231"/>
                      <a:pt x="556231" y="716661"/>
                      <a:pt x="358330" y="716661"/>
                    </a:cubicBezTo>
                    <a:cubicBezTo>
                      <a:pt x="160430" y="716661"/>
                      <a:pt x="0" y="556231"/>
                      <a:pt x="0" y="358331"/>
                    </a:cubicBezTo>
                    <a:cubicBezTo>
                      <a:pt x="0" y="160430"/>
                      <a:pt x="160430" y="0"/>
                      <a:pt x="358330" y="0"/>
                    </a:cubicBezTo>
                    <a:cubicBezTo>
                      <a:pt x="556231" y="0"/>
                      <a:pt x="716661" y="160430"/>
                      <a:pt x="716661" y="358331"/>
                    </a:cubicBez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48" name="Freeform: Shape 147">
                <a:extLst>
                  <a:ext uri="{FF2B5EF4-FFF2-40B4-BE49-F238E27FC236}">
                    <a16:creationId xmlns:a16="http://schemas.microsoft.com/office/drawing/2014/main" id="{B73D3409-9A61-44C1-BEC1-E0F45EB512C0}"/>
                  </a:ext>
                </a:extLst>
              </p:cNvPr>
              <p:cNvSpPr/>
              <p:nvPr/>
            </p:nvSpPr>
            <p:spPr>
              <a:xfrm>
                <a:off x="7496692" y="1519503"/>
                <a:ext cx="677228" cy="677228"/>
              </a:xfrm>
              <a:custGeom>
                <a:avLst/>
                <a:gdLst>
                  <a:gd name="connsiteX0" fmla="*/ 682371 w 677227"/>
                  <a:gd name="connsiteY0" fmla="*/ 341186 h 677227"/>
                  <a:gd name="connsiteX1" fmla="*/ 341185 w 677227"/>
                  <a:gd name="connsiteY1" fmla="*/ 682371 h 677227"/>
                  <a:gd name="connsiteX2" fmla="*/ 0 w 677227"/>
                  <a:gd name="connsiteY2" fmla="*/ 341186 h 677227"/>
                  <a:gd name="connsiteX3" fmla="*/ 341185 w 677227"/>
                  <a:gd name="connsiteY3" fmla="*/ 0 h 677227"/>
                  <a:gd name="connsiteX4" fmla="*/ 682371 w 677227"/>
                  <a:gd name="connsiteY4" fmla="*/ 341186 h 677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27" h="677227">
                    <a:moveTo>
                      <a:pt x="682371" y="341186"/>
                    </a:moveTo>
                    <a:cubicBezTo>
                      <a:pt x="682371" y="529617"/>
                      <a:pt x="529617" y="682371"/>
                      <a:pt x="341185" y="682371"/>
                    </a:cubicBezTo>
                    <a:cubicBezTo>
                      <a:pt x="152754" y="682371"/>
                      <a:pt x="0" y="529617"/>
                      <a:pt x="0" y="341186"/>
                    </a:cubicBezTo>
                    <a:cubicBezTo>
                      <a:pt x="0" y="152754"/>
                      <a:pt x="152754" y="0"/>
                      <a:pt x="341185" y="0"/>
                    </a:cubicBezTo>
                    <a:cubicBezTo>
                      <a:pt x="529617" y="0"/>
                      <a:pt x="682371" y="152754"/>
                      <a:pt x="682371" y="341186"/>
                    </a:cubicBez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206" name="Group 205">
              <a:extLst>
                <a:ext uri="{FF2B5EF4-FFF2-40B4-BE49-F238E27FC236}">
                  <a16:creationId xmlns:a16="http://schemas.microsoft.com/office/drawing/2014/main" id="{E916D7CE-1B65-4F79-A368-036167217AE9}"/>
                </a:ext>
              </a:extLst>
            </p:cNvPr>
            <p:cNvGrpSpPr/>
            <p:nvPr/>
          </p:nvGrpSpPr>
          <p:grpSpPr>
            <a:xfrm>
              <a:off x="8907010" y="2176878"/>
              <a:ext cx="292671" cy="218588"/>
              <a:chOff x="8907010" y="2176878"/>
              <a:chExt cx="292671" cy="218588"/>
            </a:xfrm>
          </p:grpSpPr>
          <p:sp>
            <p:nvSpPr>
              <p:cNvPr id="188" name="Freeform: Shape 187">
                <a:extLst>
                  <a:ext uri="{FF2B5EF4-FFF2-40B4-BE49-F238E27FC236}">
                    <a16:creationId xmlns:a16="http://schemas.microsoft.com/office/drawing/2014/main" id="{8C5767FA-15E0-469A-B648-2601C2931096}"/>
                  </a:ext>
                </a:extLst>
              </p:cNvPr>
              <p:cNvSpPr/>
              <p:nvPr/>
            </p:nvSpPr>
            <p:spPr>
              <a:xfrm flipH="1">
                <a:off x="8907010" y="2176878"/>
                <a:ext cx="292671" cy="218588"/>
              </a:xfrm>
              <a:custGeom>
                <a:avLst/>
                <a:gdLst>
                  <a:gd name="connsiteX0" fmla="*/ 966541 w 1418062"/>
                  <a:gd name="connsiteY0" fmla="*/ 1220 h 1059111"/>
                  <a:gd name="connsiteX1" fmla="*/ 1217629 w 1418062"/>
                  <a:gd name="connsiteY1" fmla="*/ 225827 h 1059111"/>
                  <a:gd name="connsiteX2" fmla="*/ 1418062 w 1418062"/>
                  <a:gd name="connsiteY2" fmla="*/ 936660 h 1059111"/>
                  <a:gd name="connsiteX3" fmla="*/ 1377976 w 1418062"/>
                  <a:gd name="connsiteY3" fmla="*/ 1030543 h 1059111"/>
                  <a:gd name="connsiteX4" fmla="*/ 1284440 w 1418062"/>
                  <a:gd name="connsiteY4" fmla="*/ 1057367 h 1059111"/>
                  <a:gd name="connsiteX5" fmla="*/ 977110 w 1418062"/>
                  <a:gd name="connsiteY5" fmla="*/ 1010425 h 1059111"/>
                  <a:gd name="connsiteX6" fmla="*/ 836807 w 1418062"/>
                  <a:gd name="connsiteY6" fmla="*/ 547714 h 1059111"/>
                  <a:gd name="connsiteX7" fmla="*/ 703185 w 1418062"/>
                  <a:gd name="connsiteY7" fmla="*/ 413594 h 1059111"/>
                  <a:gd name="connsiteX8" fmla="*/ 582925 w 1418062"/>
                  <a:gd name="connsiteY8" fmla="*/ 541008 h 1059111"/>
                  <a:gd name="connsiteX9" fmla="*/ 435941 w 1418062"/>
                  <a:gd name="connsiteY9" fmla="*/ 1010425 h 1059111"/>
                  <a:gd name="connsiteX10" fmla="*/ 128611 w 1418062"/>
                  <a:gd name="connsiteY10" fmla="*/ 1057367 h 1059111"/>
                  <a:gd name="connsiteX11" fmla="*/ 41756 w 1418062"/>
                  <a:gd name="connsiteY11" fmla="*/ 1030543 h 1059111"/>
                  <a:gd name="connsiteX12" fmla="*/ 1670 w 1418062"/>
                  <a:gd name="connsiteY12" fmla="*/ 936660 h 1059111"/>
                  <a:gd name="connsiteX13" fmla="*/ 202103 w 1418062"/>
                  <a:gd name="connsiteY13" fmla="*/ 225827 h 1059111"/>
                  <a:gd name="connsiteX14" fmla="*/ 582925 w 1418062"/>
                  <a:gd name="connsiteY14" fmla="*/ 473948 h 1059111"/>
                  <a:gd name="connsiteX15" fmla="*/ 663098 w 1418062"/>
                  <a:gd name="connsiteY15" fmla="*/ 386770 h 1059111"/>
                  <a:gd name="connsiteX16" fmla="*/ 663098 w 1418062"/>
                  <a:gd name="connsiteY16" fmla="*/ 118532 h 1059111"/>
                  <a:gd name="connsiteX17" fmla="*/ 749952 w 1418062"/>
                  <a:gd name="connsiteY17" fmla="*/ 118532 h 1059111"/>
                  <a:gd name="connsiteX18" fmla="*/ 749952 w 1418062"/>
                  <a:gd name="connsiteY18" fmla="*/ 386770 h 1059111"/>
                  <a:gd name="connsiteX19" fmla="*/ 830126 w 1418062"/>
                  <a:gd name="connsiteY19" fmla="*/ 487360 h 1059111"/>
                  <a:gd name="connsiteX20" fmla="*/ 966541 w 1418062"/>
                  <a:gd name="connsiteY20" fmla="*/ 1220 h 105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8062" h="1059111">
                    <a:moveTo>
                      <a:pt x="966541" y="1220"/>
                    </a:moveTo>
                    <a:cubicBezTo>
                      <a:pt x="1024112" y="10765"/>
                      <a:pt x="1104886" y="77039"/>
                      <a:pt x="1217629" y="225827"/>
                    </a:cubicBezTo>
                    <a:cubicBezTo>
                      <a:pt x="1377976" y="440418"/>
                      <a:pt x="1411381" y="802541"/>
                      <a:pt x="1418062" y="936660"/>
                    </a:cubicBezTo>
                    <a:cubicBezTo>
                      <a:pt x="1418062" y="976896"/>
                      <a:pt x="1404700" y="1010425"/>
                      <a:pt x="1377976" y="1030543"/>
                    </a:cubicBezTo>
                    <a:cubicBezTo>
                      <a:pt x="1351251" y="1050661"/>
                      <a:pt x="1317846" y="1064073"/>
                      <a:pt x="1284440" y="1057367"/>
                    </a:cubicBezTo>
                    <a:cubicBezTo>
                      <a:pt x="1284440" y="1057367"/>
                      <a:pt x="1284440" y="1057367"/>
                      <a:pt x="977110" y="1010425"/>
                    </a:cubicBezTo>
                    <a:cubicBezTo>
                      <a:pt x="796720" y="983602"/>
                      <a:pt x="836807" y="675127"/>
                      <a:pt x="836807" y="547714"/>
                    </a:cubicBezTo>
                    <a:cubicBezTo>
                      <a:pt x="803401" y="514184"/>
                      <a:pt x="756633" y="467242"/>
                      <a:pt x="703185" y="413594"/>
                    </a:cubicBezTo>
                    <a:cubicBezTo>
                      <a:pt x="649736" y="467242"/>
                      <a:pt x="616331" y="507478"/>
                      <a:pt x="582925" y="541008"/>
                    </a:cubicBezTo>
                    <a:cubicBezTo>
                      <a:pt x="582925" y="668421"/>
                      <a:pt x="616331" y="983602"/>
                      <a:pt x="435941" y="1010425"/>
                    </a:cubicBezTo>
                    <a:cubicBezTo>
                      <a:pt x="435941" y="1010425"/>
                      <a:pt x="435941" y="1010425"/>
                      <a:pt x="128611" y="1057367"/>
                    </a:cubicBezTo>
                    <a:cubicBezTo>
                      <a:pt x="95205" y="1064073"/>
                      <a:pt x="61800" y="1050661"/>
                      <a:pt x="41756" y="1030543"/>
                    </a:cubicBezTo>
                    <a:cubicBezTo>
                      <a:pt x="8351" y="1010425"/>
                      <a:pt x="-5011" y="976896"/>
                      <a:pt x="1670" y="936660"/>
                    </a:cubicBezTo>
                    <a:cubicBezTo>
                      <a:pt x="8351" y="802541"/>
                      <a:pt x="41756" y="440418"/>
                      <a:pt x="202103" y="225827"/>
                    </a:cubicBezTo>
                    <a:cubicBezTo>
                      <a:pt x="556201" y="-243590"/>
                      <a:pt x="596287" y="111826"/>
                      <a:pt x="582925" y="473948"/>
                    </a:cubicBezTo>
                    <a:cubicBezTo>
                      <a:pt x="629693" y="427006"/>
                      <a:pt x="663098" y="380064"/>
                      <a:pt x="663098" y="386770"/>
                    </a:cubicBezTo>
                    <a:cubicBezTo>
                      <a:pt x="663098" y="386770"/>
                      <a:pt x="663098" y="386770"/>
                      <a:pt x="663098" y="118532"/>
                    </a:cubicBezTo>
                    <a:cubicBezTo>
                      <a:pt x="663098" y="118532"/>
                      <a:pt x="663098" y="118532"/>
                      <a:pt x="749952" y="118532"/>
                    </a:cubicBezTo>
                    <a:cubicBezTo>
                      <a:pt x="749952" y="118532"/>
                      <a:pt x="749952" y="118532"/>
                      <a:pt x="749952" y="386770"/>
                    </a:cubicBezTo>
                    <a:cubicBezTo>
                      <a:pt x="749952" y="386770"/>
                      <a:pt x="790039" y="433712"/>
                      <a:pt x="830126" y="487360"/>
                    </a:cubicBezTo>
                    <a:cubicBezTo>
                      <a:pt x="825532" y="233791"/>
                      <a:pt x="839886" y="-19779"/>
                      <a:pt x="966541" y="122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189" name="Group 188">
                <a:extLst>
                  <a:ext uri="{FF2B5EF4-FFF2-40B4-BE49-F238E27FC236}">
                    <a16:creationId xmlns:a16="http://schemas.microsoft.com/office/drawing/2014/main" id="{78A336DC-C061-4C80-9EA8-268BCB2119E4}"/>
                  </a:ext>
                </a:extLst>
              </p:cNvPr>
              <p:cNvGrpSpPr/>
              <p:nvPr/>
            </p:nvGrpSpPr>
            <p:grpSpPr>
              <a:xfrm flipH="1">
                <a:off x="9094902" y="2285248"/>
                <a:ext cx="45719" cy="50168"/>
                <a:chOff x="5606833" y="2722487"/>
                <a:chExt cx="124430" cy="136540"/>
              </a:xfrm>
            </p:grpSpPr>
            <p:sp>
              <p:nvSpPr>
                <p:cNvPr id="190" name="Oval 189">
                  <a:extLst>
                    <a:ext uri="{FF2B5EF4-FFF2-40B4-BE49-F238E27FC236}">
                      <a16:creationId xmlns:a16="http://schemas.microsoft.com/office/drawing/2014/main" id="{9B3F995F-692A-48BB-A1FC-7A7018B79DD7}"/>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91" name="Oval 190">
                  <a:extLst>
                    <a:ext uri="{FF2B5EF4-FFF2-40B4-BE49-F238E27FC236}">
                      <a16:creationId xmlns:a16="http://schemas.microsoft.com/office/drawing/2014/main" id="{8BDD2E28-363C-46FF-ADF8-80B5A229E4E1}"/>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92" name="Oval 191">
                  <a:extLst>
                    <a:ext uri="{FF2B5EF4-FFF2-40B4-BE49-F238E27FC236}">
                      <a16:creationId xmlns:a16="http://schemas.microsoft.com/office/drawing/2014/main" id="{034E5B33-209F-48DD-A83A-E13A528E10D1}"/>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93" name="Oval 192">
                  <a:extLst>
                    <a:ext uri="{FF2B5EF4-FFF2-40B4-BE49-F238E27FC236}">
                      <a16:creationId xmlns:a16="http://schemas.microsoft.com/office/drawing/2014/main" id="{69E7E148-E97F-43F2-BE9C-798824923332}"/>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202" name="Group 201">
            <a:extLst>
              <a:ext uri="{FF2B5EF4-FFF2-40B4-BE49-F238E27FC236}">
                <a16:creationId xmlns:a16="http://schemas.microsoft.com/office/drawing/2014/main" id="{A0C1C27E-7FF2-4C73-B6AD-F8371C3DA347}"/>
              </a:ext>
            </a:extLst>
          </p:cNvPr>
          <p:cNvGrpSpPr/>
          <p:nvPr/>
        </p:nvGrpSpPr>
        <p:grpSpPr>
          <a:xfrm>
            <a:off x="10202690" y="1604138"/>
            <a:ext cx="743179" cy="1523333"/>
            <a:chOff x="10134600" y="1769608"/>
            <a:chExt cx="743179" cy="1523333"/>
          </a:xfrm>
        </p:grpSpPr>
        <p:sp>
          <p:nvSpPr>
            <p:cNvPr id="168" name="Freeform: Shape 167">
              <a:extLst>
                <a:ext uri="{FF2B5EF4-FFF2-40B4-BE49-F238E27FC236}">
                  <a16:creationId xmlns:a16="http://schemas.microsoft.com/office/drawing/2014/main" id="{045C09B5-581B-4FFE-B2DE-A7761BB3E138}"/>
                </a:ext>
              </a:extLst>
            </p:cNvPr>
            <p:cNvSpPr/>
            <p:nvPr/>
          </p:nvSpPr>
          <p:spPr>
            <a:xfrm>
              <a:off x="10134600" y="2062852"/>
              <a:ext cx="743179" cy="1230089"/>
            </a:xfrm>
            <a:custGeom>
              <a:avLst/>
              <a:gdLst>
                <a:gd name="connsiteX0" fmla="*/ 1678097 w 1740217"/>
                <a:gd name="connsiteY0" fmla="*/ 346329 h 2880360"/>
                <a:gd name="connsiteX1" fmla="*/ 1334340 w 1740217"/>
                <a:gd name="connsiteY1" fmla="*/ 105442 h 2880360"/>
                <a:gd name="connsiteX2" fmla="*/ 1188607 w 1740217"/>
                <a:gd name="connsiteY2" fmla="*/ 34290 h 2880360"/>
                <a:gd name="connsiteX3" fmla="*/ 1186893 w 1740217"/>
                <a:gd name="connsiteY3" fmla="*/ 33433 h 2880360"/>
                <a:gd name="connsiteX4" fmla="*/ 961436 w 1740217"/>
                <a:gd name="connsiteY4" fmla="*/ 0 h 2880360"/>
                <a:gd name="connsiteX5" fmla="*/ 783128 w 1740217"/>
                <a:gd name="connsiteY5" fmla="*/ 0 h 2880360"/>
                <a:gd name="connsiteX6" fmla="*/ 555957 w 1740217"/>
                <a:gd name="connsiteY6" fmla="*/ 33433 h 2880360"/>
                <a:gd name="connsiteX7" fmla="*/ 555957 w 1740217"/>
                <a:gd name="connsiteY7" fmla="*/ 33433 h 2880360"/>
                <a:gd name="connsiteX8" fmla="*/ 411082 w 1740217"/>
                <a:gd name="connsiteY8" fmla="*/ 103727 h 2880360"/>
                <a:gd name="connsiteX9" fmla="*/ 67324 w 1740217"/>
                <a:gd name="connsiteY9" fmla="*/ 345472 h 2880360"/>
                <a:gd name="connsiteX10" fmla="*/ 27034 w 1740217"/>
                <a:gd name="connsiteY10" fmla="*/ 562356 h 2880360"/>
                <a:gd name="connsiteX11" fmla="*/ 146191 w 1740217"/>
                <a:gd name="connsiteY11" fmla="*/ 627507 h 2880360"/>
                <a:gd name="connsiteX12" fmla="*/ 242203 w 1740217"/>
                <a:gd name="connsiteY12" fmla="*/ 600075 h 2880360"/>
                <a:gd name="connsiteX13" fmla="*/ 465946 w 1740217"/>
                <a:gd name="connsiteY13" fmla="*/ 443198 h 2880360"/>
                <a:gd name="connsiteX14" fmla="*/ 488234 w 1740217"/>
                <a:gd name="connsiteY14" fmla="*/ 751808 h 2880360"/>
                <a:gd name="connsiteX15" fmla="*/ 494235 w 1740217"/>
                <a:gd name="connsiteY15" fmla="*/ 1228439 h 2880360"/>
                <a:gd name="connsiteX16" fmla="*/ 494235 w 1740217"/>
                <a:gd name="connsiteY16" fmla="*/ 1229297 h 2880360"/>
                <a:gd name="connsiteX17" fmla="*/ 459945 w 1740217"/>
                <a:gd name="connsiteY17" fmla="*/ 2690908 h 2880360"/>
                <a:gd name="connsiteX18" fmla="*/ 639967 w 1740217"/>
                <a:gd name="connsiteY18" fmla="*/ 2880360 h 2880360"/>
                <a:gd name="connsiteX19" fmla="*/ 644254 w 1740217"/>
                <a:gd name="connsiteY19" fmla="*/ 2880360 h 2880360"/>
                <a:gd name="connsiteX20" fmla="*/ 828562 w 1740217"/>
                <a:gd name="connsiteY20" fmla="*/ 2700338 h 2880360"/>
                <a:gd name="connsiteX21" fmla="*/ 858566 w 1740217"/>
                <a:gd name="connsiteY21" fmla="*/ 1426464 h 2880360"/>
                <a:gd name="connsiteX22" fmla="*/ 885998 w 1740217"/>
                <a:gd name="connsiteY22" fmla="*/ 1426464 h 2880360"/>
                <a:gd name="connsiteX23" fmla="*/ 916002 w 1740217"/>
                <a:gd name="connsiteY23" fmla="*/ 2700338 h 2880360"/>
                <a:gd name="connsiteX24" fmla="*/ 1100311 w 1740217"/>
                <a:gd name="connsiteY24" fmla="*/ 2880360 h 2880360"/>
                <a:gd name="connsiteX25" fmla="*/ 1104597 w 1740217"/>
                <a:gd name="connsiteY25" fmla="*/ 2880360 h 2880360"/>
                <a:gd name="connsiteX26" fmla="*/ 1284619 w 1740217"/>
                <a:gd name="connsiteY26" fmla="*/ 2690908 h 2880360"/>
                <a:gd name="connsiteX27" fmla="*/ 1250329 w 1740217"/>
                <a:gd name="connsiteY27" fmla="*/ 1229297 h 2880360"/>
                <a:gd name="connsiteX28" fmla="*/ 1250329 w 1740217"/>
                <a:gd name="connsiteY28" fmla="*/ 1228439 h 2880360"/>
                <a:gd name="connsiteX29" fmla="*/ 1253758 w 1740217"/>
                <a:gd name="connsiteY29" fmla="*/ 858965 h 2880360"/>
                <a:gd name="connsiteX30" fmla="*/ 1280333 w 1740217"/>
                <a:gd name="connsiteY30" fmla="*/ 444913 h 2880360"/>
                <a:gd name="connsiteX31" fmla="*/ 1504075 w 1740217"/>
                <a:gd name="connsiteY31" fmla="*/ 600932 h 2880360"/>
                <a:gd name="connsiteX32" fmla="*/ 1600087 w 1740217"/>
                <a:gd name="connsiteY32" fmla="*/ 628364 h 2880360"/>
                <a:gd name="connsiteX33" fmla="*/ 1719245 w 1740217"/>
                <a:gd name="connsiteY33" fmla="*/ 563213 h 2880360"/>
                <a:gd name="connsiteX34" fmla="*/ 1678097 w 1740217"/>
                <a:gd name="connsiteY34" fmla="*/ 346329 h 288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740217" h="2880360">
                  <a:moveTo>
                    <a:pt x="1678097" y="346329"/>
                  </a:moveTo>
                  <a:lnTo>
                    <a:pt x="1334340" y="105442"/>
                  </a:lnTo>
                  <a:cubicBezTo>
                    <a:pt x="1289763" y="74581"/>
                    <a:pt x="1240900" y="50578"/>
                    <a:pt x="1188607" y="34290"/>
                  </a:cubicBezTo>
                  <a:lnTo>
                    <a:pt x="1186893" y="33433"/>
                  </a:lnTo>
                  <a:cubicBezTo>
                    <a:pt x="1114027" y="11144"/>
                    <a:pt x="1037731" y="0"/>
                    <a:pt x="961436" y="0"/>
                  </a:cubicBezTo>
                  <a:lnTo>
                    <a:pt x="783128" y="0"/>
                  </a:lnTo>
                  <a:cubicBezTo>
                    <a:pt x="705976" y="0"/>
                    <a:pt x="629680" y="11144"/>
                    <a:pt x="555957" y="33433"/>
                  </a:cubicBezTo>
                  <a:lnTo>
                    <a:pt x="555957" y="33433"/>
                  </a:lnTo>
                  <a:cubicBezTo>
                    <a:pt x="504522" y="48863"/>
                    <a:pt x="455659" y="72866"/>
                    <a:pt x="411082" y="103727"/>
                  </a:cubicBezTo>
                  <a:lnTo>
                    <a:pt x="67324" y="345472"/>
                  </a:lnTo>
                  <a:cubicBezTo>
                    <a:pt x="-2113" y="394335"/>
                    <a:pt x="-21830" y="492919"/>
                    <a:pt x="27034" y="562356"/>
                  </a:cubicBezTo>
                  <a:cubicBezTo>
                    <a:pt x="55323" y="602647"/>
                    <a:pt x="99900" y="625793"/>
                    <a:pt x="146191" y="627507"/>
                  </a:cubicBezTo>
                  <a:cubicBezTo>
                    <a:pt x="178767" y="629221"/>
                    <a:pt x="213057" y="619792"/>
                    <a:pt x="242203" y="600075"/>
                  </a:cubicBezTo>
                  <a:lnTo>
                    <a:pt x="465946" y="443198"/>
                  </a:lnTo>
                  <a:lnTo>
                    <a:pt x="488234" y="751808"/>
                  </a:lnTo>
                  <a:cubicBezTo>
                    <a:pt x="499378" y="910400"/>
                    <a:pt x="498521" y="1068991"/>
                    <a:pt x="494235" y="1228439"/>
                  </a:cubicBezTo>
                  <a:cubicBezTo>
                    <a:pt x="494235" y="1228439"/>
                    <a:pt x="494235" y="1229297"/>
                    <a:pt x="494235" y="1229297"/>
                  </a:cubicBezTo>
                  <a:lnTo>
                    <a:pt x="459945" y="2690908"/>
                  </a:lnTo>
                  <a:cubicBezTo>
                    <a:pt x="457373" y="2792921"/>
                    <a:pt x="537955" y="2877788"/>
                    <a:pt x="639967" y="2880360"/>
                  </a:cubicBezTo>
                  <a:cubicBezTo>
                    <a:pt x="641682" y="2880360"/>
                    <a:pt x="642539" y="2880360"/>
                    <a:pt x="644254" y="2880360"/>
                  </a:cubicBezTo>
                  <a:cubicBezTo>
                    <a:pt x="744552" y="2880360"/>
                    <a:pt x="826848" y="2800636"/>
                    <a:pt x="828562" y="2700338"/>
                  </a:cubicBezTo>
                  <a:lnTo>
                    <a:pt x="858566" y="1426464"/>
                  </a:lnTo>
                  <a:lnTo>
                    <a:pt x="885998" y="1426464"/>
                  </a:lnTo>
                  <a:lnTo>
                    <a:pt x="916002" y="2700338"/>
                  </a:lnTo>
                  <a:cubicBezTo>
                    <a:pt x="918574" y="2800636"/>
                    <a:pt x="1000870" y="2880360"/>
                    <a:pt x="1100311" y="2880360"/>
                  </a:cubicBezTo>
                  <a:cubicBezTo>
                    <a:pt x="1102025" y="2880360"/>
                    <a:pt x="1102882" y="2880360"/>
                    <a:pt x="1104597" y="2880360"/>
                  </a:cubicBezTo>
                  <a:cubicBezTo>
                    <a:pt x="1206610" y="2877788"/>
                    <a:pt x="1287191" y="2792921"/>
                    <a:pt x="1284619" y="2690908"/>
                  </a:cubicBezTo>
                  <a:lnTo>
                    <a:pt x="1250329" y="1229297"/>
                  </a:lnTo>
                  <a:cubicBezTo>
                    <a:pt x="1250329" y="1229297"/>
                    <a:pt x="1250329" y="1228439"/>
                    <a:pt x="1250329" y="1228439"/>
                  </a:cubicBezTo>
                  <a:cubicBezTo>
                    <a:pt x="1246900" y="1104995"/>
                    <a:pt x="1246043" y="981551"/>
                    <a:pt x="1253758" y="858965"/>
                  </a:cubicBezTo>
                  <a:lnTo>
                    <a:pt x="1280333" y="444913"/>
                  </a:lnTo>
                  <a:lnTo>
                    <a:pt x="1504075" y="600932"/>
                  </a:lnTo>
                  <a:cubicBezTo>
                    <a:pt x="1533222" y="621506"/>
                    <a:pt x="1566655" y="630079"/>
                    <a:pt x="1600087" y="628364"/>
                  </a:cubicBezTo>
                  <a:cubicBezTo>
                    <a:pt x="1646379" y="625793"/>
                    <a:pt x="1690099" y="603504"/>
                    <a:pt x="1719245" y="563213"/>
                  </a:cubicBezTo>
                  <a:cubicBezTo>
                    <a:pt x="1767251" y="493776"/>
                    <a:pt x="1747534" y="395192"/>
                    <a:pt x="1678097" y="346329"/>
                  </a:cubicBezTo>
                  <a:close/>
                </a:path>
              </a:pathLst>
            </a:custGeom>
            <a:solidFill>
              <a:schemeClr val="accent1"/>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nvGrpSpPr>
            <p:cNvPr id="169" name="Graphic 39">
              <a:extLst>
                <a:ext uri="{FF2B5EF4-FFF2-40B4-BE49-F238E27FC236}">
                  <a16:creationId xmlns:a16="http://schemas.microsoft.com/office/drawing/2014/main" id="{A1B0192B-B18B-496C-BC15-219A569384EE}"/>
                </a:ext>
              </a:extLst>
            </p:cNvPr>
            <p:cNvGrpSpPr/>
            <p:nvPr/>
          </p:nvGrpSpPr>
          <p:grpSpPr>
            <a:xfrm>
              <a:off x="10288557" y="2103123"/>
              <a:ext cx="435657" cy="366098"/>
              <a:chOff x="7325241" y="2283312"/>
              <a:chExt cx="1020128" cy="857250"/>
            </a:xfrm>
            <a:solidFill>
              <a:schemeClr val="accent1"/>
            </a:solidFill>
          </p:grpSpPr>
          <p:grpSp>
            <p:nvGrpSpPr>
              <p:cNvPr id="179" name="Graphic 39">
                <a:extLst>
                  <a:ext uri="{FF2B5EF4-FFF2-40B4-BE49-F238E27FC236}">
                    <a16:creationId xmlns:a16="http://schemas.microsoft.com/office/drawing/2014/main" id="{8375C5D1-DB46-41C3-9D31-89FA31759DAA}"/>
                  </a:ext>
                </a:extLst>
              </p:cNvPr>
              <p:cNvGrpSpPr/>
              <p:nvPr/>
            </p:nvGrpSpPr>
            <p:grpSpPr>
              <a:xfrm>
                <a:off x="7325241" y="2283312"/>
                <a:ext cx="1020128" cy="857250"/>
                <a:chOff x="7325241" y="2283312"/>
                <a:chExt cx="1020128" cy="857250"/>
              </a:xfrm>
              <a:solidFill>
                <a:schemeClr val="accent1"/>
              </a:solidFill>
            </p:grpSpPr>
            <p:sp>
              <p:nvSpPr>
                <p:cNvPr id="184" name="Freeform: Shape 183">
                  <a:extLst>
                    <a:ext uri="{FF2B5EF4-FFF2-40B4-BE49-F238E27FC236}">
                      <a16:creationId xmlns:a16="http://schemas.microsoft.com/office/drawing/2014/main" id="{7727E794-5B46-42E6-A95E-A8DFE68624F8}"/>
                    </a:ext>
                  </a:extLst>
                </p:cNvPr>
                <p:cNvSpPr/>
                <p:nvPr/>
              </p:nvSpPr>
              <p:spPr>
                <a:xfrm>
                  <a:off x="7325241" y="2283312"/>
                  <a:ext cx="1020128" cy="857250"/>
                </a:xfrm>
                <a:custGeom>
                  <a:avLst/>
                  <a:gdLst>
                    <a:gd name="connsiteX0" fmla="*/ 984980 w 1020127"/>
                    <a:gd name="connsiteY0" fmla="*/ 862394 h 857250"/>
                    <a:gd name="connsiteX1" fmla="*/ 39433 w 1020127"/>
                    <a:gd name="connsiteY1" fmla="*/ 862394 h 857250"/>
                    <a:gd name="connsiteX2" fmla="*/ 0 w 1020127"/>
                    <a:gd name="connsiteY2" fmla="*/ 822960 h 857250"/>
                    <a:gd name="connsiteX3" fmla="*/ 0 w 1020127"/>
                    <a:gd name="connsiteY3" fmla="*/ 39434 h 857250"/>
                    <a:gd name="connsiteX4" fmla="*/ 39433 w 1020127"/>
                    <a:gd name="connsiteY4" fmla="*/ 0 h 857250"/>
                    <a:gd name="connsiteX5" fmla="*/ 984980 w 1020127"/>
                    <a:gd name="connsiteY5" fmla="*/ 0 h 857250"/>
                    <a:gd name="connsiteX6" fmla="*/ 1024414 w 1020127"/>
                    <a:gd name="connsiteY6" fmla="*/ 39434 h 857250"/>
                    <a:gd name="connsiteX7" fmla="*/ 1024414 w 1020127"/>
                    <a:gd name="connsiteY7" fmla="*/ 822960 h 857250"/>
                    <a:gd name="connsiteX8" fmla="*/ 984980 w 1020127"/>
                    <a:gd name="connsiteY8" fmla="*/ 862394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127" h="857250">
                      <a:moveTo>
                        <a:pt x="984980" y="862394"/>
                      </a:moveTo>
                      <a:lnTo>
                        <a:pt x="39433" y="862394"/>
                      </a:lnTo>
                      <a:cubicBezTo>
                        <a:pt x="18002" y="862394"/>
                        <a:pt x="0" y="844391"/>
                        <a:pt x="0" y="822960"/>
                      </a:cubicBezTo>
                      <a:lnTo>
                        <a:pt x="0" y="39434"/>
                      </a:lnTo>
                      <a:cubicBezTo>
                        <a:pt x="0" y="18002"/>
                        <a:pt x="18002" y="0"/>
                        <a:pt x="39433" y="0"/>
                      </a:cubicBezTo>
                      <a:lnTo>
                        <a:pt x="984980" y="0"/>
                      </a:lnTo>
                      <a:cubicBezTo>
                        <a:pt x="1006412" y="0"/>
                        <a:pt x="1024414" y="18002"/>
                        <a:pt x="1024414" y="39434"/>
                      </a:cubicBezTo>
                      <a:lnTo>
                        <a:pt x="1024414" y="822960"/>
                      </a:lnTo>
                      <a:cubicBezTo>
                        <a:pt x="1024414" y="845249"/>
                        <a:pt x="1007269" y="862394"/>
                        <a:pt x="984980" y="862394"/>
                      </a:cubicBez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85" name="Freeform: Shape 184">
                  <a:extLst>
                    <a:ext uri="{FF2B5EF4-FFF2-40B4-BE49-F238E27FC236}">
                      <a16:creationId xmlns:a16="http://schemas.microsoft.com/office/drawing/2014/main" id="{FD439D19-E524-445B-A048-7679A7B6DBE2}"/>
                    </a:ext>
                  </a:extLst>
                </p:cNvPr>
                <p:cNvSpPr/>
                <p:nvPr/>
              </p:nvSpPr>
              <p:spPr>
                <a:xfrm>
                  <a:off x="7344958" y="2298743"/>
                  <a:ext cx="977265" cy="822960"/>
                </a:xfrm>
                <a:custGeom>
                  <a:avLst/>
                  <a:gdLst>
                    <a:gd name="connsiteX0" fmla="*/ 943832 w 977265"/>
                    <a:gd name="connsiteY0" fmla="*/ 830675 h 822960"/>
                    <a:gd name="connsiteX1" fmla="*/ 42005 w 977265"/>
                    <a:gd name="connsiteY1" fmla="*/ 830675 h 822960"/>
                    <a:gd name="connsiteX2" fmla="*/ 0 w 977265"/>
                    <a:gd name="connsiteY2" fmla="*/ 788670 h 822960"/>
                    <a:gd name="connsiteX3" fmla="*/ 0 w 977265"/>
                    <a:gd name="connsiteY3" fmla="*/ 42005 h 822960"/>
                    <a:gd name="connsiteX4" fmla="*/ 42005 w 977265"/>
                    <a:gd name="connsiteY4" fmla="*/ 0 h 822960"/>
                    <a:gd name="connsiteX5" fmla="*/ 943832 w 977265"/>
                    <a:gd name="connsiteY5" fmla="*/ 0 h 822960"/>
                    <a:gd name="connsiteX6" fmla="*/ 985837 w 977265"/>
                    <a:gd name="connsiteY6" fmla="*/ 42005 h 822960"/>
                    <a:gd name="connsiteX7" fmla="*/ 985837 w 977265"/>
                    <a:gd name="connsiteY7" fmla="*/ 788670 h 822960"/>
                    <a:gd name="connsiteX8" fmla="*/ 943832 w 977265"/>
                    <a:gd name="connsiteY8" fmla="*/ 830675 h 82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265" h="822960">
                      <a:moveTo>
                        <a:pt x="943832" y="830675"/>
                      </a:moveTo>
                      <a:lnTo>
                        <a:pt x="42005" y="830675"/>
                      </a:lnTo>
                      <a:cubicBezTo>
                        <a:pt x="18859" y="830675"/>
                        <a:pt x="0" y="811816"/>
                        <a:pt x="0" y="788670"/>
                      </a:cubicBezTo>
                      <a:lnTo>
                        <a:pt x="0" y="42005"/>
                      </a:lnTo>
                      <a:cubicBezTo>
                        <a:pt x="0" y="18859"/>
                        <a:pt x="18859" y="0"/>
                        <a:pt x="42005" y="0"/>
                      </a:cubicBezTo>
                      <a:lnTo>
                        <a:pt x="943832" y="0"/>
                      </a:lnTo>
                      <a:cubicBezTo>
                        <a:pt x="966978" y="0"/>
                        <a:pt x="985837" y="18859"/>
                        <a:pt x="985837" y="42005"/>
                      </a:cubicBezTo>
                      <a:lnTo>
                        <a:pt x="985837" y="788670"/>
                      </a:lnTo>
                      <a:cubicBezTo>
                        <a:pt x="985837" y="811816"/>
                        <a:pt x="966978" y="830675"/>
                        <a:pt x="943832" y="830675"/>
                      </a:cubicBezTo>
                      <a:close/>
                    </a:path>
                  </a:pathLst>
                </a:custGeom>
                <a:solidFill>
                  <a:srgbClr val="231F20"/>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86" name="Freeform: Shape 185">
                  <a:extLst>
                    <a:ext uri="{FF2B5EF4-FFF2-40B4-BE49-F238E27FC236}">
                      <a16:creationId xmlns:a16="http://schemas.microsoft.com/office/drawing/2014/main" id="{62E3A9BA-CFFF-471A-A31D-7A8BBB0E14FC}"/>
                    </a:ext>
                  </a:extLst>
                </p:cNvPr>
                <p:cNvSpPr/>
                <p:nvPr/>
              </p:nvSpPr>
              <p:spPr>
                <a:xfrm>
                  <a:off x="7388678" y="2336462"/>
                  <a:ext cx="891540" cy="711518"/>
                </a:xfrm>
                <a:custGeom>
                  <a:avLst/>
                  <a:gdLst>
                    <a:gd name="connsiteX0" fmla="*/ 0 w 891540"/>
                    <a:gd name="connsiteY0" fmla="*/ 0 h 711517"/>
                    <a:gd name="connsiteX1" fmla="*/ 897541 w 891540"/>
                    <a:gd name="connsiteY1" fmla="*/ 0 h 711517"/>
                    <a:gd name="connsiteX2" fmla="*/ 897541 w 891540"/>
                    <a:gd name="connsiteY2" fmla="*/ 718375 h 711517"/>
                    <a:gd name="connsiteX3" fmla="*/ 0 w 891540"/>
                    <a:gd name="connsiteY3" fmla="*/ 718375 h 711517"/>
                  </a:gdLst>
                  <a:ahLst/>
                  <a:cxnLst>
                    <a:cxn ang="0">
                      <a:pos x="connsiteX0" y="connsiteY0"/>
                    </a:cxn>
                    <a:cxn ang="0">
                      <a:pos x="connsiteX1" y="connsiteY1"/>
                    </a:cxn>
                    <a:cxn ang="0">
                      <a:pos x="connsiteX2" y="connsiteY2"/>
                    </a:cxn>
                    <a:cxn ang="0">
                      <a:pos x="connsiteX3" y="connsiteY3"/>
                    </a:cxn>
                  </a:cxnLst>
                  <a:rect l="l" t="t" r="r" b="b"/>
                  <a:pathLst>
                    <a:path w="891540" h="711517">
                      <a:moveTo>
                        <a:pt x="0" y="0"/>
                      </a:moveTo>
                      <a:lnTo>
                        <a:pt x="897541" y="0"/>
                      </a:lnTo>
                      <a:lnTo>
                        <a:pt x="897541" y="718375"/>
                      </a:lnTo>
                      <a:lnTo>
                        <a:pt x="0" y="718375"/>
                      </a:ln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180" name="Graphic 39">
                <a:extLst>
                  <a:ext uri="{FF2B5EF4-FFF2-40B4-BE49-F238E27FC236}">
                    <a16:creationId xmlns:a16="http://schemas.microsoft.com/office/drawing/2014/main" id="{585AD0E3-9D93-4F32-A8C8-6C05D2DC0124}"/>
                  </a:ext>
                </a:extLst>
              </p:cNvPr>
              <p:cNvGrpSpPr/>
              <p:nvPr/>
            </p:nvGrpSpPr>
            <p:grpSpPr>
              <a:xfrm>
                <a:off x="7548984" y="3067696"/>
                <a:ext cx="574358" cy="42863"/>
                <a:chOff x="7548984" y="3067696"/>
                <a:chExt cx="574358" cy="42863"/>
              </a:xfrm>
              <a:solidFill>
                <a:srgbClr val="FFFFFF"/>
              </a:solidFill>
            </p:grpSpPr>
            <p:sp>
              <p:nvSpPr>
                <p:cNvPr id="181" name="Freeform: Shape 180">
                  <a:extLst>
                    <a:ext uri="{FF2B5EF4-FFF2-40B4-BE49-F238E27FC236}">
                      <a16:creationId xmlns:a16="http://schemas.microsoft.com/office/drawing/2014/main" id="{5C61899F-AA0B-4DFC-9003-905F05157F67}"/>
                    </a:ext>
                  </a:extLst>
                </p:cNvPr>
                <p:cNvSpPr/>
                <p:nvPr/>
              </p:nvSpPr>
              <p:spPr>
                <a:xfrm>
                  <a:off x="7813017" y="3067696"/>
                  <a:ext cx="42863" cy="42863"/>
                </a:xfrm>
                <a:custGeom>
                  <a:avLst/>
                  <a:gdLst>
                    <a:gd name="connsiteX0" fmla="*/ 49721 w 42862"/>
                    <a:gd name="connsiteY0" fmla="*/ 24860 h 42862"/>
                    <a:gd name="connsiteX1" fmla="*/ 24860 w 42862"/>
                    <a:gd name="connsiteY1" fmla="*/ 49720 h 42862"/>
                    <a:gd name="connsiteX2" fmla="*/ 0 w 42862"/>
                    <a:gd name="connsiteY2" fmla="*/ 24860 h 42862"/>
                    <a:gd name="connsiteX3" fmla="*/ 24860 w 42862"/>
                    <a:gd name="connsiteY3" fmla="*/ 0 h 42862"/>
                    <a:gd name="connsiteX4" fmla="*/ 49721 w 42862"/>
                    <a:gd name="connsiteY4" fmla="*/ 24860 h 42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862">
                      <a:moveTo>
                        <a:pt x="49721" y="24860"/>
                      </a:moveTo>
                      <a:cubicBezTo>
                        <a:pt x="49721" y="38590"/>
                        <a:pt x="38590" y="49720"/>
                        <a:pt x="24860" y="49720"/>
                      </a:cubicBezTo>
                      <a:cubicBezTo>
                        <a:pt x="11130" y="49720"/>
                        <a:pt x="0" y="38590"/>
                        <a:pt x="0" y="24860"/>
                      </a:cubicBezTo>
                      <a:cubicBezTo>
                        <a:pt x="0" y="11130"/>
                        <a:pt x="11130" y="0"/>
                        <a:pt x="24860" y="0"/>
                      </a:cubicBezTo>
                      <a:cubicBezTo>
                        <a:pt x="38590" y="0"/>
                        <a:pt x="49721" y="11130"/>
                        <a:pt x="49721" y="24860"/>
                      </a:cubicBez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82" name="Freeform: Shape 181">
                  <a:extLst>
                    <a:ext uri="{FF2B5EF4-FFF2-40B4-BE49-F238E27FC236}">
                      <a16:creationId xmlns:a16="http://schemas.microsoft.com/office/drawing/2014/main" id="{F2E4766D-622C-4775-929F-610929A97D12}"/>
                    </a:ext>
                  </a:extLst>
                </p:cNvPr>
                <p:cNvSpPr/>
                <p:nvPr/>
              </p:nvSpPr>
              <p:spPr>
                <a:xfrm>
                  <a:off x="7548984" y="3083127"/>
                  <a:ext cx="128588" cy="17145"/>
                </a:xfrm>
                <a:custGeom>
                  <a:avLst/>
                  <a:gdLst>
                    <a:gd name="connsiteX0" fmla="*/ 124301 w 128587"/>
                    <a:gd name="connsiteY0" fmla="*/ 18859 h 17145"/>
                    <a:gd name="connsiteX1" fmla="*/ 10287 w 128587"/>
                    <a:gd name="connsiteY1" fmla="*/ 18859 h 17145"/>
                    <a:gd name="connsiteX2" fmla="*/ 0 w 128587"/>
                    <a:gd name="connsiteY2" fmla="*/ 9430 h 17145"/>
                    <a:gd name="connsiteX3" fmla="*/ 10287 w 128587"/>
                    <a:gd name="connsiteY3" fmla="*/ 0 h 17145"/>
                    <a:gd name="connsiteX4" fmla="*/ 124301 w 128587"/>
                    <a:gd name="connsiteY4" fmla="*/ 0 h 17145"/>
                    <a:gd name="connsiteX5" fmla="*/ 134588 w 128587"/>
                    <a:gd name="connsiteY5" fmla="*/ 9430 h 17145"/>
                    <a:gd name="connsiteX6" fmla="*/ 124301 w 128587"/>
                    <a:gd name="connsiteY6" fmla="*/ 18859 h 1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87" h="17145">
                      <a:moveTo>
                        <a:pt x="124301" y="18859"/>
                      </a:moveTo>
                      <a:lnTo>
                        <a:pt x="10287" y="18859"/>
                      </a:lnTo>
                      <a:cubicBezTo>
                        <a:pt x="4286" y="18859"/>
                        <a:pt x="0" y="14573"/>
                        <a:pt x="0" y="9430"/>
                      </a:cubicBezTo>
                      <a:cubicBezTo>
                        <a:pt x="0" y="4286"/>
                        <a:pt x="5144" y="0"/>
                        <a:pt x="10287" y="0"/>
                      </a:cubicBezTo>
                      <a:lnTo>
                        <a:pt x="124301" y="0"/>
                      </a:lnTo>
                      <a:cubicBezTo>
                        <a:pt x="130302" y="0"/>
                        <a:pt x="134588" y="4286"/>
                        <a:pt x="134588" y="9430"/>
                      </a:cubicBezTo>
                      <a:cubicBezTo>
                        <a:pt x="135446" y="14573"/>
                        <a:pt x="130302" y="18859"/>
                        <a:pt x="124301" y="18859"/>
                      </a:cubicBez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83" name="Freeform: Shape 182">
                  <a:extLst>
                    <a:ext uri="{FF2B5EF4-FFF2-40B4-BE49-F238E27FC236}">
                      <a16:creationId xmlns:a16="http://schemas.microsoft.com/office/drawing/2014/main" id="{2D938645-12A6-404E-AF79-CC07FB593CB8}"/>
                    </a:ext>
                  </a:extLst>
                </p:cNvPr>
                <p:cNvSpPr/>
                <p:nvPr/>
              </p:nvSpPr>
              <p:spPr>
                <a:xfrm>
                  <a:off x="7992182" y="3083127"/>
                  <a:ext cx="128588" cy="17145"/>
                </a:xfrm>
                <a:custGeom>
                  <a:avLst/>
                  <a:gdLst>
                    <a:gd name="connsiteX0" fmla="*/ 124301 w 128587"/>
                    <a:gd name="connsiteY0" fmla="*/ 18859 h 17145"/>
                    <a:gd name="connsiteX1" fmla="*/ 10287 w 128587"/>
                    <a:gd name="connsiteY1" fmla="*/ 18859 h 17145"/>
                    <a:gd name="connsiteX2" fmla="*/ 0 w 128587"/>
                    <a:gd name="connsiteY2" fmla="*/ 9430 h 17145"/>
                    <a:gd name="connsiteX3" fmla="*/ 10287 w 128587"/>
                    <a:gd name="connsiteY3" fmla="*/ 0 h 17145"/>
                    <a:gd name="connsiteX4" fmla="*/ 124301 w 128587"/>
                    <a:gd name="connsiteY4" fmla="*/ 0 h 17145"/>
                    <a:gd name="connsiteX5" fmla="*/ 134588 w 128587"/>
                    <a:gd name="connsiteY5" fmla="*/ 9430 h 17145"/>
                    <a:gd name="connsiteX6" fmla="*/ 124301 w 128587"/>
                    <a:gd name="connsiteY6" fmla="*/ 18859 h 1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87" h="17145">
                      <a:moveTo>
                        <a:pt x="124301" y="18859"/>
                      </a:moveTo>
                      <a:lnTo>
                        <a:pt x="10287" y="18859"/>
                      </a:lnTo>
                      <a:cubicBezTo>
                        <a:pt x="4286" y="18859"/>
                        <a:pt x="0" y="14573"/>
                        <a:pt x="0" y="9430"/>
                      </a:cubicBezTo>
                      <a:cubicBezTo>
                        <a:pt x="0" y="4286"/>
                        <a:pt x="5144" y="0"/>
                        <a:pt x="10287" y="0"/>
                      </a:cubicBezTo>
                      <a:lnTo>
                        <a:pt x="124301" y="0"/>
                      </a:lnTo>
                      <a:cubicBezTo>
                        <a:pt x="130302" y="0"/>
                        <a:pt x="134588" y="4286"/>
                        <a:pt x="134588" y="9430"/>
                      </a:cubicBezTo>
                      <a:cubicBezTo>
                        <a:pt x="134588" y="14573"/>
                        <a:pt x="130302" y="18859"/>
                        <a:pt x="124301" y="18859"/>
                      </a:cubicBezTo>
                      <a:close/>
                    </a:path>
                  </a:pathLst>
                </a:custGeom>
                <a:solidFill>
                  <a:srgbClr val="FFFFFF"/>
                </a:solid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grpSp>
          <p:nvGrpSpPr>
            <p:cNvPr id="170" name="Graphic 39">
              <a:extLst>
                <a:ext uri="{FF2B5EF4-FFF2-40B4-BE49-F238E27FC236}">
                  <a16:creationId xmlns:a16="http://schemas.microsoft.com/office/drawing/2014/main" id="{67843B09-9670-496B-9446-EE4762F02AFC}"/>
                </a:ext>
              </a:extLst>
            </p:cNvPr>
            <p:cNvGrpSpPr/>
            <p:nvPr/>
          </p:nvGrpSpPr>
          <p:grpSpPr>
            <a:xfrm>
              <a:off x="10661721" y="2207802"/>
              <a:ext cx="215998" cy="212337"/>
              <a:chOff x="8199038" y="2528428"/>
              <a:chExt cx="505778" cy="497205"/>
            </a:xfrm>
            <a:solidFill>
              <a:schemeClr val="accent1"/>
            </a:solidFill>
          </p:grpSpPr>
          <p:sp>
            <p:nvSpPr>
              <p:cNvPr id="177" name="Freeform: Shape 176">
                <a:extLst>
                  <a:ext uri="{FF2B5EF4-FFF2-40B4-BE49-F238E27FC236}">
                    <a16:creationId xmlns:a16="http://schemas.microsoft.com/office/drawing/2014/main" id="{1A303B01-A0E1-4076-8ED6-0C6EFF959CCB}"/>
                  </a:ext>
                </a:extLst>
              </p:cNvPr>
              <p:cNvSpPr/>
              <p:nvPr/>
            </p:nvSpPr>
            <p:spPr>
              <a:xfrm>
                <a:off x="8199038" y="2571348"/>
                <a:ext cx="454343" cy="454343"/>
              </a:xfrm>
              <a:custGeom>
                <a:avLst/>
                <a:gdLst>
                  <a:gd name="connsiteX0" fmla="*/ 246629 w 454342"/>
                  <a:gd name="connsiteY0" fmla="*/ 0 h 454342"/>
                  <a:gd name="connsiteX1" fmla="*/ 52891 w 454342"/>
                  <a:gd name="connsiteY1" fmla="*/ 162878 h 454342"/>
                  <a:gd name="connsiteX2" fmla="*/ 46890 w 454342"/>
                  <a:gd name="connsiteY2" fmla="*/ 402050 h 454342"/>
                  <a:gd name="connsiteX3" fmla="*/ 169477 w 454342"/>
                  <a:gd name="connsiteY3" fmla="*/ 455200 h 454342"/>
                  <a:gd name="connsiteX4" fmla="*/ 286063 w 454342"/>
                  <a:gd name="connsiteY4" fmla="*/ 408908 h 454342"/>
                  <a:gd name="connsiteX5" fmla="*/ 458370 w 454342"/>
                  <a:gd name="connsiteY5" fmla="*/ 223742 h 454342"/>
                  <a:gd name="connsiteX6" fmla="*/ 246629 w 454342"/>
                  <a:gd name="connsiteY6" fmla="*/ 0 h 45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342" h="454342">
                    <a:moveTo>
                      <a:pt x="246629" y="0"/>
                    </a:moveTo>
                    <a:lnTo>
                      <a:pt x="52891" y="162878"/>
                    </a:lnTo>
                    <a:cubicBezTo>
                      <a:pt x="-14832" y="227171"/>
                      <a:pt x="-18261" y="334328"/>
                      <a:pt x="46890" y="402050"/>
                    </a:cubicBezTo>
                    <a:cubicBezTo>
                      <a:pt x="80323" y="437198"/>
                      <a:pt x="124900" y="455200"/>
                      <a:pt x="169477" y="455200"/>
                    </a:cubicBezTo>
                    <a:cubicBezTo>
                      <a:pt x="211482" y="455200"/>
                      <a:pt x="253487" y="439769"/>
                      <a:pt x="286063" y="408908"/>
                    </a:cubicBezTo>
                    <a:lnTo>
                      <a:pt x="458370" y="223742"/>
                    </a:lnTo>
                    <a:lnTo>
                      <a:pt x="246629" y="0"/>
                    </a:ln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78" name="Freeform: Shape 177">
                <a:extLst>
                  <a:ext uri="{FF2B5EF4-FFF2-40B4-BE49-F238E27FC236}">
                    <a16:creationId xmlns:a16="http://schemas.microsoft.com/office/drawing/2014/main" id="{F025B688-44D0-4AE5-AB21-B2A103329116}"/>
                  </a:ext>
                </a:extLst>
              </p:cNvPr>
              <p:cNvSpPr/>
              <p:nvPr/>
            </p:nvSpPr>
            <p:spPr>
              <a:xfrm>
                <a:off x="8215010" y="2528428"/>
                <a:ext cx="488633" cy="480060"/>
              </a:xfrm>
              <a:custGeom>
                <a:avLst/>
                <a:gdLst>
                  <a:gd name="connsiteX0" fmla="*/ 153505 w 488632"/>
                  <a:gd name="connsiteY0" fmla="*/ 481832 h 480060"/>
                  <a:gd name="connsiteX1" fmla="*/ 259804 w 488632"/>
                  <a:gd name="connsiteY1" fmla="*/ 439827 h 480060"/>
                  <a:gd name="connsiteX2" fmla="*/ 443256 w 488632"/>
                  <a:gd name="connsiteY2" fmla="*/ 265805 h 480060"/>
                  <a:gd name="connsiteX3" fmla="*/ 449256 w 488632"/>
                  <a:gd name="connsiteY3" fmla="*/ 48063 h 480060"/>
                  <a:gd name="connsiteX4" fmla="*/ 231515 w 488632"/>
                  <a:gd name="connsiteY4" fmla="*/ 42063 h 480060"/>
                  <a:gd name="connsiteX5" fmla="*/ 48063 w 488632"/>
                  <a:gd name="connsiteY5" fmla="*/ 216085 h 480060"/>
                  <a:gd name="connsiteX6" fmla="*/ 42063 w 488632"/>
                  <a:gd name="connsiteY6" fmla="*/ 433826 h 480060"/>
                  <a:gd name="connsiteX7" fmla="*/ 153505 w 488632"/>
                  <a:gd name="connsiteY7" fmla="*/ 481832 h 48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632" h="480060">
                    <a:moveTo>
                      <a:pt x="153505" y="481832"/>
                    </a:moveTo>
                    <a:cubicBezTo>
                      <a:pt x="191224" y="481832"/>
                      <a:pt x="229800" y="468116"/>
                      <a:pt x="259804" y="439827"/>
                    </a:cubicBezTo>
                    <a:lnTo>
                      <a:pt x="443256" y="265805"/>
                    </a:lnTo>
                    <a:cubicBezTo>
                      <a:pt x="504978" y="207512"/>
                      <a:pt x="507549" y="109785"/>
                      <a:pt x="449256" y="48063"/>
                    </a:cubicBezTo>
                    <a:cubicBezTo>
                      <a:pt x="390963" y="-13659"/>
                      <a:pt x="293237" y="-16230"/>
                      <a:pt x="231515" y="42063"/>
                    </a:cubicBezTo>
                    <a:lnTo>
                      <a:pt x="48063" y="216085"/>
                    </a:lnTo>
                    <a:cubicBezTo>
                      <a:pt x="-13659" y="274377"/>
                      <a:pt x="-16230" y="372104"/>
                      <a:pt x="42063" y="433826"/>
                    </a:cubicBezTo>
                    <a:cubicBezTo>
                      <a:pt x="71209" y="465544"/>
                      <a:pt x="112357" y="481832"/>
                      <a:pt x="153505" y="481832"/>
                    </a:cubicBez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171" name="Graphic 39">
              <a:extLst>
                <a:ext uri="{FF2B5EF4-FFF2-40B4-BE49-F238E27FC236}">
                  <a16:creationId xmlns:a16="http://schemas.microsoft.com/office/drawing/2014/main" id="{01E37550-7F6D-4F94-964F-2317E18CF382}"/>
                </a:ext>
              </a:extLst>
            </p:cNvPr>
            <p:cNvGrpSpPr/>
            <p:nvPr/>
          </p:nvGrpSpPr>
          <p:grpSpPr>
            <a:xfrm>
              <a:off x="10136602" y="2207802"/>
              <a:ext cx="215998" cy="212337"/>
              <a:chOff x="6969425" y="2528428"/>
              <a:chExt cx="505778" cy="497205"/>
            </a:xfrm>
            <a:solidFill>
              <a:schemeClr val="accent1"/>
            </a:solidFill>
          </p:grpSpPr>
          <p:sp>
            <p:nvSpPr>
              <p:cNvPr id="175" name="Freeform: Shape 174">
                <a:extLst>
                  <a:ext uri="{FF2B5EF4-FFF2-40B4-BE49-F238E27FC236}">
                    <a16:creationId xmlns:a16="http://schemas.microsoft.com/office/drawing/2014/main" id="{E417062D-17E0-4E31-B0AE-FFF67768066C}"/>
                  </a:ext>
                </a:extLst>
              </p:cNvPr>
              <p:cNvSpPr/>
              <p:nvPr/>
            </p:nvSpPr>
            <p:spPr>
              <a:xfrm>
                <a:off x="7018346" y="2571348"/>
                <a:ext cx="454343" cy="454343"/>
              </a:xfrm>
              <a:custGeom>
                <a:avLst/>
                <a:gdLst>
                  <a:gd name="connsiteX0" fmla="*/ 211741 w 454342"/>
                  <a:gd name="connsiteY0" fmla="*/ 0 h 454342"/>
                  <a:gd name="connsiteX1" fmla="*/ 405479 w 454342"/>
                  <a:gd name="connsiteY1" fmla="*/ 162878 h 454342"/>
                  <a:gd name="connsiteX2" fmla="*/ 411480 w 454342"/>
                  <a:gd name="connsiteY2" fmla="*/ 402050 h 454342"/>
                  <a:gd name="connsiteX3" fmla="*/ 288893 w 454342"/>
                  <a:gd name="connsiteY3" fmla="*/ 455200 h 454342"/>
                  <a:gd name="connsiteX4" fmla="*/ 172307 w 454342"/>
                  <a:gd name="connsiteY4" fmla="*/ 408908 h 454342"/>
                  <a:gd name="connsiteX5" fmla="*/ 0 w 454342"/>
                  <a:gd name="connsiteY5" fmla="*/ 223742 h 454342"/>
                  <a:gd name="connsiteX6" fmla="*/ 211741 w 454342"/>
                  <a:gd name="connsiteY6" fmla="*/ 0 h 45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342" h="454342">
                    <a:moveTo>
                      <a:pt x="211741" y="0"/>
                    </a:moveTo>
                    <a:lnTo>
                      <a:pt x="405479" y="162878"/>
                    </a:lnTo>
                    <a:cubicBezTo>
                      <a:pt x="473202" y="227171"/>
                      <a:pt x="476631" y="334328"/>
                      <a:pt x="411480" y="402050"/>
                    </a:cubicBezTo>
                    <a:cubicBezTo>
                      <a:pt x="378047" y="437198"/>
                      <a:pt x="333470" y="455200"/>
                      <a:pt x="288893" y="455200"/>
                    </a:cubicBezTo>
                    <a:cubicBezTo>
                      <a:pt x="246888" y="455200"/>
                      <a:pt x="204883" y="439769"/>
                      <a:pt x="172307" y="408908"/>
                    </a:cubicBezTo>
                    <a:lnTo>
                      <a:pt x="0" y="223742"/>
                    </a:lnTo>
                    <a:lnTo>
                      <a:pt x="211741" y="0"/>
                    </a:ln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76" name="Freeform: Shape 175">
                <a:extLst>
                  <a:ext uri="{FF2B5EF4-FFF2-40B4-BE49-F238E27FC236}">
                    <a16:creationId xmlns:a16="http://schemas.microsoft.com/office/drawing/2014/main" id="{42962524-24FC-4B5A-8275-9E0E14EBD8EA}"/>
                  </a:ext>
                </a:extLst>
              </p:cNvPr>
              <p:cNvSpPr/>
              <p:nvPr/>
            </p:nvSpPr>
            <p:spPr>
              <a:xfrm>
                <a:off x="6969425" y="2528428"/>
                <a:ext cx="488633" cy="480060"/>
              </a:xfrm>
              <a:custGeom>
                <a:avLst/>
                <a:gdLst>
                  <a:gd name="connsiteX0" fmla="*/ 337814 w 488632"/>
                  <a:gd name="connsiteY0" fmla="*/ 481832 h 480060"/>
                  <a:gd name="connsiteX1" fmla="*/ 231515 w 488632"/>
                  <a:gd name="connsiteY1" fmla="*/ 439827 h 480060"/>
                  <a:gd name="connsiteX2" fmla="*/ 48063 w 488632"/>
                  <a:gd name="connsiteY2" fmla="*/ 265805 h 480060"/>
                  <a:gd name="connsiteX3" fmla="*/ 42063 w 488632"/>
                  <a:gd name="connsiteY3" fmla="*/ 48063 h 480060"/>
                  <a:gd name="connsiteX4" fmla="*/ 259804 w 488632"/>
                  <a:gd name="connsiteY4" fmla="*/ 42063 h 480060"/>
                  <a:gd name="connsiteX5" fmla="*/ 443256 w 488632"/>
                  <a:gd name="connsiteY5" fmla="*/ 216085 h 480060"/>
                  <a:gd name="connsiteX6" fmla="*/ 449256 w 488632"/>
                  <a:gd name="connsiteY6" fmla="*/ 433826 h 480060"/>
                  <a:gd name="connsiteX7" fmla="*/ 337814 w 488632"/>
                  <a:gd name="connsiteY7" fmla="*/ 481832 h 48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632" h="480060">
                    <a:moveTo>
                      <a:pt x="337814" y="481832"/>
                    </a:moveTo>
                    <a:cubicBezTo>
                      <a:pt x="300095" y="481832"/>
                      <a:pt x="261519" y="468116"/>
                      <a:pt x="231515" y="439827"/>
                    </a:cubicBezTo>
                    <a:lnTo>
                      <a:pt x="48063" y="265805"/>
                    </a:lnTo>
                    <a:cubicBezTo>
                      <a:pt x="-13659" y="207512"/>
                      <a:pt x="-16230" y="109785"/>
                      <a:pt x="42063" y="48063"/>
                    </a:cubicBezTo>
                    <a:cubicBezTo>
                      <a:pt x="100356" y="-13659"/>
                      <a:pt x="198082" y="-16230"/>
                      <a:pt x="259804" y="42063"/>
                    </a:cubicBezTo>
                    <a:lnTo>
                      <a:pt x="443256" y="216085"/>
                    </a:lnTo>
                    <a:cubicBezTo>
                      <a:pt x="504978" y="274377"/>
                      <a:pt x="507549" y="372104"/>
                      <a:pt x="449256" y="433826"/>
                    </a:cubicBezTo>
                    <a:cubicBezTo>
                      <a:pt x="419253" y="465544"/>
                      <a:pt x="378962" y="481832"/>
                      <a:pt x="337814" y="481832"/>
                    </a:cubicBez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grpSp>
          <p:nvGrpSpPr>
            <p:cNvPr id="172" name="Graphic 39">
              <a:extLst>
                <a:ext uri="{FF2B5EF4-FFF2-40B4-BE49-F238E27FC236}">
                  <a16:creationId xmlns:a16="http://schemas.microsoft.com/office/drawing/2014/main" id="{6D2ADD18-6592-47C5-91AD-23F82C74B510}"/>
                </a:ext>
              </a:extLst>
            </p:cNvPr>
            <p:cNvGrpSpPr/>
            <p:nvPr/>
          </p:nvGrpSpPr>
          <p:grpSpPr>
            <a:xfrm>
              <a:off x="10354455" y="1769608"/>
              <a:ext cx="303861" cy="303861"/>
              <a:chOff x="7479547" y="1502358"/>
              <a:chExt cx="711518" cy="711518"/>
            </a:xfrm>
            <a:solidFill>
              <a:schemeClr val="accent1"/>
            </a:solidFill>
          </p:grpSpPr>
          <p:sp>
            <p:nvSpPr>
              <p:cNvPr id="173" name="Freeform: Shape 172">
                <a:extLst>
                  <a:ext uri="{FF2B5EF4-FFF2-40B4-BE49-F238E27FC236}">
                    <a16:creationId xmlns:a16="http://schemas.microsoft.com/office/drawing/2014/main" id="{9D8D06EF-48A1-4C36-9249-D4B4529A296C}"/>
                  </a:ext>
                </a:extLst>
              </p:cNvPr>
              <p:cNvSpPr/>
              <p:nvPr/>
            </p:nvSpPr>
            <p:spPr>
              <a:xfrm>
                <a:off x="7479547" y="1502358"/>
                <a:ext cx="711518" cy="711518"/>
              </a:xfrm>
              <a:custGeom>
                <a:avLst/>
                <a:gdLst>
                  <a:gd name="connsiteX0" fmla="*/ 716661 w 711517"/>
                  <a:gd name="connsiteY0" fmla="*/ 358331 h 711517"/>
                  <a:gd name="connsiteX1" fmla="*/ 358330 w 711517"/>
                  <a:gd name="connsiteY1" fmla="*/ 716661 h 711517"/>
                  <a:gd name="connsiteX2" fmla="*/ 0 w 711517"/>
                  <a:gd name="connsiteY2" fmla="*/ 358331 h 711517"/>
                  <a:gd name="connsiteX3" fmla="*/ 358330 w 711517"/>
                  <a:gd name="connsiteY3" fmla="*/ 0 h 711517"/>
                  <a:gd name="connsiteX4" fmla="*/ 716661 w 711517"/>
                  <a:gd name="connsiteY4" fmla="*/ 358331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517" h="711517">
                    <a:moveTo>
                      <a:pt x="716661" y="358331"/>
                    </a:moveTo>
                    <a:cubicBezTo>
                      <a:pt x="716661" y="556231"/>
                      <a:pt x="556231" y="716661"/>
                      <a:pt x="358330" y="716661"/>
                    </a:cubicBezTo>
                    <a:cubicBezTo>
                      <a:pt x="160430" y="716661"/>
                      <a:pt x="0" y="556231"/>
                      <a:pt x="0" y="358331"/>
                    </a:cubicBezTo>
                    <a:cubicBezTo>
                      <a:pt x="0" y="160430"/>
                      <a:pt x="160430" y="0"/>
                      <a:pt x="358330" y="0"/>
                    </a:cubicBezTo>
                    <a:cubicBezTo>
                      <a:pt x="556231" y="0"/>
                      <a:pt x="716661" y="160430"/>
                      <a:pt x="716661" y="358331"/>
                    </a:cubicBez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sp>
            <p:nvSpPr>
              <p:cNvPr id="174" name="Freeform: Shape 173">
                <a:extLst>
                  <a:ext uri="{FF2B5EF4-FFF2-40B4-BE49-F238E27FC236}">
                    <a16:creationId xmlns:a16="http://schemas.microsoft.com/office/drawing/2014/main" id="{0E9CF939-D205-42E7-834E-D2888A314929}"/>
                  </a:ext>
                </a:extLst>
              </p:cNvPr>
              <p:cNvSpPr/>
              <p:nvPr/>
            </p:nvSpPr>
            <p:spPr>
              <a:xfrm>
                <a:off x="7496692" y="1519503"/>
                <a:ext cx="677228" cy="677228"/>
              </a:xfrm>
              <a:custGeom>
                <a:avLst/>
                <a:gdLst>
                  <a:gd name="connsiteX0" fmla="*/ 682371 w 677227"/>
                  <a:gd name="connsiteY0" fmla="*/ 341186 h 677227"/>
                  <a:gd name="connsiteX1" fmla="*/ 341185 w 677227"/>
                  <a:gd name="connsiteY1" fmla="*/ 682371 h 677227"/>
                  <a:gd name="connsiteX2" fmla="*/ 0 w 677227"/>
                  <a:gd name="connsiteY2" fmla="*/ 341186 h 677227"/>
                  <a:gd name="connsiteX3" fmla="*/ 341185 w 677227"/>
                  <a:gd name="connsiteY3" fmla="*/ 0 h 677227"/>
                  <a:gd name="connsiteX4" fmla="*/ 682371 w 677227"/>
                  <a:gd name="connsiteY4" fmla="*/ 341186 h 677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27" h="677227">
                    <a:moveTo>
                      <a:pt x="682371" y="341186"/>
                    </a:moveTo>
                    <a:cubicBezTo>
                      <a:pt x="682371" y="529617"/>
                      <a:pt x="529617" y="682371"/>
                      <a:pt x="341185" y="682371"/>
                    </a:cubicBezTo>
                    <a:cubicBezTo>
                      <a:pt x="152754" y="682371"/>
                      <a:pt x="0" y="529617"/>
                      <a:pt x="0" y="341186"/>
                    </a:cubicBezTo>
                    <a:cubicBezTo>
                      <a:pt x="0" y="152754"/>
                      <a:pt x="152754" y="0"/>
                      <a:pt x="341185" y="0"/>
                    </a:cubicBezTo>
                    <a:cubicBezTo>
                      <a:pt x="529617" y="0"/>
                      <a:pt x="682371" y="152754"/>
                      <a:pt x="682371" y="341186"/>
                    </a:cubicBezTo>
                    <a:close/>
                  </a:path>
                </a:pathLst>
              </a:custGeom>
              <a:grpFill/>
              <a:ln w="857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13468"/>
                  </a:solidFill>
                  <a:effectLst/>
                  <a:uLnTx/>
                  <a:uFillTx/>
                  <a:latin typeface="Trebuchet MS"/>
                  <a:ea typeface="+mn-ea"/>
                  <a:cs typeface="+mn-cs"/>
                </a:endParaRPr>
              </a:p>
            </p:txBody>
          </p:sp>
        </p:grpSp>
        <p:sp>
          <p:nvSpPr>
            <p:cNvPr id="195" name="Freeform: Shape 194">
              <a:extLst>
                <a:ext uri="{FF2B5EF4-FFF2-40B4-BE49-F238E27FC236}">
                  <a16:creationId xmlns:a16="http://schemas.microsoft.com/office/drawing/2014/main" id="{4A8F2AC0-3A84-4F62-A92E-10D906F9F676}"/>
                </a:ext>
              </a:extLst>
            </p:cNvPr>
            <p:cNvSpPr/>
            <p:nvPr/>
          </p:nvSpPr>
          <p:spPr>
            <a:xfrm flipH="1">
              <a:off x="10368836" y="2176878"/>
              <a:ext cx="292671" cy="218588"/>
            </a:xfrm>
            <a:custGeom>
              <a:avLst/>
              <a:gdLst>
                <a:gd name="connsiteX0" fmla="*/ 966541 w 1418062"/>
                <a:gd name="connsiteY0" fmla="*/ 1220 h 1059111"/>
                <a:gd name="connsiteX1" fmla="*/ 1217629 w 1418062"/>
                <a:gd name="connsiteY1" fmla="*/ 225827 h 1059111"/>
                <a:gd name="connsiteX2" fmla="*/ 1418062 w 1418062"/>
                <a:gd name="connsiteY2" fmla="*/ 936660 h 1059111"/>
                <a:gd name="connsiteX3" fmla="*/ 1377976 w 1418062"/>
                <a:gd name="connsiteY3" fmla="*/ 1030543 h 1059111"/>
                <a:gd name="connsiteX4" fmla="*/ 1284440 w 1418062"/>
                <a:gd name="connsiteY4" fmla="*/ 1057367 h 1059111"/>
                <a:gd name="connsiteX5" fmla="*/ 977110 w 1418062"/>
                <a:gd name="connsiteY5" fmla="*/ 1010425 h 1059111"/>
                <a:gd name="connsiteX6" fmla="*/ 836807 w 1418062"/>
                <a:gd name="connsiteY6" fmla="*/ 547714 h 1059111"/>
                <a:gd name="connsiteX7" fmla="*/ 703185 w 1418062"/>
                <a:gd name="connsiteY7" fmla="*/ 413594 h 1059111"/>
                <a:gd name="connsiteX8" fmla="*/ 582925 w 1418062"/>
                <a:gd name="connsiteY8" fmla="*/ 541008 h 1059111"/>
                <a:gd name="connsiteX9" fmla="*/ 435941 w 1418062"/>
                <a:gd name="connsiteY9" fmla="*/ 1010425 h 1059111"/>
                <a:gd name="connsiteX10" fmla="*/ 128611 w 1418062"/>
                <a:gd name="connsiteY10" fmla="*/ 1057367 h 1059111"/>
                <a:gd name="connsiteX11" fmla="*/ 41756 w 1418062"/>
                <a:gd name="connsiteY11" fmla="*/ 1030543 h 1059111"/>
                <a:gd name="connsiteX12" fmla="*/ 1670 w 1418062"/>
                <a:gd name="connsiteY12" fmla="*/ 936660 h 1059111"/>
                <a:gd name="connsiteX13" fmla="*/ 202103 w 1418062"/>
                <a:gd name="connsiteY13" fmla="*/ 225827 h 1059111"/>
                <a:gd name="connsiteX14" fmla="*/ 582925 w 1418062"/>
                <a:gd name="connsiteY14" fmla="*/ 473948 h 1059111"/>
                <a:gd name="connsiteX15" fmla="*/ 663098 w 1418062"/>
                <a:gd name="connsiteY15" fmla="*/ 386770 h 1059111"/>
                <a:gd name="connsiteX16" fmla="*/ 663098 w 1418062"/>
                <a:gd name="connsiteY16" fmla="*/ 118532 h 1059111"/>
                <a:gd name="connsiteX17" fmla="*/ 749952 w 1418062"/>
                <a:gd name="connsiteY17" fmla="*/ 118532 h 1059111"/>
                <a:gd name="connsiteX18" fmla="*/ 749952 w 1418062"/>
                <a:gd name="connsiteY18" fmla="*/ 386770 h 1059111"/>
                <a:gd name="connsiteX19" fmla="*/ 830126 w 1418062"/>
                <a:gd name="connsiteY19" fmla="*/ 487360 h 1059111"/>
                <a:gd name="connsiteX20" fmla="*/ 966541 w 1418062"/>
                <a:gd name="connsiteY20" fmla="*/ 1220 h 105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8062" h="1059111">
                  <a:moveTo>
                    <a:pt x="966541" y="1220"/>
                  </a:moveTo>
                  <a:cubicBezTo>
                    <a:pt x="1024112" y="10765"/>
                    <a:pt x="1104886" y="77039"/>
                    <a:pt x="1217629" y="225827"/>
                  </a:cubicBezTo>
                  <a:cubicBezTo>
                    <a:pt x="1377976" y="440418"/>
                    <a:pt x="1411381" y="802541"/>
                    <a:pt x="1418062" y="936660"/>
                  </a:cubicBezTo>
                  <a:cubicBezTo>
                    <a:pt x="1418062" y="976896"/>
                    <a:pt x="1404700" y="1010425"/>
                    <a:pt x="1377976" y="1030543"/>
                  </a:cubicBezTo>
                  <a:cubicBezTo>
                    <a:pt x="1351251" y="1050661"/>
                    <a:pt x="1317846" y="1064073"/>
                    <a:pt x="1284440" y="1057367"/>
                  </a:cubicBezTo>
                  <a:cubicBezTo>
                    <a:pt x="1284440" y="1057367"/>
                    <a:pt x="1284440" y="1057367"/>
                    <a:pt x="977110" y="1010425"/>
                  </a:cubicBezTo>
                  <a:cubicBezTo>
                    <a:pt x="796720" y="983602"/>
                    <a:pt x="836807" y="675127"/>
                    <a:pt x="836807" y="547714"/>
                  </a:cubicBezTo>
                  <a:cubicBezTo>
                    <a:pt x="803401" y="514184"/>
                    <a:pt x="756633" y="467242"/>
                    <a:pt x="703185" y="413594"/>
                  </a:cubicBezTo>
                  <a:cubicBezTo>
                    <a:pt x="649736" y="467242"/>
                    <a:pt x="616331" y="507478"/>
                    <a:pt x="582925" y="541008"/>
                  </a:cubicBezTo>
                  <a:cubicBezTo>
                    <a:pt x="582925" y="668421"/>
                    <a:pt x="616331" y="983602"/>
                    <a:pt x="435941" y="1010425"/>
                  </a:cubicBezTo>
                  <a:cubicBezTo>
                    <a:pt x="435941" y="1010425"/>
                    <a:pt x="435941" y="1010425"/>
                    <a:pt x="128611" y="1057367"/>
                  </a:cubicBezTo>
                  <a:cubicBezTo>
                    <a:pt x="95205" y="1064073"/>
                    <a:pt x="61800" y="1050661"/>
                    <a:pt x="41756" y="1030543"/>
                  </a:cubicBezTo>
                  <a:cubicBezTo>
                    <a:pt x="8351" y="1010425"/>
                    <a:pt x="-5011" y="976896"/>
                    <a:pt x="1670" y="936660"/>
                  </a:cubicBezTo>
                  <a:cubicBezTo>
                    <a:pt x="8351" y="802541"/>
                    <a:pt x="41756" y="440418"/>
                    <a:pt x="202103" y="225827"/>
                  </a:cubicBezTo>
                  <a:cubicBezTo>
                    <a:pt x="556201" y="-243590"/>
                    <a:pt x="596287" y="111826"/>
                    <a:pt x="582925" y="473948"/>
                  </a:cubicBezTo>
                  <a:cubicBezTo>
                    <a:pt x="629693" y="427006"/>
                    <a:pt x="663098" y="380064"/>
                    <a:pt x="663098" y="386770"/>
                  </a:cubicBezTo>
                  <a:cubicBezTo>
                    <a:pt x="663098" y="386770"/>
                    <a:pt x="663098" y="386770"/>
                    <a:pt x="663098" y="118532"/>
                  </a:cubicBezTo>
                  <a:cubicBezTo>
                    <a:pt x="663098" y="118532"/>
                    <a:pt x="663098" y="118532"/>
                    <a:pt x="749952" y="118532"/>
                  </a:cubicBezTo>
                  <a:cubicBezTo>
                    <a:pt x="749952" y="118532"/>
                    <a:pt x="749952" y="118532"/>
                    <a:pt x="749952" y="386770"/>
                  </a:cubicBezTo>
                  <a:cubicBezTo>
                    <a:pt x="749952" y="386770"/>
                    <a:pt x="790039" y="433712"/>
                    <a:pt x="830126" y="487360"/>
                  </a:cubicBezTo>
                  <a:cubicBezTo>
                    <a:pt x="825532" y="233791"/>
                    <a:pt x="839886" y="-19779"/>
                    <a:pt x="966541" y="122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cxnSp>
        <p:nvCxnSpPr>
          <p:cNvPr id="205" name="Straight Arrow Connector 204">
            <a:extLst>
              <a:ext uri="{FF2B5EF4-FFF2-40B4-BE49-F238E27FC236}">
                <a16:creationId xmlns:a16="http://schemas.microsoft.com/office/drawing/2014/main" id="{E17FC3CD-2DF6-4573-A2A5-647D0FB79840}"/>
              </a:ext>
            </a:extLst>
          </p:cNvPr>
          <p:cNvCxnSpPr/>
          <p:nvPr/>
        </p:nvCxnSpPr>
        <p:spPr>
          <a:xfrm>
            <a:off x="9385460" y="2525966"/>
            <a:ext cx="901872"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EC93C68-C754-4BA4-A8AF-3FD72549A6AD}"/>
              </a:ext>
            </a:extLst>
          </p:cNvPr>
          <p:cNvGrpSpPr/>
          <p:nvPr/>
        </p:nvGrpSpPr>
        <p:grpSpPr>
          <a:xfrm>
            <a:off x="4679242" y="4890350"/>
            <a:ext cx="2871351" cy="208195"/>
            <a:chOff x="4661770" y="5141069"/>
            <a:chExt cx="2871351" cy="208195"/>
          </a:xfrm>
        </p:grpSpPr>
        <p:grpSp>
          <p:nvGrpSpPr>
            <p:cNvPr id="21" name="Group 20">
              <a:extLst>
                <a:ext uri="{FF2B5EF4-FFF2-40B4-BE49-F238E27FC236}">
                  <a16:creationId xmlns:a16="http://schemas.microsoft.com/office/drawing/2014/main" id="{3AA61616-1149-4FC7-A9A2-49DC899658DF}"/>
                </a:ext>
              </a:extLst>
            </p:cNvPr>
            <p:cNvGrpSpPr/>
            <p:nvPr/>
          </p:nvGrpSpPr>
          <p:grpSpPr>
            <a:xfrm>
              <a:off x="4661770" y="5141069"/>
              <a:ext cx="288519" cy="208195"/>
              <a:chOff x="4661770" y="5141069"/>
              <a:chExt cx="288519" cy="208195"/>
            </a:xfrm>
          </p:grpSpPr>
          <p:grpSp>
            <p:nvGrpSpPr>
              <p:cNvPr id="890" name="Group 889">
                <a:extLst>
                  <a:ext uri="{FF2B5EF4-FFF2-40B4-BE49-F238E27FC236}">
                    <a16:creationId xmlns:a16="http://schemas.microsoft.com/office/drawing/2014/main" id="{47E445FA-13EC-4700-8D61-D76D994EEC06}"/>
                  </a:ext>
                </a:extLst>
              </p:cNvPr>
              <p:cNvGrpSpPr/>
              <p:nvPr/>
            </p:nvGrpSpPr>
            <p:grpSpPr>
              <a:xfrm>
                <a:off x="4661770" y="5141069"/>
                <a:ext cx="144259" cy="208195"/>
                <a:chOff x="8720819" y="2472417"/>
                <a:chExt cx="497670" cy="718236"/>
              </a:xfrm>
            </p:grpSpPr>
            <p:grpSp>
              <p:nvGrpSpPr>
                <p:cNvPr id="928" name="Group 927">
                  <a:extLst>
                    <a:ext uri="{FF2B5EF4-FFF2-40B4-BE49-F238E27FC236}">
                      <a16:creationId xmlns:a16="http://schemas.microsoft.com/office/drawing/2014/main" id="{F02167E6-051C-4870-B8F1-D5767E1490B7}"/>
                    </a:ext>
                  </a:extLst>
                </p:cNvPr>
                <p:cNvGrpSpPr/>
                <p:nvPr/>
              </p:nvGrpSpPr>
              <p:grpSpPr>
                <a:xfrm>
                  <a:off x="8836479" y="2472417"/>
                  <a:ext cx="132319" cy="718236"/>
                  <a:chOff x="8836479" y="2472417"/>
                  <a:chExt cx="132319" cy="718236"/>
                </a:xfrm>
              </p:grpSpPr>
              <p:grpSp>
                <p:nvGrpSpPr>
                  <p:cNvPr id="956" name="Group 955">
                    <a:extLst>
                      <a:ext uri="{FF2B5EF4-FFF2-40B4-BE49-F238E27FC236}">
                        <a16:creationId xmlns:a16="http://schemas.microsoft.com/office/drawing/2014/main" id="{C22AD5A2-BB16-4D4C-ACBE-1D758F49762F}"/>
                      </a:ext>
                    </a:extLst>
                  </p:cNvPr>
                  <p:cNvGrpSpPr/>
                  <p:nvPr/>
                </p:nvGrpSpPr>
                <p:grpSpPr>
                  <a:xfrm>
                    <a:off x="8836479" y="2472417"/>
                    <a:ext cx="115660" cy="356508"/>
                    <a:chOff x="8836479" y="2472417"/>
                    <a:chExt cx="115660" cy="356508"/>
                  </a:xfrm>
                </p:grpSpPr>
                <p:sp>
                  <p:nvSpPr>
                    <p:cNvPr id="961" name="Freeform: Shape 960">
                      <a:extLst>
                        <a:ext uri="{FF2B5EF4-FFF2-40B4-BE49-F238E27FC236}">
                          <a16:creationId xmlns:a16="http://schemas.microsoft.com/office/drawing/2014/main" id="{FA604C6F-380B-4482-98FD-B437B5C8D75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62" name="Freeform: Shape 961">
                      <a:extLst>
                        <a:ext uri="{FF2B5EF4-FFF2-40B4-BE49-F238E27FC236}">
                          <a16:creationId xmlns:a16="http://schemas.microsoft.com/office/drawing/2014/main" id="{7DC4F7D9-B652-43A2-9753-67AC51E5303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63" name="Oval 962">
                      <a:extLst>
                        <a:ext uri="{FF2B5EF4-FFF2-40B4-BE49-F238E27FC236}">
                          <a16:creationId xmlns:a16="http://schemas.microsoft.com/office/drawing/2014/main" id="{9C525F9A-3A85-45D7-923D-57E54391BB3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57" name="Group 956">
                    <a:extLst>
                      <a:ext uri="{FF2B5EF4-FFF2-40B4-BE49-F238E27FC236}">
                        <a16:creationId xmlns:a16="http://schemas.microsoft.com/office/drawing/2014/main" id="{A1452078-02D6-490D-B711-62A6E85F1725}"/>
                      </a:ext>
                    </a:extLst>
                  </p:cNvPr>
                  <p:cNvGrpSpPr/>
                  <p:nvPr/>
                </p:nvGrpSpPr>
                <p:grpSpPr>
                  <a:xfrm flipH="1" flipV="1">
                    <a:off x="8853138" y="2834145"/>
                    <a:ext cx="115660" cy="356508"/>
                    <a:chOff x="8836479" y="2472417"/>
                    <a:chExt cx="115660" cy="356508"/>
                  </a:xfrm>
                </p:grpSpPr>
                <p:sp>
                  <p:nvSpPr>
                    <p:cNvPr id="958" name="Freeform: Shape 957">
                      <a:extLst>
                        <a:ext uri="{FF2B5EF4-FFF2-40B4-BE49-F238E27FC236}">
                          <a16:creationId xmlns:a16="http://schemas.microsoft.com/office/drawing/2014/main" id="{F2EE7F19-3448-497C-98EB-007780D5CFDF}"/>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59" name="Freeform: Shape 958">
                      <a:extLst>
                        <a:ext uri="{FF2B5EF4-FFF2-40B4-BE49-F238E27FC236}">
                          <a16:creationId xmlns:a16="http://schemas.microsoft.com/office/drawing/2014/main" id="{B6A8564D-5E41-400D-B657-E106C14A4A2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60" name="Oval 959">
                      <a:extLst>
                        <a:ext uri="{FF2B5EF4-FFF2-40B4-BE49-F238E27FC236}">
                          <a16:creationId xmlns:a16="http://schemas.microsoft.com/office/drawing/2014/main" id="{4EC7A5C6-E722-411D-9906-450E6E015DE3}"/>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929" name="Group 928">
                  <a:extLst>
                    <a:ext uri="{FF2B5EF4-FFF2-40B4-BE49-F238E27FC236}">
                      <a16:creationId xmlns:a16="http://schemas.microsoft.com/office/drawing/2014/main" id="{4AF4871B-6065-479C-8E91-B5D35A6D3C1F}"/>
                    </a:ext>
                  </a:extLst>
                </p:cNvPr>
                <p:cNvGrpSpPr/>
                <p:nvPr/>
              </p:nvGrpSpPr>
              <p:grpSpPr>
                <a:xfrm>
                  <a:off x="8958282" y="2472417"/>
                  <a:ext cx="132319" cy="718236"/>
                  <a:chOff x="8836479" y="2472417"/>
                  <a:chExt cx="132319" cy="718236"/>
                </a:xfrm>
              </p:grpSpPr>
              <p:grpSp>
                <p:nvGrpSpPr>
                  <p:cNvPr id="948" name="Group 947">
                    <a:extLst>
                      <a:ext uri="{FF2B5EF4-FFF2-40B4-BE49-F238E27FC236}">
                        <a16:creationId xmlns:a16="http://schemas.microsoft.com/office/drawing/2014/main" id="{D985E342-3AFD-4C14-9BDD-D3CAB776563C}"/>
                      </a:ext>
                    </a:extLst>
                  </p:cNvPr>
                  <p:cNvGrpSpPr/>
                  <p:nvPr/>
                </p:nvGrpSpPr>
                <p:grpSpPr>
                  <a:xfrm>
                    <a:off x="8836479" y="2472417"/>
                    <a:ext cx="115660" cy="356508"/>
                    <a:chOff x="8836479" y="2472417"/>
                    <a:chExt cx="115660" cy="356508"/>
                  </a:xfrm>
                </p:grpSpPr>
                <p:sp>
                  <p:nvSpPr>
                    <p:cNvPr id="953" name="Freeform: Shape 952">
                      <a:extLst>
                        <a:ext uri="{FF2B5EF4-FFF2-40B4-BE49-F238E27FC236}">
                          <a16:creationId xmlns:a16="http://schemas.microsoft.com/office/drawing/2014/main" id="{F15E2AD6-EA36-4356-9764-C8B96F48A07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54" name="Freeform: Shape 953">
                      <a:extLst>
                        <a:ext uri="{FF2B5EF4-FFF2-40B4-BE49-F238E27FC236}">
                          <a16:creationId xmlns:a16="http://schemas.microsoft.com/office/drawing/2014/main" id="{A292370C-4B21-42EF-BEE1-FBEFB2068FA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55" name="Oval 954">
                      <a:extLst>
                        <a:ext uri="{FF2B5EF4-FFF2-40B4-BE49-F238E27FC236}">
                          <a16:creationId xmlns:a16="http://schemas.microsoft.com/office/drawing/2014/main" id="{FDD12A39-A1F6-4A34-BBAB-7AD4574E2211}"/>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49" name="Group 948">
                    <a:extLst>
                      <a:ext uri="{FF2B5EF4-FFF2-40B4-BE49-F238E27FC236}">
                        <a16:creationId xmlns:a16="http://schemas.microsoft.com/office/drawing/2014/main" id="{C0FFC3A5-9C58-4EDB-A2BA-C8C0C17A4947}"/>
                      </a:ext>
                    </a:extLst>
                  </p:cNvPr>
                  <p:cNvGrpSpPr/>
                  <p:nvPr/>
                </p:nvGrpSpPr>
                <p:grpSpPr>
                  <a:xfrm flipH="1" flipV="1">
                    <a:off x="8853138" y="2834145"/>
                    <a:ext cx="115660" cy="356508"/>
                    <a:chOff x="8836479" y="2472417"/>
                    <a:chExt cx="115660" cy="356508"/>
                  </a:xfrm>
                </p:grpSpPr>
                <p:sp>
                  <p:nvSpPr>
                    <p:cNvPr id="950" name="Freeform: Shape 949">
                      <a:extLst>
                        <a:ext uri="{FF2B5EF4-FFF2-40B4-BE49-F238E27FC236}">
                          <a16:creationId xmlns:a16="http://schemas.microsoft.com/office/drawing/2014/main" id="{010FF9A6-4591-454C-8858-71CA242BD84F}"/>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51" name="Freeform: Shape 950">
                      <a:extLst>
                        <a:ext uri="{FF2B5EF4-FFF2-40B4-BE49-F238E27FC236}">
                          <a16:creationId xmlns:a16="http://schemas.microsoft.com/office/drawing/2014/main" id="{34917DCD-9A3E-45E7-BEAC-96DEA79CC70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52" name="Oval 951">
                      <a:extLst>
                        <a:ext uri="{FF2B5EF4-FFF2-40B4-BE49-F238E27FC236}">
                          <a16:creationId xmlns:a16="http://schemas.microsoft.com/office/drawing/2014/main" id="{1A15E1E6-96C0-4917-9FF0-E194B04CB58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930" name="Group 929">
                  <a:extLst>
                    <a:ext uri="{FF2B5EF4-FFF2-40B4-BE49-F238E27FC236}">
                      <a16:creationId xmlns:a16="http://schemas.microsoft.com/office/drawing/2014/main" id="{69B316F9-8B71-4AE8-BE8A-653B10397A1B}"/>
                    </a:ext>
                  </a:extLst>
                </p:cNvPr>
                <p:cNvGrpSpPr/>
                <p:nvPr/>
              </p:nvGrpSpPr>
              <p:grpSpPr>
                <a:xfrm>
                  <a:off x="9086170" y="2472417"/>
                  <a:ext cx="132319" cy="718236"/>
                  <a:chOff x="8836479" y="2472417"/>
                  <a:chExt cx="132319" cy="718236"/>
                </a:xfrm>
              </p:grpSpPr>
              <p:grpSp>
                <p:nvGrpSpPr>
                  <p:cNvPr id="940" name="Group 939">
                    <a:extLst>
                      <a:ext uri="{FF2B5EF4-FFF2-40B4-BE49-F238E27FC236}">
                        <a16:creationId xmlns:a16="http://schemas.microsoft.com/office/drawing/2014/main" id="{A4C8D9E0-BB7B-41A8-BCFF-27238C77C0E3}"/>
                      </a:ext>
                    </a:extLst>
                  </p:cNvPr>
                  <p:cNvGrpSpPr/>
                  <p:nvPr/>
                </p:nvGrpSpPr>
                <p:grpSpPr>
                  <a:xfrm>
                    <a:off x="8836479" y="2472417"/>
                    <a:ext cx="115660" cy="356508"/>
                    <a:chOff x="8836479" y="2472417"/>
                    <a:chExt cx="115660" cy="356508"/>
                  </a:xfrm>
                </p:grpSpPr>
                <p:sp>
                  <p:nvSpPr>
                    <p:cNvPr id="945" name="Freeform: Shape 944">
                      <a:extLst>
                        <a:ext uri="{FF2B5EF4-FFF2-40B4-BE49-F238E27FC236}">
                          <a16:creationId xmlns:a16="http://schemas.microsoft.com/office/drawing/2014/main" id="{96B84237-AEFD-479F-AE23-9940F56055A5}"/>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46" name="Freeform: Shape 945">
                      <a:extLst>
                        <a:ext uri="{FF2B5EF4-FFF2-40B4-BE49-F238E27FC236}">
                          <a16:creationId xmlns:a16="http://schemas.microsoft.com/office/drawing/2014/main" id="{8FB9F8A3-567E-4535-AF0D-05CB5AA2B6D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47" name="Oval 946">
                      <a:extLst>
                        <a:ext uri="{FF2B5EF4-FFF2-40B4-BE49-F238E27FC236}">
                          <a16:creationId xmlns:a16="http://schemas.microsoft.com/office/drawing/2014/main" id="{C4C91048-70A1-4737-BE3F-01EC567BEC8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41" name="Group 940">
                    <a:extLst>
                      <a:ext uri="{FF2B5EF4-FFF2-40B4-BE49-F238E27FC236}">
                        <a16:creationId xmlns:a16="http://schemas.microsoft.com/office/drawing/2014/main" id="{DA41EB1F-A8C7-4EC4-9254-9E27A4726641}"/>
                      </a:ext>
                    </a:extLst>
                  </p:cNvPr>
                  <p:cNvGrpSpPr/>
                  <p:nvPr/>
                </p:nvGrpSpPr>
                <p:grpSpPr>
                  <a:xfrm flipH="1" flipV="1">
                    <a:off x="8853138" y="2834145"/>
                    <a:ext cx="115660" cy="356508"/>
                    <a:chOff x="8836479" y="2472417"/>
                    <a:chExt cx="115660" cy="356508"/>
                  </a:xfrm>
                </p:grpSpPr>
                <p:sp>
                  <p:nvSpPr>
                    <p:cNvPr id="942" name="Freeform: Shape 941">
                      <a:extLst>
                        <a:ext uri="{FF2B5EF4-FFF2-40B4-BE49-F238E27FC236}">
                          <a16:creationId xmlns:a16="http://schemas.microsoft.com/office/drawing/2014/main" id="{EAC9AA26-CB95-4A41-91BE-C1FFDD6FF0AF}"/>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43" name="Freeform: Shape 942">
                      <a:extLst>
                        <a:ext uri="{FF2B5EF4-FFF2-40B4-BE49-F238E27FC236}">
                          <a16:creationId xmlns:a16="http://schemas.microsoft.com/office/drawing/2014/main" id="{978394BE-22C4-46E4-935E-07F2150EB33C}"/>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44" name="Oval 943">
                      <a:extLst>
                        <a:ext uri="{FF2B5EF4-FFF2-40B4-BE49-F238E27FC236}">
                          <a16:creationId xmlns:a16="http://schemas.microsoft.com/office/drawing/2014/main" id="{C21791BB-FA9C-4B3A-B9DE-0AFCB1540A9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931" name="Group 930">
                  <a:extLst>
                    <a:ext uri="{FF2B5EF4-FFF2-40B4-BE49-F238E27FC236}">
                      <a16:creationId xmlns:a16="http://schemas.microsoft.com/office/drawing/2014/main" id="{2DC1D02A-F09E-4F49-B056-6C09A8581584}"/>
                    </a:ext>
                  </a:extLst>
                </p:cNvPr>
                <p:cNvGrpSpPr/>
                <p:nvPr/>
              </p:nvGrpSpPr>
              <p:grpSpPr>
                <a:xfrm>
                  <a:off x="8720819" y="2472417"/>
                  <a:ext cx="132319" cy="718236"/>
                  <a:chOff x="8836479" y="2472417"/>
                  <a:chExt cx="132319" cy="718236"/>
                </a:xfrm>
              </p:grpSpPr>
              <p:grpSp>
                <p:nvGrpSpPr>
                  <p:cNvPr id="932" name="Group 931">
                    <a:extLst>
                      <a:ext uri="{FF2B5EF4-FFF2-40B4-BE49-F238E27FC236}">
                        <a16:creationId xmlns:a16="http://schemas.microsoft.com/office/drawing/2014/main" id="{BC015AB0-C547-4753-BC22-684809A885F2}"/>
                      </a:ext>
                    </a:extLst>
                  </p:cNvPr>
                  <p:cNvGrpSpPr/>
                  <p:nvPr/>
                </p:nvGrpSpPr>
                <p:grpSpPr>
                  <a:xfrm>
                    <a:off x="8836479" y="2472417"/>
                    <a:ext cx="115660" cy="356508"/>
                    <a:chOff x="8836479" y="2472417"/>
                    <a:chExt cx="115660" cy="356508"/>
                  </a:xfrm>
                </p:grpSpPr>
                <p:sp>
                  <p:nvSpPr>
                    <p:cNvPr id="937" name="Freeform: Shape 936">
                      <a:extLst>
                        <a:ext uri="{FF2B5EF4-FFF2-40B4-BE49-F238E27FC236}">
                          <a16:creationId xmlns:a16="http://schemas.microsoft.com/office/drawing/2014/main" id="{1D93B7E1-A05C-42BD-BB23-AD89D22D2E3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38" name="Freeform: Shape 937">
                      <a:extLst>
                        <a:ext uri="{FF2B5EF4-FFF2-40B4-BE49-F238E27FC236}">
                          <a16:creationId xmlns:a16="http://schemas.microsoft.com/office/drawing/2014/main" id="{571D59D1-724C-4F86-AC5E-6FFB3F89F37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39" name="Oval 938">
                      <a:extLst>
                        <a:ext uri="{FF2B5EF4-FFF2-40B4-BE49-F238E27FC236}">
                          <a16:creationId xmlns:a16="http://schemas.microsoft.com/office/drawing/2014/main" id="{1FA59581-70DF-44F2-A1E2-A3C42A8C5A2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33" name="Group 932">
                    <a:extLst>
                      <a:ext uri="{FF2B5EF4-FFF2-40B4-BE49-F238E27FC236}">
                        <a16:creationId xmlns:a16="http://schemas.microsoft.com/office/drawing/2014/main" id="{A84C8517-1609-4ED4-BD9D-906A83CD3A31}"/>
                      </a:ext>
                    </a:extLst>
                  </p:cNvPr>
                  <p:cNvGrpSpPr/>
                  <p:nvPr/>
                </p:nvGrpSpPr>
                <p:grpSpPr>
                  <a:xfrm flipH="1" flipV="1">
                    <a:off x="8853138" y="2834145"/>
                    <a:ext cx="115660" cy="356508"/>
                    <a:chOff x="8836479" y="2472417"/>
                    <a:chExt cx="115660" cy="356508"/>
                  </a:xfrm>
                </p:grpSpPr>
                <p:sp>
                  <p:nvSpPr>
                    <p:cNvPr id="934" name="Freeform: Shape 933">
                      <a:extLst>
                        <a:ext uri="{FF2B5EF4-FFF2-40B4-BE49-F238E27FC236}">
                          <a16:creationId xmlns:a16="http://schemas.microsoft.com/office/drawing/2014/main" id="{41195563-8622-40B6-BD4E-A22D9013ADE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35" name="Freeform: Shape 934">
                      <a:extLst>
                        <a:ext uri="{FF2B5EF4-FFF2-40B4-BE49-F238E27FC236}">
                          <a16:creationId xmlns:a16="http://schemas.microsoft.com/office/drawing/2014/main" id="{D804C44E-DECB-4F28-8459-7AA53EF3ED2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36" name="Oval 935">
                      <a:extLst>
                        <a:ext uri="{FF2B5EF4-FFF2-40B4-BE49-F238E27FC236}">
                          <a16:creationId xmlns:a16="http://schemas.microsoft.com/office/drawing/2014/main" id="{3033FD41-438F-4FEE-8FDE-8F1EBE95A33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891" name="Group 890">
                <a:extLst>
                  <a:ext uri="{FF2B5EF4-FFF2-40B4-BE49-F238E27FC236}">
                    <a16:creationId xmlns:a16="http://schemas.microsoft.com/office/drawing/2014/main" id="{7F1DCB3C-9898-44EF-B1F4-6653107AD4D2}"/>
                  </a:ext>
                </a:extLst>
              </p:cNvPr>
              <p:cNvGrpSpPr/>
              <p:nvPr/>
            </p:nvGrpSpPr>
            <p:grpSpPr>
              <a:xfrm>
                <a:off x="4806030" y="5141069"/>
                <a:ext cx="144259" cy="208195"/>
                <a:chOff x="8720819" y="2472417"/>
                <a:chExt cx="497670" cy="718236"/>
              </a:xfrm>
            </p:grpSpPr>
            <p:grpSp>
              <p:nvGrpSpPr>
                <p:cNvPr id="892" name="Group 891">
                  <a:extLst>
                    <a:ext uri="{FF2B5EF4-FFF2-40B4-BE49-F238E27FC236}">
                      <a16:creationId xmlns:a16="http://schemas.microsoft.com/office/drawing/2014/main" id="{E9646C5B-7868-491B-BB4A-393403958BAD}"/>
                    </a:ext>
                  </a:extLst>
                </p:cNvPr>
                <p:cNvGrpSpPr/>
                <p:nvPr/>
              </p:nvGrpSpPr>
              <p:grpSpPr>
                <a:xfrm>
                  <a:off x="8836479" y="2472417"/>
                  <a:ext cx="132319" cy="718236"/>
                  <a:chOff x="8836479" y="2472417"/>
                  <a:chExt cx="132319" cy="718236"/>
                </a:xfrm>
              </p:grpSpPr>
              <p:grpSp>
                <p:nvGrpSpPr>
                  <p:cNvPr id="920" name="Group 919">
                    <a:extLst>
                      <a:ext uri="{FF2B5EF4-FFF2-40B4-BE49-F238E27FC236}">
                        <a16:creationId xmlns:a16="http://schemas.microsoft.com/office/drawing/2014/main" id="{FA0B99D0-63A5-442D-934F-2AFE3F168042}"/>
                      </a:ext>
                    </a:extLst>
                  </p:cNvPr>
                  <p:cNvGrpSpPr/>
                  <p:nvPr/>
                </p:nvGrpSpPr>
                <p:grpSpPr>
                  <a:xfrm>
                    <a:off x="8836479" y="2472417"/>
                    <a:ext cx="115660" cy="356508"/>
                    <a:chOff x="8836479" y="2472417"/>
                    <a:chExt cx="115660" cy="356508"/>
                  </a:xfrm>
                </p:grpSpPr>
                <p:sp>
                  <p:nvSpPr>
                    <p:cNvPr id="925" name="Freeform: Shape 924">
                      <a:extLst>
                        <a:ext uri="{FF2B5EF4-FFF2-40B4-BE49-F238E27FC236}">
                          <a16:creationId xmlns:a16="http://schemas.microsoft.com/office/drawing/2014/main" id="{0633D5B3-A35B-473D-92DD-E267AEDAD498}"/>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26" name="Freeform: Shape 925">
                      <a:extLst>
                        <a:ext uri="{FF2B5EF4-FFF2-40B4-BE49-F238E27FC236}">
                          <a16:creationId xmlns:a16="http://schemas.microsoft.com/office/drawing/2014/main" id="{39DA6883-2C21-4B78-A8F8-4D2AA5D4796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27" name="Oval 926">
                      <a:extLst>
                        <a:ext uri="{FF2B5EF4-FFF2-40B4-BE49-F238E27FC236}">
                          <a16:creationId xmlns:a16="http://schemas.microsoft.com/office/drawing/2014/main" id="{435F825F-51D9-4668-9D9B-C94F43D77AF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21" name="Group 920">
                    <a:extLst>
                      <a:ext uri="{FF2B5EF4-FFF2-40B4-BE49-F238E27FC236}">
                        <a16:creationId xmlns:a16="http://schemas.microsoft.com/office/drawing/2014/main" id="{96C96B14-4D82-4424-8E2E-8E287DB40109}"/>
                      </a:ext>
                    </a:extLst>
                  </p:cNvPr>
                  <p:cNvGrpSpPr/>
                  <p:nvPr/>
                </p:nvGrpSpPr>
                <p:grpSpPr>
                  <a:xfrm flipH="1" flipV="1">
                    <a:off x="8853138" y="2834145"/>
                    <a:ext cx="115660" cy="356508"/>
                    <a:chOff x="8836479" y="2472417"/>
                    <a:chExt cx="115660" cy="356508"/>
                  </a:xfrm>
                </p:grpSpPr>
                <p:sp>
                  <p:nvSpPr>
                    <p:cNvPr id="922" name="Freeform: Shape 921">
                      <a:extLst>
                        <a:ext uri="{FF2B5EF4-FFF2-40B4-BE49-F238E27FC236}">
                          <a16:creationId xmlns:a16="http://schemas.microsoft.com/office/drawing/2014/main" id="{880ADC57-22D1-4284-9034-6295BDFA7BA6}"/>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23" name="Freeform: Shape 922">
                      <a:extLst>
                        <a:ext uri="{FF2B5EF4-FFF2-40B4-BE49-F238E27FC236}">
                          <a16:creationId xmlns:a16="http://schemas.microsoft.com/office/drawing/2014/main" id="{395BAE98-F594-4155-A8D0-00CDD5FBFCB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24" name="Oval 923">
                      <a:extLst>
                        <a:ext uri="{FF2B5EF4-FFF2-40B4-BE49-F238E27FC236}">
                          <a16:creationId xmlns:a16="http://schemas.microsoft.com/office/drawing/2014/main" id="{16918A2F-7445-4D0C-9651-251E26AB6856}"/>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893" name="Group 892">
                  <a:extLst>
                    <a:ext uri="{FF2B5EF4-FFF2-40B4-BE49-F238E27FC236}">
                      <a16:creationId xmlns:a16="http://schemas.microsoft.com/office/drawing/2014/main" id="{7056C316-1777-40D7-B5C6-7557A82FEEA5}"/>
                    </a:ext>
                  </a:extLst>
                </p:cNvPr>
                <p:cNvGrpSpPr/>
                <p:nvPr/>
              </p:nvGrpSpPr>
              <p:grpSpPr>
                <a:xfrm>
                  <a:off x="8958282" y="2472417"/>
                  <a:ext cx="132319" cy="718236"/>
                  <a:chOff x="8836479" y="2472417"/>
                  <a:chExt cx="132319" cy="718236"/>
                </a:xfrm>
              </p:grpSpPr>
              <p:grpSp>
                <p:nvGrpSpPr>
                  <p:cNvPr id="912" name="Group 911">
                    <a:extLst>
                      <a:ext uri="{FF2B5EF4-FFF2-40B4-BE49-F238E27FC236}">
                        <a16:creationId xmlns:a16="http://schemas.microsoft.com/office/drawing/2014/main" id="{D83AB47F-68BF-4CC4-8EF9-DC20AA6BA713}"/>
                      </a:ext>
                    </a:extLst>
                  </p:cNvPr>
                  <p:cNvGrpSpPr/>
                  <p:nvPr/>
                </p:nvGrpSpPr>
                <p:grpSpPr>
                  <a:xfrm>
                    <a:off x="8836479" y="2472417"/>
                    <a:ext cx="115660" cy="356508"/>
                    <a:chOff x="8836479" y="2472417"/>
                    <a:chExt cx="115660" cy="356508"/>
                  </a:xfrm>
                </p:grpSpPr>
                <p:sp>
                  <p:nvSpPr>
                    <p:cNvPr id="917" name="Freeform: Shape 916">
                      <a:extLst>
                        <a:ext uri="{FF2B5EF4-FFF2-40B4-BE49-F238E27FC236}">
                          <a16:creationId xmlns:a16="http://schemas.microsoft.com/office/drawing/2014/main" id="{1D51B83C-B954-4E2F-A3C7-F3EFB2DCD10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18" name="Freeform: Shape 917">
                      <a:extLst>
                        <a:ext uri="{FF2B5EF4-FFF2-40B4-BE49-F238E27FC236}">
                          <a16:creationId xmlns:a16="http://schemas.microsoft.com/office/drawing/2014/main" id="{7C7685D3-CB0A-4E23-9CE6-404BFE1E162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19" name="Oval 918">
                      <a:extLst>
                        <a:ext uri="{FF2B5EF4-FFF2-40B4-BE49-F238E27FC236}">
                          <a16:creationId xmlns:a16="http://schemas.microsoft.com/office/drawing/2014/main" id="{8299EC7E-86AF-453D-953E-19A1BB3427D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13" name="Group 912">
                    <a:extLst>
                      <a:ext uri="{FF2B5EF4-FFF2-40B4-BE49-F238E27FC236}">
                        <a16:creationId xmlns:a16="http://schemas.microsoft.com/office/drawing/2014/main" id="{D92115AF-8DDC-49EE-B869-C2CF30E13C7D}"/>
                      </a:ext>
                    </a:extLst>
                  </p:cNvPr>
                  <p:cNvGrpSpPr/>
                  <p:nvPr/>
                </p:nvGrpSpPr>
                <p:grpSpPr>
                  <a:xfrm flipH="1" flipV="1">
                    <a:off x="8853138" y="2834145"/>
                    <a:ext cx="115660" cy="356508"/>
                    <a:chOff x="8836479" y="2472417"/>
                    <a:chExt cx="115660" cy="356508"/>
                  </a:xfrm>
                </p:grpSpPr>
                <p:sp>
                  <p:nvSpPr>
                    <p:cNvPr id="914" name="Freeform: Shape 913">
                      <a:extLst>
                        <a:ext uri="{FF2B5EF4-FFF2-40B4-BE49-F238E27FC236}">
                          <a16:creationId xmlns:a16="http://schemas.microsoft.com/office/drawing/2014/main" id="{16667F78-719B-40E8-92EF-E5381E902C6A}"/>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15" name="Freeform: Shape 914">
                      <a:extLst>
                        <a:ext uri="{FF2B5EF4-FFF2-40B4-BE49-F238E27FC236}">
                          <a16:creationId xmlns:a16="http://schemas.microsoft.com/office/drawing/2014/main" id="{57DC68E2-FA72-4369-9416-37FC25C095E7}"/>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16" name="Oval 915">
                      <a:extLst>
                        <a:ext uri="{FF2B5EF4-FFF2-40B4-BE49-F238E27FC236}">
                          <a16:creationId xmlns:a16="http://schemas.microsoft.com/office/drawing/2014/main" id="{3EF3E1FD-3D83-406A-8D81-EBA04FE85CE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894" name="Group 893">
                  <a:extLst>
                    <a:ext uri="{FF2B5EF4-FFF2-40B4-BE49-F238E27FC236}">
                      <a16:creationId xmlns:a16="http://schemas.microsoft.com/office/drawing/2014/main" id="{E34713C4-47CB-48BA-8024-3E908EAFD33B}"/>
                    </a:ext>
                  </a:extLst>
                </p:cNvPr>
                <p:cNvGrpSpPr/>
                <p:nvPr/>
              </p:nvGrpSpPr>
              <p:grpSpPr>
                <a:xfrm>
                  <a:off x="9086170" y="2472417"/>
                  <a:ext cx="132319" cy="718236"/>
                  <a:chOff x="8836479" y="2472417"/>
                  <a:chExt cx="132319" cy="718236"/>
                </a:xfrm>
              </p:grpSpPr>
              <p:grpSp>
                <p:nvGrpSpPr>
                  <p:cNvPr id="904" name="Group 903">
                    <a:extLst>
                      <a:ext uri="{FF2B5EF4-FFF2-40B4-BE49-F238E27FC236}">
                        <a16:creationId xmlns:a16="http://schemas.microsoft.com/office/drawing/2014/main" id="{3EEEAFB8-F084-438D-BB27-5B3DB7500830}"/>
                      </a:ext>
                    </a:extLst>
                  </p:cNvPr>
                  <p:cNvGrpSpPr/>
                  <p:nvPr/>
                </p:nvGrpSpPr>
                <p:grpSpPr>
                  <a:xfrm>
                    <a:off x="8836479" y="2472417"/>
                    <a:ext cx="115660" cy="356508"/>
                    <a:chOff x="8836479" y="2472417"/>
                    <a:chExt cx="115660" cy="356508"/>
                  </a:xfrm>
                </p:grpSpPr>
                <p:sp>
                  <p:nvSpPr>
                    <p:cNvPr id="909" name="Freeform: Shape 908">
                      <a:extLst>
                        <a:ext uri="{FF2B5EF4-FFF2-40B4-BE49-F238E27FC236}">
                          <a16:creationId xmlns:a16="http://schemas.microsoft.com/office/drawing/2014/main" id="{78DB6131-50C5-4437-B4E0-DA1CCA50059B}"/>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10" name="Freeform: Shape 909">
                      <a:extLst>
                        <a:ext uri="{FF2B5EF4-FFF2-40B4-BE49-F238E27FC236}">
                          <a16:creationId xmlns:a16="http://schemas.microsoft.com/office/drawing/2014/main" id="{2F65D175-78A0-4638-9A66-AF9B0D3059B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11" name="Oval 910">
                      <a:extLst>
                        <a:ext uri="{FF2B5EF4-FFF2-40B4-BE49-F238E27FC236}">
                          <a16:creationId xmlns:a16="http://schemas.microsoft.com/office/drawing/2014/main" id="{419F8132-98A3-4AB0-B6CD-13DDB70AB6C9}"/>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05" name="Group 904">
                    <a:extLst>
                      <a:ext uri="{FF2B5EF4-FFF2-40B4-BE49-F238E27FC236}">
                        <a16:creationId xmlns:a16="http://schemas.microsoft.com/office/drawing/2014/main" id="{B46A6427-69A8-4991-B8EE-DD38941CB83A}"/>
                      </a:ext>
                    </a:extLst>
                  </p:cNvPr>
                  <p:cNvGrpSpPr/>
                  <p:nvPr/>
                </p:nvGrpSpPr>
                <p:grpSpPr>
                  <a:xfrm flipH="1" flipV="1">
                    <a:off x="8853138" y="2834145"/>
                    <a:ext cx="115660" cy="356508"/>
                    <a:chOff x="8836479" y="2472417"/>
                    <a:chExt cx="115660" cy="356508"/>
                  </a:xfrm>
                </p:grpSpPr>
                <p:sp>
                  <p:nvSpPr>
                    <p:cNvPr id="906" name="Freeform: Shape 905">
                      <a:extLst>
                        <a:ext uri="{FF2B5EF4-FFF2-40B4-BE49-F238E27FC236}">
                          <a16:creationId xmlns:a16="http://schemas.microsoft.com/office/drawing/2014/main" id="{EF07E87A-5978-4954-80E8-2E23E58F816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07" name="Freeform: Shape 906">
                      <a:extLst>
                        <a:ext uri="{FF2B5EF4-FFF2-40B4-BE49-F238E27FC236}">
                          <a16:creationId xmlns:a16="http://schemas.microsoft.com/office/drawing/2014/main" id="{F90CE47F-5F0E-43DE-A3DC-199EE6ACD66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08" name="Oval 907">
                      <a:extLst>
                        <a:ext uri="{FF2B5EF4-FFF2-40B4-BE49-F238E27FC236}">
                          <a16:creationId xmlns:a16="http://schemas.microsoft.com/office/drawing/2014/main" id="{8440CABF-571D-4D9F-8A93-1EC70749B34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895" name="Group 894">
                  <a:extLst>
                    <a:ext uri="{FF2B5EF4-FFF2-40B4-BE49-F238E27FC236}">
                      <a16:creationId xmlns:a16="http://schemas.microsoft.com/office/drawing/2014/main" id="{27DD32B3-1012-4765-86D8-8B7B1BCBF767}"/>
                    </a:ext>
                  </a:extLst>
                </p:cNvPr>
                <p:cNvGrpSpPr/>
                <p:nvPr/>
              </p:nvGrpSpPr>
              <p:grpSpPr>
                <a:xfrm>
                  <a:off x="8720819" y="2472417"/>
                  <a:ext cx="132319" cy="718236"/>
                  <a:chOff x="8836479" y="2472417"/>
                  <a:chExt cx="132319" cy="718236"/>
                </a:xfrm>
              </p:grpSpPr>
              <p:grpSp>
                <p:nvGrpSpPr>
                  <p:cNvPr id="896" name="Group 895">
                    <a:extLst>
                      <a:ext uri="{FF2B5EF4-FFF2-40B4-BE49-F238E27FC236}">
                        <a16:creationId xmlns:a16="http://schemas.microsoft.com/office/drawing/2014/main" id="{4B8D1AB6-BF4B-49C5-A2FE-1498DB834B1B}"/>
                      </a:ext>
                    </a:extLst>
                  </p:cNvPr>
                  <p:cNvGrpSpPr/>
                  <p:nvPr/>
                </p:nvGrpSpPr>
                <p:grpSpPr>
                  <a:xfrm>
                    <a:off x="8836479" y="2472417"/>
                    <a:ext cx="115660" cy="356508"/>
                    <a:chOff x="8836479" y="2472417"/>
                    <a:chExt cx="115660" cy="356508"/>
                  </a:xfrm>
                </p:grpSpPr>
                <p:sp>
                  <p:nvSpPr>
                    <p:cNvPr id="901" name="Freeform: Shape 900">
                      <a:extLst>
                        <a:ext uri="{FF2B5EF4-FFF2-40B4-BE49-F238E27FC236}">
                          <a16:creationId xmlns:a16="http://schemas.microsoft.com/office/drawing/2014/main" id="{C8B94183-026D-4E91-A6BA-C9FD7CC3CA41}"/>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02" name="Freeform: Shape 901">
                      <a:extLst>
                        <a:ext uri="{FF2B5EF4-FFF2-40B4-BE49-F238E27FC236}">
                          <a16:creationId xmlns:a16="http://schemas.microsoft.com/office/drawing/2014/main" id="{CB16E38E-1EEB-4673-AF0A-E5110889BD66}"/>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03" name="Oval 902">
                      <a:extLst>
                        <a:ext uri="{FF2B5EF4-FFF2-40B4-BE49-F238E27FC236}">
                          <a16:creationId xmlns:a16="http://schemas.microsoft.com/office/drawing/2014/main" id="{9D359729-327F-455D-9F72-99F4119C752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97" name="Group 896">
                    <a:extLst>
                      <a:ext uri="{FF2B5EF4-FFF2-40B4-BE49-F238E27FC236}">
                        <a16:creationId xmlns:a16="http://schemas.microsoft.com/office/drawing/2014/main" id="{5119538C-4854-481D-B0BE-E1501E1ABF17}"/>
                      </a:ext>
                    </a:extLst>
                  </p:cNvPr>
                  <p:cNvGrpSpPr/>
                  <p:nvPr/>
                </p:nvGrpSpPr>
                <p:grpSpPr>
                  <a:xfrm flipH="1" flipV="1">
                    <a:off x="8853138" y="2834145"/>
                    <a:ext cx="115660" cy="356508"/>
                    <a:chOff x="8836479" y="2472417"/>
                    <a:chExt cx="115660" cy="356508"/>
                  </a:xfrm>
                </p:grpSpPr>
                <p:sp>
                  <p:nvSpPr>
                    <p:cNvPr id="898" name="Freeform: Shape 897">
                      <a:extLst>
                        <a:ext uri="{FF2B5EF4-FFF2-40B4-BE49-F238E27FC236}">
                          <a16:creationId xmlns:a16="http://schemas.microsoft.com/office/drawing/2014/main" id="{F846DDD3-48DA-43BB-B63D-9DFDE43B5EF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99" name="Freeform: Shape 898">
                      <a:extLst>
                        <a:ext uri="{FF2B5EF4-FFF2-40B4-BE49-F238E27FC236}">
                          <a16:creationId xmlns:a16="http://schemas.microsoft.com/office/drawing/2014/main" id="{8AC4ACF7-9B63-43E4-9B97-9A7410DC2B2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00" name="Oval 899">
                      <a:extLst>
                        <a:ext uri="{FF2B5EF4-FFF2-40B4-BE49-F238E27FC236}">
                          <a16:creationId xmlns:a16="http://schemas.microsoft.com/office/drawing/2014/main" id="{7BAC8A9B-FAA9-4538-BD12-BEC54BF5C29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grpSp>
          <p:nvGrpSpPr>
            <p:cNvPr id="22" name="Group 21">
              <a:extLst>
                <a:ext uri="{FF2B5EF4-FFF2-40B4-BE49-F238E27FC236}">
                  <a16:creationId xmlns:a16="http://schemas.microsoft.com/office/drawing/2014/main" id="{27265D99-B438-4689-AA4C-EF23DD91B415}"/>
                </a:ext>
              </a:extLst>
            </p:cNvPr>
            <p:cNvGrpSpPr/>
            <p:nvPr/>
          </p:nvGrpSpPr>
          <p:grpSpPr>
            <a:xfrm>
              <a:off x="4945460" y="5141069"/>
              <a:ext cx="2587661" cy="208195"/>
              <a:chOff x="4945460" y="5141069"/>
              <a:chExt cx="2587661" cy="208195"/>
            </a:xfrm>
          </p:grpSpPr>
          <p:grpSp>
            <p:nvGrpSpPr>
              <p:cNvPr id="261" name="Group 260">
                <a:extLst>
                  <a:ext uri="{FF2B5EF4-FFF2-40B4-BE49-F238E27FC236}">
                    <a16:creationId xmlns:a16="http://schemas.microsoft.com/office/drawing/2014/main" id="{DBCA4B17-3815-44A0-A184-BA3E6AA66B8E}"/>
                  </a:ext>
                </a:extLst>
              </p:cNvPr>
              <p:cNvGrpSpPr/>
              <p:nvPr/>
            </p:nvGrpSpPr>
            <p:grpSpPr>
              <a:xfrm>
                <a:off x="4945460" y="5141069"/>
                <a:ext cx="2301081" cy="208195"/>
                <a:chOff x="8720819" y="2472417"/>
                <a:chExt cx="7938323" cy="718236"/>
              </a:xfrm>
            </p:grpSpPr>
            <p:grpSp>
              <p:nvGrpSpPr>
                <p:cNvPr id="284" name="Group 283">
                  <a:extLst>
                    <a:ext uri="{FF2B5EF4-FFF2-40B4-BE49-F238E27FC236}">
                      <a16:creationId xmlns:a16="http://schemas.microsoft.com/office/drawing/2014/main" id="{5DEB7106-5A7B-48E4-9CCC-8D97ED75EC8D}"/>
                    </a:ext>
                  </a:extLst>
                </p:cNvPr>
                <p:cNvGrpSpPr/>
                <p:nvPr/>
              </p:nvGrpSpPr>
              <p:grpSpPr>
                <a:xfrm>
                  <a:off x="8720819" y="2472417"/>
                  <a:ext cx="1986289" cy="718236"/>
                  <a:chOff x="8720819" y="2472417"/>
                  <a:chExt cx="1986289" cy="718236"/>
                </a:xfrm>
              </p:grpSpPr>
              <p:grpSp>
                <p:nvGrpSpPr>
                  <p:cNvPr id="732" name="Group 731">
                    <a:extLst>
                      <a:ext uri="{FF2B5EF4-FFF2-40B4-BE49-F238E27FC236}">
                        <a16:creationId xmlns:a16="http://schemas.microsoft.com/office/drawing/2014/main" id="{9882E156-A678-4FC9-B6A2-6C69A7764EFE}"/>
                      </a:ext>
                    </a:extLst>
                  </p:cNvPr>
                  <p:cNvGrpSpPr/>
                  <p:nvPr/>
                </p:nvGrpSpPr>
                <p:grpSpPr>
                  <a:xfrm>
                    <a:off x="8720819" y="2472417"/>
                    <a:ext cx="497670" cy="718236"/>
                    <a:chOff x="8720819" y="2472417"/>
                    <a:chExt cx="497670" cy="718236"/>
                  </a:xfrm>
                </p:grpSpPr>
                <p:grpSp>
                  <p:nvGrpSpPr>
                    <p:cNvPr id="844" name="Group 843">
                      <a:extLst>
                        <a:ext uri="{FF2B5EF4-FFF2-40B4-BE49-F238E27FC236}">
                          <a16:creationId xmlns:a16="http://schemas.microsoft.com/office/drawing/2014/main" id="{F2675F50-BB4F-4E15-9FB3-7CF06E5E23C5}"/>
                        </a:ext>
                      </a:extLst>
                    </p:cNvPr>
                    <p:cNvGrpSpPr/>
                    <p:nvPr/>
                  </p:nvGrpSpPr>
                  <p:grpSpPr>
                    <a:xfrm>
                      <a:off x="8836479" y="2472417"/>
                      <a:ext cx="132319" cy="718236"/>
                      <a:chOff x="8836479" y="2472417"/>
                      <a:chExt cx="132319" cy="718236"/>
                    </a:xfrm>
                  </p:grpSpPr>
                  <p:grpSp>
                    <p:nvGrpSpPr>
                      <p:cNvPr id="872" name="Group 871">
                        <a:extLst>
                          <a:ext uri="{FF2B5EF4-FFF2-40B4-BE49-F238E27FC236}">
                            <a16:creationId xmlns:a16="http://schemas.microsoft.com/office/drawing/2014/main" id="{B1BEF488-76C2-4F14-AD61-0EA5F634744C}"/>
                          </a:ext>
                        </a:extLst>
                      </p:cNvPr>
                      <p:cNvGrpSpPr/>
                      <p:nvPr/>
                    </p:nvGrpSpPr>
                    <p:grpSpPr>
                      <a:xfrm>
                        <a:off x="8836479" y="2472417"/>
                        <a:ext cx="115660" cy="356508"/>
                        <a:chOff x="8836479" y="2472417"/>
                        <a:chExt cx="115660" cy="356508"/>
                      </a:xfrm>
                    </p:grpSpPr>
                    <p:sp>
                      <p:nvSpPr>
                        <p:cNvPr id="877" name="Freeform: Shape 876">
                          <a:extLst>
                            <a:ext uri="{FF2B5EF4-FFF2-40B4-BE49-F238E27FC236}">
                              <a16:creationId xmlns:a16="http://schemas.microsoft.com/office/drawing/2014/main" id="{86BBBCB3-FF46-4994-AFAE-7B4CBFCEA81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78" name="Freeform: Shape 877">
                          <a:extLst>
                            <a:ext uri="{FF2B5EF4-FFF2-40B4-BE49-F238E27FC236}">
                              <a16:creationId xmlns:a16="http://schemas.microsoft.com/office/drawing/2014/main" id="{25E75BFC-ED90-47CF-B36A-2C6F20763A1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79" name="Oval 878">
                          <a:extLst>
                            <a:ext uri="{FF2B5EF4-FFF2-40B4-BE49-F238E27FC236}">
                              <a16:creationId xmlns:a16="http://schemas.microsoft.com/office/drawing/2014/main" id="{0616C88D-771F-4F86-BE9D-BAB5C4B5D646}"/>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73" name="Group 872">
                        <a:extLst>
                          <a:ext uri="{FF2B5EF4-FFF2-40B4-BE49-F238E27FC236}">
                            <a16:creationId xmlns:a16="http://schemas.microsoft.com/office/drawing/2014/main" id="{5880F152-5723-4D16-8DD2-DBB79A1512C0}"/>
                          </a:ext>
                        </a:extLst>
                      </p:cNvPr>
                      <p:cNvGrpSpPr/>
                      <p:nvPr/>
                    </p:nvGrpSpPr>
                    <p:grpSpPr>
                      <a:xfrm flipH="1" flipV="1">
                        <a:off x="8853138" y="2834145"/>
                        <a:ext cx="115660" cy="356508"/>
                        <a:chOff x="8836479" y="2472417"/>
                        <a:chExt cx="115660" cy="356508"/>
                      </a:xfrm>
                    </p:grpSpPr>
                    <p:sp>
                      <p:nvSpPr>
                        <p:cNvPr id="874" name="Freeform: Shape 873">
                          <a:extLst>
                            <a:ext uri="{FF2B5EF4-FFF2-40B4-BE49-F238E27FC236}">
                              <a16:creationId xmlns:a16="http://schemas.microsoft.com/office/drawing/2014/main" id="{11E68936-97C9-4A9C-B667-940EBAB8B3E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75" name="Freeform: Shape 874">
                          <a:extLst>
                            <a:ext uri="{FF2B5EF4-FFF2-40B4-BE49-F238E27FC236}">
                              <a16:creationId xmlns:a16="http://schemas.microsoft.com/office/drawing/2014/main" id="{D2400391-638D-4134-9B5A-6CEA6E06C9A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76" name="Oval 875">
                          <a:extLst>
                            <a:ext uri="{FF2B5EF4-FFF2-40B4-BE49-F238E27FC236}">
                              <a16:creationId xmlns:a16="http://schemas.microsoft.com/office/drawing/2014/main" id="{BA6003E9-D2A4-424E-ABBE-438D27FD1D31}"/>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845" name="Group 844">
                      <a:extLst>
                        <a:ext uri="{FF2B5EF4-FFF2-40B4-BE49-F238E27FC236}">
                          <a16:creationId xmlns:a16="http://schemas.microsoft.com/office/drawing/2014/main" id="{A5ABC0A2-0BCB-4D61-A630-0035CABE0734}"/>
                        </a:ext>
                      </a:extLst>
                    </p:cNvPr>
                    <p:cNvGrpSpPr/>
                    <p:nvPr/>
                  </p:nvGrpSpPr>
                  <p:grpSpPr>
                    <a:xfrm>
                      <a:off x="8958282" y="2472417"/>
                      <a:ext cx="132319" cy="718236"/>
                      <a:chOff x="8836479" y="2472417"/>
                      <a:chExt cx="132319" cy="718236"/>
                    </a:xfrm>
                  </p:grpSpPr>
                  <p:grpSp>
                    <p:nvGrpSpPr>
                      <p:cNvPr id="864" name="Group 863">
                        <a:extLst>
                          <a:ext uri="{FF2B5EF4-FFF2-40B4-BE49-F238E27FC236}">
                            <a16:creationId xmlns:a16="http://schemas.microsoft.com/office/drawing/2014/main" id="{6ABF67BF-00DF-4856-9589-EBEE5C362EC8}"/>
                          </a:ext>
                        </a:extLst>
                      </p:cNvPr>
                      <p:cNvGrpSpPr/>
                      <p:nvPr/>
                    </p:nvGrpSpPr>
                    <p:grpSpPr>
                      <a:xfrm>
                        <a:off x="8836479" y="2472417"/>
                        <a:ext cx="115660" cy="356508"/>
                        <a:chOff x="8836479" y="2472417"/>
                        <a:chExt cx="115660" cy="356508"/>
                      </a:xfrm>
                    </p:grpSpPr>
                    <p:sp>
                      <p:nvSpPr>
                        <p:cNvPr id="869" name="Freeform: Shape 868">
                          <a:extLst>
                            <a:ext uri="{FF2B5EF4-FFF2-40B4-BE49-F238E27FC236}">
                              <a16:creationId xmlns:a16="http://schemas.microsoft.com/office/drawing/2014/main" id="{CE712EE8-6A94-4404-9B09-7DCBDBF17CB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70" name="Freeform: Shape 869">
                          <a:extLst>
                            <a:ext uri="{FF2B5EF4-FFF2-40B4-BE49-F238E27FC236}">
                              <a16:creationId xmlns:a16="http://schemas.microsoft.com/office/drawing/2014/main" id="{DD3547EE-7DBD-4409-B15C-A493A4D893F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71" name="Oval 870">
                          <a:extLst>
                            <a:ext uri="{FF2B5EF4-FFF2-40B4-BE49-F238E27FC236}">
                              <a16:creationId xmlns:a16="http://schemas.microsoft.com/office/drawing/2014/main" id="{EC832C61-CCD4-4703-A502-4346250606AA}"/>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65" name="Group 864">
                        <a:extLst>
                          <a:ext uri="{FF2B5EF4-FFF2-40B4-BE49-F238E27FC236}">
                            <a16:creationId xmlns:a16="http://schemas.microsoft.com/office/drawing/2014/main" id="{25D6A52A-9E0F-4774-BAA7-8F3F5BDD5533}"/>
                          </a:ext>
                        </a:extLst>
                      </p:cNvPr>
                      <p:cNvGrpSpPr/>
                      <p:nvPr/>
                    </p:nvGrpSpPr>
                    <p:grpSpPr>
                      <a:xfrm flipH="1" flipV="1">
                        <a:off x="8853138" y="2834145"/>
                        <a:ext cx="115660" cy="356508"/>
                        <a:chOff x="8836479" y="2472417"/>
                        <a:chExt cx="115660" cy="356508"/>
                      </a:xfrm>
                    </p:grpSpPr>
                    <p:sp>
                      <p:nvSpPr>
                        <p:cNvPr id="866" name="Freeform: Shape 865">
                          <a:extLst>
                            <a:ext uri="{FF2B5EF4-FFF2-40B4-BE49-F238E27FC236}">
                              <a16:creationId xmlns:a16="http://schemas.microsoft.com/office/drawing/2014/main" id="{E278B635-EA9C-4DE5-83F5-73CB16E1D2B6}"/>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67" name="Freeform: Shape 866">
                          <a:extLst>
                            <a:ext uri="{FF2B5EF4-FFF2-40B4-BE49-F238E27FC236}">
                              <a16:creationId xmlns:a16="http://schemas.microsoft.com/office/drawing/2014/main" id="{3E922A60-8677-4B5A-9648-4CFC5DCF9C4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68" name="Oval 867">
                          <a:extLst>
                            <a:ext uri="{FF2B5EF4-FFF2-40B4-BE49-F238E27FC236}">
                              <a16:creationId xmlns:a16="http://schemas.microsoft.com/office/drawing/2014/main" id="{073F7C86-C806-4DBE-8F5C-20599015563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846" name="Group 845">
                      <a:extLst>
                        <a:ext uri="{FF2B5EF4-FFF2-40B4-BE49-F238E27FC236}">
                          <a16:creationId xmlns:a16="http://schemas.microsoft.com/office/drawing/2014/main" id="{228D5526-D7FD-4421-9EE0-9000520D1831}"/>
                        </a:ext>
                      </a:extLst>
                    </p:cNvPr>
                    <p:cNvGrpSpPr/>
                    <p:nvPr/>
                  </p:nvGrpSpPr>
                  <p:grpSpPr>
                    <a:xfrm>
                      <a:off x="9086170" y="2472417"/>
                      <a:ext cx="132319" cy="718236"/>
                      <a:chOff x="8836479" y="2472417"/>
                      <a:chExt cx="132319" cy="718236"/>
                    </a:xfrm>
                  </p:grpSpPr>
                  <p:grpSp>
                    <p:nvGrpSpPr>
                      <p:cNvPr id="856" name="Group 855">
                        <a:extLst>
                          <a:ext uri="{FF2B5EF4-FFF2-40B4-BE49-F238E27FC236}">
                            <a16:creationId xmlns:a16="http://schemas.microsoft.com/office/drawing/2014/main" id="{EC31CAC6-B42D-446C-BC57-DA5A3E62EEA7}"/>
                          </a:ext>
                        </a:extLst>
                      </p:cNvPr>
                      <p:cNvGrpSpPr/>
                      <p:nvPr/>
                    </p:nvGrpSpPr>
                    <p:grpSpPr>
                      <a:xfrm>
                        <a:off x="8836479" y="2472417"/>
                        <a:ext cx="115660" cy="356508"/>
                        <a:chOff x="8836479" y="2472417"/>
                        <a:chExt cx="115660" cy="356508"/>
                      </a:xfrm>
                    </p:grpSpPr>
                    <p:sp>
                      <p:nvSpPr>
                        <p:cNvPr id="861" name="Freeform: Shape 860">
                          <a:extLst>
                            <a:ext uri="{FF2B5EF4-FFF2-40B4-BE49-F238E27FC236}">
                              <a16:creationId xmlns:a16="http://schemas.microsoft.com/office/drawing/2014/main" id="{B99D152F-B089-4E58-B363-8783183BA73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62" name="Freeform: Shape 861">
                          <a:extLst>
                            <a:ext uri="{FF2B5EF4-FFF2-40B4-BE49-F238E27FC236}">
                              <a16:creationId xmlns:a16="http://schemas.microsoft.com/office/drawing/2014/main" id="{71F58340-CFA6-468C-856A-8BDCF3D788F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63" name="Oval 862">
                          <a:extLst>
                            <a:ext uri="{FF2B5EF4-FFF2-40B4-BE49-F238E27FC236}">
                              <a16:creationId xmlns:a16="http://schemas.microsoft.com/office/drawing/2014/main" id="{0977D61E-7843-4EFA-B74B-FF329B3578C9}"/>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57" name="Group 856">
                        <a:extLst>
                          <a:ext uri="{FF2B5EF4-FFF2-40B4-BE49-F238E27FC236}">
                            <a16:creationId xmlns:a16="http://schemas.microsoft.com/office/drawing/2014/main" id="{B83E61F6-300D-4371-A287-A3A9E0F7DBA2}"/>
                          </a:ext>
                        </a:extLst>
                      </p:cNvPr>
                      <p:cNvGrpSpPr/>
                      <p:nvPr/>
                    </p:nvGrpSpPr>
                    <p:grpSpPr>
                      <a:xfrm flipH="1" flipV="1">
                        <a:off x="8853138" y="2834145"/>
                        <a:ext cx="115660" cy="356508"/>
                        <a:chOff x="8836479" y="2472417"/>
                        <a:chExt cx="115660" cy="356508"/>
                      </a:xfrm>
                    </p:grpSpPr>
                    <p:sp>
                      <p:nvSpPr>
                        <p:cNvPr id="858" name="Freeform: Shape 857">
                          <a:extLst>
                            <a:ext uri="{FF2B5EF4-FFF2-40B4-BE49-F238E27FC236}">
                              <a16:creationId xmlns:a16="http://schemas.microsoft.com/office/drawing/2014/main" id="{7FC2D563-6DD8-4BC6-8167-E0313FCDC1C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59" name="Freeform: Shape 858">
                          <a:extLst>
                            <a:ext uri="{FF2B5EF4-FFF2-40B4-BE49-F238E27FC236}">
                              <a16:creationId xmlns:a16="http://schemas.microsoft.com/office/drawing/2014/main" id="{517DE0A7-A549-45E7-845D-3766946B20F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60" name="Oval 859">
                          <a:extLst>
                            <a:ext uri="{FF2B5EF4-FFF2-40B4-BE49-F238E27FC236}">
                              <a16:creationId xmlns:a16="http://schemas.microsoft.com/office/drawing/2014/main" id="{61B2BA19-9255-460A-84C1-E54DB5014669}"/>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847" name="Group 846">
                      <a:extLst>
                        <a:ext uri="{FF2B5EF4-FFF2-40B4-BE49-F238E27FC236}">
                          <a16:creationId xmlns:a16="http://schemas.microsoft.com/office/drawing/2014/main" id="{0DAB2389-3605-4C1F-ABE7-DFB151891207}"/>
                        </a:ext>
                      </a:extLst>
                    </p:cNvPr>
                    <p:cNvGrpSpPr/>
                    <p:nvPr/>
                  </p:nvGrpSpPr>
                  <p:grpSpPr>
                    <a:xfrm>
                      <a:off x="8720819" y="2472417"/>
                      <a:ext cx="132319" cy="718236"/>
                      <a:chOff x="8836479" y="2472417"/>
                      <a:chExt cx="132319" cy="718236"/>
                    </a:xfrm>
                  </p:grpSpPr>
                  <p:grpSp>
                    <p:nvGrpSpPr>
                      <p:cNvPr id="848" name="Group 847">
                        <a:extLst>
                          <a:ext uri="{FF2B5EF4-FFF2-40B4-BE49-F238E27FC236}">
                            <a16:creationId xmlns:a16="http://schemas.microsoft.com/office/drawing/2014/main" id="{DCBA586C-2006-49AB-8ED6-28E833C9F696}"/>
                          </a:ext>
                        </a:extLst>
                      </p:cNvPr>
                      <p:cNvGrpSpPr/>
                      <p:nvPr/>
                    </p:nvGrpSpPr>
                    <p:grpSpPr>
                      <a:xfrm>
                        <a:off x="8836479" y="2472417"/>
                        <a:ext cx="115660" cy="356508"/>
                        <a:chOff x="8836479" y="2472417"/>
                        <a:chExt cx="115660" cy="356508"/>
                      </a:xfrm>
                    </p:grpSpPr>
                    <p:sp>
                      <p:nvSpPr>
                        <p:cNvPr id="853" name="Freeform: Shape 852">
                          <a:extLst>
                            <a:ext uri="{FF2B5EF4-FFF2-40B4-BE49-F238E27FC236}">
                              <a16:creationId xmlns:a16="http://schemas.microsoft.com/office/drawing/2014/main" id="{E19D0467-BCF4-440B-965D-B42B46D235D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54" name="Freeform: Shape 853">
                          <a:extLst>
                            <a:ext uri="{FF2B5EF4-FFF2-40B4-BE49-F238E27FC236}">
                              <a16:creationId xmlns:a16="http://schemas.microsoft.com/office/drawing/2014/main" id="{5B0ECEBF-1956-41B9-8EC5-9E9EE6DDEF9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55" name="Oval 854">
                          <a:extLst>
                            <a:ext uri="{FF2B5EF4-FFF2-40B4-BE49-F238E27FC236}">
                              <a16:creationId xmlns:a16="http://schemas.microsoft.com/office/drawing/2014/main" id="{06E24380-458F-4EE3-9AE0-D57F79617C47}"/>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49" name="Group 848">
                        <a:extLst>
                          <a:ext uri="{FF2B5EF4-FFF2-40B4-BE49-F238E27FC236}">
                            <a16:creationId xmlns:a16="http://schemas.microsoft.com/office/drawing/2014/main" id="{97072104-10C3-4AF5-A59C-76DD2B935DFF}"/>
                          </a:ext>
                        </a:extLst>
                      </p:cNvPr>
                      <p:cNvGrpSpPr/>
                      <p:nvPr/>
                    </p:nvGrpSpPr>
                    <p:grpSpPr>
                      <a:xfrm flipH="1" flipV="1">
                        <a:off x="8853138" y="2834145"/>
                        <a:ext cx="115660" cy="356508"/>
                        <a:chOff x="8836479" y="2472417"/>
                        <a:chExt cx="115660" cy="356508"/>
                      </a:xfrm>
                    </p:grpSpPr>
                    <p:sp>
                      <p:nvSpPr>
                        <p:cNvPr id="850" name="Freeform: Shape 849">
                          <a:extLst>
                            <a:ext uri="{FF2B5EF4-FFF2-40B4-BE49-F238E27FC236}">
                              <a16:creationId xmlns:a16="http://schemas.microsoft.com/office/drawing/2014/main" id="{FA99F1E5-5660-424A-8D22-9342CA457461}"/>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51" name="Freeform: Shape 850">
                          <a:extLst>
                            <a:ext uri="{FF2B5EF4-FFF2-40B4-BE49-F238E27FC236}">
                              <a16:creationId xmlns:a16="http://schemas.microsoft.com/office/drawing/2014/main" id="{0EB0CD30-B7FB-4F52-B362-D53D7EF21F0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52" name="Oval 851">
                          <a:extLst>
                            <a:ext uri="{FF2B5EF4-FFF2-40B4-BE49-F238E27FC236}">
                              <a16:creationId xmlns:a16="http://schemas.microsoft.com/office/drawing/2014/main" id="{522CE5D3-EB4C-4278-8E33-3A86EA8EF3E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733" name="Group 732">
                    <a:extLst>
                      <a:ext uri="{FF2B5EF4-FFF2-40B4-BE49-F238E27FC236}">
                        <a16:creationId xmlns:a16="http://schemas.microsoft.com/office/drawing/2014/main" id="{860412D8-537F-4A62-A820-FE8106D96FD7}"/>
                      </a:ext>
                    </a:extLst>
                  </p:cNvPr>
                  <p:cNvGrpSpPr/>
                  <p:nvPr/>
                </p:nvGrpSpPr>
                <p:grpSpPr>
                  <a:xfrm>
                    <a:off x="9218489" y="2472417"/>
                    <a:ext cx="497670" cy="718236"/>
                    <a:chOff x="8720819" y="2472417"/>
                    <a:chExt cx="497670" cy="718236"/>
                  </a:xfrm>
                </p:grpSpPr>
                <p:grpSp>
                  <p:nvGrpSpPr>
                    <p:cNvPr id="808" name="Group 807">
                      <a:extLst>
                        <a:ext uri="{FF2B5EF4-FFF2-40B4-BE49-F238E27FC236}">
                          <a16:creationId xmlns:a16="http://schemas.microsoft.com/office/drawing/2014/main" id="{1AFB4963-4ED6-4B15-A51C-A6E21C97306C}"/>
                        </a:ext>
                      </a:extLst>
                    </p:cNvPr>
                    <p:cNvGrpSpPr/>
                    <p:nvPr/>
                  </p:nvGrpSpPr>
                  <p:grpSpPr>
                    <a:xfrm>
                      <a:off x="8836479" y="2472417"/>
                      <a:ext cx="132319" cy="718236"/>
                      <a:chOff x="8836479" y="2472417"/>
                      <a:chExt cx="132319" cy="718236"/>
                    </a:xfrm>
                  </p:grpSpPr>
                  <p:grpSp>
                    <p:nvGrpSpPr>
                      <p:cNvPr id="836" name="Group 835">
                        <a:extLst>
                          <a:ext uri="{FF2B5EF4-FFF2-40B4-BE49-F238E27FC236}">
                            <a16:creationId xmlns:a16="http://schemas.microsoft.com/office/drawing/2014/main" id="{6C1CE229-6133-4E57-8491-5A7ED876FB44}"/>
                          </a:ext>
                        </a:extLst>
                      </p:cNvPr>
                      <p:cNvGrpSpPr/>
                      <p:nvPr/>
                    </p:nvGrpSpPr>
                    <p:grpSpPr>
                      <a:xfrm>
                        <a:off x="8836479" y="2472417"/>
                        <a:ext cx="115660" cy="356508"/>
                        <a:chOff x="8836479" y="2472417"/>
                        <a:chExt cx="115660" cy="356508"/>
                      </a:xfrm>
                    </p:grpSpPr>
                    <p:sp>
                      <p:nvSpPr>
                        <p:cNvPr id="841" name="Freeform: Shape 840">
                          <a:extLst>
                            <a:ext uri="{FF2B5EF4-FFF2-40B4-BE49-F238E27FC236}">
                              <a16:creationId xmlns:a16="http://schemas.microsoft.com/office/drawing/2014/main" id="{2CEACF1C-0F39-4738-83F9-C6629F509D5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42" name="Freeform: Shape 841">
                          <a:extLst>
                            <a:ext uri="{FF2B5EF4-FFF2-40B4-BE49-F238E27FC236}">
                              <a16:creationId xmlns:a16="http://schemas.microsoft.com/office/drawing/2014/main" id="{6C0C8A46-E0F5-4B82-AC8F-54F545E82D1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43" name="Oval 842">
                          <a:extLst>
                            <a:ext uri="{FF2B5EF4-FFF2-40B4-BE49-F238E27FC236}">
                              <a16:creationId xmlns:a16="http://schemas.microsoft.com/office/drawing/2014/main" id="{32B6BE9B-1F86-4696-B43D-1D1995F9F1E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37" name="Group 836">
                        <a:extLst>
                          <a:ext uri="{FF2B5EF4-FFF2-40B4-BE49-F238E27FC236}">
                            <a16:creationId xmlns:a16="http://schemas.microsoft.com/office/drawing/2014/main" id="{BBF5B260-FB60-4745-B608-67CFC309E3D7}"/>
                          </a:ext>
                        </a:extLst>
                      </p:cNvPr>
                      <p:cNvGrpSpPr/>
                      <p:nvPr/>
                    </p:nvGrpSpPr>
                    <p:grpSpPr>
                      <a:xfrm flipH="1" flipV="1">
                        <a:off x="8853138" y="2834145"/>
                        <a:ext cx="115660" cy="356508"/>
                        <a:chOff x="8836479" y="2472417"/>
                        <a:chExt cx="115660" cy="356508"/>
                      </a:xfrm>
                    </p:grpSpPr>
                    <p:sp>
                      <p:nvSpPr>
                        <p:cNvPr id="838" name="Freeform: Shape 837">
                          <a:extLst>
                            <a:ext uri="{FF2B5EF4-FFF2-40B4-BE49-F238E27FC236}">
                              <a16:creationId xmlns:a16="http://schemas.microsoft.com/office/drawing/2014/main" id="{C3E84200-CB02-4E98-BB9E-F0F8DEA2F63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39" name="Freeform: Shape 838">
                          <a:extLst>
                            <a:ext uri="{FF2B5EF4-FFF2-40B4-BE49-F238E27FC236}">
                              <a16:creationId xmlns:a16="http://schemas.microsoft.com/office/drawing/2014/main" id="{FBC51E14-A360-43AA-A245-A2BD6C3F1E8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40" name="Oval 839">
                          <a:extLst>
                            <a:ext uri="{FF2B5EF4-FFF2-40B4-BE49-F238E27FC236}">
                              <a16:creationId xmlns:a16="http://schemas.microsoft.com/office/drawing/2014/main" id="{00369053-7243-4FED-A108-CF4EF97AB075}"/>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809" name="Group 808">
                      <a:extLst>
                        <a:ext uri="{FF2B5EF4-FFF2-40B4-BE49-F238E27FC236}">
                          <a16:creationId xmlns:a16="http://schemas.microsoft.com/office/drawing/2014/main" id="{9BD12DF4-FEC3-4795-A6F5-C90971F5B607}"/>
                        </a:ext>
                      </a:extLst>
                    </p:cNvPr>
                    <p:cNvGrpSpPr/>
                    <p:nvPr/>
                  </p:nvGrpSpPr>
                  <p:grpSpPr>
                    <a:xfrm>
                      <a:off x="8958282" y="2472417"/>
                      <a:ext cx="132319" cy="718236"/>
                      <a:chOff x="8836479" y="2472417"/>
                      <a:chExt cx="132319" cy="718236"/>
                    </a:xfrm>
                  </p:grpSpPr>
                  <p:grpSp>
                    <p:nvGrpSpPr>
                      <p:cNvPr id="828" name="Group 827">
                        <a:extLst>
                          <a:ext uri="{FF2B5EF4-FFF2-40B4-BE49-F238E27FC236}">
                            <a16:creationId xmlns:a16="http://schemas.microsoft.com/office/drawing/2014/main" id="{8B15BBD3-91FF-4E36-9F37-D2EF212AA46A}"/>
                          </a:ext>
                        </a:extLst>
                      </p:cNvPr>
                      <p:cNvGrpSpPr/>
                      <p:nvPr/>
                    </p:nvGrpSpPr>
                    <p:grpSpPr>
                      <a:xfrm>
                        <a:off x="8836479" y="2472417"/>
                        <a:ext cx="115660" cy="356508"/>
                        <a:chOff x="8836479" y="2472417"/>
                        <a:chExt cx="115660" cy="356508"/>
                      </a:xfrm>
                    </p:grpSpPr>
                    <p:sp>
                      <p:nvSpPr>
                        <p:cNvPr id="833" name="Freeform: Shape 832">
                          <a:extLst>
                            <a:ext uri="{FF2B5EF4-FFF2-40B4-BE49-F238E27FC236}">
                              <a16:creationId xmlns:a16="http://schemas.microsoft.com/office/drawing/2014/main" id="{E5F451D4-823E-433F-B25F-712A547987CB}"/>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34" name="Freeform: Shape 833">
                          <a:extLst>
                            <a:ext uri="{FF2B5EF4-FFF2-40B4-BE49-F238E27FC236}">
                              <a16:creationId xmlns:a16="http://schemas.microsoft.com/office/drawing/2014/main" id="{5B06FA4B-3D50-46FB-BC3E-350B81B7DF3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35" name="Oval 834">
                          <a:extLst>
                            <a:ext uri="{FF2B5EF4-FFF2-40B4-BE49-F238E27FC236}">
                              <a16:creationId xmlns:a16="http://schemas.microsoft.com/office/drawing/2014/main" id="{293761E5-04D4-4DD6-B53F-1DF7DBD77E3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29" name="Group 828">
                        <a:extLst>
                          <a:ext uri="{FF2B5EF4-FFF2-40B4-BE49-F238E27FC236}">
                            <a16:creationId xmlns:a16="http://schemas.microsoft.com/office/drawing/2014/main" id="{7E8C5CD3-80DA-42A2-AB4B-7FC7D1DF3CD5}"/>
                          </a:ext>
                        </a:extLst>
                      </p:cNvPr>
                      <p:cNvGrpSpPr/>
                      <p:nvPr/>
                    </p:nvGrpSpPr>
                    <p:grpSpPr>
                      <a:xfrm flipH="1" flipV="1">
                        <a:off x="8853138" y="2834145"/>
                        <a:ext cx="115660" cy="356508"/>
                        <a:chOff x="8836479" y="2472417"/>
                        <a:chExt cx="115660" cy="356508"/>
                      </a:xfrm>
                    </p:grpSpPr>
                    <p:sp>
                      <p:nvSpPr>
                        <p:cNvPr id="830" name="Freeform: Shape 829">
                          <a:extLst>
                            <a:ext uri="{FF2B5EF4-FFF2-40B4-BE49-F238E27FC236}">
                              <a16:creationId xmlns:a16="http://schemas.microsoft.com/office/drawing/2014/main" id="{64A49AEA-0824-42EF-A66A-4D8274C4FDAF}"/>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31" name="Freeform: Shape 830">
                          <a:extLst>
                            <a:ext uri="{FF2B5EF4-FFF2-40B4-BE49-F238E27FC236}">
                              <a16:creationId xmlns:a16="http://schemas.microsoft.com/office/drawing/2014/main" id="{5CEF7CDE-320F-4EBD-BCA0-BCF535D21411}"/>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32" name="Oval 831">
                          <a:extLst>
                            <a:ext uri="{FF2B5EF4-FFF2-40B4-BE49-F238E27FC236}">
                              <a16:creationId xmlns:a16="http://schemas.microsoft.com/office/drawing/2014/main" id="{EB01A3AF-03ED-4DBF-95E6-04A73276A193}"/>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810" name="Group 809">
                      <a:extLst>
                        <a:ext uri="{FF2B5EF4-FFF2-40B4-BE49-F238E27FC236}">
                          <a16:creationId xmlns:a16="http://schemas.microsoft.com/office/drawing/2014/main" id="{06530272-6C73-4344-BB1C-A7A381F79F38}"/>
                        </a:ext>
                      </a:extLst>
                    </p:cNvPr>
                    <p:cNvGrpSpPr/>
                    <p:nvPr/>
                  </p:nvGrpSpPr>
                  <p:grpSpPr>
                    <a:xfrm>
                      <a:off x="9086170" y="2472417"/>
                      <a:ext cx="132319" cy="718236"/>
                      <a:chOff x="8836479" y="2472417"/>
                      <a:chExt cx="132319" cy="718236"/>
                    </a:xfrm>
                  </p:grpSpPr>
                  <p:grpSp>
                    <p:nvGrpSpPr>
                      <p:cNvPr id="820" name="Group 819">
                        <a:extLst>
                          <a:ext uri="{FF2B5EF4-FFF2-40B4-BE49-F238E27FC236}">
                            <a16:creationId xmlns:a16="http://schemas.microsoft.com/office/drawing/2014/main" id="{E6E0179D-4B15-4385-A2D5-E7DB6F06FA32}"/>
                          </a:ext>
                        </a:extLst>
                      </p:cNvPr>
                      <p:cNvGrpSpPr/>
                      <p:nvPr/>
                    </p:nvGrpSpPr>
                    <p:grpSpPr>
                      <a:xfrm>
                        <a:off x="8836479" y="2472417"/>
                        <a:ext cx="115660" cy="356508"/>
                        <a:chOff x="8836479" y="2472417"/>
                        <a:chExt cx="115660" cy="356508"/>
                      </a:xfrm>
                    </p:grpSpPr>
                    <p:sp>
                      <p:nvSpPr>
                        <p:cNvPr id="825" name="Freeform: Shape 824">
                          <a:extLst>
                            <a:ext uri="{FF2B5EF4-FFF2-40B4-BE49-F238E27FC236}">
                              <a16:creationId xmlns:a16="http://schemas.microsoft.com/office/drawing/2014/main" id="{6CF1705B-DFF0-4625-8F72-FE1BD5C1532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26" name="Freeform: Shape 825">
                          <a:extLst>
                            <a:ext uri="{FF2B5EF4-FFF2-40B4-BE49-F238E27FC236}">
                              <a16:creationId xmlns:a16="http://schemas.microsoft.com/office/drawing/2014/main" id="{782809AE-95AF-47CC-BBCA-F011E31CF28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27" name="Oval 826">
                          <a:extLst>
                            <a:ext uri="{FF2B5EF4-FFF2-40B4-BE49-F238E27FC236}">
                              <a16:creationId xmlns:a16="http://schemas.microsoft.com/office/drawing/2014/main" id="{46005FE5-D8F8-440F-B03D-12936FDC505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21" name="Group 820">
                        <a:extLst>
                          <a:ext uri="{FF2B5EF4-FFF2-40B4-BE49-F238E27FC236}">
                            <a16:creationId xmlns:a16="http://schemas.microsoft.com/office/drawing/2014/main" id="{A8C9B11D-15A3-4733-9733-EBA311EF09BA}"/>
                          </a:ext>
                        </a:extLst>
                      </p:cNvPr>
                      <p:cNvGrpSpPr/>
                      <p:nvPr/>
                    </p:nvGrpSpPr>
                    <p:grpSpPr>
                      <a:xfrm flipH="1" flipV="1">
                        <a:off x="8853138" y="2834145"/>
                        <a:ext cx="115660" cy="356508"/>
                        <a:chOff x="8836479" y="2472417"/>
                        <a:chExt cx="115660" cy="356508"/>
                      </a:xfrm>
                    </p:grpSpPr>
                    <p:sp>
                      <p:nvSpPr>
                        <p:cNvPr id="822" name="Freeform: Shape 821">
                          <a:extLst>
                            <a:ext uri="{FF2B5EF4-FFF2-40B4-BE49-F238E27FC236}">
                              <a16:creationId xmlns:a16="http://schemas.microsoft.com/office/drawing/2014/main" id="{69E36610-8B50-453C-9D6D-25B723FF7F4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23" name="Freeform: Shape 822">
                          <a:extLst>
                            <a:ext uri="{FF2B5EF4-FFF2-40B4-BE49-F238E27FC236}">
                              <a16:creationId xmlns:a16="http://schemas.microsoft.com/office/drawing/2014/main" id="{A3FB54BD-1BD5-4AB6-9173-9E8BCC22C90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24" name="Oval 823">
                          <a:extLst>
                            <a:ext uri="{FF2B5EF4-FFF2-40B4-BE49-F238E27FC236}">
                              <a16:creationId xmlns:a16="http://schemas.microsoft.com/office/drawing/2014/main" id="{55879755-86A9-4888-AD44-F1BF1C68E7A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811" name="Group 810">
                      <a:extLst>
                        <a:ext uri="{FF2B5EF4-FFF2-40B4-BE49-F238E27FC236}">
                          <a16:creationId xmlns:a16="http://schemas.microsoft.com/office/drawing/2014/main" id="{6F443BAC-1CC4-49B5-9264-A360466CF2D4}"/>
                        </a:ext>
                      </a:extLst>
                    </p:cNvPr>
                    <p:cNvGrpSpPr/>
                    <p:nvPr/>
                  </p:nvGrpSpPr>
                  <p:grpSpPr>
                    <a:xfrm>
                      <a:off x="8720819" y="2472417"/>
                      <a:ext cx="132319" cy="718236"/>
                      <a:chOff x="8836479" y="2472417"/>
                      <a:chExt cx="132319" cy="718236"/>
                    </a:xfrm>
                  </p:grpSpPr>
                  <p:grpSp>
                    <p:nvGrpSpPr>
                      <p:cNvPr id="812" name="Group 811">
                        <a:extLst>
                          <a:ext uri="{FF2B5EF4-FFF2-40B4-BE49-F238E27FC236}">
                            <a16:creationId xmlns:a16="http://schemas.microsoft.com/office/drawing/2014/main" id="{5080A1E2-4512-4063-BE92-2149F7B6EA6F}"/>
                          </a:ext>
                        </a:extLst>
                      </p:cNvPr>
                      <p:cNvGrpSpPr/>
                      <p:nvPr/>
                    </p:nvGrpSpPr>
                    <p:grpSpPr>
                      <a:xfrm>
                        <a:off x="8836479" y="2472417"/>
                        <a:ext cx="115660" cy="356508"/>
                        <a:chOff x="8836479" y="2472417"/>
                        <a:chExt cx="115660" cy="356508"/>
                      </a:xfrm>
                    </p:grpSpPr>
                    <p:sp>
                      <p:nvSpPr>
                        <p:cNvPr id="817" name="Freeform: Shape 816">
                          <a:extLst>
                            <a:ext uri="{FF2B5EF4-FFF2-40B4-BE49-F238E27FC236}">
                              <a16:creationId xmlns:a16="http://schemas.microsoft.com/office/drawing/2014/main" id="{B8EA6F92-7F4F-472A-97E4-4580766AF42C}"/>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18" name="Freeform: Shape 817">
                          <a:extLst>
                            <a:ext uri="{FF2B5EF4-FFF2-40B4-BE49-F238E27FC236}">
                              <a16:creationId xmlns:a16="http://schemas.microsoft.com/office/drawing/2014/main" id="{3BAABA32-5126-4D51-88F1-6F419C80FCC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19" name="Oval 818">
                          <a:extLst>
                            <a:ext uri="{FF2B5EF4-FFF2-40B4-BE49-F238E27FC236}">
                              <a16:creationId xmlns:a16="http://schemas.microsoft.com/office/drawing/2014/main" id="{5BF52BA6-06E3-4F71-A9F6-8B40A00C252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13" name="Group 812">
                        <a:extLst>
                          <a:ext uri="{FF2B5EF4-FFF2-40B4-BE49-F238E27FC236}">
                            <a16:creationId xmlns:a16="http://schemas.microsoft.com/office/drawing/2014/main" id="{DF24993B-C358-4322-A56C-D6787F9509EF}"/>
                          </a:ext>
                        </a:extLst>
                      </p:cNvPr>
                      <p:cNvGrpSpPr/>
                      <p:nvPr/>
                    </p:nvGrpSpPr>
                    <p:grpSpPr>
                      <a:xfrm flipH="1" flipV="1">
                        <a:off x="8853138" y="2834145"/>
                        <a:ext cx="115660" cy="356508"/>
                        <a:chOff x="8836479" y="2472417"/>
                        <a:chExt cx="115660" cy="356508"/>
                      </a:xfrm>
                    </p:grpSpPr>
                    <p:sp>
                      <p:nvSpPr>
                        <p:cNvPr id="814" name="Freeform: Shape 813">
                          <a:extLst>
                            <a:ext uri="{FF2B5EF4-FFF2-40B4-BE49-F238E27FC236}">
                              <a16:creationId xmlns:a16="http://schemas.microsoft.com/office/drawing/2014/main" id="{077D81AB-0A9D-47B4-800D-731F0BC88BA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15" name="Freeform: Shape 814">
                          <a:extLst>
                            <a:ext uri="{FF2B5EF4-FFF2-40B4-BE49-F238E27FC236}">
                              <a16:creationId xmlns:a16="http://schemas.microsoft.com/office/drawing/2014/main" id="{FC9D3D6F-2828-45B8-A01A-19CFFD17C9E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16" name="Oval 815">
                          <a:extLst>
                            <a:ext uri="{FF2B5EF4-FFF2-40B4-BE49-F238E27FC236}">
                              <a16:creationId xmlns:a16="http://schemas.microsoft.com/office/drawing/2014/main" id="{2954172D-E87D-46C4-A2EC-265DBA6C90F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734" name="Group 733">
                    <a:extLst>
                      <a:ext uri="{FF2B5EF4-FFF2-40B4-BE49-F238E27FC236}">
                        <a16:creationId xmlns:a16="http://schemas.microsoft.com/office/drawing/2014/main" id="{2A8B245A-B1CE-4C59-A623-400E0579DF3E}"/>
                      </a:ext>
                    </a:extLst>
                  </p:cNvPr>
                  <p:cNvGrpSpPr/>
                  <p:nvPr/>
                </p:nvGrpSpPr>
                <p:grpSpPr>
                  <a:xfrm>
                    <a:off x="9711768" y="2472417"/>
                    <a:ext cx="497670" cy="718236"/>
                    <a:chOff x="8720819" y="2472417"/>
                    <a:chExt cx="497670" cy="718236"/>
                  </a:xfrm>
                </p:grpSpPr>
                <p:grpSp>
                  <p:nvGrpSpPr>
                    <p:cNvPr id="772" name="Group 771">
                      <a:extLst>
                        <a:ext uri="{FF2B5EF4-FFF2-40B4-BE49-F238E27FC236}">
                          <a16:creationId xmlns:a16="http://schemas.microsoft.com/office/drawing/2014/main" id="{BFDE1F23-2BF4-41A4-BFDC-6E7CC35531F5}"/>
                        </a:ext>
                      </a:extLst>
                    </p:cNvPr>
                    <p:cNvGrpSpPr/>
                    <p:nvPr/>
                  </p:nvGrpSpPr>
                  <p:grpSpPr>
                    <a:xfrm>
                      <a:off x="8836479" y="2472417"/>
                      <a:ext cx="132319" cy="718236"/>
                      <a:chOff x="8836479" y="2472417"/>
                      <a:chExt cx="132319" cy="718236"/>
                    </a:xfrm>
                  </p:grpSpPr>
                  <p:grpSp>
                    <p:nvGrpSpPr>
                      <p:cNvPr id="800" name="Group 799">
                        <a:extLst>
                          <a:ext uri="{FF2B5EF4-FFF2-40B4-BE49-F238E27FC236}">
                            <a16:creationId xmlns:a16="http://schemas.microsoft.com/office/drawing/2014/main" id="{B1AC9A77-CEAE-4896-B592-E0E998CBC657}"/>
                          </a:ext>
                        </a:extLst>
                      </p:cNvPr>
                      <p:cNvGrpSpPr/>
                      <p:nvPr/>
                    </p:nvGrpSpPr>
                    <p:grpSpPr>
                      <a:xfrm>
                        <a:off x="8836479" y="2472417"/>
                        <a:ext cx="115660" cy="356508"/>
                        <a:chOff x="8836479" y="2472417"/>
                        <a:chExt cx="115660" cy="356508"/>
                      </a:xfrm>
                    </p:grpSpPr>
                    <p:sp>
                      <p:nvSpPr>
                        <p:cNvPr id="805" name="Freeform: Shape 804">
                          <a:extLst>
                            <a:ext uri="{FF2B5EF4-FFF2-40B4-BE49-F238E27FC236}">
                              <a16:creationId xmlns:a16="http://schemas.microsoft.com/office/drawing/2014/main" id="{DFA881F3-9DF3-4DDE-B23F-25B6E3AE9BC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06" name="Freeform: Shape 805">
                          <a:extLst>
                            <a:ext uri="{FF2B5EF4-FFF2-40B4-BE49-F238E27FC236}">
                              <a16:creationId xmlns:a16="http://schemas.microsoft.com/office/drawing/2014/main" id="{914DDAC5-813A-44B6-ACF8-1ADDC500B22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07" name="Oval 806">
                          <a:extLst>
                            <a:ext uri="{FF2B5EF4-FFF2-40B4-BE49-F238E27FC236}">
                              <a16:creationId xmlns:a16="http://schemas.microsoft.com/office/drawing/2014/main" id="{CA467211-6899-4948-B702-7D943187DB8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801" name="Group 800">
                        <a:extLst>
                          <a:ext uri="{FF2B5EF4-FFF2-40B4-BE49-F238E27FC236}">
                            <a16:creationId xmlns:a16="http://schemas.microsoft.com/office/drawing/2014/main" id="{97BAF37C-F615-45E8-8A95-76597E5624B6}"/>
                          </a:ext>
                        </a:extLst>
                      </p:cNvPr>
                      <p:cNvGrpSpPr/>
                      <p:nvPr/>
                    </p:nvGrpSpPr>
                    <p:grpSpPr>
                      <a:xfrm flipH="1" flipV="1">
                        <a:off x="8853138" y="2834145"/>
                        <a:ext cx="115660" cy="356508"/>
                        <a:chOff x="8836479" y="2472417"/>
                        <a:chExt cx="115660" cy="356508"/>
                      </a:xfrm>
                    </p:grpSpPr>
                    <p:sp>
                      <p:nvSpPr>
                        <p:cNvPr id="802" name="Freeform: Shape 801">
                          <a:extLst>
                            <a:ext uri="{FF2B5EF4-FFF2-40B4-BE49-F238E27FC236}">
                              <a16:creationId xmlns:a16="http://schemas.microsoft.com/office/drawing/2014/main" id="{BFC980AD-D5A5-4BA6-B225-9E508795C08A}"/>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03" name="Freeform: Shape 802">
                          <a:extLst>
                            <a:ext uri="{FF2B5EF4-FFF2-40B4-BE49-F238E27FC236}">
                              <a16:creationId xmlns:a16="http://schemas.microsoft.com/office/drawing/2014/main" id="{538254C6-56FD-40AD-857A-C3B9BB732F47}"/>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04" name="Oval 803">
                          <a:extLst>
                            <a:ext uri="{FF2B5EF4-FFF2-40B4-BE49-F238E27FC236}">
                              <a16:creationId xmlns:a16="http://schemas.microsoft.com/office/drawing/2014/main" id="{5C9E7C71-B075-4D65-914B-C6F56C5D716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773" name="Group 772">
                      <a:extLst>
                        <a:ext uri="{FF2B5EF4-FFF2-40B4-BE49-F238E27FC236}">
                          <a16:creationId xmlns:a16="http://schemas.microsoft.com/office/drawing/2014/main" id="{B73996C0-CD04-4F6A-92C4-905EE8EB9229}"/>
                        </a:ext>
                      </a:extLst>
                    </p:cNvPr>
                    <p:cNvGrpSpPr/>
                    <p:nvPr/>
                  </p:nvGrpSpPr>
                  <p:grpSpPr>
                    <a:xfrm>
                      <a:off x="8958282" y="2472417"/>
                      <a:ext cx="132319" cy="718236"/>
                      <a:chOff x="8836479" y="2472417"/>
                      <a:chExt cx="132319" cy="718236"/>
                    </a:xfrm>
                  </p:grpSpPr>
                  <p:grpSp>
                    <p:nvGrpSpPr>
                      <p:cNvPr id="792" name="Group 791">
                        <a:extLst>
                          <a:ext uri="{FF2B5EF4-FFF2-40B4-BE49-F238E27FC236}">
                            <a16:creationId xmlns:a16="http://schemas.microsoft.com/office/drawing/2014/main" id="{50A9BB00-FCF9-4498-BB8D-4FA92B5F6524}"/>
                          </a:ext>
                        </a:extLst>
                      </p:cNvPr>
                      <p:cNvGrpSpPr/>
                      <p:nvPr/>
                    </p:nvGrpSpPr>
                    <p:grpSpPr>
                      <a:xfrm>
                        <a:off x="8836479" y="2472417"/>
                        <a:ext cx="115660" cy="356508"/>
                        <a:chOff x="8836479" y="2472417"/>
                        <a:chExt cx="115660" cy="356508"/>
                      </a:xfrm>
                    </p:grpSpPr>
                    <p:sp>
                      <p:nvSpPr>
                        <p:cNvPr id="797" name="Freeform: Shape 796">
                          <a:extLst>
                            <a:ext uri="{FF2B5EF4-FFF2-40B4-BE49-F238E27FC236}">
                              <a16:creationId xmlns:a16="http://schemas.microsoft.com/office/drawing/2014/main" id="{B0FF3E4F-C2DE-4882-8774-DF90EC90549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98" name="Freeform: Shape 797">
                          <a:extLst>
                            <a:ext uri="{FF2B5EF4-FFF2-40B4-BE49-F238E27FC236}">
                              <a16:creationId xmlns:a16="http://schemas.microsoft.com/office/drawing/2014/main" id="{DAD9076C-944D-4BE4-8792-54370B9D6DC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99" name="Oval 798">
                          <a:extLst>
                            <a:ext uri="{FF2B5EF4-FFF2-40B4-BE49-F238E27FC236}">
                              <a16:creationId xmlns:a16="http://schemas.microsoft.com/office/drawing/2014/main" id="{1AD6BDDC-CFD2-4971-9109-5E478D5D4A5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93" name="Group 792">
                        <a:extLst>
                          <a:ext uri="{FF2B5EF4-FFF2-40B4-BE49-F238E27FC236}">
                            <a16:creationId xmlns:a16="http://schemas.microsoft.com/office/drawing/2014/main" id="{8A6F8B9A-FC1C-4B4D-99BA-A82296122D04}"/>
                          </a:ext>
                        </a:extLst>
                      </p:cNvPr>
                      <p:cNvGrpSpPr/>
                      <p:nvPr/>
                    </p:nvGrpSpPr>
                    <p:grpSpPr>
                      <a:xfrm flipH="1" flipV="1">
                        <a:off x="8853138" y="2834145"/>
                        <a:ext cx="115660" cy="356508"/>
                        <a:chOff x="8836479" y="2472417"/>
                        <a:chExt cx="115660" cy="356508"/>
                      </a:xfrm>
                    </p:grpSpPr>
                    <p:sp>
                      <p:nvSpPr>
                        <p:cNvPr id="794" name="Freeform: Shape 793">
                          <a:extLst>
                            <a:ext uri="{FF2B5EF4-FFF2-40B4-BE49-F238E27FC236}">
                              <a16:creationId xmlns:a16="http://schemas.microsoft.com/office/drawing/2014/main" id="{6A5AD592-DD9E-4E0C-872B-DDC3311170C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95" name="Freeform: Shape 794">
                          <a:extLst>
                            <a:ext uri="{FF2B5EF4-FFF2-40B4-BE49-F238E27FC236}">
                              <a16:creationId xmlns:a16="http://schemas.microsoft.com/office/drawing/2014/main" id="{1FF92B19-A04E-4B7C-A14C-BDAA28B4211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96" name="Oval 795">
                          <a:extLst>
                            <a:ext uri="{FF2B5EF4-FFF2-40B4-BE49-F238E27FC236}">
                              <a16:creationId xmlns:a16="http://schemas.microsoft.com/office/drawing/2014/main" id="{9B87F74E-54E0-4C97-82F6-EEB79D68E6B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774" name="Group 773">
                      <a:extLst>
                        <a:ext uri="{FF2B5EF4-FFF2-40B4-BE49-F238E27FC236}">
                          <a16:creationId xmlns:a16="http://schemas.microsoft.com/office/drawing/2014/main" id="{08AFCCC4-3737-40FC-8FFB-0F2F5C5A94E8}"/>
                        </a:ext>
                      </a:extLst>
                    </p:cNvPr>
                    <p:cNvGrpSpPr/>
                    <p:nvPr/>
                  </p:nvGrpSpPr>
                  <p:grpSpPr>
                    <a:xfrm>
                      <a:off x="9086170" y="2472417"/>
                      <a:ext cx="132319" cy="718236"/>
                      <a:chOff x="8836479" y="2472417"/>
                      <a:chExt cx="132319" cy="718236"/>
                    </a:xfrm>
                  </p:grpSpPr>
                  <p:grpSp>
                    <p:nvGrpSpPr>
                      <p:cNvPr id="784" name="Group 783">
                        <a:extLst>
                          <a:ext uri="{FF2B5EF4-FFF2-40B4-BE49-F238E27FC236}">
                            <a16:creationId xmlns:a16="http://schemas.microsoft.com/office/drawing/2014/main" id="{18645AF4-0606-408E-822A-01E88762602E}"/>
                          </a:ext>
                        </a:extLst>
                      </p:cNvPr>
                      <p:cNvGrpSpPr/>
                      <p:nvPr/>
                    </p:nvGrpSpPr>
                    <p:grpSpPr>
                      <a:xfrm>
                        <a:off x="8836479" y="2472417"/>
                        <a:ext cx="115660" cy="356508"/>
                        <a:chOff x="8836479" y="2472417"/>
                        <a:chExt cx="115660" cy="356508"/>
                      </a:xfrm>
                    </p:grpSpPr>
                    <p:sp>
                      <p:nvSpPr>
                        <p:cNvPr id="789" name="Freeform: Shape 788">
                          <a:extLst>
                            <a:ext uri="{FF2B5EF4-FFF2-40B4-BE49-F238E27FC236}">
                              <a16:creationId xmlns:a16="http://schemas.microsoft.com/office/drawing/2014/main" id="{9C88C9AD-F44B-44A5-A9F8-665F3AAE145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90" name="Freeform: Shape 789">
                          <a:extLst>
                            <a:ext uri="{FF2B5EF4-FFF2-40B4-BE49-F238E27FC236}">
                              <a16:creationId xmlns:a16="http://schemas.microsoft.com/office/drawing/2014/main" id="{A2FF4DD2-B582-47A7-A257-65376F5B63D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91" name="Oval 790">
                          <a:extLst>
                            <a:ext uri="{FF2B5EF4-FFF2-40B4-BE49-F238E27FC236}">
                              <a16:creationId xmlns:a16="http://schemas.microsoft.com/office/drawing/2014/main" id="{EF65C2D3-2A26-4C9B-A478-01CAC3FC0A5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85" name="Group 784">
                        <a:extLst>
                          <a:ext uri="{FF2B5EF4-FFF2-40B4-BE49-F238E27FC236}">
                            <a16:creationId xmlns:a16="http://schemas.microsoft.com/office/drawing/2014/main" id="{83E09BDF-C946-4AB9-B02C-2DADD61E902C}"/>
                          </a:ext>
                        </a:extLst>
                      </p:cNvPr>
                      <p:cNvGrpSpPr/>
                      <p:nvPr/>
                    </p:nvGrpSpPr>
                    <p:grpSpPr>
                      <a:xfrm flipH="1" flipV="1">
                        <a:off x="8853138" y="2834145"/>
                        <a:ext cx="115660" cy="356508"/>
                        <a:chOff x="8836479" y="2472417"/>
                        <a:chExt cx="115660" cy="356508"/>
                      </a:xfrm>
                    </p:grpSpPr>
                    <p:sp>
                      <p:nvSpPr>
                        <p:cNvPr id="786" name="Freeform: Shape 785">
                          <a:extLst>
                            <a:ext uri="{FF2B5EF4-FFF2-40B4-BE49-F238E27FC236}">
                              <a16:creationId xmlns:a16="http://schemas.microsoft.com/office/drawing/2014/main" id="{1E697437-B446-4C84-A2AF-D1149BAD500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87" name="Freeform: Shape 786">
                          <a:extLst>
                            <a:ext uri="{FF2B5EF4-FFF2-40B4-BE49-F238E27FC236}">
                              <a16:creationId xmlns:a16="http://schemas.microsoft.com/office/drawing/2014/main" id="{52C93EDC-1CFC-4083-9851-96A86B987A7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88" name="Oval 787">
                          <a:extLst>
                            <a:ext uri="{FF2B5EF4-FFF2-40B4-BE49-F238E27FC236}">
                              <a16:creationId xmlns:a16="http://schemas.microsoft.com/office/drawing/2014/main" id="{1F6B93EB-4735-403C-9FBB-CAAA5E7AA299}"/>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775" name="Group 774">
                      <a:extLst>
                        <a:ext uri="{FF2B5EF4-FFF2-40B4-BE49-F238E27FC236}">
                          <a16:creationId xmlns:a16="http://schemas.microsoft.com/office/drawing/2014/main" id="{F6F26EA1-E52A-4C81-AB92-2ED7E36D450F}"/>
                        </a:ext>
                      </a:extLst>
                    </p:cNvPr>
                    <p:cNvGrpSpPr/>
                    <p:nvPr/>
                  </p:nvGrpSpPr>
                  <p:grpSpPr>
                    <a:xfrm>
                      <a:off x="8720819" y="2472417"/>
                      <a:ext cx="132319" cy="718236"/>
                      <a:chOff x="8836479" y="2472417"/>
                      <a:chExt cx="132319" cy="718236"/>
                    </a:xfrm>
                  </p:grpSpPr>
                  <p:grpSp>
                    <p:nvGrpSpPr>
                      <p:cNvPr id="776" name="Group 775">
                        <a:extLst>
                          <a:ext uri="{FF2B5EF4-FFF2-40B4-BE49-F238E27FC236}">
                            <a16:creationId xmlns:a16="http://schemas.microsoft.com/office/drawing/2014/main" id="{ED3B1176-8B39-4C0C-955B-ABA548D0CED1}"/>
                          </a:ext>
                        </a:extLst>
                      </p:cNvPr>
                      <p:cNvGrpSpPr/>
                      <p:nvPr/>
                    </p:nvGrpSpPr>
                    <p:grpSpPr>
                      <a:xfrm>
                        <a:off x="8836479" y="2472417"/>
                        <a:ext cx="115660" cy="356508"/>
                        <a:chOff x="8836479" y="2472417"/>
                        <a:chExt cx="115660" cy="356508"/>
                      </a:xfrm>
                    </p:grpSpPr>
                    <p:sp>
                      <p:nvSpPr>
                        <p:cNvPr id="781" name="Freeform: Shape 780">
                          <a:extLst>
                            <a:ext uri="{FF2B5EF4-FFF2-40B4-BE49-F238E27FC236}">
                              <a16:creationId xmlns:a16="http://schemas.microsoft.com/office/drawing/2014/main" id="{B164BC85-7527-4555-A808-1DAA568883A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82" name="Freeform: Shape 781">
                          <a:extLst>
                            <a:ext uri="{FF2B5EF4-FFF2-40B4-BE49-F238E27FC236}">
                              <a16:creationId xmlns:a16="http://schemas.microsoft.com/office/drawing/2014/main" id="{F9F5E14A-1499-4B25-9FA5-46761CBC34A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83" name="Oval 782">
                          <a:extLst>
                            <a:ext uri="{FF2B5EF4-FFF2-40B4-BE49-F238E27FC236}">
                              <a16:creationId xmlns:a16="http://schemas.microsoft.com/office/drawing/2014/main" id="{DB1F4AC3-A4CA-4ABF-8F1A-7F0B9B074419}"/>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77" name="Group 776">
                        <a:extLst>
                          <a:ext uri="{FF2B5EF4-FFF2-40B4-BE49-F238E27FC236}">
                            <a16:creationId xmlns:a16="http://schemas.microsoft.com/office/drawing/2014/main" id="{27529CA4-62F5-45CF-B002-1E00F03A2575}"/>
                          </a:ext>
                        </a:extLst>
                      </p:cNvPr>
                      <p:cNvGrpSpPr/>
                      <p:nvPr/>
                    </p:nvGrpSpPr>
                    <p:grpSpPr>
                      <a:xfrm flipH="1" flipV="1">
                        <a:off x="8853138" y="2834145"/>
                        <a:ext cx="115660" cy="356508"/>
                        <a:chOff x="8836479" y="2472417"/>
                        <a:chExt cx="115660" cy="356508"/>
                      </a:xfrm>
                    </p:grpSpPr>
                    <p:sp>
                      <p:nvSpPr>
                        <p:cNvPr id="778" name="Freeform: Shape 777">
                          <a:extLst>
                            <a:ext uri="{FF2B5EF4-FFF2-40B4-BE49-F238E27FC236}">
                              <a16:creationId xmlns:a16="http://schemas.microsoft.com/office/drawing/2014/main" id="{229E8F1B-764C-4DD0-A1AB-CEE9C03136CC}"/>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79" name="Freeform: Shape 778">
                          <a:extLst>
                            <a:ext uri="{FF2B5EF4-FFF2-40B4-BE49-F238E27FC236}">
                              <a16:creationId xmlns:a16="http://schemas.microsoft.com/office/drawing/2014/main" id="{720827FF-6827-4F33-83BE-2EE535D8B92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80" name="Oval 779">
                          <a:extLst>
                            <a:ext uri="{FF2B5EF4-FFF2-40B4-BE49-F238E27FC236}">
                              <a16:creationId xmlns:a16="http://schemas.microsoft.com/office/drawing/2014/main" id="{FAC3DEC5-5261-4A8A-958E-BE060933775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735" name="Group 734">
                    <a:extLst>
                      <a:ext uri="{FF2B5EF4-FFF2-40B4-BE49-F238E27FC236}">
                        <a16:creationId xmlns:a16="http://schemas.microsoft.com/office/drawing/2014/main" id="{AD51A4B3-6B48-4083-AA4D-FFB255E6A1D4}"/>
                      </a:ext>
                    </a:extLst>
                  </p:cNvPr>
                  <p:cNvGrpSpPr/>
                  <p:nvPr/>
                </p:nvGrpSpPr>
                <p:grpSpPr>
                  <a:xfrm>
                    <a:off x="10209438" y="2472417"/>
                    <a:ext cx="497670" cy="718236"/>
                    <a:chOff x="8720819" y="2472417"/>
                    <a:chExt cx="497670" cy="718236"/>
                  </a:xfrm>
                </p:grpSpPr>
                <p:grpSp>
                  <p:nvGrpSpPr>
                    <p:cNvPr id="736" name="Group 735">
                      <a:extLst>
                        <a:ext uri="{FF2B5EF4-FFF2-40B4-BE49-F238E27FC236}">
                          <a16:creationId xmlns:a16="http://schemas.microsoft.com/office/drawing/2014/main" id="{642A1D94-FBCB-4FB1-9CAA-14411F1D5ED3}"/>
                        </a:ext>
                      </a:extLst>
                    </p:cNvPr>
                    <p:cNvGrpSpPr/>
                    <p:nvPr/>
                  </p:nvGrpSpPr>
                  <p:grpSpPr>
                    <a:xfrm>
                      <a:off x="8836479" y="2472417"/>
                      <a:ext cx="132319" cy="718236"/>
                      <a:chOff x="8836479" y="2472417"/>
                      <a:chExt cx="132319" cy="718236"/>
                    </a:xfrm>
                  </p:grpSpPr>
                  <p:grpSp>
                    <p:nvGrpSpPr>
                      <p:cNvPr id="764" name="Group 763">
                        <a:extLst>
                          <a:ext uri="{FF2B5EF4-FFF2-40B4-BE49-F238E27FC236}">
                            <a16:creationId xmlns:a16="http://schemas.microsoft.com/office/drawing/2014/main" id="{DE80D0A2-D45D-47EE-9B65-D3FFA86445E6}"/>
                          </a:ext>
                        </a:extLst>
                      </p:cNvPr>
                      <p:cNvGrpSpPr/>
                      <p:nvPr/>
                    </p:nvGrpSpPr>
                    <p:grpSpPr>
                      <a:xfrm>
                        <a:off x="8836479" y="2472417"/>
                        <a:ext cx="115660" cy="356508"/>
                        <a:chOff x="8836479" y="2472417"/>
                        <a:chExt cx="115660" cy="356508"/>
                      </a:xfrm>
                    </p:grpSpPr>
                    <p:sp>
                      <p:nvSpPr>
                        <p:cNvPr id="769" name="Freeform: Shape 768">
                          <a:extLst>
                            <a:ext uri="{FF2B5EF4-FFF2-40B4-BE49-F238E27FC236}">
                              <a16:creationId xmlns:a16="http://schemas.microsoft.com/office/drawing/2014/main" id="{B02DA06E-5266-4EB6-BE1E-C0F7D2037931}"/>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70" name="Freeform: Shape 769">
                          <a:extLst>
                            <a:ext uri="{FF2B5EF4-FFF2-40B4-BE49-F238E27FC236}">
                              <a16:creationId xmlns:a16="http://schemas.microsoft.com/office/drawing/2014/main" id="{7458625E-B65F-4531-9981-A6E1FFA232C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71" name="Oval 770">
                          <a:extLst>
                            <a:ext uri="{FF2B5EF4-FFF2-40B4-BE49-F238E27FC236}">
                              <a16:creationId xmlns:a16="http://schemas.microsoft.com/office/drawing/2014/main" id="{6A30E53E-9493-4D66-8B53-9A7569059E9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65" name="Group 764">
                        <a:extLst>
                          <a:ext uri="{FF2B5EF4-FFF2-40B4-BE49-F238E27FC236}">
                            <a16:creationId xmlns:a16="http://schemas.microsoft.com/office/drawing/2014/main" id="{57A8526E-58EF-4C55-89BC-71E390F1D167}"/>
                          </a:ext>
                        </a:extLst>
                      </p:cNvPr>
                      <p:cNvGrpSpPr/>
                      <p:nvPr/>
                    </p:nvGrpSpPr>
                    <p:grpSpPr>
                      <a:xfrm flipH="1" flipV="1">
                        <a:off x="8853138" y="2834145"/>
                        <a:ext cx="115660" cy="356508"/>
                        <a:chOff x="8836479" y="2472417"/>
                        <a:chExt cx="115660" cy="356508"/>
                      </a:xfrm>
                    </p:grpSpPr>
                    <p:sp>
                      <p:nvSpPr>
                        <p:cNvPr id="766" name="Freeform: Shape 765">
                          <a:extLst>
                            <a:ext uri="{FF2B5EF4-FFF2-40B4-BE49-F238E27FC236}">
                              <a16:creationId xmlns:a16="http://schemas.microsoft.com/office/drawing/2014/main" id="{42EDEAE3-A7CE-4D83-88E2-ED219C29D53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67" name="Freeform: Shape 766">
                          <a:extLst>
                            <a:ext uri="{FF2B5EF4-FFF2-40B4-BE49-F238E27FC236}">
                              <a16:creationId xmlns:a16="http://schemas.microsoft.com/office/drawing/2014/main" id="{F735952B-BCF7-43C3-8965-9D15DE4EAFC3}"/>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68" name="Oval 767">
                          <a:extLst>
                            <a:ext uri="{FF2B5EF4-FFF2-40B4-BE49-F238E27FC236}">
                              <a16:creationId xmlns:a16="http://schemas.microsoft.com/office/drawing/2014/main" id="{95B5941E-AA51-455A-9F41-FB1C71A62C7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737" name="Group 736">
                      <a:extLst>
                        <a:ext uri="{FF2B5EF4-FFF2-40B4-BE49-F238E27FC236}">
                          <a16:creationId xmlns:a16="http://schemas.microsoft.com/office/drawing/2014/main" id="{7AB6EA33-5B4D-4AF1-A8C5-B2D94941FB1F}"/>
                        </a:ext>
                      </a:extLst>
                    </p:cNvPr>
                    <p:cNvGrpSpPr/>
                    <p:nvPr/>
                  </p:nvGrpSpPr>
                  <p:grpSpPr>
                    <a:xfrm>
                      <a:off x="8958282" y="2472417"/>
                      <a:ext cx="132319" cy="718236"/>
                      <a:chOff x="8836479" y="2472417"/>
                      <a:chExt cx="132319" cy="718236"/>
                    </a:xfrm>
                  </p:grpSpPr>
                  <p:grpSp>
                    <p:nvGrpSpPr>
                      <p:cNvPr id="756" name="Group 755">
                        <a:extLst>
                          <a:ext uri="{FF2B5EF4-FFF2-40B4-BE49-F238E27FC236}">
                            <a16:creationId xmlns:a16="http://schemas.microsoft.com/office/drawing/2014/main" id="{59FB94A1-8880-4493-A2EF-F24A5AAAB86C}"/>
                          </a:ext>
                        </a:extLst>
                      </p:cNvPr>
                      <p:cNvGrpSpPr/>
                      <p:nvPr/>
                    </p:nvGrpSpPr>
                    <p:grpSpPr>
                      <a:xfrm>
                        <a:off x="8836479" y="2472417"/>
                        <a:ext cx="115660" cy="356508"/>
                        <a:chOff x="8836479" y="2472417"/>
                        <a:chExt cx="115660" cy="356508"/>
                      </a:xfrm>
                    </p:grpSpPr>
                    <p:sp>
                      <p:nvSpPr>
                        <p:cNvPr id="761" name="Freeform: Shape 760">
                          <a:extLst>
                            <a:ext uri="{FF2B5EF4-FFF2-40B4-BE49-F238E27FC236}">
                              <a16:creationId xmlns:a16="http://schemas.microsoft.com/office/drawing/2014/main" id="{D32CE507-4105-49CD-81FD-7460378EF781}"/>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62" name="Freeform: Shape 761">
                          <a:extLst>
                            <a:ext uri="{FF2B5EF4-FFF2-40B4-BE49-F238E27FC236}">
                              <a16:creationId xmlns:a16="http://schemas.microsoft.com/office/drawing/2014/main" id="{3849C7FF-8DB5-4B78-9D0E-B583E01C132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63" name="Oval 762">
                          <a:extLst>
                            <a:ext uri="{FF2B5EF4-FFF2-40B4-BE49-F238E27FC236}">
                              <a16:creationId xmlns:a16="http://schemas.microsoft.com/office/drawing/2014/main" id="{71A29778-80F0-4ECD-AEAB-6163A0AD915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57" name="Group 756">
                        <a:extLst>
                          <a:ext uri="{FF2B5EF4-FFF2-40B4-BE49-F238E27FC236}">
                            <a16:creationId xmlns:a16="http://schemas.microsoft.com/office/drawing/2014/main" id="{46BDDA89-555D-451D-8318-017641905236}"/>
                          </a:ext>
                        </a:extLst>
                      </p:cNvPr>
                      <p:cNvGrpSpPr/>
                      <p:nvPr/>
                    </p:nvGrpSpPr>
                    <p:grpSpPr>
                      <a:xfrm flipH="1" flipV="1">
                        <a:off x="8853138" y="2834145"/>
                        <a:ext cx="115660" cy="356508"/>
                        <a:chOff x="8836479" y="2472417"/>
                        <a:chExt cx="115660" cy="356508"/>
                      </a:xfrm>
                    </p:grpSpPr>
                    <p:sp>
                      <p:nvSpPr>
                        <p:cNvPr id="758" name="Freeform: Shape 757">
                          <a:extLst>
                            <a:ext uri="{FF2B5EF4-FFF2-40B4-BE49-F238E27FC236}">
                              <a16:creationId xmlns:a16="http://schemas.microsoft.com/office/drawing/2014/main" id="{D8537A79-38DF-4027-A10E-9118E90FF11F}"/>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59" name="Freeform: Shape 758">
                          <a:extLst>
                            <a:ext uri="{FF2B5EF4-FFF2-40B4-BE49-F238E27FC236}">
                              <a16:creationId xmlns:a16="http://schemas.microsoft.com/office/drawing/2014/main" id="{2ECC8C38-4B83-44E9-B53C-9AD0280C55F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60" name="Oval 759">
                          <a:extLst>
                            <a:ext uri="{FF2B5EF4-FFF2-40B4-BE49-F238E27FC236}">
                              <a16:creationId xmlns:a16="http://schemas.microsoft.com/office/drawing/2014/main" id="{39AFA403-15E6-46D1-B484-DF67AFBEEF63}"/>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738" name="Group 737">
                      <a:extLst>
                        <a:ext uri="{FF2B5EF4-FFF2-40B4-BE49-F238E27FC236}">
                          <a16:creationId xmlns:a16="http://schemas.microsoft.com/office/drawing/2014/main" id="{B66931C6-A9D1-4815-9416-637CD989AA30}"/>
                        </a:ext>
                      </a:extLst>
                    </p:cNvPr>
                    <p:cNvGrpSpPr/>
                    <p:nvPr/>
                  </p:nvGrpSpPr>
                  <p:grpSpPr>
                    <a:xfrm>
                      <a:off x="9086170" y="2472417"/>
                      <a:ext cx="132319" cy="718236"/>
                      <a:chOff x="8836479" y="2472417"/>
                      <a:chExt cx="132319" cy="718236"/>
                    </a:xfrm>
                  </p:grpSpPr>
                  <p:grpSp>
                    <p:nvGrpSpPr>
                      <p:cNvPr id="748" name="Group 747">
                        <a:extLst>
                          <a:ext uri="{FF2B5EF4-FFF2-40B4-BE49-F238E27FC236}">
                            <a16:creationId xmlns:a16="http://schemas.microsoft.com/office/drawing/2014/main" id="{A9FE2D61-5A25-4D9E-A453-F05D38634776}"/>
                          </a:ext>
                        </a:extLst>
                      </p:cNvPr>
                      <p:cNvGrpSpPr/>
                      <p:nvPr/>
                    </p:nvGrpSpPr>
                    <p:grpSpPr>
                      <a:xfrm>
                        <a:off x="8836479" y="2472417"/>
                        <a:ext cx="115660" cy="356508"/>
                        <a:chOff x="8836479" y="2472417"/>
                        <a:chExt cx="115660" cy="356508"/>
                      </a:xfrm>
                    </p:grpSpPr>
                    <p:sp>
                      <p:nvSpPr>
                        <p:cNvPr id="753" name="Freeform: Shape 752">
                          <a:extLst>
                            <a:ext uri="{FF2B5EF4-FFF2-40B4-BE49-F238E27FC236}">
                              <a16:creationId xmlns:a16="http://schemas.microsoft.com/office/drawing/2014/main" id="{6FDB8441-C79E-47CD-B08C-BE50F0942E1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54" name="Freeform: Shape 753">
                          <a:extLst>
                            <a:ext uri="{FF2B5EF4-FFF2-40B4-BE49-F238E27FC236}">
                              <a16:creationId xmlns:a16="http://schemas.microsoft.com/office/drawing/2014/main" id="{2430E563-23A6-40EA-963E-BB4E289D0AE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55" name="Oval 754">
                          <a:extLst>
                            <a:ext uri="{FF2B5EF4-FFF2-40B4-BE49-F238E27FC236}">
                              <a16:creationId xmlns:a16="http://schemas.microsoft.com/office/drawing/2014/main" id="{0EA09831-04D8-4BC6-9C33-78FB78C5B4E1}"/>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49" name="Group 748">
                        <a:extLst>
                          <a:ext uri="{FF2B5EF4-FFF2-40B4-BE49-F238E27FC236}">
                            <a16:creationId xmlns:a16="http://schemas.microsoft.com/office/drawing/2014/main" id="{997060E2-52BD-457A-BDAB-6DC4B57DFD82}"/>
                          </a:ext>
                        </a:extLst>
                      </p:cNvPr>
                      <p:cNvGrpSpPr/>
                      <p:nvPr/>
                    </p:nvGrpSpPr>
                    <p:grpSpPr>
                      <a:xfrm flipH="1" flipV="1">
                        <a:off x="8853138" y="2834145"/>
                        <a:ext cx="115660" cy="356508"/>
                        <a:chOff x="8836479" y="2472417"/>
                        <a:chExt cx="115660" cy="356508"/>
                      </a:xfrm>
                    </p:grpSpPr>
                    <p:sp>
                      <p:nvSpPr>
                        <p:cNvPr id="750" name="Freeform: Shape 749">
                          <a:extLst>
                            <a:ext uri="{FF2B5EF4-FFF2-40B4-BE49-F238E27FC236}">
                              <a16:creationId xmlns:a16="http://schemas.microsoft.com/office/drawing/2014/main" id="{6580D459-D99F-4260-9785-0566773B32CB}"/>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51" name="Freeform: Shape 750">
                          <a:extLst>
                            <a:ext uri="{FF2B5EF4-FFF2-40B4-BE49-F238E27FC236}">
                              <a16:creationId xmlns:a16="http://schemas.microsoft.com/office/drawing/2014/main" id="{20412CBD-7031-44E3-85E6-EC32AF1B1AE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52" name="Oval 751">
                          <a:extLst>
                            <a:ext uri="{FF2B5EF4-FFF2-40B4-BE49-F238E27FC236}">
                              <a16:creationId xmlns:a16="http://schemas.microsoft.com/office/drawing/2014/main" id="{CB8A87B2-9CBC-4B60-AF7D-76DB323144DA}"/>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739" name="Group 738">
                      <a:extLst>
                        <a:ext uri="{FF2B5EF4-FFF2-40B4-BE49-F238E27FC236}">
                          <a16:creationId xmlns:a16="http://schemas.microsoft.com/office/drawing/2014/main" id="{9F71A90A-177F-4ED1-BD11-4D0B534420E9}"/>
                        </a:ext>
                      </a:extLst>
                    </p:cNvPr>
                    <p:cNvGrpSpPr/>
                    <p:nvPr/>
                  </p:nvGrpSpPr>
                  <p:grpSpPr>
                    <a:xfrm>
                      <a:off x="8720819" y="2472417"/>
                      <a:ext cx="132319" cy="718236"/>
                      <a:chOff x="8836479" y="2472417"/>
                      <a:chExt cx="132319" cy="718236"/>
                    </a:xfrm>
                  </p:grpSpPr>
                  <p:grpSp>
                    <p:nvGrpSpPr>
                      <p:cNvPr id="740" name="Group 739">
                        <a:extLst>
                          <a:ext uri="{FF2B5EF4-FFF2-40B4-BE49-F238E27FC236}">
                            <a16:creationId xmlns:a16="http://schemas.microsoft.com/office/drawing/2014/main" id="{ADAEDB40-9F0D-4605-B9C6-31516026F6D4}"/>
                          </a:ext>
                        </a:extLst>
                      </p:cNvPr>
                      <p:cNvGrpSpPr/>
                      <p:nvPr/>
                    </p:nvGrpSpPr>
                    <p:grpSpPr>
                      <a:xfrm>
                        <a:off x="8836479" y="2472417"/>
                        <a:ext cx="115660" cy="356508"/>
                        <a:chOff x="8836479" y="2472417"/>
                        <a:chExt cx="115660" cy="356508"/>
                      </a:xfrm>
                    </p:grpSpPr>
                    <p:sp>
                      <p:nvSpPr>
                        <p:cNvPr id="745" name="Freeform: Shape 744">
                          <a:extLst>
                            <a:ext uri="{FF2B5EF4-FFF2-40B4-BE49-F238E27FC236}">
                              <a16:creationId xmlns:a16="http://schemas.microsoft.com/office/drawing/2014/main" id="{18922948-B666-4287-967D-2FEEF4EF542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46" name="Freeform: Shape 745">
                          <a:extLst>
                            <a:ext uri="{FF2B5EF4-FFF2-40B4-BE49-F238E27FC236}">
                              <a16:creationId xmlns:a16="http://schemas.microsoft.com/office/drawing/2014/main" id="{BF0E5524-0DB3-4239-96BE-8C84A031379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47" name="Oval 746">
                          <a:extLst>
                            <a:ext uri="{FF2B5EF4-FFF2-40B4-BE49-F238E27FC236}">
                              <a16:creationId xmlns:a16="http://schemas.microsoft.com/office/drawing/2014/main" id="{4DC116C0-E4D5-42D8-939F-BF7D05A3E457}"/>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41" name="Group 740">
                        <a:extLst>
                          <a:ext uri="{FF2B5EF4-FFF2-40B4-BE49-F238E27FC236}">
                            <a16:creationId xmlns:a16="http://schemas.microsoft.com/office/drawing/2014/main" id="{E93D3048-6C6F-4232-B7C7-C1B7F0135F65}"/>
                          </a:ext>
                        </a:extLst>
                      </p:cNvPr>
                      <p:cNvGrpSpPr/>
                      <p:nvPr/>
                    </p:nvGrpSpPr>
                    <p:grpSpPr>
                      <a:xfrm flipH="1" flipV="1">
                        <a:off x="8853138" y="2834145"/>
                        <a:ext cx="115660" cy="356508"/>
                        <a:chOff x="8836479" y="2472417"/>
                        <a:chExt cx="115660" cy="356508"/>
                      </a:xfrm>
                    </p:grpSpPr>
                    <p:sp>
                      <p:nvSpPr>
                        <p:cNvPr id="742" name="Freeform: Shape 741">
                          <a:extLst>
                            <a:ext uri="{FF2B5EF4-FFF2-40B4-BE49-F238E27FC236}">
                              <a16:creationId xmlns:a16="http://schemas.microsoft.com/office/drawing/2014/main" id="{5FC3B050-15B0-4949-A9A4-63512E3563F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43" name="Freeform: Shape 742">
                          <a:extLst>
                            <a:ext uri="{FF2B5EF4-FFF2-40B4-BE49-F238E27FC236}">
                              <a16:creationId xmlns:a16="http://schemas.microsoft.com/office/drawing/2014/main" id="{BC6C9905-942D-4342-8422-7F6CCCC17436}"/>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44" name="Oval 743">
                          <a:extLst>
                            <a:ext uri="{FF2B5EF4-FFF2-40B4-BE49-F238E27FC236}">
                              <a16:creationId xmlns:a16="http://schemas.microsoft.com/office/drawing/2014/main" id="{72C01DA3-9AC2-42AC-B179-ABEA4C30D9C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grpSp>
              <p:nvGrpSpPr>
                <p:cNvPr id="285" name="Group 284">
                  <a:extLst>
                    <a:ext uri="{FF2B5EF4-FFF2-40B4-BE49-F238E27FC236}">
                      <a16:creationId xmlns:a16="http://schemas.microsoft.com/office/drawing/2014/main" id="{8C1C17A6-8BF4-4F1E-B4FE-B0B7171F8A50}"/>
                    </a:ext>
                  </a:extLst>
                </p:cNvPr>
                <p:cNvGrpSpPr/>
                <p:nvPr/>
              </p:nvGrpSpPr>
              <p:grpSpPr>
                <a:xfrm>
                  <a:off x="10697178" y="2472417"/>
                  <a:ext cx="1986289" cy="718236"/>
                  <a:chOff x="8720819" y="2472417"/>
                  <a:chExt cx="1986289" cy="718236"/>
                </a:xfrm>
              </p:grpSpPr>
              <p:grpSp>
                <p:nvGrpSpPr>
                  <p:cNvPr id="584" name="Group 583">
                    <a:extLst>
                      <a:ext uri="{FF2B5EF4-FFF2-40B4-BE49-F238E27FC236}">
                        <a16:creationId xmlns:a16="http://schemas.microsoft.com/office/drawing/2014/main" id="{B8029D35-6C16-4B36-ABEA-01148BD1BA3E}"/>
                      </a:ext>
                    </a:extLst>
                  </p:cNvPr>
                  <p:cNvGrpSpPr/>
                  <p:nvPr/>
                </p:nvGrpSpPr>
                <p:grpSpPr>
                  <a:xfrm>
                    <a:off x="8720819" y="2472417"/>
                    <a:ext cx="497670" cy="718236"/>
                    <a:chOff x="8720819" y="2472417"/>
                    <a:chExt cx="497670" cy="718236"/>
                  </a:xfrm>
                </p:grpSpPr>
                <p:grpSp>
                  <p:nvGrpSpPr>
                    <p:cNvPr id="696" name="Group 695">
                      <a:extLst>
                        <a:ext uri="{FF2B5EF4-FFF2-40B4-BE49-F238E27FC236}">
                          <a16:creationId xmlns:a16="http://schemas.microsoft.com/office/drawing/2014/main" id="{51488029-B829-4C69-BF42-69A66D0167AA}"/>
                        </a:ext>
                      </a:extLst>
                    </p:cNvPr>
                    <p:cNvGrpSpPr/>
                    <p:nvPr/>
                  </p:nvGrpSpPr>
                  <p:grpSpPr>
                    <a:xfrm>
                      <a:off x="8836479" y="2472417"/>
                      <a:ext cx="132319" cy="718236"/>
                      <a:chOff x="8836479" y="2472417"/>
                      <a:chExt cx="132319" cy="718236"/>
                    </a:xfrm>
                  </p:grpSpPr>
                  <p:grpSp>
                    <p:nvGrpSpPr>
                      <p:cNvPr id="724" name="Group 723">
                        <a:extLst>
                          <a:ext uri="{FF2B5EF4-FFF2-40B4-BE49-F238E27FC236}">
                            <a16:creationId xmlns:a16="http://schemas.microsoft.com/office/drawing/2014/main" id="{339C4235-0640-4363-B581-1788CEFEEC1D}"/>
                          </a:ext>
                        </a:extLst>
                      </p:cNvPr>
                      <p:cNvGrpSpPr/>
                      <p:nvPr/>
                    </p:nvGrpSpPr>
                    <p:grpSpPr>
                      <a:xfrm>
                        <a:off x="8836479" y="2472417"/>
                        <a:ext cx="115660" cy="356508"/>
                        <a:chOff x="8836479" y="2472417"/>
                        <a:chExt cx="115660" cy="356508"/>
                      </a:xfrm>
                    </p:grpSpPr>
                    <p:sp>
                      <p:nvSpPr>
                        <p:cNvPr id="729" name="Freeform: Shape 728">
                          <a:extLst>
                            <a:ext uri="{FF2B5EF4-FFF2-40B4-BE49-F238E27FC236}">
                              <a16:creationId xmlns:a16="http://schemas.microsoft.com/office/drawing/2014/main" id="{520BE645-257B-4698-BF99-06F64249B92B}"/>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30" name="Freeform: Shape 729">
                          <a:extLst>
                            <a:ext uri="{FF2B5EF4-FFF2-40B4-BE49-F238E27FC236}">
                              <a16:creationId xmlns:a16="http://schemas.microsoft.com/office/drawing/2014/main" id="{E46D3D02-3707-4071-8CF1-5DB1D4154CA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31" name="Oval 730">
                          <a:extLst>
                            <a:ext uri="{FF2B5EF4-FFF2-40B4-BE49-F238E27FC236}">
                              <a16:creationId xmlns:a16="http://schemas.microsoft.com/office/drawing/2014/main" id="{CA037136-E6FD-47E4-9536-CC43FE653DC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25" name="Group 724">
                        <a:extLst>
                          <a:ext uri="{FF2B5EF4-FFF2-40B4-BE49-F238E27FC236}">
                            <a16:creationId xmlns:a16="http://schemas.microsoft.com/office/drawing/2014/main" id="{88FD553A-0398-44C4-B76E-2409D384B799}"/>
                          </a:ext>
                        </a:extLst>
                      </p:cNvPr>
                      <p:cNvGrpSpPr/>
                      <p:nvPr/>
                    </p:nvGrpSpPr>
                    <p:grpSpPr>
                      <a:xfrm flipH="1" flipV="1">
                        <a:off x="8853138" y="2834145"/>
                        <a:ext cx="115660" cy="356508"/>
                        <a:chOff x="8836479" y="2472417"/>
                        <a:chExt cx="115660" cy="356508"/>
                      </a:xfrm>
                    </p:grpSpPr>
                    <p:sp>
                      <p:nvSpPr>
                        <p:cNvPr id="726" name="Freeform: Shape 725">
                          <a:extLst>
                            <a:ext uri="{FF2B5EF4-FFF2-40B4-BE49-F238E27FC236}">
                              <a16:creationId xmlns:a16="http://schemas.microsoft.com/office/drawing/2014/main" id="{8D31AA0D-1350-44BB-B549-5975AF94248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27" name="Freeform: Shape 726">
                          <a:extLst>
                            <a:ext uri="{FF2B5EF4-FFF2-40B4-BE49-F238E27FC236}">
                              <a16:creationId xmlns:a16="http://schemas.microsoft.com/office/drawing/2014/main" id="{DED9629E-331C-478D-A6D3-E92102C3604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28" name="Oval 727">
                          <a:extLst>
                            <a:ext uri="{FF2B5EF4-FFF2-40B4-BE49-F238E27FC236}">
                              <a16:creationId xmlns:a16="http://schemas.microsoft.com/office/drawing/2014/main" id="{55B3B3D1-51DF-449D-8175-BA753EE0EBB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697" name="Group 696">
                      <a:extLst>
                        <a:ext uri="{FF2B5EF4-FFF2-40B4-BE49-F238E27FC236}">
                          <a16:creationId xmlns:a16="http://schemas.microsoft.com/office/drawing/2014/main" id="{D9F0AA55-1DE3-42CD-A34B-50930AB3F120}"/>
                        </a:ext>
                      </a:extLst>
                    </p:cNvPr>
                    <p:cNvGrpSpPr/>
                    <p:nvPr/>
                  </p:nvGrpSpPr>
                  <p:grpSpPr>
                    <a:xfrm>
                      <a:off x="8958282" y="2472417"/>
                      <a:ext cx="132319" cy="718236"/>
                      <a:chOff x="8836479" y="2472417"/>
                      <a:chExt cx="132319" cy="718236"/>
                    </a:xfrm>
                  </p:grpSpPr>
                  <p:grpSp>
                    <p:nvGrpSpPr>
                      <p:cNvPr id="716" name="Group 715">
                        <a:extLst>
                          <a:ext uri="{FF2B5EF4-FFF2-40B4-BE49-F238E27FC236}">
                            <a16:creationId xmlns:a16="http://schemas.microsoft.com/office/drawing/2014/main" id="{BBE01E52-101E-4266-B26D-808BB8AD513A}"/>
                          </a:ext>
                        </a:extLst>
                      </p:cNvPr>
                      <p:cNvGrpSpPr/>
                      <p:nvPr/>
                    </p:nvGrpSpPr>
                    <p:grpSpPr>
                      <a:xfrm>
                        <a:off x="8836479" y="2472417"/>
                        <a:ext cx="115660" cy="356508"/>
                        <a:chOff x="8836479" y="2472417"/>
                        <a:chExt cx="115660" cy="356508"/>
                      </a:xfrm>
                    </p:grpSpPr>
                    <p:sp>
                      <p:nvSpPr>
                        <p:cNvPr id="721" name="Freeform: Shape 720">
                          <a:extLst>
                            <a:ext uri="{FF2B5EF4-FFF2-40B4-BE49-F238E27FC236}">
                              <a16:creationId xmlns:a16="http://schemas.microsoft.com/office/drawing/2014/main" id="{C8A08C06-0F82-4027-BFFF-2A81096DEA38}"/>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22" name="Freeform: Shape 721">
                          <a:extLst>
                            <a:ext uri="{FF2B5EF4-FFF2-40B4-BE49-F238E27FC236}">
                              <a16:creationId xmlns:a16="http://schemas.microsoft.com/office/drawing/2014/main" id="{B163B89E-3543-4571-950C-00701AF88CC7}"/>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23" name="Oval 722">
                          <a:extLst>
                            <a:ext uri="{FF2B5EF4-FFF2-40B4-BE49-F238E27FC236}">
                              <a16:creationId xmlns:a16="http://schemas.microsoft.com/office/drawing/2014/main" id="{C870CEA3-911D-4942-B259-75A6CB0AE98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17" name="Group 716">
                        <a:extLst>
                          <a:ext uri="{FF2B5EF4-FFF2-40B4-BE49-F238E27FC236}">
                            <a16:creationId xmlns:a16="http://schemas.microsoft.com/office/drawing/2014/main" id="{6B24A4C6-07EC-4852-BA13-E9AB40A6BBAD}"/>
                          </a:ext>
                        </a:extLst>
                      </p:cNvPr>
                      <p:cNvGrpSpPr/>
                      <p:nvPr/>
                    </p:nvGrpSpPr>
                    <p:grpSpPr>
                      <a:xfrm flipH="1" flipV="1">
                        <a:off x="8853138" y="2834145"/>
                        <a:ext cx="115660" cy="356508"/>
                        <a:chOff x="8836479" y="2472417"/>
                        <a:chExt cx="115660" cy="356508"/>
                      </a:xfrm>
                    </p:grpSpPr>
                    <p:sp>
                      <p:nvSpPr>
                        <p:cNvPr id="718" name="Freeform: Shape 717">
                          <a:extLst>
                            <a:ext uri="{FF2B5EF4-FFF2-40B4-BE49-F238E27FC236}">
                              <a16:creationId xmlns:a16="http://schemas.microsoft.com/office/drawing/2014/main" id="{4B143F2D-F043-4DFC-AE3A-95A98FDB501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19" name="Freeform: Shape 718">
                          <a:extLst>
                            <a:ext uri="{FF2B5EF4-FFF2-40B4-BE49-F238E27FC236}">
                              <a16:creationId xmlns:a16="http://schemas.microsoft.com/office/drawing/2014/main" id="{2E7A05F8-E668-4C3B-8E37-A8DFD13A167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20" name="Oval 719">
                          <a:extLst>
                            <a:ext uri="{FF2B5EF4-FFF2-40B4-BE49-F238E27FC236}">
                              <a16:creationId xmlns:a16="http://schemas.microsoft.com/office/drawing/2014/main" id="{98795018-6289-4347-9A5B-BA5A279715E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698" name="Group 697">
                      <a:extLst>
                        <a:ext uri="{FF2B5EF4-FFF2-40B4-BE49-F238E27FC236}">
                          <a16:creationId xmlns:a16="http://schemas.microsoft.com/office/drawing/2014/main" id="{A34B3672-1E34-4CF2-9F26-8B1FAF6EE442}"/>
                        </a:ext>
                      </a:extLst>
                    </p:cNvPr>
                    <p:cNvGrpSpPr/>
                    <p:nvPr/>
                  </p:nvGrpSpPr>
                  <p:grpSpPr>
                    <a:xfrm>
                      <a:off x="9086170" y="2472417"/>
                      <a:ext cx="132319" cy="718236"/>
                      <a:chOff x="8836479" y="2472417"/>
                      <a:chExt cx="132319" cy="718236"/>
                    </a:xfrm>
                  </p:grpSpPr>
                  <p:grpSp>
                    <p:nvGrpSpPr>
                      <p:cNvPr id="708" name="Group 707">
                        <a:extLst>
                          <a:ext uri="{FF2B5EF4-FFF2-40B4-BE49-F238E27FC236}">
                            <a16:creationId xmlns:a16="http://schemas.microsoft.com/office/drawing/2014/main" id="{98CD3F8C-1AF3-4344-A2F0-223361DC724D}"/>
                          </a:ext>
                        </a:extLst>
                      </p:cNvPr>
                      <p:cNvGrpSpPr/>
                      <p:nvPr/>
                    </p:nvGrpSpPr>
                    <p:grpSpPr>
                      <a:xfrm>
                        <a:off x="8836479" y="2472417"/>
                        <a:ext cx="115660" cy="356508"/>
                        <a:chOff x="8836479" y="2472417"/>
                        <a:chExt cx="115660" cy="356508"/>
                      </a:xfrm>
                    </p:grpSpPr>
                    <p:sp>
                      <p:nvSpPr>
                        <p:cNvPr id="713" name="Freeform: Shape 712">
                          <a:extLst>
                            <a:ext uri="{FF2B5EF4-FFF2-40B4-BE49-F238E27FC236}">
                              <a16:creationId xmlns:a16="http://schemas.microsoft.com/office/drawing/2014/main" id="{072FFD5A-AA1B-488C-BE2F-5535DBAE6971}"/>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14" name="Freeform: Shape 713">
                          <a:extLst>
                            <a:ext uri="{FF2B5EF4-FFF2-40B4-BE49-F238E27FC236}">
                              <a16:creationId xmlns:a16="http://schemas.microsoft.com/office/drawing/2014/main" id="{DBEDD721-D128-4AEB-8262-116E7F16FF3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15" name="Oval 714">
                          <a:extLst>
                            <a:ext uri="{FF2B5EF4-FFF2-40B4-BE49-F238E27FC236}">
                              <a16:creationId xmlns:a16="http://schemas.microsoft.com/office/drawing/2014/main" id="{49DFAF00-97D7-4C16-9E64-2747D4F2062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09" name="Group 708">
                        <a:extLst>
                          <a:ext uri="{FF2B5EF4-FFF2-40B4-BE49-F238E27FC236}">
                            <a16:creationId xmlns:a16="http://schemas.microsoft.com/office/drawing/2014/main" id="{7318AB68-C1EF-40A9-9E5B-1D8F9AA34AEE}"/>
                          </a:ext>
                        </a:extLst>
                      </p:cNvPr>
                      <p:cNvGrpSpPr/>
                      <p:nvPr/>
                    </p:nvGrpSpPr>
                    <p:grpSpPr>
                      <a:xfrm flipH="1" flipV="1">
                        <a:off x="8853138" y="2834145"/>
                        <a:ext cx="115660" cy="356508"/>
                        <a:chOff x="8836479" y="2472417"/>
                        <a:chExt cx="115660" cy="356508"/>
                      </a:xfrm>
                    </p:grpSpPr>
                    <p:sp>
                      <p:nvSpPr>
                        <p:cNvPr id="710" name="Freeform: Shape 709">
                          <a:extLst>
                            <a:ext uri="{FF2B5EF4-FFF2-40B4-BE49-F238E27FC236}">
                              <a16:creationId xmlns:a16="http://schemas.microsoft.com/office/drawing/2014/main" id="{622995B3-C504-4AD6-BB2D-846525B4B3B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11" name="Freeform: Shape 710">
                          <a:extLst>
                            <a:ext uri="{FF2B5EF4-FFF2-40B4-BE49-F238E27FC236}">
                              <a16:creationId xmlns:a16="http://schemas.microsoft.com/office/drawing/2014/main" id="{BF50D7CD-4F0D-4D62-9B6D-A7343D65576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12" name="Oval 711">
                          <a:extLst>
                            <a:ext uri="{FF2B5EF4-FFF2-40B4-BE49-F238E27FC236}">
                              <a16:creationId xmlns:a16="http://schemas.microsoft.com/office/drawing/2014/main" id="{96A80B5A-6456-4B93-854C-BEF5CA977D21}"/>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699" name="Group 698">
                      <a:extLst>
                        <a:ext uri="{FF2B5EF4-FFF2-40B4-BE49-F238E27FC236}">
                          <a16:creationId xmlns:a16="http://schemas.microsoft.com/office/drawing/2014/main" id="{6459A7A4-923B-4DBB-99D7-172EC7BF5DF6}"/>
                        </a:ext>
                      </a:extLst>
                    </p:cNvPr>
                    <p:cNvGrpSpPr/>
                    <p:nvPr/>
                  </p:nvGrpSpPr>
                  <p:grpSpPr>
                    <a:xfrm>
                      <a:off x="8720819" y="2472417"/>
                      <a:ext cx="132319" cy="718236"/>
                      <a:chOff x="8836479" y="2472417"/>
                      <a:chExt cx="132319" cy="718236"/>
                    </a:xfrm>
                  </p:grpSpPr>
                  <p:grpSp>
                    <p:nvGrpSpPr>
                      <p:cNvPr id="700" name="Group 699">
                        <a:extLst>
                          <a:ext uri="{FF2B5EF4-FFF2-40B4-BE49-F238E27FC236}">
                            <a16:creationId xmlns:a16="http://schemas.microsoft.com/office/drawing/2014/main" id="{DDD1AE5D-9164-4421-A963-0DD4A3F7A625}"/>
                          </a:ext>
                        </a:extLst>
                      </p:cNvPr>
                      <p:cNvGrpSpPr/>
                      <p:nvPr/>
                    </p:nvGrpSpPr>
                    <p:grpSpPr>
                      <a:xfrm>
                        <a:off x="8836479" y="2472417"/>
                        <a:ext cx="115660" cy="356508"/>
                        <a:chOff x="8836479" y="2472417"/>
                        <a:chExt cx="115660" cy="356508"/>
                      </a:xfrm>
                    </p:grpSpPr>
                    <p:sp>
                      <p:nvSpPr>
                        <p:cNvPr id="705" name="Freeform: Shape 704">
                          <a:extLst>
                            <a:ext uri="{FF2B5EF4-FFF2-40B4-BE49-F238E27FC236}">
                              <a16:creationId xmlns:a16="http://schemas.microsoft.com/office/drawing/2014/main" id="{29856CDB-C4D2-440C-8350-E0C39FC5776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06" name="Freeform: Shape 705">
                          <a:extLst>
                            <a:ext uri="{FF2B5EF4-FFF2-40B4-BE49-F238E27FC236}">
                              <a16:creationId xmlns:a16="http://schemas.microsoft.com/office/drawing/2014/main" id="{D0F94EB9-BE3B-4F87-896C-8363BBC420A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07" name="Oval 706">
                          <a:extLst>
                            <a:ext uri="{FF2B5EF4-FFF2-40B4-BE49-F238E27FC236}">
                              <a16:creationId xmlns:a16="http://schemas.microsoft.com/office/drawing/2014/main" id="{5C3114C9-930A-4B9E-88B4-5CCDCD1CB6B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701" name="Group 700">
                        <a:extLst>
                          <a:ext uri="{FF2B5EF4-FFF2-40B4-BE49-F238E27FC236}">
                            <a16:creationId xmlns:a16="http://schemas.microsoft.com/office/drawing/2014/main" id="{D2BA6C60-A578-484B-AC84-A4718FCD8795}"/>
                          </a:ext>
                        </a:extLst>
                      </p:cNvPr>
                      <p:cNvGrpSpPr/>
                      <p:nvPr/>
                    </p:nvGrpSpPr>
                    <p:grpSpPr>
                      <a:xfrm flipH="1" flipV="1">
                        <a:off x="8853138" y="2834145"/>
                        <a:ext cx="115660" cy="356508"/>
                        <a:chOff x="8836479" y="2472417"/>
                        <a:chExt cx="115660" cy="356508"/>
                      </a:xfrm>
                    </p:grpSpPr>
                    <p:sp>
                      <p:nvSpPr>
                        <p:cNvPr id="702" name="Freeform: Shape 701">
                          <a:extLst>
                            <a:ext uri="{FF2B5EF4-FFF2-40B4-BE49-F238E27FC236}">
                              <a16:creationId xmlns:a16="http://schemas.microsoft.com/office/drawing/2014/main" id="{8C2C123D-A6BA-4E16-A9CD-8B2CDC95EFC5}"/>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03" name="Freeform: Shape 702">
                          <a:extLst>
                            <a:ext uri="{FF2B5EF4-FFF2-40B4-BE49-F238E27FC236}">
                              <a16:creationId xmlns:a16="http://schemas.microsoft.com/office/drawing/2014/main" id="{A9469811-9F7C-41BF-B9F1-D6191E4F2DF7}"/>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04" name="Oval 703">
                          <a:extLst>
                            <a:ext uri="{FF2B5EF4-FFF2-40B4-BE49-F238E27FC236}">
                              <a16:creationId xmlns:a16="http://schemas.microsoft.com/office/drawing/2014/main" id="{8CB02A55-A5E2-42D6-9C23-3FEBE8A2C7A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585" name="Group 584">
                    <a:extLst>
                      <a:ext uri="{FF2B5EF4-FFF2-40B4-BE49-F238E27FC236}">
                        <a16:creationId xmlns:a16="http://schemas.microsoft.com/office/drawing/2014/main" id="{0D60D235-3FB1-4A04-A418-43F7636422E2}"/>
                      </a:ext>
                    </a:extLst>
                  </p:cNvPr>
                  <p:cNvGrpSpPr/>
                  <p:nvPr/>
                </p:nvGrpSpPr>
                <p:grpSpPr>
                  <a:xfrm>
                    <a:off x="9218489" y="2472417"/>
                    <a:ext cx="497670" cy="718236"/>
                    <a:chOff x="8720819" y="2472417"/>
                    <a:chExt cx="497670" cy="718236"/>
                  </a:xfrm>
                </p:grpSpPr>
                <p:grpSp>
                  <p:nvGrpSpPr>
                    <p:cNvPr id="660" name="Group 659">
                      <a:extLst>
                        <a:ext uri="{FF2B5EF4-FFF2-40B4-BE49-F238E27FC236}">
                          <a16:creationId xmlns:a16="http://schemas.microsoft.com/office/drawing/2014/main" id="{0B20A8E2-C12F-437A-B7CF-B585232B8F4C}"/>
                        </a:ext>
                      </a:extLst>
                    </p:cNvPr>
                    <p:cNvGrpSpPr/>
                    <p:nvPr/>
                  </p:nvGrpSpPr>
                  <p:grpSpPr>
                    <a:xfrm>
                      <a:off x="8836479" y="2472417"/>
                      <a:ext cx="132319" cy="718236"/>
                      <a:chOff x="8836479" y="2472417"/>
                      <a:chExt cx="132319" cy="718236"/>
                    </a:xfrm>
                  </p:grpSpPr>
                  <p:grpSp>
                    <p:nvGrpSpPr>
                      <p:cNvPr id="688" name="Group 687">
                        <a:extLst>
                          <a:ext uri="{FF2B5EF4-FFF2-40B4-BE49-F238E27FC236}">
                            <a16:creationId xmlns:a16="http://schemas.microsoft.com/office/drawing/2014/main" id="{5707F2A0-1595-49F2-9BF2-92B5867F0C43}"/>
                          </a:ext>
                        </a:extLst>
                      </p:cNvPr>
                      <p:cNvGrpSpPr/>
                      <p:nvPr/>
                    </p:nvGrpSpPr>
                    <p:grpSpPr>
                      <a:xfrm>
                        <a:off x="8836479" y="2472417"/>
                        <a:ext cx="115660" cy="356508"/>
                        <a:chOff x="8836479" y="2472417"/>
                        <a:chExt cx="115660" cy="356508"/>
                      </a:xfrm>
                    </p:grpSpPr>
                    <p:sp>
                      <p:nvSpPr>
                        <p:cNvPr id="693" name="Freeform: Shape 692">
                          <a:extLst>
                            <a:ext uri="{FF2B5EF4-FFF2-40B4-BE49-F238E27FC236}">
                              <a16:creationId xmlns:a16="http://schemas.microsoft.com/office/drawing/2014/main" id="{0F86D6A9-54CB-4122-919C-2FC312420A28}"/>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94" name="Freeform: Shape 693">
                          <a:extLst>
                            <a:ext uri="{FF2B5EF4-FFF2-40B4-BE49-F238E27FC236}">
                              <a16:creationId xmlns:a16="http://schemas.microsoft.com/office/drawing/2014/main" id="{565081F8-88D9-4F79-9DB9-783A3F90E611}"/>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95" name="Oval 694">
                          <a:extLst>
                            <a:ext uri="{FF2B5EF4-FFF2-40B4-BE49-F238E27FC236}">
                              <a16:creationId xmlns:a16="http://schemas.microsoft.com/office/drawing/2014/main" id="{E39D8FAF-F29A-4552-A4F7-F31FD1DE169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89" name="Group 688">
                        <a:extLst>
                          <a:ext uri="{FF2B5EF4-FFF2-40B4-BE49-F238E27FC236}">
                            <a16:creationId xmlns:a16="http://schemas.microsoft.com/office/drawing/2014/main" id="{0063BF56-AD36-438B-B49C-2DEFD6525007}"/>
                          </a:ext>
                        </a:extLst>
                      </p:cNvPr>
                      <p:cNvGrpSpPr/>
                      <p:nvPr/>
                    </p:nvGrpSpPr>
                    <p:grpSpPr>
                      <a:xfrm flipH="1" flipV="1">
                        <a:off x="8853138" y="2834145"/>
                        <a:ext cx="115660" cy="356508"/>
                        <a:chOff x="8836479" y="2472417"/>
                        <a:chExt cx="115660" cy="356508"/>
                      </a:xfrm>
                    </p:grpSpPr>
                    <p:sp>
                      <p:nvSpPr>
                        <p:cNvPr id="690" name="Freeform: Shape 689">
                          <a:extLst>
                            <a:ext uri="{FF2B5EF4-FFF2-40B4-BE49-F238E27FC236}">
                              <a16:creationId xmlns:a16="http://schemas.microsoft.com/office/drawing/2014/main" id="{01E130A9-77C2-4113-9EA2-DCCD873DDE65}"/>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91" name="Freeform: Shape 690">
                          <a:extLst>
                            <a:ext uri="{FF2B5EF4-FFF2-40B4-BE49-F238E27FC236}">
                              <a16:creationId xmlns:a16="http://schemas.microsoft.com/office/drawing/2014/main" id="{D7C17B24-BF23-4F07-A013-DC6598C14306}"/>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92" name="Oval 691">
                          <a:extLst>
                            <a:ext uri="{FF2B5EF4-FFF2-40B4-BE49-F238E27FC236}">
                              <a16:creationId xmlns:a16="http://schemas.microsoft.com/office/drawing/2014/main" id="{5E43B5BB-D54C-4640-B294-0338BE659D7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661" name="Group 660">
                      <a:extLst>
                        <a:ext uri="{FF2B5EF4-FFF2-40B4-BE49-F238E27FC236}">
                          <a16:creationId xmlns:a16="http://schemas.microsoft.com/office/drawing/2014/main" id="{8698A95E-D8F8-4283-B02B-C57A23E3B2C3}"/>
                        </a:ext>
                      </a:extLst>
                    </p:cNvPr>
                    <p:cNvGrpSpPr/>
                    <p:nvPr/>
                  </p:nvGrpSpPr>
                  <p:grpSpPr>
                    <a:xfrm>
                      <a:off x="8958282" y="2472417"/>
                      <a:ext cx="132319" cy="718236"/>
                      <a:chOff x="8836479" y="2472417"/>
                      <a:chExt cx="132319" cy="718236"/>
                    </a:xfrm>
                  </p:grpSpPr>
                  <p:grpSp>
                    <p:nvGrpSpPr>
                      <p:cNvPr id="680" name="Group 679">
                        <a:extLst>
                          <a:ext uri="{FF2B5EF4-FFF2-40B4-BE49-F238E27FC236}">
                            <a16:creationId xmlns:a16="http://schemas.microsoft.com/office/drawing/2014/main" id="{A7808365-C2D5-4DB3-9CFC-9575349C02AD}"/>
                          </a:ext>
                        </a:extLst>
                      </p:cNvPr>
                      <p:cNvGrpSpPr/>
                      <p:nvPr/>
                    </p:nvGrpSpPr>
                    <p:grpSpPr>
                      <a:xfrm>
                        <a:off x="8836479" y="2472417"/>
                        <a:ext cx="115660" cy="356508"/>
                        <a:chOff x="8836479" y="2472417"/>
                        <a:chExt cx="115660" cy="356508"/>
                      </a:xfrm>
                    </p:grpSpPr>
                    <p:sp>
                      <p:nvSpPr>
                        <p:cNvPr id="685" name="Freeform: Shape 684">
                          <a:extLst>
                            <a:ext uri="{FF2B5EF4-FFF2-40B4-BE49-F238E27FC236}">
                              <a16:creationId xmlns:a16="http://schemas.microsoft.com/office/drawing/2014/main" id="{DE218E12-86A2-432F-8410-2FA41544550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86" name="Freeform: Shape 685">
                          <a:extLst>
                            <a:ext uri="{FF2B5EF4-FFF2-40B4-BE49-F238E27FC236}">
                              <a16:creationId xmlns:a16="http://schemas.microsoft.com/office/drawing/2014/main" id="{677B4B72-77A9-46CA-B85B-D05C3E751DA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87" name="Oval 686">
                          <a:extLst>
                            <a:ext uri="{FF2B5EF4-FFF2-40B4-BE49-F238E27FC236}">
                              <a16:creationId xmlns:a16="http://schemas.microsoft.com/office/drawing/2014/main" id="{B1387811-44CE-41C2-B951-23490AC4FF4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81" name="Group 680">
                        <a:extLst>
                          <a:ext uri="{FF2B5EF4-FFF2-40B4-BE49-F238E27FC236}">
                            <a16:creationId xmlns:a16="http://schemas.microsoft.com/office/drawing/2014/main" id="{F8B322DB-8094-4F0E-9ED4-CD045FA125F1}"/>
                          </a:ext>
                        </a:extLst>
                      </p:cNvPr>
                      <p:cNvGrpSpPr/>
                      <p:nvPr/>
                    </p:nvGrpSpPr>
                    <p:grpSpPr>
                      <a:xfrm flipH="1" flipV="1">
                        <a:off x="8853138" y="2834145"/>
                        <a:ext cx="115660" cy="356508"/>
                        <a:chOff x="8836479" y="2472417"/>
                        <a:chExt cx="115660" cy="356508"/>
                      </a:xfrm>
                    </p:grpSpPr>
                    <p:sp>
                      <p:nvSpPr>
                        <p:cNvPr id="682" name="Freeform: Shape 681">
                          <a:extLst>
                            <a:ext uri="{FF2B5EF4-FFF2-40B4-BE49-F238E27FC236}">
                              <a16:creationId xmlns:a16="http://schemas.microsoft.com/office/drawing/2014/main" id="{A1CD8A12-2581-4398-A507-091CF471F635}"/>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83" name="Freeform: Shape 682">
                          <a:extLst>
                            <a:ext uri="{FF2B5EF4-FFF2-40B4-BE49-F238E27FC236}">
                              <a16:creationId xmlns:a16="http://schemas.microsoft.com/office/drawing/2014/main" id="{CF26E33A-A1D6-40FE-9C30-1863AC335E8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84" name="Oval 683">
                          <a:extLst>
                            <a:ext uri="{FF2B5EF4-FFF2-40B4-BE49-F238E27FC236}">
                              <a16:creationId xmlns:a16="http://schemas.microsoft.com/office/drawing/2014/main" id="{1D28263B-EF3E-45C6-B919-A462F40696E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662" name="Group 661">
                      <a:extLst>
                        <a:ext uri="{FF2B5EF4-FFF2-40B4-BE49-F238E27FC236}">
                          <a16:creationId xmlns:a16="http://schemas.microsoft.com/office/drawing/2014/main" id="{376138F6-AC7F-4BBE-9352-690127400280}"/>
                        </a:ext>
                      </a:extLst>
                    </p:cNvPr>
                    <p:cNvGrpSpPr/>
                    <p:nvPr/>
                  </p:nvGrpSpPr>
                  <p:grpSpPr>
                    <a:xfrm>
                      <a:off x="9086170" y="2472417"/>
                      <a:ext cx="132319" cy="718236"/>
                      <a:chOff x="8836479" y="2472417"/>
                      <a:chExt cx="132319" cy="718236"/>
                    </a:xfrm>
                  </p:grpSpPr>
                  <p:grpSp>
                    <p:nvGrpSpPr>
                      <p:cNvPr id="672" name="Group 671">
                        <a:extLst>
                          <a:ext uri="{FF2B5EF4-FFF2-40B4-BE49-F238E27FC236}">
                            <a16:creationId xmlns:a16="http://schemas.microsoft.com/office/drawing/2014/main" id="{2B2BA8BA-AAC6-41CA-816D-FCD5C8EB85B4}"/>
                          </a:ext>
                        </a:extLst>
                      </p:cNvPr>
                      <p:cNvGrpSpPr/>
                      <p:nvPr/>
                    </p:nvGrpSpPr>
                    <p:grpSpPr>
                      <a:xfrm>
                        <a:off x="8836479" y="2472417"/>
                        <a:ext cx="115660" cy="356508"/>
                        <a:chOff x="8836479" y="2472417"/>
                        <a:chExt cx="115660" cy="356508"/>
                      </a:xfrm>
                    </p:grpSpPr>
                    <p:sp>
                      <p:nvSpPr>
                        <p:cNvPr id="677" name="Freeform: Shape 676">
                          <a:extLst>
                            <a:ext uri="{FF2B5EF4-FFF2-40B4-BE49-F238E27FC236}">
                              <a16:creationId xmlns:a16="http://schemas.microsoft.com/office/drawing/2014/main" id="{661FE894-969D-464A-B03C-2BED0F1D031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78" name="Freeform: Shape 677">
                          <a:extLst>
                            <a:ext uri="{FF2B5EF4-FFF2-40B4-BE49-F238E27FC236}">
                              <a16:creationId xmlns:a16="http://schemas.microsoft.com/office/drawing/2014/main" id="{1D5EB13B-CB64-4E09-B84F-33E60683265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79" name="Oval 678">
                          <a:extLst>
                            <a:ext uri="{FF2B5EF4-FFF2-40B4-BE49-F238E27FC236}">
                              <a16:creationId xmlns:a16="http://schemas.microsoft.com/office/drawing/2014/main" id="{98FDA3FD-C178-4DC3-919D-1D584F83D07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73" name="Group 672">
                        <a:extLst>
                          <a:ext uri="{FF2B5EF4-FFF2-40B4-BE49-F238E27FC236}">
                            <a16:creationId xmlns:a16="http://schemas.microsoft.com/office/drawing/2014/main" id="{4DD17D58-B4D3-44C5-9BEA-7CE969AB014A}"/>
                          </a:ext>
                        </a:extLst>
                      </p:cNvPr>
                      <p:cNvGrpSpPr/>
                      <p:nvPr/>
                    </p:nvGrpSpPr>
                    <p:grpSpPr>
                      <a:xfrm flipH="1" flipV="1">
                        <a:off x="8853138" y="2834145"/>
                        <a:ext cx="115660" cy="356508"/>
                        <a:chOff x="8836479" y="2472417"/>
                        <a:chExt cx="115660" cy="356508"/>
                      </a:xfrm>
                    </p:grpSpPr>
                    <p:sp>
                      <p:nvSpPr>
                        <p:cNvPr id="674" name="Freeform: Shape 673">
                          <a:extLst>
                            <a:ext uri="{FF2B5EF4-FFF2-40B4-BE49-F238E27FC236}">
                              <a16:creationId xmlns:a16="http://schemas.microsoft.com/office/drawing/2014/main" id="{F472E27F-D81C-4A53-B7A3-9063D1FF3E2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75" name="Freeform: Shape 674">
                          <a:extLst>
                            <a:ext uri="{FF2B5EF4-FFF2-40B4-BE49-F238E27FC236}">
                              <a16:creationId xmlns:a16="http://schemas.microsoft.com/office/drawing/2014/main" id="{21A76770-DCB7-4397-A597-71AE95453246}"/>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76" name="Oval 675">
                          <a:extLst>
                            <a:ext uri="{FF2B5EF4-FFF2-40B4-BE49-F238E27FC236}">
                              <a16:creationId xmlns:a16="http://schemas.microsoft.com/office/drawing/2014/main" id="{349DDA56-9590-4EBD-B1A5-457A1F06094A}"/>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663" name="Group 662">
                      <a:extLst>
                        <a:ext uri="{FF2B5EF4-FFF2-40B4-BE49-F238E27FC236}">
                          <a16:creationId xmlns:a16="http://schemas.microsoft.com/office/drawing/2014/main" id="{683ABAB6-6AF7-49B5-8500-9B904DC31C56}"/>
                        </a:ext>
                      </a:extLst>
                    </p:cNvPr>
                    <p:cNvGrpSpPr/>
                    <p:nvPr/>
                  </p:nvGrpSpPr>
                  <p:grpSpPr>
                    <a:xfrm>
                      <a:off x="8720819" y="2472417"/>
                      <a:ext cx="132319" cy="718236"/>
                      <a:chOff x="8836479" y="2472417"/>
                      <a:chExt cx="132319" cy="718236"/>
                    </a:xfrm>
                  </p:grpSpPr>
                  <p:grpSp>
                    <p:nvGrpSpPr>
                      <p:cNvPr id="664" name="Group 663">
                        <a:extLst>
                          <a:ext uri="{FF2B5EF4-FFF2-40B4-BE49-F238E27FC236}">
                            <a16:creationId xmlns:a16="http://schemas.microsoft.com/office/drawing/2014/main" id="{EBD4B6D5-16FA-4AB7-A9D9-4A6CB3AA4072}"/>
                          </a:ext>
                        </a:extLst>
                      </p:cNvPr>
                      <p:cNvGrpSpPr/>
                      <p:nvPr/>
                    </p:nvGrpSpPr>
                    <p:grpSpPr>
                      <a:xfrm>
                        <a:off x="8836479" y="2472417"/>
                        <a:ext cx="115660" cy="356508"/>
                        <a:chOff x="8836479" y="2472417"/>
                        <a:chExt cx="115660" cy="356508"/>
                      </a:xfrm>
                    </p:grpSpPr>
                    <p:sp>
                      <p:nvSpPr>
                        <p:cNvPr id="669" name="Freeform: Shape 668">
                          <a:extLst>
                            <a:ext uri="{FF2B5EF4-FFF2-40B4-BE49-F238E27FC236}">
                              <a16:creationId xmlns:a16="http://schemas.microsoft.com/office/drawing/2014/main" id="{BE6073D9-123D-42DB-9336-872A2386ED2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70" name="Freeform: Shape 669">
                          <a:extLst>
                            <a:ext uri="{FF2B5EF4-FFF2-40B4-BE49-F238E27FC236}">
                              <a16:creationId xmlns:a16="http://schemas.microsoft.com/office/drawing/2014/main" id="{DE54513A-E51E-4325-84F0-B384F023EE3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71" name="Oval 670">
                          <a:extLst>
                            <a:ext uri="{FF2B5EF4-FFF2-40B4-BE49-F238E27FC236}">
                              <a16:creationId xmlns:a16="http://schemas.microsoft.com/office/drawing/2014/main" id="{189D4E8E-C2EE-406F-A4D8-ABAD0B727D4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65" name="Group 664">
                        <a:extLst>
                          <a:ext uri="{FF2B5EF4-FFF2-40B4-BE49-F238E27FC236}">
                            <a16:creationId xmlns:a16="http://schemas.microsoft.com/office/drawing/2014/main" id="{771662EB-2FB4-4EFC-ACAC-3F45C8726F9C}"/>
                          </a:ext>
                        </a:extLst>
                      </p:cNvPr>
                      <p:cNvGrpSpPr/>
                      <p:nvPr/>
                    </p:nvGrpSpPr>
                    <p:grpSpPr>
                      <a:xfrm flipH="1" flipV="1">
                        <a:off x="8853138" y="2834145"/>
                        <a:ext cx="115660" cy="356508"/>
                        <a:chOff x="8836479" y="2472417"/>
                        <a:chExt cx="115660" cy="356508"/>
                      </a:xfrm>
                    </p:grpSpPr>
                    <p:sp>
                      <p:nvSpPr>
                        <p:cNvPr id="666" name="Freeform: Shape 665">
                          <a:extLst>
                            <a:ext uri="{FF2B5EF4-FFF2-40B4-BE49-F238E27FC236}">
                              <a16:creationId xmlns:a16="http://schemas.microsoft.com/office/drawing/2014/main" id="{1D65C408-E300-43A2-8BF2-BD4DC64988A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67" name="Freeform: Shape 666">
                          <a:extLst>
                            <a:ext uri="{FF2B5EF4-FFF2-40B4-BE49-F238E27FC236}">
                              <a16:creationId xmlns:a16="http://schemas.microsoft.com/office/drawing/2014/main" id="{BC4D9702-474A-42F6-97AF-BF4B5B91D48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68" name="Oval 667">
                          <a:extLst>
                            <a:ext uri="{FF2B5EF4-FFF2-40B4-BE49-F238E27FC236}">
                              <a16:creationId xmlns:a16="http://schemas.microsoft.com/office/drawing/2014/main" id="{F64F601F-74D5-4FA7-A564-B2BB3DCCE15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586" name="Group 585">
                    <a:extLst>
                      <a:ext uri="{FF2B5EF4-FFF2-40B4-BE49-F238E27FC236}">
                        <a16:creationId xmlns:a16="http://schemas.microsoft.com/office/drawing/2014/main" id="{E3ED8E39-C18D-47C6-9891-F2DC4A4425BC}"/>
                      </a:ext>
                    </a:extLst>
                  </p:cNvPr>
                  <p:cNvGrpSpPr/>
                  <p:nvPr/>
                </p:nvGrpSpPr>
                <p:grpSpPr>
                  <a:xfrm>
                    <a:off x="9711768" y="2472417"/>
                    <a:ext cx="497670" cy="718236"/>
                    <a:chOff x="8720819" y="2472417"/>
                    <a:chExt cx="497670" cy="718236"/>
                  </a:xfrm>
                </p:grpSpPr>
                <p:grpSp>
                  <p:nvGrpSpPr>
                    <p:cNvPr id="624" name="Group 623">
                      <a:extLst>
                        <a:ext uri="{FF2B5EF4-FFF2-40B4-BE49-F238E27FC236}">
                          <a16:creationId xmlns:a16="http://schemas.microsoft.com/office/drawing/2014/main" id="{C2903C6D-0921-4CF3-B258-C7584478D0AA}"/>
                        </a:ext>
                      </a:extLst>
                    </p:cNvPr>
                    <p:cNvGrpSpPr/>
                    <p:nvPr/>
                  </p:nvGrpSpPr>
                  <p:grpSpPr>
                    <a:xfrm>
                      <a:off x="8836479" y="2472417"/>
                      <a:ext cx="132319" cy="718236"/>
                      <a:chOff x="8836479" y="2472417"/>
                      <a:chExt cx="132319" cy="718236"/>
                    </a:xfrm>
                  </p:grpSpPr>
                  <p:grpSp>
                    <p:nvGrpSpPr>
                      <p:cNvPr id="652" name="Group 651">
                        <a:extLst>
                          <a:ext uri="{FF2B5EF4-FFF2-40B4-BE49-F238E27FC236}">
                            <a16:creationId xmlns:a16="http://schemas.microsoft.com/office/drawing/2014/main" id="{6BCC1039-14C5-46EF-8E44-FB3258368BC0}"/>
                          </a:ext>
                        </a:extLst>
                      </p:cNvPr>
                      <p:cNvGrpSpPr/>
                      <p:nvPr/>
                    </p:nvGrpSpPr>
                    <p:grpSpPr>
                      <a:xfrm>
                        <a:off x="8836479" y="2472417"/>
                        <a:ext cx="115660" cy="356508"/>
                        <a:chOff x="8836479" y="2472417"/>
                        <a:chExt cx="115660" cy="356508"/>
                      </a:xfrm>
                    </p:grpSpPr>
                    <p:sp>
                      <p:nvSpPr>
                        <p:cNvPr id="657" name="Freeform: Shape 656">
                          <a:extLst>
                            <a:ext uri="{FF2B5EF4-FFF2-40B4-BE49-F238E27FC236}">
                              <a16:creationId xmlns:a16="http://schemas.microsoft.com/office/drawing/2014/main" id="{B49476B6-9C79-4A7E-B2DE-DCE2508BE7B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58" name="Freeform: Shape 657">
                          <a:extLst>
                            <a:ext uri="{FF2B5EF4-FFF2-40B4-BE49-F238E27FC236}">
                              <a16:creationId xmlns:a16="http://schemas.microsoft.com/office/drawing/2014/main" id="{3AD6E0E4-E5A2-43B6-B212-2BB6E124071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59" name="Oval 658">
                          <a:extLst>
                            <a:ext uri="{FF2B5EF4-FFF2-40B4-BE49-F238E27FC236}">
                              <a16:creationId xmlns:a16="http://schemas.microsoft.com/office/drawing/2014/main" id="{4C755C20-FF80-4A06-9519-E6A5C988B05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53" name="Group 652">
                        <a:extLst>
                          <a:ext uri="{FF2B5EF4-FFF2-40B4-BE49-F238E27FC236}">
                            <a16:creationId xmlns:a16="http://schemas.microsoft.com/office/drawing/2014/main" id="{4F89210F-5295-4B8E-AA09-E9508E8828A0}"/>
                          </a:ext>
                        </a:extLst>
                      </p:cNvPr>
                      <p:cNvGrpSpPr/>
                      <p:nvPr/>
                    </p:nvGrpSpPr>
                    <p:grpSpPr>
                      <a:xfrm flipH="1" flipV="1">
                        <a:off x="8853138" y="2834145"/>
                        <a:ext cx="115660" cy="356508"/>
                        <a:chOff x="8836479" y="2472417"/>
                        <a:chExt cx="115660" cy="356508"/>
                      </a:xfrm>
                    </p:grpSpPr>
                    <p:sp>
                      <p:nvSpPr>
                        <p:cNvPr id="654" name="Freeform: Shape 653">
                          <a:extLst>
                            <a:ext uri="{FF2B5EF4-FFF2-40B4-BE49-F238E27FC236}">
                              <a16:creationId xmlns:a16="http://schemas.microsoft.com/office/drawing/2014/main" id="{2F77E1CE-40D7-4A33-A9EA-71E03D8A09E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55" name="Freeform: Shape 654">
                          <a:extLst>
                            <a:ext uri="{FF2B5EF4-FFF2-40B4-BE49-F238E27FC236}">
                              <a16:creationId xmlns:a16="http://schemas.microsoft.com/office/drawing/2014/main" id="{F2E76799-3ECC-4B90-BC6D-E578D5CAAB6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56" name="Oval 655">
                          <a:extLst>
                            <a:ext uri="{FF2B5EF4-FFF2-40B4-BE49-F238E27FC236}">
                              <a16:creationId xmlns:a16="http://schemas.microsoft.com/office/drawing/2014/main" id="{88D92902-C47D-4724-9167-3CA50A7234E7}"/>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625" name="Group 624">
                      <a:extLst>
                        <a:ext uri="{FF2B5EF4-FFF2-40B4-BE49-F238E27FC236}">
                          <a16:creationId xmlns:a16="http://schemas.microsoft.com/office/drawing/2014/main" id="{8722A9FF-5924-4DA4-809C-64FDA3A2800B}"/>
                        </a:ext>
                      </a:extLst>
                    </p:cNvPr>
                    <p:cNvGrpSpPr/>
                    <p:nvPr/>
                  </p:nvGrpSpPr>
                  <p:grpSpPr>
                    <a:xfrm>
                      <a:off x="8958282" y="2472417"/>
                      <a:ext cx="132319" cy="718236"/>
                      <a:chOff x="8836479" y="2472417"/>
                      <a:chExt cx="132319" cy="718236"/>
                    </a:xfrm>
                  </p:grpSpPr>
                  <p:grpSp>
                    <p:nvGrpSpPr>
                      <p:cNvPr id="644" name="Group 643">
                        <a:extLst>
                          <a:ext uri="{FF2B5EF4-FFF2-40B4-BE49-F238E27FC236}">
                            <a16:creationId xmlns:a16="http://schemas.microsoft.com/office/drawing/2014/main" id="{9E157DE6-E221-4148-87B7-73DC00D91A9E}"/>
                          </a:ext>
                        </a:extLst>
                      </p:cNvPr>
                      <p:cNvGrpSpPr/>
                      <p:nvPr/>
                    </p:nvGrpSpPr>
                    <p:grpSpPr>
                      <a:xfrm>
                        <a:off x="8836479" y="2472417"/>
                        <a:ext cx="115660" cy="356508"/>
                        <a:chOff x="8836479" y="2472417"/>
                        <a:chExt cx="115660" cy="356508"/>
                      </a:xfrm>
                    </p:grpSpPr>
                    <p:sp>
                      <p:nvSpPr>
                        <p:cNvPr id="649" name="Freeform: Shape 648">
                          <a:extLst>
                            <a:ext uri="{FF2B5EF4-FFF2-40B4-BE49-F238E27FC236}">
                              <a16:creationId xmlns:a16="http://schemas.microsoft.com/office/drawing/2014/main" id="{B3AC6F4A-7C2F-43E3-A1F8-9F7F9FC638E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50" name="Freeform: Shape 649">
                          <a:extLst>
                            <a:ext uri="{FF2B5EF4-FFF2-40B4-BE49-F238E27FC236}">
                              <a16:creationId xmlns:a16="http://schemas.microsoft.com/office/drawing/2014/main" id="{2098F773-F023-4903-A6B9-4CB67037ECF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51" name="Oval 650">
                          <a:extLst>
                            <a:ext uri="{FF2B5EF4-FFF2-40B4-BE49-F238E27FC236}">
                              <a16:creationId xmlns:a16="http://schemas.microsoft.com/office/drawing/2014/main" id="{CAF23D27-09CD-4D6A-880C-D617085045A9}"/>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45" name="Group 644">
                        <a:extLst>
                          <a:ext uri="{FF2B5EF4-FFF2-40B4-BE49-F238E27FC236}">
                            <a16:creationId xmlns:a16="http://schemas.microsoft.com/office/drawing/2014/main" id="{7A38607D-A6BC-4ED0-BF5B-B2869D824B50}"/>
                          </a:ext>
                        </a:extLst>
                      </p:cNvPr>
                      <p:cNvGrpSpPr/>
                      <p:nvPr/>
                    </p:nvGrpSpPr>
                    <p:grpSpPr>
                      <a:xfrm flipH="1" flipV="1">
                        <a:off x="8853138" y="2834145"/>
                        <a:ext cx="115660" cy="356508"/>
                        <a:chOff x="8836479" y="2472417"/>
                        <a:chExt cx="115660" cy="356508"/>
                      </a:xfrm>
                    </p:grpSpPr>
                    <p:sp>
                      <p:nvSpPr>
                        <p:cNvPr id="646" name="Freeform: Shape 645">
                          <a:extLst>
                            <a:ext uri="{FF2B5EF4-FFF2-40B4-BE49-F238E27FC236}">
                              <a16:creationId xmlns:a16="http://schemas.microsoft.com/office/drawing/2014/main" id="{114636E4-F735-4BC8-BEDA-D15FD78EC338}"/>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47" name="Freeform: Shape 646">
                          <a:extLst>
                            <a:ext uri="{FF2B5EF4-FFF2-40B4-BE49-F238E27FC236}">
                              <a16:creationId xmlns:a16="http://schemas.microsoft.com/office/drawing/2014/main" id="{105AB67C-B0EF-40CA-AC9B-C67D297DBE9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48" name="Oval 647">
                          <a:extLst>
                            <a:ext uri="{FF2B5EF4-FFF2-40B4-BE49-F238E27FC236}">
                              <a16:creationId xmlns:a16="http://schemas.microsoft.com/office/drawing/2014/main" id="{47B1D931-7FEA-4A3B-B270-DF98FE97D59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626" name="Group 625">
                      <a:extLst>
                        <a:ext uri="{FF2B5EF4-FFF2-40B4-BE49-F238E27FC236}">
                          <a16:creationId xmlns:a16="http://schemas.microsoft.com/office/drawing/2014/main" id="{79658F94-E18C-4535-A2AC-E72511A2B77D}"/>
                        </a:ext>
                      </a:extLst>
                    </p:cNvPr>
                    <p:cNvGrpSpPr/>
                    <p:nvPr/>
                  </p:nvGrpSpPr>
                  <p:grpSpPr>
                    <a:xfrm>
                      <a:off x="9086170" y="2472417"/>
                      <a:ext cx="132319" cy="718236"/>
                      <a:chOff x="8836479" y="2472417"/>
                      <a:chExt cx="132319" cy="718236"/>
                    </a:xfrm>
                  </p:grpSpPr>
                  <p:grpSp>
                    <p:nvGrpSpPr>
                      <p:cNvPr id="636" name="Group 635">
                        <a:extLst>
                          <a:ext uri="{FF2B5EF4-FFF2-40B4-BE49-F238E27FC236}">
                            <a16:creationId xmlns:a16="http://schemas.microsoft.com/office/drawing/2014/main" id="{2A0A1311-AC0D-417E-AB07-95C2979FCF44}"/>
                          </a:ext>
                        </a:extLst>
                      </p:cNvPr>
                      <p:cNvGrpSpPr/>
                      <p:nvPr/>
                    </p:nvGrpSpPr>
                    <p:grpSpPr>
                      <a:xfrm>
                        <a:off x="8836479" y="2472417"/>
                        <a:ext cx="115660" cy="356508"/>
                        <a:chOff x="8836479" y="2472417"/>
                        <a:chExt cx="115660" cy="356508"/>
                      </a:xfrm>
                    </p:grpSpPr>
                    <p:sp>
                      <p:nvSpPr>
                        <p:cNvPr id="641" name="Freeform: Shape 640">
                          <a:extLst>
                            <a:ext uri="{FF2B5EF4-FFF2-40B4-BE49-F238E27FC236}">
                              <a16:creationId xmlns:a16="http://schemas.microsoft.com/office/drawing/2014/main" id="{4E720E8D-B4E3-4750-A317-65D305A8D07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42" name="Freeform: Shape 641">
                          <a:extLst>
                            <a:ext uri="{FF2B5EF4-FFF2-40B4-BE49-F238E27FC236}">
                              <a16:creationId xmlns:a16="http://schemas.microsoft.com/office/drawing/2014/main" id="{A894F19B-02A1-4DD1-9A80-F0C2C89B4DE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43" name="Oval 642">
                          <a:extLst>
                            <a:ext uri="{FF2B5EF4-FFF2-40B4-BE49-F238E27FC236}">
                              <a16:creationId xmlns:a16="http://schemas.microsoft.com/office/drawing/2014/main" id="{8BC2CD14-356D-478D-9DA3-640BD04447D7}"/>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37" name="Group 636">
                        <a:extLst>
                          <a:ext uri="{FF2B5EF4-FFF2-40B4-BE49-F238E27FC236}">
                            <a16:creationId xmlns:a16="http://schemas.microsoft.com/office/drawing/2014/main" id="{837618B7-25E3-44F0-9D89-1B73515E75B5}"/>
                          </a:ext>
                        </a:extLst>
                      </p:cNvPr>
                      <p:cNvGrpSpPr/>
                      <p:nvPr/>
                    </p:nvGrpSpPr>
                    <p:grpSpPr>
                      <a:xfrm flipH="1" flipV="1">
                        <a:off x="8853138" y="2834145"/>
                        <a:ext cx="115660" cy="356508"/>
                        <a:chOff x="8836479" y="2472417"/>
                        <a:chExt cx="115660" cy="356508"/>
                      </a:xfrm>
                    </p:grpSpPr>
                    <p:sp>
                      <p:nvSpPr>
                        <p:cNvPr id="638" name="Freeform: Shape 637">
                          <a:extLst>
                            <a:ext uri="{FF2B5EF4-FFF2-40B4-BE49-F238E27FC236}">
                              <a16:creationId xmlns:a16="http://schemas.microsoft.com/office/drawing/2014/main" id="{CEE3958D-A436-4E9E-B5A8-D585B7FED2D1}"/>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39" name="Freeform: Shape 638">
                          <a:extLst>
                            <a:ext uri="{FF2B5EF4-FFF2-40B4-BE49-F238E27FC236}">
                              <a16:creationId xmlns:a16="http://schemas.microsoft.com/office/drawing/2014/main" id="{1BF27AB8-90CA-4470-A26A-8F8D5EFCD29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40" name="Oval 639">
                          <a:extLst>
                            <a:ext uri="{FF2B5EF4-FFF2-40B4-BE49-F238E27FC236}">
                              <a16:creationId xmlns:a16="http://schemas.microsoft.com/office/drawing/2014/main" id="{9D7495B8-E81B-45B1-B35B-FA50160562C1}"/>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627" name="Group 626">
                      <a:extLst>
                        <a:ext uri="{FF2B5EF4-FFF2-40B4-BE49-F238E27FC236}">
                          <a16:creationId xmlns:a16="http://schemas.microsoft.com/office/drawing/2014/main" id="{C90D7400-2536-441A-992A-87C9D3CD893A}"/>
                        </a:ext>
                      </a:extLst>
                    </p:cNvPr>
                    <p:cNvGrpSpPr/>
                    <p:nvPr/>
                  </p:nvGrpSpPr>
                  <p:grpSpPr>
                    <a:xfrm>
                      <a:off x="8720819" y="2472417"/>
                      <a:ext cx="132319" cy="718236"/>
                      <a:chOff x="8836479" y="2472417"/>
                      <a:chExt cx="132319" cy="718236"/>
                    </a:xfrm>
                  </p:grpSpPr>
                  <p:grpSp>
                    <p:nvGrpSpPr>
                      <p:cNvPr id="628" name="Group 627">
                        <a:extLst>
                          <a:ext uri="{FF2B5EF4-FFF2-40B4-BE49-F238E27FC236}">
                            <a16:creationId xmlns:a16="http://schemas.microsoft.com/office/drawing/2014/main" id="{6BB3DDD6-F030-4ADB-898A-EC33004A5C33}"/>
                          </a:ext>
                        </a:extLst>
                      </p:cNvPr>
                      <p:cNvGrpSpPr/>
                      <p:nvPr/>
                    </p:nvGrpSpPr>
                    <p:grpSpPr>
                      <a:xfrm>
                        <a:off x="8836479" y="2472417"/>
                        <a:ext cx="115660" cy="356508"/>
                        <a:chOff x="8836479" y="2472417"/>
                        <a:chExt cx="115660" cy="356508"/>
                      </a:xfrm>
                    </p:grpSpPr>
                    <p:sp>
                      <p:nvSpPr>
                        <p:cNvPr id="633" name="Freeform: Shape 632">
                          <a:extLst>
                            <a:ext uri="{FF2B5EF4-FFF2-40B4-BE49-F238E27FC236}">
                              <a16:creationId xmlns:a16="http://schemas.microsoft.com/office/drawing/2014/main" id="{27485BB4-58C5-462B-BD8F-E122F55FA54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34" name="Freeform: Shape 633">
                          <a:extLst>
                            <a:ext uri="{FF2B5EF4-FFF2-40B4-BE49-F238E27FC236}">
                              <a16:creationId xmlns:a16="http://schemas.microsoft.com/office/drawing/2014/main" id="{D2B126AE-312A-4B09-9C55-C84105126B7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35" name="Oval 634">
                          <a:extLst>
                            <a:ext uri="{FF2B5EF4-FFF2-40B4-BE49-F238E27FC236}">
                              <a16:creationId xmlns:a16="http://schemas.microsoft.com/office/drawing/2014/main" id="{3B7573A3-151C-4503-A637-F5A29FACEBB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29" name="Group 628">
                        <a:extLst>
                          <a:ext uri="{FF2B5EF4-FFF2-40B4-BE49-F238E27FC236}">
                            <a16:creationId xmlns:a16="http://schemas.microsoft.com/office/drawing/2014/main" id="{F0CDFD16-BDF1-4415-97DC-E668A0078E55}"/>
                          </a:ext>
                        </a:extLst>
                      </p:cNvPr>
                      <p:cNvGrpSpPr/>
                      <p:nvPr/>
                    </p:nvGrpSpPr>
                    <p:grpSpPr>
                      <a:xfrm flipH="1" flipV="1">
                        <a:off x="8853138" y="2834145"/>
                        <a:ext cx="115660" cy="356508"/>
                        <a:chOff x="8836479" y="2472417"/>
                        <a:chExt cx="115660" cy="356508"/>
                      </a:xfrm>
                    </p:grpSpPr>
                    <p:sp>
                      <p:nvSpPr>
                        <p:cNvPr id="630" name="Freeform: Shape 629">
                          <a:extLst>
                            <a:ext uri="{FF2B5EF4-FFF2-40B4-BE49-F238E27FC236}">
                              <a16:creationId xmlns:a16="http://schemas.microsoft.com/office/drawing/2014/main" id="{2FC0EF83-705E-4155-97C6-7BD88D69F76A}"/>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31" name="Freeform: Shape 630">
                          <a:extLst>
                            <a:ext uri="{FF2B5EF4-FFF2-40B4-BE49-F238E27FC236}">
                              <a16:creationId xmlns:a16="http://schemas.microsoft.com/office/drawing/2014/main" id="{8D143F09-C5D3-4369-B582-2D373E640C6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32" name="Oval 631">
                          <a:extLst>
                            <a:ext uri="{FF2B5EF4-FFF2-40B4-BE49-F238E27FC236}">
                              <a16:creationId xmlns:a16="http://schemas.microsoft.com/office/drawing/2014/main" id="{304DB472-D0F6-48BB-8242-2A7D0D327259}"/>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587" name="Group 586">
                    <a:extLst>
                      <a:ext uri="{FF2B5EF4-FFF2-40B4-BE49-F238E27FC236}">
                        <a16:creationId xmlns:a16="http://schemas.microsoft.com/office/drawing/2014/main" id="{52685238-48A3-4410-91FD-B84EC2D4CAF8}"/>
                      </a:ext>
                    </a:extLst>
                  </p:cNvPr>
                  <p:cNvGrpSpPr/>
                  <p:nvPr/>
                </p:nvGrpSpPr>
                <p:grpSpPr>
                  <a:xfrm>
                    <a:off x="10209438" y="2472417"/>
                    <a:ext cx="497670" cy="718236"/>
                    <a:chOff x="8720819" y="2472417"/>
                    <a:chExt cx="497670" cy="718236"/>
                  </a:xfrm>
                </p:grpSpPr>
                <p:grpSp>
                  <p:nvGrpSpPr>
                    <p:cNvPr id="588" name="Group 587">
                      <a:extLst>
                        <a:ext uri="{FF2B5EF4-FFF2-40B4-BE49-F238E27FC236}">
                          <a16:creationId xmlns:a16="http://schemas.microsoft.com/office/drawing/2014/main" id="{CDD62E03-7BED-4A82-B8EC-80E27C52A69D}"/>
                        </a:ext>
                      </a:extLst>
                    </p:cNvPr>
                    <p:cNvGrpSpPr/>
                    <p:nvPr/>
                  </p:nvGrpSpPr>
                  <p:grpSpPr>
                    <a:xfrm>
                      <a:off x="8836479" y="2472417"/>
                      <a:ext cx="132319" cy="718236"/>
                      <a:chOff x="8836479" y="2472417"/>
                      <a:chExt cx="132319" cy="718236"/>
                    </a:xfrm>
                  </p:grpSpPr>
                  <p:grpSp>
                    <p:nvGrpSpPr>
                      <p:cNvPr id="616" name="Group 615">
                        <a:extLst>
                          <a:ext uri="{FF2B5EF4-FFF2-40B4-BE49-F238E27FC236}">
                            <a16:creationId xmlns:a16="http://schemas.microsoft.com/office/drawing/2014/main" id="{58E9FD76-92B3-40B5-8B42-517EC4BA6CA2}"/>
                          </a:ext>
                        </a:extLst>
                      </p:cNvPr>
                      <p:cNvGrpSpPr/>
                      <p:nvPr/>
                    </p:nvGrpSpPr>
                    <p:grpSpPr>
                      <a:xfrm>
                        <a:off x="8836479" y="2472417"/>
                        <a:ext cx="115660" cy="356508"/>
                        <a:chOff x="8836479" y="2472417"/>
                        <a:chExt cx="115660" cy="356508"/>
                      </a:xfrm>
                    </p:grpSpPr>
                    <p:sp>
                      <p:nvSpPr>
                        <p:cNvPr id="621" name="Freeform: Shape 620">
                          <a:extLst>
                            <a:ext uri="{FF2B5EF4-FFF2-40B4-BE49-F238E27FC236}">
                              <a16:creationId xmlns:a16="http://schemas.microsoft.com/office/drawing/2014/main" id="{D57C7ECB-B9D6-46DE-BA3E-9E834756030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22" name="Freeform: Shape 621">
                          <a:extLst>
                            <a:ext uri="{FF2B5EF4-FFF2-40B4-BE49-F238E27FC236}">
                              <a16:creationId xmlns:a16="http://schemas.microsoft.com/office/drawing/2014/main" id="{CD83C94E-5FF8-4D29-A227-17FC476F052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23" name="Oval 622">
                          <a:extLst>
                            <a:ext uri="{FF2B5EF4-FFF2-40B4-BE49-F238E27FC236}">
                              <a16:creationId xmlns:a16="http://schemas.microsoft.com/office/drawing/2014/main" id="{7A5C3950-AD6C-4A82-8EE0-963B663F2613}"/>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17" name="Group 616">
                        <a:extLst>
                          <a:ext uri="{FF2B5EF4-FFF2-40B4-BE49-F238E27FC236}">
                            <a16:creationId xmlns:a16="http://schemas.microsoft.com/office/drawing/2014/main" id="{6B491A17-EA5E-4355-AEE6-99BBAD917FAE}"/>
                          </a:ext>
                        </a:extLst>
                      </p:cNvPr>
                      <p:cNvGrpSpPr/>
                      <p:nvPr/>
                    </p:nvGrpSpPr>
                    <p:grpSpPr>
                      <a:xfrm flipH="1" flipV="1">
                        <a:off x="8853138" y="2834145"/>
                        <a:ext cx="115660" cy="356508"/>
                        <a:chOff x="8836479" y="2472417"/>
                        <a:chExt cx="115660" cy="356508"/>
                      </a:xfrm>
                    </p:grpSpPr>
                    <p:sp>
                      <p:nvSpPr>
                        <p:cNvPr id="618" name="Freeform: Shape 617">
                          <a:extLst>
                            <a:ext uri="{FF2B5EF4-FFF2-40B4-BE49-F238E27FC236}">
                              <a16:creationId xmlns:a16="http://schemas.microsoft.com/office/drawing/2014/main" id="{4B0E0D3E-61D6-41AC-AD27-CF8B4115EBAC}"/>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19" name="Freeform: Shape 618">
                          <a:extLst>
                            <a:ext uri="{FF2B5EF4-FFF2-40B4-BE49-F238E27FC236}">
                              <a16:creationId xmlns:a16="http://schemas.microsoft.com/office/drawing/2014/main" id="{A94C374B-0C2A-4CA6-8BC3-8CECB6DEEAC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20" name="Oval 619">
                          <a:extLst>
                            <a:ext uri="{FF2B5EF4-FFF2-40B4-BE49-F238E27FC236}">
                              <a16:creationId xmlns:a16="http://schemas.microsoft.com/office/drawing/2014/main" id="{11F30A50-E674-437A-91F4-9155BE6550E1}"/>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589" name="Group 588">
                      <a:extLst>
                        <a:ext uri="{FF2B5EF4-FFF2-40B4-BE49-F238E27FC236}">
                          <a16:creationId xmlns:a16="http://schemas.microsoft.com/office/drawing/2014/main" id="{BD557A40-DA53-4798-96EF-779258ACE3EE}"/>
                        </a:ext>
                      </a:extLst>
                    </p:cNvPr>
                    <p:cNvGrpSpPr/>
                    <p:nvPr/>
                  </p:nvGrpSpPr>
                  <p:grpSpPr>
                    <a:xfrm>
                      <a:off x="8958282" y="2472417"/>
                      <a:ext cx="132319" cy="718236"/>
                      <a:chOff x="8836479" y="2472417"/>
                      <a:chExt cx="132319" cy="718236"/>
                    </a:xfrm>
                  </p:grpSpPr>
                  <p:grpSp>
                    <p:nvGrpSpPr>
                      <p:cNvPr id="608" name="Group 607">
                        <a:extLst>
                          <a:ext uri="{FF2B5EF4-FFF2-40B4-BE49-F238E27FC236}">
                            <a16:creationId xmlns:a16="http://schemas.microsoft.com/office/drawing/2014/main" id="{1B5A895C-7580-48A3-BDFF-2DA49DACC390}"/>
                          </a:ext>
                        </a:extLst>
                      </p:cNvPr>
                      <p:cNvGrpSpPr/>
                      <p:nvPr/>
                    </p:nvGrpSpPr>
                    <p:grpSpPr>
                      <a:xfrm>
                        <a:off x="8836479" y="2472417"/>
                        <a:ext cx="115660" cy="356508"/>
                        <a:chOff x="8836479" y="2472417"/>
                        <a:chExt cx="115660" cy="356508"/>
                      </a:xfrm>
                    </p:grpSpPr>
                    <p:sp>
                      <p:nvSpPr>
                        <p:cNvPr id="613" name="Freeform: Shape 612">
                          <a:extLst>
                            <a:ext uri="{FF2B5EF4-FFF2-40B4-BE49-F238E27FC236}">
                              <a16:creationId xmlns:a16="http://schemas.microsoft.com/office/drawing/2014/main" id="{D377BF53-EE6D-44F3-A90A-59FF25968E6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14" name="Freeform: Shape 613">
                          <a:extLst>
                            <a:ext uri="{FF2B5EF4-FFF2-40B4-BE49-F238E27FC236}">
                              <a16:creationId xmlns:a16="http://schemas.microsoft.com/office/drawing/2014/main" id="{9A6C3AEC-12C0-49AD-8359-7F743FF7297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15" name="Oval 614">
                          <a:extLst>
                            <a:ext uri="{FF2B5EF4-FFF2-40B4-BE49-F238E27FC236}">
                              <a16:creationId xmlns:a16="http://schemas.microsoft.com/office/drawing/2014/main" id="{09C67184-2879-409D-95F8-5DED474C037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09" name="Group 608">
                        <a:extLst>
                          <a:ext uri="{FF2B5EF4-FFF2-40B4-BE49-F238E27FC236}">
                            <a16:creationId xmlns:a16="http://schemas.microsoft.com/office/drawing/2014/main" id="{92D6F7CC-155A-4324-A36B-8937A542A8FD}"/>
                          </a:ext>
                        </a:extLst>
                      </p:cNvPr>
                      <p:cNvGrpSpPr/>
                      <p:nvPr/>
                    </p:nvGrpSpPr>
                    <p:grpSpPr>
                      <a:xfrm flipH="1" flipV="1">
                        <a:off x="8853138" y="2834145"/>
                        <a:ext cx="115660" cy="356508"/>
                        <a:chOff x="8836479" y="2472417"/>
                        <a:chExt cx="115660" cy="356508"/>
                      </a:xfrm>
                    </p:grpSpPr>
                    <p:sp>
                      <p:nvSpPr>
                        <p:cNvPr id="610" name="Freeform: Shape 609">
                          <a:extLst>
                            <a:ext uri="{FF2B5EF4-FFF2-40B4-BE49-F238E27FC236}">
                              <a16:creationId xmlns:a16="http://schemas.microsoft.com/office/drawing/2014/main" id="{DE3705D2-CE74-484D-8FD1-DEABDC12397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11" name="Freeform: Shape 610">
                          <a:extLst>
                            <a:ext uri="{FF2B5EF4-FFF2-40B4-BE49-F238E27FC236}">
                              <a16:creationId xmlns:a16="http://schemas.microsoft.com/office/drawing/2014/main" id="{1A4DA541-3F2F-4195-A162-3A3E60A30F53}"/>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12" name="Oval 611">
                          <a:extLst>
                            <a:ext uri="{FF2B5EF4-FFF2-40B4-BE49-F238E27FC236}">
                              <a16:creationId xmlns:a16="http://schemas.microsoft.com/office/drawing/2014/main" id="{6DBD7A64-7C19-460F-89A1-338B508987A6}"/>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590" name="Group 589">
                      <a:extLst>
                        <a:ext uri="{FF2B5EF4-FFF2-40B4-BE49-F238E27FC236}">
                          <a16:creationId xmlns:a16="http://schemas.microsoft.com/office/drawing/2014/main" id="{BBD5EFD7-6AD9-4676-B963-7DB5D8E07A2C}"/>
                        </a:ext>
                      </a:extLst>
                    </p:cNvPr>
                    <p:cNvGrpSpPr/>
                    <p:nvPr/>
                  </p:nvGrpSpPr>
                  <p:grpSpPr>
                    <a:xfrm>
                      <a:off x="9086170" y="2472417"/>
                      <a:ext cx="132319" cy="718236"/>
                      <a:chOff x="8836479" y="2472417"/>
                      <a:chExt cx="132319" cy="718236"/>
                    </a:xfrm>
                  </p:grpSpPr>
                  <p:grpSp>
                    <p:nvGrpSpPr>
                      <p:cNvPr id="600" name="Group 599">
                        <a:extLst>
                          <a:ext uri="{FF2B5EF4-FFF2-40B4-BE49-F238E27FC236}">
                            <a16:creationId xmlns:a16="http://schemas.microsoft.com/office/drawing/2014/main" id="{FAF6C43C-0BFD-413A-8CCB-ABE14E20B366}"/>
                          </a:ext>
                        </a:extLst>
                      </p:cNvPr>
                      <p:cNvGrpSpPr/>
                      <p:nvPr/>
                    </p:nvGrpSpPr>
                    <p:grpSpPr>
                      <a:xfrm>
                        <a:off x="8836479" y="2472417"/>
                        <a:ext cx="115660" cy="356508"/>
                        <a:chOff x="8836479" y="2472417"/>
                        <a:chExt cx="115660" cy="356508"/>
                      </a:xfrm>
                    </p:grpSpPr>
                    <p:sp>
                      <p:nvSpPr>
                        <p:cNvPr id="605" name="Freeform: Shape 604">
                          <a:extLst>
                            <a:ext uri="{FF2B5EF4-FFF2-40B4-BE49-F238E27FC236}">
                              <a16:creationId xmlns:a16="http://schemas.microsoft.com/office/drawing/2014/main" id="{ACB78B1C-D279-4EA9-A3D3-B1B09763309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06" name="Freeform: Shape 605">
                          <a:extLst>
                            <a:ext uri="{FF2B5EF4-FFF2-40B4-BE49-F238E27FC236}">
                              <a16:creationId xmlns:a16="http://schemas.microsoft.com/office/drawing/2014/main" id="{46BC3792-94B1-40C9-8F33-02E611D7A0E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07" name="Oval 606">
                          <a:extLst>
                            <a:ext uri="{FF2B5EF4-FFF2-40B4-BE49-F238E27FC236}">
                              <a16:creationId xmlns:a16="http://schemas.microsoft.com/office/drawing/2014/main" id="{6195E6BA-2B79-4C52-9EB5-9C766E83957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601" name="Group 600">
                        <a:extLst>
                          <a:ext uri="{FF2B5EF4-FFF2-40B4-BE49-F238E27FC236}">
                            <a16:creationId xmlns:a16="http://schemas.microsoft.com/office/drawing/2014/main" id="{3ADBD81A-8B62-4295-AEE4-59F37A684143}"/>
                          </a:ext>
                        </a:extLst>
                      </p:cNvPr>
                      <p:cNvGrpSpPr/>
                      <p:nvPr/>
                    </p:nvGrpSpPr>
                    <p:grpSpPr>
                      <a:xfrm flipH="1" flipV="1">
                        <a:off x="8853138" y="2834145"/>
                        <a:ext cx="115660" cy="356508"/>
                        <a:chOff x="8836479" y="2472417"/>
                        <a:chExt cx="115660" cy="356508"/>
                      </a:xfrm>
                    </p:grpSpPr>
                    <p:sp>
                      <p:nvSpPr>
                        <p:cNvPr id="602" name="Freeform: Shape 601">
                          <a:extLst>
                            <a:ext uri="{FF2B5EF4-FFF2-40B4-BE49-F238E27FC236}">
                              <a16:creationId xmlns:a16="http://schemas.microsoft.com/office/drawing/2014/main" id="{A92056F9-A34B-4F9A-B9E9-A00766D7D6E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03" name="Freeform: Shape 602">
                          <a:extLst>
                            <a:ext uri="{FF2B5EF4-FFF2-40B4-BE49-F238E27FC236}">
                              <a16:creationId xmlns:a16="http://schemas.microsoft.com/office/drawing/2014/main" id="{F01F64E3-05E9-4B13-900E-56CDF45413E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04" name="Oval 603">
                          <a:extLst>
                            <a:ext uri="{FF2B5EF4-FFF2-40B4-BE49-F238E27FC236}">
                              <a16:creationId xmlns:a16="http://schemas.microsoft.com/office/drawing/2014/main" id="{5A345A77-D589-43AA-9E93-0EDC249036A7}"/>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591" name="Group 590">
                      <a:extLst>
                        <a:ext uri="{FF2B5EF4-FFF2-40B4-BE49-F238E27FC236}">
                          <a16:creationId xmlns:a16="http://schemas.microsoft.com/office/drawing/2014/main" id="{07FD3486-9AF4-4838-B0F9-8CCA1F89B029}"/>
                        </a:ext>
                      </a:extLst>
                    </p:cNvPr>
                    <p:cNvGrpSpPr/>
                    <p:nvPr/>
                  </p:nvGrpSpPr>
                  <p:grpSpPr>
                    <a:xfrm>
                      <a:off x="8720819" y="2472417"/>
                      <a:ext cx="132319" cy="718236"/>
                      <a:chOff x="8836479" y="2472417"/>
                      <a:chExt cx="132319" cy="718236"/>
                    </a:xfrm>
                  </p:grpSpPr>
                  <p:grpSp>
                    <p:nvGrpSpPr>
                      <p:cNvPr id="592" name="Group 591">
                        <a:extLst>
                          <a:ext uri="{FF2B5EF4-FFF2-40B4-BE49-F238E27FC236}">
                            <a16:creationId xmlns:a16="http://schemas.microsoft.com/office/drawing/2014/main" id="{77F36ECC-4C9F-47F8-95D3-27AB566982D7}"/>
                          </a:ext>
                        </a:extLst>
                      </p:cNvPr>
                      <p:cNvGrpSpPr/>
                      <p:nvPr/>
                    </p:nvGrpSpPr>
                    <p:grpSpPr>
                      <a:xfrm>
                        <a:off x="8836479" y="2472417"/>
                        <a:ext cx="115660" cy="356508"/>
                        <a:chOff x="8836479" y="2472417"/>
                        <a:chExt cx="115660" cy="356508"/>
                      </a:xfrm>
                    </p:grpSpPr>
                    <p:sp>
                      <p:nvSpPr>
                        <p:cNvPr id="597" name="Freeform: Shape 596">
                          <a:extLst>
                            <a:ext uri="{FF2B5EF4-FFF2-40B4-BE49-F238E27FC236}">
                              <a16:creationId xmlns:a16="http://schemas.microsoft.com/office/drawing/2014/main" id="{09A03860-5FB2-49A2-8F55-79D824A45D4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98" name="Freeform: Shape 597">
                          <a:extLst>
                            <a:ext uri="{FF2B5EF4-FFF2-40B4-BE49-F238E27FC236}">
                              <a16:creationId xmlns:a16="http://schemas.microsoft.com/office/drawing/2014/main" id="{24EA21F5-1555-4A42-9F80-5BBD5174770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99" name="Oval 598">
                          <a:extLst>
                            <a:ext uri="{FF2B5EF4-FFF2-40B4-BE49-F238E27FC236}">
                              <a16:creationId xmlns:a16="http://schemas.microsoft.com/office/drawing/2014/main" id="{0DA0CBC5-B77F-4792-8E02-B8C30ED34C1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93" name="Group 592">
                        <a:extLst>
                          <a:ext uri="{FF2B5EF4-FFF2-40B4-BE49-F238E27FC236}">
                            <a16:creationId xmlns:a16="http://schemas.microsoft.com/office/drawing/2014/main" id="{E9D0FC76-B3CD-4FEE-814D-79ADAAC54BB7}"/>
                          </a:ext>
                        </a:extLst>
                      </p:cNvPr>
                      <p:cNvGrpSpPr/>
                      <p:nvPr/>
                    </p:nvGrpSpPr>
                    <p:grpSpPr>
                      <a:xfrm flipH="1" flipV="1">
                        <a:off x="8853138" y="2834145"/>
                        <a:ext cx="115660" cy="356508"/>
                        <a:chOff x="8836479" y="2472417"/>
                        <a:chExt cx="115660" cy="356508"/>
                      </a:xfrm>
                    </p:grpSpPr>
                    <p:sp>
                      <p:nvSpPr>
                        <p:cNvPr id="594" name="Freeform: Shape 593">
                          <a:extLst>
                            <a:ext uri="{FF2B5EF4-FFF2-40B4-BE49-F238E27FC236}">
                              <a16:creationId xmlns:a16="http://schemas.microsoft.com/office/drawing/2014/main" id="{3A0DF241-582A-4EC4-99B7-A05745AA215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95" name="Freeform: Shape 594">
                          <a:extLst>
                            <a:ext uri="{FF2B5EF4-FFF2-40B4-BE49-F238E27FC236}">
                              <a16:creationId xmlns:a16="http://schemas.microsoft.com/office/drawing/2014/main" id="{7DA60F15-235D-40E6-AE78-FFB85F1C721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96" name="Oval 595">
                          <a:extLst>
                            <a:ext uri="{FF2B5EF4-FFF2-40B4-BE49-F238E27FC236}">
                              <a16:creationId xmlns:a16="http://schemas.microsoft.com/office/drawing/2014/main" id="{2D71554A-455F-4B88-81CE-32FB5D0B1BF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grpSp>
              <p:nvGrpSpPr>
                <p:cNvPr id="286" name="Group 285">
                  <a:extLst>
                    <a:ext uri="{FF2B5EF4-FFF2-40B4-BE49-F238E27FC236}">
                      <a16:creationId xmlns:a16="http://schemas.microsoft.com/office/drawing/2014/main" id="{180E76AE-20DA-492E-9934-05EE4ECF0736}"/>
                    </a:ext>
                  </a:extLst>
                </p:cNvPr>
                <p:cNvGrpSpPr/>
                <p:nvPr/>
              </p:nvGrpSpPr>
              <p:grpSpPr>
                <a:xfrm>
                  <a:off x="12680899" y="2472417"/>
                  <a:ext cx="1986289" cy="718236"/>
                  <a:chOff x="8720819" y="2472417"/>
                  <a:chExt cx="1986289" cy="718236"/>
                </a:xfrm>
              </p:grpSpPr>
              <p:grpSp>
                <p:nvGrpSpPr>
                  <p:cNvPr id="436" name="Group 435">
                    <a:extLst>
                      <a:ext uri="{FF2B5EF4-FFF2-40B4-BE49-F238E27FC236}">
                        <a16:creationId xmlns:a16="http://schemas.microsoft.com/office/drawing/2014/main" id="{CEDEC61F-2323-460D-AF4C-385035A85FD9}"/>
                      </a:ext>
                    </a:extLst>
                  </p:cNvPr>
                  <p:cNvGrpSpPr/>
                  <p:nvPr/>
                </p:nvGrpSpPr>
                <p:grpSpPr>
                  <a:xfrm>
                    <a:off x="8720819" y="2472417"/>
                    <a:ext cx="497670" cy="718236"/>
                    <a:chOff x="8720819" y="2472417"/>
                    <a:chExt cx="497670" cy="718236"/>
                  </a:xfrm>
                </p:grpSpPr>
                <p:grpSp>
                  <p:nvGrpSpPr>
                    <p:cNvPr id="548" name="Group 547">
                      <a:extLst>
                        <a:ext uri="{FF2B5EF4-FFF2-40B4-BE49-F238E27FC236}">
                          <a16:creationId xmlns:a16="http://schemas.microsoft.com/office/drawing/2014/main" id="{0F30762D-28F5-40B5-8A4A-0728618CAFE8}"/>
                        </a:ext>
                      </a:extLst>
                    </p:cNvPr>
                    <p:cNvGrpSpPr/>
                    <p:nvPr/>
                  </p:nvGrpSpPr>
                  <p:grpSpPr>
                    <a:xfrm>
                      <a:off x="8836479" y="2472417"/>
                      <a:ext cx="132319" cy="718236"/>
                      <a:chOff x="8836479" y="2472417"/>
                      <a:chExt cx="132319" cy="718236"/>
                    </a:xfrm>
                  </p:grpSpPr>
                  <p:grpSp>
                    <p:nvGrpSpPr>
                      <p:cNvPr id="576" name="Group 575">
                        <a:extLst>
                          <a:ext uri="{FF2B5EF4-FFF2-40B4-BE49-F238E27FC236}">
                            <a16:creationId xmlns:a16="http://schemas.microsoft.com/office/drawing/2014/main" id="{76A69840-7EC6-4782-9E86-E67F0FD0EE96}"/>
                          </a:ext>
                        </a:extLst>
                      </p:cNvPr>
                      <p:cNvGrpSpPr/>
                      <p:nvPr/>
                    </p:nvGrpSpPr>
                    <p:grpSpPr>
                      <a:xfrm>
                        <a:off x="8836479" y="2472417"/>
                        <a:ext cx="115660" cy="356508"/>
                        <a:chOff x="8836479" y="2472417"/>
                        <a:chExt cx="115660" cy="356508"/>
                      </a:xfrm>
                    </p:grpSpPr>
                    <p:sp>
                      <p:nvSpPr>
                        <p:cNvPr id="581" name="Freeform: Shape 580">
                          <a:extLst>
                            <a:ext uri="{FF2B5EF4-FFF2-40B4-BE49-F238E27FC236}">
                              <a16:creationId xmlns:a16="http://schemas.microsoft.com/office/drawing/2014/main" id="{5CDD6EB5-5A4E-4322-9A22-277948A2CE5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82" name="Freeform: Shape 581">
                          <a:extLst>
                            <a:ext uri="{FF2B5EF4-FFF2-40B4-BE49-F238E27FC236}">
                              <a16:creationId xmlns:a16="http://schemas.microsoft.com/office/drawing/2014/main" id="{DD162F7A-28D7-49E1-A366-2D048BB7732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83" name="Oval 582">
                          <a:extLst>
                            <a:ext uri="{FF2B5EF4-FFF2-40B4-BE49-F238E27FC236}">
                              <a16:creationId xmlns:a16="http://schemas.microsoft.com/office/drawing/2014/main" id="{1A796103-D3A9-4A74-8A98-B1F32806E033}"/>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77" name="Group 576">
                        <a:extLst>
                          <a:ext uri="{FF2B5EF4-FFF2-40B4-BE49-F238E27FC236}">
                            <a16:creationId xmlns:a16="http://schemas.microsoft.com/office/drawing/2014/main" id="{B0C0DDA2-82EA-4504-8369-75BA309F5903}"/>
                          </a:ext>
                        </a:extLst>
                      </p:cNvPr>
                      <p:cNvGrpSpPr/>
                      <p:nvPr/>
                    </p:nvGrpSpPr>
                    <p:grpSpPr>
                      <a:xfrm flipH="1" flipV="1">
                        <a:off x="8853138" y="2834145"/>
                        <a:ext cx="115660" cy="356508"/>
                        <a:chOff x="8836479" y="2472417"/>
                        <a:chExt cx="115660" cy="356508"/>
                      </a:xfrm>
                    </p:grpSpPr>
                    <p:sp>
                      <p:nvSpPr>
                        <p:cNvPr id="578" name="Freeform: Shape 577">
                          <a:extLst>
                            <a:ext uri="{FF2B5EF4-FFF2-40B4-BE49-F238E27FC236}">
                              <a16:creationId xmlns:a16="http://schemas.microsoft.com/office/drawing/2014/main" id="{5FD3085E-3043-4925-A93B-3227EE1E21A8}"/>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79" name="Freeform: Shape 578">
                          <a:extLst>
                            <a:ext uri="{FF2B5EF4-FFF2-40B4-BE49-F238E27FC236}">
                              <a16:creationId xmlns:a16="http://schemas.microsoft.com/office/drawing/2014/main" id="{EF270AE9-E97D-4D6F-A6BE-AB285A686659}"/>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80" name="Oval 579">
                          <a:extLst>
                            <a:ext uri="{FF2B5EF4-FFF2-40B4-BE49-F238E27FC236}">
                              <a16:creationId xmlns:a16="http://schemas.microsoft.com/office/drawing/2014/main" id="{78DF2519-5778-4DF0-B381-4FA980E4087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549" name="Group 548">
                      <a:extLst>
                        <a:ext uri="{FF2B5EF4-FFF2-40B4-BE49-F238E27FC236}">
                          <a16:creationId xmlns:a16="http://schemas.microsoft.com/office/drawing/2014/main" id="{B5F7B0E1-F6D2-410D-B335-C6492106B018}"/>
                        </a:ext>
                      </a:extLst>
                    </p:cNvPr>
                    <p:cNvGrpSpPr/>
                    <p:nvPr/>
                  </p:nvGrpSpPr>
                  <p:grpSpPr>
                    <a:xfrm>
                      <a:off x="8958282" y="2472417"/>
                      <a:ext cx="132319" cy="718236"/>
                      <a:chOff x="8836479" y="2472417"/>
                      <a:chExt cx="132319" cy="718236"/>
                    </a:xfrm>
                  </p:grpSpPr>
                  <p:grpSp>
                    <p:nvGrpSpPr>
                      <p:cNvPr id="568" name="Group 567">
                        <a:extLst>
                          <a:ext uri="{FF2B5EF4-FFF2-40B4-BE49-F238E27FC236}">
                            <a16:creationId xmlns:a16="http://schemas.microsoft.com/office/drawing/2014/main" id="{2C8DD1BA-42D5-42AD-B7F8-D3267410469B}"/>
                          </a:ext>
                        </a:extLst>
                      </p:cNvPr>
                      <p:cNvGrpSpPr/>
                      <p:nvPr/>
                    </p:nvGrpSpPr>
                    <p:grpSpPr>
                      <a:xfrm>
                        <a:off x="8836479" y="2472417"/>
                        <a:ext cx="115660" cy="356508"/>
                        <a:chOff x="8836479" y="2472417"/>
                        <a:chExt cx="115660" cy="356508"/>
                      </a:xfrm>
                    </p:grpSpPr>
                    <p:sp>
                      <p:nvSpPr>
                        <p:cNvPr id="573" name="Freeform: Shape 572">
                          <a:extLst>
                            <a:ext uri="{FF2B5EF4-FFF2-40B4-BE49-F238E27FC236}">
                              <a16:creationId xmlns:a16="http://schemas.microsoft.com/office/drawing/2014/main" id="{09918072-9BAA-4067-9C9B-2DB92CA9C6F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74" name="Freeform: Shape 573">
                          <a:extLst>
                            <a:ext uri="{FF2B5EF4-FFF2-40B4-BE49-F238E27FC236}">
                              <a16:creationId xmlns:a16="http://schemas.microsoft.com/office/drawing/2014/main" id="{031547A5-2D5A-475F-ADEC-DCE91BC87801}"/>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75" name="Oval 574">
                          <a:extLst>
                            <a:ext uri="{FF2B5EF4-FFF2-40B4-BE49-F238E27FC236}">
                              <a16:creationId xmlns:a16="http://schemas.microsoft.com/office/drawing/2014/main" id="{C423E816-4BA3-4179-B07E-F27A20A3CE3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69" name="Group 568">
                        <a:extLst>
                          <a:ext uri="{FF2B5EF4-FFF2-40B4-BE49-F238E27FC236}">
                            <a16:creationId xmlns:a16="http://schemas.microsoft.com/office/drawing/2014/main" id="{4A5AD1D0-0751-43ED-A5ED-9C69E4246EE0}"/>
                          </a:ext>
                        </a:extLst>
                      </p:cNvPr>
                      <p:cNvGrpSpPr/>
                      <p:nvPr/>
                    </p:nvGrpSpPr>
                    <p:grpSpPr>
                      <a:xfrm flipH="1" flipV="1">
                        <a:off x="8853138" y="2834145"/>
                        <a:ext cx="115660" cy="356508"/>
                        <a:chOff x="8836479" y="2472417"/>
                        <a:chExt cx="115660" cy="356508"/>
                      </a:xfrm>
                    </p:grpSpPr>
                    <p:sp>
                      <p:nvSpPr>
                        <p:cNvPr id="570" name="Freeform: Shape 569">
                          <a:extLst>
                            <a:ext uri="{FF2B5EF4-FFF2-40B4-BE49-F238E27FC236}">
                              <a16:creationId xmlns:a16="http://schemas.microsoft.com/office/drawing/2014/main" id="{24236D03-3248-4AB8-AAF9-D5807C08286C}"/>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71" name="Freeform: Shape 570">
                          <a:extLst>
                            <a:ext uri="{FF2B5EF4-FFF2-40B4-BE49-F238E27FC236}">
                              <a16:creationId xmlns:a16="http://schemas.microsoft.com/office/drawing/2014/main" id="{3D2B8780-E068-4EE4-ABB7-EA3689E8A12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72" name="Oval 571">
                          <a:extLst>
                            <a:ext uri="{FF2B5EF4-FFF2-40B4-BE49-F238E27FC236}">
                              <a16:creationId xmlns:a16="http://schemas.microsoft.com/office/drawing/2014/main" id="{06F7A10C-0F19-4D0D-892D-8A939FC2D88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550" name="Group 549">
                      <a:extLst>
                        <a:ext uri="{FF2B5EF4-FFF2-40B4-BE49-F238E27FC236}">
                          <a16:creationId xmlns:a16="http://schemas.microsoft.com/office/drawing/2014/main" id="{3C3348AE-A802-4AE9-B12B-E90B215F94D0}"/>
                        </a:ext>
                      </a:extLst>
                    </p:cNvPr>
                    <p:cNvGrpSpPr/>
                    <p:nvPr/>
                  </p:nvGrpSpPr>
                  <p:grpSpPr>
                    <a:xfrm>
                      <a:off x="9086170" y="2472417"/>
                      <a:ext cx="132319" cy="718236"/>
                      <a:chOff x="8836479" y="2472417"/>
                      <a:chExt cx="132319" cy="718236"/>
                    </a:xfrm>
                  </p:grpSpPr>
                  <p:grpSp>
                    <p:nvGrpSpPr>
                      <p:cNvPr id="560" name="Group 559">
                        <a:extLst>
                          <a:ext uri="{FF2B5EF4-FFF2-40B4-BE49-F238E27FC236}">
                            <a16:creationId xmlns:a16="http://schemas.microsoft.com/office/drawing/2014/main" id="{5E3C485A-8CE5-48C7-9B02-F1BC55B16A8D}"/>
                          </a:ext>
                        </a:extLst>
                      </p:cNvPr>
                      <p:cNvGrpSpPr/>
                      <p:nvPr/>
                    </p:nvGrpSpPr>
                    <p:grpSpPr>
                      <a:xfrm>
                        <a:off x="8836479" y="2472417"/>
                        <a:ext cx="115660" cy="356508"/>
                        <a:chOff x="8836479" y="2472417"/>
                        <a:chExt cx="115660" cy="356508"/>
                      </a:xfrm>
                    </p:grpSpPr>
                    <p:sp>
                      <p:nvSpPr>
                        <p:cNvPr id="565" name="Freeform: Shape 564">
                          <a:extLst>
                            <a:ext uri="{FF2B5EF4-FFF2-40B4-BE49-F238E27FC236}">
                              <a16:creationId xmlns:a16="http://schemas.microsoft.com/office/drawing/2014/main" id="{BFC1B2B2-AD9E-4597-8C56-BD891E32F5D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66" name="Freeform: Shape 565">
                          <a:extLst>
                            <a:ext uri="{FF2B5EF4-FFF2-40B4-BE49-F238E27FC236}">
                              <a16:creationId xmlns:a16="http://schemas.microsoft.com/office/drawing/2014/main" id="{E90A3531-C4B2-4A52-9ACE-8AD1FDAEE87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67" name="Oval 566">
                          <a:extLst>
                            <a:ext uri="{FF2B5EF4-FFF2-40B4-BE49-F238E27FC236}">
                              <a16:creationId xmlns:a16="http://schemas.microsoft.com/office/drawing/2014/main" id="{7F9FAEC9-9861-4EFA-86FD-F1DDAA3EE355}"/>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61" name="Group 560">
                        <a:extLst>
                          <a:ext uri="{FF2B5EF4-FFF2-40B4-BE49-F238E27FC236}">
                            <a16:creationId xmlns:a16="http://schemas.microsoft.com/office/drawing/2014/main" id="{E4600CA5-2C5F-4DEA-B41E-56B40F695108}"/>
                          </a:ext>
                        </a:extLst>
                      </p:cNvPr>
                      <p:cNvGrpSpPr/>
                      <p:nvPr/>
                    </p:nvGrpSpPr>
                    <p:grpSpPr>
                      <a:xfrm flipH="1" flipV="1">
                        <a:off x="8853138" y="2834145"/>
                        <a:ext cx="115660" cy="356508"/>
                        <a:chOff x="8836479" y="2472417"/>
                        <a:chExt cx="115660" cy="356508"/>
                      </a:xfrm>
                    </p:grpSpPr>
                    <p:sp>
                      <p:nvSpPr>
                        <p:cNvPr id="562" name="Freeform: Shape 561">
                          <a:extLst>
                            <a:ext uri="{FF2B5EF4-FFF2-40B4-BE49-F238E27FC236}">
                              <a16:creationId xmlns:a16="http://schemas.microsoft.com/office/drawing/2014/main" id="{B4315DD9-3FB8-4A61-A87A-372172836F3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63" name="Freeform: Shape 562">
                          <a:extLst>
                            <a:ext uri="{FF2B5EF4-FFF2-40B4-BE49-F238E27FC236}">
                              <a16:creationId xmlns:a16="http://schemas.microsoft.com/office/drawing/2014/main" id="{535928F5-4A0B-446D-811A-4E51722669E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64" name="Oval 563">
                          <a:extLst>
                            <a:ext uri="{FF2B5EF4-FFF2-40B4-BE49-F238E27FC236}">
                              <a16:creationId xmlns:a16="http://schemas.microsoft.com/office/drawing/2014/main" id="{8D8FFFF1-4343-4C5B-A698-4866928E5AE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551" name="Group 550">
                      <a:extLst>
                        <a:ext uri="{FF2B5EF4-FFF2-40B4-BE49-F238E27FC236}">
                          <a16:creationId xmlns:a16="http://schemas.microsoft.com/office/drawing/2014/main" id="{F1985DDA-898D-469E-9EE1-ED9302E0B25A}"/>
                        </a:ext>
                      </a:extLst>
                    </p:cNvPr>
                    <p:cNvGrpSpPr/>
                    <p:nvPr/>
                  </p:nvGrpSpPr>
                  <p:grpSpPr>
                    <a:xfrm>
                      <a:off x="8720819" y="2472417"/>
                      <a:ext cx="132319" cy="718236"/>
                      <a:chOff x="8836479" y="2472417"/>
                      <a:chExt cx="132319" cy="718236"/>
                    </a:xfrm>
                  </p:grpSpPr>
                  <p:grpSp>
                    <p:nvGrpSpPr>
                      <p:cNvPr id="552" name="Group 551">
                        <a:extLst>
                          <a:ext uri="{FF2B5EF4-FFF2-40B4-BE49-F238E27FC236}">
                            <a16:creationId xmlns:a16="http://schemas.microsoft.com/office/drawing/2014/main" id="{6BD08710-2F24-474E-9C57-C1301804F2E3}"/>
                          </a:ext>
                        </a:extLst>
                      </p:cNvPr>
                      <p:cNvGrpSpPr/>
                      <p:nvPr/>
                    </p:nvGrpSpPr>
                    <p:grpSpPr>
                      <a:xfrm>
                        <a:off x="8836479" y="2472417"/>
                        <a:ext cx="115660" cy="356508"/>
                        <a:chOff x="8836479" y="2472417"/>
                        <a:chExt cx="115660" cy="356508"/>
                      </a:xfrm>
                    </p:grpSpPr>
                    <p:sp>
                      <p:nvSpPr>
                        <p:cNvPr id="557" name="Freeform: Shape 556">
                          <a:extLst>
                            <a:ext uri="{FF2B5EF4-FFF2-40B4-BE49-F238E27FC236}">
                              <a16:creationId xmlns:a16="http://schemas.microsoft.com/office/drawing/2014/main" id="{FFF2E060-0D53-4447-8926-47009EB5A86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58" name="Freeform: Shape 557">
                          <a:extLst>
                            <a:ext uri="{FF2B5EF4-FFF2-40B4-BE49-F238E27FC236}">
                              <a16:creationId xmlns:a16="http://schemas.microsoft.com/office/drawing/2014/main" id="{E591D89E-F4A2-4F12-A8F0-CEEDF70BA847}"/>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59" name="Oval 558">
                          <a:extLst>
                            <a:ext uri="{FF2B5EF4-FFF2-40B4-BE49-F238E27FC236}">
                              <a16:creationId xmlns:a16="http://schemas.microsoft.com/office/drawing/2014/main" id="{0F3AAE96-4C30-4C08-93E3-9E4EA457CE5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53" name="Group 552">
                        <a:extLst>
                          <a:ext uri="{FF2B5EF4-FFF2-40B4-BE49-F238E27FC236}">
                            <a16:creationId xmlns:a16="http://schemas.microsoft.com/office/drawing/2014/main" id="{4151F3F0-2CEC-4FFF-A658-5D70AABC3AA6}"/>
                          </a:ext>
                        </a:extLst>
                      </p:cNvPr>
                      <p:cNvGrpSpPr/>
                      <p:nvPr/>
                    </p:nvGrpSpPr>
                    <p:grpSpPr>
                      <a:xfrm flipH="1" flipV="1">
                        <a:off x="8853138" y="2834145"/>
                        <a:ext cx="115660" cy="356508"/>
                        <a:chOff x="8836479" y="2472417"/>
                        <a:chExt cx="115660" cy="356508"/>
                      </a:xfrm>
                    </p:grpSpPr>
                    <p:sp>
                      <p:nvSpPr>
                        <p:cNvPr id="554" name="Freeform: Shape 553">
                          <a:extLst>
                            <a:ext uri="{FF2B5EF4-FFF2-40B4-BE49-F238E27FC236}">
                              <a16:creationId xmlns:a16="http://schemas.microsoft.com/office/drawing/2014/main" id="{1BBF24F2-DB83-4F0A-A557-FACB3D515C8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55" name="Freeform: Shape 554">
                          <a:extLst>
                            <a:ext uri="{FF2B5EF4-FFF2-40B4-BE49-F238E27FC236}">
                              <a16:creationId xmlns:a16="http://schemas.microsoft.com/office/drawing/2014/main" id="{5D19A9D9-4939-4F06-8694-09669C2498F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56" name="Oval 555">
                          <a:extLst>
                            <a:ext uri="{FF2B5EF4-FFF2-40B4-BE49-F238E27FC236}">
                              <a16:creationId xmlns:a16="http://schemas.microsoft.com/office/drawing/2014/main" id="{60EED843-9733-45EC-ADE6-BA95EB6EC1BA}"/>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437" name="Group 436">
                    <a:extLst>
                      <a:ext uri="{FF2B5EF4-FFF2-40B4-BE49-F238E27FC236}">
                        <a16:creationId xmlns:a16="http://schemas.microsoft.com/office/drawing/2014/main" id="{6E0D6AD4-D7D1-495F-8158-8BAE584EF862}"/>
                      </a:ext>
                    </a:extLst>
                  </p:cNvPr>
                  <p:cNvGrpSpPr/>
                  <p:nvPr/>
                </p:nvGrpSpPr>
                <p:grpSpPr>
                  <a:xfrm>
                    <a:off x="9218489" y="2472417"/>
                    <a:ext cx="497670" cy="718236"/>
                    <a:chOff x="8720819" y="2472417"/>
                    <a:chExt cx="497670" cy="718236"/>
                  </a:xfrm>
                </p:grpSpPr>
                <p:grpSp>
                  <p:nvGrpSpPr>
                    <p:cNvPr id="512" name="Group 511">
                      <a:extLst>
                        <a:ext uri="{FF2B5EF4-FFF2-40B4-BE49-F238E27FC236}">
                          <a16:creationId xmlns:a16="http://schemas.microsoft.com/office/drawing/2014/main" id="{F4E4B9BB-B650-4189-9DFD-7D5DC917259E}"/>
                        </a:ext>
                      </a:extLst>
                    </p:cNvPr>
                    <p:cNvGrpSpPr/>
                    <p:nvPr/>
                  </p:nvGrpSpPr>
                  <p:grpSpPr>
                    <a:xfrm>
                      <a:off x="8836479" y="2472417"/>
                      <a:ext cx="132319" cy="718236"/>
                      <a:chOff x="8836479" y="2472417"/>
                      <a:chExt cx="132319" cy="718236"/>
                    </a:xfrm>
                  </p:grpSpPr>
                  <p:grpSp>
                    <p:nvGrpSpPr>
                      <p:cNvPr id="540" name="Group 539">
                        <a:extLst>
                          <a:ext uri="{FF2B5EF4-FFF2-40B4-BE49-F238E27FC236}">
                            <a16:creationId xmlns:a16="http://schemas.microsoft.com/office/drawing/2014/main" id="{693B85CA-7252-4107-87C4-C964F9E7D269}"/>
                          </a:ext>
                        </a:extLst>
                      </p:cNvPr>
                      <p:cNvGrpSpPr/>
                      <p:nvPr/>
                    </p:nvGrpSpPr>
                    <p:grpSpPr>
                      <a:xfrm>
                        <a:off x="8836479" y="2472417"/>
                        <a:ext cx="115660" cy="356508"/>
                        <a:chOff x="8836479" y="2472417"/>
                        <a:chExt cx="115660" cy="356508"/>
                      </a:xfrm>
                    </p:grpSpPr>
                    <p:sp>
                      <p:nvSpPr>
                        <p:cNvPr id="545" name="Freeform: Shape 544">
                          <a:extLst>
                            <a:ext uri="{FF2B5EF4-FFF2-40B4-BE49-F238E27FC236}">
                              <a16:creationId xmlns:a16="http://schemas.microsoft.com/office/drawing/2014/main" id="{A219CD82-67AD-4E8C-8D94-7797892A2B4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46" name="Freeform: Shape 545">
                          <a:extLst>
                            <a:ext uri="{FF2B5EF4-FFF2-40B4-BE49-F238E27FC236}">
                              <a16:creationId xmlns:a16="http://schemas.microsoft.com/office/drawing/2014/main" id="{4100DAAF-21D3-48EC-B015-1ABE06D60F4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47" name="Oval 546">
                          <a:extLst>
                            <a:ext uri="{FF2B5EF4-FFF2-40B4-BE49-F238E27FC236}">
                              <a16:creationId xmlns:a16="http://schemas.microsoft.com/office/drawing/2014/main" id="{CCD9810A-F20D-438D-B45A-51B8358454A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41" name="Group 540">
                        <a:extLst>
                          <a:ext uri="{FF2B5EF4-FFF2-40B4-BE49-F238E27FC236}">
                            <a16:creationId xmlns:a16="http://schemas.microsoft.com/office/drawing/2014/main" id="{D25B3B19-BDC2-4765-8306-B35572B2FEC5}"/>
                          </a:ext>
                        </a:extLst>
                      </p:cNvPr>
                      <p:cNvGrpSpPr/>
                      <p:nvPr/>
                    </p:nvGrpSpPr>
                    <p:grpSpPr>
                      <a:xfrm flipH="1" flipV="1">
                        <a:off x="8853138" y="2834145"/>
                        <a:ext cx="115660" cy="356508"/>
                        <a:chOff x="8836479" y="2472417"/>
                        <a:chExt cx="115660" cy="356508"/>
                      </a:xfrm>
                    </p:grpSpPr>
                    <p:sp>
                      <p:nvSpPr>
                        <p:cNvPr id="542" name="Freeform: Shape 541">
                          <a:extLst>
                            <a:ext uri="{FF2B5EF4-FFF2-40B4-BE49-F238E27FC236}">
                              <a16:creationId xmlns:a16="http://schemas.microsoft.com/office/drawing/2014/main" id="{E6997DC5-007E-4E24-AA5A-9DDE7931E3BF}"/>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43" name="Freeform: Shape 542">
                          <a:extLst>
                            <a:ext uri="{FF2B5EF4-FFF2-40B4-BE49-F238E27FC236}">
                              <a16:creationId xmlns:a16="http://schemas.microsoft.com/office/drawing/2014/main" id="{AFB403BB-669F-4C30-A3CE-CFE5A7D6D1F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44" name="Oval 543">
                          <a:extLst>
                            <a:ext uri="{FF2B5EF4-FFF2-40B4-BE49-F238E27FC236}">
                              <a16:creationId xmlns:a16="http://schemas.microsoft.com/office/drawing/2014/main" id="{EFC3AEEB-F0C7-41F3-9752-0EF9E0C5BF4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513" name="Group 512">
                      <a:extLst>
                        <a:ext uri="{FF2B5EF4-FFF2-40B4-BE49-F238E27FC236}">
                          <a16:creationId xmlns:a16="http://schemas.microsoft.com/office/drawing/2014/main" id="{3A56F19C-0D36-4DC8-B676-2488927C10BB}"/>
                        </a:ext>
                      </a:extLst>
                    </p:cNvPr>
                    <p:cNvGrpSpPr/>
                    <p:nvPr/>
                  </p:nvGrpSpPr>
                  <p:grpSpPr>
                    <a:xfrm>
                      <a:off x="8958282" y="2472417"/>
                      <a:ext cx="132319" cy="718236"/>
                      <a:chOff x="8836479" y="2472417"/>
                      <a:chExt cx="132319" cy="718236"/>
                    </a:xfrm>
                  </p:grpSpPr>
                  <p:grpSp>
                    <p:nvGrpSpPr>
                      <p:cNvPr id="532" name="Group 531">
                        <a:extLst>
                          <a:ext uri="{FF2B5EF4-FFF2-40B4-BE49-F238E27FC236}">
                            <a16:creationId xmlns:a16="http://schemas.microsoft.com/office/drawing/2014/main" id="{D5B6D7AC-E2B4-409D-9FFE-DD77B24B5F87}"/>
                          </a:ext>
                        </a:extLst>
                      </p:cNvPr>
                      <p:cNvGrpSpPr/>
                      <p:nvPr/>
                    </p:nvGrpSpPr>
                    <p:grpSpPr>
                      <a:xfrm>
                        <a:off x="8836479" y="2472417"/>
                        <a:ext cx="115660" cy="356508"/>
                        <a:chOff x="8836479" y="2472417"/>
                        <a:chExt cx="115660" cy="356508"/>
                      </a:xfrm>
                    </p:grpSpPr>
                    <p:sp>
                      <p:nvSpPr>
                        <p:cNvPr id="537" name="Freeform: Shape 536">
                          <a:extLst>
                            <a:ext uri="{FF2B5EF4-FFF2-40B4-BE49-F238E27FC236}">
                              <a16:creationId xmlns:a16="http://schemas.microsoft.com/office/drawing/2014/main" id="{FC9F93CA-3584-4C5B-A14D-10E6028829C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38" name="Freeform: Shape 537">
                          <a:extLst>
                            <a:ext uri="{FF2B5EF4-FFF2-40B4-BE49-F238E27FC236}">
                              <a16:creationId xmlns:a16="http://schemas.microsoft.com/office/drawing/2014/main" id="{14F3E679-929D-45DF-BCBA-6E7261AEFC7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39" name="Oval 538">
                          <a:extLst>
                            <a:ext uri="{FF2B5EF4-FFF2-40B4-BE49-F238E27FC236}">
                              <a16:creationId xmlns:a16="http://schemas.microsoft.com/office/drawing/2014/main" id="{13B99BCE-0450-400A-A70E-F877300AB9A6}"/>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33" name="Group 532">
                        <a:extLst>
                          <a:ext uri="{FF2B5EF4-FFF2-40B4-BE49-F238E27FC236}">
                            <a16:creationId xmlns:a16="http://schemas.microsoft.com/office/drawing/2014/main" id="{5DD44A51-5248-49D5-BB46-71E68B55828C}"/>
                          </a:ext>
                        </a:extLst>
                      </p:cNvPr>
                      <p:cNvGrpSpPr/>
                      <p:nvPr/>
                    </p:nvGrpSpPr>
                    <p:grpSpPr>
                      <a:xfrm flipH="1" flipV="1">
                        <a:off x="8853138" y="2834145"/>
                        <a:ext cx="115660" cy="356508"/>
                        <a:chOff x="8836479" y="2472417"/>
                        <a:chExt cx="115660" cy="356508"/>
                      </a:xfrm>
                    </p:grpSpPr>
                    <p:sp>
                      <p:nvSpPr>
                        <p:cNvPr id="534" name="Freeform: Shape 533">
                          <a:extLst>
                            <a:ext uri="{FF2B5EF4-FFF2-40B4-BE49-F238E27FC236}">
                              <a16:creationId xmlns:a16="http://schemas.microsoft.com/office/drawing/2014/main" id="{852D4D2C-5F94-4CB9-85F5-40E243060F1A}"/>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35" name="Freeform: Shape 534">
                          <a:extLst>
                            <a:ext uri="{FF2B5EF4-FFF2-40B4-BE49-F238E27FC236}">
                              <a16:creationId xmlns:a16="http://schemas.microsoft.com/office/drawing/2014/main" id="{A3B7242B-5993-45C5-88DE-D132EB8965B1}"/>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36" name="Oval 535">
                          <a:extLst>
                            <a:ext uri="{FF2B5EF4-FFF2-40B4-BE49-F238E27FC236}">
                              <a16:creationId xmlns:a16="http://schemas.microsoft.com/office/drawing/2014/main" id="{1221D262-5ADC-4026-B5D9-5CD9114E827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514" name="Group 513">
                      <a:extLst>
                        <a:ext uri="{FF2B5EF4-FFF2-40B4-BE49-F238E27FC236}">
                          <a16:creationId xmlns:a16="http://schemas.microsoft.com/office/drawing/2014/main" id="{78512B0B-010D-49CC-9C6E-9CF6BF6DF809}"/>
                        </a:ext>
                      </a:extLst>
                    </p:cNvPr>
                    <p:cNvGrpSpPr/>
                    <p:nvPr/>
                  </p:nvGrpSpPr>
                  <p:grpSpPr>
                    <a:xfrm>
                      <a:off x="9086170" y="2472417"/>
                      <a:ext cx="132319" cy="718236"/>
                      <a:chOff x="8836479" y="2472417"/>
                      <a:chExt cx="132319" cy="718236"/>
                    </a:xfrm>
                  </p:grpSpPr>
                  <p:grpSp>
                    <p:nvGrpSpPr>
                      <p:cNvPr id="524" name="Group 523">
                        <a:extLst>
                          <a:ext uri="{FF2B5EF4-FFF2-40B4-BE49-F238E27FC236}">
                            <a16:creationId xmlns:a16="http://schemas.microsoft.com/office/drawing/2014/main" id="{E1E7DBEF-31C2-4833-A6AB-9905FCD4363B}"/>
                          </a:ext>
                        </a:extLst>
                      </p:cNvPr>
                      <p:cNvGrpSpPr/>
                      <p:nvPr/>
                    </p:nvGrpSpPr>
                    <p:grpSpPr>
                      <a:xfrm>
                        <a:off x="8836479" y="2472417"/>
                        <a:ext cx="115660" cy="356508"/>
                        <a:chOff x="8836479" y="2472417"/>
                        <a:chExt cx="115660" cy="356508"/>
                      </a:xfrm>
                    </p:grpSpPr>
                    <p:sp>
                      <p:nvSpPr>
                        <p:cNvPr id="529" name="Freeform: Shape 528">
                          <a:extLst>
                            <a:ext uri="{FF2B5EF4-FFF2-40B4-BE49-F238E27FC236}">
                              <a16:creationId xmlns:a16="http://schemas.microsoft.com/office/drawing/2014/main" id="{1571CD1B-531C-439D-BD64-4BD78B58BBD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30" name="Freeform: Shape 529">
                          <a:extLst>
                            <a:ext uri="{FF2B5EF4-FFF2-40B4-BE49-F238E27FC236}">
                              <a16:creationId xmlns:a16="http://schemas.microsoft.com/office/drawing/2014/main" id="{A4DE891C-B025-447C-BD3F-62B918C8ABA3}"/>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31" name="Oval 530">
                          <a:extLst>
                            <a:ext uri="{FF2B5EF4-FFF2-40B4-BE49-F238E27FC236}">
                              <a16:creationId xmlns:a16="http://schemas.microsoft.com/office/drawing/2014/main" id="{AB9D503B-520D-41B4-AF30-0EDF5B4236B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25" name="Group 524">
                        <a:extLst>
                          <a:ext uri="{FF2B5EF4-FFF2-40B4-BE49-F238E27FC236}">
                            <a16:creationId xmlns:a16="http://schemas.microsoft.com/office/drawing/2014/main" id="{598AE4CE-E7CC-4F87-B069-0EFE99351307}"/>
                          </a:ext>
                        </a:extLst>
                      </p:cNvPr>
                      <p:cNvGrpSpPr/>
                      <p:nvPr/>
                    </p:nvGrpSpPr>
                    <p:grpSpPr>
                      <a:xfrm flipH="1" flipV="1">
                        <a:off x="8853138" y="2834145"/>
                        <a:ext cx="115660" cy="356508"/>
                        <a:chOff x="8836479" y="2472417"/>
                        <a:chExt cx="115660" cy="356508"/>
                      </a:xfrm>
                    </p:grpSpPr>
                    <p:sp>
                      <p:nvSpPr>
                        <p:cNvPr id="526" name="Freeform: Shape 525">
                          <a:extLst>
                            <a:ext uri="{FF2B5EF4-FFF2-40B4-BE49-F238E27FC236}">
                              <a16:creationId xmlns:a16="http://schemas.microsoft.com/office/drawing/2014/main" id="{454BB646-1906-416D-B9EF-D1E85721A6D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27" name="Freeform: Shape 526">
                          <a:extLst>
                            <a:ext uri="{FF2B5EF4-FFF2-40B4-BE49-F238E27FC236}">
                              <a16:creationId xmlns:a16="http://schemas.microsoft.com/office/drawing/2014/main" id="{2A63274F-BBE3-4BBC-8527-EAB2A315656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28" name="Oval 527">
                          <a:extLst>
                            <a:ext uri="{FF2B5EF4-FFF2-40B4-BE49-F238E27FC236}">
                              <a16:creationId xmlns:a16="http://schemas.microsoft.com/office/drawing/2014/main" id="{DAED3CB8-09AC-46B5-B340-41AA5C011A4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515" name="Group 514">
                      <a:extLst>
                        <a:ext uri="{FF2B5EF4-FFF2-40B4-BE49-F238E27FC236}">
                          <a16:creationId xmlns:a16="http://schemas.microsoft.com/office/drawing/2014/main" id="{E32BD45B-0B1D-45B6-8060-83A34C49FD8D}"/>
                        </a:ext>
                      </a:extLst>
                    </p:cNvPr>
                    <p:cNvGrpSpPr/>
                    <p:nvPr/>
                  </p:nvGrpSpPr>
                  <p:grpSpPr>
                    <a:xfrm>
                      <a:off x="8720819" y="2472417"/>
                      <a:ext cx="132319" cy="718236"/>
                      <a:chOff x="8836479" y="2472417"/>
                      <a:chExt cx="132319" cy="718236"/>
                    </a:xfrm>
                  </p:grpSpPr>
                  <p:grpSp>
                    <p:nvGrpSpPr>
                      <p:cNvPr id="516" name="Group 515">
                        <a:extLst>
                          <a:ext uri="{FF2B5EF4-FFF2-40B4-BE49-F238E27FC236}">
                            <a16:creationId xmlns:a16="http://schemas.microsoft.com/office/drawing/2014/main" id="{30C221AC-47D3-409F-9396-F6AEEA9646D1}"/>
                          </a:ext>
                        </a:extLst>
                      </p:cNvPr>
                      <p:cNvGrpSpPr/>
                      <p:nvPr/>
                    </p:nvGrpSpPr>
                    <p:grpSpPr>
                      <a:xfrm>
                        <a:off x="8836479" y="2472417"/>
                        <a:ext cx="115660" cy="356508"/>
                        <a:chOff x="8836479" y="2472417"/>
                        <a:chExt cx="115660" cy="356508"/>
                      </a:xfrm>
                    </p:grpSpPr>
                    <p:sp>
                      <p:nvSpPr>
                        <p:cNvPr id="521" name="Freeform: Shape 520">
                          <a:extLst>
                            <a:ext uri="{FF2B5EF4-FFF2-40B4-BE49-F238E27FC236}">
                              <a16:creationId xmlns:a16="http://schemas.microsoft.com/office/drawing/2014/main" id="{EEFC2678-6DF1-46A3-BAE7-EF404B80E28C}"/>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22" name="Freeform: Shape 521">
                          <a:extLst>
                            <a:ext uri="{FF2B5EF4-FFF2-40B4-BE49-F238E27FC236}">
                              <a16:creationId xmlns:a16="http://schemas.microsoft.com/office/drawing/2014/main" id="{82CDE283-487A-4193-B5BC-FA0C26F66671}"/>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23" name="Oval 522">
                          <a:extLst>
                            <a:ext uri="{FF2B5EF4-FFF2-40B4-BE49-F238E27FC236}">
                              <a16:creationId xmlns:a16="http://schemas.microsoft.com/office/drawing/2014/main" id="{23AB1FF1-8CB3-4AD5-8E41-43E3BC1EF06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17" name="Group 516">
                        <a:extLst>
                          <a:ext uri="{FF2B5EF4-FFF2-40B4-BE49-F238E27FC236}">
                            <a16:creationId xmlns:a16="http://schemas.microsoft.com/office/drawing/2014/main" id="{6FDA58E6-75CE-4B9A-A526-1F77D77E2845}"/>
                          </a:ext>
                        </a:extLst>
                      </p:cNvPr>
                      <p:cNvGrpSpPr/>
                      <p:nvPr/>
                    </p:nvGrpSpPr>
                    <p:grpSpPr>
                      <a:xfrm flipH="1" flipV="1">
                        <a:off x="8853138" y="2834145"/>
                        <a:ext cx="115660" cy="356508"/>
                        <a:chOff x="8836479" y="2472417"/>
                        <a:chExt cx="115660" cy="356508"/>
                      </a:xfrm>
                    </p:grpSpPr>
                    <p:sp>
                      <p:nvSpPr>
                        <p:cNvPr id="518" name="Freeform: Shape 517">
                          <a:extLst>
                            <a:ext uri="{FF2B5EF4-FFF2-40B4-BE49-F238E27FC236}">
                              <a16:creationId xmlns:a16="http://schemas.microsoft.com/office/drawing/2014/main" id="{0B57A203-AA33-489E-8600-39F15CDFAB4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19" name="Freeform: Shape 518">
                          <a:extLst>
                            <a:ext uri="{FF2B5EF4-FFF2-40B4-BE49-F238E27FC236}">
                              <a16:creationId xmlns:a16="http://schemas.microsoft.com/office/drawing/2014/main" id="{1D6928A9-7622-42F2-A331-7D5650250A1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20" name="Oval 519">
                          <a:extLst>
                            <a:ext uri="{FF2B5EF4-FFF2-40B4-BE49-F238E27FC236}">
                              <a16:creationId xmlns:a16="http://schemas.microsoft.com/office/drawing/2014/main" id="{BB31A391-8486-4F3E-8F92-B6369EF639A7}"/>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438" name="Group 437">
                    <a:extLst>
                      <a:ext uri="{FF2B5EF4-FFF2-40B4-BE49-F238E27FC236}">
                        <a16:creationId xmlns:a16="http://schemas.microsoft.com/office/drawing/2014/main" id="{E8F5A836-97A8-4BC3-8666-62AFF3FA1A41}"/>
                      </a:ext>
                    </a:extLst>
                  </p:cNvPr>
                  <p:cNvGrpSpPr/>
                  <p:nvPr/>
                </p:nvGrpSpPr>
                <p:grpSpPr>
                  <a:xfrm>
                    <a:off x="9711768" y="2472417"/>
                    <a:ext cx="497670" cy="718236"/>
                    <a:chOff x="8720819" y="2472417"/>
                    <a:chExt cx="497670" cy="718236"/>
                  </a:xfrm>
                </p:grpSpPr>
                <p:grpSp>
                  <p:nvGrpSpPr>
                    <p:cNvPr id="476" name="Group 475">
                      <a:extLst>
                        <a:ext uri="{FF2B5EF4-FFF2-40B4-BE49-F238E27FC236}">
                          <a16:creationId xmlns:a16="http://schemas.microsoft.com/office/drawing/2014/main" id="{C5B09235-461D-423A-81BB-6F49AC1FAF5F}"/>
                        </a:ext>
                      </a:extLst>
                    </p:cNvPr>
                    <p:cNvGrpSpPr/>
                    <p:nvPr/>
                  </p:nvGrpSpPr>
                  <p:grpSpPr>
                    <a:xfrm>
                      <a:off x="8836479" y="2472417"/>
                      <a:ext cx="132319" cy="718236"/>
                      <a:chOff x="8836479" y="2472417"/>
                      <a:chExt cx="132319" cy="718236"/>
                    </a:xfrm>
                  </p:grpSpPr>
                  <p:grpSp>
                    <p:nvGrpSpPr>
                      <p:cNvPr id="504" name="Group 503">
                        <a:extLst>
                          <a:ext uri="{FF2B5EF4-FFF2-40B4-BE49-F238E27FC236}">
                            <a16:creationId xmlns:a16="http://schemas.microsoft.com/office/drawing/2014/main" id="{D7DC2F7A-AFFA-4D48-AF81-6514A1FD9C3A}"/>
                          </a:ext>
                        </a:extLst>
                      </p:cNvPr>
                      <p:cNvGrpSpPr/>
                      <p:nvPr/>
                    </p:nvGrpSpPr>
                    <p:grpSpPr>
                      <a:xfrm>
                        <a:off x="8836479" y="2472417"/>
                        <a:ext cx="115660" cy="356508"/>
                        <a:chOff x="8836479" y="2472417"/>
                        <a:chExt cx="115660" cy="356508"/>
                      </a:xfrm>
                    </p:grpSpPr>
                    <p:sp>
                      <p:nvSpPr>
                        <p:cNvPr id="509" name="Freeform: Shape 508">
                          <a:extLst>
                            <a:ext uri="{FF2B5EF4-FFF2-40B4-BE49-F238E27FC236}">
                              <a16:creationId xmlns:a16="http://schemas.microsoft.com/office/drawing/2014/main" id="{C1F5040B-5DBE-4411-915B-A731EBEE6C6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10" name="Freeform: Shape 509">
                          <a:extLst>
                            <a:ext uri="{FF2B5EF4-FFF2-40B4-BE49-F238E27FC236}">
                              <a16:creationId xmlns:a16="http://schemas.microsoft.com/office/drawing/2014/main" id="{203C6DFF-993F-4486-95CD-9429E23A00B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11" name="Oval 510">
                          <a:extLst>
                            <a:ext uri="{FF2B5EF4-FFF2-40B4-BE49-F238E27FC236}">
                              <a16:creationId xmlns:a16="http://schemas.microsoft.com/office/drawing/2014/main" id="{4E43C8D2-51D7-404E-8302-59094A6EF90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505" name="Group 504">
                        <a:extLst>
                          <a:ext uri="{FF2B5EF4-FFF2-40B4-BE49-F238E27FC236}">
                            <a16:creationId xmlns:a16="http://schemas.microsoft.com/office/drawing/2014/main" id="{2791576C-918D-40F3-A3B5-ED23E2386E0A}"/>
                          </a:ext>
                        </a:extLst>
                      </p:cNvPr>
                      <p:cNvGrpSpPr/>
                      <p:nvPr/>
                    </p:nvGrpSpPr>
                    <p:grpSpPr>
                      <a:xfrm flipH="1" flipV="1">
                        <a:off x="8853138" y="2834145"/>
                        <a:ext cx="115660" cy="356508"/>
                        <a:chOff x="8836479" y="2472417"/>
                        <a:chExt cx="115660" cy="356508"/>
                      </a:xfrm>
                    </p:grpSpPr>
                    <p:sp>
                      <p:nvSpPr>
                        <p:cNvPr id="506" name="Freeform: Shape 505">
                          <a:extLst>
                            <a:ext uri="{FF2B5EF4-FFF2-40B4-BE49-F238E27FC236}">
                              <a16:creationId xmlns:a16="http://schemas.microsoft.com/office/drawing/2014/main" id="{288AA34F-E16E-43C9-8732-8A304776A63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07" name="Freeform: Shape 506">
                          <a:extLst>
                            <a:ext uri="{FF2B5EF4-FFF2-40B4-BE49-F238E27FC236}">
                              <a16:creationId xmlns:a16="http://schemas.microsoft.com/office/drawing/2014/main" id="{FC3FDD5B-FBCE-445C-A22F-BE427A343DB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08" name="Oval 507">
                          <a:extLst>
                            <a:ext uri="{FF2B5EF4-FFF2-40B4-BE49-F238E27FC236}">
                              <a16:creationId xmlns:a16="http://schemas.microsoft.com/office/drawing/2014/main" id="{F95BE1C4-20C2-486D-9699-43674D850D4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477" name="Group 476">
                      <a:extLst>
                        <a:ext uri="{FF2B5EF4-FFF2-40B4-BE49-F238E27FC236}">
                          <a16:creationId xmlns:a16="http://schemas.microsoft.com/office/drawing/2014/main" id="{79A03CF2-23F7-4F1D-859E-B1D2FC91F784}"/>
                        </a:ext>
                      </a:extLst>
                    </p:cNvPr>
                    <p:cNvGrpSpPr/>
                    <p:nvPr/>
                  </p:nvGrpSpPr>
                  <p:grpSpPr>
                    <a:xfrm>
                      <a:off x="8958282" y="2472417"/>
                      <a:ext cx="132319" cy="718236"/>
                      <a:chOff x="8836479" y="2472417"/>
                      <a:chExt cx="132319" cy="718236"/>
                    </a:xfrm>
                  </p:grpSpPr>
                  <p:grpSp>
                    <p:nvGrpSpPr>
                      <p:cNvPr id="496" name="Group 495">
                        <a:extLst>
                          <a:ext uri="{FF2B5EF4-FFF2-40B4-BE49-F238E27FC236}">
                            <a16:creationId xmlns:a16="http://schemas.microsoft.com/office/drawing/2014/main" id="{764E9728-D24F-4AC3-9133-9744E0091AD3}"/>
                          </a:ext>
                        </a:extLst>
                      </p:cNvPr>
                      <p:cNvGrpSpPr/>
                      <p:nvPr/>
                    </p:nvGrpSpPr>
                    <p:grpSpPr>
                      <a:xfrm>
                        <a:off x="8836479" y="2472417"/>
                        <a:ext cx="115660" cy="356508"/>
                        <a:chOff x="8836479" y="2472417"/>
                        <a:chExt cx="115660" cy="356508"/>
                      </a:xfrm>
                    </p:grpSpPr>
                    <p:sp>
                      <p:nvSpPr>
                        <p:cNvPr id="501" name="Freeform: Shape 500">
                          <a:extLst>
                            <a:ext uri="{FF2B5EF4-FFF2-40B4-BE49-F238E27FC236}">
                              <a16:creationId xmlns:a16="http://schemas.microsoft.com/office/drawing/2014/main" id="{CEE29A90-E5DF-4D7F-8430-7EE089EA2EE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02" name="Freeform: Shape 501">
                          <a:extLst>
                            <a:ext uri="{FF2B5EF4-FFF2-40B4-BE49-F238E27FC236}">
                              <a16:creationId xmlns:a16="http://schemas.microsoft.com/office/drawing/2014/main" id="{52E1E880-FBBD-45A8-B33A-5B7B333E5809}"/>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03" name="Oval 502">
                          <a:extLst>
                            <a:ext uri="{FF2B5EF4-FFF2-40B4-BE49-F238E27FC236}">
                              <a16:creationId xmlns:a16="http://schemas.microsoft.com/office/drawing/2014/main" id="{98EE9B0E-F9D2-4A49-BE91-5FD847E4D1F5}"/>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97" name="Group 496">
                        <a:extLst>
                          <a:ext uri="{FF2B5EF4-FFF2-40B4-BE49-F238E27FC236}">
                            <a16:creationId xmlns:a16="http://schemas.microsoft.com/office/drawing/2014/main" id="{ADED72F1-E453-4A35-BB6E-7E438775C415}"/>
                          </a:ext>
                        </a:extLst>
                      </p:cNvPr>
                      <p:cNvGrpSpPr/>
                      <p:nvPr/>
                    </p:nvGrpSpPr>
                    <p:grpSpPr>
                      <a:xfrm flipH="1" flipV="1">
                        <a:off x="8853138" y="2834145"/>
                        <a:ext cx="115660" cy="356508"/>
                        <a:chOff x="8836479" y="2472417"/>
                        <a:chExt cx="115660" cy="356508"/>
                      </a:xfrm>
                    </p:grpSpPr>
                    <p:sp>
                      <p:nvSpPr>
                        <p:cNvPr id="498" name="Freeform: Shape 497">
                          <a:extLst>
                            <a:ext uri="{FF2B5EF4-FFF2-40B4-BE49-F238E27FC236}">
                              <a16:creationId xmlns:a16="http://schemas.microsoft.com/office/drawing/2014/main" id="{D0ECD196-8D87-45EC-8166-21B23B9F3D05}"/>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99" name="Freeform: Shape 498">
                          <a:extLst>
                            <a:ext uri="{FF2B5EF4-FFF2-40B4-BE49-F238E27FC236}">
                              <a16:creationId xmlns:a16="http://schemas.microsoft.com/office/drawing/2014/main" id="{2B5990CF-2181-41C4-BF26-01B882C598B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00" name="Oval 499">
                          <a:extLst>
                            <a:ext uri="{FF2B5EF4-FFF2-40B4-BE49-F238E27FC236}">
                              <a16:creationId xmlns:a16="http://schemas.microsoft.com/office/drawing/2014/main" id="{93DBF14E-CC9F-429C-9540-E9CD92B4F8D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478" name="Group 477">
                      <a:extLst>
                        <a:ext uri="{FF2B5EF4-FFF2-40B4-BE49-F238E27FC236}">
                          <a16:creationId xmlns:a16="http://schemas.microsoft.com/office/drawing/2014/main" id="{A6232D41-A968-4F2E-9250-3FE143F10FA2}"/>
                        </a:ext>
                      </a:extLst>
                    </p:cNvPr>
                    <p:cNvGrpSpPr/>
                    <p:nvPr/>
                  </p:nvGrpSpPr>
                  <p:grpSpPr>
                    <a:xfrm>
                      <a:off x="9086170" y="2472417"/>
                      <a:ext cx="132319" cy="718236"/>
                      <a:chOff x="8836479" y="2472417"/>
                      <a:chExt cx="132319" cy="718236"/>
                    </a:xfrm>
                  </p:grpSpPr>
                  <p:grpSp>
                    <p:nvGrpSpPr>
                      <p:cNvPr id="488" name="Group 487">
                        <a:extLst>
                          <a:ext uri="{FF2B5EF4-FFF2-40B4-BE49-F238E27FC236}">
                            <a16:creationId xmlns:a16="http://schemas.microsoft.com/office/drawing/2014/main" id="{A7D47B21-ECB5-4204-B983-0A1E906FDD3A}"/>
                          </a:ext>
                        </a:extLst>
                      </p:cNvPr>
                      <p:cNvGrpSpPr/>
                      <p:nvPr/>
                    </p:nvGrpSpPr>
                    <p:grpSpPr>
                      <a:xfrm>
                        <a:off x="8836479" y="2472417"/>
                        <a:ext cx="115660" cy="356508"/>
                        <a:chOff x="8836479" y="2472417"/>
                        <a:chExt cx="115660" cy="356508"/>
                      </a:xfrm>
                    </p:grpSpPr>
                    <p:sp>
                      <p:nvSpPr>
                        <p:cNvPr id="493" name="Freeform: Shape 492">
                          <a:extLst>
                            <a:ext uri="{FF2B5EF4-FFF2-40B4-BE49-F238E27FC236}">
                              <a16:creationId xmlns:a16="http://schemas.microsoft.com/office/drawing/2014/main" id="{13E414AF-D37F-4E81-9692-C6C3AA30021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94" name="Freeform: Shape 493">
                          <a:extLst>
                            <a:ext uri="{FF2B5EF4-FFF2-40B4-BE49-F238E27FC236}">
                              <a16:creationId xmlns:a16="http://schemas.microsoft.com/office/drawing/2014/main" id="{75247483-C36A-4054-BBE6-96FEC4159A3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95" name="Oval 494">
                          <a:extLst>
                            <a:ext uri="{FF2B5EF4-FFF2-40B4-BE49-F238E27FC236}">
                              <a16:creationId xmlns:a16="http://schemas.microsoft.com/office/drawing/2014/main" id="{45DAC86B-00E3-42DA-AFAD-7546EA3ABE9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89" name="Group 488">
                        <a:extLst>
                          <a:ext uri="{FF2B5EF4-FFF2-40B4-BE49-F238E27FC236}">
                            <a16:creationId xmlns:a16="http://schemas.microsoft.com/office/drawing/2014/main" id="{9F8D75DA-20DC-447E-A397-5F32A300691C}"/>
                          </a:ext>
                        </a:extLst>
                      </p:cNvPr>
                      <p:cNvGrpSpPr/>
                      <p:nvPr/>
                    </p:nvGrpSpPr>
                    <p:grpSpPr>
                      <a:xfrm flipH="1" flipV="1">
                        <a:off x="8853138" y="2834145"/>
                        <a:ext cx="115660" cy="356508"/>
                        <a:chOff x="8836479" y="2472417"/>
                        <a:chExt cx="115660" cy="356508"/>
                      </a:xfrm>
                    </p:grpSpPr>
                    <p:sp>
                      <p:nvSpPr>
                        <p:cNvPr id="490" name="Freeform: Shape 489">
                          <a:extLst>
                            <a:ext uri="{FF2B5EF4-FFF2-40B4-BE49-F238E27FC236}">
                              <a16:creationId xmlns:a16="http://schemas.microsoft.com/office/drawing/2014/main" id="{DEA2036D-1589-49FC-86DD-5B230ABDF3E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91" name="Freeform: Shape 490">
                          <a:extLst>
                            <a:ext uri="{FF2B5EF4-FFF2-40B4-BE49-F238E27FC236}">
                              <a16:creationId xmlns:a16="http://schemas.microsoft.com/office/drawing/2014/main" id="{3BFC1193-669A-4A1E-AF50-B8AA9693B2A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92" name="Oval 491">
                          <a:extLst>
                            <a:ext uri="{FF2B5EF4-FFF2-40B4-BE49-F238E27FC236}">
                              <a16:creationId xmlns:a16="http://schemas.microsoft.com/office/drawing/2014/main" id="{234AE7A3-8318-40A7-8504-0EF49E6A6B3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479" name="Group 478">
                      <a:extLst>
                        <a:ext uri="{FF2B5EF4-FFF2-40B4-BE49-F238E27FC236}">
                          <a16:creationId xmlns:a16="http://schemas.microsoft.com/office/drawing/2014/main" id="{95F7B49F-135C-4BF7-843D-57BDCA8A3B95}"/>
                        </a:ext>
                      </a:extLst>
                    </p:cNvPr>
                    <p:cNvGrpSpPr/>
                    <p:nvPr/>
                  </p:nvGrpSpPr>
                  <p:grpSpPr>
                    <a:xfrm>
                      <a:off x="8720819" y="2472417"/>
                      <a:ext cx="132319" cy="718236"/>
                      <a:chOff x="8836479" y="2472417"/>
                      <a:chExt cx="132319" cy="718236"/>
                    </a:xfrm>
                  </p:grpSpPr>
                  <p:grpSp>
                    <p:nvGrpSpPr>
                      <p:cNvPr id="480" name="Group 479">
                        <a:extLst>
                          <a:ext uri="{FF2B5EF4-FFF2-40B4-BE49-F238E27FC236}">
                            <a16:creationId xmlns:a16="http://schemas.microsoft.com/office/drawing/2014/main" id="{B65CB460-8A17-4699-A394-79B2B07E4115}"/>
                          </a:ext>
                        </a:extLst>
                      </p:cNvPr>
                      <p:cNvGrpSpPr/>
                      <p:nvPr/>
                    </p:nvGrpSpPr>
                    <p:grpSpPr>
                      <a:xfrm>
                        <a:off x="8836479" y="2472417"/>
                        <a:ext cx="115660" cy="356508"/>
                        <a:chOff x="8836479" y="2472417"/>
                        <a:chExt cx="115660" cy="356508"/>
                      </a:xfrm>
                    </p:grpSpPr>
                    <p:sp>
                      <p:nvSpPr>
                        <p:cNvPr id="485" name="Freeform: Shape 484">
                          <a:extLst>
                            <a:ext uri="{FF2B5EF4-FFF2-40B4-BE49-F238E27FC236}">
                              <a16:creationId xmlns:a16="http://schemas.microsoft.com/office/drawing/2014/main" id="{DC3A5762-15E3-453C-9CFB-B0894F42A75B}"/>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86" name="Freeform: Shape 485">
                          <a:extLst>
                            <a:ext uri="{FF2B5EF4-FFF2-40B4-BE49-F238E27FC236}">
                              <a16:creationId xmlns:a16="http://schemas.microsoft.com/office/drawing/2014/main" id="{3284643A-6463-4898-B416-814A10F9BA7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87" name="Oval 486">
                          <a:extLst>
                            <a:ext uri="{FF2B5EF4-FFF2-40B4-BE49-F238E27FC236}">
                              <a16:creationId xmlns:a16="http://schemas.microsoft.com/office/drawing/2014/main" id="{6F3A3E2B-5159-481D-9B0C-5AFC08330B2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81" name="Group 480">
                        <a:extLst>
                          <a:ext uri="{FF2B5EF4-FFF2-40B4-BE49-F238E27FC236}">
                            <a16:creationId xmlns:a16="http://schemas.microsoft.com/office/drawing/2014/main" id="{EA8735FB-E7EC-4C4A-8406-B19B027B6A3C}"/>
                          </a:ext>
                        </a:extLst>
                      </p:cNvPr>
                      <p:cNvGrpSpPr/>
                      <p:nvPr/>
                    </p:nvGrpSpPr>
                    <p:grpSpPr>
                      <a:xfrm flipH="1" flipV="1">
                        <a:off x="8853138" y="2834145"/>
                        <a:ext cx="115660" cy="356508"/>
                        <a:chOff x="8836479" y="2472417"/>
                        <a:chExt cx="115660" cy="356508"/>
                      </a:xfrm>
                    </p:grpSpPr>
                    <p:sp>
                      <p:nvSpPr>
                        <p:cNvPr id="482" name="Freeform: Shape 481">
                          <a:extLst>
                            <a:ext uri="{FF2B5EF4-FFF2-40B4-BE49-F238E27FC236}">
                              <a16:creationId xmlns:a16="http://schemas.microsoft.com/office/drawing/2014/main" id="{81CFBD6A-6858-4F74-82E7-66B8B9F6869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83" name="Freeform: Shape 482">
                          <a:extLst>
                            <a:ext uri="{FF2B5EF4-FFF2-40B4-BE49-F238E27FC236}">
                              <a16:creationId xmlns:a16="http://schemas.microsoft.com/office/drawing/2014/main" id="{2DEDDBC5-26C2-46E8-8E1A-A3EDE051C97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84" name="Oval 483">
                          <a:extLst>
                            <a:ext uri="{FF2B5EF4-FFF2-40B4-BE49-F238E27FC236}">
                              <a16:creationId xmlns:a16="http://schemas.microsoft.com/office/drawing/2014/main" id="{9190C9DF-816D-4683-B32B-F0425B7E841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439" name="Group 438">
                    <a:extLst>
                      <a:ext uri="{FF2B5EF4-FFF2-40B4-BE49-F238E27FC236}">
                        <a16:creationId xmlns:a16="http://schemas.microsoft.com/office/drawing/2014/main" id="{D0309862-A02A-45D8-A05C-876B0B0AAAF4}"/>
                      </a:ext>
                    </a:extLst>
                  </p:cNvPr>
                  <p:cNvGrpSpPr/>
                  <p:nvPr/>
                </p:nvGrpSpPr>
                <p:grpSpPr>
                  <a:xfrm>
                    <a:off x="10209438" y="2472417"/>
                    <a:ext cx="497670" cy="718236"/>
                    <a:chOff x="8720819" y="2472417"/>
                    <a:chExt cx="497670" cy="718236"/>
                  </a:xfrm>
                </p:grpSpPr>
                <p:grpSp>
                  <p:nvGrpSpPr>
                    <p:cNvPr id="440" name="Group 439">
                      <a:extLst>
                        <a:ext uri="{FF2B5EF4-FFF2-40B4-BE49-F238E27FC236}">
                          <a16:creationId xmlns:a16="http://schemas.microsoft.com/office/drawing/2014/main" id="{4561DFB7-5E9F-42A8-A7DD-AC808AC1D273}"/>
                        </a:ext>
                      </a:extLst>
                    </p:cNvPr>
                    <p:cNvGrpSpPr/>
                    <p:nvPr/>
                  </p:nvGrpSpPr>
                  <p:grpSpPr>
                    <a:xfrm>
                      <a:off x="8836479" y="2472417"/>
                      <a:ext cx="132319" cy="718236"/>
                      <a:chOff x="8836479" y="2472417"/>
                      <a:chExt cx="132319" cy="718236"/>
                    </a:xfrm>
                  </p:grpSpPr>
                  <p:grpSp>
                    <p:nvGrpSpPr>
                      <p:cNvPr id="468" name="Group 467">
                        <a:extLst>
                          <a:ext uri="{FF2B5EF4-FFF2-40B4-BE49-F238E27FC236}">
                            <a16:creationId xmlns:a16="http://schemas.microsoft.com/office/drawing/2014/main" id="{1ACF0353-12B3-4F75-877D-B71174B336E8}"/>
                          </a:ext>
                        </a:extLst>
                      </p:cNvPr>
                      <p:cNvGrpSpPr/>
                      <p:nvPr/>
                    </p:nvGrpSpPr>
                    <p:grpSpPr>
                      <a:xfrm>
                        <a:off x="8836479" y="2472417"/>
                        <a:ext cx="115660" cy="356508"/>
                        <a:chOff x="8836479" y="2472417"/>
                        <a:chExt cx="115660" cy="356508"/>
                      </a:xfrm>
                    </p:grpSpPr>
                    <p:sp>
                      <p:nvSpPr>
                        <p:cNvPr id="473" name="Freeform: Shape 472">
                          <a:extLst>
                            <a:ext uri="{FF2B5EF4-FFF2-40B4-BE49-F238E27FC236}">
                              <a16:creationId xmlns:a16="http://schemas.microsoft.com/office/drawing/2014/main" id="{70BF418E-4908-4B70-8744-B4B8FF89A6DC}"/>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74" name="Freeform: Shape 473">
                          <a:extLst>
                            <a:ext uri="{FF2B5EF4-FFF2-40B4-BE49-F238E27FC236}">
                              <a16:creationId xmlns:a16="http://schemas.microsoft.com/office/drawing/2014/main" id="{B1BE8491-9EA0-4D5F-86A3-1C7480194141}"/>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75" name="Oval 474">
                          <a:extLst>
                            <a:ext uri="{FF2B5EF4-FFF2-40B4-BE49-F238E27FC236}">
                              <a16:creationId xmlns:a16="http://schemas.microsoft.com/office/drawing/2014/main" id="{F4346D58-2B59-45D5-9340-E4AF416029D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69" name="Group 468">
                        <a:extLst>
                          <a:ext uri="{FF2B5EF4-FFF2-40B4-BE49-F238E27FC236}">
                            <a16:creationId xmlns:a16="http://schemas.microsoft.com/office/drawing/2014/main" id="{E05ED68E-7409-42AD-AB0B-19AE9B1669D9}"/>
                          </a:ext>
                        </a:extLst>
                      </p:cNvPr>
                      <p:cNvGrpSpPr/>
                      <p:nvPr/>
                    </p:nvGrpSpPr>
                    <p:grpSpPr>
                      <a:xfrm flipH="1" flipV="1">
                        <a:off x="8853138" y="2834145"/>
                        <a:ext cx="115660" cy="356508"/>
                        <a:chOff x="8836479" y="2472417"/>
                        <a:chExt cx="115660" cy="356508"/>
                      </a:xfrm>
                    </p:grpSpPr>
                    <p:sp>
                      <p:nvSpPr>
                        <p:cNvPr id="470" name="Freeform: Shape 469">
                          <a:extLst>
                            <a:ext uri="{FF2B5EF4-FFF2-40B4-BE49-F238E27FC236}">
                              <a16:creationId xmlns:a16="http://schemas.microsoft.com/office/drawing/2014/main" id="{7B28A2A5-B61B-4690-8CFF-05AD0688736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71" name="Freeform: Shape 470">
                          <a:extLst>
                            <a:ext uri="{FF2B5EF4-FFF2-40B4-BE49-F238E27FC236}">
                              <a16:creationId xmlns:a16="http://schemas.microsoft.com/office/drawing/2014/main" id="{D766F649-B051-492F-961D-45C7E52C3AF9}"/>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72" name="Oval 471">
                          <a:extLst>
                            <a:ext uri="{FF2B5EF4-FFF2-40B4-BE49-F238E27FC236}">
                              <a16:creationId xmlns:a16="http://schemas.microsoft.com/office/drawing/2014/main" id="{8F4F46DB-23A8-4BE5-8064-D4A2FD76D6E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441" name="Group 440">
                      <a:extLst>
                        <a:ext uri="{FF2B5EF4-FFF2-40B4-BE49-F238E27FC236}">
                          <a16:creationId xmlns:a16="http://schemas.microsoft.com/office/drawing/2014/main" id="{497DB2B5-8620-48D1-AB4C-CD078686309D}"/>
                        </a:ext>
                      </a:extLst>
                    </p:cNvPr>
                    <p:cNvGrpSpPr/>
                    <p:nvPr/>
                  </p:nvGrpSpPr>
                  <p:grpSpPr>
                    <a:xfrm>
                      <a:off x="8958282" y="2472417"/>
                      <a:ext cx="132319" cy="718236"/>
                      <a:chOff x="8836479" y="2472417"/>
                      <a:chExt cx="132319" cy="718236"/>
                    </a:xfrm>
                  </p:grpSpPr>
                  <p:grpSp>
                    <p:nvGrpSpPr>
                      <p:cNvPr id="460" name="Group 459">
                        <a:extLst>
                          <a:ext uri="{FF2B5EF4-FFF2-40B4-BE49-F238E27FC236}">
                            <a16:creationId xmlns:a16="http://schemas.microsoft.com/office/drawing/2014/main" id="{BE21F538-954A-45B9-B410-C9B60FE7EA40}"/>
                          </a:ext>
                        </a:extLst>
                      </p:cNvPr>
                      <p:cNvGrpSpPr/>
                      <p:nvPr/>
                    </p:nvGrpSpPr>
                    <p:grpSpPr>
                      <a:xfrm>
                        <a:off x="8836479" y="2472417"/>
                        <a:ext cx="115660" cy="356508"/>
                        <a:chOff x="8836479" y="2472417"/>
                        <a:chExt cx="115660" cy="356508"/>
                      </a:xfrm>
                    </p:grpSpPr>
                    <p:sp>
                      <p:nvSpPr>
                        <p:cNvPr id="465" name="Freeform: Shape 464">
                          <a:extLst>
                            <a:ext uri="{FF2B5EF4-FFF2-40B4-BE49-F238E27FC236}">
                              <a16:creationId xmlns:a16="http://schemas.microsoft.com/office/drawing/2014/main" id="{355D931A-0F45-44F5-AAEE-5DF72D3F433F}"/>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66" name="Freeform: Shape 465">
                          <a:extLst>
                            <a:ext uri="{FF2B5EF4-FFF2-40B4-BE49-F238E27FC236}">
                              <a16:creationId xmlns:a16="http://schemas.microsoft.com/office/drawing/2014/main" id="{D98FD57A-F038-48FB-9C77-A05A8DEDB24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67" name="Oval 466">
                          <a:extLst>
                            <a:ext uri="{FF2B5EF4-FFF2-40B4-BE49-F238E27FC236}">
                              <a16:creationId xmlns:a16="http://schemas.microsoft.com/office/drawing/2014/main" id="{04457171-A0A9-4377-B2B5-CFDF0CA04D19}"/>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61" name="Group 460">
                        <a:extLst>
                          <a:ext uri="{FF2B5EF4-FFF2-40B4-BE49-F238E27FC236}">
                            <a16:creationId xmlns:a16="http://schemas.microsoft.com/office/drawing/2014/main" id="{1FE3ACDE-DFCB-48E9-B572-5DB9DF4ECA00}"/>
                          </a:ext>
                        </a:extLst>
                      </p:cNvPr>
                      <p:cNvGrpSpPr/>
                      <p:nvPr/>
                    </p:nvGrpSpPr>
                    <p:grpSpPr>
                      <a:xfrm flipH="1" flipV="1">
                        <a:off x="8853138" y="2834145"/>
                        <a:ext cx="115660" cy="356508"/>
                        <a:chOff x="8836479" y="2472417"/>
                        <a:chExt cx="115660" cy="356508"/>
                      </a:xfrm>
                    </p:grpSpPr>
                    <p:sp>
                      <p:nvSpPr>
                        <p:cNvPr id="462" name="Freeform: Shape 461">
                          <a:extLst>
                            <a:ext uri="{FF2B5EF4-FFF2-40B4-BE49-F238E27FC236}">
                              <a16:creationId xmlns:a16="http://schemas.microsoft.com/office/drawing/2014/main" id="{30A7892C-C384-487E-9AD7-EA30616BD17C}"/>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63" name="Freeform: Shape 462">
                          <a:extLst>
                            <a:ext uri="{FF2B5EF4-FFF2-40B4-BE49-F238E27FC236}">
                              <a16:creationId xmlns:a16="http://schemas.microsoft.com/office/drawing/2014/main" id="{39608121-ABFD-479C-B722-2B249DE651F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64" name="Oval 463">
                          <a:extLst>
                            <a:ext uri="{FF2B5EF4-FFF2-40B4-BE49-F238E27FC236}">
                              <a16:creationId xmlns:a16="http://schemas.microsoft.com/office/drawing/2014/main" id="{98625528-0E71-458E-8FB3-207C00957B73}"/>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442" name="Group 441">
                      <a:extLst>
                        <a:ext uri="{FF2B5EF4-FFF2-40B4-BE49-F238E27FC236}">
                          <a16:creationId xmlns:a16="http://schemas.microsoft.com/office/drawing/2014/main" id="{94BE7D2F-1CB8-48B8-8DA3-2E55B5F04589}"/>
                        </a:ext>
                      </a:extLst>
                    </p:cNvPr>
                    <p:cNvGrpSpPr/>
                    <p:nvPr/>
                  </p:nvGrpSpPr>
                  <p:grpSpPr>
                    <a:xfrm>
                      <a:off x="9086170" y="2472417"/>
                      <a:ext cx="132319" cy="718236"/>
                      <a:chOff x="8836479" y="2472417"/>
                      <a:chExt cx="132319" cy="718236"/>
                    </a:xfrm>
                  </p:grpSpPr>
                  <p:grpSp>
                    <p:nvGrpSpPr>
                      <p:cNvPr id="452" name="Group 451">
                        <a:extLst>
                          <a:ext uri="{FF2B5EF4-FFF2-40B4-BE49-F238E27FC236}">
                            <a16:creationId xmlns:a16="http://schemas.microsoft.com/office/drawing/2014/main" id="{153890B2-F02C-41BC-AA67-417019381C8C}"/>
                          </a:ext>
                        </a:extLst>
                      </p:cNvPr>
                      <p:cNvGrpSpPr/>
                      <p:nvPr/>
                    </p:nvGrpSpPr>
                    <p:grpSpPr>
                      <a:xfrm>
                        <a:off x="8836479" y="2472417"/>
                        <a:ext cx="115660" cy="356508"/>
                        <a:chOff x="8836479" y="2472417"/>
                        <a:chExt cx="115660" cy="356508"/>
                      </a:xfrm>
                    </p:grpSpPr>
                    <p:sp>
                      <p:nvSpPr>
                        <p:cNvPr id="457" name="Freeform: Shape 456">
                          <a:extLst>
                            <a:ext uri="{FF2B5EF4-FFF2-40B4-BE49-F238E27FC236}">
                              <a16:creationId xmlns:a16="http://schemas.microsoft.com/office/drawing/2014/main" id="{75A28337-D6A4-41E8-A1C0-143B42DD7E5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58" name="Freeform: Shape 457">
                          <a:extLst>
                            <a:ext uri="{FF2B5EF4-FFF2-40B4-BE49-F238E27FC236}">
                              <a16:creationId xmlns:a16="http://schemas.microsoft.com/office/drawing/2014/main" id="{DCDC7547-7D1E-4DDF-B5D5-6EB68F387227}"/>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59" name="Oval 458">
                          <a:extLst>
                            <a:ext uri="{FF2B5EF4-FFF2-40B4-BE49-F238E27FC236}">
                              <a16:creationId xmlns:a16="http://schemas.microsoft.com/office/drawing/2014/main" id="{E591D8ED-DCB6-42D6-9963-9AD5AB078225}"/>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53" name="Group 452">
                        <a:extLst>
                          <a:ext uri="{FF2B5EF4-FFF2-40B4-BE49-F238E27FC236}">
                            <a16:creationId xmlns:a16="http://schemas.microsoft.com/office/drawing/2014/main" id="{A6F0C746-80F9-4FC8-AB8C-0F5717CAAF31}"/>
                          </a:ext>
                        </a:extLst>
                      </p:cNvPr>
                      <p:cNvGrpSpPr/>
                      <p:nvPr/>
                    </p:nvGrpSpPr>
                    <p:grpSpPr>
                      <a:xfrm flipH="1" flipV="1">
                        <a:off x="8853138" y="2834145"/>
                        <a:ext cx="115660" cy="356508"/>
                        <a:chOff x="8836479" y="2472417"/>
                        <a:chExt cx="115660" cy="356508"/>
                      </a:xfrm>
                    </p:grpSpPr>
                    <p:sp>
                      <p:nvSpPr>
                        <p:cNvPr id="454" name="Freeform: Shape 453">
                          <a:extLst>
                            <a:ext uri="{FF2B5EF4-FFF2-40B4-BE49-F238E27FC236}">
                              <a16:creationId xmlns:a16="http://schemas.microsoft.com/office/drawing/2014/main" id="{63C6ED36-81BA-43D7-9754-D9FC2A9DC00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55" name="Freeform: Shape 454">
                          <a:extLst>
                            <a:ext uri="{FF2B5EF4-FFF2-40B4-BE49-F238E27FC236}">
                              <a16:creationId xmlns:a16="http://schemas.microsoft.com/office/drawing/2014/main" id="{394DEE94-AE85-4598-B4D4-BE585957A43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56" name="Oval 455">
                          <a:extLst>
                            <a:ext uri="{FF2B5EF4-FFF2-40B4-BE49-F238E27FC236}">
                              <a16:creationId xmlns:a16="http://schemas.microsoft.com/office/drawing/2014/main" id="{E2C3FF0C-AA88-4EC1-AB75-C7803293605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443" name="Group 442">
                      <a:extLst>
                        <a:ext uri="{FF2B5EF4-FFF2-40B4-BE49-F238E27FC236}">
                          <a16:creationId xmlns:a16="http://schemas.microsoft.com/office/drawing/2014/main" id="{6158AA16-C3A6-467B-9541-105B8F907D02}"/>
                        </a:ext>
                      </a:extLst>
                    </p:cNvPr>
                    <p:cNvGrpSpPr/>
                    <p:nvPr/>
                  </p:nvGrpSpPr>
                  <p:grpSpPr>
                    <a:xfrm>
                      <a:off x="8720819" y="2472417"/>
                      <a:ext cx="132319" cy="718236"/>
                      <a:chOff x="8836479" y="2472417"/>
                      <a:chExt cx="132319" cy="718236"/>
                    </a:xfrm>
                  </p:grpSpPr>
                  <p:grpSp>
                    <p:nvGrpSpPr>
                      <p:cNvPr id="444" name="Group 443">
                        <a:extLst>
                          <a:ext uri="{FF2B5EF4-FFF2-40B4-BE49-F238E27FC236}">
                            <a16:creationId xmlns:a16="http://schemas.microsoft.com/office/drawing/2014/main" id="{D602B4CE-4ED2-4C0B-8B80-2FD6491EC3D5}"/>
                          </a:ext>
                        </a:extLst>
                      </p:cNvPr>
                      <p:cNvGrpSpPr/>
                      <p:nvPr/>
                    </p:nvGrpSpPr>
                    <p:grpSpPr>
                      <a:xfrm>
                        <a:off x="8836479" y="2472417"/>
                        <a:ext cx="115660" cy="356508"/>
                        <a:chOff x="8836479" y="2472417"/>
                        <a:chExt cx="115660" cy="356508"/>
                      </a:xfrm>
                    </p:grpSpPr>
                    <p:sp>
                      <p:nvSpPr>
                        <p:cNvPr id="449" name="Freeform: Shape 448">
                          <a:extLst>
                            <a:ext uri="{FF2B5EF4-FFF2-40B4-BE49-F238E27FC236}">
                              <a16:creationId xmlns:a16="http://schemas.microsoft.com/office/drawing/2014/main" id="{4E1139D8-5105-40CD-91C2-8981E37A2DE1}"/>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50" name="Freeform: Shape 449">
                          <a:extLst>
                            <a:ext uri="{FF2B5EF4-FFF2-40B4-BE49-F238E27FC236}">
                              <a16:creationId xmlns:a16="http://schemas.microsoft.com/office/drawing/2014/main" id="{4A16D932-706E-4D7A-8455-D5C5CC45FEC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51" name="Oval 450">
                          <a:extLst>
                            <a:ext uri="{FF2B5EF4-FFF2-40B4-BE49-F238E27FC236}">
                              <a16:creationId xmlns:a16="http://schemas.microsoft.com/office/drawing/2014/main" id="{D3F00D4E-B1C1-4360-8483-D2C9B458E0D7}"/>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45" name="Group 444">
                        <a:extLst>
                          <a:ext uri="{FF2B5EF4-FFF2-40B4-BE49-F238E27FC236}">
                            <a16:creationId xmlns:a16="http://schemas.microsoft.com/office/drawing/2014/main" id="{3B769431-C19B-4764-A58E-02A2578F6271}"/>
                          </a:ext>
                        </a:extLst>
                      </p:cNvPr>
                      <p:cNvGrpSpPr/>
                      <p:nvPr/>
                    </p:nvGrpSpPr>
                    <p:grpSpPr>
                      <a:xfrm flipH="1" flipV="1">
                        <a:off x="8853138" y="2834145"/>
                        <a:ext cx="115660" cy="356508"/>
                        <a:chOff x="8836479" y="2472417"/>
                        <a:chExt cx="115660" cy="356508"/>
                      </a:xfrm>
                    </p:grpSpPr>
                    <p:sp>
                      <p:nvSpPr>
                        <p:cNvPr id="446" name="Freeform: Shape 445">
                          <a:extLst>
                            <a:ext uri="{FF2B5EF4-FFF2-40B4-BE49-F238E27FC236}">
                              <a16:creationId xmlns:a16="http://schemas.microsoft.com/office/drawing/2014/main" id="{5E4BCA2F-2CE9-40DC-BFFB-4D57EABBAA9F}"/>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47" name="Freeform: Shape 446">
                          <a:extLst>
                            <a:ext uri="{FF2B5EF4-FFF2-40B4-BE49-F238E27FC236}">
                              <a16:creationId xmlns:a16="http://schemas.microsoft.com/office/drawing/2014/main" id="{5274DB64-2A28-4022-8100-E57E969E85D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48" name="Oval 447">
                          <a:extLst>
                            <a:ext uri="{FF2B5EF4-FFF2-40B4-BE49-F238E27FC236}">
                              <a16:creationId xmlns:a16="http://schemas.microsoft.com/office/drawing/2014/main" id="{9B9BEA35-E2E3-41F4-A222-628AF99D514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grpSp>
              <p:nvGrpSpPr>
                <p:cNvPr id="287" name="Group 286">
                  <a:extLst>
                    <a:ext uri="{FF2B5EF4-FFF2-40B4-BE49-F238E27FC236}">
                      <a16:creationId xmlns:a16="http://schemas.microsoft.com/office/drawing/2014/main" id="{1C921FD5-60CE-4FC2-AF38-0922DE432E9B}"/>
                    </a:ext>
                  </a:extLst>
                </p:cNvPr>
                <p:cNvGrpSpPr/>
                <p:nvPr/>
              </p:nvGrpSpPr>
              <p:grpSpPr>
                <a:xfrm>
                  <a:off x="14672853" y="2472417"/>
                  <a:ext cx="1986289" cy="718236"/>
                  <a:chOff x="8720819" y="2472417"/>
                  <a:chExt cx="1986289" cy="718236"/>
                </a:xfrm>
              </p:grpSpPr>
              <p:grpSp>
                <p:nvGrpSpPr>
                  <p:cNvPr id="288" name="Group 287">
                    <a:extLst>
                      <a:ext uri="{FF2B5EF4-FFF2-40B4-BE49-F238E27FC236}">
                        <a16:creationId xmlns:a16="http://schemas.microsoft.com/office/drawing/2014/main" id="{43B950AD-2FFB-4A8B-B877-18BC53055639}"/>
                      </a:ext>
                    </a:extLst>
                  </p:cNvPr>
                  <p:cNvGrpSpPr/>
                  <p:nvPr/>
                </p:nvGrpSpPr>
                <p:grpSpPr>
                  <a:xfrm>
                    <a:off x="8720819" y="2472417"/>
                    <a:ext cx="497670" cy="718236"/>
                    <a:chOff x="8720819" y="2472417"/>
                    <a:chExt cx="497670" cy="718236"/>
                  </a:xfrm>
                </p:grpSpPr>
                <p:grpSp>
                  <p:nvGrpSpPr>
                    <p:cNvPr id="400" name="Group 399">
                      <a:extLst>
                        <a:ext uri="{FF2B5EF4-FFF2-40B4-BE49-F238E27FC236}">
                          <a16:creationId xmlns:a16="http://schemas.microsoft.com/office/drawing/2014/main" id="{A6FC7A3E-5B54-46AC-A743-0FA97C242D0D}"/>
                        </a:ext>
                      </a:extLst>
                    </p:cNvPr>
                    <p:cNvGrpSpPr/>
                    <p:nvPr/>
                  </p:nvGrpSpPr>
                  <p:grpSpPr>
                    <a:xfrm>
                      <a:off x="8836479" y="2472417"/>
                      <a:ext cx="132319" cy="718236"/>
                      <a:chOff x="8836479" y="2472417"/>
                      <a:chExt cx="132319" cy="718236"/>
                    </a:xfrm>
                  </p:grpSpPr>
                  <p:grpSp>
                    <p:nvGrpSpPr>
                      <p:cNvPr id="428" name="Group 427">
                        <a:extLst>
                          <a:ext uri="{FF2B5EF4-FFF2-40B4-BE49-F238E27FC236}">
                            <a16:creationId xmlns:a16="http://schemas.microsoft.com/office/drawing/2014/main" id="{9256FE5C-E4BC-49B9-835B-FB896893EF6E}"/>
                          </a:ext>
                        </a:extLst>
                      </p:cNvPr>
                      <p:cNvGrpSpPr/>
                      <p:nvPr/>
                    </p:nvGrpSpPr>
                    <p:grpSpPr>
                      <a:xfrm>
                        <a:off x="8836479" y="2472417"/>
                        <a:ext cx="115660" cy="356508"/>
                        <a:chOff x="8836479" y="2472417"/>
                        <a:chExt cx="115660" cy="356508"/>
                      </a:xfrm>
                    </p:grpSpPr>
                    <p:sp>
                      <p:nvSpPr>
                        <p:cNvPr id="433" name="Freeform: Shape 432">
                          <a:extLst>
                            <a:ext uri="{FF2B5EF4-FFF2-40B4-BE49-F238E27FC236}">
                              <a16:creationId xmlns:a16="http://schemas.microsoft.com/office/drawing/2014/main" id="{8901771B-909F-4D75-BC98-EA3AF24108C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34" name="Freeform: Shape 433">
                          <a:extLst>
                            <a:ext uri="{FF2B5EF4-FFF2-40B4-BE49-F238E27FC236}">
                              <a16:creationId xmlns:a16="http://schemas.microsoft.com/office/drawing/2014/main" id="{7EE224D2-CB54-41EA-A5FA-1022B03BEBF3}"/>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35" name="Oval 434">
                          <a:extLst>
                            <a:ext uri="{FF2B5EF4-FFF2-40B4-BE49-F238E27FC236}">
                              <a16:creationId xmlns:a16="http://schemas.microsoft.com/office/drawing/2014/main" id="{D3E2BDFE-6093-471B-A70D-7F3232334CA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29" name="Group 428">
                        <a:extLst>
                          <a:ext uri="{FF2B5EF4-FFF2-40B4-BE49-F238E27FC236}">
                            <a16:creationId xmlns:a16="http://schemas.microsoft.com/office/drawing/2014/main" id="{9D3259C1-275C-4D06-9E3B-8A2BF16B02A5}"/>
                          </a:ext>
                        </a:extLst>
                      </p:cNvPr>
                      <p:cNvGrpSpPr/>
                      <p:nvPr/>
                    </p:nvGrpSpPr>
                    <p:grpSpPr>
                      <a:xfrm flipH="1" flipV="1">
                        <a:off x="8853138" y="2834145"/>
                        <a:ext cx="115660" cy="356508"/>
                        <a:chOff x="8836479" y="2472417"/>
                        <a:chExt cx="115660" cy="356508"/>
                      </a:xfrm>
                    </p:grpSpPr>
                    <p:sp>
                      <p:nvSpPr>
                        <p:cNvPr id="430" name="Freeform: Shape 429">
                          <a:extLst>
                            <a:ext uri="{FF2B5EF4-FFF2-40B4-BE49-F238E27FC236}">
                              <a16:creationId xmlns:a16="http://schemas.microsoft.com/office/drawing/2014/main" id="{8760A950-D215-4D5C-9E71-A9BF5578BE8F}"/>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31" name="Freeform: Shape 430">
                          <a:extLst>
                            <a:ext uri="{FF2B5EF4-FFF2-40B4-BE49-F238E27FC236}">
                              <a16:creationId xmlns:a16="http://schemas.microsoft.com/office/drawing/2014/main" id="{358DBF70-2352-4805-B5C8-681C02E3A22C}"/>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32" name="Oval 431">
                          <a:extLst>
                            <a:ext uri="{FF2B5EF4-FFF2-40B4-BE49-F238E27FC236}">
                              <a16:creationId xmlns:a16="http://schemas.microsoft.com/office/drawing/2014/main" id="{484A787F-2C73-4344-A4CD-CFA80C6EE325}"/>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401" name="Group 400">
                      <a:extLst>
                        <a:ext uri="{FF2B5EF4-FFF2-40B4-BE49-F238E27FC236}">
                          <a16:creationId xmlns:a16="http://schemas.microsoft.com/office/drawing/2014/main" id="{F9A83EA8-62F1-4BDE-884E-BFB209304D40}"/>
                        </a:ext>
                      </a:extLst>
                    </p:cNvPr>
                    <p:cNvGrpSpPr/>
                    <p:nvPr/>
                  </p:nvGrpSpPr>
                  <p:grpSpPr>
                    <a:xfrm>
                      <a:off x="8958282" y="2472417"/>
                      <a:ext cx="132319" cy="718236"/>
                      <a:chOff x="8836479" y="2472417"/>
                      <a:chExt cx="132319" cy="718236"/>
                    </a:xfrm>
                  </p:grpSpPr>
                  <p:grpSp>
                    <p:nvGrpSpPr>
                      <p:cNvPr id="420" name="Group 419">
                        <a:extLst>
                          <a:ext uri="{FF2B5EF4-FFF2-40B4-BE49-F238E27FC236}">
                            <a16:creationId xmlns:a16="http://schemas.microsoft.com/office/drawing/2014/main" id="{8780577F-97E1-4C45-BE50-10EB6532BB88}"/>
                          </a:ext>
                        </a:extLst>
                      </p:cNvPr>
                      <p:cNvGrpSpPr/>
                      <p:nvPr/>
                    </p:nvGrpSpPr>
                    <p:grpSpPr>
                      <a:xfrm>
                        <a:off x="8836479" y="2472417"/>
                        <a:ext cx="115660" cy="356508"/>
                        <a:chOff x="8836479" y="2472417"/>
                        <a:chExt cx="115660" cy="356508"/>
                      </a:xfrm>
                    </p:grpSpPr>
                    <p:sp>
                      <p:nvSpPr>
                        <p:cNvPr id="425" name="Freeform: Shape 424">
                          <a:extLst>
                            <a:ext uri="{FF2B5EF4-FFF2-40B4-BE49-F238E27FC236}">
                              <a16:creationId xmlns:a16="http://schemas.microsoft.com/office/drawing/2014/main" id="{01065CE1-EDF6-469F-A517-09A9BC03667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26" name="Freeform: Shape 425">
                          <a:extLst>
                            <a:ext uri="{FF2B5EF4-FFF2-40B4-BE49-F238E27FC236}">
                              <a16:creationId xmlns:a16="http://schemas.microsoft.com/office/drawing/2014/main" id="{8DD4288B-FDF5-4690-B94E-DE072F8E820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27" name="Oval 426">
                          <a:extLst>
                            <a:ext uri="{FF2B5EF4-FFF2-40B4-BE49-F238E27FC236}">
                              <a16:creationId xmlns:a16="http://schemas.microsoft.com/office/drawing/2014/main" id="{F1C111C1-FE5B-4221-93B1-B09FD31390A6}"/>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21" name="Group 420">
                        <a:extLst>
                          <a:ext uri="{FF2B5EF4-FFF2-40B4-BE49-F238E27FC236}">
                            <a16:creationId xmlns:a16="http://schemas.microsoft.com/office/drawing/2014/main" id="{4A828EB5-1542-442A-BA37-85F085D90359}"/>
                          </a:ext>
                        </a:extLst>
                      </p:cNvPr>
                      <p:cNvGrpSpPr/>
                      <p:nvPr/>
                    </p:nvGrpSpPr>
                    <p:grpSpPr>
                      <a:xfrm flipH="1" flipV="1">
                        <a:off x="8853138" y="2834145"/>
                        <a:ext cx="115660" cy="356508"/>
                        <a:chOff x="8836479" y="2472417"/>
                        <a:chExt cx="115660" cy="356508"/>
                      </a:xfrm>
                    </p:grpSpPr>
                    <p:sp>
                      <p:nvSpPr>
                        <p:cNvPr id="422" name="Freeform: Shape 421">
                          <a:extLst>
                            <a:ext uri="{FF2B5EF4-FFF2-40B4-BE49-F238E27FC236}">
                              <a16:creationId xmlns:a16="http://schemas.microsoft.com/office/drawing/2014/main" id="{EDA34619-BFEF-4E24-B6D0-FE1A4A4A51A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23" name="Freeform: Shape 422">
                          <a:extLst>
                            <a:ext uri="{FF2B5EF4-FFF2-40B4-BE49-F238E27FC236}">
                              <a16:creationId xmlns:a16="http://schemas.microsoft.com/office/drawing/2014/main" id="{5A32A213-B636-4BF8-9805-181247444B27}"/>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24" name="Oval 423">
                          <a:extLst>
                            <a:ext uri="{FF2B5EF4-FFF2-40B4-BE49-F238E27FC236}">
                              <a16:creationId xmlns:a16="http://schemas.microsoft.com/office/drawing/2014/main" id="{E2B43C3B-0AB7-4585-92D5-70B9DB739F0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402" name="Group 401">
                      <a:extLst>
                        <a:ext uri="{FF2B5EF4-FFF2-40B4-BE49-F238E27FC236}">
                          <a16:creationId xmlns:a16="http://schemas.microsoft.com/office/drawing/2014/main" id="{4CA9944F-923E-4725-9351-862F842A4FAF}"/>
                        </a:ext>
                      </a:extLst>
                    </p:cNvPr>
                    <p:cNvGrpSpPr/>
                    <p:nvPr/>
                  </p:nvGrpSpPr>
                  <p:grpSpPr>
                    <a:xfrm>
                      <a:off x="9086170" y="2472417"/>
                      <a:ext cx="132319" cy="718236"/>
                      <a:chOff x="8836479" y="2472417"/>
                      <a:chExt cx="132319" cy="718236"/>
                    </a:xfrm>
                  </p:grpSpPr>
                  <p:grpSp>
                    <p:nvGrpSpPr>
                      <p:cNvPr id="412" name="Group 411">
                        <a:extLst>
                          <a:ext uri="{FF2B5EF4-FFF2-40B4-BE49-F238E27FC236}">
                            <a16:creationId xmlns:a16="http://schemas.microsoft.com/office/drawing/2014/main" id="{E9836AF5-7A8B-4476-8F1E-BB615E5AD8C1}"/>
                          </a:ext>
                        </a:extLst>
                      </p:cNvPr>
                      <p:cNvGrpSpPr/>
                      <p:nvPr/>
                    </p:nvGrpSpPr>
                    <p:grpSpPr>
                      <a:xfrm>
                        <a:off x="8836479" y="2472417"/>
                        <a:ext cx="115660" cy="356508"/>
                        <a:chOff x="8836479" y="2472417"/>
                        <a:chExt cx="115660" cy="356508"/>
                      </a:xfrm>
                    </p:grpSpPr>
                    <p:sp>
                      <p:nvSpPr>
                        <p:cNvPr id="417" name="Freeform: Shape 416">
                          <a:extLst>
                            <a:ext uri="{FF2B5EF4-FFF2-40B4-BE49-F238E27FC236}">
                              <a16:creationId xmlns:a16="http://schemas.microsoft.com/office/drawing/2014/main" id="{31F0D364-F8D9-40C0-910E-E19BF10705F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18" name="Freeform: Shape 417">
                          <a:extLst>
                            <a:ext uri="{FF2B5EF4-FFF2-40B4-BE49-F238E27FC236}">
                              <a16:creationId xmlns:a16="http://schemas.microsoft.com/office/drawing/2014/main" id="{27BE9825-4334-4176-807E-E158A85F8D3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19" name="Oval 418">
                          <a:extLst>
                            <a:ext uri="{FF2B5EF4-FFF2-40B4-BE49-F238E27FC236}">
                              <a16:creationId xmlns:a16="http://schemas.microsoft.com/office/drawing/2014/main" id="{425ABC47-96EC-4344-8A8A-1252CC01E24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13" name="Group 412">
                        <a:extLst>
                          <a:ext uri="{FF2B5EF4-FFF2-40B4-BE49-F238E27FC236}">
                            <a16:creationId xmlns:a16="http://schemas.microsoft.com/office/drawing/2014/main" id="{1A181013-A244-4974-AE5E-F67F4B87470F}"/>
                          </a:ext>
                        </a:extLst>
                      </p:cNvPr>
                      <p:cNvGrpSpPr/>
                      <p:nvPr/>
                    </p:nvGrpSpPr>
                    <p:grpSpPr>
                      <a:xfrm flipH="1" flipV="1">
                        <a:off x="8853138" y="2834145"/>
                        <a:ext cx="115660" cy="356508"/>
                        <a:chOff x="8836479" y="2472417"/>
                        <a:chExt cx="115660" cy="356508"/>
                      </a:xfrm>
                    </p:grpSpPr>
                    <p:sp>
                      <p:nvSpPr>
                        <p:cNvPr id="414" name="Freeform: Shape 413">
                          <a:extLst>
                            <a:ext uri="{FF2B5EF4-FFF2-40B4-BE49-F238E27FC236}">
                              <a16:creationId xmlns:a16="http://schemas.microsoft.com/office/drawing/2014/main" id="{FD645D9D-711C-499E-AD2E-CC780EC24ECC}"/>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15" name="Freeform: Shape 414">
                          <a:extLst>
                            <a:ext uri="{FF2B5EF4-FFF2-40B4-BE49-F238E27FC236}">
                              <a16:creationId xmlns:a16="http://schemas.microsoft.com/office/drawing/2014/main" id="{847226B9-0A84-4056-9A7B-52F198E4284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16" name="Oval 415">
                          <a:extLst>
                            <a:ext uri="{FF2B5EF4-FFF2-40B4-BE49-F238E27FC236}">
                              <a16:creationId xmlns:a16="http://schemas.microsoft.com/office/drawing/2014/main" id="{689EA794-BE7C-4041-B667-2AE8DE3F702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403" name="Group 402">
                      <a:extLst>
                        <a:ext uri="{FF2B5EF4-FFF2-40B4-BE49-F238E27FC236}">
                          <a16:creationId xmlns:a16="http://schemas.microsoft.com/office/drawing/2014/main" id="{4BDE4995-0499-4A5C-9795-4562C27D85B9}"/>
                        </a:ext>
                      </a:extLst>
                    </p:cNvPr>
                    <p:cNvGrpSpPr/>
                    <p:nvPr/>
                  </p:nvGrpSpPr>
                  <p:grpSpPr>
                    <a:xfrm>
                      <a:off x="8720819" y="2472417"/>
                      <a:ext cx="132319" cy="718236"/>
                      <a:chOff x="8836479" y="2472417"/>
                      <a:chExt cx="132319" cy="718236"/>
                    </a:xfrm>
                  </p:grpSpPr>
                  <p:grpSp>
                    <p:nvGrpSpPr>
                      <p:cNvPr id="404" name="Group 403">
                        <a:extLst>
                          <a:ext uri="{FF2B5EF4-FFF2-40B4-BE49-F238E27FC236}">
                            <a16:creationId xmlns:a16="http://schemas.microsoft.com/office/drawing/2014/main" id="{28953146-2E27-463B-AF71-BD8CD3CADB99}"/>
                          </a:ext>
                        </a:extLst>
                      </p:cNvPr>
                      <p:cNvGrpSpPr/>
                      <p:nvPr/>
                    </p:nvGrpSpPr>
                    <p:grpSpPr>
                      <a:xfrm>
                        <a:off x="8836479" y="2472417"/>
                        <a:ext cx="115660" cy="356508"/>
                        <a:chOff x="8836479" y="2472417"/>
                        <a:chExt cx="115660" cy="356508"/>
                      </a:xfrm>
                    </p:grpSpPr>
                    <p:sp>
                      <p:nvSpPr>
                        <p:cNvPr id="409" name="Freeform: Shape 408">
                          <a:extLst>
                            <a:ext uri="{FF2B5EF4-FFF2-40B4-BE49-F238E27FC236}">
                              <a16:creationId xmlns:a16="http://schemas.microsoft.com/office/drawing/2014/main" id="{8ECC4CB0-B835-4998-A548-3FFFE28ACCA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10" name="Freeform: Shape 409">
                          <a:extLst>
                            <a:ext uri="{FF2B5EF4-FFF2-40B4-BE49-F238E27FC236}">
                              <a16:creationId xmlns:a16="http://schemas.microsoft.com/office/drawing/2014/main" id="{58511055-4B78-4FB1-93B9-CEC10DF988E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11" name="Oval 410">
                          <a:extLst>
                            <a:ext uri="{FF2B5EF4-FFF2-40B4-BE49-F238E27FC236}">
                              <a16:creationId xmlns:a16="http://schemas.microsoft.com/office/drawing/2014/main" id="{E016CE7F-A36B-4068-9E5C-D565B7C1B21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405" name="Group 404">
                        <a:extLst>
                          <a:ext uri="{FF2B5EF4-FFF2-40B4-BE49-F238E27FC236}">
                            <a16:creationId xmlns:a16="http://schemas.microsoft.com/office/drawing/2014/main" id="{6404D769-C948-4B87-9218-C852587C5252}"/>
                          </a:ext>
                        </a:extLst>
                      </p:cNvPr>
                      <p:cNvGrpSpPr/>
                      <p:nvPr/>
                    </p:nvGrpSpPr>
                    <p:grpSpPr>
                      <a:xfrm flipH="1" flipV="1">
                        <a:off x="8853138" y="2834145"/>
                        <a:ext cx="115660" cy="356508"/>
                        <a:chOff x="8836479" y="2472417"/>
                        <a:chExt cx="115660" cy="356508"/>
                      </a:xfrm>
                    </p:grpSpPr>
                    <p:sp>
                      <p:nvSpPr>
                        <p:cNvPr id="406" name="Freeform: Shape 405">
                          <a:extLst>
                            <a:ext uri="{FF2B5EF4-FFF2-40B4-BE49-F238E27FC236}">
                              <a16:creationId xmlns:a16="http://schemas.microsoft.com/office/drawing/2014/main" id="{80EB7743-D6B6-4995-BC75-F51B699BDA16}"/>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07" name="Freeform: Shape 406">
                          <a:extLst>
                            <a:ext uri="{FF2B5EF4-FFF2-40B4-BE49-F238E27FC236}">
                              <a16:creationId xmlns:a16="http://schemas.microsoft.com/office/drawing/2014/main" id="{E96B6B1C-783E-4B69-B631-D3790784233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08" name="Oval 407">
                          <a:extLst>
                            <a:ext uri="{FF2B5EF4-FFF2-40B4-BE49-F238E27FC236}">
                              <a16:creationId xmlns:a16="http://schemas.microsoft.com/office/drawing/2014/main" id="{CEFF008E-83FB-4D1B-87F3-3C84637BAA45}"/>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289" name="Group 288">
                    <a:extLst>
                      <a:ext uri="{FF2B5EF4-FFF2-40B4-BE49-F238E27FC236}">
                        <a16:creationId xmlns:a16="http://schemas.microsoft.com/office/drawing/2014/main" id="{199B16DC-708F-4459-AB3A-61A8E337CD3D}"/>
                      </a:ext>
                    </a:extLst>
                  </p:cNvPr>
                  <p:cNvGrpSpPr/>
                  <p:nvPr/>
                </p:nvGrpSpPr>
                <p:grpSpPr>
                  <a:xfrm>
                    <a:off x="9218489" y="2472417"/>
                    <a:ext cx="497670" cy="718236"/>
                    <a:chOff x="8720819" y="2472417"/>
                    <a:chExt cx="497670" cy="718236"/>
                  </a:xfrm>
                </p:grpSpPr>
                <p:grpSp>
                  <p:nvGrpSpPr>
                    <p:cNvPr id="364" name="Group 363">
                      <a:extLst>
                        <a:ext uri="{FF2B5EF4-FFF2-40B4-BE49-F238E27FC236}">
                          <a16:creationId xmlns:a16="http://schemas.microsoft.com/office/drawing/2014/main" id="{5126BA7F-8FE5-4A6D-B785-3A9945D0E34C}"/>
                        </a:ext>
                      </a:extLst>
                    </p:cNvPr>
                    <p:cNvGrpSpPr/>
                    <p:nvPr/>
                  </p:nvGrpSpPr>
                  <p:grpSpPr>
                    <a:xfrm>
                      <a:off x="8836479" y="2472417"/>
                      <a:ext cx="132319" cy="718236"/>
                      <a:chOff x="8836479" y="2472417"/>
                      <a:chExt cx="132319" cy="718236"/>
                    </a:xfrm>
                  </p:grpSpPr>
                  <p:grpSp>
                    <p:nvGrpSpPr>
                      <p:cNvPr id="392" name="Group 391">
                        <a:extLst>
                          <a:ext uri="{FF2B5EF4-FFF2-40B4-BE49-F238E27FC236}">
                            <a16:creationId xmlns:a16="http://schemas.microsoft.com/office/drawing/2014/main" id="{9F1FD41B-0CA9-451E-9D71-7ED667311283}"/>
                          </a:ext>
                        </a:extLst>
                      </p:cNvPr>
                      <p:cNvGrpSpPr/>
                      <p:nvPr/>
                    </p:nvGrpSpPr>
                    <p:grpSpPr>
                      <a:xfrm>
                        <a:off x="8836479" y="2472417"/>
                        <a:ext cx="115660" cy="356508"/>
                        <a:chOff x="8836479" y="2472417"/>
                        <a:chExt cx="115660" cy="356508"/>
                      </a:xfrm>
                    </p:grpSpPr>
                    <p:sp>
                      <p:nvSpPr>
                        <p:cNvPr id="397" name="Freeform: Shape 396">
                          <a:extLst>
                            <a:ext uri="{FF2B5EF4-FFF2-40B4-BE49-F238E27FC236}">
                              <a16:creationId xmlns:a16="http://schemas.microsoft.com/office/drawing/2014/main" id="{DFDF62F2-B46A-4946-A98B-4763F620717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98" name="Freeform: Shape 397">
                          <a:extLst>
                            <a:ext uri="{FF2B5EF4-FFF2-40B4-BE49-F238E27FC236}">
                              <a16:creationId xmlns:a16="http://schemas.microsoft.com/office/drawing/2014/main" id="{09DF648D-B3BF-4EB0-961A-FACAFEF9239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99" name="Oval 398">
                          <a:extLst>
                            <a:ext uri="{FF2B5EF4-FFF2-40B4-BE49-F238E27FC236}">
                              <a16:creationId xmlns:a16="http://schemas.microsoft.com/office/drawing/2014/main" id="{B825F4A8-55FB-4ADD-A5A1-E526BBF96999}"/>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93" name="Group 392">
                        <a:extLst>
                          <a:ext uri="{FF2B5EF4-FFF2-40B4-BE49-F238E27FC236}">
                            <a16:creationId xmlns:a16="http://schemas.microsoft.com/office/drawing/2014/main" id="{D5E7938E-E73B-45CF-9AA9-D358DC0CDC64}"/>
                          </a:ext>
                        </a:extLst>
                      </p:cNvPr>
                      <p:cNvGrpSpPr/>
                      <p:nvPr/>
                    </p:nvGrpSpPr>
                    <p:grpSpPr>
                      <a:xfrm flipH="1" flipV="1">
                        <a:off x="8853138" y="2834145"/>
                        <a:ext cx="115660" cy="356508"/>
                        <a:chOff x="8836479" y="2472417"/>
                        <a:chExt cx="115660" cy="356508"/>
                      </a:xfrm>
                    </p:grpSpPr>
                    <p:sp>
                      <p:nvSpPr>
                        <p:cNvPr id="394" name="Freeform: Shape 393">
                          <a:extLst>
                            <a:ext uri="{FF2B5EF4-FFF2-40B4-BE49-F238E27FC236}">
                              <a16:creationId xmlns:a16="http://schemas.microsoft.com/office/drawing/2014/main" id="{91D9B22F-4531-4DC9-A802-209CE5BE590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95" name="Freeform: Shape 394">
                          <a:extLst>
                            <a:ext uri="{FF2B5EF4-FFF2-40B4-BE49-F238E27FC236}">
                              <a16:creationId xmlns:a16="http://schemas.microsoft.com/office/drawing/2014/main" id="{7481CEEB-8944-48A9-A0CD-83A75542D393}"/>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96" name="Oval 395">
                          <a:extLst>
                            <a:ext uri="{FF2B5EF4-FFF2-40B4-BE49-F238E27FC236}">
                              <a16:creationId xmlns:a16="http://schemas.microsoft.com/office/drawing/2014/main" id="{9E0F9EA8-B17F-44A5-907E-03D9F63FE8E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365" name="Group 364">
                      <a:extLst>
                        <a:ext uri="{FF2B5EF4-FFF2-40B4-BE49-F238E27FC236}">
                          <a16:creationId xmlns:a16="http://schemas.microsoft.com/office/drawing/2014/main" id="{D87A2150-1337-4F51-BF37-B9A399017655}"/>
                        </a:ext>
                      </a:extLst>
                    </p:cNvPr>
                    <p:cNvGrpSpPr/>
                    <p:nvPr/>
                  </p:nvGrpSpPr>
                  <p:grpSpPr>
                    <a:xfrm>
                      <a:off x="8958282" y="2472417"/>
                      <a:ext cx="132319" cy="718236"/>
                      <a:chOff x="8836479" y="2472417"/>
                      <a:chExt cx="132319" cy="718236"/>
                    </a:xfrm>
                  </p:grpSpPr>
                  <p:grpSp>
                    <p:nvGrpSpPr>
                      <p:cNvPr id="384" name="Group 383">
                        <a:extLst>
                          <a:ext uri="{FF2B5EF4-FFF2-40B4-BE49-F238E27FC236}">
                            <a16:creationId xmlns:a16="http://schemas.microsoft.com/office/drawing/2014/main" id="{06616F6C-EE2A-4859-8DD6-BEB7D4F8833E}"/>
                          </a:ext>
                        </a:extLst>
                      </p:cNvPr>
                      <p:cNvGrpSpPr/>
                      <p:nvPr/>
                    </p:nvGrpSpPr>
                    <p:grpSpPr>
                      <a:xfrm>
                        <a:off x="8836479" y="2472417"/>
                        <a:ext cx="115660" cy="356508"/>
                        <a:chOff x="8836479" y="2472417"/>
                        <a:chExt cx="115660" cy="356508"/>
                      </a:xfrm>
                    </p:grpSpPr>
                    <p:sp>
                      <p:nvSpPr>
                        <p:cNvPr id="389" name="Freeform: Shape 388">
                          <a:extLst>
                            <a:ext uri="{FF2B5EF4-FFF2-40B4-BE49-F238E27FC236}">
                              <a16:creationId xmlns:a16="http://schemas.microsoft.com/office/drawing/2014/main" id="{3A0EE7E5-D45A-4913-8223-FE2387BAACB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90" name="Freeform: Shape 389">
                          <a:extLst>
                            <a:ext uri="{FF2B5EF4-FFF2-40B4-BE49-F238E27FC236}">
                              <a16:creationId xmlns:a16="http://schemas.microsoft.com/office/drawing/2014/main" id="{AB8E4442-2755-4D83-B9BB-C17275ADC2E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91" name="Oval 390">
                          <a:extLst>
                            <a:ext uri="{FF2B5EF4-FFF2-40B4-BE49-F238E27FC236}">
                              <a16:creationId xmlns:a16="http://schemas.microsoft.com/office/drawing/2014/main" id="{0770C64B-ACCC-4289-AB01-ED3A7682291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85" name="Group 384">
                        <a:extLst>
                          <a:ext uri="{FF2B5EF4-FFF2-40B4-BE49-F238E27FC236}">
                            <a16:creationId xmlns:a16="http://schemas.microsoft.com/office/drawing/2014/main" id="{F540E21A-0085-4FFE-A737-7AA74E16A2B0}"/>
                          </a:ext>
                        </a:extLst>
                      </p:cNvPr>
                      <p:cNvGrpSpPr/>
                      <p:nvPr/>
                    </p:nvGrpSpPr>
                    <p:grpSpPr>
                      <a:xfrm flipH="1" flipV="1">
                        <a:off x="8853138" y="2834145"/>
                        <a:ext cx="115660" cy="356508"/>
                        <a:chOff x="8836479" y="2472417"/>
                        <a:chExt cx="115660" cy="356508"/>
                      </a:xfrm>
                    </p:grpSpPr>
                    <p:sp>
                      <p:nvSpPr>
                        <p:cNvPr id="386" name="Freeform: Shape 385">
                          <a:extLst>
                            <a:ext uri="{FF2B5EF4-FFF2-40B4-BE49-F238E27FC236}">
                              <a16:creationId xmlns:a16="http://schemas.microsoft.com/office/drawing/2014/main" id="{D28C2399-2F4D-42DC-A6A6-B0132F12930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87" name="Freeform: Shape 386">
                          <a:extLst>
                            <a:ext uri="{FF2B5EF4-FFF2-40B4-BE49-F238E27FC236}">
                              <a16:creationId xmlns:a16="http://schemas.microsoft.com/office/drawing/2014/main" id="{E702B895-BB6F-44D6-8ADB-77F8DC49EB8C}"/>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88" name="Oval 387">
                          <a:extLst>
                            <a:ext uri="{FF2B5EF4-FFF2-40B4-BE49-F238E27FC236}">
                              <a16:creationId xmlns:a16="http://schemas.microsoft.com/office/drawing/2014/main" id="{C40AD8C0-2D4E-4509-8478-FF8B83F8E626}"/>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366" name="Group 365">
                      <a:extLst>
                        <a:ext uri="{FF2B5EF4-FFF2-40B4-BE49-F238E27FC236}">
                          <a16:creationId xmlns:a16="http://schemas.microsoft.com/office/drawing/2014/main" id="{48378FAE-0E36-4865-BFB7-BA2708E22671}"/>
                        </a:ext>
                      </a:extLst>
                    </p:cNvPr>
                    <p:cNvGrpSpPr/>
                    <p:nvPr/>
                  </p:nvGrpSpPr>
                  <p:grpSpPr>
                    <a:xfrm>
                      <a:off x="9086170" y="2472417"/>
                      <a:ext cx="132319" cy="718236"/>
                      <a:chOff x="8836479" y="2472417"/>
                      <a:chExt cx="132319" cy="718236"/>
                    </a:xfrm>
                  </p:grpSpPr>
                  <p:grpSp>
                    <p:nvGrpSpPr>
                      <p:cNvPr id="376" name="Group 375">
                        <a:extLst>
                          <a:ext uri="{FF2B5EF4-FFF2-40B4-BE49-F238E27FC236}">
                            <a16:creationId xmlns:a16="http://schemas.microsoft.com/office/drawing/2014/main" id="{B03D83C0-895B-434F-8109-D64619798EB3}"/>
                          </a:ext>
                        </a:extLst>
                      </p:cNvPr>
                      <p:cNvGrpSpPr/>
                      <p:nvPr/>
                    </p:nvGrpSpPr>
                    <p:grpSpPr>
                      <a:xfrm>
                        <a:off x="8836479" y="2472417"/>
                        <a:ext cx="115660" cy="356508"/>
                        <a:chOff x="8836479" y="2472417"/>
                        <a:chExt cx="115660" cy="356508"/>
                      </a:xfrm>
                    </p:grpSpPr>
                    <p:sp>
                      <p:nvSpPr>
                        <p:cNvPr id="381" name="Freeform: Shape 380">
                          <a:extLst>
                            <a:ext uri="{FF2B5EF4-FFF2-40B4-BE49-F238E27FC236}">
                              <a16:creationId xmlns:a16="http://schemas.microsoft.com/office/drawing/2014/main" id="{6A921BF5-482F-43EF-A2B3-76A18875044B}"/>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82" name="Freeform: Shape 381">
                          <a:extLst>
                            <a:ext uri="{FF2B5EF4-FFF2-40B4-BE49-F238E27FC236}">
                              <a16:creationId xmlns:a16="http://schemas.microsoft.com/office/drawing/2014/main" id="{036C94CC-D239-4FA8-82D3-F8F8FB8313E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83" name="Oval 382">
                          <a:extLst>
                            <a:ext uri="{FF2B5EF4-FFF2-40B4-BE49-F238E27FC236}">
                              <a16:creationId xmlns:a16="http://schemas.microsoft.com/office/drawing/2014/main" id="{949A5520-F39C-47BF-9AA8-3FC9E1D6F88A}"/>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77" name="Group 376">
                        <a:extLst>
                          <a:ext uri="{FF2B5EF4-FFF2-40B4-BE49-F238E27FC236}">
                            <a16:creationId xmlns:a16="http://schemas.microsoft.com/office/drawing/2014/main" id="{597D5ADB-4B26-4BFF-AB17-5B760210AA01}"/>
                          </a:ext>
                        </a:extLst>
                      </p:cNvPr>
                      <p:cNvGrpSpPr/>
                      <p:nvPr/>
                    </p:nvGrpSpPr>
                    <p:grpSpPr>
                      <a:xfrm flipH="1" flipV="1">
                        <a:off x="8853138" y="2834145"/>
                        <a:ext cx="115660" cy="356508"/>
                        <a:chOff x="8836479" y="2472417"/>
                        <a:chExt cx="115660" cy="356508"/>
                      </a:xfrm>
                    </p:grpSpPr>
                    <p:sp>
                      <p:nvSpPr>
                        <p:cNvPr id="378" name="Freeform: Shape 377">
                          <a:extLst>
                            <a:ext uri="{FF2B5EF4-FFF2-40B4-BE49-F238E27FC236}">
                              <a16:creationId xmlns:a16="http://schemas.microsoft.com/office/drawing/2014/main" id="{ED1882C6-7EB3-4FCE-95A6-161850341BF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79" name="Freeform: Shape 378">
                          <a:extLst>
                            <a:ext uri="{FF2B5EF4-FFF2-40B4-BE49-F238E27FC236}">
                              <a16:creationId xmlns:a16="http://schemas.microsoft.com/office/drawing/2014/main" id="{A78AF0A3-FC39-4C9D-8A8F-FAD0D9897BD1}"/>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80" name="Oval 379">
                          <a:extLst>
                            <a:ext uri="{FF2B5EF4-FFF2-40B4-BE49-F238E27FC236}">
                              <a16:creationId xmlns:a16="http://schemas.microsoft.com/office/drawing/2014/main" id="{ED022BFE-33C0-4B60-8566-57C8267585A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367" name="Group 366">
                      <a:extLst>
                        <a:ext uri="{FF2B5EF4-FFF2-40B4-BE49-F238E27FC236}">
                          <a16:creationId xmlns:a16="http://schemas.microsoft.com/office/drawing/2014/main" id="{7E7B6ED8-FA9F-4615-A964-EF2BDB227173}"/>
                        </a:ext>
                      </a:extLst>
                    </p:cNvPr>
                    <p:cNvGrpSpPr/>
                    <p:nvPr/>
                  </p:nvGrpSpPr>
                  <p:grpSpPr>
                    <a:xfrm>
                      <a:off x="8720819" y="2472417"/>
                      <a:ext cx="132319" cy="718236"/>
                      <a:chOff x="8836479" y="2472417"/>
                      <a:chExt cx="132319" cy="718236"/>
                    </a:xfrm>
                  </p:grpSpPr>
                  <p:grpSp>
                    <p:nvGrpSpPr>
                      <p:cNvPr id="368" name="Group 367">
                        <a:extLst>
                          <a:ext uri="{FF2B5EF4-FFF2-40B4-BE49-F238E27FC236}">
                            <a16:creationId xmlns:a16="http://schemas.microsoft.com/office/drawing/2014/main" id="{09F47E78-EDB6-4897-9CCD-F418FAF58786}"/>
                          </a:ext>
                        </a:extLst>
                      </p:cNvPr>
                      <p:cNvGrpSpPr/>
                      <p:nvPr/>
                    </p:nvGrpSpPr>
                    <p:grpSpPr>
                      <a:xfrm>
                        <a:off x="8836479" y="2472417"/>
                        <a:ext cx="115660" cy="356508"/>
                        <a:chOff x="8836479" y="2472417"/>
                        <a:chExt cx="115660" cy="356508"/>
                      </a:xfrm>
                    </p:grpSpPr>
                    <p:sp>
                      <p:nvSpPr>
                        <p:cNvPr id="373" name="Freeform: Shape 372">
                          <a:extLst>
                            <a:ext uri="{FF2B5EF4-FFF2-40B4-BE49-F238E27FC236}">
                              <a16:creationId xmlns:a16="http://schemas.microsoft.com/office/drawing/2014/main" id="{99C853F1-FC0B-45E7-B688-CF83F205C73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74" name="Freeform: Shape 373">
                          <a:extLst>
                            <a:ext uri="{FF2B5EF4-FFF2-40B4-BE49-F238E27FC236}">
                              <a16:creationId xmlns:a16="http://schemas.microsoft.com/office/drawing/2014/main" id="{0CE70F8A-728E-4927-82C8-D43FBB1CC3F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75" name="Oval 374">
                          <a:extLst>
                            <a:ext uri="{FF2B5EF4-FFF2-40B4-BE49-F238E27FC236}">
                              <a16:creationId xmlns:a16="http://schemas.microsoft.com/office/drawing/2014/main" id="{D3B6D775-85C6-41A8-890A-A0C68B5D5CE5}"/>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69" name="Group 368">
                        <a:extLst>
                          <a:ext uri="{FF2B5EF4-FFF2-40B4-BE49-F238E27FC236}">
                            <a16:creationId xmlns:a16="http://schemas.microsoft.com/office/drawing/2014/main" id="{6606481E-72CD-4ECE-B44D-9E20E204B28F}"/>
                          </a:ext>
                        </a:extLst>
                      </p:cNvPr>
                      <p:cNvGrpSpPr/>
                      <p:nvPr/>
                    </p:nvGrpSpPr>
                    <p:grpSpPr>
                      <a:xfrm flipH="1" flipV="1">
                        <a:off x="8853138" y="2834145"/>
                        <a:ext cx="115660" cy="356508"/>
                        <a:chOff x="8836479" y="2472417"/>
                        <a:chExt cx="115660" cy="356508"/>
                      </a:xfrm>
                    </p:grpSpPr>
                    <p:sp>
                      <p:nvSpPr>
                        <p:cNvPr id="370" name="Freeform: Shape 369">
                          <a:extLst>
                            <a:ext uri="{FF2B5EF4-FFF2-40B4-BE49-F238E27FC236}">
                              <a16:creationId xmlns:a16="http://schemas.microsoft.com/office/drawing/2014/main" id="{AE14768A-13AB-4138-A43D-2EF6C9F17D2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71" name="Freeform: Shape 370">
                          <a:extLst>
                            <a:ext uri="{FF2B5EF4-FFF2-40B4-BE49-F238E27FC236}">
                              <a16:creationId xmlns:a16="http://schemas.microsoft.com/office/drawing/2014/main" id="{740ABB29-BBAA-474A-ADBE-BF5EB56503D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72" name="Oval 371">
                          <a:extLst>
                            <a:ext uri="{FF2B5EF4-FFF2-40B4-BE49-F238E27FC236}">
                              <a16:creationId xmlns:a16="http://schemas.microsoft.com/office/drawing/2014/main" id="{727F703E-19D9-4AE5-B0BD-FBC1F521BA3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290" name="Group 289">
                    <a:extLst>
                      <a:ext uri="{FF2B5EF4-FFF2-40B4-BE49-F238E27FC236}">
                        <a16:creationId xmlns:a16="http://schemas.microsoft.com/office/drawing/2014/main" id="{DFDFADAF-B4C7-45B2-9717-1B79F82BEFE1}"/>
                      </a:ext>
                    </a:extLst>
                  </p:cNvPr>
                  <p:cNvGrpSpPr/>
                  <p:nvPr/>
                </p:nvGrpSpPr>
                <p:grpSpPr>
                  <a:xfrm>
                    <a:off x="9711768" y="2472417"/>
                    <a:ext cx="497670" cy="718236"/>
                    <a:chOff x="8720819" y="2472417"/>
                    <a:chExt cx="497670" cy="718236"/>
                  </a:xfrm>
                </p:grpSpPr>
                <p:grpSp>
                  <p:nvGrpSpPr>
                    <p:cNvPr id="328" name="Group 327">
                      <a:extLst>
                        <a:ext uri="{FF2B5EF4-FFF2-40B4-BE49-F238E27FC236}">
                          <a16:creationId xmlns:a16="http://schemas.microsoft.com/office/drawing/2014/main" id="{A0BFB895-B1BB-4BF5-8FCF-2CFC01A84AC3}"/>
                        </a:ext>
                      </a:extLst>
                    </p:cNvPr>
                    <p:cNvGrpSpPr/>
                    <p:nvPr/>
                  </p:nvGrpSpPr>
                  <p:grpSpPr>
                    <a:xfrm>
                      <a:off x="8836479" y="2472417"/>
                      <a:ext cx="132319" cy="718236"/>
                      <a:chOff x="8836479" y="2472417"/>
                      <a:chExt cx="132319" cy="718236"/>
                    </a:xfrm>
                  </p:grpSpPr>
                  <p:grpSp>
                    <p:nvGrpSpPr>
                      <p:cNvPr id="356" name="Group 355">
                        <a:extLst>
                          <a:ext uri="{FF2B5EF4-FFF2-40B4-BE49-F238E27FC236}">
                            <a16:creationId xmlns:a16="http://schemas.microsoft.com/office/drawing/2014/main" id="{1680F291-D063-4C37-B8CD-7150970B025C}"/>
                          </a:ext>
                        </a:extLst>
                      </p:cNvPr>
                      <p:cNvGrpSpPr/>
                      <p:nvPr/>
                    </p:nvGrpSpPr>
                    <p:grpSpPr>
                      <a:xfrm>
                        <a:off x="8836479" y="2472417"/>
                        <a:ext cx="115660" cy="356508"/>
                        <a:chOff x="8836479" y="2472417"/>
                        <a:chExt cx="115660" cy="356508"/>
                      </a:xfrm>
                    </p:grpSpPr>
                    <p:sp>
                      <p:nvSpPr>
                        <p:cNvPr id="361" name="Freeform: Shape 360">
                          <a:extLst>
                            <a:ext uri="{FF2B5EF4-FFF2-40B4-BE49-F238E27FC236}">
                              <a16:creationId xmlns:a16="http://schemas.microsoft.com/office/drawing/2014/main" id="{AF05534B-B229-4641-AE50-B08277AB7EA1}"/>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62" name="Freeform: Shape 361">
                          <a:extLst>
                            <a:ext uri="{FF2B5EF4-FFF2-40B4-BE49-F238E27FC236}">
                              <a16:creationId xmlns:a16="http://schemas.microsoft.com/office/drawing/2014/main" id="{9FBC50CD-75D2-4D67-A41C-0625BBA700A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63" name="Oval 362">
                          <a:extLst>
                            <a:ext uri="{FF2B5EF4-FFF2-40B4-BE49-F238E27FC236}">
                              <a16:creationId xmlns:a16="http://schemas.microsoft.com/office/drawing/2014/main" id="{3A7742AF-E201-4AA8-8F13-E125415FC6EA}"/>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57" name="Group 356">
                        <a:extLst>
                          <a:ext uri="{FF2B5EF4-FFF2-40B4-BE49-F238E27FC236}">
                            <a16:creationId xmlns:a16="http://schemas.microsoft.com/office/drawing/2014/main" id="{3179516A-0DE0-40DF-B44A-D006C11EAE6A}"/>
                          </a:ext>
                        </a:extLst>
                      </p:cNvPr>
                      <p:cNvGrpSpPr/>
                      <p:nvPr/>
                    </p:nvGrpSpPr>
                    <p:grpSpPr>
                      <a:xfrm flipH="1" flipV="1">
                        <a:off x="8853138" y="2834145"/>
                        <a:ext cx="115660" cy="356508"/>
                        <a:chOff x="8836479" y="2472417"/>
                        <a:chExt cx="115660" cy="356508"/>
                      </a:xfrm>
                    </p:grpSpPr>
                    <p:sp>
                      <p:nvSpPr>
                        <p:cNvPr id="358" name="Freeform: Shape 357">
                          <a:extLst>
                            <a:ext uri="{FF2B5EF4-FFF2-40B4-BE49-F238E27FC236}">
                              <a16:creationId xmlns:a16="http://schemas.microsoft.com/office/drawing/2014/main" id="{20D45E3E-80EC-4068-990D-7BCB27FEDED5}"/>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59" name="Freeform: Shape 358">
                          <a:extLst>
                            <a:ext uri="{FF2B5EF4-FFF2-40B4-BE49-F238E27FC236}">
                              <a16:creationId xmlns:a16="http://schemas.microsoft.com/office/drawing/2014/main" id="{3D4275CD-15E7-47D1-9D7D-035124D2E2E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60" name="Oval 359">
                          <a:extLst>
                            <a:ext uri="{FF2B5EF4-FFF2-40B4-BE49-F238E27FC236}">
                              <a16:creationId xmlns:a16="http://schemas.microsoft.com/office/drawing/2014/main" id="{E2E31855-1029-47A3-A25F-F6C3AC75391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329" name="Group 328">
                      <a:extLst>
                        <a:ext uri="{FF2B5EF4-FFF2-40B4-BE49-F238E27FC236}">
                          <a16:creationId xmlns:a16="http://schemas.microsoft.com/office/drawing/2014/main" id="{7F933A24-AAB5-43A7-90D0-5A89C8FD6509}"/>
                        </a:ext>
                      </a:extLst>
                    </p:cNvPr>
                    <p:cNvGrpSpPr/>
                    <p:nvPr/>
                  </p:nvGrpSpPr>
                  <p:grpSpPr>
                    <a:xfrm>
                      <a:off x="8958282" y="2472417"/>
                      <a:ext cx="132319" cy="718236"/>
                      <a:chOff x="8836479" y="2472417"/>
                      <a:chExt cx="132319" cy="718236"/>
                    </a:xfrm>
                  </p:grpSpPr>
                  <p:grpSp>
                    <p:nvGrpSpPr>
                      <p:cNvPr id="348" name="Group 347">
                        <a:extLst>
                          <a:ext uri="{FF2B5EF4-FFF2-40B4-BE49-F238E27FC236}">
                            <a16:creationId xmlns:a16="http://schemas.microsoft.com/office/drawing/2014/main" id="{254E6E95-07F5-4077-B16E-CEDB88B97040}"/>
                          </a:ext>
                        </a:extLst>
                      </p:cNvPr>
                      <p:cNvGrpSpPr/>
                      <p:nvPr/>
                    </p:nvGrpSpPr>
                    <p:grpSpPr>
                      <a:xfrm>
                        <a:off x="8836479" y="2472417"/>
                        <a:ext cx="115660" cy="356508"/>
                        <a:chOff x="8836479" y="2472417"/>
                        <a:chExt cx="115660" cy="356508"/>
                      </a:xfrm>
                    </p:grpSpPr>
                    <p:sp>
                      <p:nvSpPr>
                        <p:cNvPr id="353" name="Freeform: Shape 352">
                          <a:extLst>
                            <a:ext uri="{FF2B5EF4-FFF2-40B4-BE49-F238E27FC236}">
                              <a16:creationId xmlns:a16="http://schemas.microsoft.com/office/drawing/2014/main" id="{0057C1FC-6D5B-4A78-B06B-694B9C3A3B9A}"/>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54" name="Freeform: Shape 353">
                          <a:extLst>
                            <a:ext uri="{FF2B5EF4-FFF2-40B4-BE49-F238E27FC236}">
                              <a16:creationId xmlns:a16="http://schemas.microsoft.com/office/drawing/2014/main" id="{FA6A9916-0533-49E8-8597-40DDCBA06EF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55" name="Oval 354">
                          <a:extLst>
                            <a:ext uri="{FF2B5EF4-FFF2-40B4-BE49-F238E27FC236}">
                              <a16:creationId xmlns:a16="http://schemas.microsoft.com/office/drawing/2014/main" id="{99FFC05F-C381-4954-B279-E3C4F96953D3}"/>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49" name="Group 348">
                        <a:extLst>
                          <a:ext uri="{FF2B5EF4-FFF2-40B4-BE49-F238E27FC236}">
                            <a16:creationId xmlns:a16="http://schemas.microsoft.com/office/drawing/2014/main" id="{89E9369F-454A-48BA-BADE-3988F1BC63B7}"/>
                          </a:ext>
                        </a:extLst>
                      </p:cNvPr>
                      <p:cNvGrpSpPr/>
                      <p:nvPr/>
                    </p:nvGrpSpPr>
                    <p:grpSpPr>
                      <a:xfrm flipH="1" flipV="1">
                        <a:off x="8853138" y="2834145"/>
                        <a:ext cx="115660" cy="356508"/>
                        <a:chOff x="8836479" y="2472417"/>
                        <a:chExt cx="115660" cy="356508"/>
                      </a:xfrm>
                    </p:grpSpPr>
                    <p:sp>
                      <p:nvSpPr>
                        <p:cNvPr id="350" name="Freeform: Shape 349">
                          <a:extLst>
                            <a:ext uri="{FF2B5EF4-FFF2-40B4-BE49-F238E27FC236}">
                              <a16:creationId xmlns:a16="http://schemas.microsoft.com/office/drawing/2014/main" id="{1EFB76E6-7734-4A38-B1A7-5877F6122CA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51" name="Freeform: Shape 350">
                          <a:extLst>
                            <a:ext uri="{FF2B5EF4-FFF2-40B4-BE49-F238E27FC236}">
                              <a16:creationId xmlns:a16="http://schemas.microsoft.com/office/drawing/2014/main" id="{34D2DE9A-711D-45C8-B64D-EFD365DCFF5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52" name="Oval 351">
                          <a:extLst>
                            <a:ext uri="{FF2B5EF4-FFF2-40B4-BE49-F238E27FC236}">
                              <a16:creationId xmlns:a16="http://schemas.microsoft.com/office/drawing/2014/main" id="{3E380CB1-A543-4DC2-AF08-9DEF5C9A5CC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330" name="Group 329">
                      <a:extLst>
                        <a:ext uri="{FF2B5EF4-FFF2-40B4-BE49-F238E27FC236}">
                          <a16:creationId xmlns:a16="http://schemas.microsoft.com/office/drawing/2014/main" id="{76D5F018-F1EE-4B99-AA4D-43570950EEC6}"/>
                        </a:ext>
                      </a:extLst>
                    </p:cNvPr>
                    <p:cNvGrpSpPr/>
                    <p:nvPr/>
                  </p:nvGrpSpPr>
                  <p:grpSpPr>
                    <a:xfrm>
                      <a:off x="9086170" y="2472417"/>
                      <a:ext cx="132319" cy="718236"/>
                      <a:chOff x="8836479" y="2472417"/>
                      <a:chExt cx="132319" cy="718236"/>
                    </a:xfrm>
                  </p:grpSpPr>
                  <p:grpSp>
                    <p:nvGrpSpPr>
                      <p:cNvPr id="340" name="Group 339">
                        <a:extLst>
                          <a:ext uri="{FF2B5EF4-FFF2-40B4-BE49-F238E27FC236}">
                            <a16:creationId xmlns:a16="http://schemas.microsoft.com/office/drawing/2014/main" id="{A6592BAE-8C96-4E0E-9C79-D0BC265CB9DC}"/>
                          </a:ext>
                        </a:extLst>
                      </p:cNvPr>
                      <p:cNvGrpSpPr/>
                      <p:nvPr/>
                    </p:nvGrpSpPr>
                    <p:grpSpPr>
                      <a:xfrm>
                        <a:off x="8836479" y="2472417"/>
                        <a:ext cx="115660" cy="356508"/>
                        <a:chOff x="8836479" y="2472417"/>
                        <a:chExt cx="115660" cy="356508"/>
                      </a:xfrm>
                    </p:grpSpPr>
                    <p:sp>
                      <p:nvSpPr>
                        <p:cNvPr id="345" name="Freeform: Shape 344">
                          <a:extLst>
                            <a:ext uri="{FF2B5EF4-FFF2-40B4-BE49-F238E27FC236}">
                              <a16:creationId xmlns:a16="http://schemas.microsoft.com/office/drawing/2014/main" id="{C38BAB2E-8BAA-4284-A9D1-67041DC21CB2}"/>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46" name="Freeform: Shape 345">
                          <a:extLst>
                            <a:ext uri="{FF2B5EF4-FFF2-40B4-BE49-F238E27FC236}">
                              <a16:creationId xmlns:a16="http://schemas.microsoft.com/office/drawing/2014/main" id="{2FA9633A-A0C5-45DC-91A1-A752DB954C3B}"/>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47" name="Oval 346">
                          <a:extLst>
                            <a:ext uri="{FF2B5EF4-FFF2-40B4-BE49-F238E27FC236}">
                              <a16:creationId xmlns:a16="http://schemas.microsoft.com/office/drawing/2014/main" id="{64F20D86-84F6-4F6A-ADE1-D9AF11604E0A}"/>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41" name="Group 340">
                        <a:extLst>
                          <a:ext uri="{FF2B5EF4-FFF2-40B4-BE49-F238E27FC236}">
                            <a16:creationId xmlns:a16="http://schemas.microsoft.com/office/drawing/2014/main" id="{69EF9CFB-225E-4EC6-9FBB-1266E38F41A0}"/>
                          </a:ext>
                        </a:extLst>
                      </p:cNvPr>
                      <p:cNvGrpSpPr/>
                      <p:nvPr/>
                    </p:nvGrpSpPr>
                    <p:grpSpPr>
                      <a:xfrm flipH="1" flipV="1">
                        <a:off x="8853138" y="2834145"/>
                        <a:ext cx="115660" cy="356508"/>
                        <a:chOff x="8836479" y="2472417"/>
                        <a:chExt cx="115660" cy="356508"/>
                      </a:xfrm>
                    </p:grpSpPr>
                    <p:sp>
                      <p:nvSpPr>
                        <p:cNvPr id="342" name="Freeform: Shape 341">
                          <a:extLst>
                            <a:ext uri="{FF2B5EF4-FFF2-40B4-BE49-F238E27FC236}">
                              <a16:creationId xmlns:a16="http://schemas.microsoft.com/office/drawing/2014/main" id="{C80D17FD-ECC3-4BDE-9D4A-20FF69A0C42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43" name="Freeform: Shape 342">
                          <a:extLst>
                            <a:ext uri="{FF2B5EF4-FFF2-40B4-BE49-F238E27FC236}">
                              <a16:creationId xmlns:a16="http://schemas.microsoft.com/office/drawing/2014/main" id="{ECC96D4E-EB20-4093-8A56-A044DFC8A15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44" name="Oval 343">
                          <a:extLst>
                            <a:ext uri="{FF2B5EF4-FFF2-40B4-BE49-F238E27FC236}">
                              <a16:creationId xmlns:a16="http://schemas.microsoft.com/office/drawing/2014/main" id="{FAC352CA-45AA-40FE-A02E-86706791AC2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331" name="Group 330">
                      <a:extLst>
                        <a:ext uri="{FF2B5EF4-FFF2-40B4-BE49-F238E27FC236}">
                          <a16:creationId xmlns:a16="http://schemas.microsoft.com/office/drawing/2014/main" id="{6CB3EC96-FEDF-41C2-8569-828AB4C10CDE}"/>
                        </a:ext>
                      </a:extLst>
                    </p:cNvPr>
                    <p:cNvGrpSpPr/>
                    <p:nvPr/>
                  </p:nvGrpSpPr>
                  <p:grpSpPr>
                    <a:xfrm>
                      <a:off x="8720819" y="2472417"/>
                      <a:ext cx="132319" cy="718236"/>
                      <a:chOff x="8836479" y="2472417"/>
                      <a:chExt cx="132319" cy="718236"/>
                    </a:xfrm>
                  </p:grpSpPr>
                  <p:grpSp>
                    <p:nvGrpSpPr>
                      <p:cNvPr id="332" name="Group 331">
                        <a:extLst>
                          <a:ext uri="{FF2B5EF4-FFF2-40B4-BE49-F238E27FC236}">
                            <a16:creationId xmlns:a16="http://schemas.microsoft.com/office/drawing/2014/main" id="{8F090595-E687-40ED-8DAE-816BE161F696}"/>
                          </a:ext>
                        </a:extLst>
                      </p:cNvPr>
                      <p:cNvGrpSpPr/>
                      <p:nvPr/>
                    </p:nvGrpSpPr>
                    <p:grpSpPr>
                      <a:xfrm>
                        <a:off x="8836479" y="2472417"/>
                        <a:ext cx="115660" cy="356508"/>
                        <a:chOff x="8836479" y="2472417"/>
                        <a:chExt cx="115660" cy="356508"/>
                      </a:xfrm>
                    </p:grpSpPr>
                    <p:sp>
                      <p:nvSpPr>
                        <p:cNvPr id="337" name="Freeform: Shape 336">
                          <a:extLst>
                            <a:ext uri="{FF2B5EF4-FFF2-40B4-BE49-F238E27FC236}">
                              <a16:creationId xmlns:a16="http://schemas.microsoft.com/office/drawing/2014/main" id="{165F8448-FE86-48C1-973B-23C50DEEBBD7}"/>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38" name="Freeform: Shape 337">
                          <a:extLst>
                            <a:ext uri="{FF2B5EF4-FFF2-40B4-BE49-F238E27FC236}">
                              <a16:creationId xmlns:a16="http://schemas.microsoft.com/office/drawing/2014/main" id="{7AD1E278-F5AC-4799-86F8-A0B7409F09E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39" name="Oval 338">
                          <a:extLst>
                            <a:ext uri="{FF2B5EF4-FFF2-40B4-BE49-F238E27FC236}">
                              <a16:creationId xmlns:a16="http://schemas.microsoft.com/office/drawing/2014/main" id="{5E45349D-FC13-43E1-9C47-83C7D18BCEC8}"/>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33" name="Group 332">
                        <a:extLst>
                          <a:ext uri="{FF2B5EF4-FFF2-40B4-BE49-F238E27FC236}">
                            <a16:creationId xmlns:a16="http://schemas.microsoft.com/office/drawing/2014/main" id="{168B5F3B-CE86-45BB-AD36-BBB41867187F}"/>
                          </a:ext>
                        </a:extLst>
                      </p:cNvPr>
                      <p:cNvGrpSpPr/>
                      <p:nvPr/>
                    </p:nvGrpSpPr>
                    <p:grpSpPr>
                      <a:xfrm flipH="1" flipV="1">
                        <a:off x="8853138" y="2834145"/>
                        <a:ext cx="115660" cy="356508"/>
                        <a:chOff x="8836479" y="2472417"/>
                        <a:chExt cx="115660" cy="356508"/>
                      </a:xfrm>
                    </p:grpSpPr>
                    <p:sp>
                      <p:nvSpPr>
                        <p:cNvPr id="334" name="Freeform: Shape 333">
                          <a:extLst>
                            <a:ext uri="{FF2B5EF4-FFF2-40B4-BE49-F238E27FC236}">
                              <a16:creationId xmlns:a16="http://schemas.microsoft.com/office/drawing/2014/main" id="{704271AE-A728-4DCF-B4DA-7CC30CB1ECA5}"/>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35" name="Freeform: Shape 334">
                          <a:extLst>
                            <a:ext uri="{FF2B5EF4-FFF2-40B4-BE49-F238E27FC236}">
                              <a16:creationId xmlns:a16="http://schemas.microsoft.com/office/drawing/2014/main" id="{B34D96C1-4585-4219-BA5B-3DDD9E7D52D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36" name="Oval 335">
                          <a:extLst>
                            <a:ext uri="{FF2B5EF4-FFF2-40B4-BE49-F238E27FC236}">
                              <a16:creationId xmlns:a16="http://schemas.microsoft.com/office/drawing/2014/main" id="{6BF1E08B-631A-4704-A47F-CA986CF9A39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291" name="Group 290">
                    <a:extLst>
                      <a:ext uri="{FF2B5EF4-FFF2-40B4-BE49-F238E27FC236}">
                        <a16:creationId xmlns:a16="http://schemas.microsoft.com/office/drawing/2014/main" id="{63D981B0-A64F-427D-B3A2-B337643228C7}"/>
                      </a:ext>
                    </a:extLst>
                  </p:cNvPr>
                  <p:cNvGrpSpPr/>
                  <p:nvPr/>
                </p:nvGrpSpPr>
                <p:grpSpPr>
                  <a:xfrm>
                    <a:off x="10209438" y="2472417"/>
                    <a:ext cx="497670" cy="718236"/>
                    <a:chOff x="8720819" y="2472417"/>
                    <a:chExt cx="497670" cy="718236"/>
                  </a:xfrm>
                </p:grpSpPr>
                <p:grpSp>
                  <p:nvGrpSpPr>
                    <p:cNvPr id="292" name="Group 291">
                      <a:extLst>
                        <a:ext uri="{FF2B5EF4-FFF2-40B4-BE49-F238E27FC236}">
                          <a16:creationId xmlns:a16="http://schemas.microsoft.com/office/drawing/2014/main" id="{E5C96AEE-487F-48B7-ABCC-F62E5E30DFBF}"/>
                        </a:ext>
                      </a:extLst>
                    </p:cNvPr>
                    <p:cNvGrpSpPr/>
                    <p:nvPr/>
                  </p:nvGrpSpPr>
                  <p:grpSpPr>
                    <a:xfrm>
                      <a:off x="8836479" y="2472417"/>
                      <a:ext cx="132319" cy="718236"/>
                      <a:chOff x="8836479" y="2472417"/>
                      <a:chExt cx="132319" cy="718236"/>
                    </a:xfrm>
                  </p:grpSpPr>
                  <p:grpSp>
                    <p:nvGrpSpPr>
                      <p:cNvPr id="320" name="Group 319">
                        <a:extLst>
                          <a:ext uri="{FF2B5EF4-FFF2-40B4-BE49-F238E27FC236}">
                            <a16:creationId xmlns:a16="http://schemas.microsoft.com/office/drawing/2014/main" id="{CDB17CC1-AA44-4918-A1C0-C0BB44304DD9}"/>
                          </a:ext>
                        </a:extLst>
                      </p:cNvPr>
                      <p:cNvGrpSpPr/>
                      <p:nvPr/>
                    </p:nvGrpSpPr>
                    <p:grpSpPr>
                      <a:xfrm>
                        <a:off x="8836479" y="2472417"/>
                        <a:ext cx="115660" cy="356508"/>
                        <a:chOff x="8836479" y="2472417"/>
                        <a:chExt cx="115660" cy="356508"/>
                      </a:xfrm>
                    </p:grpSpPr>
                    <p:sp>
                      <p:nvSpPr>
                        <p:cNvPr id="325" name="Freeform: Shape 324">
                          <a:extLst>
                            <a:ext uri="{FF2B5EF4-FFF2-40B4-BE49-F238E27FC236}">
                              <a16:creationId xmlns:a16="http://schemas.microsoft.com/office/drawing/2014/main" id="{0236AA64-240A-435B-B640-9425E6A58BE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26" name="Freeform: Shape 325">
                          <a:extLst>
                            <a:ext uri="{FF2B5EF4-FFF2-40B4-BE49-F238E27FC236}">
                              <a16:creationId xmlns:a16="http://schemas.microsoft.com/office/drawing/2014/main" id="{D7F762D8-7ED0-4626-9738-52A3DA3A51D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27" name="Oval 326">
                          <a:extLst>
                            <a:ext uri="{FF2B5EF4-FFF2-40B4-BE49-F238E27FC236}">
                              <a16:creationId xmlns:a16="http://schemas.microsoft.com/office/drawing/2014/main" id="{9F7C7DB3-8DF5-4F55-AD4A-1F1E747C1CD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21" name="Group 320">
                        <a:extLst>
                          <a:ext uri="{FF2B5EF4-FFF2-40B4-BE49-F238E27FC236}">
                            <a16:creationId xmlns:a16="http://schemas.microsoft.com/office/drawing/2014/main" id="{676B618D-7588-434A-8051-8FB73646455E}"/>
                          </a:ext>
                        </a:extLst>
                      </p:cNvPr>
                      <p:cNvGrpSpPr/>
                      <p:nvPr/>
                    </p:nvGrpSpPr>
                    <p:grpSpPr>
                      <a:xfrm flipH="1" flipV="1">
                        <a:off x="8853138" y="2834145"/>
                        <a:ext cx="115660" cy="356508"/>
                        <a:chOff x="8836479" y="2472417"/>
                        <a:chExt cx="115660" cy="356508"/>
                      </a:xfrm>
                    </p:grpSpPr>
                    <p:sp>
                      <p:nvSpPr>
                        <p:cNvPr id="322" name="Freeform: Shape 321">
                          <a:extLst>
                            <a:ext uri="{FF2B5EF4-FFF2-40B4-BE49-F238E27FC236}">
                              <a16:creationId xmlns:a16="http://schemas.microsoft.com/office/drawing/2014/main" id="{48B15C31-25DA-4577-801B-DB74CF4DBE0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23" name="Freeform: Shape 322">
                          <a:extLst>
                            <a:ext uri="{FF2B5EF4-FFF2-40B4-BE49-F238E27FC236}">
                              <a16:creationId xmlns:a16="http://schemas.microsoft.com/office/drawing/2014/main" id="{6D729337-AA0E-4CB6-94A2-91EA6EFCB2A9}"/>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24" name="Oval 323">
                          <a:extLst>
                            <a:ext uri="{FF2B5EF4-FFF2-40B4-BE49-F238E27FC236}">
                              <a16:creationId xmlns:a16="http://schemas.microsoft.com/office/drawing/2014/main" id="{2F090984-3820-48FA-BD05-563256E13D50}"/>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293" name="Group 292">
                      <a:extLst>
                        <a:ext uri="{FF2B5EF4-FFF2-40B4-BE49-F238E27FC236}">
                          <a16:creationId xmlns:a16="http://schemas.microsoft.com/office/drawing/2014/main" id="{D35DADFA-BDA0-4106-8B76-923124E1333C}"/>
                        </a:ext>
                      </a:extLst>
                    </p:cNvPr>
                    <p:cNvGrpSpPr/>
                    <p:nvPr/>
                  </p:nvGrpSpPr>
                  <p:grpSpPr>
                    <a:xfrm>
                      <a:off x="8958282" y="2472417"/>
                      <a:ext cx="132319" cy="718236"/>
                      <a:chOff x="8836479" y="2472417"/>
                      <a:chExt cx="132319" cy="718236"/>
                    </a:xfrm>
                  </p:grpSpPr>
                  <p:grpSp>
                    <p:nvGrpSpPr>
                      <p:cNvPr id="312" name="Group 311">
                        <a:extLst>
                          <a:ext uri="{FF2B5EF4-FFF2-40B4-BE49-F238E27FC236}">
                            <a16:creationId xmlns:a16="http://schemas.microsoft.com/office/drawing/2014/main" id="{89F2E4FD-D002-426A-82B1-01786C46ABD6}"/>
                          </a:ext>
                        </a:extLst>
                      </p:cNvPr>
                      <p:cNvGrpSpPr/>
                      <p:nvPr/>
                    </p:nvGrpSpPr>
                    <p:grpSpPr>
                      <a:xfrm>
                        <a:off x="8836479" y="2472417"/>
                        <a:ext cx="115660" cy="356508"/>
                        <a:chOff x="8836479" y="2472417"/>
                        <a:chExt cx="115660" cy="356508"/>
                      </a:xfrm>
                    </p:grpSpPr>
                    <p:sp>
                      <p:nvSpPr>
                        <p:cNvPr id="317" name="Freeform: Shape 316">
                          <a:extLst>
                            <a:ext uri="{FF2B5EF4-FFF2-40B4-BE49-F238E27FC236}">
                              <a16:creationId xmlns:a16="http://schemas.microsoft.com/office/drawing/2014/main" id="{B48CEAA2-BF64-4AF9-A610-560C28149FC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18" name="Freeform: Shape 317">
                          <a:extLst>
                            <a:ext uri="{FF2B5EF4-FFF2-40B4-BE49-F238E27FC236}">
                              <a16:creationId xmlns:a16="http://schemas.microsoft.com/office/drawing/2014/main" id="{571B7D95-21C7-46FF-8846-15D7AEA320F9}"/>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19" name="Oval 318">
                          <a:extLst>
                            <a:ext uri="{FF2B5EF4-FFF2-40B4-BE49-F238E27FC236}">
                              <a16:creationId xmlns:a16="http://schemas.microsoft.com/office/drawing/2014/main" id="{467B0B19-5FB2-48F3-8800-6B0561D6C9B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13" name="Group 312">
                        <a:extLst>
                          <a:ext uri="{FF2B5EF4-FFF2-40B4-BE49-F238E27FC236}">
                            <a16:creationId xmlns:a16="http://schemas.microsoft.com/office/drawing/2014/main" id="{0BCB87C1-8B5A-4390-A7ED-4337322DE350}"/>
                          </a:ext>
                        </a:extLst>
                      </p:cNvPr>
                      <p:cNvGrpSpPr/>
                      <p:nvPr/>
                    </p:nvGrpSpPr>
                    <p:grpSpPr>
                      <a:xfrm flipH="1" flipV="1">
                        <a:off x="8853138" y="2834145"/>
                        <a:ext cx="115660" cy="356508"/>
                        <a:chOff x="8836479" y="2472417"/>
                        <a:chExt cx="115660" cy="356508"/>
                      </a:xfrm>
                    </p:grpSpPr>
                    <p:sp>
                      <p:nvSpPr>
                        <p:cNvPr id="314" name="Freeform: Shape 313">
                          <a:extLst>
                            <a:ext uri="{FF2B5EF4-FFF2-40B4-BE49-F238E27FC236}">
                              <a16:creationId xmlns:a16="http://schemas.microsoft.com/office/drawing/2014/main" id="{E171C927-D533-4BF4-8660-F0C4F21D96C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15" name="Freeform: Shape 314">
                          <a:extLst>
                            <a:ext uri="{FF2B5EF4-FFF2-40B4-BE49-F238E27FC236}">
                              <a16:creationId xmlns:a16="http://schemas.microsoft.com/office/drawing/2014/main" id="{4C6DFC83-E044-4E6B-BA34-4C3B1D5BC563}"/>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16" name="Oval 315">
                          <a:extLst>
                            <a:ext uri="{FF2B5EF4-FFF2-40B4-BE49-F238E27FC236}">
                              <a16:creationId xmlns:a16="http://schemas.microsoft.com/office/drawing/2014/main" id="{C0B2AB05-F75D-4AC1-8242-C4656AF5A35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294" name="Group 293">
                      <a:extLst>
                        <a:ext uri="{FF2B5EF4-FFF2-40B4-BE49-F238E27FC236}">
                          <a16:creationId xmlns:a16="http://schemas.microsoft.com/office/drawing/2014/main" id="{EC346206-ECFD-4BE0-96FF-00698BF3CF56}"/>
                        </a:ext>
                      </a:extLst>
                    </p:cNvPr>
                    <p:cNvGrpSpPr/>
                    <p:nvPr/>
                  </p:nvGrpSpPr>
                  <p:grpSpPr>
                    <a:xfrm>
                      <a:off x="9086170" y="2472417"/>
                      <a:ext cx="132319" cy="718236"/>
                      <a:chOff x="8836479" y="2472417"/>
                      <a:chExt cx="132319" cy="718236"/>
                    </a:xfrm>
                  </p:grpSpPr>
                  <p:grpSp>
                    <p:nvGrpSpPr>
                      <p:cNvPr id="304" name="Group 303">
                        <a:extLst>
                          <a:ext uri="{FF2B5EF4-FFF2-40B4-BE49-F238E27FC236}">
                            <a16:creationId xmlns:a16="http://schemas.microsoft.com/office/drawing/2014/main" id="{4F41FA39-3257-4637-A6B0-03BDF779067C}"/>
                          </a:ext>
                        </a:extLst>
                      </p:cNvPr>
                      <p:cNvGrpSpPr/>
                      <p:nvPr/>
                    </p:nvGrpSpPr>
                    <p:grpSpPr>
                      <a:xfrm>
                        <a:off x="8836479" y="2472417"/>
                        <a:ext cx="115660" cy="356508"/>
                        <a:chOff x="8836479" y="2472417"/>
                        <a:chExt cx="115660" cy="356508"/>
                      </a:xfrm>
                    </p:grpSpPr>
                    <p:sp>
                      <p:nvSpPr>
                        <p:cNvPr id="309" name="Freeform: Shape 308">
                          <a:extLst>
                            <a:ext uri="{FF2B5EF4-FFF2-40B4-BE49-F238E27FC236}">
                              <a16:creationId xmlns:a16="http://schemas.microsoft.com/office/drawing/2014/main" id="{B8169F8E-111D-4750-B4D7-72011C87EF7B}"/>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10" name="Freeform: Shape 309">
                          <a:extLst>
                            <a:ext uri="{FF2B5EF4-FFF2-40B4-BE49-F238E27FC236}">
                              <a16:creationId xmlns:a16="http://schemas.microsoft.com/office/drawing/2014/main" id="{7525FADD-BB0A-4155-B8A7-BACD2E176F90}"/>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11" name="Oval 310">
                          <a:extLst>
                            <a:ext uri="{FF2B5EF4-FFF2-40B4-BE49-F238E27FC236}">
                              <a16:creationId xmlns:a16="http://schemas.microsoft.com/office/drawing/2014/main" id="{C268DF19-9C7F-4DB6-A2F3-E6CB69FC6D56}"/>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305" name="Group 304">
                        <a:extLst>
                          <a:ext uri="{FF2B5EF4-FFF2-40B4-BE49-F238E27FC236}">
                            <a16:creationId xmlns:a16="http://schemas.microsoft.com/office/drawing/2014/main" id="{B083AA27-F720-4545-93C9-F15B06F60DCF}"/>
                          </a:ext>
                        </a:extLst>
                      </p:cNvPr>
                      <p:cNvGrpSpPr/>
                      <p:nvPr/>
                    </p:nvGrpSpPr>
                    <p:grpSpPr>
                      <a:xfrm flipH="1" flipV="1">
                        <a:off x="8853138" y="2834145"/>
                        <a:ext cx="115660" cy="356508"/>
                        <a:chOff x="8836479" y="2472417"/>
                        <a:chExt cx="115660" cy="356508"/>
                      </a:xfrm>
                    </p:grpSpPr>
                    <p:sp>
                      <p:nvSpPr>
                        <p:cNvPr id="306" name="Freeform: Shape 305">
                          <a:extLst>
                            <a:ext uri="{FF2B5EF4-FFF2-40B4-BE49-F238E27FC236}">
                              <a16:creationId xmlns:a16="http://schemas.microsoft.com/office/drawing/2014/main" id="{05642CC2-ACB4-4182-8F35-8DBDF9B49C15}"/>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07" name="Freeform: Shape 306">
                          <a:extLst>
                            <a:ext uri="{FF2B5EF4-FFF2-40B4-BE49-F238E27FC236}">
                              <a16:creationId xmlns:a16="http://schemas.microsoft.com/office/drawing/2014/main" id="{37096BE5-2936-4C29-84B5-48178C6907D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08" name="Oval 307">
                          <a:extLst>
                            <a:ext uri="{FF2B5EF4-FFF2-40B4-BE49-F238E27FC236}">
                              <a16:creationId xmlns:a16="http://schemas.microsoft.com/office/drawing/2014/main" id="{AB495408-1CBA-4365-AB46-646E507ABFCC}"/>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295" name="Group 294">
                      <a:extLst>
                        <a:ext uri="{FF2B5EF4-FFF2-40B4-BE49-F238E27FC236}">
                          <a16:creationId xmlns:a16="http://schemas.microsoft.com/office/drawing/2014/main" id="{6BC77EB3-99B8-4603-B93C-9849CE8FF1FE}"/>
                        </a:ext>
                      </a:extLst>
                    </p:cNvPr>
                    <p:cNvGrpSpPr/>
                    <p:nvPr/>
                  </p:nvGrpSpPr>
                  <p:grpSpPr>
                    <a:xfrm>
                      <a:off x="8720819" y="2472417"/>
                      <a:ext cx="132319" cy="718236"/>
                      <a:chOff x="8836479" y="2472417"/>
                      <a:chExt cx="132319" cy="718236"/>
                    </a:xfrm>
                  </p:grpSpPr>
                  <p:grpSp>
                    <p:nvGrpSpPr>
                      <p:cNvPr id="296" name="Group 295">
                        <a:extLst>
                          <a:ext uri="{FF2B5EF4-FFF2-40B4-BE49-F238E27FC236}">
                            <a16:creationId xmlns:a16="http://schemas.microsoft.com/office/drawing/2014/main" id="{D5036EE1-8924-42F8-A7F3-C404A4725374}"/>
                          </a:ext>
                        </a:extLst>
                      </p:cNvPr>
                      <p:cNvGrpSpPr/>
                      <p:nvPr/>
                    </p:nvGrpSpPr>
                    <p:grpSpPr>
                      <a:xfrm>
                        <a:off x="8836479" y="2472417"/>
                        <a:ext cx="115660" cy="356508"/>
                        <a:chOff x="8836479" y="2472417"/>
                        <a:chExt cx="115660" cy="356508"/>
                      </a:xfrm>
                    </p:grpSpPr>
                    <p:sp>
                      <p:nvSpPr>
                        <p:cNvPr id="301" name="Freeform: Shape 300">
                          <a:extLst>
                            <a:ext uri="{FF2B5EF4-FFF2-40B4-BE49-F238E27FC236}">
                              <a16:creationId xmlns:a16="http://schemas.microsoft.com/office/drawing/2014/main" id="{4F46057E-05A1-4255-A37E-08D4CA03ECF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02" name="Freeform: Shape 301">
                          <a:extLst>
                            <a:ext uri="{FF2B5EF4-FFF2-40B4-BE49-F238E27FC236}">
                              <a16:creationId xmlns:a16="http://schemas.microsoft.com/office/drawing/2014/main" id="{716EEB9A-1429-405A-9E35-340C71DE975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03" name="Oval 302">
                          <a:extLst>
                            <a:ext uri="{FF2B5EF4-FFF2-40B4-BE49-F238E27FC236}">
                              <a16:creationId xmlns:a16="http://schemas.microsoft.com/office/drawing/2014/main" id="{1E173FCE-E6E3-4C28-A88A-21E0A5F29B6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97" name="Group 296">
                        <a:extLst>
                          <a:ext uri="{FF2B5EF4-FFF2-40B4-BE49-F238E27FC236}">
                            <a16:creationId xmlns:a16="http://schemas.microsoft.com/office/drawing/2014/main" id="{2100318C-9F9F-4059-9DED-0B9229B73F6A}"/>
                          </a:ext>
                        </a:extLst>
                      </p:cNvPr>
                      <p:cNvGrpSpPr/>
                      <p:nvPr/>
                    </p:nvGrpSpPr>
                    <p:grpSpPr>
                      <a:xfrm flipH="1" flipV="1">
                        <a:off x="8853138" y="2834145"/>
                        <a:ext cx="115660" cy="356508"/>
                        <a:chOff x="8836479" y="2472417"/>
                        <a:chExt cx="115660" cy="356508"/>
                      </a:xfrm>
                    </p:grpSpPr>
                    <p:sp>
                      <p:nvSpPr>
                        <p:cNvPr id="298" name="Freeform: Shape 297">
                          <a:extLst>
                            <a:ext uri="{FF2B5EF4-FFF2-40B4-BE49-F238E27FC236}">
                              <a16:creationId xmlns:a16="http://schemas.microsoft.com/office/drawing/2014/main" id="{F27AAC86-8796-4A04-89B4-EBCA3D7FF44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299" name="Freeform: Shape 298">
                          <a:extLst>
                            <a:ext uri="{FF2B5EF4-FFF2-40B4-BE49-F238E27FC236}">
                              <a16:creationId xmlns:a16="http://schemas.microsoft.com/office/drawing/2014/main" id="{BA3DFC20-7304-4E18-B9ED-D771E20164D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00" name="Oval 299">
                          <a:extLst>
                            <a:ext uri="{FF2B5EF4-FFF2-40B4-BE49-F238E27FC236}">
                              <a16:creationId xmlns:a16="http://schemas.microsoft.com/office/drawing/2014/main" id="{B295CFCF-9818-48F7-9330-76B36815AEF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grpSp>
          <p:grpSp>
            <p:nvGrpSpPr>
              <p:cNvPr id="1480" name="Group 1479">
                <a:extLst>
                  <a:ext uri="{FF2B5EF4-FFF2-40B4-BE49-F238E27FC236}">
                    <a16:creationId xmlns:a16="http://schemas.microsoft.com/office/drawing/2014/main" id="{AA210CAE-C4B3-4F3B-BC93-94223B0E4643}"/>
                  </a:ext>
                </a:extLst>
              </p:cNvPr>
              <p:cNvGrpSpPr/>
              <p:nvPr/>
            </p:nvGrpSpPr>
            <p:grpSpPr>
              <a:xfrm>
                <a:off x="7244602" y="5141069"/>
                <a:ext cx="288519" cy="208195"/>
                <a:chOff x="4661770" y="5141069"/>
                <a:chExt cx="288519" cy="208195"/>
              </a:xfrm>
            </p:grpSpPr>
            <p:grpSp>
              <p:nvGrpSpPr>
                <p:cNvPr id="1481" name="Group 1480">
                  <a:extLst>
                    <a:ext uri="{FF2B5EF4-FFF2-40B4-BE49-F238E27FC236}">
                      <a16:creationId xmlns:a16="http://schemas.microsoft.com/office/drawing/2014/main" id="{C1FDD54D-D9F0-4EC5-9DDC-3A38BF6ED6E4}"/>
                    </a:ext>
                  </a:extLst>
                </p:cNvPr>
                <p:cNvGrpSpPr/>
                <p:nvPr/>
              </p:nvGrpSpPr>
              <p:grpSpPr>
                <a:xfrm>
                  <a:off x="4661770" y="5141069"/>
                  <a:ext cx="144259" cy="208195"/>
                  <a:chOff x="8720819" y="2472417"/>
                  <a:chExt cx="497670" cy="718236"/>
                </a:xfrm>
              </p:grpSpPr>
              <p:grpSp>
                <p:nvGrpSpPr>
                  <p:cNvPr id="1519" name="Group 1518">
                    <a:extLst>
                      <a:ext uri="{FF2B5EF4-FFF2-40B4-BE49-F238E27FC236}">
                        <a16:creationId xmlns:a16="http://schemas.microsoft.com/office/drawing/2014/main" id="{2D4A07A0-18F3-4E0B-B373-B11BFD98D2B5}"/>
                      </a:ext>
                    </a:extLst>
                  </p:cNvPr>
                  <p:cNvGrpSpPr/>
                  <p:nvPr/>
                </p:nvGrpSpPr>
                <p:grpSpPr>
                  <a:xfrm>
                    <a:off x="8836479" y="2472417"/>
                    <a:ext cx="132319" cy="718236"/>
                    <a:chOff x="8836479" y="2472417"/>
                    <a:chExt cx="132319" cy="718236"/>
                  </a:xfrm>
                </p:grpSpPr>
                <p:grpSp>
                  <p:nvGrpSpPr>
                    <p:cNvPr id="1547" name="Group 1546">
                      <a:extLst>
                        <a:ext uri="{FF2B5EF4-FFF2-40B4-BE49-F238E27FC236}">
                          <a16:creationId xmlns:a16="http://schemas.microsoft.com/office/drawing/2014/main" id="{22FAEAE7-3AE3-48BF-ACB6-463F5B08D625}"/>
                        </a:ext>
                      </a:extLst>
                    </p:cNvPr>
                    <p:cNvGrpSpPr/>
                    <p:nvPr/>
                  </p:nvGrpSpPr>
                  <p:grpSpPr>
                    <a:xfrm>
                      <a:off x="8836479" y="2472417"/>
                      <a:ext cx="115660" cy="356508"/>
                      <a:chOff x="8836479" y="2472417"/>
                      <a:chExt cx="115660" cy="356508"/>
                    </a:xfrm>
                  </p:grpSpPr>
                  <p:sp>
                    <p:nvSpPr>
                      <p:cNvPr id="1552" name="Freeform: Shape 1551">
                        <a:extLst>
                          <a:ext uri="{FF2B5EF4-FFF2-40B4-BE49-F238E27FC236}">
                            <a16:creationId xmlns:a16="http://schemas.microsoft.com/office/drawing/2014/main" id="{70397454-D059-4CBD-8D8C-BD40FEED993E}"/>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53" name="Freeform: Shape 1552">
                        <a:extLst>
                          <a:ext uri="{FF2B5EF4-FFF2-40B4-BE49-F238E27FC236}">
                            <a16:creationId xmlns:a16="http://schemas.microsoft.com/office/drawing/2014/main" id="{125DC63C-DB63-4E11-B2AB-679FF7D9A6A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54" name="Oval 1553">
                        <a:extLst>
                          <a:ext uri="{FF2B5EF4-FFF2-40B4-BE49-F238E27FC236}">
                            <a16:creationId xmlns:a16="http://schemas.microsoft.com/office/drawing/2014/main" id="{16A93BC4-41B0-499D-A495-C04A1455DBD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548" name="Group 1547">
                      <a:extLst>
                        <a:ext uri="{FF2B5EF4-FFF2-40B4-BE49-F238E27FC236}">
                          <a16:creationId xmlns:a16="http://schemas.microsoft.com/office/drawing/2014/main" id="{0D5F2867-9FF1-4672-BD5D-DD3FF7E52384}"/>
                        </a:ext>
                      </a:extLst>
                    </p:cNvPr>
                    <p:cNvGrpSpPr/>
                    <p:nvPr/>
                  </p:nvGrpSpPr>
                  <p:grpSpPr>
                    <a:xfrm flipH="1" flipV="1">
                      <a:off x="8853138" y="2834145"/>
                      <a:ext cx="115660" cy="356508"/>
                      <a:chOff x="8836479" y="2472417"/>
                      <a:chExt cx="115660" cy="356508"/>
                    </a:xfrm>
                  </p:grpSpPr>
                  <p:sp>
                    <p:nvSpPr>
                      <p:cNvPr id="1549" name="Freeform: Shape 1548">
                        <a:extLst>
                          <a:ext uri="{FF2B5EF4-FFF2-40B4-BE49-F238E27FC236}">
                            <a16:creationId xmlns:a16="http://schemas.microsoft.com/office/drawing/2014/main" id="{8E41FDD1-4A66-48EC-BDD5-F95B5BBB5553}"/>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50" name="Freeform: Shape 1549">
                        <a:extLst>
                          <a:ext uri="{FF2B5EF4-FFF2-40B4-BE49-F238E27FC236}">
                            <a16:creationId xmlns:a16="http://schemas.microsoft.com/office/drawing/2014/main" id="{98C0988B-5DE2-4148-9AE2-DF2CB275CA69}"/>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51" name="Oval 1550">
                        <a:extLst>
                          <a:ext uri="{FF2B5EF4-FFF2-40B4-BE49-F238E27FC236}">
                            <a16:creationId xmlns:a16="http://schemas.microsoft.com/office/drawing/2014/main" id="{313CB07D-E3FF-4CF5-92C6-1E0705143173}"/>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1520" name="Group 1519">
                    <a:extLst>
                      <a:ext uri="{FF2B5EF4-FFF2-40B4-BE49-F238E27FC236}">
                        <a16:creationId xmlns:a16="http://schemas.microsoft.com/office/drawing/2014/main" id="{DA9B07C8-F7C0-49CC-B338-961A951E8083}"/>
                      </a:ext>
                    </a:extLst>
                  </p:cNvPr>
                  <p:cNvGrpSpPr/>
                  <p:nvPr/>
                </p:nvGrpSpPr>
                <p:grpSpPr>
                  <a:xfrm>
                    <a:off x="8958282" y="2472417"/>
                    <a:ext cx="132319" cy="718236"/>
                    <a:chOff x="8836479" y="2472417"/>
                    <a:chExt cx="132319" cy="718236"/>
                  </a:xfrm>
                </p:grpSpPr>
                <p:grpSp>
                  <p:nvGrpSpPr>
                    <p:cNvPr id="1539" name="Group 1538">
                      <a:extLst>
                        <a:ext uri="{FF2B5EF4-FFF2-40B4-BE49-F238E27FC236}">
                          <a16:creationId xmlns:a16="http://schemas.microsoft.com/office/drawing/2014/main" id="{DC1316C8-1F28-43A8-9DC2-17DB6948DEBB}"/>
                        </a:ext>
                      </a:extLst>
                    </p:cNvPr>
                    <p:cNvGrpSpPr/>
                    <p:nvPr/>
                  </p:nvGrpSpPr>
                  <p:grpSpPr>
                    <a:xfrm>
                      <a:off x="8836479" y="2472417"/>
                      <a:ext cx="115660" cy="356508"/>
                      <a:chOff x="8836479" y="2472417"/>
                      <a:chExt cx="115660" cy="356508"/>
                    </a:xfrm>
                  </p:grpSpPr>
                  <p:sp>
                    <p:nvSpPr>
                      <p:cNvPr id="1544" name="Freeform: Shape 1543">
                        <a:extLst>
                          <a:ext uri="{FF2B5EF4-FFF2-40B4-BE49-F238E27FC236}">
                            <a16:creationId xmlns:a16="http://schemas.microsoft.com/office/drawing/2014/main" id="{8E88DB02-8A40-4EA8-9F10-9815084FCCD8}"/>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45" name="Freeform: Shape 1544">
                        <a:extLst>
                          <a:ext uri="{FF2B5EF4-FFF2-40B4-BE49-F238E27FC236}">
                            <a16:creationId xmlns:a16="http://schemas.microsoft.com/office/drawing/2014/main" id="{0204081E-AE14-467D-97EE-43CFBF92DB5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46" name="Oval 1545">
                        <a:extLst>
                          <a:ext uri="{FF2B5EF4-FFF2-40B4-BE49-F238E27FC236}">
                            <a16:creationId xmlns:a16="http://schemas.microsoft.com/office/drawing/2014/main" id="{31CDE59C-445C-4EC1-B92E-9DE8A87EA47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540" name="Group 1539">
                      <a:extLst>
                        <a:ext uri="{FF2B5EF4-FFF2-40B4-BE49-F238E27FC236}">
                          <a16:creationId xmlns:a16="http://schemas.microsoft.com/office/drawing/2014/main" id="{65603FE9-795D-4902-8C44-0448C0C508BD}"/>
                        </a:ext>
                      </a:extLst>
                    </p:cNvPr>
                    <p:cNvGrpSpPr/>
                    <p:nvPr/>
                  </p:nvGrpSpPr>
                  <p:grpSpPr>
                    <a:xfrm flipH="1" flipV="1">
                      <a:off x="8853138" y="2834145"/>
                      <a:ext cx="115660" cy="356508"/>
                      <a:chOff x="8836479" y="2472417"/>
                      <a:chExt cx="115660" cy="356508"/>
                    </a:xfrm>
                  </p:grpSpPr>
                  <p:sp>
                    <p:nvSpPr>
                      <p:cNvPr id="1541" name="Freeform: Shape 1540">
                        <a:extLst>
                          <a:ext uri="{FF2B5EF4-FFF2-40B4-BE49-F238E27FC236}">
                            <a16:creationId xmlns:a16="http://schemas.microsoft.com/office/drawing/2014/main" id="{2A03A3EC-C33D-4D35-B56C-0CDECF8CE064}"/>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42" name="Freeform: Shape 1541">
                        <a:extLst>
                          <a:ext uri="{FF2B5EF4-FFF2-40B4-BE49-F238E27FC236}">
                            <a16:creationId xmlns:a16="http://schemas.microsoft.com/office/drawing/2014/main" id="{15E2ED31-45C2-4710-9306-57A26DAC55FA}"/>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43" name="Oval 1542">
                        <a:extLst>
                          <a:ext uri="{FF2B5EF4-FFF2-40B4-BE49-F238E27FC236}">
                            <a16:creationId xmlns:a16="http://schemas.microsoft.com/office/drawing/2014/main" id="{CDAC55DD-884B-48EB-985D-2EA16CEB2124}"/>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1521" name="Group 1520">
                    <a:extLst>
                      <a:ext uri="{FF2B5EF4-FFF2-40B4-BE49-F238E27FC236}">
                        <a16:creationId xmlns:a16="http://schemas.microsoft.com/office/drawing/2014/main" id="{DC230094-CB17-40B2-B860-84E17CF78B5F}"/>
                      </a:ext>
                    </a:extLst>
                  </p:cNvPr>
                  <p:cNvGrpSpPr/>
                  <p:nvPr/>
                </p:nvGrpSpPr>
                <p:grpSpPr>
                  <a:xfrm>
                    <a:off x="9086170" y="2472417"/>
                    <a:ext cx="132319" cy="718236"/>
                    <a:chOff x="8836479" y="2472417"/>
                    <a:chExt cx="132319" cy="718236"/>
                  </a:xfrm>
                </p:grpSpPr>
                <p:grpSp>
                  <p:nvGrpSpPr>
                    <p:cNvPr id="1531" name="Group 1530">
                      <a:extLst>
                        <a:ext uri="{FF2B5EF4-FFF2-40B4-BE49-F238E27FC236}">
                          <a16:creationId xmlns:a16="http://schemas.microsoft.com/office/drawing/2014/main" id="{CE725135-264E-49C4-881F-AF7FBA31360F}"/>
                        </a:ext>
                      </a:extLst>
                    </p:cNvPr>
                    <p:cNvGrpSpPr/>
                    <p:nvPr/>
                  </p:nvGrpSpPr>
                  <p:grpSpPr>
                    <a:xfrm>
                      <a:off x="8836479" y="2472417"/>
                      <a:ext cx="115660" cy="356508"/>
                      <a:chOff x="8836479" y="2472417"/>
                      <a:chExt cx="115660" cy="356508"/>
                    </a:xfrm>
                  </p:grpSpPr>
                  <p:sp>
                    <p:nvSpPr>
                      <p:cNvPr id="1536" name="Freeform: Shape 1535">
                        <a:extLst>
                          <a:ext uri="{FF2B5EF4-FFF2-40B4-BE49-F238E27FC236}">
                            <a16:creationId xmlns:a16="http://schemas.microsoft.com/office/drawing/2014/main" id="{4BB39823-A1B4-4BF0-9571-45FF22BF051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37" name="Freeform: Shape 1536">
                        <a:extLst>
                          <a:ext uri="{FF2B5EF4-FFF2-40B4-BE49-F238E27FC236}">
                            <a16:creationId xmlns:a16="http://schemas.microsoft.com/office/drawing/2014/main" id="{33051485-6CED-4C45-A544-7B58D28466C8}"/>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38" name="Oval 1537">
                        <a:extLst>
                          <a:ext uri="{FF2B5EF4-FFF2-40B4-BE49-F238E27FC236}">
                            <a16:creationId xmlns:a16="http://schemas.microsoft.com/office/drawing/2014/main" id="{04F8260C-530D-4E24-8D9A-198D54201E2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532" name="Group 1531">
                      <a:extLst>
                        <a:ext uri="{FF2B5EF4-FFF2-40B4-BE49-F238E27FC236}">
                          <a16:creationId xmlns:a16="http://schemas.microsoft.com/office/drawing/2014/main" id="{86AFF92A-76B9-4665-98B3-19C189C3656B}"/>
                        </a:ext>
                      </a:extLst>
                    </p:cNvPr>
                    <p:cNvGrpSpPr/>
                    <p:nvPr/>
                  </p:nvGrpSpPr>
                  <p:grpSpPr>
                    <a:xfrm flipH="1" flipV="1">
                      <a:off x="8853138" y="2834145"/>
                      <a:ext cx="115660" cy="356508"/>
                      <a:chOff x="8836479" y="2472417"/>
                      <a:chExt cx="115660" cy="356508"/>
                    </a:xfrm>
                  </p:grpSpPr>
                  <p:sp>
                    <p:nvSpPr>
                      <p:cNvPr id="1533" name="Freeform: Shape 1532">
                        <a:extLst>
                          <a:ext uri="{FF2B5EF4-FFF2-40B4-BE49-F238E27FC236}">
                            <a16:creationId xmlns:a16="http://schemas.microsoft.com/office/drawing/2014/main" id="{BBFAF1D0-5C59-4B69-B3B9-C36684B0F41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34" name="Freeform: Shape 1533">
                        <a:extLst>
                          <a:ext uri="{FF2B5EF4-FFF2-40B4-BE49-F238E27FC236}">
                            <a16:creationId xmlns:a16="http://schemas.microsoft.com/office/drawing/2014/main" id="{DE411693-B9BD-470F-8027-381D02BD37FE}"/>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35" name="Oval 1534">
                        <a:extLst>
                          <a:ext uri="{FF2B5EF4-FFF2-40B4-BE49-F238E27FC236}">
                            <a16:creationId xmlns:a16="http://schemas.microsoft.com/office/drawing/2014/main" id="{014AA4A0-936C-44F0-BFDF-DAA6E21BA71F}"/>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1522" name="Group 1521">
                    <a:extLst>
                      <a:ext uri="{FF2B5EF4-FFF2-40B4-BE49-F238E27FC236}">
                        <a16:creationId xmlns:a16="http://schemas.microsoft.com/office/drawing/2014/main" id="{B6348D42-54CE-45A4-816C-7F6207BC8548}"/>
                      </a:ext>
                    </a:extLst>
                  </p:cNvPr>
                  <p:cNvGrpSpPr/>
                  <p:nvPr/>
                </p:nvGrpSpPr>
                <p:grpSpPr>
                  <a:xfrm>
                    <a:off x="8720819" y="2472417"/>
                    <a:ext cx="132319" cy="718236"/>
                    <a:chOff x="8836479" y="2472417"/>
                    <a:chExt cx="132319" cy="718236"/>
                  </a:xfrm>
                </p:grpSpPr>
                <p:grpSp>
                  <p:nvGrpSpPr>
                    <p:cNvPr id="1523" name="Group 1522">
                      <a:extLst>
                        <a:ext uri="{FF2B5EF4-FFF2-40B4-BE49-F238E27FC236}">
                          <a16:creationId xmlns:a16="http://schemas.microsoft.com/office/drawing/2014/main" id="{C0049526-BCBE-42A0-9F1C-95E2103412B5}"/>
                        </a:ext>
                      </a:extLst>
                    </p:cNvPr>
                    <p:cNvGrpSpPr/>
                    <p:nvPr/>
                  </p:nvGrpSpPr>
                  <p:grpSpPr>
                    <a:xfrm>
                      <a:off x="8836479" y="2472417"/>
                      <a:ext cx="115660" cy="356508"/>
                      <a:chOff x="8836479" y="2472417"/>
                      <a:chExt cx="115660" cy="356508"/>
                    </a:xfrm>
                  </p:grpSpPr>
                  <p:sp>
                    <p:nvSpPr>
                      <p:cNvPr id="1528" name="Freeform: Shape 1527">
                        <a:extLst>
                          <a:ext uri="{FF2B5EF4-FFF2-40B4-BE49-F238E27FC236}">
                            <a16:creationId xmlns:a16="http://schemas.microsoft.com/office/drawing/2014/main" id="{A31BF93D-1250-4D62-9CB6-1EDA7E4C93AC}"/>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29" name="Freeform: Shape 1528">
                        <a:extLst>
                          <a:ext uri="{FF2B5EF4-FFF2-40B4-BE49-F238E27FC236}">
                            <a16:creationId xmlns:a16="http://schemas.microsoft.com/office/drawing/2014/main" id="{688827FC-35AC-4FD3-8884-87A4247D1183}"/>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30" name="Oval 1529">
                        <a:extLst>
                          <a:ext uri="{FF2B5EF4-FFF2-40B4-BE49-F238E27FC236}">
                            <a16:creationId xmlns:a16="http://schemas.microsoft.com/office/drawing/2014/main" id="{BAE7F553-76D2-4916-99A9-74FFAE5652C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524" name="Group 1523">
                      <a:extLst>
                        <a:ext uri="{FF2B5EF4-FFF2-40B4-BE49-F238E27FC236}">
                          <a16:creationId xmlns:a16="http://schemas.microsoft.com/office/drawing/2014/main" id="{8F003425-79F9-4082-A225-67F8CC3F1719}"/>
                        </a:ext>
                      </a:extLst>
                    </p:cNvPr>
                    <p:cNvGrpSpPr/>
                    <p:nvPr/>
                  </p:nvGrpSpPr>
                  <p:grpSpPr>
                    <a:xfrm flipH="1" flipV="1">
                      <a:off x="8853138" y="2834145"/>
                      <a:ext cx="115660" cy="356508"/>
                      <a:chOff x="8836479" y="2472417"/>
                      <a:chExt cx="115660" cy="356508"/>
                    </a:xfrm>
                  </p:grpSpPr>
                  <p:sp>
                    <p:nvSpPr>
                      <p:cNvPr id="1525" name="Freeform: Shape 1524">
                        <a:extLst>
                          <a:ext uri="{FF2B5EF4-FFF2-40B4-BE49-F238E27FC236}">
                            <a16:creationId xmlns:a16="http://schemas.microsoft.com/office/drawing/2014/main" id="{A9B431A2-67EE-4216-87F1-2AED2D39048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26" name="Freeform: Shape 1525">
                        <a:extLst>
                          <a:ext uri="{FF2B5EF4-FFF2-40B4-BE49-F238E27FC236}">
                            <a16:creationId xmlns:a16="http://schemas.microsoft.com/office/drawing/2014/main" id="{27BA8CA3-F2B4-44D7-BF20-282A0B3C9792}"/>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27" name="Oval 1526">
                        <a:extLst>
                          <a:ext uri="{FF2B5EF4-FFF2-40B4-BE49-F238E27FC236}">
                            <a16:creationId xmlns:a16="http://schemas.microsoft.com/office/drawing/2014/main" id="{D93A7F7B-580B-47AA-A589-86E4A90B8BDD}"/>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nvGrpSpPr>
                <p:cNvPr id="1482" name="Group 1481">
                  <a:extLst>
                    <a:ext uri="{FF2B5EF4-FFF2-40B4-BE49-F238E27FC236}">
                      <a16:creationId xmlns:a16="http://schemas.microsoft.com/office/drawing/2014/main" id="{9CC2C79A-D65C-4D5F-9A6F-14520E03FED6}"/>
                    </a:ext>
                  </a:extLst>
                </p:cNvPr>
                <p:cNvGrpSpPr/>
                <p:nvPr/>
              </p:nvGrpSpPr>
              <p:grpSpPr>
                <a:xfrm>
                  <a:off x="4806030" y="5141069"/>
                  <a:ext cx="144259" cy="208195"/>
                  <a:chOff x="8720819" y="2472417"/>
                  <a:chExt cx="497670" cy="718236"/>
                </a:xfrm>
              </p:grpSpPr>
              <p:grpSp>
                <p:nvGrpSpPr>
                  <p:cNvPr id="1483" name="Group 1482">
                    <a:extLst>
                      <a:ext uri="{FF2B5EF4-FFF2-40B4-BE49-F238E27FC236}">
                        <a16:creationId xmlns:a16="http://schemas.microsoft.com/office/drawing/2014/main" id="{E0C2CDFD-DE06-4FC8-89B5-1913235164F7}"/>
                      </a:ext>
                    </a:extLst>
                  </p:cNvPr>
                  <p:cNvGrpSpPr/>
                  <p:nvPr/>
                </p:nvGrpSpPr>
                <p:grpSpPr>
                  <a:xfrm>
                    <a:off x="8836479" y="2472417"/>
                    <a:ext cx="132319" cy="718236"/>
                    <a:chOff x="8836479" y="2472417"/>
                    <a:chExt cx="132319" cy="718236"/>
                  </a:xfrm>
                </p:grpSpPr>
                <p:grpSp>
                  <p:nvGrpSpPr>
                    <p:cNvPr id="1511" name="Group 1510">
                      <a:extLst>
                        <a:ext uri="{FF2B5EF4-FFF2-40B4-BE49-F238E27FC236}">
                          <a16:creationId xmlns:a16="http://schemas.microsoft.com/office/drawing/2014/main" id="{B1788133-FD11-4051-9221-F87AC187DA1E}"/>
                        </a:ext>
                      </a:extLst>
                    </p:cNvPr>
                    <p:cNvGrpSpPr/>
                    <p:nvPr/>
                  </p:nvGrpSpPr>
                  <p:grpSpPr>
                    <a:xfrm>
                      <a:off x="8836479" y="2472417"/>
                      <a:ext cx="115660" cy="356508"/>
                      <a:chOff x="8836479" y="2472417"/>
                      <a:chExt cx="115660" cy="356508"/>
                    </a:xfrm>
                  </p:grpSpPr>
                  <p:sp>
                    <p:nvSpPr>
                      <p:cNvPr id="1516" name="Freeform: Shape 1515">
                        <a:extLst>
                          <a:ext uri="{FF2B5EF4-FFF2-40B4-BE49-F238E27FC236}">
                            <a16:creationId xmlns:a16="http://schemas.microsoft.com/office/drawing/2014/main" id="{34CE2B7D-F55A-422A-A6E0-638AAA723AD9}"/>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17" name="Freeform: Shape 1516">
                        <a:extLst>
                          <a:ext uri="{FF2B5EF4-FFF2-40B4-BE49-F238E27FC236}">
                            <a16:creationId xmlns:a16="http://schemas.microsoft.com/office/drawing/2014/main" id="{26A35C0B-EF6F-4E59-9E78-EE4A1D792DD3}"/>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18" name="Oval 1517">
                        <a:extLst>
                          <a:ext uri="{FF2B5EF4-FFF2-40B4-BE49-F238E27FC236}">
                            <a16:creationId xmlns:a16="http://schemas.microsoft.com/office/drawing/2014/main" id="{8CB9AA72-68A8-4CAA-9C82-3F4D4BE8884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512" name="Group 1511">
                      <a:extLst>
                        <a:ext uri="{FF2B5EF4-FFF2-40B4-BE49-F238E27FC236}">
                          <a16:creationId xmlns:a16="http://schemas.microsoft.com/office/drawing/2014/main" id="{D109F462-F36B-4E87-840E-305EC096DC96}"/>
                        </a:ext>
                      </a:extLst>
                    </p:cNvPr>
                    <p:cNvGrpSpPr/>
                    <p:nvPr/>
                  </p:nvGrpSpPr>
                  <p:grpSpPr>
                    <a:xfrm flipH="1" flipV="1">
                      <a:off x="8853138" y="2834145"/>
                      <a:ext cx="115660" cy="356508"/>
                      <a:chOff x="8836479" y="2472417"/>
                      <a:chExt cx="115660" cy="356508"/>
                    </a:xfrm>
                  </p:grpSpPr>
                  <p:sp>
                    <p:nvSpPr>
                      <p:cNvPr id="1513" name="Freeform: Shape 1512">
                        <a:extLst>
                          <a:ext uri="{FF2B5EF4-FFF2-40B4-BE49-F238E27FC236}">
                            <a16:creationId xmlns:a16="http://schemas.microsoft.com/office/drawing/2014/main" id="{59A89D99-0549-4DF2-A410-2907A6C3864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14" name="Freeform: Shape 1513">
                        <a:extLst>
                          <a:ext uri="{FF2B5EF4-FFF2-40B4-BE49-F238E27FC236}">
                            <a16:creationId xmlns:a16="http://schemas.microsoft.com/office/drawing/2014/main" id="{AF76B5E5-0FF1-4735-94F7-A2A705BE8BF9}"/>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15" name="Oval 1514">
                        <a:extLst>
                          <a:ext uri="{FF2B5EF4-FFF2-40B4-BE49-F238E27FC236}">
                            <a16:creationId xmlns:a16="http://schemas.microsoft.com/office/drawing/2014/main" id="{AC65705D-F995-4D3A-B65B-E4C0B9ED6B07}"/>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1484" name="Group 1483">
                    <a:extLst>
                      <a:ext uri="{FF2B5EF4-FFF2-40B4-BE49-F238E27FC236}">
                        <a16:creationId xmlns:a16="http://schemas.microsoft.com/office/drawing/2014/main" id="{3B70420A-75B8-4009-898B-3FEDE2390D83}"/>
                      </a:ext>
                    </a:extLst>
                  </p:cNvPr>
                  <p:cNvGrpSpPr/>
                  <p:nvPr/>
                </p:nvGrpSpPr>
                <p:grpSpPr>
                  <a:xfrm>
                    <a:off x="8958282" y="2472417"/>
                    <a:ext cx="132319" cy="718236"/>
                    <a:chOff x="8836479" y="2472417"/>
                    <a:chExt cx="132319" cy="718236"/>
                  </a:xfrm>
                </p:grpSpPr>
                <p:grpSp>
                  <p:nvGrpSpPr>
                    <p:cNvPr id="1503" name="Group 1502">
                      <a:extLst>
                        <a:ext uri="{FF2B5EF4-FFF2-40B4-BE49-F238E27FC236}">
                          <a16:creationId xmlns:a16="http://schemas.microsoft.com/office/drawing/2014/main" id="{CAA87A2F-FE6E-439A-9A6E-EDBEDFAB8EBF}"/>
                        </a:ext>
                      </a:extLst>
                    </p:cNvPr>
                    <p:cNvGrpSpPr/>
                    <p:nvPr/>
                  </p:nvGrpSpPr>
                  <p:grpSpPr>
                    <a:xfrm>
                      <a:off x="8836479" y="2472417"/>
                      <a:ext cx="115660" cy="356508"/>
                      <a:chOff x="8836479" y="2472417"/>
                      <a:chExt cx="115660" cy="356508"/>
                    </a:xfrm>
                  </p:grpSpPr>
                  <p:sp>
                    <p:nvSpPr>
                      <p:cNvPr id="1508" name="Freeform: Shape 1507">
                        <a:extLst>
                          <a:ext uri="{FF2B5EF4-FFF2-40B4-BE49-F238E27FC236}">
                            <a16:creationId xmlns:a16="http://schemas.microsoft.com/office/drawing/2014/main" id="{019D2C30-23CA-4451-B9AF-DDB0D9E3287B}"/>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09" name="Freeform: Shape 1508">
                        <a:extLst>
                          <a:ext uri="{FF2B5EF4-FFF2-40B4-BE49-F238E27FC236}">
                            <a16:creationId xmlns:a16="http://schemas.microsoft.com/office/drawing/2014/main" id="{3CC8CFB2-B475-417E-A7B5-307D316CADC5}"/>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10" name="Oval 1509">
                        <a:extLst>
                          <a:ext uri="{FF2B5EF4-FFF2-40B4-BE49-F238E27FC236}">
                            <a16:creationId xmlns:a16="http://schemas.microsoft.com/office/drawing/2014/main" id="{81B27182-3072-41DD-9E8A-F0D235405B82}"/>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504" name="Group 1503">
                      <a:extLst>
                        <a:ext uri="{FF2B5EF4-FFF2-40B4-BE49-F238E27FC236}">
                          <a16:creationId xmlns:a16="http://schemas.microsoft.com/office/drawing/2014/main" id="{62ADAF5A-7DF5-46BE-8756-BB741CEB2D53}"/>
                        </a:ext>
                      </a:extLst>
                    </p:cNvPr>
                    <p:cNvGrpSpPr/>
                    <p:nvPr/>
                  </p:nvGrpSpPr>
                  <p:grpSpPr>
                    <a:xfrm flipH="1" flipV="1">
                      <a:off x="8853138" y="2834145"/>
                      <a:ext cx="115660" cy="356508"/>
                      <a:chOff x="8836479" y="2472417"/>
                      <a:chExt cx="115660" cy="356508"/>
                    </a:xfrm>
                  </p:grpSpPr>
                  <p:sp>
                    <p:nvSpPr>
                      <p:cNvPr id="1505" name="Freeform: Shape 1504">
                        <a:extLst>
                          <a:ext uri="{FF2B5EF4-FFF2-40B4-BE49-F238E27FC236}">
                            <a16:creationId xmlns:a16="http://schemas.microsoft.com/office/drawing/2014/main" id="{EDBDB109-8B70-4A86-94A6-95A587C112B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06" name="Freeform: Shape 1505">
                        <a:extLst>
                          <a:ext uri="{FF2B5EF4-FFF2-40B4-BE49-F238E27FC236}">
                            <a16:creationId xmlns:a16="http://schemas.microsoft.com/office/drawing/2014/main" id="{53797626-D305-4175-A055-5E34E175EC9C}"/>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07" name="Oval 1506">
                        <a:extLst>
                          <a:ext uri="{FF2B5EF4-FFF2-40B4-BE49-F238E27FC236}">
                            <a16:creationId xmlns:a16="http://schemas.microsoft.com/office/drawing/2014/main" id="{4579C495-9FC9-4081-A11D-5C03814A063E}"/>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1485" name="Group 1484">
                    <a:extLst>
                      <a:ext uri="{FF2B5EF4-FFF2-40B4-BE49-F238E27FC236}">
                        <a16:creationId xmlns:a16="http://schemas.microsoft.com/office/drawing/2014/main" id="{55B4C225-5998-4755-B7F3-0CFAD25FB1A8}"/>
                      </a:ext>
                    </a:extLst>
                  </p:cNvPr>
                  <p:cNvGrpSpPr/>
                  <p:nvPr/>
                </p:nvGrpSpPr>
                <p:grpSpPr>
                  <a:xfrm>
                    <a:off x="9086170" y="2472417"/>
                    <a:ext cx="132319" cy="718236"/>
                    <a:chOff x="8836479" y="2472417"/>
                    <a:chExt cx="132319" cy="718236"/>
                  </a:xfrm>
                </p:grpSpPr>
                <p:grpSp>
                  <p:nvGrpSpPr>
                    <p:cNvPr id="1495" name="Group 1494">
                      <a:extLst>
                        <a:ext uri="{FF2B5EF4-FFF2-40B4-BE49-F238E27FC236}">
                          <a16:creationId xmlns:a16="http://schemas.microsoft.com/office/drawing/2014/main" id="{C7A9CDBD-EDC3-455C-BCC2-D064137A9D54}"/>
                        </a:ext>
                      </a:extLst>
                    </p:cNvPr>
                    <p:cNvGrpSpPr/>
                    <p:nvPr/>
                  </p:nvGrpSpPr>
                  <p:grpSpPr>
                    <a:xfrm>
                      <a:off x="8836479" y="2472417"/>
                      <a:ext cx="115660" cy="356508"/>
                      <a:chOff x="8836479" y="2472417"/>
                      <a:chExt cx="115660" cy="356508"/>
                    </a:xfrm>
                  </p:grpSpPr>
                  <p:sp>
                    <p:nvSpPr>
                      <p:cNvPr id="1500" name="Freeform: Shape 1499">
                        <a:extLst>
                          <a:ext uri="{FF2B5EF4-FFF2-40B4-BE49-F238E27FC236}">
                            <a16:creationId xmlns:a16="http://schemas.microsoft.com/office/drawing/2014/main" id="{53AE617A-F3CE-467F-8CFF-60DE37577570}"/>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01" name="Freeform: Shape 1500">
                        <a:extLst>
                          <a:ext uri="{FF2B5EF4-FFF2-40B4-BE49-F238E27FC236}">
                            <a16:creationId xmlns:a16="http://schemas.microsoft.com/office/drawing/2014/main" id="{C0908C75-1460-4C3A-BE96-4448EBB88A67}"/>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502" name="Oval 1501">
                        <a:extLst>
                          <a:ext uri="{FF2B5EF4-FFF2-40B4-BE49-F238E27FC236}">
                            <a16:creationId xmlns:a16="http://schemas.microsoft.com/office/drawing/2014/main" id="{1AA87721-1920-4B70-A98B-52FD7F34E74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496" name="Group 1495">
                      <a:extLst>
                        <a:ext uri="{FF2B5EF4-FFF2-40B4-BE49-F238E27FC236}">
                          <a16:creationId xmlns:a16="http://schemas.microsoft.com/office/drawing/2014/main" id="{4CD36277-2689-4067-987D-F7DF694D22D6}"/>
                        </a:ext>
                      </a:extLst>
                    </p:cNvPr>
                    <p:cNvGrpSpPr/>
                    <p:nvPr/>
                  </p:nvGrpSpPr>
                  <p:grpSpPr>
                    <a:xfrm flipH="1" flipV="1">
                      <a:off x="8853138" y="2834145"/>
                      <a:ext cx="115660" cy="356508"/>
                      <a:chOff x="8836479" y="2472417"/>
                      <a:chExt cx="115660" cy="356508"/>
                    </a:xfrm>
                  </p:grpSpPr>
                  <p:sp>
                    <p:nvSpPr>
                      <p:cNvPr id="1497" name="Freeform: Shape 1496">
                        <a:extLst>
                          <a:ext uri="{FF2B5EF4-FFF2-40B4-BE49-F238E27FC236}">
                            <a16:creationId xmlns:a16="http://schemas.microsoft.com/office/drawing/2014/main" id="{4F3338BA-F7D1-4EA2-B903-CD23955A3B3D}"/>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98" name="Freeform: Shape 1497">
                        <a:extLst>
                          <a:ext uri="{FF2B5EF4-FFF2-40B4-BE49-F238E27FC236}">
                            <a16:creationId xmlns:a16="http://schemas.microsoft.com/office/drawing/2014/main" id="{F40AFEA1-EA17-4D15-9BF9-80C4BDC4567F}"/>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99" name="Oval 1498">
                        <a:extLst>
                          <a:ext uri="{FF2B5EF4-FFF2-40B4-BE49-F238E27FC236}">
                            <a16:creationId xmlns:a16="http://schemas.microsoft.com/office/drawing/2014/main" id="{41A187A2-6813-477B-9B11-C907F0A8A505}"/>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nvGrpSpPr>
                  <p:cNvPr id="1486" name="Group 1485">
                    <a:extLst>
                      <a:ext uri="{FF2B5EF4-FFF2-40B4-BE49-F238E27FC236}">
                        <a16:creationId xmlns:a16="http://schemas.microsoft.com/office/drawing/2014/main" id="{49C96305-B345-42FA-AA86-FB3A93A29A81}"/>
                      </a:ext>
                    </a:extLst>
                  </p:cNvPr>
                  <p:cNvGrpSpPr/>
                  <p:nvPr/>
                </p:nvGrpSpPr>
                <p:grpSpPr>
                  <a:xfrm>
                    <a:off x="8720819" y="2472417"/>
                    <a:ext cx="132319" cy="718236"/>
                    <a:chOff x="8836479" y="2472417"/>
                    <a:chExt cx="132319" cy="718236"/>
                  </a:xfrm>
                </p:grpSpPr>
                <p:grpSp>
                  <p:nvGrpSpPr>
                    <p:cNvPr id="1487" name="Group 1486">
                      <a:extLst>
                        <a:ext uri="{FF2B5EF4-FFF2-40B4-BE49-F238E27FC236}">
                          <a16:creationId xmlns:a16="http://schemas.microsoft.com/office/drawing/2014/main" id="{8B3C2110-50CB-4D87-9AAB-7815BF02369F}"/>
                        </a:ext>
                      </a:extLst>
                    </p:cNvPr>
                    <p:cNvGrpSpPr/>
                    <p:nvPr/>
                  </p:nvGrpSpPr>
                  <p:grpSpPr>
                    <a:xfrm>
                      <a:off x="8836479" y="2472417"/>
                      <a:ext cx="115660" cy="356508"/>
                      <a:chOff x="8836479" y="2472417"/>
                      <a:chExt cx="115660" cy="356508"/>
                    </a:xfrm>
                  </p:grpSpPr>
                  <p:sp>
                    <p:nvSpPr>
                      <p:cNvPr id="1492" name="Freeform: Shape 1491">
                        <a:extLst>
                          <a:ext uri="{FF2B5EF4-FFF2-40B4-BE49-F238E27FC236}">
                            <a16:creationId xmlns:a16="http://schemas.microsoft.com/office/drawing/2014/main" id="{59CC2413-A75F-4EFA-B0BB-DBEA9DA1A336}"/>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93" name="Freeform: Shape 1492">
                        <a:extLst>
                          <a:ext uri="{FF2B5EF4-FFF2-40B4-BE49-F238E27FC236}">
                            <a16:creationId xmlns:a16="http://schemas.microsoft.com/office/drawing/2014/main" id="{8136609C-BCF3-4846-A18E-A30E394C54DD}"/>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94" name="Oval 1493">
                        <a:extLst>
                          <a:ext uri="{FF2B5EF4-FFF2-40B4-BE49-F238E27FC236}">
                            <a16:creationId xmlns:a16="http://schemas.microsoft.com/office/drawing/2014/main" id="{2A4CED21-152E-4611-9E22-CC5AE369AB7B}"/>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488" name="Group 1487">
                      <a:extLst>
                        <a:ext uri="{FF2B5EF4-FFF2-40B4-BE49-F238E27FC236}">
                          <a16:creationId xmlns:a16="http://schemas.microsoft.com/office/drawing/2014/main" id="{D86B4462-DBDE-4D33-91F0-1126BD7709A9}"/>
                        </a:ext>
                      </a:extLst>
                    </p:cNvPr>
                    <p:cNvGrpSpPr/>
                    <p:nvPr/>
                  </p:nvGrpSpPr>
                  <p:grpSpPr>
                    <a:xfrm flipH="1" flipV="1">
                      <a:off x="8853138" y="2834145"/>
                      <a:ext cx="115660" cy="356508"/>
                      <a:chOff x="8836479" y="2472417"/>
                      <a:chExt cx="115660" cy="356508"/>
                    </a:xfrm>
                  </p:grpSpPr>
                  <p:sp>
                    <p:nvSpPr>
                      <p:cNvPr id="1489" name="Freeform: Shape 1488">
                        <a:extLst>
                          <a:ext uri="{FF2B5EF4-FFF2-40B4-BE49-F238E27FC236}">
                            <a16:creationId xmlns:a16="http://schemas.microsoft.com/office/drawing/2014/main" id="{684637E2-1E30-4B95-BFA9-44EB7047D555}"/>
                          </a:ext>
                        </a:extLst>
                      </p:cNvPr>
                      <p:cNvSpPr/>
                      <p:nvPr/>
                    </p:nvSpPr>
                    <p:spPr>
                      <a:xfrm>
                        <a:off x="8910968"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90" name="Freeform: Shape 1489">
                        <a:extLst>
                          <a:ext uri="{FF2B5EF4-FFF2-40B4-BE49-F238E27FC236}">
                            <a16:creationId xmlns:a16="http://schemas.microsoft.com/office/drawing/2014/main" id="{A34DD612-8815-4C69-81B3-110CA016D8D4}"/>
                          </a:ext>
                        </a:extLst>
                      </p:cNvPr>
                      <p:cNvSpPr/>
                      <p:nvPr/>
                    </p:nvSpPr>
                    <p:spPr>
                      <a:xfrm>
                        <a:off x="8869797" y="2579914"/>
                        <a:ext cx="41171" cy="249011"/>
                      </a:xfrm>
                      <a:custGeom>
                        <a:avLst/>
                        <a:gdLst>
                          <a:gd name="connsiteX0" fmla="*/ 7153 w 41171"/>
                          <a:gd name="connsiteY0" fmla="*/ 0 h 249011"/>
                          <a:gd name="connsiteX1" fmla="*/ 37089 w 41171"/>
                          <a:gd name="connsiteY1" fmla="*/ 57150 h 249011"/>
                          <a:gd name="connsiteX2" fmla="*/ 24843 w 41171"/>
                          <a:gd name="connsiteY2" fmla="*/ 111579 h 249011"/>
                          <a:gd name="connsiteX3" fmla="*/ 3071 w 41171"/>
                          <a:gd name="connsiteY3" fmla="*/ 152400 h 249011"/>
                          <a:gd name="connsiteX4" fmla="*/ 3071 w 41171"/>
                          <a:gd name="connsiteY4" fmla="*/ 193222 h 249011"/>
                          <a:gd name="connsiteX5" fmla="*/ 30286 w 41171"/>
                          <a:gd name="connsiteY5" fmla="*/ 224518 h 249011"/>
                          <a:gd name="connsiteX6" fmla="*/ 41171 w 41171"/>
                          <a:gd name="connsiteY6" fmla="*/ 249011 h 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71" h="249011">
                            <a:moveTo>
                              <a:pt x="7153" y="0"/>
                            </a:moveTo>
                            <a:cubicBezTo>
                              <a:pt x="20647" y="19277"/>
                              <a:pt x="34141" y="38554"/>
                              <a:pt x="37089" y="57150"/>
                            </a:cubicBezTo>
                            <a:cubicBezTo>
                              <a:pt x="40037" y="75746"/>
                              <a:pt x="30513" y="95704"/>
                              <a:pt x="24843" y="111579"/>
                            </a:cubicBezTo>
                            <a:cubicBezTo>
                              <a:pt x="19173" y="127454"/>
                              <a:pt x="6700" y="138793"/>
                              <a:pt x="3071" y="152400"/>
                            </a:cubicBezTo>
                            <a:cubicBezTo>
                              <a:pt x="-558" y="166007"/>
                              <a:pt x="-1465" y="181202"/>
                              <a:pt x="3071" y="193222"/>
                            </a:cubicBezTo>
                            <a:cubicBezTo>
                              <a:pt x="7607" y="205242"/>
                              <a:pt x="23936" y="215220"/>
                              <a:pt x="30286" y="224518"/>
                            </a:cubicBezTo>
                            <a:cubicBezTo>
                              <a:pt x="36636" y="233816"/>
                              <a:pt x="38903" y="241413"/>
                              <a:pt x="41171" y="249011"/>
                            </a:cubicBezTo>
                          </a:path>
                        </a:pathLst>
                      </a:custGeom>
                      <a:noFill/>
                      <a:ln w="3175">
                        <a:solidFill>
                          <a:srgbClr val="9797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91" name="Oval 1490">
                        <a:extLst>
                          <a:ext uri="{FF2B5EF4-FFF2-40B4-BE49-F238E27FC236}">
                            <a16:creationId xmlns:a16="http://schemas.microsoft.com/office/drawing/2014/main" id="{B9496F58-29DE-4899-A09C-B08785A98ED1}"/>
                          </a:ext>
                        </a:extLst>
                      </p:cNvPr>
                      <p:cNvSpPr/>
                      <p:nvPr/>
                    </p:nvSpPr>
                    <p:spPr>
                      <a:xfrm>
                        <a:off x="8836479" y="2472417"/>
                        <a:ext cx="111578" cy="111578"/>
                      </a:xfrm>
                      <a:prstGeom prst="ellipse">
                        <a:avLst/>
                      </a:prstGeom>
                      <a:solidFill>
                        <a:srgbClr val="9B9B9B"/>
                      </a:solidFill>
                      <a:ln w="3175">
                        <a:solidFill>
                          <a:srgbClr val="58585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grpSp>
          </p:grpSp>
        </p:grpSp>
      </p:grpSp>
      <p:grpSp>
        <p:nvGrpSpPr>
          <p:cNvPr id="263" name="Group 262">
            <a:extLst>
              <a:ext uri="{FF2B5EF4-FFF2-40B4-BE49-F238E27FC236}">
                <a16:creationId xmlns:a16="http://schemas.microsoft.com/office/drawing/2014/main" id="{AFAB8773-4A9A-4F65-ACDB-3875C9819692}"/>
              </a:ext>
            </a:extLst>
          </p:cNvPr>
          <p:cNvGrpSpPr/>
          <p:nvPr/>
        </p:nvGrpSpPr>
        <p:grpSpPr>
          <a:xfrm>
            <a:off x="5236848" y="4700795"/>
            <a:ext cx="284999" cy="507206"/>
            <a:chOff x="8886932" y="1499384"/>
            <a:chExt cx="345056" cy="614088"/>
          </a:xfrm>
        </p:grpSpPr>
        <p:sp>
          <p:nvSpPr>
            <p:cNvPr id="282" name="Rectangle 281">
              <a:extLst>
                <a:ext uri="{FF2B5EF4-FFF2-40B4-BE49-F238E27FC236}">
                  <a16:creationId xmlns:a16="http://schemas.microsoft.com/office/drawing/2014/main" id="{E6BCA68E-0AA8-4DB0-91D6-7C28E675DBA0}"/>
                </a:ext>
              </a:extLst>
            </p:cNvPr>
            <p:cNvSpPr/>
            <p:nvPr/>
          </p:nvSpPr>
          <p:spPr>
            <a:xfrm>
              <a:off x="9021504" y="1633843"/>
              <a:ext cx="75912" cy="479629"/>
            </a:xfrm>
            <a:prstGeom prst="rect">
              <a:avLst/>
            </a:prstGeom>
            <a:gradFill flip="none" rotWithShape="1">
              <a:gsLst>
                <a:gs pos="0">
                  <a:srgbClr val="FCEEF7"/>
                </a:gs>
                <a:gs pos="74000">
                  <a:srgbClr val="CF77CF"/>
                </a:gs>
                <a:gs pos="83000">
                  <a:srgbClr val="CF77CF"/>
                </a:gs>
                <a:gs pos="100000">
                  <a:srgbClr val="E7BAE7"/>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83" name="Freeform: Shape 282">
              <a:extLst>
                <a:ext uri="{FF2B5EF4-FFF2-40B4-BE49-F238E27FC236}">
                  <a16:creationId xmlns:a16="http://schemas.microsoft.com/office/drawing/2014/main" id="{2923CEE7-5896-4C7B-BA54-2FDD7AFA677D}"/>
                </a:ext>
              </a:extLst>
            </p:cNvPr>
            <p:cNvSpPr/>
            <p:nvPr/>
          </p:nvSpPr>
          <p:spPr>
            <a:xfrm>
              <a:off x="8886932" y="1499384"/>
              <a:ext cx="345056" cy="187367"/>
            </a:xfrm>
            <a:custGeom>
              <a:avLst/>
              <a:gdLst>
                <a:gd name="connsiteX0" fmla="*/ 2996 w 345056"/>
                <a:gd name="connsiteY0" fmla="*/ 0 h 187367"/>
                <a:gd name="connsiteX1" fmla="*/ 29245 w 345056"/>
                <a:gd name="connsiteY1" fmla="*/ 0 h 187367"/>
                <a:gd name="connsiteX2" fmla="*/ 35814 w 345056"/>
                <a:gd name="connsiteY2" fmla="*/ 26714 h 187367"/>
                <a:gd name="connsiteX3" fmla="*/ 172529 w 345056"/>
                <a:gd name="connsiteY3" fmla="*/ 101115 h 187367"/>
                <a:gd name="connsiteX4" fmla="*/ 309244 w 345056"/>
                <a:gd name="connsiteY4" fmla="*/ 26714 h 187367"/>
                <a:gd name="connsiteX5" fmla="*/ 315813 w 345056"/>
                <a:gd name="connsiteY5" fmla="*/ 0 h 187367"/>
                <a:gd name="connsiteX6" fmla="*/ 342060 w 345056"/>
                <a:gd name="connsiteY6" fmla="*/ 0 h 187367"/>
                <a:gd name="connsiteX7" fmla="*/ 345056 w 345056"/>
                <a:gd name="connsiteY7" fmla="*/ 14839 h 187367"/>
                <a:gd name="connsiteX8" fmla="*/ 172528 w 345056"/>
                <a:gd name="connsiteY8" fmla="*/ 187367 h 187367"/>
                <a:gd name="connsiteX9" fmla="*/ 0 w 345056"/>
                <a:gd name="connsiteY9" fmla="*/ 14839 h 1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056" h="187367">
                  <a:moveTo>
                    <a:pt x="2996" y="0"/>
                  </a:moveTo>
                  <a:lnTo>
                    <a:pt x="29245" y="0"/>
                  </a:lnTo>
                  <a:lnTo>
                    <a:pt x="35814" y="26714"/>
                  </a:lnTo>
                  <a:cubicBezTo>
                    <a:pt x="58339" y="70436"/>
                    <a:pt x="111070" y="101115"/>
                    <a:pt x="172529" y="101115"/>
                  </a:cubicBezTo>
                  <a:cubicBezTo>
                    <a:pt x="233988" y="101115"/>
                    <a:pt x="286719" y="70436"/>
                    <a:pt x="309244" y="26714"/>
                  </a:cubicBezTo>
                  <a:lnTo>
                    <a:pt x="315813" y="0"/>
                  </a:lnTo>
                  <a:lnTo>
                    <a:pt x="342060" y="0"/>
                  </a:lnTo>
                  <a:lnTo>
                    <a:pt x="345056" y="14839"/>
                  </a:lnTo>
                  <a:cubicBezTo>
                    <a:pt x="345056" y="110124"/>
                    <a:pt x="267813" y="187367"/>
                    <a:pt x="172528" y="187367"/>
                  </a:cubicBezTo>
                  <a:cubicBezTo>
                    <a:pt x="77243" y="187367"/>
                    <a:pt x="0" y="110124"/>
                    <a:pt x="0" y="14839"/>
                  </a:cubicBezTo>
                  <a:close/>
                </a:path>
              </a:pathLst>
            </a:custGeom>
            <a:gradFill flip="none" rotWithShape="1">
              <a:gsLst>
                <a:gs pos="0">
                  <a:srgbClr val="FCEEF7"/>
                </a:gs>
                <a:gs pos="74000">
                  <a:srgbClr val="CF77CF"/>
                </a:gs>
                <a:gs pos="83000">
                  <a:srgbClr val="CF77CF"/>
                </a:gs>
                <a:gs pos="100000">
                  <a:srgbClr val="E7BAE7"/>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64" name="Group 263">
            <a:extLst>
              <a:ext uri="{FF2B5EF4-FFF2-40B4-BE49-F238E27FC236}">
                <a16:creationId xmlns:a16="http://schemas.microsoft.com/office/drawing/2014/main" id="{88DD108D-2CDB-42E6-9F9B-B0B8EB451697}"/>
              </a:ext>
            </a:extLst>
          </p:cNvPr>
          <p:cNvGrpSpPr/>
          <p:nvPr/>
        </p:nvGrpSpPr>
        <p:grpSpPr>
          <a:xfrm>
            <a:off x="5776351" y="4700795"/>
            <a:ext cx="284999" cy="507206"/>
            <a:chOff x="9539089" y="1499384"/>
            <a:chExt cx="345056" cy="614088"/>
          </a:xfrm>
        </p:grpSpPr>
        <p:sp>
          <p:nvSpPr>
            <p:cNvPr id="280" name="Rectangle 279">
              <a:extLst>
                <a:ext uri="{FF2B5EF4-FFF2-40B4-BE49-F238E27FC236}">
                  <a16:creationId xmlns:a16="http://schemas.microsoft.com/office/drawing/2014/main" id="{FDAB2C36-CAE5-44C5-A4BE-40B093C64390}"/>
                </a:ext>
              </a:extLst>
            </p:cNvPr>
            <p:cNvSpPr/>
            <p:nvPr/>
          </p:nvSpPr>
          <p:spPr>
            <a:xfrm>
              <a:off x="9673661" y="1633843"/>
              <a:ext cx="75912" cy="479629"/>
            </a:xfrm>
            <a:prstGeom prst="rect">
              <a:avLst/>
            </a:prstGeom>
            <a:gradFill flip="none" rotWithShape="1">
              <a:gsLst>
                <a:gs pos="0">
                  <a:schemeClr val="tx2">
                    <a:lumMod val="20000"/>
                    <a:lumOff val="80000"/>
                  </a:schemeClr>
                </a:gs>
                <a:gs pos="71000">
                  <a:schemeClr val="tx2"/>
                </a:gs>
                <a:gs pos="100000">
                  <a:schemeClr val="tx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81" name="Freeform: Shape 280">
              <a:extLst>
                <a:ext uri="{FF2B5EF4-FFF2-40B4-BE49-F238E27FC236}">
                  <a16:creationId xmlns:a16="http://schemas.microsoft.com/office/drawing/2014/main" id="{77213265-968F-48CD-843A-F0E1D545DA3D}"/>
                </a:ext>
              </a:extLst>
            </p:cNvPr>
            <p:cNvSpPr/>
            <p:nvPr/>
          </p:nvSpPr>
          <p:spPr>
            <a:xfrm>
              <a:off x="9539089" y="1499384"/>
              <a:ext cx="345056" cy="187367"/>
            </a:xfrm>
            <a:custGeom>
              <a:avLst/>
              <a:gdLst>
                <a:gd name="connsiteX0" fmla="*/ 2996 w 345056"/>
                <a:gd name="connsiteY0" fmla="*/ 0 h 187367"/>
                <a:gd name="connsiteX1" fmla="*/ 29245 w 345056"/>
                <a:gd name="connsiteY1" fmla="*/ 0 h 187367"/>
                <a:gd name="connsiteX2" fmla="*/ 35814 w 345056"/>
                <a:gd name="connsiteY2" fmla="*/ 26714 h 187367"/>
                <a:gd name="connsiteX3" fmla="*/ 172529 w 345056"/>
                <a:gd name="connsiteY3" fmla="*/ 101115 h 187367"/>
                <a:gd name="connsiteX4" fmla="*/ 309244 w 345056"/>
                <a:gd name="connsiteY4" fmla="*/ 26714 h 187367"/>
                <a:gd name="connsiteX5" fmla="*/ 315813 w 345056"/>
                <a:gd name="connsiteY5" fmla="*/ 0 h 187367"/>
                <a:gd name="connsiteX6" fmla="*/ 342060 w 345056"/>
                <a:gd name="connsiteY6" fmla="*/ 0 h 187367"/>
                <a:gd name="connsiteX7" fmla="*/ 345056 w 345056"/>
                <a:gd name="connsiteY7" fmla="*/ 14839 h 187367"/>
                <a:gd name="connsiteX8" fmla="*/ 172528 w 345056"/>
                <a:gd name="connsiteY8" fmla="*/ 187367 h 187367"/>
                <a:gd name="connsiteX9" fmla="*/ 0 w 345056"/>
                <a:gd name="connsiteY9" fmla="*/ 14839 h 1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056" h="187367">
                  <a:moveTo>
                    <a:pt x="2996" y="0"/>
                  </a:moveTo>
                  <a:lnTo>
                    <a:pt x="29245" y="0"/>
                  </a:lnTo>
                  <a:lnTo>
                    <a:pt x="35814" y="26714"/>
                  </a:lnTo>
                  <a:cubicBezTo>
                    <a:pt x="58339" y="70436"/>
                    <a:pt x="111070" y="101115"/>
                    <a:pt x="172529" y="101115"/>
                  </a:cubicBezTo>
                  <a:cubicBezTo>
                    <a:pt x="233988" y="101115"/>
                    <a:pt x="286719" y="70436"/>
                    <a:pt x="309244" y="26714"/>
                  </a:cubicBezTo>
                  <a:lnTo>
                    <a:pt x="315813" y="0"/>
                  </a:lnTo>
                  <a:lnTo>
                    <a:pt x="342060" y="0"/>
                  </a:lnTo>
                  <a:lnTo>
                    <a:pt x="345056" y="14839"/>
                  </a:lnTo>
                  <a:cubicBezTo>
                    <a:pt x="345056" y="110124"/>
                    <a:pt x="267813" y="187367"/>
                    <a:pt x="172528" y="187367"/>
                  </a:cubicBezTo>
                  <a:cubicBezTo>
                    <a:pt x="77243" y="187367"/>
                    <a:pt x="0" y="110124"/>
                    <a:pt x="0" y="14839"/>
                  </a:cubicBezTo>
                  <a:close/>
                </a:path>
              </a:pathLst>
            </a:custGeom>
            <a:gradFill flip="none" rotWithShape="1">
              <a:gsLst>
                <a:gs pos="0">
                  <a:schemeClr val="tx2">
                    <a:lumMod val="20000"/>
                    <a:lumOff val="80000"/>
                  </a:schemeClr>
                </a:gs>
                <a:gs pos="71000">
                  <a:schemeClr val="tx2"/>
                </a:gs>
                <a:gs pos="100000">
                  <a:schemeClr val="tx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65" name="Group 264">
            <a:extLst>
              <a:ext uri="{FF2B5EF4-FFF2-40B4-BE49-F238E27FC236}">
                <a16:creationId xmlns:a16="http://schemas.microsoft.com/office/drawing/2014/main" id="{49A06CFC-42A7-4474-8A0D-2DB2B6916ED2}"/>
              </a:ext>
            </a:extLst>
          </p:cNvPr>
          <p:cNvGrpSpPr/>
          <p:nvPr/>
        </p:nvGrpSpPr>
        <p:grpSpPr>
          <a:xfrm>
            <a:off x="5905552" y="4700795"/>
            <a:ext cx="284999" cy="507206"/>
            <a:chOff x="9539089" y="1499384"/>
            <a:chExt cx="345056" cy="614088"/>
          </a:xfrm>
        </p:grpSpPr>
        <p:sp>
          <p:nvSpPr>
            <p:cNvPr id="278" name="Rectangle 277">
              <a:extLst>
                <a:ext uri="{FF2B5EF4-FFF2-40B4-BE49-F238E27FC236}">
                  <a16:creationId xmlns:a16="http://schemas.microsoft.com/office/drawing/2014/main" id="{F681464B-C4F5-4DAF-8586-7636263C8E40}"/>
                </a:ext>
              </a:extLst>
            </p:cNvPr>
            <p:cNvSpPr/>
            <p:nvPr/>
          </p:nvSpPr>
          <p:spPr>
            <a:xfrm>
              <a:off x="9673661" y="1633843"/>
              <a:ext cx="75912" cy="479629"/>
            </a:xfrm>
            <a:prstGeom prst="rect">
              <a:avLst/>
            </a:prstGeom>
            <a:gradFill flip="none" rotWithShape="1">
              <a:gsLst>
                <a:gs pos="0">
                  <a:schemeClr val="tx2">
                    <a:lumMod val="20000"/>
                    <a:lumOff val="80000"/>
                  </a:schemeClr>
                </a:gs>
                <a:gs pos="71000">
                  <a:schemeClr val="tx2"/>
                </a:gs>
                <a:gs pos="100000">
                  <a:schemeClr val="tx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79" name="Freeform: Shape 278">
              <a:extLst>
                <a:ext uri="{FF2B5EF4-FFF2-40B4-BE49-F238E27FC236}">
                  <a16:creationId xmlns:a16="http://schemas.microsoft.com/office/drawing/2014/main" id="{057770F1-A8DF-4DAE-814E-9460D71A3ECF}"/>
                </a:ext>
              </a:extLst>
            </p:cNvPr>
            <p:cNvSpPr/>
            <p:nvPr/>
          </p:nvSpPr>
          <p:spPr>
            <a:xfrm>
              <a:off x="9539089" y="1499384"/>
              <a:ext cx="345056" cy="187367"/>
            </a:xfrm>
            <a:custGeom>
              <a:avLst/>
              <a:gdLst>
                <a:gd name="connsiteX0" fmla="*/ 2996 w 345056"/>
                <a:gd name="connsiteY0" fmla="*/ 0 h 187367"/>
                <a:gd name="connsiteX1" fmla="*/ 29245 w 345056"/>
                <a:gd name="connsiteY1" fmla="*/ 0 h 187367"/>
                <a:gd name="connsiteX2" fmla="*/ 35814 w 345056"/>
                <a:gd name="connsiteY2" fmla="*/ 26714 h 187367"/>
                <a:gd name="connsiteX3" fmla="*/ 172529 w 345056"/>
                <a:gd name="connsiteY3" fmla="*/ 101115 h 187367"/>
                <a:gd name="connsiteX4" fmla="*/ 309244 w 345056"/>
                <a:gd name="connsiteY4" fmla="*/ 26714 h 187367"/>
                <a:gd name="connsiteX5" fmla="*/ 315813 w 345056"/>
                <a:gd name="connsiteY5" fmla="*/ 0 h 187367"/>
                <a:gd name="connsiteX6" fmla="*/ 342060 w 345056"/>
                <a:gd name="connsiteY6" fmla="*/ 0 h 187367"/>
                <a:gd name="connsiteX7" fmla="*/ 345056 w 345056"/>
                <a:gd name="connsiteY7" fmla="*/ 14839 h 187367"/>
                <a:gd name="connsiteX8" fmla="*/ 172528 w 345056"/>
                <a:gd name="connsiteY8" fmla="*/ 187367 h 187367"/>
                <a:gd name="connsiteX9" fmla="*/ 0 w 345056"/>
                <a:gd name="connsiteY9" fmla="*/ 14839 h 1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056" h="187367">
                  <a:moveTo>
                    <a:pt x="2996" y="0"/>
                  </a:moveTo>
                  <a:lnTo>
                    <a:pt x="29245" y="0"/>
                  </a:lnTo>
                  <a:lnTo>
                    <a:pt x="35814" y="26714"/>
                  </a:lnTo>
                  <a:cubicBezTo>
                    <a:pt x="58339" y="70436"/>
                    <a:pt x="111070" y="101115"/>
                    <a:pt x="172529" y="101115"/>
                  </a:cubicBezTo>
                  <a:cubicBezTo>
                    <a:pt x="233988" y="101115"/>
                    <a:pt x="286719" y="70436"/>
                    <a:pt x="309244" y="26714"/>
                  </a:cubicBezTo>
                  <a:lnTo>
                    <a:pt x="315813" y="0"/>
                  </a:lnTo>
                  <a:lnTo>
                    <a:pt x="342060" y="0"/>
                  </a:lnTo>
                  <a:lnTo>
                    <a:pt x="345056" y="14839"/>
                  </a:lnTo>
                  <a:cubicBezTo>
                    <a:pt x="345056" y="110124"/>
                    <a:pt x="267813" y="187367"/>
                    <a:pt x="172528" y="187367"/>
                  </a:cubicBezTo>
                  <a:cubicBezTo>
                    <a:pt x="77243" y="187367"/>
                    <a:pt x="0" y="110124"/>
                    <a:pt x="0" y="14839"/>
                  </a:cubicBezTo>
                  <a:close/>
                </a:path>
              </a:pathLst>
            </a:custGeom>
            <a:gradFill flip="none" rotWithShape="1">
              <a:gsLst>
                <a:gs pos="0">
                  <a:schemeClr val="tx2">
                    <a:lumMod val="20000"/>
                    <a:lumOff val="80000"/>
                  </a:schemeClr>
                </a:gs>
                <a:gs pos="71000">
                  <a:schemeClr val="tx2"/>
                </a:gs>
                <a:gs pos="100000">
                  <a:schemeClr val="tx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66" name="Group 265">
            <a:extLst>
              <a:ext uri="{FF2B5EF4-FFF2-40B4-BE49-F238E27FC236}">
                <a16:creationId xmlns:a16="http://schemas.microsoft.com/office/drawing/2014/main" id="{98D8E40B-6D46-4457-A0EF-05BF0611D731}"/>
              </a:ext>
            </a:extLst>
          </p:cNvPr>
          <p:cNvGrpSpPr/>
          <p:nvPr/>
        </p:nvGrpSpPr>
        <p:grpSpPr>
          <a:xfrm>
            <a:off x="6035227" y="4700795"/>
            <a:ext cx="284999" cy="507206"/>
            <a:chOff x="9539089" y="1499384"/>
            <a:chExt cx="345056" cy="614088"/>
          </a:xfrm>
        </p:grpSpPr>
        <p:sp>
          <p:nvSpPr>
            <p:cNvPr id="276" name="Rectangle 275">
              <a:extLst>
                <a:ext uri="{FF2B5EF4-FFF2-40B4-BE49-F238E27FC236}">
                  <a16:creationId xmlns:a16="http://schemas.microsoft.com/office/drawing/2014/main" id="{F79C8864-76D8-4E2F-8F4C-5AC4EF3F706E}"/>
                </a:ext>
              </a:extLst>
            </p:cNvPr>
            <p:cNvSpPr/>
            <p:nvPr/>
          </p:nvSpPr>
          <p:spPr>
            <a:xfrm>
              <a:off x="9673661" y="1633843"/>
              <a:ext cx="75912" cy="479629"/>
            </a:xfrm>
            <a:prstGeom prst="rect">
              <a:avLst/>
            </a:prstGeom>
            <a:gradFill flip="none" rotWithShape="1">
              <a:gsLst>
                <a:gs pos="0">
                  <a:schemeClr val="tx2">
                    <a:lumMod val="20000"/>
                    <a:lumOff val="80000"/>
                  </a:schemeClr>
                </a:gs>
                <a:gs pos="71000">
                  <a:schemeClr val="tx2"/>
                </a:gs>
                <a:gs pos="100000">
                  <a:schemeClr val="tx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77" name="Freeform: Shape 276">
              <a:extLst>
                <a:ext uri="{FF2B5EF4-FFF2-40B4-BE49-F238E27FC236}">
                  <a16:creationId xmlns:a16="http://schemas.microsoft.com/office/drawing/2014/main" id="{8D258F8C-535B-4CAC-98E5-2DAF5550D3A1}"/>
                </a:ext>
              </a:extLst>
            </p:cNvPr>
            <p:cNvSpPr/>
            <p:nvPr/>
          </p:nvSpPr>
          <p:spPr>
            <a:xfrm>
              <a:off x="9539089" y="1499384"/>
              <a:ext cx="345056" cy="187367"/>
            </a:xfrm>
            <a:custGeom>
              <a:avLst/>
              <a:gdLst>
                <a:gd name="connsiteX0" fmla="*/ 2996 w 345056"/>
                <a:gd name="connsiteY0" fmla="*/ 0 h 187367"/>
                <a:gd name="connsiteX1" fmla="*/ 29245 w 345056"/>
                <a:gd name="connsiteY1" fmla="*/ 0 h 187367"/>
                <a:gd name="connsiteX2" fmla="*/ 35814 w 345056"/>
                <a:gd name="connsiteY2" fmla="*/ 26714 h 187367"/>
                <a:gd name="connsiteX3" fmla="*/ 172529 w 345056"/>
                <a:gd name="connsiteY3" fmla="*/ 101115 h 187367"/>
                <a:gd name="connsiteX4" fmla="*/ 309244 w 345056"/>
                <a:gd name="connsiteY4" fmla="*/ 26714 h 187367"/>
                <a:gd name="connsiteX5" fmla="*/ 315813 w 345056"/>
                <a:gd name="connsiteY5" fmla="*/ 0 h 187367"/>
                <a:gd name="connsiteX6" fmla="*/ 342060 w 345056"/>
                <a:gd name="connsiteY6" fmla="*/ 0 h 187367"/>
                <a:gd name="connsiteX7" fmla="*/ 345056 w 345056"/>
                <a:gd name="connsiteY7" fmla="*/ 14839 h 187367"/>
                <a:gd name="connsiteX8" fmla="*/ 172528 w 345056"/>
                <a:gd name="connsiteY8" fmla="*/ 187367 h 187367"/>
                <a:gd name="connsiteX9" fmla="*/ 0 w 345056"/>
                <a:gd name="connsiteY9" fmla="*/ 14839 h 1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056" h="187367">
                  <a:moveTo>
                    <a:pt x="2996" y="0"/>
                  </a:moveTo>
                  <a:lnTo>
                    <a:pt x="29245" y="0"/>
                  </a:lnTo>
                  <a:lnTo>
                    <a:pt x="35814" y="26714"/>
                  </a:lnTo>
                  <a:cubicBezTo>
                    <a:pt x="58339" y="70436"/>
                    <a:pt x="111070" y="101115"/>
                    <a:pt x="172529" y="101115"/>
                  </a:cubicBezTo>
                  <a:cubicBezTo>
                    <a:pt x="233988" y="101115"/>
                    <a:pt x="286719" y="70436"/>
                    <a:pt x="309244" y="26714"/>
                  </a:cubicBezTo>
                  <a:lnTo>
                    <a:pt x="315813" y="0"/>
                  </a:lnTo>
                  <a:lnTo>
                    <a:pt x="342060" y="0"/>
                  </a:lnTo>
                  <a:lnTo>
                    <a:pt x="345056" y="14839"/>
                  </a:lnTo>
                  <a:cubicBezTo>
                    <a:pt x="345056" y="110124"/>
                    <a:pt x="267813" y="187367"/>
                    <a:pt x="172528" y="187367"/>
                  </a:cubicBezTo>
                  <a:cubicBezTo>
                    <a:pt x="77243" y="187367"/>
                    <a:pt x="0" y="110124"/>
                    <a:pt x="0" y="14839"/>
                  </a:cubicBezTo>
                  <a:close/>
                </a:path>
              </a:pathLst>
            </a:custGeom>
            <a:gradFill flip="none" rotWithShape="1">
              <a:gsLst>
                <a:gs pos="0">
                  <a:schemeClr val="tx2">
                    <a:lumMod val="20000"/>
                    <a:lumOff val="80000"/>
                  </a:schemeClr>
                </a:gs>
                <a:gs pos="71000">
                  <a:schemeClr val="tx2"/>
                </a:gs>
                <a:gs pos="100000">
                  <a:schemeClr val="tx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67" name="Group 266">
            <a:extLst>
              <a:ext uri="{FF2B5EF4-FFF2-40B4-BE49-F238E27FC236}">
                <a16:creationId xmlns:a16="http://schemas.microsoft.com/office/drawing/2014/main" id="{DDB5AD92-A48F-4F1C-927D-5CB3BEC2963B}"/>
              </a:ext>
            </a:extLst>
          </p:cNvPr>
          <p:cNvGrpSpPr/>
          <p:nvPr/>
        </p:nvGrpSpPr>
        <p:grpSpPr>
          <a:xfrm>
            <a:off x="6514025" y="4700795"/>
            <a:ext cx="284999" cy="507206"/>
            <a:chOff x="10432211" y="1499384"/>
            <a:chExt cx="345056" cy="614088"/>
          </a:xfrm>
        </p:grpSpPr>
        <p:sp>
          <p:nvSpPr>
            <p:cNvPr id="274" name="Rectangle 273">
              <a:extLst>
                <a:ext uri="{FF2B5EF4-FFF2-40B4-BE49-F238E27FC236}">
                  <a16:creationId xmlns:a16="http://schemas.microsoft.com/office/drawing/2014/main" id="{95904825-3F5B-4CD8-97A7-4D0CE0889A6F}"/>
                </a:ext>
              </a:extLst>
            </p:cNvPr>
            <p:cNvSpPr/>
            <p:nvPr/>
          </p:nvSpPr>
          <p:spPr>
            <a:xfrm>
              <a:off x="10566783" y="1633843"/>
              <a:ext cx="75912" cy="479629"/>
            </a:xfrm>
            <a:prstGeom prst="rect">
              <a:avLst/>
            </a:prstGeom>
            <a:gradFill flip="none" rotWithShape="1">
              <a:gsLst>
                <a:gs pos="0">
                  <a:srgbClr val="E5F9FB"/>
                </a:gs>
                <a:gs pos="65000">
                  <a:srgbClr val="126872"/>
                </a:gs>
                <a:gs pos="83000">
                  <a:srgbClr val="126872"/>
                </a:gs>
                <a:gs pos="100000">
                  <a:srgbClr val="E5F9FB"/>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75" name="Freeform: Shape 274">
              <a:extLst>
                <a:ext uri="{FF2B5EF4-FFF2-40B4-BE49-F238E27FC236}">
                  <a16:creationId xmlns:a16="http://schemas.microsoft.com/office/drawing/2014/main" id="{960B4B5F-A739-463E-B8EE-A0D36F9F6A26}"/>
                </a:ext>
              </a:extLst>
            </p:cNvPr>
            <p:cNvSpPr/>
            <p:nvPr/>
          </p:nvSpPr>
          <p:spPr>
            <a:xfrm>
              <a:off x="10432211" y="1499384"/>
              <a:ext cx="345056" cy="187367"/>
            </a:xfrm>
            <a:custGeom>
              <a:avLst/>
              <a:gdLst>
                <a:gd name="connsiteX0" fmla="*/ 2996 w 345056"/>
                <a:gd name="connsiteY0" fmla="*/ 0 h 187367"/>
                <a:gd name="connsiteX1" fmla="*/ 29245 w 345056"/>
                <a:gd name="connsiteY1" fmla="*/ 0 h 187367"/>
                <a:gd name="connsiteX2" fmla="*/ 35814 w 345056"/>
                <a:gd name="connsiteY2" fmla="*/ 26714 h 187367"/>
                <a:gd name="connsiteX3" fmla="*/ 172529 w 345056"/>
                <a:gd name="connsiteY3" fmla="*/ 101115 h 187367"/>
                <a:gd name="connsiteX4" fmla="*/ 309244 w 345056"/>
                <a:gd name="connsiteY4" fmla="*/ 26714 h 187367"/>
                <a:gd name="connsiteX5" fmla="*/ 315813 w 345056"/>
                <a:gd name="connsiteY5" fmla="*/ 0 h 187367"/>
                <a:gd name="connsiteX6" fmla="*/ 342060 w 345056"/>
                <a:gd name="connsiteY6" fmla="*/ 0 h 187367"/>
                <a:gd name="connsiteX7" fmla="*/ 345056 w 345056"/>
                <a:gd name="connsiteY7" fmla="*/ 14839 h 187367"/>
                <a:gd name="connsiteX8" fmla="*/ 172528 w 345056"/>
                <a:gd name="connsiteY8" fmla="*/ 187367 h 187367"/>
                <a:gd name="connsiteX9" fmla="*/ 0 w 345056"/>
                <a:gd name="connsiteY9" fmla="*/ 14839 h 1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056" h="187367">
                  <a:moveTo>
                    <a:pt x="2996" y="0"/>
                  </a:moveTo>
                  <a:lnTo>
                    <a:pt x="29245" y="0"/>
                  </a:lnTo>
                  <a:lnTo>
                    <a:pt x="35814" y="26714"/>
                  </a:lnTo>
                  <a:cubicBezTo>
                    <a:pt x="58339" y="70436"/>
                    <a:pt x="111070" y="101115"/>
                    <a:pt x="172529" y="101115"/>
                  </a:cubicBezTo>
                  <a:cubicBezTo>
                    <a:pt x="233988" y="101115"/>
                    <a:pt x="286719" y="70436"/>
                    <a:pt x="309244" y="26714"/>
                  </a:cubicBezTo>
                  <a:lnTo>
                    <a:pt x="315813" y="0"/>
                  </a:lnTo>
                  <a:lnTo>
                    <a:pt x="342060" y="0"/>
                  </a:lnTo>
                  <a:lnTo>
                    <a:pt x="345056" y="14839"/>
                  </a:lnTo>
                  <a:cubicBezTo>
                    <a:pt x="345056" y="110124"/>
                    <a:pt x="267813" y="187367"/>
                    <a:pt x="172528" y="187367"/>
                  </a:cubicBezTo>
                  <a:cubicBezTo>
                    <a:pt x="77243" y="187367"/>
                    <a:pt x="0" y="110124"/>
                    <a:pt x="0" y="14839"/>
                  </a:cubicBezTo>
                  <a:close/>
                </a:path>
              </a:pathLst>
            </a:custGeom>
            <a:gradFill flip="none" rotWithShape="1">
              <a:gsLst>
                <a:gs pos="0">
                  <a:srgbClr val="E5F9FB"/>
                </a:gs>
                <a:gs pos="65000">
                  <a:srgbClr val="126872"/>
                </a:gs>
                <a:gs pos="83000">
                  <a:srgbClr val="126872"/>
                </a:gs>
                <a:gs pos="100000">
                  <a:srgbClr val="E5F9FB"/>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68" name="Group 267">
            <a:extLst>
              <a:ext uri="{FF2B5EF4-FFF2-40B4-BE49-F238E27FC236}">
                <a16:creationId xmlns:a16="http://schemas.microsoft.com/office/drawing/2014/main" id="{992B847A-2708-409A-BBF8-CA5B741944AA}"/>
              </a:ext>
            </a:extLst>
          </p:cNvPr>
          <p:cNvGrpSpPr/>
          <p:nvPr/>
        </p:nvGrpSpPr>
        <p:grpSpPr>
          <a:xfrm>
            <a:off x="6670538" y="4700795"/>
            <a:ext cx="284999" cy="507206"/>
            <a:chOff x="10432211" y="1499384"/>
            <a:chExt cx="345056" cy="614088"/>
          </a:xfrm>
        </p:grpSpPr>
        <p:sp>
          <p:nvSpPr>
            <p:cNvPr id="272" name="Rectangle 271">
              <a:extLst>
                <a:ext uri="{FF2B5EF4-FFF2-40B4-BE49-F238E27FC236}">
                  <a16:creationId xmlns:a16="http://schemas.microsoft.com/office/drawing/2014/main" id="{5D9E1888-3707-42AB-88F6-C761DD56F509}"/>
                </a:ext>
              </a:extLst>
            </p:cNvPr>
            <p:cNvSpPr/>
            <p:nvPr/>
          </p:nvSpPr>
          <p:spPr>
            <a:xfrm>
              <a:off x="10566783" y="1633843"/>
              <a:ext cx="75912" cy="479629"/>
            </a:xfrm>
            <a:prstGeom prst="rect">
              <a:avLst/>
            </a:prstGeom>
            <a:gradFill flip="none" rotWithShape="1">
              <a:gsLst>
                <a:gs pos="0">
                  <a:srgbClr val="E5F9FB"/>
                </a:gs>
                <a:gs pos="65000">
                  <a:srgbClr val="126872"/>
                </a:gs>
                <a:gs pos="83000">
                  <a:srgbClr val="126872"/>
                </a:gs>
                <a:gs pos="100000">
                  <a:srgbClr val="E5F9FB"/>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73" name="Freeform: Shape 272">
              <a:extLst>
                <a:ext uri="{FF2B5EF4-FFF2-40B4-BE49-F238E27FC236}">
                  <a16:creationId xmlns:a16="http://schemas.microsoft.com/office/drawing/2014/main" id="{1E67107F-6330-44D7-967E-DD40476265D9}"/>
                </a:ext>
              </a:extLst>
            </p:cNvPr>
            <p:cNvSpPr/>
            <p:nvPr/>
          </p:nvSpPr>
          <p:spPr>
            <a:xfrm>
              <a:off x="10432211" y="1499384"/>
              <a:ext cx="345056" cy="187367"/>
            </a:xfrm>
            <a:custGeom>
              <a:avLst/>
              <a:gdLst>
                <a:gd name="connsiteX0" fmla="*/ 2996 w 345056"/>
                <a:gd name="connsiteY0" fmla="*/ 0 h 187367"/>
                <a:gd name="connsiteX1" fmla="*/ 29245 w 345056"/>
                <a:gd name="connsiteY1" fmla="*/ 0 h 187367"/>
                <a:gd name="connsiteX2" fmla="*/ 35814 w 345056"/>
                <a:gd name="connsiteY2" fmla="*/ 26714 h 187367"/>
                <a:gd name="connsiteX3" fmla="*/ 172529 w 345056"/>
                <a:gd name="connsiteY3" fmla="*/ 101115 h 187367"/>
                <a:gd name="connsiteX4" fmla="*/ 309244 w 345056"/>
                <a:gd name="connsiteY4" fmla="*/ 26714 h 187367"/>
                <a:gd name="connsiteX5" fmla="*/ 315813 w 345056"/>
                <a:gd name="connsiteY5" fmla="*/ 0 h 187367"/>
                <a:gd name="connsiteX6" fmla="*/ 342060 w 345056"/>
                <a:gd name="connsiteY6" fmla="*/ 0 h 187367"/>
                <a:gd name="connsiteX7" fmla="*/ 345056 w 345056"/>
                <a:gd name="connsiteY7" fmla="*/ 14839 h 187367"/>
                <a:gd name="connsiteX8" fmla="*/ 172528 w 345056"/>
                <a:gd name="connsiteY8" fmla="*/ 187367 h 187367"/>
                <a:gd name="connsiteX9" fmla="*/ 0 w 345056"/>
                <a:gd name="connsiteY9" fmla="*/ 14839 h 1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056" h="187367">
                  <a:moveTo>
                    <a:pt x="2996" y="0"/>
                  </a:moveTo>
                  <a:lnTo>
                    <a:pt x="29245" y="0"/>
                  </a:lnTo>
                  <a:lnTo>
                    <a:pt x="35814" y="26714"/>
                  </a:lnTo>
                  <a:cubicBezTo>
                    <a:pt x="58339" y="70436"/>
                    <a:pt x="111070" y="101115"/>
                    <a:pt x="172529" y="101115"/>
                  </a:cubicBezTo>
                  <a:cubicBezTo>
                    <a:pt x="233988" y="101115"/>
                    <a:pt x="286719" y="70436"/>
                    <a:pt x="309244" y="26714"/>
                  </a:cubicBezTo>
                  <a:lnTo>
                    <a:pt x="315813" y="0"/>
                  </a:lnTo>
                  <a:lnTo>
                    <a:pt x="342060" y="0"/>
                  </a:lnTo>
                  <a:lnTo>
                    <a:pt x="345056" y="14839"/>
                  </a:lnTo>
                  <a:cubicBezTo>
                    <a:pt x="345056" y="110124"/>
                    <a:pt x="267813" y="187367"/>
                    <a:pt x="172528" y="187367"/>
                  </a:cubicBezTo>
                  <a:cubicBezTo>
                    <a:pt x="77243" y="187367"/>
                    <a:pt x="0" y="110124"/>
                    <a:pt x="0" y="14839"/>
                  </a:cubicBezTo>
                  <a:close/>
                </a:path>
              </a:pathLst>
            </a:custGeom>
            <a:gradFill flip="none" rotWithShape="1">
              <a:gsLst>
                <a:gs pos="0">
                  <a:srgbClr val="E5F9FB"/>
                </a:gs>
                <a:gs pos="65000">
                  <a:srgbClr val="126872"/>
                </a:gs>
                <a:gs pos="83000">
                  <a:srgbClr val="126872"/>
                </a:gs>
                <a:gs pos="100000">
                  <a:srgbClr val="E5F9FB"/>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269" name="Group 268">
            <a:extLst>
              <a:ext uri="{FF2B5EF4-FFF2-40B4-BE49-F238E27FC236}">
                <a16:creationId xmlns:a16="http://schemas.microsoft.com/office/drawing/2014/main" id="{7C77299F-30DA-455A-AF9A-CEBF05984515}"/>
              </a:ext>
            </a:extLst>
          </p:cNvPr>
          <p:cNvGrpSpPr/>
          <p:nvPr/>
        </p:nvGrpSpPr>
        <p:grpSpPr>
          <a:xfrm>
            <a:off x="6828475" y="4700795"/>
            <a:ext cx="284999" cy="507206"/>
            <a:chOff x="10432211" y="1499384"/>
            <a:chExt cx="345056" cy="614088"/>
          </a:xfrm>
        </p:grpSpPr>
        <p:sp>
          <p:nvSpPr>
            <p:cNvPr id="270" name="Rectangle 269">
              <a:extLst>
                <a:ext uri="{FF2B5EF4-FFF2-40B4-BE49-F238E27FC236}">
                  <a16:creationId xmlns:a16="http://schemas.microsoft.com/office/drawing/2014/main" id="{D56370EC-1606-49B5-81C1-8BD6236F727B}"/>
                </a:ext>
              </a:extLst>
            </p:cNvPr>
            <p:cNvSpPr/>
            <p:nvPr/>
          </p:nvSpPr>
          <p:spPr>
            <a:xfrm>
              <a:off x="10566783" y="1633843"/>
              <a:ext cx="75912" cy="479629"/>
            </a:xfrm>
            <a:prstGeom prst="rect">
              <a:avLst/>
            </a:prstGeom>
            <a:gradFill flip="none" rotWithShape="1">
              <a:gsLst>
                <a:gs pos="0">
                  <a:srgbClr val="E5F9FB"/>
                </a:gs>
                <a:gs pos="65000">
                  <a:srgbClr val="126872"/>
                </a:gs>
                <a:gs pos="83000">
                  <a:srgbClr val="126872"/>
                </a:gs>
                <a:gs pos="100000">
                  <a:srgbClr val="E5F9FB"/>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71" name="Freeform: Shape 270">
              <a:extLst>
                <a:ext uri="{FF2B5EF4-FFF2-40B4-BE49-F238E27FC236}">
                  <a16:creationId xmlns:a16="http://schemas.microsoft.com/office/drawing/2014/main" id="{E8498C08-2729-453D-B11B-AE29FFFAF4F1}"/>
                </a:ext>
              </a:extLst>
            </p:cNvPr>
            <p:cNvSpPr/>
            <p:nvPr/>
          </p:nvSpPr>
          <p:spPr>
            <a:xfrm>
              <a:off x="10432211" y="1499384"/>
              <a:ext cx="345056" cy="187367"/>
            </a:xfrm>
            <a:custGeom>
              <a:avLst/>
              <a:gdLst>
                <a:gd name="connsiteX0" fmla="*/ 2996 w 345056"/>
                <a:gd name="connsiteY0" fmla="*/ 0 h 187367"/>
                <a:gd name="connsiteX1" fmla="*/ 29245 w 345056"/>
                <a:gd name="connsiteY1" fmla="*/ 0 h 187367"/>
                <a:gd name="connsiteX2" fmla="*/ 35814 w 345056"/>
                <a:gd name="connsiteY2" fmla="*/ 26714 h 187367"/>
                <a:gd name="connsiteX3" fmla="*/ 172529 w 345056"/>
                <a:gd name="connsiteY3" fmla="*/ 101115 h 187367"/>
                <a:gd name="connsiteX4" fmla="*/ 309244 w 345056"/>
                <a:gd name="connsiteY4" fmla="*/ 26714 h 187367"/>
                <a:gd name="connsiteX5" fmla="*/ 315813 w 345056"/>
                <a:gd name="connsiteY5" fmla="*/ 0 h 187367"/>
                <a:gd name="connsiteX6" fmla="*/ 342060 w 345056"/>
                <a:gd name="connsiteY6" fmla="*/ 0 h 187367"/>
                <a:gd name="connsiteX7" fmla="*/ 345056 w 345056"/>
                <a:gd name="connsiteY7" fmla="*/ 14839 h 187367"/>
                <a:gd name="connsiteX8" fmla="*/ 172528 w 345056"/>
                <a:gd name="connsiteY8" fmla="*/ 187367 h 187367"/>
                <a:gd name="connsiteX9" fmla="*/ 0 w 345056"/>
                <a:gd name="connsiteY9" fmla="*/ 14839 h 1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056" h="187367">
                  <a:moveTo>
                    <a:pt x="2996" y="0"/>
                  </a:moveTo>
                  <a:lnTo>
                    <a:pt x="29245" y="0"/>
                  </a:lnTo>
                  <a:lnTo>
                    <a:pt x="35814" y="26714"/>
                  </a:lnTo>
                  <a:cubicBezTo>
                    <a:pt x="58339" y="70436"/>
                    <a:pt x="111070" y="101115"/>
                    <a:pt x="172529" y="101115"/>
                  </a:cubicBezTo>
                  <a:cubicBezTo>
                    <a:pt x="233988" y="101115"/>
                    <a:pt x="286719" y="70436"/>
                    <a:pt x="309244" y="26714"/>
                  </a:cubicBezTo>
                  <a:lnTo>
                    <a:pt x="315813" y="0"/>
                  </a:lnTo>
                  <a:lnTo>
                    <a:pt x="342060" y="0"/>
                  </a:lnTo>
                  <a:lnTo>
                    <a:pt x="345056" y="14839"/>
                  </a:lnTo>
                  <a:cubicBezTo>
                    <a:pt x="345056" y="110124"/>
                    <a:pt x="267813" y="187367"/>
                    <a:pt x="172528" y="187367"/>
                  </a:cubicBezTo>
                  <a:cubicBezTo>
                    <a:pt x="77243" y="187367"/>
                    <a:pt x="0" y="110124"/>
                    <a:pt x="0" y="14839"/>
                  </a:cubicBezTo>
                  <a:close/>
                </a:path>
              </a:pathLst>
            </a:custGeom>
            <a:gradFill flip="none" rotWithShape="1">
              <a:gsLst>
                <a:gs pos="0">
                  <a:srgbClr val="E5F9FB"/>
                </a:gs>
                <a:gs pos="65000">
                  <a:srgbClr val="126872"/>
                </a:gs>
                <a:gs pos="83000">
                  <a:srgbClr val="126872"/>
                </a:gs>
                <a:gs pos="100000">
                  <a:srgbClr val="E5F9FB"/>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sp>
        <p:nvSpPr>
          <p:cNvPr id="218" name="Oval 217">
            <a:extLst>
              <a:ext uri="{FF2B5EF4-FFF2-40B4-BE49-F238E27FC236}">
                <a16:creationId xmlns:a16="http://schemas.microsoft.com/office/drawing/2014/main" id="{83E624B9-BB9C-4C20-8A35-31BB85FBC681}"/>
              </a:ext>
            </a:extLst>
          </p:cNvPr>
          <p:cNvSpPr/>
          <p:nvPr/>
        </p:nvSpPr>
        <p:spPr>
          <a:xfrm>
            <a:off x="5253657" y="4277125"/>
            <a:ext cx="251380" cy="252240"/>
          </a:xfrm>
          <a:prstGeom prst="ellipse">
            <a:avLst/>
          </a:prstGeom>
          <a:gradFill flip="none" rotWithShape="1">
            <a:gsLst>
              <a:gs pos="0">
                <a:srgbClr val="E5F9FB"/>
              </a:gs>
              <a:gs pos="65000">
                <a:srgbClr val="126872"/>
              </a:gs>
              <a:gs pos="83000">
                <a:srgbClr val="126872"/>
              </a:gs>
              <a:gs pos="100000">
                <a:srgbClr val="E5F9FB"/>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20" name="TextBox 19">
            <a:extLst>
              <a:ext uri="{FF2B5EF4-FFF2-40B4-BE49-F238E27FC236}">
                <a16:creationId xmlns:a16="http://schemas.microsoft.com/office/drawing/2014/main" id="{251D11DC-A4FF-4FF7-9148-A20B46B80646}"/>
              </a:ext>
            </a:extLst>
          </p:cNvPr>
          <p:cNvSpPr txBox="1"/>
          <p:nvPr/>
        </p:nvSpPr>
        <p:spPr>
          <a:xfrm>
            <a:off x="5538032" y="4277125"/>
            <a:ext cx="311551" cy="252239"/>
          </a:xfrm>
          <a:prstGeom prst="rect">
            <a:avLst/>
          </a:prstGeom>
          <a:noFill/>
        </p:spPr>
        <p:txBody>
          <a:bodyPr wrap="none" lIns="36000" tIns="36000" rIns="36000" bIns="36000" rtlCol="0" anchor="ctr" anchorCtr="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Growth</a:t>
            </a:r>
            <a:b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br>
            <a: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factors</a:t>
            </a:r>
          </a:p>
        </p:txBody>
      </p:sp>
      <p:cxnSp>
        <p:nvCxnSpPr>
          <p:cNvPr id="1555" name="Straight Arrow Connector 1554">
            <a:extLst>
              <a:ext uri="{FF2B5EF4-FFF2-40B4-BE49-F238E27FC236}">
                <a16:creationId xmlns:a16="http://schemas.microsoft.com/office/drawing/2014/main" id="{4479F1FC-E54C-42F3-8A4C-AF22497B2B25}"/>
              </a:ext>
            </a:extLst>
          </p:cNvPr>
          <p:cNvCxnSpPr>
            <a:cxnSpLocks/>
          </p:cNvCxnSpPr>
          <p:nvPr/>
        </p:nvCxnSpPr>
        <p:spPr>
          <a:xfrm>
            <a:off x="5379347" y="4557899"/>
            <a:ext cx="0" cy="162386"/>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1557" name="Oval 1556">
            <a:extLst>
              <a:ext uri="{FF2B5EF4-FFF2-40B4-BE49-F238E27FC236}">
                <a16:creationId xmlns:a16="http://schemas.microsoft.com/office/drawing/2014/main" id="{1BE44487-AECA-4CE9-8B48-8C477843941A}"/>
              </a:ext>
            </a:extLst>
          </p:cNvPr>
          <p:cNvSpPr/>
          <p:nvPr/>
        </p:nvSpPr>
        <p:spPr>
          <a:xfrm>
            <a:off x="5911795" y="4277125"/>
            <a:ext cx="251380" cy="252240"/>
          </a:xfrm>
          <a:prstGeom prst="ellipse">
            <a:avLst/>
          </a:prstGeom>
          <a:gradFill flip="none" rotWithShape="1">
            <a:gsLst>
              <a:gs pos="0">
                <a:srgbClr val="E5F9FB"/>
              </a:gs>
              <a:gs pos="65000">
                <a:srgbClr val="126872"/>
              </a:gs>
              <a:gs pos="83000">
                <a:srgbClr val="126872"/>
              </a:gs>
              <a:gs pos="100000">
                <a:srgbClr val="E5F9FB"/>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558" name="TextBox 1557">
            <a:extLst>
              <a:ext uri="{FF2B5EF4-FFF2-40B4-BE49-F238E27FC236}">
                <a16:creationId xmlns:a16="http://schemas.microsoft.com/office/drawing/2014/main" id="{02EA1ECA-3BB9-42FC-88DA-5EC549ECB08B}"/>
              </a:ext>
            </a:extLst>
          </p:cNvPr>
          <p:cNvSpPr txBox="1"/>
          <p:nvPr/>
        </p:nvSpPr>
        <p:spPr>
          <a:xfrm>
            <a:off x="6196170" y="4277125"/>
            <a:ext cx="311551" cy="252239"/>
          </a:xfrm>
          <a:prstGeom prst="rect">
            <a:avLst/>
          </a:prstGeom>
          <a:noFill/>
        </p:spPr>
        <p:txBody>
          <a:bodyPr wrap="none" lIns="36000" tIns="36000" rIns="36000" bIns="36000" rtlCol="0" anchor="ctr" anchorCtr="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Growth</a:t>
            </a:r>
            <a:b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br>
            <a: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factors</a:t>
            </a:r>
          </a:p>
        </p:txBody>
      </p:sp>
      <p:cxnSp>
        <p:nvCxnSpPr>
          <p:cNvPr id="1559" name="Straight Arrow Connector 1558">
            <a:extLst>
              <a:ext uri="{FF2B5EF4-FFF2-40B4-BE49-F238E27FC236}">
                <a16:creationId xmlns:a16="http://schemas.microsoft.com/office/drawing/2014/main" id="{29AE77D2-863F-41ED-9967-BF83669C04C4}"/>
              </a:ext>
            </a:extLst>
          </p:cNvPr>
          <p:cNvCxnSpPr>
            <a:cxnSpLocks/>
          </p:cNvCxnSpPr>
          <p:nvPr/>
        </p:nvCxnSpPr>
        <p:spPr>
          <a:xfrm>
            <a:off x="6041451" y="4557899"/>
            <a:ext cx="0" cy="124285"/>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1561" name="Oval 1560">
            <a:extLst>
              <a:ext uri="{FF2B5EF4-FFF2-40B4-BE49-F238E27FC236}">
                <a16:creationId xmlns:a16="http://schemas.microsoft.com/office/drawing/2014/main" id="{5A1DA768-0036-43FE-97CF-BFCF67534D90}"/>
              </a:ext>
            </a:extLst>
          </p:cNvPr>
          <p:cNvSpPr/>
          <p:nvPr/>
        </p:nvSpPr>
        <p:spPr>
          <a:xfrm>
            <a:off x="6685225" y="4277125"/>
            <a:ext cx="251380" cy="252240"/>
          </a:xfrm>
          <a:prstGeom prst="ellipse">
            <a:avLst/>
          </a:prstGeom>
          <a:gradFill flip="none" rotWithShape="1">
            <a:gsLst>
              <a:gs pos="0">
                <a:srgbClr val="E5F9FB"/>
              </a:gs>
              <a:gs pos="65000">
                <a:srgbClr val="126872"/>
              </a:gs>
              <a:gs pos="83000">
                <a:srgbClr val="126872"/>
              </a:gs>
              <a:gs pos="100000">
                <a:srgbClr val="E5F9FB"/>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562" name="TextBox 1561">
            <a:extLst>
              <a:ext uri="{FF2B5EF4-FFF2-40B4-BE49-F238E27FC236}">
                <a16:creationId xmlns:a16="http://schemas.microsoft.com/office/drawing/2014/main" id="{15EF90DA-44F6-442B-94F1-187E70284EA7}"/>
              </a:ext>
            </a:extLst>
          </p:cNvPr>
          <p:cNvSpPr txBox="1"/>
          <p:nvPr/>
        </p:nvSpPr>
        <p:spPr>
          <a:xfrm>
            <a:off x="6969600" y="4277125"/>
            <a:ext cx="311551" cy="252239"/>
          </a:xfrm>
          <a:prstGeom prst="rect">
            <a:avLst/>
          </a:prstGeom>
          <a:noFill/>
        </p:spPr>
        <p:txBody>
          <a:bodyPr wrap="none" lIns="36000" tIns="36000" rIns="36000" bIns="36000" rtlCol="0" anchor="ctr" anchorCtr="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Growth</a:t>
            </a:r>
            <a:b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br>
            <a: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factors</a:t>
            </a:r>
          </a:p>
        </p:txBody>
      </p:sp>
      <p:cxnSp>
        <p:nvCxnSpPr>
          <p:cNvPr id="1563" name="Straight Arrow Connector 1562">
            <a:extLst>
              <a:ext uri="{FF2B5EF4-FFF2-40B4-BE49-F238E27FC236}">
                <a16:creationId xmlns:a16="http://schemas.microsoft.com/office/drawing/2014/main" id="{75D2BF9A-11EC-439D-9E0A-5667EA98153B}"/>
              </a:ext>
            </a:extLst>
          </p:cNvPr>
          <p:cNvCxnSpPr>
            <a:cxnSpLocks/>
          </p:cNvCxnSpPr>
          <p:nvPr/>
        </p:nvCxnSpPr>
        <p:spPr>
          <a:xfrm>
            <a:off x="6810915" y="4557899"/>
            <a:ext cx="0" cy="142896"/>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1567" name="Oval 1566">
            <a:extLst>
              <a:ext uri="{FF2B5EF4-FFF2-40B4-BE49-F238E27FC236}">
                <a16:creationId xmlns:a16="http://schemas.microsoft.com/office/drawing/2014/main" id="{7C211A9D-80BE-4D5D-BA07-0DDD0EB1D8FF}"/>
              </a:ext>
            </a:extLst>
          </p:cNvPr>
          <p:cNvSpPr/>
          <p:nvPr/>
        </p:nvSpPr>
        <p:spPr>
          <a:xfrm>
            <a:off x="5134361" y="5408236"/>
            <a:ext cx="469406" cy="182859"/>
          </a:xfrm>
          <a:prstGeom prst="ellipse">
            <a:avLst/>
          </a:prstGeom>
          <a:gradFill flip="none" rotWithShape="1">
            <a:gsLst>
              <a:gs pos="0">
                <a:srgbClr val="FFDDDD"/>
              </a:gs>
              <a:gs pos="71000">
                <a:srgbClr val="FF8989"/>
              </a:gs>
              <a:gs pos="83000">
                <a:srgbClr val="FF7171"/>
              </a:gs>
              <a:gs pos="100000">
                <a:srgbClr val="FFCECE"/>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525294"/>
              </a:solidFill>
              <a:effectLst/>
              <a:uLnTx/>
              <a:uFillTx/>
              <a:latin typeface="Arial Narrow" panose="020B0606020202030204" pitchFamily="34" charset="0"/>
              <a:ea typeface="+mn-ea"/>
              <a:cs typeface="+mn-cs"/>
            </a:endParaRPr>
          </a:p>
        </p:txBody>
      </p:sp>
      <p:cxnSp>
        <p:nvCxnSpPr>
          <p:cNvPr id="1569" name="Straight Arrow Connector 1568">
            <a:extLst>
              <a:ext uri="{FF2B5EF4-FFF2-40B4-BE49-F238E27FC236}">
                <a16:creationId xmlns:a16="http://schemas.microsoft.com/office/drawing/2014/main" id="{94AB2ECE-775B-4D60-BCA1-E724C6D86C29}"/>
              </a:ext>
            </a:extLst>
          </p:cNvPr>
          <p:cNvCxnSpPr>
            <a:cxnSpLocks/>
          </p:cNvCxnSpPr>
          <p:nvPr/>
        </p:nvCxnSpPr>
        <p:spPr>
          <a:xfrm>
            <a:off x="5375127" y="5248627"/>
            <a:ext cx="0" cy="145270"/>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1571" name="Oval 1570">
            <a:extLst>
              <a:ext uri="{FF2B5EF4-FFF2-40B4-BE49-F238E27FC236}">
                <a16:creationId xmlns:a16="http://schemas.microsoft.com/office/drawing/2014/main" id="{CF720BCD-DA0F-4001-8306-5D6FBC3428A0}"/>
              </a:ext>
            </a:extLst>
          </p:cNvPr>
          <p:cNvSpPr/>
          <p:nvPr/>
        </p:nvSpPr>
        <p:spPr>
          <a:xfrm>
            <a:off x="5810457" y="5408236"/>
            <a:ext cx="469406" cy="182859"/>
          </a:xfrm>
          <a:prstGeom prst="ellipse">
            <a:avLst/>
          </a:prstGeom>
          <a:gradFill flip="none" rotWithShape="1">
            <a:gsLst>
              <a:gs pos="0">
                <a:srgbClr val="FFDDDD"/>
              </a:gs>
              <a:gs pos="71000">
                <a:srgbClr val="FF8989"/>
              </a:gs>
              <a:gs pos="83000">
                <a:srgbClr val="FF7171"/>
              </a:gs>
              <a:gs pos="100000">
                <a:srgbClr val="FFCECE"/>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525294"/>
              </a:solidFill>
              <a:effectLst/>
              <a:uLnTx/>
              <a:uFillTx/>
              <a:latin typeface="Arial Narrow" panose="020B0606020202030204" pitchFamily="34" charset="0"/>
              <a:ea typeface="+mn-ea"/>
              <a:cs typeface="+mn-cs"/>
            </a:endParaRPr>
          </a:p>
        </p:txBody>
      </p:sp>
      <p:cxnSp>
        <p:nvCxnSpPr>
          <p:cNvPr id="1572" name="Straight Arrow Connector 1571">
            <a:extLst>
              <a:ext uri="{FF2B5EF4-FFF2-40B4-BE49-F238E27FC236}">
                <a16:creationId xmlns:a16="http://schemas.microsoft.com/office/drawing/2014/main" id="{19AA1A16-75F1-4026-979D-729F6BFD3F6F}"/>
              </a:ext>
            </a:extLst>
          </p:cNvPr>
          <p:cNvCxnSpPr>
            <a:cxnSpLocks/>
          </p:cNvCxnSpPr>
          <p:nvPr/>
        </p:nvCxnSpPr>
        <p:spPr>
          <a:xfrm>
            <a:off x="6051223" y="5248627"/>
            <a:ext cx="0" cy="145270"/>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1574" name="Oval 1573">
            <a:extLst>
              <a:ext uri="{FF2B5EF4-FFF2-40B4-BE49-F238E27FC236}">
                <a16:creationId xmlns:a16="http://schemas.microsoft.com/office/drawing/2014/main" id="{FDA9086B-4562-4B9D-AE20-D4F1CC018A90}"/>
              </a:ext>
            </a:extLst>
          </p:cNvPr>
          <p:cNvSpPr/>
          <p:nvPr/>
        </p:nvSpPr>
        <p:spPr>
          <a:xfrm>
            <a:off x="6581141" y="5408236"/>
            <a:ext cx="469406" cy="182859"/>
          </a:xfrm>
          <a:prstGeom prst="ellipse">
            <a:avLst/>
          </a:prstGeom>
          <a:gradFill flip="none" rotWithShape="1">
            <a:gsLst>
              <a:gs pos="0">
                <a:srgbClr val="FFDDDD"/>
              </a:gs>
              <a:gs pos="71000">
                <a:srgbClr val="FF8989"/>
              </a:gs>
              <a:gs pos="83000">
                <a:srgbClr val="FF7171"/>
              </a:gs>
              <a:gs pos="100000">
                <a:srgbClr val="FFCECE"/>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525294"/>
              </a:solidFill>
              <a:effectLst/>
              <a:uLnTx/>
              <a:uFillTx/>
              <a:latin typeface="Arial Narrow" panose="020B0606020202030204" pitchFamily="34" charset="0"/>
              <a:ea typeface="+mn-ea"/>
              <a:cs typeface="+mn-cs"/>
            </a:endParaRPr>
          </a:p>
        </p:txBody>
      </p:sp>
      <p:cxnSp>
        <p:nvCxnSpPr>
          <p:cNvPr id="1575" name="Straight Arrow Connector 1574">
            <a:extLst>
              <a:ext uri="{FF2B5EF4-FFF2-40B4-BE49-F238E27FC236}">
                <a16:creationId xmlns:a16="http://schemas.microsoft.com/office/drawing/2014/main" id="{454CEC01-CE7C-484B-B8E1-8B97EE3B4BE2}"/>
              </a:ext>
            </a:extLst>
          </p:cNvPr>
          <p:cNvCxnSpPr>
            <a:cxnSpLocks/>
          </p:cNvCxnSpPr>
          <p:nvPr/>
        </p:nvCxnSpPr>
        <p:spPr>
          <a:xfrm>
            <a:off x="6821907" y="5248627"/>
            <a:ext cx="0" cy="145270"/>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967" name="TextBox 966">
            <a:extLst>
              <a:ext uri="{FF2B5EF4-FFF2-40B4-BE49-F238E27FC236}">
                <a16:creationId xmlns:a16="http://schemas.microsoft.com/office/drawing/2014/main" id="{15EF90DA-44F6-442B-94F1-187E70284EA7}"/>
              </a:ext>
            </a:extLst>
          </p:cNvPr>
          <p:cNvSpPr txBox="1"/>
          <p:nvPr/>
        </p:nvSpPr>
        <p:spPr>
          <a:xfrm>
            <a:off x="5468942" y="5678158"/>
            <a:ext cx="1254116" cy="162921"/>
          </a:xfrm>
          <a:prstGeom prst="rect">
            <a:avLst/>
          </a:prstGeom>
          <a:noFill/>
        </p:spPr>
        <p:txBody>
          <a:bodyPr wrap="none" lIns="36000" tIns="36000" rIns="36000" bIns="36000" rtlCol="0" anchor="ctr" anchorCtr="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Downstream signalling cascade</a:t>
            </a:r>
          </a:p>
        </p:txBody>
      </p:sp>
      <p:grpSp>
        <p:nvGrpSpPr>
          <p:cNvPr id="976" name="Group 975">
            <a:extLst>
              <a:ext uri="{FF2B5EF4-FFF2-40B4-BE49-F238E27FC236}">
                <a16:creationId xmlns:a16="http://schemas.microsoft.com/office/drawing/2014/main" id="{78A336DC-C061-4C80-9EA8-268BCB2119E4}"/>
              </a:ext>
            </a:extLst>
          </p:cNvPr>
          <p:cNvGrpSpPr/>
          <p:nvPr/>
        </p:nvGrpSpPr>
        <p:grpSpPr>
          <a:xfrm flipH="1">
            <a:off x="8934691" y="5050103"/>
            <a:ext cx="45719" cy="50168"/>
            <a:chOff x="5606833" y="2722487"/>
            <a:chExt cx="124430" cy="136540"/>
          </a:xfrm>
        </p:grpSpPr>
        <p:sp>
          <p:nvSpPr>
            <p:cNvPr id="977" name="Oval 976">
              <a:extLst>
                <a:ext uri="{FF2B5EF4-FFF2-40B4-BE49-F238E27FC236}">
                  <a16:creationId xmlns:a16="http://schemas.microsoft.com/office/drawing/2014/main" id="{9B3F995F-692A-48BB-A1FC-7A7018B79DD7}"/>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78" name="Oval 977">
              <a:extLst>
                <a:ext uri="{FF2B5EF4-FFF2-40B4-BE49-F238E27FC236}">
                  <a16:creationId xmlns:a16="http://schemas.microsoft.com/office/drawing/2014/main" id="{8BDD2E28-363C-46FF-ADF8-80B5A229E4E1}"/>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79" name="Oval 978">
              <a:extLst>
                <a:ext uri="{FF2B5EF4-FFF2-40B4-BE49-F238E27FC236}">
                  <a16:creationId xmlns:a16="http://schemas.microsoft.com/office/drawing/2014/main" id="{034E5B33-209F-48DD-A83A-E13A528E10D1}"/>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80" name="Oval 979">
              <a:extLst>
                <a:ext uri="{FF2B5EF4-FFF2-40B4-BE49-F238E27FC236}">
                  <a16:creationId xmlns:a16="http://schemas.microsoft.com/office/drawing/2014/main" id="{69E7E148-E97F-43F2-BE9C-798824923332}"/>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000" name="Group 999">
            <a:extLst>
              <a:ext uri="{FF2B5EF4-FFF2-40B4-BE49-F238E27FC236}">
                <a16:creationId xmlns:a16="http://schemas.microsoft.com/office/drawing/2014/main" id="{78A336DC-C061-4C80-9EA8-268BCB2119E4}"/>
              </a:ext>
            </a:extLst>
          </p:cNvPr>
          <p:cNvGrpSpPr/>
          <p:nvPr/>
        </p:nvGrpSpPr>
        <p:grpSpPr>
          <a:xfrm flipH="1">
            <a:off x="8864216" y="5033272"/>
            <a:ext cx="45719" cy="50168"/>
            <a:chOff x="5606833" y="2722487"/>
            <a:chExt cx="124430" cy="136540"/>
          </a:xfrm>
        </p:grpSpPr>
        <p:sp>
          <p:nvSpPr>
            <p:cNvPr id="1001" name="Oval 1000">
              <a:extLst>
                <a:ext uri="{FF2B5EF4-FFF2-40B4-BE49-F238E27FC236}">
                  <a16:creationId xmlns:a16="http://schemas.microsoft.com/office/drawing/2014/main" id="{9B3F995F-692A-48BB-A1FC-7A7018B79DD7}"/>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02" name="Oval 1001">
              <a:extLst>
                <a:ext uri="{FF2B5EF4-FFF2-40B4-BE49-F238E27FC236}">
                  <a16:creationId xmlns:a16="http://schemas.microsoft.com/office/drawing/2014/main" id="{8BDD2E28-363C-46FF-ADF8-80B5A229E4E1}"/>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03" name="Oval 1002">
              <a:extLst>
                <a:ext uri="{FF2B5EF4-FFF2-40B4-BE49-F238E27FC236}">
                  <a16:creationId xmlns:a16="http://schemas.microsoft.com/office/drawing/2014/main" id="{034E5B33-209F-48DD-A83A-E13A528E10D1}"/>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04" name="Oval 1003">
              <a:extLst>
                <a:ext uri="{FF2B5EF4-FFF2-40B4-BE49-F238E27FC236}">
                  <a16:creationId xmlns:a16="http://schemas.microsoft.com/office/drawing/2014/main" id="{69E7E148-E97F-43F2-BE9C-798824923332}"/>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sp>
        <p:nvSpPr>
          <p:cNvPr id="1005" name="TextBox 1004">
            <a:extLst>
              <a:ext uri="{FF2B5EF4-FFF2-40B4-BE49-F238E27FC236}">
                <a16:creationId xmlns:a16="http://schemas.microsoft.com/office/drawing/2014/main" id="{251D11DC-A4FF-4FF7-9148-A20B46B80646}"/>
              </a:ext>
            </a:extLst>
          </p:cNvPr>
          <p:cNvSpPr txBox="1"/>
          <p:nvPr/>
        </p:nvSpPr>
        <p:spPr>
          <a:xfrm>
            <a:off x="4561882" y="4403056"/>
            <a:ext cx="391701" cy="252239"/>
          </a:xfrm>
          <a:prstGeom prst="rect">
            <a:avLst/>
          </a:prstGeom>
          <a:noFill/>
        </p:spPr>
        <p:txBody>
          <a:bodyPr wrap="none" lIns="36000" tIns="36000" rIns="36000" bIns="36000" rtlCol="0" anchor="ctr" anchorCtr="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Targeted </a:t>
            </a:r>
          </a:p>
          <a:p>
            <a:pPr marL="0" marR="0" lvl="0" indent="0" algn="ctr" defTabSz="914400" rtl="0" eaLnBrk="1" fontAlgn="auto" latinLnBrk="0" hangingPunct="1">
              <a:lnSpc>
                <a:spcPts val="7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therapy</a:t>
            </a:r>
          </a:p>
        </p:txBody>
      </p:sp>
      <p:grpSp>
        <p:nvGrpSpPr>
          <p:cNvPr id="964" name="Group 963">
            <a:extLst>
              <a:ext uri="{FF2B5EF4-FFF2-40B4-BE49-F238E27FC236}">
                <a16:creationId xmlns:a16="http://schemas.microsoft.com/office/drawing/2014/main" id="{AFD1AAF4-B2C1-4210-A39B-E759DA7FF0C6}"/>
              </a:ext>
            </a:extLst>
          </p:cNvPr>
          <p:cNvGrpSpPr/>
          <p:nvPr/>
        </p:nvGrpSpPr>
        <p:grpSpPr>
          <a:xfrm flipH="1">
            <a:off x="9681723" y="5069950"/>
            <a:ext cx="45719" cy="50168"/>
            <a:chOff x="5606833" y="2722487"/>
            <a:chExt cx="124430" cy="136540"/>
          </a:xfrm>
        </p:grpSpPr>
        <p:sp>
          <p:nvSpPr>
            <p:cNvPr id="965" name="Oval 964">
              <a:extLst>
                <a:ext uri="{FF2B5EF4-FFF2-40B4-BE49-F238E27FC236}">
                  <a16:creationId xmlns:a16="http://schemas.microsoft.com/office/drawing/2014/main" id="{70C16AA9-28AE-434D-A57E-ECC16D18CD07}"/>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66" name="Oval 965">
              <a:extLst>
                <a:ext uri="{FF2B5EF4-FFF2-40B4-BE49-F238E27FC236}">
                  <a16:creationId xmlns:a16="http://schemas.microsoft.com/office/drawing/2014/main" id="{FBDD279E-87D2-4F19-9BBE-708B4DD60969}"/>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68" name="Oval 967">
              <a:extLst>
                <a:ext uri="{FF2B5EF4-FFF2-40B4-BE49-F238E27FC236}">
                  <a16:creationId xmlns:a16="http://schemas.microsoft.com/office/drawing/2014/main" id="{2EFFA1C6-211C-4190-B7B5-2A75AADE20A5}"/>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69" name="Oval 968">
              <a:extLst>
                <a:ext uri="{FF2B5EF4-FFF2-40B4-BE49-F238E27FC236}">
                  <a16:creationId xmlns:a16="http://schemas.microsoft.com/office/drawing/2014/main" id="{44F9103C-DD6C-45B9-BAA3-F3AAD6BDD289}"/>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70" name="Group 969">
            <a:extLst>
              <a:ext uri="{FF2B5EF4-FFF2-40B4-BE49-F238E27FC236}">
                <a16:creationId xmlns:a16="http://schemas.microsoft.com/office/drawing/2014/main" id="{D6D6E5C6-EA7E-4C6E-9A7C-ECD2F1DD90D8}"/>
              </a:ext>
            </a:extLst>
          </p:cNvPr>
          <p:cNvGrpSpPr/>
          <p:nvPr/>
        </p:nvGrpSpPr>
        <p:grpSpPr>
          <a:xfrm flipH="1">
            <a:off x="9755201" y="4972411"/>
            <a:ext cx="45719" cy="50168"/>
            <a:chOff x="5606833" y="2722487"/>
            <a:chExt cx="124430" cy="136540"/>
          </a:xfrm>
        </p:grpSpPr>
        <p:sp>
          <p:nvSpPr>
            <p:cNvPr id="971" name="Oval 970">
              <a:extLst>
                <a:ext uri="{FF2B5EF4-FFF2-40B4-BE49-F238E27FC236}">
                  <a16:creationId xmlns:a16="http://schemas.microsoft.com/office/drawing/2014/main" id="{731B2174-AD8D-4D6F-AD90-F7F4D35BCCB3}"/>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72" name="Oval 971">
              <a:extLst>
                <a:ext uri="{FF2B5EF4-FFF2-40B4-BE49-F238E27FC236}">
                  <a16:creationId xmlns:a16="http://schemas.microsoft.com/office/drawing/2014/main" id="{1E527AC5-0E14-4274-A44E-DE32F67B6689}"/>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73" name="Oval 972">
              <a:extLst>
                <a:ext uri="{FF2B5EF4-FFF2-40B4-BE49-F238E27FC236}">
                  <a16:creationId xmlns:a16="http://schemas.microsoft.com/office/drawing/2014/main" id="{9EBBA576-F094-4C8B-8FB4-22F9B054EF6A}"/>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74" name="Oval 973">
              <a:extLst>
                <a:ext uri="{FF2B5EF4-FFF2-40B4-BE49-F238E27FC236}">
                  <a16:creationId xmlns:a16="http://schemas.microsoft.com/office/drawing/2014/main" id="{CF9E3F3F-005B-46D6-860A-19AD641BB0D0}"/>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75" name="Group 974">
            <a:extLst>
              <a:ext uri="{FF2B5EF4-FFF2-40B4-BE49-F238E27FC236}">
                <a16:creationId xmlns:a16="http://schemas.microsoft.com/office/drawing/2014/main" id="{0364D1B5-4428-4840-B8FA-1AA06CCEC939}"/>
              </a:ext>
            </a:extLst>
          </p:cNvPr>
          <p:cNvGrpSpPr/>
          <p:nvPr/>
        </p:nvGrpSpPr>
        <p:grpSpPr>
          <a:xfrm flipH="1">
            <a:off x="9861882" y="5025019"/>
            <a:ext cx="45719" cy="50168"/>
            <a:chOff x="5606833" y="2722487"/>
            <a:chExt cx="124430" cy="136540"/>
          </a:xfrm>
        </p:grpSpPr>
        <p:sp>
          <p:nvSpPr>
            <p:cNvPr id="981" name="Oval 980">
              <a:extLst>
                <a:ext uri="{FF2B5EF4-FFF2-40B4-BE49-F238E27FC236}">
                  <a16:creationId xmlns:a16="http://schemas.microsoft.com/office/drawing/2014/main" id="{098BAAD2-F7BD-4415-B514-9CFA31E1E584}"/>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82" name="Oval 981">
              <a:extLst>
                <a:ext uri="{FF2B5EF4-FFF2-40B4-BE49-F238E27FC236}">
                  <a16:creationId xmlns:a16="http://schemas.microsoft.com/office/drawing/2014/main" id="{FF6E513B-D50C-43DA-B661-BC5E88E2EDC6}"/>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83" name="Oval 982">
              <a:extLst>
                <a:ext uri="{FF2B5EF4-FFF2-40B4-BE49-F238E27FC236}">
                  <a16:creationId xmlns:a16="http://schemas.microsoft.com/office/drawing/2014/main" id="{533FCDBE-E005-462A-B0B3-8646FE5535A5}"/>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84" name="Oval 983">
              <a:extLst>
                <a:ext uri="{FF2B5EF4-FFF2-40B4-BE49-F238E27FC236}">
                  <a16:creationId xmlns:a16="http://schemas.microsoft.com/office/drawing/2014/main" id="{08F8FE3B-1432-4191-8D45-A9081B8FAA36}"/>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85" name="Group 984">
            <a:extLst>
              <a:ext uri="{FF2B5EF4-FFF2-40B4-BE49-F238E27FC236}">
                <a16:creationId xmlns:a16="http://schemas.microsoft.com/office/drawing/2014/main" id="{E3D89241-94DF-4981-AC21-4A928C87FA2A}"/>
              </a:ext>
            </a:extLst>
          </p:cNvPr>
          <p:cNvGrpSpPr/>
          <p:nvPr/>
        </p:nvGrpSpPr>
        <p:grpSpPr>
          <a:xfrm flipH="1">
            <a:off x="10618612" y="5114210"/>
            <a:ext cx="45719" cy="50168"/>
            <a:chOff x="5606833" y="2722487"/>
            <a:chExt cx="124430" cy="136540"/>
          </a:xfrm>
        </p:grpSpPr>
        <p:sp>
          <p:nvSpPr>
            <p:cNvPr id="986" name="Oval 985">
              <a:extLst>
                <a:ext uri="{FF2B5EF4-FFF2-40B4-BE49-F238E27FC236}">
                  <a16:creationId xmlns:a16="http://schemas.microsoft.com/office/drawing/2014/main" id="{26EDDA6D-268D-4DE6-99A9-85B154413EFB}"/>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87" name="Oval 986">
              <a:extLst>
                <a:ext uri="{FF2B5EF4-FFF2-40B4-BE49-F238E27FC236}">
                  <a16:creationId xmlns:a16="http://schemas.microsoft.com/office/drawing/2014/main" id="{13A6D4E8-6DA5-48C9-A485-75DC3EB40C82}"/>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88" name="Oval 987">
              <a:extLst>
                <a:ext uri="{FF2B5EF4-FFF2-40B4-BE49-F238E27FC236}">
                  <a16:creationId xmlns:a16="http://schemas.microsoft.com/office/drawing/2014/main" id="{1B6A0C97-EF04-4337-9564-AC88B414A715}"/>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89" name="Oval 988">
              <a:extLst>
                <a:ext uri="{FF2B5EF4-FFF2-40B4-BE49-F238E27FC236}">
                  <a16:creationId xmlns:a16="http://schemas.microsoft.com/office/drawing/2014/main" id="{C1D94637-1155-41C8-B924-8B87183111CD}"/>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90" name="Group 989">
            <a:extLst>
              <a:ext uri="{FF2B5EF4-FFF2-40B4-BE49-F238E27FC236}">
                <a16:creationId xmlns:a16="http://schemas.microsoft.com/office/drawing/2014/main" id="{FB50CA1D-48D4-43E5-99D0-FA7E9B5BE0C6}"/>
              </a:ext>
            </a:extLst>
          </p:cNvPr>
          <p:cNvGrpSpPr/>
          <p:nvPr/>
        </p:nvGrpSpPr>
        <p:grpSpPr>
          <a:xfrm flipH="1">
            <a:off x="10730973" y="5059329"/>
            <a:ext cx="45719" cy="50168"/>
            <a:chOff x="5606833" y="2722487"/>
            <a:chExt cx="124430" cy="136540"/>
          </a:xfrm>
        </p:grpSpPr>
        <p:sp>
          <p:nvSpPr>
            <p:cNvPr id="991" name="Oval 990">
              <a:extLst>
                <a:ext uri="{FF2B5EF4-FFF2-40B4-BE49-F238E27FC236}">
                  <a16:creationId xmlns:a16="http://schemas.microsoft.com/office/drawing/2014/main" id="{51C760CE-B072-4CD2-B5D5-3C0A67DE6030}"/>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92" name="Oval 991">
              <a:extLst>
                <a:ext uri="{FF2B5EF4-FFF2-40B4-BE49-F238E27FC236}">
                  <a16:creationId xmlns:a16="http://schemas.microsoft.com/office/drawing/2014/main" id="{BDBBE8EA-0CD4-443D-BB8D-99583149B24E}"/>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93" name="Oval 992">
              <a:extLst>
                <a:ext uri="{FF2B5EF4-FFF2-40B4-BE49-F238E27FC236}">
                  <a16:creationId xmlns:a16="http://schemas.microsoft.com/office/drawing/2014/main" id="{238530DF-F628-4A90-9E3F-EDD4344585BA}"/>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94" name="Oval 993">
              <a:extLst>
                <a:ext uri="{FF2B5EF4-FFF2-40B4-BE49-F238E27FC236}">
                  <a16:creationId xmlns:a16="http://schemas.microsoft.com/office/drawing/2014/main" id="{E87F1CC5-ABE8-4768-9095-CB22F348902D}"/>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995" name="Group 994">
            <a:extLst>
              <a:ext uri="{FF2B5EF4-FFF2-40B4-BE49-F238E27FC236}">
                <a16:creationId xmlns:a16="http://schemas.microsoft.com/office/drawing/2014/main" id="{E3AFC091-C71E-42E5-BE7F-12C19A56F4B7}"/>
              </a:ext>
            </a:extLst>
          </p:cNvPr>
          <p:cNvGrpSpPr/>
          <p:nvPr/>
        </p:nvGrpSpPr>
        <p:grpSpPr>
          <a:xfrm flipH="1">
            <a:off x="10890373" y="4903781"/>
            <a:ext cx="45719" cy="50168"/>
            <a:chOff x="5606833" y="2722487"/>
            <a:chExt cx="124430" cy="136540"/>
          </a:xfrm>
        </p:grpSpPr>
        <p:sp>
          <p:nvSpPr>
            <p:cNvPr id="996" name="Oval 995">
              <a:extLst>
                <a:ext uri="{FF2B5EF4-FFF2-40B4-BE49-F238E27FC236}">
                  <a16:creationId xmlns:a16="http://schemas.microsoft.com/office/drawing/2014/main" id="{10179F7E-1C9E-4496-BEE6-10C680E880AE}"/>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97" name="Oval 996">
              <a:extLst>
                <a:ext uri="{FF2B5EF4-FFF2-40B4-BE49-F238E27FC236}">
                  <a16:creationId xmlns:a16="http://schemas.microsoft.com/office/drawing/2014/main" id="{114E6DEF-3354-4975-A738-8479A3575C60}"/>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98" name="Oval 997">
              <a:extLst>
                <a:ext uri="{FF2B5EF4-FFF2-40B4-BE49-F238E27FC236}">
                  <a16:creationId xmlns:a16="http://schemas.microsoft.com/office/drawing/2014/main" id="{93EC5BAD-2AF8-4901-9C2B-97B729639305}"/>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999" name="Oval 998">
              <a:extLst>
                <a:ext uri="{FF2B5EF4-FFF2-40B4-BE49-F238E27FC236}">
                  <a16:creationId xmlns:a16="http://schemas.microsoft.com/office/drawing/2014/main" id="{D226E7B9-88FF-48B7-AB5C-3DBBF49B259F}"/>
                </a:ext>
              </a:extLst>
            </p:cNvPr>
            <p:cNvSpPr/>
            <p:nvPr/>
          </p:nvSpPr>
          <p:spPr>
            <a:xfrm>
              <a:off x="5606833" y="2773856"/>
              <a:ext cx="70917" cy="709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sp>
        <p:nvSpPr>
          <p:cNvPr id="2" name="Multiplication Sign 1">
            <a:extLst>
              <a:ext uri="{FF2B5EF4-FFF2-40B4-BE49-F238E27FC236}">
                <a16:creationId xmlns:a16="http://schemas.microsoft.com/office/drawing/2014/main" id="{C1551D5E-A2FB-4810-8DDF-89CEF97693E6}"/>
              </a:ext>
            </a:extLst>
          </p:cNvPr>
          <p:cNvSpPr/>
          <p:nvPr/>
        </p:nvSpPr>
        <p:spPr>
          <a:xfrm>
            <a:off x="5142264" y="5270181"/>
            <a:ext cx="474480" cy="474478"/>
          </a:xfrm>
          <a:prstGeom prst="mathMultiply">
            <a:avLst>
              <a:gd name="adj1" fmla="val 3901"/>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nvGrpSpPr>
          <p:cNvPr id="51" name="Group 50">
            <a:extLst>
              <a:ext uri="{FF2B5EF4-FFF2-40B4-BE49-F238E27FC236}">
                <a16:creationId xmlns:a16="http://schemas.microsoft.com/office/drawing/2014/main" id="{78AF6156-7155-4A97-878B-5201F1320DB6}"/>
              </a:ext>
            </a:extLst>
          </p:cNvPr>
          <p:cNvGrpSpPr/>
          <p:nvPr/>
        </p:nvGrpSpPr>
        <p:grpSpPr>
          <a:xfrm rot="18721513">
            <a:off x="4965716" y="4464750"/>
            <a:ext cx="209538" cy="274616"/>
            <a:chOff x="4085345" y="5207973"/>
            <a:chExt cx="209538" cy="351394"/>
          </a:xfrm>
        </p:grpSpPr>
        <p:cxnSp>
          <p:nvCxnSpPr>
            <p:cNvPr id="39" name="Straight Connector 38">
              <a:extLst>
                <a:ext uri="{FF2B5EF4-FFF2-40B4-BE49-F238E27FC236}">
                  <a16:creationId xmlns:a16="http://schemas.microsoft.com/office/drawing/2014/main" id="{B1A5F64E-C1CF-4571-BB28-2B294DE3A79B}"/>
                </a:ext>
              </a:extLst>
            </p:cNvPr>
            <p:cNvCxnSpPr/>
            <p:nvPr/>
          </p:nvCxnSpPr>
          <p:spPr>
            <a:xfrm>
              <a:off x="4190114" y="5207973"/>
              <a:ext cx="0" cy="35139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06" name="Straight Connector 1005">
              <a:extLst>
                <a:ext uri="{FF2B5EF4-FFF2-40B4-BE49-F238E27FC236}">
                  <a16:creationId xmlns:a16="http://schemas.microsoft.com/office/drawing/2014/main" id="{DCAA0352-5B68-47D6-9667-935FE9F8F5AE}"/>
                </a:ext>
              </a:extLst>
            </p:cNvPr>
            <p:cNvCxnSpPr>
              <a:cxnSpLocks/>
            </p:cNvCxnSpPr>
            <p:nvPr/>
          </p:nvCxnSpPr>
          <p:spPr>
            <a:xfrm flipH="1">
              <a:off x="4085345" y="5559367"/>
              <a:ext cx="209538"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007" name="TextBox 1006"/>
          <p:cNvSpPr txBox="1"/>
          <p:nvPr/>
        </p:nvSpPr>
        <p:spPr>
          <a:xfrm>
            <a:off x="7406914" y="6310238"/>
            <a:ext cx="4541093" cy="2308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900" dirty="0" err="1">
                <a:latin typeface="Arial Narrow" panose="020B0606020202030204" pitchFamily="34" charset="0"/>
              </a:rPr>
              <a:t>Herbst</a:t>
            </a:r>
            <a:r>
              <a:rPr lang="en-GB" sz="900" dirty="0">
                <a:latin typeface="Arial Narrow" panose="020B0606020202030204" pitchFamily="34" charset="0"/>
              </a:rPr>
              <a:t> &amp; </a:t>
            </a:r>
            <a:r>
              <a:rPr lang="en-GB" sz="900" dirty="0" err="1">
                <a:latin typeface="Arial Narrow" panose="020B0606020202030204" pitchFamily="34" charset="0"/>
              </a:rPr>
              <a:t>Fidler</a:t>
            </a:r>
            <a:r>
              <a:rPr lang="en-GB" sz="900" dirty="0">
                <a:latin typeface="Arial Narrow" panose="020B0606020202030204" pitchFamily="34" charset="0"/>
              </a:rPr>
              <a:t> CCR 2000</a:t>
            </a:r>
            <a:endParaRPr kumimoji="0" lang="en-GB" sz="900" b="0" i="0" u="none" strike="noStrike" kern="1200" cap="none" spc="0" normalizeH="0" baseline="0" noProof="0" dirty="0">
              <a:ln>
                <a:noFill/>
              </a:ln>
              <a:effectLst/>
              <a:uLnTx/>
              <a:uFillTx/>
              <a:latin typeface="Arial Narrow" panose="020B0606020202030204" pitchFamily="34" charset="0"/>
              <a:ea typeface="+mn-ea"/>
              <a:cs typeface="+mn-cs"/>
            </a:endParaRPr>
          </a:p>
        </p:txBody>
      </p:sp>
      <p:grpSp>
        <p:nvGrpSpPr>
          <p:cNvPr id="1008" name="Group 1007">
            <a:extLst>
              <a:ext uri="{FF2B5EF4-FFF2-40B4-BE49-F238E27FC236}">
                <a16:creationId xmlns:a16="http://schemas.microsoft.com/office/drawing/2014/main" id="{5882FA5A-F399-4B50-92C7-D930E97E7A70}"/>
              </a:ext>
            </a:extLst>
          </p:cNvPr>
          <p:cNvGrpSpPr/>
          <p:nvPr/>
        </p:nvGrpSpPr>
        <p:grpSpPr>
          <a:xfrm flipH="1">
            <a:off x="6461334" y="2814813"/>
            <a:ext cx="190269" cy="208788"/>
            <a:chOff x="5606833" y="2722487"/>
            <a:chExt cx="124430" cy="136540"/>
          </a:xfrm>
        </p:grpSpPr>
        <p:sp>
          <p:nvSpPr>
            <p:cNvPr id="1009" name="Oval 1008">
              <a:extLst>
                <a:ext uri="{FF2B5EF4-FFF2-40B4-BE49-F238E27FC236}">
                  <a16:creationId xmlns:a16="http://schemas.microsoft.com/office/drawing/2014/main" id="{22607627-8EF0-4FA5-AF01-61735D6AFCBF}"/>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10" name="Oval 1009">
              <a:extLst>
                <a:ext uri="{FF2B5EF4-FFF2-40B4-BE49-F238E27FC236}">
                  <a16:creationId xmlns:a16="http://schemas.microsoft.com/office/drawing/2014/main" id="{84643E82-8C5D-48A2-99F5-2F56676D3914}"/>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11" name="Oval 1010">
              <a:extLst>
                <a:ext uri="{FF2B5EF4-FFF2-40B4-BE49-F238E27FC236}">
                  <a16:creationId xmlns:a16="http://schemas.microsoft.com/office/drawing/2014/main" id="{8A6BAC51-4174-4AED-A6C6-8ACB0F043C4A}"/>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12" name="Oval 1011">
              <a:extLst>
                <a:ext uri="{FF2B5EF4-FFF2-40B4-BE49-F238E27FC236}">
                  <a16:creationId xmlns:a16="http://schemas.microsoft.com/office/drawing/2014/main" id="{F6D8E257-0C84-4FE0-9EFD-72712143018B}"/>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grpSp>
        <p:nvGrpSpPr>
          <p:cNvPr id="1013" name="Group 1012">
            <a:extLst>
              <a:ext uri="{FF2B5EF4-FFF2-40B4-BE49-F238E27FC236}">
                <a16:creationId xmlns:a16="http://schemas.microsoft.com/office/drawing/2014/main" id="{DD6DB7F8-E193-493F-97DF-D4B66F129627}"/>
              </a:ext>
            </a:extLst>
          </p:cNvPr>
          <p:cNvGrpSpPr/>
          <p:nvPr/>
        </p:nvGrpSpPr>
        <p:grpSpPr>
          <a:xfrm flipH="1">
            <a:off x="6519170" y="2520376"/>
            <a:ext cx="190269" cy="208788"/>
            <a:chOff x="5606833" y="2722487"/>
            <a:chExt cx="124430" cy="136540"/>
          </a:xfrm>
        </p:grpSpPr>
        <p:sp>
          <p:nvSpPr>
            <p:cNvPr id="1014" name="Oval 1013">
              <a:extLst>
                <a:ext uri="{FF2B5EF4-FFF2-40B4-BE49-F238E27FC236}">
                  <a16:creationId xmlns:a16="http://schemas.microsoft.com/office/drawing/2014/main" id="{8C50E034-8825-4749-8F74-0AC205158796}"/>
                </a:ext>
              </a:extLst>
            </p:cNvPr>
            <p:cNvSpPr/>
            <p:nvPr/>
          </p:nvSpPr>
          <p:spPr>
            <a:xfrm>
              <a:off x="5617185" y="2722487"/>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15" name="Oval 1014">
              <a:extLst>
                <a:ext uri="{FF2B5EF4-FFF2-40B4-BE49-F238E27FC236}">
                  <a16:creationId xmlns:a16="http://schemas.microsoft.com/office/drawing/2014/main" id="{53B92F82-E593-4BF5-8728-E7F78B2CCB58}"/>
                </a:ext>
              </a:extLst>
            </p:cNvPr>
            <p:cNvSpPr/>
            <p:nvPr/>
          </p:nvSpPr>
          <p:spPr>
            <a:xfrm>
              <a:off x="5660346" y="2744949"/>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16" name="Oval 1015">
              <a:extLst>
                <a:ext uri="{FF2B5EF4-FFF2-40B4-BE49-F238E27FC236}">
                  <a16:creationId xmlns:a16="http://schemas.microsoft.com/office/drawing/2014/main" id="{972450BC-2797-47AE-A8F0-E0DA44517E53}"/>
                </a:ext>
              </a:extLst>
            </p:cNvPr>
            <p:cNvSpPr/>
            <p:nvPr/>
          </p:nvSpPr>
          <p:spPr>
            <a:xfrm>
              <a:off x="5649995" y="2788110"/>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17" name="Oval 1016">
              <a:extLst>
                <a:ext uri="{FF2B5EF4-FFF2-40B4-BE49-F238E27FC236}">
                  <a16:creationId xmlns:a16="http://schemas.microsoft.com/office/drawing/2014/main" id="{13C183D6-5777-41B9-8889-2F35AC354C55}"/>
                </a:ext>
              </a:extLst>
            </p:cNvPr>
            <p:cNvSpPr/>
            <p:nvPr/>
          </p:nvSpPr>
          <p:spPr>
            <a:xfrm>
              <a:off x="5606833" y="2773853"/>
              <a:ext cx="70917" cy="70917"/>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grpSp>
      <p:sp>
        <p:nvSpPr>
          <p:cNvPr id="1018" name="TextBox 1017">
            <a:extLst>
              <a:ext uri="{FF2B5EF4-FFF2-40B4-BE49-F238E27FC236}">
                <a16:creationId xmlns:a16="http://schemas.microsoft.com/office/drawing/2014/main" id="{E4EBF08A-246A-4BE6-AF12-A5A8B6FE611A}"/>
              </a:ext>
            </a:extLst>
          </p:cNvPr>
          <p:cNvSpPr txBox="1"/>
          <p:nvPr/>
        </p:nvSpPr>
        <p:spPr>
          <a:xfrm>
            <a:off x="8681910" y="5496980"/>
            <a:ext cx="294954"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Brain</a:t>
            </a:r>
          </a:p>
        </p:txBody>
      </p:sp>
      <p:sp>
        <p:nvSpPr>
          <p:cNvPr id="1019" name="TextBox 1018">
            <a:extLst>
              <a:ext uri="{FF2B5EF4-FFF2-40B4-BE49-F238E27FC236}">
                <a16:creationId xmlns:a16="http://schemas.microsoft.com/office/drawing/2014/main" id="{BC764D15-81FC-4674-890C-4226EE27BA48}"/>
              </a:ext>
            </a:extLst>
          </p:cNvPr>
          <p:cNvSpPr txBox="1"/>
          <p:nvPr/>
        </p:nvSpPr>
        <p:spPr>
          <a:xfrm>
            <a:off x="9677461" y="5496980"/>
            <a:ext cx="272510"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Liver</a:t>
            </a:r>
          </a:p>
        </p:txBody>
      </p:sp>
      <p:sp>
        <p:nvSpPr>
          <p:cNvPr id="1020" name="TextBox 1019">
            <a:extLst>
              <a:ext uri="{FF2B5EF4-FFF2-40B4-BE49-F238E27FC236}">
                <a16:creationId xmlns:a16="http://schemas.microsoft.com/office/drawing/2014/main" id="{115C1974-514C-4BEE-B90A-4C653CA2932A}"/>
              </a:ext>
            </a:extLst>
          </p:cNvPr>
          <p:cNvSpPr txBox="1"/>
          <p:nvPr/>
        </p:nvSpPr>
        <p:spPr>
          <a:xfrm>
            <a:off x="10649766" y="5496980"/>
            <a:ext cx="296556"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Bone</a:t>
            </a:r>
          </a:p>
        </p:txBody>
      </p:sp>
      <p:sp>
        <p:nvSpPr>
          <p:cNvPr id="36" name="Title 35">
            <a:extLst>
              <a:ext uri="{FF2B5EF4-FFF2-40B4-BE49-F238E27FC236}">
                <a16:creationId xmlns:a16="http://schemas.microsoft.com/office/drawing/2014/main" id="{2C0CD36B-BCFA-44C4-B0F6-F780A309F261}"/>
              </a:ext>
            </a:extLst>
          </p:cNvPr>
          <p:cNvSpPr>
            <a:spLocks noGrp="1"/>
          </p:cNvSpPr>
          <p:nvPr>
            <p:ph type="title"/>
          </p:nvPr>
        </p:nvSpPr>
        <p:spPr>
          <a:xfrm>
            <a:off x="838200" y="365125"/>
            <a:ext cx="10515600" cy="1064107"/>
          </a:xfrm>
        </p:spPr>
        <p:txBody>
          <a:bodyPr>
            <a:normAutofit/>
          </a:bodyPr>
          <a:lstStyle/>
          <a:p>
            <a:r>
              <a:rPr lang="en-US" dirty="0">
                <a:latin typeface="Arial Narrow" panose="020B0606020202030204" pitchFamily="34" charset="0"/>
              </a:rPr>
              <a:t>It is Time To Bring More Biology To the Clinic</a:t>
            </a:r>
            <a:endParaRPr lang="en-GB" dirty="0"/>
          </a:p>
        </p:txBody>
      </p:sp>
      <p:sp>
        <p:nvSpPr>
          <p:cNvPr id="1024" name="Oval 1023">
            <a:extLst>
              <a:ext uri="{FF2B5EF4-FFF2-40B4-BE49-F238E27FC236}">
                <a16:creationId xmlns:a16="http://schemas.microsoft.com/office/drawing/2014/main" id="{987859E4-5457-4B7F-BBA3-93773FEB9384}"/>
              </a:ext>
            </a:extLst>
          </p:cNvPr>
          <p:cNvSpPr/>
          <p:nvPr/>
        </p:nvSpPr>
        <p:spPr>
          <a:xfrm>
            <a:off x="5987649" y="2314686"/>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25" name="Oval 1024">
            <a:extLst>
              <a:ext uri="{FF2B5EF4-FFF2-40B4-BE49-F238E27FC236}">
                <a16:creationId xmlns:a16="http://schemas.microsoft.com/office/drawing/2014/main" id="{40CE93F7-5796-460F-A02B-68FF4F0342CF}"/>
              </a:ext>
            </a:extLst>
          </p:cNvPr>
          <p:cNvSpPr/>
          <p:nvPr/>
        </p:nvSpPr>
        <p:spPr>
          <a:xfrm>
            <a:off x="6007202" y="2400638"/>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0" name="Oval 1029">
            <a:extLst>
              <a:ext uri="{FF2B5EF4-FFF2-40B4-BE49-F238E27FC236}">
                <a16:creationId xmlns:a16="http://schemas.microsoft.com/office/drawing/2014/main" id="{077D8B17-7625-4362-BAF3-2C744282E76C}"/>
              </a:ext>
            </a:extLst>
          </p:cNvPr>
          <p:cNvSpPr/>
          <p:nvPr/>
        </p:nvSpPr>
        <p:spPr>
          <a:xfrm rot="18018211">
            <a:off x="6082487" y="2553479"/>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1" name="Oval 1030">
            <a:extLst>
              <a:ext uri="{FF2B5EF4-FFF2-40B4-BE49-F238E27FC236}">
                <a16:creationId xmlns:a16="http://schemas.microsoft.com/office/drawing/2014/main" id="{C53A1EFC-D6A0-4314-B269-291A815F9858}"/>
              </a:ext>
            </a:extLst>
          </p:cNvPr>
          <p:cNvSpPr/>
          <p:nvPr/>
        </p:nvSpPr>
        <p:spPr>
          <a:xfrm rot="13198114">
            <a:off x="6062237" y="2616071"/>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2" name="Oval 1031">
            <a:extLst>
              <a:ext uri="{FF2B5EF4-FFF2-40B4-BE49-F238E27FC236}">
                <a16:creationId xmlns:a16="http://schemas.microsoft.com/office/drawing/2014/main" id="{53BA14DC-E3EF-4071-B4D6-6C72755EE66B}"/>
              </a:ext>
            </a:extLst>
          </p:cNvPr>
          <p:cNvSpPr/>
          <p:nvPr/>
        </p:nvSpPr>
        <p:spPr>
          <a:xfrm rot="13198114">
            <a:off x="5997371" y="2558046"/>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3" name="Oval 1032">
            <a:extLst>
              <a:ext uri="{FF2B5EF4-FFF2-40B4-BE49-F238E27FC236}">
                <a16:creationId xmlns:a16="http://schemas.microsoft.com/office/drawing/2014/main" id="{3F555692-51A1-4879-BEBD-F4EAF7C57746}"/>
              </a:ext>
            </a:extLst>
          </p:cNvPr>
          <p:cNvSpPr/>
          <p:nvPr/>
        </p:nvSpPr>
        <p:spPr>
          <a:xfrm rot="14930738">
            <a:off x="6012233" y="2688674"/>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4" name="Oval 1033">
            <a:extLst>
              <a:ext uri="{FF2B5EF4-FFF2-40B4-BE49-F238E27FC236}">
                <a16:creationId xmlns:a16="http://schemas.microsoft.com/office/drawing/2014/main" id="{8CA1750D-7FDA-4DB9-B134-331E9CB36D18}"/>
              </a:ext>
            </a:extLst>
          </p:cNvPr>
          <p:cNvSpPr/>
          <p:nvPr/>
        </p:nvSpPr>
        <p:spPr>
          <a:xfrm rot="4420300">
            <a:off x="5676356" y="1941359"/>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5" name="Oval 1034">
            <a:extLst>
              <a:ext uri="{FF2B5EF4-FFF2-40B4-BE49-F238E27FC236}">
                <a16:creationId xmlns:a16="http://schemas.microsoft.com/office/drawing/2014/main" id="{13F99D53-1E8A-4309-9232-5724EE8997F4}"/>
              </a:ext>
            </a:extLst>
          </p:cNvPr>
          <p:cNvSpPr/>
          <p:nvPr/>
        </p:nvSpPr>
        <p:spPr>
          <a:xfrm rot="5838075">
            <a:off x="5727787" y="1881749"/>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6" name="Oval 1035">
            <a:extLst>
              <a:ext uri="{FF2B5EF4-FFF2-40B4-BE49-F238E27FC236}">
                <a16:creationId xmlns:a16="http://schemas.microsoft.com/office/drawing/2014/main" id="{EA3EC933-0092-4AD3-950A-D74F05BD7921}"/>
              </a:ext>
            </a:extLst>
          </p:cNvPr>
          <p:cNvSpPr/>
          <p:nvPr/>
        </p:nvSpPr>
        <p:spPr>
          <a:xfrm rot="5838075">
            <a:off x="5810035" y="1921133"/>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7" name="Oval 1036">
            <a:extLst>
              <a:ext uri="{FF2B5EF4-FFF2-40B4-BE49-F238E27FC236}">
                <a16:creationId xmlns:a16="http://schemas.microsoft.com/office/drawing/2014/main" id="{C313FD4C-2C8E-49D4-96A3-1A9AA5248BE5}"/>
              </a:ext>
            </a:extLst>
          </p:cNvPr>
          <p:cNvSpPr/>
          <p:nvPr/>
        </p:nvSpPr>
        <p:spPr>
          <a:xfrm rot="5206895">
            <a:off x="6298107" y="1873779"/>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8" name="Oval 1037">
            <a:extLst>
              <a:ext uri="{FF2B5EF4-FFF2-40B4-BE49-F238E27FC236}">
                <a16:creationId xmlns:a16="http://schemas.microsoft.com/office/drawing/2014/main" id="{4B036C1B-6E71-40A2-9E6B-45D9FC8B5D09}"/>
              </a:ext>
            </a:extLst>
          </p:cNvPr>
          <p:cNvSpPr/>
          <p:nvPr/>
        </p:nvSpPr>
        <p:spPr>
          <a:xfrm rot="5206895">
            <a:off x="6380127" y="1867797"/>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39" name="Oval 1038">
            <a:extLst>
              <a:ext uri="{FF2B5EF4-FFF2-40B4-BE49-F238E27FC236}">
                <a16:creationId xmlns:a16="http://schemas.microsoft.com/office/drawing/2014/main" id="{229D3AF4-67E3-4A53-934C-3756AB0BEBDE}"/>
              </a:ext>
            </a:extLst>
          </p:cNvPr>
          <p:cNvSpPr/>
          <p:nvPr/>
        </p:nvSpPr>
        <p:spPr>
          <a:xfrm rot="5206895">
            <a:off x="6361491" y="1923551"/>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1040" name="Oval 1039">
            <a:extLst>
              <a:ext uri="{FF2B5EF4-FFF2-40B4-BE49-F238E27FC236}">
                <a16:creationId xmlns:a16="http://schemas.microsoft.com/office/drawing/2014/main" id="{FD437E4D-0654-4524-BEAA-95E12E652C08}"/>
              </a:ext>
            </a:extLst>
          </p:cNvPr>
          <p:cNvSpPr/>
          <p:nvPr/>
        </p:nvSpPr>
        <p:spPr>
          <a:xfrm rot="5206895">
            <a:off x="6243411" y="1923552"/>
            <a:ext cx="45719" cy="73478"/>
          </a:xfrm>
          <a:prstGeom prst="ellipse">
            <a:avLst/>
          </a:prstGeom>
          <a:solidFill>
            <a:srgbClr val="F2CE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GB" sz="1333"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pic>
        <p:nvPicPr>
          <p:cNvPr id="1021" name="Picture 1020">
            <a:extLst>
              <a:ext uri="{FF2B5EF4-FFF2-40B4-BE49-F238E27FC236}">
                <a16:creationId xmlns:a16="http://schemas.microsoft.com/office/drawing/2014/main" id="{072DB6AD-B57A-9F41-8CD3-F369409C7833}"/>
              </a:ext>
            </a:extLst>
          </p:cNvPr>
          <p:cNvPicPr>
            <a:picLocks noChangeAspect="1"/>
          </p:cNvPicPr>
          <p:nvPr/>
        </p:nvPicPr>
        <p:blipFill>
          <a:blip r:embed="rId3"/>
          <a:stretch>
            <a:fillRect/>
          </a:stretch>
        </p:blipFill>
        <p:spPr>
          <a:xfrm>
            <a:off x="999473" y="1540994"/>
            <a:ext cx="2692435" cy="1546331"/>
          </a:xfrm>
          <a:prstGeom prst="rect">
            <a:avLst/>
          </a:prstGeom>
        </p:spPr>
      </p:pic>
      <p:sp>
        <p:nvSpPr>
          <p:cNvPr id="1022" name="Title 3">
            <a:extLst>
              <a:ext uri="{FF2B5EF4-FFF2-40B4-BE49-F238E27FC236}">
                <a16:creationId xmlns:a16="http://schemas.microsoft.com/office/drawing/2014/main" id="{45ADEC0A-AF0D-4E40-BE2A-7436653B8461}"/>
              </a:ext>
            </a:extLst>
          </p:cNvPr>
          <p:cNvSpPr txBox="1">
            <a:spLocks/>
          </p:cNvSpPr>
          <p:nvPr/>
        </p:nvSpPr>
        <p:spPr>
          <a:xfrm>
            <a:off x="1034537" y="3087325"/>
            <a:ext cx="2832017" cy="32591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50" dirty="0"/>
              <a:t>Isaiah J. </a:t>
            </a:r>
            <a:r>
              <a:rPr lang="en-US" sz="1350" dirty="0" err="1"/>
              <a:t>Fidler</a:t>
            </a:r>
            <a:r>
              <a:rPr lang="en-US" sz="1350" dirty="0"/>
              <a:t>, DVM, PhD, FAACR</a:t>
            </a:r>
          </a:p>
        </p:txBody>
      </p:sp>
      <p:pic>
        <p:nvPicPr>
          <p:cNvPr id="1026" name="Picture 1025">
            <a:extLst>
              <a:ext uri="{FF2B5EF4-FFF2-40B4-BE49-F238E27FC236}">
                <a16:creationId xmlns:a16="http://schemas.microsoft.com/office/drawing/2014/main" id="{CF941B7C-1716-0844-B227-1C48DA529C24}"/>
              </a:ext>
            </a:extLst>
          </p:cNvPr>
          <p:cNvPicPr>
            <a:picLocks noChangeAspect="1"/>
          </p:cNvPicPr>
          <p:nvPr/>
        </p:nvPicPr>
        <p:blipFill>
          <a:blip r:embed="rId4"/>
          <a:stretch>
            <a:fillRect/>
          </a:stretch>
        </p:blipFill>
        <p:spPr>
          <a:xfrm>
            <a:off x="925785" y="3610031"/>
            <a:ext cx="2949750" cy="2058121"/>
          </a:xfrm>
          <a:prstGeom prst="rect">
            <a:avLst/>
          </a:prstGeom>
        </p:spPr>
      </p:pic>
      <p:sp>
        <p:nvSpPr>
          <p:cNvPr id="1023" name="TextBox 1022">
            <a:extLst>
              <a:ext uri="{FF2B5EF4-FFF2-40B4-BE49-F238E27FC236}">
                <a16:creationId xmlns:a16="http://schemas.microsoft.com/office/drawing/2014/main" id="{8DE18B34-D5DB-2D4A-8030-3ED6C574B14C}"/>
              </a:ext>
            </a:extLst>
          </p:cNvPr>
          <p:cNvSpPr txBox="1"/>
          <p:nvPr/>
        </p:nvSpPr>
        <p:spPr>
          <a:xfrm>
            <a:off x="9149179"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627319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0" y="6141849"/>
            <a:ext cx="12193270" cy="0"/>
          </a:xfrm>
          <a:custGeom>
            <a:avLst/>
            <a:gdLst/>
            <a:ahLst/>
            <a:cxnLst/>
            <a:rect l="l" t="t" r="r" b="b"/>
            <a:pathLst>
              <a:path w="12193270">
                <a:moveTo>
                  <a:pt x="0" y="0"/>
                </a:moveTo>
                <a:lnTo>
                  <a:pt x="0" y="0"/>
                </a:lnTo>
                <a:lnTo>
                  <a:pt x="12193000" y="0"/>
                </a:lnTo>
              </a:path>
            </a:pathLst>
          </a:custGeom>
          <a:ln w="10918">
            <a:solidFill>
              <a:srgbClr val="5E5E5E"/>
            </a:solidFill>
          </a:ln>
        </p:spPr>
        <p:txBody>
          <a:bodyPr wrap="square" lIns="0" tIns="0" rIns="0" bIns="0" rtlCol="0"/>
          <a:lstStyle/>
          <a:p>
            <a:endParaRPr/>
          </a:p>
        </p:txBody>
      </p:sp>
      <p:sp>
        <p:nvSpPr>
          <p:cNvPr id="13" name="object 13"/>
          <p:cNvSpPr txBox="1">
            <a:spLocks noGrp="1"/>
          </p:cNvSpPr>
          <p:nvPr>
            <p:ph type="title"/>
          </p:nvPr>
        </p:nvSpPr>
        <p:spPr>
          <a:xfrm>
            <a:off x="916939" y="196024"/>
            <a:ext cx="8128634" cy="798195"/>
          </a:xfrm>
          <a:prstGeom prst="rect">
            <a:avLst/>
          </a:prstGeom>
        </p:spPr>
        <p:txBody>
          <a:bodyPr vert="horz" wrap="square" lIns="0" tIns="59055" rIns="0" bIns="0" rtlCol="0">
            <a:spAutoFit/>
          </a:bodyPr>
          <a:lstStyle/>
          <a:p>
            <a:pPr marL="12700" marR="5080">
              <a:lnSpc>
                <a:spcPts val="2880"/>
              </a:lnSpc>
              <a:spcBef>
                <a:spcPts val="465"/>
              </a:spcBef>
            </a:pPr>
            <a:r>
              <a:rPr sz="2650" b="0" spc="5" dirty="0">
                <a:solidFill>
                  <a:srgbClr val="FFFFFF"/>
                </a:solidFill>
                <a:latin typeface="Arial"/>
                <a:cs typeface="Arial"/>
              </a:rPr>
              <a:t>CheckMate 816: Surgery-Related Complications up to  90 Days After Definitive</a:t>
            </a:r>
            <a:r>
              <a:rPr sz="2650" b="0" spc="-180" dirty="0">
                <a:solidFill>
                  <a:srgbClr val="FFFFFF"/>
                </a:solidFill>
                <a:latin typeface="Arial"/>
                <a:cs typeface="Arial"/>
              </a:rPr>
              <a:t> </a:t>
            </a:r>
            <a:r>
              <a:rPr sz="2650" b="0" spc="5" dirty="0">
                <a:solidFill>
                  <a:srgbClr val="FFFFFF"/>
                </a:solidFill>
                <a:latin typeface="Arial"/>
                <a:cs typeface="Arial"/>
              </a:rPr>
              <a:t>Surgery</a:t>
            </a:r>
            <a:endParaRPr sz="2650">
              <a:latin typeface="Arial"/>
              <a:cs typeface="Arial"/>
            </a:endParaRPr>
          </a:p>
        </p:txBody>
      </p:sp>
      <p:graphicFrame>
        <p:nvGraphicFramePr>
          <p:cNvPr id="14" name="object 14"/>
          <p:cNvGraphicFramePr>
            <a:graphicFrameLocks noGrp="1"/>
          </p:cNvGraphicFramePr>
          <p:nvPr/>
        </p:nvGraphicFramePr>
        <p:xfrm>
          <a:off x="5321891" y="1668589"/>
          <a:ext cx="6442072" cy="1117775"/>
        </p:xfrm>
        <a:graphic>
          <a:graphicData uri="http://schemas.openxmlformats.org/drawingml/2006/table">
            <a:tbl>
              <a:tblPr firstRow="1" bandRow="1">
                <a:tableStyleId>{2D5ABB26-0587-4C30-8999-92F81FD0307C}</a:tableStyleId>
              </a:tblPr>
              <a:tblGrid>
                <a:gridCol w="2219960">
                  <a:extLst>
                    <a:ext uri="{9D8B030D-6E8A-4147-A177-3AD203B41FA5}">
                      <a16:colId xmlns:a16="http://schemas.microsoft.com/office/drawing/2014/main" val="20000"/>
                    </a:ext>
                  </a:extLst>
                </a:gridCol>
                <a:gridCol w="932814">
                  <a:extLst>
                    <a:ext uri="{9D8B030D-6E8A-4147-A177-3AD203B41FA5}">
                      <a16:colId xmlns:a16="http://schemas.microsoft.com/office/drawing/2014/main" val="20001"/>
                    </a:ext>
                  </a:extLst>
                </a:gridCol>
                <a:gridCol w="1082039">
                  <a:extLst>
                    <a:ext uri="{9D8B030D-6E8A-4147-A177-3AD203B41FA5}">
                      <a16:colId xmlns:a16="http://schemas.microsoft.com/office/drawing/2014/main" val="20002"/>
                    </a:ext>
                  </a:extLst>
                </a:gridCol>
                <a:gridCol w="1113789">
                  <a:extLst>
                    <a:ext uri="{9D8B030D-6E8A-4147-A177-3AD203B41FA5}">
                      <a16:colId xmlns:a16="http://schemas.microsoft.com/office/drawing/2014/main" val="20003"/>
                    </a:ext>
                  </a:extLst>
                </a:gridCol>
                <a:gridCol w="1093470">
                  <a:extLst>
                    <a:ext uri="{9D8B030D-6E8A-4147-A177-3AD203B41FA5}">
                      <a16:colId xmlns:a16="http://schemas.microsoft.com/office/drawing/2014/main" val="20004"/>
                    </a:ext>
                  </a:extLst>
                </a:gridCol>
              </a:tblGrid>
              <a:tr h="513110">
                <a:tc gridSpan="3">
                  <a:txBody>
                    <a:bodyPr/>
                    <a:lstStyle/>
                    <a:p>
                      <a:pPr marL="2055495" algn="ctr">
                        <a:lnSpc>
                          <a:spcPts val="1520"/>
                        </a:lnSpc>
                      </a:pPr>
                      <a:r>
                        <a:rPr sz="1600" b="1" spc="-5" dirty="0">
                          <a:solidFill>
                            <a:srgbClr val="DC1E34"/>
                          </a:solidFill>
                          <a:latin typeface="Calibri"/>
                          <a:cs typeface="Calibri"/>
                        </a:rPr>
                        <a:t>Nivolumab </a:t>
                      </a:r>
                      <a:r>
                        <a:rPr sz="1600" b="1" dirty="0">
                          <a:solidFill>
                            <a:srgbClr val="DC1E34"/>
                          </a:solidFill>
                          <a:latin typeface="Calibri"/>
                          <a:cs typeface="Calibri"/>
                        </a:rPr>
                        <a:t>+</a:t>
                      </a:r>
                      <a:r>
                        <a:rPr sz="1600" b="1" spc="-25" dirty="0">
                          <a:solidFill>
                            <a:srgbClr val="DC1E34"/>
                          </a:solidFill>
                          <a:latin typeface="Calibri"/>
                          <a:cs typeface="Calibri"/>
                        </a:rPr>
                        <a:t> </a:t>
                      </a:r>
                      <a:r>
                        <a:rPr sz="1600" b="1" dirty="0">
                          <a:solidFill>
                            <a:srgbClr val="DC1E34"/>
                          </a:solidFill>
                          <a:latin typeface="Calibri"/>
                          <a:cs typeface="Calibri"/>
                        </a:rPr>
                        <a:t>CT</a:t>
                      </a:r>
                      <a:endParaRPr sz="1600">
                        <a:latin typeface="Calibri"/>
                        <a:cs typeface="Calibri"/>
                      </a:endParaRPr>
                    </a:p>
                    <a:p>
                      <a:pPr marL="2054225" algn="ctr">
                        <a:lnSpc>
                          <a:spcPct val="100000"/>
                        </a:lnSpc>
                      </a:pPr>
                      <a:r>
                        <a:rPr sz="1600" b="1" spc="-5" dirty="0">
                          <a:latin typeface="Calibri"/>
                          <a:cs typeface="Calibri"/>
                        </a:rPr>
                        <a:t>(n </a:t>
                      </a:r>
                      <a:r>
                        <a:rPr sz="1600" b="1" dirty="0">
                          <a:latin typeface="Calibri"/>
                          <a:cs typeface="Calibri"/>
                        </a:rPr>
                        <a:t>=</a:t>
                      </a:r>
                      <a:r>
                        <a:rPr sz="1600" b="1" spc="-5" dirty="0">
                          <a:latin typeface="Calibri"/>
                          <a:cs typeface="Calibri"/>
                        </a:rPr>
                        <a:t> 149)</a:t>
                      </a:r>
                      <a:endParaRPr sz="1600">
                        <a:latin typeface="Calibri"/>
                        <a:cs typeface="Calibri"/>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5080" algn="ctr">
                        <a:lnSpc>
                          <a:spcPts val="1520"/>
                        </a:lnSpc>
                      </a:pPr>
                      <a:r>
                        <a:rPr sz="1600" b="1" dirty="0">
                          <a:latin typeface="Calibri"/>
                          <a:cs typeface="Calibri"/>
                        </a:rPr>
                        <a:t>CT</a:t>
                      </a:r>
                      <a:endParaRPr sz="1600">
                        <a:latin typeface="Calibri"/>
                        <a:cs typeface="Calibri"/>
                      </a:endParaRPr>
                    </a:p>
                    <a:p>
                      <a:pPr marL="3810" algn="ctr">
                        <a:lnSpc>
                          <a:spcPct val="100000"/>
                        </a:lnSpc>
                      </a:pPr>
                      <a:r>
                        <a:rPr sz="1600" b="1" spc="-5" dirty="0">
                          <a:latin typeface="Calibri"/>
                          <a:cs typeface="Calibri"/>
                        </a:rPr>
                        <a:t>(n </a:t>
                      </a:r>
                      <a:r>
                        <a:rPr sz="1600" b="1" dirty="0">
                          <a:latin typeface="Calibri"/>
                          <a:cs typeface="Calibri"/>
                        </a:rPr>
                        <a:t>=</a:t>
                      </a:r>
                      <a:r>
                        <a:rPr sz="1600" b="1" spc="-5" dirty="0">
                          <a:latin typeface="Calibri"/>
                          <a:cs typeface="Calibri"/>
                        </a:rPr>
                        <a:t> 135)</a:t>
                      </a:r>
                      <a:endParaRPr sz="1600">
                        <a:latin typeface="Calibri"/>
                        <a:cs typeface="Calibri"/>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35292">
                <a:tc gridSpan="2">
                  <a:txBody>
                    <a:bodyPr/>
                    <a:lstStyle/>
                    <a:p>
                      <a:pPr marR="107950" algn="r">
                        <a:lnSpc>
                          <a:spcPct val="100000"/>
                        </a:lnSpc>
                        <a:spcBef>
                          <a:spcPts val="120"/>
                        </a:spcBef>
                      </a:pPr>
                      <a:r>
                        <a:rPr sz="1600" b="1" spc="-15" dirty="0">
                          <a:latin typeface="Calibri"/>
                          <a:cs typeface="Calibri"/>
                        </a:rPr>
                        <a:t>Any</a:t>
                      </a:r>
                      <a:r>
                        <a:rPr sz="1600" b="1" spc="-75" dirty="0">
                          <a:latin typeface="Calibri"/>
                          <a:cs typeface="Calibri"/>
                        </a:rPr>
                        <a:t> </a:t>
                      </a:r>
                      <a:r>
                        <a:rPr sz="1600" b="1" spc="-10" dirty="0">
                          <a:latin typeface="Calibri"/>
                          <a:cs typeface="Calibri"/>
                        </a:rPr>
                        <a:t>Grade</a:t>
                      </a:r>
                      <a:endParaRPr sz="1600">
                        <a:latin typeface="Calibri"/>
                        <a:cs typeface="Calibri"/>
                      </a:endParaRPr>
                    </a:p>
                  </a:txBody>
                  <a:tcPr marL="0" marR="0" marT="15240" marB="0"/>
                </a:tc>
                <a:tc hMerge="1">
                  <a:txBody>
                    <a:bodyPr/>
                    <a:lstStyle/>
                    <a:p>
                      <a:endParaRPr/>
                    </a:p>
                  </a:txBody>
                  <a:tcPr marL="0" marR="0" marT="0" marB="0"/>
                </a:tc>
                <a:tc>
                  <a:txBody>
                    <a:bodyPr/>
                    <a:lstStyle/>
                    <a:p>
                      <a:pPr algn="ctr">
                        <a:lnSpc>
                          <a:spcPct val="100000"/>
                        </a:lnSpc>
                        <a:spcBef>
                          <a:spcPts val="120"/>
                        </a:spcBef>
                      </a:pPr>
                      <a:r>
                        <a:rPr sz="1600" b="1" spc="-10" dirty="0">
                          <a:latin typeface="Calibri"/>
                          <a:cs typeface="Calibri"/>
                        </a:rPr>
                        <a:t>Grade</a:t>
                      </a:r>
                      <a:r>
                        <a:rPr sz="1600" b="1" spc="-20" dirty="0">
                          <a:latin typeface="Calibri"/>
                          <a:cs typeface="Calibri"/>
                        </a:rPr>
                        <a:t> </a:t>
                      </a:r>
                      <a:r>
                        <a:rPr sz="1600" b="1" spc="-5" dirty="0">
                          <a:latin typeface="Calibri"/>
                          <a:cs typeface="Calibri"/>
                        </a:rPr>
                        <a:t>3/4</a:t>
                      </a:r>
                      <a:endParaRPr sz="1600">
                        <a:latin typeface="Calibri"/>
                        <a:cs typeface="Calibri"/>
                      </a:endParaRPr>
                    </a:p>
                  </a:txBody>
                  <a:tcPr marL="0" marR="0" marT="15240" marB="0"/>
                </a:tc>
                <a:tc>
                  <a:txBody>
                    <a:bodyPr/>
                    <a:lstStyle/>
                    <a:p>
                      <a:pPr algn="ctr">
                        <a:lnSpc>
                          <a:spcPct val="100000"/>
                        </a:lnSpc>
                        <a:spcBef>
                          <a:spcPts val="120"/>
                        </a:spcBef>
                      </a:pPr>
                      <a:r>
                        <a:rPr sz="1600" b="1" spc="-15" dirty="0">
                          <a:latin typeface="Calibri"/>
                          <a:cs typeface="Calibri"/>
                        </a:rPr>
                        <a:t>Any </a:t>
                      </a:r>
                      <a:r>
                        <a:rPr sz="1600" b="1" spc="-10" dirty="0">
                          <a:latin typeface="Calibri"/>
                          <a:cs typeface="Calibri"/>
                        </a:rPr>
                        <a:t>Grade</a:t>
                      </a:r>
                      <a:endParaRPr sz="1600">
                        <a:latin typeface="Calibri"/>
                        <a:cs typeface="Calibri"/>
                      </a:endParaRPr>
                    </a:p>
                  </a:txBody>
                  <a:tcPr marL="0" marR="0" marT="15240" marB="0"/>
                </a:tc>
                <a:tc>
                  <a:txBody>
                    <a:bodyPr/>
                    <a:lstStyle/>
                    <a:p>
                      <a:pPr marR="3175" algn="ctr">
                        <a:lnSpc>
                          <a:spcPct val="100000"/>
                        </a:lnSpc>
                        <a:spcBef>
                          <a:spcPts val="120"/>
                        </a:spcBef>
                      </a:pPr>
                      <a:r>
                        <a:rPr sz="1600" b="1" spc="-10" dirty="0">
                          <a:latin typeface="Calibri"/>
                          <a:cs typeface="Calibri"/>
                        </a:rPr>
                        <a:t>Grade</a:t>
                      </a:r>
                      <a:r>
                        <a:rPr sz="1600" b="1" spc="-20" dirty="0">
                          <a:latin typeface="Calibri"/>
                          <a:cs typeface="Calibri"/>
                        </a:rPr>
                        <a:t> </a:t>
                      </a:r>
                      <a:r>
                        <a:rPr sz="1600" b="1" spc="-5" dirty="0">
                          <a:latin typeface="Calibri"/>
                          <a:cs typeface="Calibri"/>
                        </a:rPr>
                        <a:t>3/4</a:t>
                      </a:r>
                      <a:endParaRPr sz="1600">
                        <a:latin typeface="Calibri"/>
                        <a:cs typeface="Calibri"/>
                      </a:endParaRPr>
                    </a:p>
                  </a:txBody>
                  <a:tcPr marL="0" marR="0" marT="15240" marB="0"/>
                </a:tc>
                <a:extLst>
                  <a:ext uri="{0D108BD9-81ED-4DB2-BD59-A6C34878D82A}">
                    <a16:rowId xmlns:a16="http://schemas.microsoft.com/office/drawing/2014/main" val="10001"/>
                  </a:ext>
                </a:extLst>
              </a:tr>
              <a:tr h="269373">
                <a:tc>
                  <a:txBody>
                    <a:bodyPr/>
                    <a:lstStyle/>
                    <a:p>
                      <a:pPr marL="127000">
                        <a:lnSpc>
                          <a:spcPts val="1900"/>
                        </a:lnSpc>
                        <a:spcBef>
                          <a:spcPts val="120"/>
                        </a:spcBef>
                      </a:pPr>
                      <a:r>
                        <a:rPr sz="1600" b="1" spc="-10" dirty="0">
                          <a:latin typeface="Calibri"/>
                          <a:cs typeface="Calibri"/>
                        </a:rPr>
                        <a:t>Surgery-related </a:t>
                      </a:r>
                      <a:r>
                        <a:rPr sz="1600" b="1" spc="-5" dirty="0">
                          <a:latin typeface="Calibri"/>
                          <a:cs typeface="Calibri"/>
                        </a:rPr>
                        <a:t>AE,</a:t>
                      </a:r>
                      <a:r>
                        <a:rPr sz="1600" b="1" spc="-10" dirty="0">
                          <a:latin typeface="Calibri"/>
                          <a:cs typeface="Calibri"/>
                        </a:rPr>
                        <a:t> </a:t>
                      </a:r>
                      <a:r>
                        <a:rPr sz="1600" b="1" dirty="0">
                          <a:latin typeface="Calibri"/>
                          <a:cs typeface="Calibri"/>
                        </a:rPr>
                        <a:t>%</a:t>
                      </a:r>
                      <a:endParaRPr sz="1600">
                        <a:latin typeface="Calibri"/>
                        <a:cs typeface="Calibri"/>
                      </a:endParaRPr>
                    </a:p>
                  </a:txBody>
                  <a:tcPr marL="0" marR="0" marT="15240" marB="0"/>
                </a:tc>
                <a:tc>
                  <a:txBody>
                    <a:bodyPr/>
                    <a:lstStyle/>
                    <a:p>
                      <a:pPr marL="273050">
                        <a:lnSpc>
                          <a:spcPts val="1900"/>
                        </a:lnSpc>
                        <a:spcBef>
                          <a:spcPts val="120"/>
                        </a:spcBef>
                      </a:pPr>
                      <a:r>
                        <a:rPr sz="1600" spc="-5" dirty="0">
                          <a:latin typeface="Calibri"/>
                          <a:cs typeface="Calibri"/>
                        </a:rPr>
                        <a:t>41</a:t>
                      </a:r>
                      <a:endParaRPr sz="1600">
                        <a:latin typeface="Calibri"/>
                        <a:cs typeface="Calibri"/>
                      </a:endParaRPr>
                    </a:p>
                  </a:txBody>
                  <a:tcPr marL="0" marR="0" marT="15240" marB="0"/>
                </a:tc>
                <a:tc>
                  <a:txBody>
                    <a:bodyPr/>
                    <a:lstStyle/>
                    <a:p>
                      <a:pPr algn="ctr">
                        <a:lnSpc>
                          <a:spcPts val="1900"/>
                        </a:lnSpc>
                        <a:spcBef>
                          <a:spcPts val="120"/>
                        </a:spcBef>
                      </a:pPr>
                      <a:r>
                        <a:rPr sz="1600" spc="-5" dirty="0">
                          <a:latin typeface="Calibri"/>
                          <a:cs typeface="Calibri"/>
                        </a:rPr>
                        <a:t>11</a:t>
                      </a:r>
                      <a:endParaRPr sz="1600">
                        <a:latin typeface="Calibri"/>
                        <a:cs typeface="Calibri"/>
                      </a:endParaRPr>
                    </a:p>
                  </a:txBody>
                  <a:tcPr marL="0" marR="0" marT="15240" marB="0"/>
                </a:tc>
                <a:tc>
                  <a:txBody>
                    <a:bodyPr/>
                    <a:lstStyle/>
                    <a:p>
                      <a:pPr algn="ctr">
                        <a:lnSpc>
                          <a:spcPts val="1900"/>
                        </a:lnSpc>
                        <a:spcBef>
                          <a:spcPts val="120"/>
                        </a:spcBef>
                      </a:pPr>
                      <a:r>
                        <a:rPr sz="1600" spc="-5" dirty="0">
                          <a:latin typeface="Calibri"/>
                          <a:cs typeface="Calibri"/>
                        </a:rPr>
                        <a:t>47</a:t>
                      </a:r>
                      <a:endParaRPr sz="1600">
                        <a:latin typeface="Calibri"/>
                        <a:cs typeface="Calibri"/>
                      </a:endParaRPr>
                    </a:p>
                  </a:txBody>
                  <a:tcPr marL="0" marR="0" marT="15240" marB="0"/>
                </a:tc>
                <a:tc>
                  <a:txBody>
                    <a:bodyPr/>
                    <a:lstStyle/>
                    <a:p>
                      <a:pPr marR="3810" algn="ctr">
                        <a:lnSpc>
                          <a:spcPts val="1900"/>
                        </a:lnSpc>
                        <a:spcBef>
                          <a:spcPts val="120"/>
                        </a:spcBef>
                      </a:pPr>
                      <a:r>
                        <a:rPr sz="1600" spc="-5" dirty="0">
                          <a:latin typeface="Calibri"/>
                          <a:cs typeface="Calibri"/>
                        </a:rPr>
                        <a:t>15</a:t>
                      </a:r>
                      <a:endParaRPr sz="1600">
                        <a:latin typeface="Calibri"/>
                        <a:cs typeface="Calibri"/>
                      </a:endParaRPr>
                    </a:p>
                  </a:txBody>
                  <a:tcPr marL="0" marR="0" marT="15240" marB="0"/>
                </a:tc>
                <a:extLst>
                  <a:ext uri="{0D108BD9-81ED-4DB2-BD59-A6C34878D82A}">
                    <a16:rowId xmlns:a16="http://schemas.microsoft.com/office/drawing/2014/main" val="10002"/>
                  </a:ext>
                </a:extLst>
              </a:tr>
            </a:tbl>
          </a:graphicData>
        </a:graphic>
      </p:graphicFrame>
      <p:sp>
        <p:nvSpPr>
          <p:cNvPr id="15" name="object 15"/>
          <p:cNvSpPr txBox="1"/>
          <p:nvPr/>
        </p:nvSpPr>
        <p:spPr>
          <a:xfrm>
            <a:off x="8241816" y="3763698"/>
            <a:ext cx="1350010" cy="513715"/>
          </a:xfrm>
          <a:prstGeom prst="rect">
            <a:avLst/>
          </a:prstGeom>
        </p:spPr>
        <p:txBody>
          <a:bodyPr vert="horz" wrap="square" lIns="0" tIns="12700" rIns="0" bIns="0" rtlCol="0">
            <a:spAutoFit/>
          </a:bodyPr>
          <a:lstStyle/>
          <a:p>
            <a:pPr marL="12700" marR="5080">
              <a:lnSpc>
                <a:spcPct val="100000"/>
              </a:lnSpc>
              <a:spcBef>
                <a:spcPts val="100"/>
              </a:spcBef>
            </a:pPr>
            <a:r>
              <a:rPr sz="1600" b="1" spc="-5" dirty="0">
                <a:solidFill>
                  <a:srgbClr val="DC1E34"/>
                </a:solidFill>
                <a:latin typeface="Calibri"/>
                <a:cs typeface="Calibri"/>
              </a:rPr>
              <a:t>Nivolumab </a:t>
            </a:r>
            <a:r>
              <a:rPr sz="1600" b="1" dirty="0">
                <a:solidFill>
                  <a:srgbClr val="DC1E34"/>
                </a:solidFill>
                <a:latin typeface="Calibri"/>
                <a:cs typeface="Calibri"/>
              </a:rPr>
              <a:t>+</a:t>
            </a:r>
            <a:r>
              <a:rPr sz="1600" b="1" spc="-65" dirty="0">
                <a:solidFill>
                  <a:srgbClr val="DC1E34"/>
                </a:solidFill>
                <a:latin typeface="Calibri"/>
                <a:cs typeface="Calibri"/>
              </a:rPr>
              <a:t> </a:t>
            </a:r>
            <a:r>
              <a:rPr sz="1600" b="1" spc="-5" dirty="0">
                <a:solidFill>
                  <a:srgbClr val="DC1E34"/>
                </a:solidFill>
                <a:latin typeface="Calibri"/>
                <a:cs typeface="Calibri"/>
              </a:rPr>
              <a:t>CT  </a:t>
            </a:r>
            <a:r>
              <a:rPr sz="1600" b="1" spc="-5" dirty="0">
                <a:solidFill>
                  <a:srgbClr val="635FAA"/>
                </a:solidFill>
                <a:latin typeface="Calibri"/>
                <a:cs typeface="Calibri"/>
              </a:rPr>
              <a:t>CT</a:t>
            </a:r>
            <a:endParaRPr sz="1600">
              <a:latin typeface="Calibri"/>
              <a:cs typeface="Calibri"/>
            </a:endParaRPr>
          </a:p>
        </p:txBody>
      </p:sp>
      <p:sp>
        <p:nvSpPr>
          <p:cNvPr id="16" name="object 16"/>
          <p:cNvSpPr/>
          <p:nvPr/>
        </p:nvSpPr>
        <p:spPr>
          <a:xfrm>
            <a:off x="7939658" y="3824859"/>
            <a:ext cx="146303" cy="146304"/>
          </a:xfrm>
          <a:prstGeom prst="rect">
            <a:avLst/>
          </a:prstGeom>
          <a:blipFill>
            <a:blip r:embed="rId3" cstate="print"/>
            <a:stretch>
              <a:fillRect/>
            </a:stretch>
          </a:blipFill>
        </p:spPr>
        <p:txBody>
          <a:bodyPr wrap="square" lIns="0" tIns="0" rIns="0" bIns="0" rtlCol="0"/>
          <a:lstStyle/>
          <a:p>
            <a:endParaRPr/>
          </a:p>
        </p:txBody>
      </p:sp>
      <p:sp>
        <p:nvSpPr>
          <p:cNvPr id="17" name="object 17"/>
          <p:cNvSpPr/>
          <p:nvPr/>
        </p:nvSpPr>
        <p:spPr>
          <a:xfrm>
            <a:off x="7939658" y="4092321"/>
            <a:ext cx="146303" cy="146304"/>
          </a:xfrm>
          <a:prstGeom prst="rect">
            <a:avLst/>
          </a:prstGeom>
          <a:blipFill>
            <a:blip r:embed="rId4" cstate="print"/>
            <a:stretch>
              <a:fillRect/>
            </a:stretch>
          </a:blipFill>
        </p:spPr>
        <p:txBody>
          <a:bodyPr wrap="square" lIns="0" tIns="0" rIns="0" bIns="0" rtlCol="0"/>
          <a:lstStyle/>
          <a:p>
            <a:endParaRPr/>
          </a:p>
        </p:txBody>
      </p:sp>
      <p:sp>
        <p:nvSpPr>
          <p:cNvPr id="18" name="object 18"/>
          <p:cNvSpPr/>
          <p:nvPr/>
        </p:nvSpPr>
        <p:spPr>
          <a:xfrm>
            <a:off x="7523606" y="3824859"/>
            <a:ext cx="146685" cy="146685"/>
          </a:xfrm>
          <a:custGeom>
            <a:avLst/>
            <a:gdLst/>
            <a:ahLst/>
            <a:cxnLst/>
            <a:rect l="l" t="t" r="r" b="b"/>
            <a:pathLst>
              <a:path w="146684" h="146685">
                <a:moveTo>
                  <a:pt x="0" y="0"/>
                </a:moveTo>
                <a:lnTo>
                  <a:pt x="146303" y="0"/>
                </a:lnTo>
                <a:lnTo>
                  <a:pt x="146303" y="146304"/>
                </a:lnTo>
                <a:lnTo>
                  <a:pt x="0" y="146304"/>
                </a:lnTo>
                <a:lnTo>
                  <a:pt x="0" y="0"/>
                </a:lnTo>
                <a:close/>
              </a:path>
            </a:pathLst>
          </a:custGeom>
          <a:solidFill>
            <a:srgbClr val="DC1E34"/>
          </a:solidFill>
        </p:spPr>
        <p:txBody>
          <a:bodyPr wrap="square" lIns="0" tIns="0" rIns="0" bIns="0" rtlCol="0"/>
          <a:lstStyle/>
          <a:p>
            <a:endParaRPr/>
          </a:p>
        </p:txBody>
      </p:sp>
      <p:sp>
        <p:nvSpPr>
          <p:cNvPr id="19" name="object 19"/>
          <p:cNvSpPr/>
          <p:nvPr/>
        </p:nvSpPr>
        <p:spPr>
          <a:xfrm>
            <a:off x="7523606" y="4092321"/>
            <a:ext cx="146685" cy="146685"/>
          </a:xfrm>
          <a:custGeom>
            <a:avLst/>
            <a:gdLst/>
            <a:ahLst/>
            <a:cxnLst/>
            <a:rect l="l" t="t" r="r" b="b"/>
            <a:pathLst>
              <a:path w="146684" h="146685">
                <a:moveTo>
                  <a:pt x="0" y="0"/>
                </a:moveTo>
                <a:lnTo>
                  <a:pt x="146303" y="0"/>
                </a:lnTo>
                <a:lnTo>
                  <a:pt x="146303" y="146303"/>
                </a:lnTo>
                <a:lnTo>
                  <a:pt x="0" y="146303"/>
                </a:lnTo>
                <a:lnTo>
                  <a:pt x="0" y="0"/>
                </a:lnTo>
                <a:close/>
              </a:path>
            </a:pathLst>
          </a:custGeom>
          <a:solidFill>
            <a:srgbClr val="635FAA"/>
          </a:solidFill>
        </p:spPr>
        <p:txBody>
          <a:bodyPr wrap="square" lIns="0" tIns="0" rIns="0" bIns="0" rtlCol="0"/>
          <a:lstStyle/>
          <a:p>
            <a:endParaRPr/>
          </a:p>
        </p:txBody>
      </p:sp>
      <p:sp>
        <p:nvSpPr>
          <p:cNvPr id="20" name="object 20"/>
          <p:cNvSpPr txBox="1"/>
          <p:nvPr/>
        </p:nvSpPr>
        <p:spPr>
          <a:xfrm>
            <a:off x="7444813" y="3279502"/>
            <a:ext cx="726440" cy="517525"/>
          </a:xfrm>
          <a:prstGeom prst="rect">
            <a:avLst/>
          </a:prstGeom>
        </p:spPr>
        <p:txBody>
          <a:bodyPr vert="horz" wrap="square" lIns="0" tIns="12700" rIns="0" bIns="0" rtlCol="0">
            <a:spAutoFit/>
          </a:bodyPr>
          <a:lstStyle/>
          <a:p>
            <a:pPr marL="18415" algn="ctr">
              <a:lnSpc>
                <a:spcPct val="100000"/>
              </a:lnSpc>
              <a:spcBef>
                <a:spcPts val="100"/>
              </a:spcBef>
            </a:pPr>
            <a:r>
              <a:rPr sz="1600" b="1" spc="-5" dirty="0">
                <a:latin typeface="Calibri"/>
                <a:cs typeface="Calibri"/>
              </a:rPr>
              <a:t>Grade</a:t>
            </a:r>
            <a:endParaRPr sz="1600">
              <a:latin typeface="Calibri"/>
              <a:cs typeface="Calibri"/>
            </a:endParaRPr>
          </a:p>
          <a:p>
            <a:pPr algn="ctr">
              <a:lnSpc>
                <a:spcPct val="100000"/>
              </a:lnSpc>
              <a:spcBef>
                <a:spcPts val="30"/>
              </a:spcBef>
              <a:tabLst>
                <a:tab pos="415290" algn="l"/>
              </a:tabLst>
            </a:pPr>
            <a:r>
              <a:rPr sz="1600" spc="-5" dirty="0">
                <a:latin typeface="Calibri"/>
                <a:cs typeface="Calibri"/>
              </a:rPr>
              <a:t>1/</a:t>
            </a:r>
            <a:r>
              <a:rPr sz="1600" dirty="0">
                <a:latin typeface="Calibri"/>
                <a:cs typeface="Calibri"/>
              </a:rPr>
              <a:t>2	</a:t>
            </a:r>
            <a:r>
              <a:rPr sz="1600" spc="-5" dirty="0">
                <a:latin typeface="Calibri"/>
                <a:cs typeface="Calibri"/>
              </a:rPr>
              <a:t>3/</a:t>
            </a:r>
            <a:r>
              <a:rPr sz="1600" dirty="0">
                <a:latin typeface="Calibri"/>
                <a:cs typeface="Calibri"/>
              </a:rPr>
              <a:t>4</a:t>
            </a:r>
            <a:endParaRPr sz="1600">
              <a:latin typeface="Calibri"/>
              <a:cs typeface="Calibri"/>
            </a:endParaRPr>
          </a:p>
        </p:txBody>
      </p:sp>
      <p:sp>
        <p:nvSpPr>
          <p:cNvPr id="21" name="object 21"/>
          <p:cNvSpPr txBox="1"/>
          <p:nvPr/>
        </p:nvSpPr>
        <p:spPr>
          <a:xfrm>
            <a:off x="555514" y="1925323"/>
            <a:ext cx="473075" cy="2990215"/>
          </a:xfrm>
          <a:prstGeom prst="rect">
            <a:avLst/>
          </a:prstGeom>
        </p:spPr>
        <p:txBody>
          <a:bodyPr vert="vert270" wrap="square" lIns="0" tIns="0" rIns="0" bIns="0" rtlCol="0">
            <a:spAutoFit/>
          </a:bodyPr>
          <a:lstStyle/>
          <a:p>
            <a:pPr algn="ctr">
              <a:lnSpc>
                <a:spcPts val="1620"/>
              </a:lnSpc>
            </a:pPr>
            <a:r>
              <a:rPr sz="1600" b="1" spc="-5" dirty="0">
                <a:latin typeface="Calibri"/>
                <a:cs typeface="Calibri"/>
              </a:rPr>
              <a:t>Patients With </a:t>
            </a:r>
            <a:r>
              <a:rPr sz="1600" b="1" dirty="0">
                <a:latin typeface="Calibri"/>
                <a:cs typeface="Calibri"/>
              </a:rPr>
              <a:t>a </a:t>
            </a:r>
            <a:r>
              <a:rPr sz="1600" b="1" spc="-5" dirty="0">
                <a:latin typeface="Calibri"/>
                <a:cs typeface="Calibri"/>
              </a:rPr>
              <a:t>Surgery-Related</a:t>
            </a:r>
            <a:r>
              <a:rPr sz="1600" b="1" spc="-45" dirty="0">
                <a:latin typeface="Calibri"/>
                <a:cs typeface="Calibri"/>
              </a:rPr>
              <a:t> </a:t>
            </a:r>
            <a:r>
              <a:rPr sz="1600" b="1" dirty="0">
                <a:latin typeface="Calibri"/>
                <a:cs typeface="Calibri"/>
              </a:rPr>
              <a:t>AE</a:t>
            </a:r>
            <a:endParaRPr sz="1600">
              <a:latin typeface="Calibri"/>
              <a:cs typeface="Calibri"/>
            </a:endParaRPr>
          </a:p>
          <a:p>
            <a:pPr marL="635" algn="ctr">
              <a:lnSpc>
                <a:spcPct val="100000"/>
              </a:lnSpc>
            </a:pPr>
            <a:r>
              <a:rPr sz="1600" b="1" spc="-5" dirty="0">
                <a:latin typeface="Calibri"/>
                <a:cs typeface="Calibri"/>
              </a:rPr>
              <a:t>Occurring </a:t>
            </a:r>
            <a:r>
              <a:rPr sz="1600" b="1" dirty="0">
                <a:latin typeface="Calibri"/>
                <a:cs typeface="Calibri"/>
              </a:rPr>
              <a:t>in </a:t>
            </a:r>
            <a:r>
              <a:rPr sz="1600" b="1" spc="-5" dirty="0">
                <a:latin typeface="Calibri"/>
                <a:cs typeface="Calibri"/>
              </a:rPr>
              <a:t>≥3% </a:t>
            </a:r>
            <a:r>
              <a:rPr sz="1600" b="1" dirty="0">
                <a:latin typeface="Calibri"/>
                <a:cs typeface="Calibri"/>
              </a:rPr>
              <a:t>of </a:t>
            </a:r>
            <a:r>
              <a:rPr sz="1600" b="1" spc="-5" dirty="0">
                <a:latin typeface="Calibri"/>
                <a:cs typeface="Calibri"/>
              </a:rPr>
              <a:t>Patients</a:t>
            </a:r>
            <a:r>
              <a:rPr sz="1600" b="1" dirty="0">
                <a:latin typeface="Calibri"/>
                <a:cs typeface="Calibri"/>
              </a:rPr>
              <a:t> </a:t>
            </a:r>
            <a:r>
              <a:rPr sz="1600" b="1" spc="-5" dirty="0">
                <a:latin typeface="Calibri"/>
                <a:cs typeface="Calibri"/>
              </a:rPr>
              <a:t>(%)</a:t>
            </a:r>
            <a:endParaRPr sz="1600">
              <a:latin typeface="Calibri"/>
              <a:cs typeface="Calibri"/>
            </a:endParaRPr>
          </a:p>
        </p:txBody>
      </p:sp>
      <p:sp>
        <p:nvSpPr>
          <p:cNvPr id="22" name="object 22"/>
          <p:cNvSpPr txBox="1"/>
          <p:nvPr/>
        </p:nvSpPr>
        <p:spPr>
          <a:xfrm>
            <a:off x="1281683" y="5188827"/>
            <a:ext cx="1289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0</a:t>
            </a:r>
            <a:endParaRPr sz="1600">
              <a:latin typeface="Calibri"/>
              <a:cs typeface="Calibri"/>
            </a:endParaRPr>
          </a:p>
        </p:txBody>
      </p:sp>
      <p:sp>
        <p:nvSpPr>
          <p:cNvPr id="23" name="object 23"/>
          <p:cNvSpPr txBox="1"/>
          <p:nvPr/>
        </p:nvSpPr>
        <p:spPr>
          <a:xfrm>
            <a:off x="1354520" y="4452323"/>
            <a:ext cx="12890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alibri"/>
                <a:cs typeface="Calibri"/>
              </a:rPr>
              <a:t>5</a:t>
            </a:r>
            <a:endParaRPr sz="1600">
              <a:latin typeface="Calibri"/>
              <a:cs typeface="Calibri"/>
            </a:endParaRPr>
          </a:p>
        </p:txBody>
      </p:sp>
      <p:sp>
        <p:nvSpPr>
          <p:cNvPr id="24" name="object 24"/>
          <p:cNvSpPr txBox="1"/>
          <p:nvPr/>
        </p:nvSpPr>
        <p:spPr>
          <a:xfrm>
            <a:off x="1251776" y="3690795"/>
            <a:ext cx="231775" cy="269875"/>
          </a:xfrm>
          <a:prstGeom prst="rect">
            <a:avLst/>
          </a:prstGeom>
        </p:spPr>
        <p:txBody>
          <a:bodyPr vert="horz" wrap="square" lIns="0" tIns="12700" rIns="0" bIns="0" rtlCol="0">
            <a:spAutoFit/>
          </a:bodyPr>
          <a:lstStyle/>
          <a:p>
            <a:pPr marL="12700">
              <a:lnSpc>
                <a:spcPct val="100000"/>
              </a:lnSpc>
              <a:spcBef>
                <a:spcPts val="100"/>
              </a:spcBef>
            </a:pPr>
            <a:r>
              <a:rPr sz="1600" spc="-5" dirty="0">
                <a:latin typeface="Calibri"/>
                <a:cs typeface="Calibri"/>
              </a:rPr>
              <a:t>10</a:t>
            </a:r>
            <a:endParaRPr sz="1600">
              <a:latin typeface="Calibri"/>
              <a:cs typeface="Calibri"/>
            </a:endParaRPr>
          </a:p>
        </p:txBody>
      </p:sp>
      <p:sp>
        <p:nvSpPr>
          <p:cNvPr id="25" name="object 25"/>
          <p:cNvSpPr txBox="1"/>
          <p:nvPr/>
        </p:nvSpPr>
        <p:spPr>
          <a:xfrm>
            <a:off x="1251776" y="1408448"/>
            <a:ext cx="231775" cy="1788795"/>
          </a:xfrm>
          <a:prstGeom prst="rect">
            <a:avLst/>
          </a:prstGeom>
        </p:spPr>
        <p:txBody>
          <a:bodyPr vert="horz" wrap="square" lIns="0" tIns="12700" rIns="0" bIns="0" rtlCol="0">
            <a:spAutoFit/>
          </a:bodyPr>
          <a:lstStyle/>
          <a:p>
            <a:pPr marL="12700">
              <a:lnSpc>
                <a:spcPct val="100000"/>
              </a:lnSpc>
              <a:spcBef>
                <a:spcPts val="100"/>
              </a:spcBef>
            </a:pPr>
            <a:r>
              <a:rPr sz="1600" spc="-5" dirty="0">
                <a:latin typeface="Calibri"/>
                <a:cs typeface="Calibri"/>
              </a:rPr>
              <a:t>25</a:t>
            </a:r>
            <a:endParaRPr sz="1600">
              <a:latin typeface="Calibri"/>
              <a:cs typeface="Calibri"/>
            </a:endParaRPr>
          </a:p>
          <a:p>
            <a:pPr>
              <a:lnSpc>
                <a:spcPct val="100000"/>
              </a:lnSpc>
            </a:pPr>
            <a:endParaRPr sz="1600">
              <a:latin typeface="Times New Roman"/>
              <a:cs typeface="Times New Roman"/>
            </a:endParaRPr>
          </a:p>
          <a:p>
            <a:pPr>
              <a:lnSpc>
                <a:spcPct val="100000"/>
              </a:lnSpc>
            </a:pPr>
            <a:endParaRPr sz="1950">
              <a:latin typeface="Times New Roman"/>
              <a:cs typeface="Times New Roman"/>
            </a:endParaRPr>
          </a:p>
          <a:p>
            <a:pPr marL="12700">
              <a:lnSpc>
                <a:spcPct val="100000"/>
              </a:lnSpc>
              <a:spcBef>
                <a:spcPts val="5"/>
              </a:spcBef>
            </a:pPr>
            <a:r>
              <a:rPr sz="1600" spc="-5" dirty="0">
                <a:latin typeface="Calibri"/>
                <a:cs typeface="Calibri"/>
              </a:rPr>
              <a:t>20</a:t>
            </a:r>
            <a:endParaRPr sz="1600">
              <a:latin typeface="Calibri"/>
              <a:cs typeface="Calibri"/>
            </a:endParaRPr>
          </a:p>
          <a:p>
            <a:pPr>
              <a:lnSpc>
                <a:spcPct val="100000"/>
              </a:lnSpc>
            </a:pPr>
            <a:endParaRPr sz="1600">
              <a:latin typeface="Times New Roman"/>
              <a:cs typeface="Times New Roman"/>
            </a:endParaRPr>
          </a:p>
          <a:p>
            <a:pPr>
              <a:lnSpc>
                <a:spcPct val="100000"/>
              </a:lnSpc>
              <a:spcBef>
                <a:spcPts val="10"/>
              </a:spcBef>
            </a:pPr>
            <a:endParaRPr sz="1900">
              <a:latin typeface="Times New Roman"/>
              <a:cs typeface="Times New Roman"/>
            </a:endParaRPr>
          </a:p>
          <a:p>
            <a:pPr marL="12700">
              <a:lnSpc>
                <a:spcPct val="100000"/>
              </a:lnSpc>
            </a:pPr>
            <a:r>
              <a:rPr sz="1600" spc="-5" dirty="0">
                <a:latin typeface="Calibri"/>
                <a:cs typeface="Calibri"/>
              </a:rPr>
              <a:t>15</a:t>
            </a:r>
            <a:endParaRPr sz="1600">
              <a:latin typeface="Calibri"/>
              <a:cs typeface="Calibri"/>
            </a:endParaRPr>
          </a:p>
        </p:txBody>
      </p:sp>
      <p:sp>
        <p:nvSpPr>
          <p:cNvPr id="26" name="object 26"/>
          <p:cNvSpPr txBox="1"/>
          <p:nvPr/>
        </p:nvSpPr>
        <p:spPr>
          <a:xfrm>
            <a:off x="1877951" y="5394722"/>
            <a:ext cx="3916679" cy="238760"/>
          </a:xfrm>
          <a:prstGeom prst="rect">
            <a:avLst/>
          </a:prstGeom>
        </p:spPr>
        <p:txBody>
          <a:bodyPr vert="horz" wrap="square" lIns="0" tIns="12065" rIns="0" bIns="0" rtlCol="0">
            <a:spAutoFit/>
          </a:bodyPr>
          <a:lstStyle/>
          <a:p>
            <a:pPr marL="12700">
              <a:lnSpc>
                <a:spcPct val="100000"/>
              </a:lnSpc>
              <a:spcBef>
                <a:spcPts val="95"/>
              </a:spcBef>
              <a:tabLst>
                <a:tab pos="975994" algn="l"/>
                <a:tab pos="1703705" algn="l"/>
                <a:tab pos="2465070" algn="l"/>
                <a:tab pos="3378835" algn="l"/>
              </a:tabLst>
            </a:pPr>
            <a:r>
              <a:rPr sz="1400" spc="-5" dirty="0">
                <a:latin typeface="Calibri"/>
                <a:cs typeface="Calibri"/>
              </a:rPr>
              <a:t>A</a:t>
            </a:r>
            <a:r>
              <a:rPr sz="1400" spc="-10" dirty="0">
                <a:latin typeface="Calibri"/>
                <a:cs typeface="Calibri"/>
              </a:rPr>
              <a:t>n</a:t>
            </a:r>
            <a:r>
              <a:rPr sz="1400" spc="-5" dirty="0">
                <a:latin typeface="Calibri"/>
                <a:cs typeface="Calibri"/>
              </a:rPr>
              <a:t>e</a:t>
            </a:r>
            <a:r>
              <a:rPr sz="1400" spc="-10" dirty="0">
                <a:latin typeface="Calibri"/>
                <a:cs typeface="Calibri"/>
              </a:rPr>
              <a:t>mi</a:t>
            </a:r>
            <a:r>
              <a:rPr sz="1400" spc="-5" dirty="0">
                <a:latin typeface="Calibri"/>
                <a:cs typeface="Calibri"/>
              </a:rPr>
              <a:t>a</a:t>
            </a:r>
            <a:r>
              <a:rPr sz="1400" dirty="0">
                <a:latin typeface="Calibri"/>
                <a:cs typeface="Calibri"/>
              </a:rPr>
              <a:t>	</a:t>
            </a:r>
            <a:r>
              <a:rPr sz="1400" spc="-10" dirty="0">
                <a:latin typeface="Calibri"/>
                <a:cs typeface="Calibri"/>
              </a:rPr>
              <a:t>P</a:t>
            </a:r>
            <a:r>
              <a:rPr sz="1400" spc="-5" dirty="0">
                <a:latin typeface="Calibri"/>
                <a:cs typeface="Calibri"/>
              </a:rPr>
              <a:t>a</a:t>
            </a:r>
            <a:r>
              <a:rPr sz="1400" spc="-10" dirty="0">
                <a:latin typeface="Calibri"/>
                <a:cs typeface="Calibri"/>
              </a:rPr>
              <a:t>i</a:t>
            </a:r>
            <a:r>
              <a:rPr sz="1400" spc="-5" dirty="0">
                <a:latin typeface="Calibri"/>
                <a:cs typeface="Calibri"/>
              </a:rPr>
              <a:t>n</a:t>
            </a:r>
            <a:r>
              <a:rPr sz="1400" dirty="0">
                <a:latin typeface="Calibri"/>
                <a:cs typeface="Calibri"/>
              </a:rPr>
              <a:t>	</a:t>
            </a:r>
            <a:r>
              <a:rPr sz="1400" spc="-10" dirty="0">
                <a:latin typeface="Calibri"/>
                <a:cs typeface="Calibri"/>
              </a:rPr>
              <a:t>W</a:t>
            </a:r>
            <a:r>
              <a:rPr sz="1400" spc="-5" dirty="0">
                <a:latin typeface="Calibri"/>
                <a:cs typeface="Calibri"/>
              </a:rPr>
              <a:t>o</a:t>
            </a:r>
            <a:r>
              <a:rPr sz="1400" spc="-10" dirty="0">
                <a:latin typeface="Calibri"/>
                <a:cs typeface="Calibri"/>
              </a:rPr>
              <a:t>un</a:t>
            </a:r>
            <a:r>
              <a:rPr sz="1400" spc="-5" dirty="0">
                <a:latin typeface="Calibri"/>
                <a:cs typeface="Calibri"/>
              </a:rPr>
              <a:t>d</a:t>
            </a:r>
            <a:r>
              <a:rPr sz="1400" dirty="0">
                <a:latin typeface="Calibri"/>
                <a:cs typeface="Calibri"/>
              </a:rPr>
              <a:t>	</a:t>
            </a:r>
            <a:r>
              <a:rPr sz="1400" spc="-10" dirty="0">
                <a:latin typeface="Calibri"/>
                <a:cs typeface="Calibri"/>
              </a:rPr>
              <a:t>Pr</a:t>
            </a:r>
            <a:r>
              <a:rPr sz="1400" spc="-5" dirty="0">
                <a:latin typeface="Calibri"/>
                <a:cs typeface="Calibri"/>
              </a:rPr>
              <a:t>oce</a:t>
            </a:r>
            <a:r>
              <a:rPr sz="1400" spc="-10" dirty="0">
                <a:latin typeface="Calibri"/>
                <a:cs typeface="Calibri"/>
              </a:rPr>
              <a:t>dur</a:t>
            </a:r>
            <a:r>
              <a:rPr sz="1400" spc="-5" dirty="0">
                <a:latin typeface="Calibri"/>
                <a:cs typeface="Calibri"/>
              </a:rPr>
              <a:t>al</a:t>
            </a:r>
            <a:r>
              <a:rPr sz="1400" dirty="0">
                <a:latin typeface="Calibri"/>
                <a:cs typeface="Calibri"/>
              </a:rPr>
              <a:t>	</a:t>
            </a:r>
            <a:r>
              <a:rPr sz="1400" spc="-10" dirty="0">
                <a:latin typeface="Calibri"/>
                <a:cs typeface="Calibri"/>
              </a:rPr>
              <a:t>Pyr</a:t>
            </a:r>
            <a:r>
              <a:rPr sz="1400" spc="-5" dirty="0">
                <a:latin typeface="Calibri"/>
                <a:cs typeface="Calibri"/>
              </a:rPr>
              <a:t>exia</a:t>
            </a:r>
            <a:endParaRPr sz="1400">
              <a:latin typeface="Calibri"/>
              <a:cs typeface="Calibri"/>
            </a:endParaRPr>
          </a:p>
        </p:txBody>
      </p:sp>
      <p:sp>
        <p:nvSpPr>
          <p:cNvPr id="27" name="object 27"/>
          <p:cNvSpPr txBox="1"/>
          <p:nvPr/>
        </p:nvSpPr>
        <p:spPr>
          <a:xfrm>
            <a:off x="5923692" y="5394722"/>
            <a:ext cx="159766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Calibri"/>
                <a:cs typeface="Calibri"/>
              </a:rPr>
              <a:t>Pneumonia</a:t>
            </a:r>
            <a:r>
              <a:rPr sz="1400" spc="50" dirty="0">
                <a:latin typeface="Calibri"/>
                <a:cs typeface="Calibri"/>
              </a:rPr>
              <a:t> </a:t>
            </a:r>
            <a:r>
              <a:rPr sz="1400" spc="-5" dirty="0">
                <a:latin typeface="Calibri"/>
                <a:cs typeface="Calibri"/>
              </a:rPr>
              <a:t>Pneumo-</a:t>
            </a:r>
            <a:endParaRPr sz="1400">
              <a:latin typeface="Calibri"/>
              <a:cs typeface="Calibri"/>
            </a:endParaRPr>
          </a:p>
        </p:txBody>
      </p:sp>
      <p:sp>
        <p:nvSpPr>
          <p:cNvPr id="28" name="object 28"/>
          <p:cNvSpPr txBox="1"/>
          <p:nvPr/>
        </p:nvSpPr>
        <p:spPr>
          <a:xfrm>
            <a:off x="659839" y="5655573"/>
            <a:ext cx="11380573" cy="895117"/>
          </a:xfrm>
          <a:prstGeom prst="rect">
            <a:avLst/>
          </a:prstGeom>
        </p:spPr>
        <p:txBody>
          <a:bodyPr vert="horz" wrap="square" lIns="0" tIns="12065" rIns="0" bIns="0" rtlCol="0">
            <a:spAutoFit/>
          </a:bodyPr>
          <a:lstStyle/>
          <a:p>
            <a:pPr marL="2371090">
              <a:lnSpc>
                <a:spcPts val="1510"/>
              </a:lnSpc>
              <a:spcBef>
                <a:spcPts val="95"/>
              </a:spcBef>
              <a:tabLst>
                <a:tab pos="3569335" algn="l"/>
                <a:tab pos="5934710" algn="l"/>
              </a:tabLst>
            </a:pPr>
            <a:r>
              <a:rPr sz="1400" spc="-5" dirty="0">
                <a:latin typeface="Calibri"/>
                <a:cs typeface="Calibri"/>
              </a:rPr>
              <a:t>complication	pain	thorax</a:t>
            </a:r>
            <a:endParaRPr sz="1400" dirty="0">
              <a:latin typeface="Calibri"/>
              <a:cs typeface="Calibri"/>
            </a:endParaRPr>
          </a:p>
          <a:p>
            <a:pPr marL="12700">
              <a:lnSpc>
                <a:spcPts val="1090"/>
              </a:lnSpc>
            </a:pPr>
            <a:r>
              <a:rPr sz="1050" b="1" dirty="0">
                <a:latin typeface="Arial"/>
                <a:cs typeface="Arial"/>
              </a:rPr>
              <a:t>Surgery-related </a:t>
            </a:r>
            <a:r>
              <a:rPr sz="1050" b="1" spc="10" dirty="0">
                <a:latin typeface="Arial"/>
                <a:cs typeface="Arial"/>
              </a:rPr>
              <a:t>AEs </a:t>
            </a:r>
            <a:r>
              <a:rPr sz="1050" b="1" spc="5" dirty="0">
                <a:latin typeface="Arial"/>
                <a:cs typeface="Arial"/>
              </a:rPr>
              <a:t>not shown: subcutaneous emphysema, </a:t>
            </a:r>
            <a:r>
              <a:rPr sz="1050" b="1" dirty="0">
                <a:latin typeface="Arial"/>
                <a:cs typeface="Arial"/>
              </a:rPr>
              <a:t>atrial fibrillation, </a:t>
            </a:r>
            <a:r>
              <a:rPr sz="1050" b="1" spc="5" dirty="0">
                <a:latin typeface="Arial"/>
                <a:cs typeface="Arial"/>
              </a:rPr>
              <a:t>cough, pleural effusion, nausea, dyspnea, pulmonary </a:t>
            </a:r>
            <a:r>
              <a:rPr sz="1050" b="1" dirty="0">
                <a:latin typeface="Arial"/>
                <a:cs typeface="Arial"/>
              </a:rPr>
              <a:t>fistula, </a:t>
            </a:r>
            <a:r>
              <a:rPr sz="1050" b="1" spc="5" dirty="0">
                <a:latin typeface="Arial"/>
                <a:cs typeface="Arial"/>
              </a:rPr>
              <a:t>non-cardiac</a:t>
            </a:r>
            <a:r>
              <a:rPr sz="1050" b="1" spc="-95" dirty="0">
                <a:latin typeface="Arial"/>
                <a:cs typeface="Arial"/>
              </a:rPr>
              <a:t> </a:t>
            </a:r>
            <a:r>
              <a:rPr sz="1050" b="1" dirty="0">
                <a:latin typeface="Arial"/>
                <a:cs typeface="Arial"/>
              </a:rPr>
              <a:t>chest</a:t>
            </a:r>
            <a:r>
              <a:rPr lang="en-US" sz="1050" b="1" dirty="0">
                <a:latin typeface="Arial"/>
                <a:cs typeface="Arial"/>
              </a:rPr>
              <a:t> </a:t>
            </a:r>
            <a:r>
              <a:rPr sz="1050" b="1" spc="5" dirty="0">
                <a:latin typeface="Arial"/>
                <a:cs typeface="Arial"/>
              </a:rPr>
              <a:t>pain.</a:t>
            </a:r>
            <a:endParaRPr sz="1050" dirty="0">
              <a:latin typeface="Arial"/>
              <a:cs typeface="Arial"/>
            </a:endParaRPr>
          </a:p>
          <a:p>
            <a:pPr marL="12700" marR="1505585" indent="-635">
              <a:lnSpc>
                <a:spcPct val="101499"/>
              </a:lnSpc>
              <a:spcBef>
                <a:spcPts val="5"/>
              </a:spcBef>
            </a:pPr>
            <a:r>
              <a:rPr sz="1050" b="1" spc="10" dirty="0">
                <a:latin typeface="Arial"/>
                <a:cs typeface="Arial"/>
              </a:rPr>
              <a:t>n = 2 </a:t>
            </a:r>
            <a:r>
              <a:rPr sz="1050" b="1" spc="5" dirty="0">
                <a:latin typeface="Arial"/>
                <a:cs typeface="Arial"/>
              </a:rPr>
              <a:t>grade </a:t>
            </a:r>
            <a:r>
              <a:rPr sz="1050" b="1" spc="10" dirty="0">
                <a:latin typeface="Arial"/>
                <a:cs typeface="Arial"/>
              </a:rPr>
              <a:t>5 </a:t>
            </a:r>
            <a:r>
              <a:rPr sz="1050" b="1" dirty="0">
                <a:latin typeface="Arial"/>
                <a:cs typeface="Arial"/>
              </a:rPr>
              <a:t>surgery-related </a:t>
            </a:r>
            <a:r>
              <a:rPr sz="1050" b="1" spc="10" dirty="0">
                <a:latin typeface="Arial"/>
                <a:cs typeface="Arial"/>
              </a:rPr>
              <a:t>AEs </a:t>
            </a:r>
            <a:r>
              <a:rPr sz="1050" b="1" spc="5" dirty="0">
                <a:latin typeface="Arial"/>
                <a:cs typeface="Arial"/>
              </a:rPr>
              <a:t>(pulmonary embolism, aortic rupture) in nivolumab </a:t>
            </a:r>
            <a:r>
              <a:rPr sz="1050" b="1" spc="10" dirty="0">
                <a:latin typeface="Arial"/>
                <a:cs typeface="Arial"/>
              </a:rPr>
              <a:t>+ CT </a:t>
            </a:r>
            <a:r>
              <a:rPr sz="1050" b="1" spc="5" dirty="0">
                <a:latin typeface="Arial"/>
                <a:cs typeface="Arial"/>
              </a:rPr>
              <a:t>arm considered </a:t>
            </a:r>
            <a:r>
              <a:rPr sz="1050" b="1" dirty="0">
                <a:latin typeface="Arial"/>
                <a:cs typeface="Arial"/>
              </a:rPr>
              <a:t>unrelated </a:t>
            </a:r>
            <a:r>
              <a:rPr sz="1050" b="1" spc="5" dirty="0">
                <a:latin typeface="Arial"/>
                <a:cs typeface="Arial"/>
              </a:rPr>
              <a:t>to study drug </a:t>
            </a:r>
            <a:r>
              <a:rPr sz="1050" b="1" spc="10" dirty="0">
                <a:latin typeface="Arial"/>
                <a:cs typeface="Arial"/>
              </a:rPr>
              <a:t>by </a:t>
            </a:r>
            <a:r>
              <a:rPr sz="1050" b="1" dirty="0">
                <a:latin typeface="Arial"/>
                <a:cs typeface="Arial"/>
              </a:rPr>
              <a:t>investigator.  </a:t>
            </a:r>
            <a:r>
              <a:rPr sz="1050" b="1" spc="10" dirty="0">
                <a:latin typeface="Arial"/>
                <a:cs typeface="Arial"/>
              </a:rPr>
              <a:t>n = 2 </a:t>
            </a:r>
            <a:r>
              <a:rPr sz="1050" b="1" dirty="0">
                <a:latin typeface="Arial"/>
                <a:cs typeface="Arial"/>
              </a:rPr>
              <a:t>intraoperative </a:t>
            </a:r>
            <a:r>
              <a:rPr sz="1050" b="1" spc="5" dirty="0">
                <a:latin typeface="Arial"/>
                <a:cs typeface="Arial"/>
              </a:rPr>
              <a:t>complications </a:t>
            </a:r>
            <a:r>
              <a:rPr sz="1050" b="1" dirty="0">
                <a:latin typeface="Arial"/>
                <a:cs typeface="Arial"/>
              </a:rPr>
              <a:t>(intraoperative hemorrhage, aortic </a:t>
            </a:r>
            <a:r>
              <a:rPr sz="1050" b="1" spc="5" dirty="0">
                <a:latin typeface="Arial"/>
                <a:cs typeface="Arial"/>
              </a:rPr>
              <a:t>rupture) in nivolumab </a:t>
            </a:r>
            <a:r>
              <a:rPr sz="1050" b="1" spc="10" dirty="0">
                <a:latin typeface="Arial"/>
                <a:cs typeface="Arial"/>
              </a:rPr>
              <a:t>+ CT </a:t>
            </a:r>
            <a:r>
              <a:rPr sz="1050" b="1" spc="5" dirty="0">
                <a:latin typeface="Arial"/>
                <a:cs typeface="Arial"/>
              </a:rPr>
              <a:t>arm deemed not </a:t>
            </a:r>
            <a:r>
              <a:rPr sz="1050" b="1" dirty="0">
                <a:latin typeface="Arial"/>
                <a:cs typeface="Arial"/>
              </a:rPr>
              <a:t>related </a:t>
            </a:r>
            <a:r>
              <a:rPr sz="1050" b="1" spc="5" dirty="0">
                <a:latin typeface="Arial"/>
                <a:cs typeface="Arial"/>
              </a:rPr>
              <a:t>to study</a:t>
            </a:r>
            <a:r>
              <a:rPr sz="1050" b="1" spc="-60" dirty="0">
                <a:latin typeface="Arial"/>
                <a:cs typeface="Arial"/>
              </a:rPr>
              <a:t> </a:t>
            </a:r>
            <a:r>
              <a:rPr sz="1050" b="1" spc="5" dirty="0">
                <a:latin typeface="Arial"/>
                <a:cs typeface="Arial"/>
              </a:rPr>
              <a:t>drug.</a:t>
            </a:r>
            <a:endParaRPr sz="1050" dirty="0">
              <a:latin typeface="Arial"/>
              <a:cs typeface="Arial"/>
            </a:endParaRPr>
          </a:p>
          <a:p>
            <a:pPr marR="5080" algn="r">
              <a:lnSpc>
                <a:spcPct val="100000"/>
              </a:lnSpc>
              <a:spcBef>
                <a:spcPts val="295"/>
              </a:spcBef>
            </a:pPr>
            <a:r>
              <a:rPr sz="1200" spc="-30" dirty="0">
                <a:solidFill>
                  <a:srgbClr val="45545F"/>
                </a:solidFill>
                <a:latin typeface="Calibri"/>
                <a:cs typeface="Calibri"/>
              </a:rPr>
              <a:t>Spicer. </a:t>
            </a:r>
            <a:r>
              <a:rPr sz="1200" spc="-15" dirty="0">
                <a:solidFill>
                  <a:srgbClr val="45545F"/>
                </a:solidFill>
                <a:latin typeface="Calibri"/>
                <a:cs typeface="Calibri"/>
              </a:rPr>
              <a:t>ASCO 2021. </a:t>
            </a:r>
            <a:r>
              <a:rPr sz="1200" spc="-20" dirty="0">
                <a:solidFill>
                  <a:srgbClr val="45545F"/>
                </a:solidFill>
                <a:latin typeface="Calibri"/>
                <a:cs typeface="Calibri"/>
              </a:rPr>
              <a:t>Abstr</a:t>
            </a:r>
            <a:r>
              <a:rPr sz="1200" spc="-45" dirty="0">
                <a:solidFill>
                  <a:srgbClr val="45545F"/>
                </a:solidFill>
                <a:latin typeface="Calibri"/>
                <a:cs typeface="Calibri"/>
              </a:rPr>
              <a:t> </a:t>
            </a:r>
            <a:r>
              <a:rPr sz="1200" spc="-15" dirty="0">
                <a:solidFill>
                  <a:srgbClr val="45545F"/>
                </a:solidFill>
                <a:latin typeface="Calibri"/>
                <a:cs typeface="Calibri"/>
              </a:rPr>
              <a:t>8503.</a:t>
            </a:r>
            <a:endParaRPr sz="1200" dirty="0">
              <a:latin typeface="Calibri"/>
              <a:cs typeface="Calibri"/>
            </a:endParaRPr>
          </a:p>
        </p:txBody>
      </p:sp>
      <p:sp>
        <p:nvSpPr>
          <p:cNvPr id="29" name="object 29"/>
          <p:cNvSpPr/>
          <p:nvPr/>
        </p:nvSpPr>
        <p:spPr>
          <a:xfrm>
            <a:off x="1629155" y="1587246"/>
            <a:ext cx="5974080" cy="3786504"/>
          </a:xfrm>
          <a:custGeom>
            <a:avLst/>
            <a:gdLst/>
            <a:ahLst/>
            <a:cxnLst/>
            <a:rect l="l" t="t" r="r" b="b"/>
            <a:pathLst>
              <a:path w="5974080" h="3786504">
                <a:moveTo>
                  <a:pt x="0" y="0"/>
                </a:moveTo>
                <a:lnTo>
                  <a:pt x="0" y="3786378"/>
                </a:lnTo>
                <a:lnTo>
                  <a:pt x="5974080" y="3786378"/>
                </a:lnTo>
              </a:path>
            </a:pathLst>
          </a:custGeom>
          <a:ln w="28574">
            <a:solidFill>
              <a:srgbClr val="FFFFFF"/>
            </a:solidFill>
          </a:ln>
        </p:spPr>
        <p:txBody>
          <a:bodyPr wrap="square" lIns="0" tIns="0" rIns="0" bIns="0" rtlCol="0"/>
          <a:lstStyle/>
          <a:p>
            <a:endParaRPr/>
          </a:p>
        </p:txBody>
      </p:sp>
      <p:sp>
        <p:nvSpPr>
          <p:cNvPr id="30" name="object 30"/>
          <p:cNvSpPr/>
          <p:nvPr/>
        </p:nvSpPr>
        <p:spPr>
          <a:xfrm>
            <a:off x="1920620" y="3550539"/>
            <a:ext cx="288798" cy="305562"/>
          </a:xfrm>
          <a:prstGeom prst="rect">
            <a:avLst/>
          </a:prstGeom>
          <a:blipFill>
            <a:blip r:embed="rId5" cstate="print"/>
            <a:stretch>
              <a:fillRect/>
            </a:stretch>
          </a:blipFill>
        </p:spPr>
        <p:txBody>
          <a:bodyPr wrap="square" lIns="0" tIns="0" rIns="0" bIns="0" rtlCol="0"/>
          <a:lstStyle/>
          <a:p>
            <a:endParaRPr/>
          </a:p>
        </p:txBody>
      </p:sp>
      <p:sp>
        <p:nvSpPr>
          <p:cNvPr id="31" name="object 31"/>
          <p:cNvSpPr/>
          <p:nvPr/>
        </p:nvSpPr>
        <p:spPr>
          <a:xfrm>
            <a:off x="1918335" y="3854577"/>
            <a:ext cx="293370" cy="1511935"/>
          </a:xfrm>
          <a:custGeom>
            <a:avLst/>
            <a:gdLst/>
            <a:ahLst/>
            <a:cxnLst/>
            <a:rect l="l" t="t" r="r" b="b"/>
            <a:pathLst>
              <a:path w="293369" h="1511935">
                <a:moveTo>
                  <a:pt x="0" y="0"/>
                </a:moveTo>
                <a:lnTo>
                  <a:pt x="293369" y="0"/>
                </a:lnTo>
                <a:lnTo>
                  <a:pt x="293369" y="1511808"/>
                </a:lnTo>
                <a:lnTo>
                  <a:pt x="0" y="1511808"/>
                </a:lnTo>
                <a:lnTo>
                  <a:pt x="0" y="0"/>
                </a:lnTo>
                <a:close/>
              </a:path>
            </a:pathLst>
          </a:custGeom>
          <a:solidFill>
            <a:srgbClr val="DC1E34"/>
          </a:solidFill>
        </p:spPr>
        <p:txBody>
          <a:bodyPr wrap="square" lIns="0" tIns="0" rIns="0" bIns="0" rtlCol="0"/>
          <a:lstStyle/>
          <a:p>
            <a:endParaRPr/>
          </a:p>
        </p:txBody>
      </p:sp>
      <p:sp>
        <p:nvSpPr>
          <p:cNvPr id="32" name="object 32"/>
          <p:cNvSpPr/>
          <p:nvPr/>
        </p:nvSpPr>
        <p:spPr>
          <a:xfrm>
            <a:off x="1918335" y="3854577"/>
            <a:ext cx="293370" cy="1511935"/>
          </a:xfrm>
          <a:custGeom>
            <a:avLst/>
            <a:gdLst/>
            <a:ahLst/>
            <a:cxnLst/>
            <a:rect l="l" t="t" r="r" b="b"/>
            <a:pathLst>
              <a:path w="293369" h="1511935">
                <a:moveTo>
                  <a:pt x="0" y="0"/>
                </a:moveTo>
                <a:lnTo>
                  <a:pt x="293369" y="0"/>
                </a:lnTo>
                <a:lnTo>
                  <a:pt x="293369" y="1511808"/>
                </a:lnTo>
                <a:lnTo>
                  <a:pt x="0" y="1511808"/>
                </a:lnTo>
                <a:lnTo>
                  <a:pt x="0" y="0"/>
                </a:lnTo>
                <a:close/>
              </a:path>
            </a:pathLst>
          </a:custGeom>
          <a:ln w="9525">
            <a:solidFill>
              <a:srgbClr val="FFFFFF"/>
            </a:solidFill>
          </a:ln>
        </p:spPr>
        <p:txBody>
          <a:bodyPr wrap="square" lIns="0" tIns="0" rIns="0" bIns="0" rtlCol="0"/>
          <a:lstStyle/>
          <a:p>
            <a:endParaRPr/>
          </a:p>
        </p:txBody>
      </p:sp>
      <p:sp>
        <p:nvSpPr>
          <p:cNvPr id="33" name="object 33"/>
          <p:cNvSpPr/>
          <p:nvPr/>
        </p:nvSpPr>
        <p:spPr>
          <a:xfrm>
            <a:off x="2213991" y="3854577"/>
            <a:ext cx="292735" cy="1511935"/>
          </a:xfrm>
          <a:custGeom>
            <a:avLst/>
            <a:gdLst/>
            <a:ahLst/>
            <a:cxnLst/>
            <a:rect l="l" t="t" r="r" b="b"/>
            <a:pathLst>
              <a:path w="292735" h="1511935">
                <a:moveTo>
                  <a:pt x="0" y="0"/>
                </a:moveTo>
                <a:lnTo>
                  <a:pt x="292607" y="0"/>
                </a:lnTo>
                <a:lnTo>
                  <a:pt x="292607" y="1511808"/>
                </a:lnTo>
                <a:lnTo>
                  <a:pt x="0" y="1511808"/>
                </a:lnTo>
                <a:lnTo>
                  <a:pt x="0" y="0"/>
                </a:lnTo>
                <a:close/>
              </a:path>
            </a:pathLst>
          </a:custGeom>
          <a:solidFill>
            <a:srgbClr val="635FAA"/>
          </a:solidFill>
        </p:spPr>
        <p:txBody>
          <a:bodyPr wrap="square" lIns="0" tIns="0" rIns="0" bIns="0" rtlCol="0"/>
          <a:lstStyle/>
          <a:p>
            <a:endParaRPr/>
          </a:p>
        </p:txBody>
      </p:sp>
      <p:sp>
        <p:nvSpPr>
          <p:cNvPr id="34" name="object 34"/>
          <p:cNvSpPr/>
          <p:nvPr/>
        </p:nvSpPr>
        <p:spPr>
          <a:xfrm>
            <a:off x="2213991" y="3854577"/>
            <a:ext cx="292735" cy="1511935"/>
          </a:xfrm>
          <a:custGeom>
            <a:avLst/>
            <a:gdLst/>
            <a:ahLst/>
            <a:cxnLst/>
            <a:rect l="l" t="t" r="r" b="b"/>
            <a:pathLst>
              <a:path w="292735" h="1511935">
                <a:moveTo>
                  <a:pt x="0" y="0"/>
                </a:moveTo>
                <a:lnTo>
                  <a:pt x="292607" y="0"/>
                </a:lnTo>
                <a:lnTo>
                  <a:pt x="292607" y="1511808"/>
                </a:lnTo>
                <a:lnTo>
                  <a:pt x="0" y="1511808"/>
                </a:lnTo>
                <a:lnTo>
                  <a:pt x="0" y="0"/>
                </a:lnTo>
                <a:close/>
              </a:path>
            </a:pathLst>
          </a:custGeom>
          <a:ln w="9525">
            <a:solidFill>
              <a:srgbClr val="FFFFFF"/>
            </a:solidFill>
          </a:ln>
        </p:spPr>
        <p:txBody>
          <a:bodyPr wrap="square" lIns="0" tIns="0" rIns="0" bIns="0" rtlCol="0"/>
          <a:lstStyle/>
          <a:p>
            <a:endParaRPr/>
          </a:p>
        </p:txBody>
      </p:sp>
      <p:sp>
        <p:nvSpPr>
          <p:cNvPr id="35" name="object 35"/>
          <p:cNvSpPr/>
          <p:nvPr/>
        </p:nvSpPr>
        <p:spPr>
          <a:xfrm>
            <a:off x="2211704" y="3550539"/>
            <a:ext cx="292607" cy="298704"/>
          </a:xfrm>
          <a:prstGeom prst="rect">
            <a:avLst/>
          </a:prstGeom>
          <a:blipFill>
            <a:blip r:embed="rId6" cstate="print"/>
            <a:stretch>
              <a:fillRect/>
            </a:stretch>
          </a:blipFill>
        </p:spPr>
        <p:txBody>
          <a:bodyPr wrap="square" lIns="0" tIns="0" rIns="0" bIns="0" rtlCol="0"/>
          <a:lstStyle/>
          <a:p>
            <a:endParaRPr/>
          </a:p>
        </p:txBody>
      </p:sp>
      <p:sp>
        <p:nvSpPr>
          <p:cNvPr id="36" name="object 36"/>
          <p:cNvSpPr/>
          <p:nvPr/>
        </p:nvSpPr>
        <p:spPr>
          <a:xfrm>
            <a:off x="2211704" y="3550539"/>
            <a:ext cx="292735" cy="299085"/>
          </a:xfrm>
          <a:custGeom>
            <a:avLst/>
            <a:gdLst/>
            <a:ahLst/>
            <a:cxnLst/>
            <a:rect l="l" t="t" r="r" b="b"/>
            <a:pathLst>
              <a:path w="292735" h="299085">
                <a:moveTo>
                  <a:pt x="0" y="0"/>
                </a:moveTo>
                <a:lnTo>
                  <a:pt x="292607" y="0"/>
                </a:lnTo>
                <a:lnTo>
                  <a:pt x="292607" y="298704"/>
                </a:lnTo>
                <a:lnTo>
                  <a:pt x="0" y="298704"/>
                </a:lnTo>
                <a:lnTo>
                  <a:pt x="0" y="0"/>
                </a:lnTo>
                <a:close/>
              </a:path>
            </a:pathLst>
          </a:custGeom>
          <a:ln w="9525">
            <a:solidFill>
              <a:srgbClr val="FFFFFF"/>
            </a:solidFill>
          </a:ln>
        </p:spPr>
        <p:txBody>
          <a:bodyPr wrap="square" lIns="0" tIns="0" rIns="0" bIns="0" rtlCol="0"/>
          <a:lstStyle/>
          <a:p>
            <a:endParaRPr/>
          </a:p>
        </p:txBody>
      </p:sp>
      <p:sp>
        <p:nvSpPr>
          <p:cNvPr id="37" name="object 37"/>
          <p:cNvSpPr/>
          <p:nvPr/>
        </p:nvSpPr>
        <p:spPr>
          <a:xfrm>
            <a:off x="2735960" y="4144898"/>
            <a:ext cx="288798" cy="160781"/>
          </a:xfrm>
          <a:prstGeom prst="rect">
            <a:avLst/>
          </a:prstGeom>
          <a:blipFill>
            <a:blip r:embed="rId7" cstate="print"/>
            <a:stretch>
              <a:fillRect/>
            </a:stretch>
          </a:blipFill>
        </p:spPr>
        <p:txBody>
          <a:bodyPr wrap="square" lIns="0" tIns="0" rIns="0" bIns="0" rtlCol="0"/>
          <a:lstStyle/>
          <a:p>
            <a:endParaRPr/>
          </a:p>
        </p:txBody>
      </p:sp>
      <p:sp>
        <p:nvSpPr>
          <p:cNvPr id="38" name="object 38"/>
          <p:cNvSpPr/>
          <p:nvPr/>
        </p:nvSpPr>
        <p:spPr>
          <a:xfrm>
            <a:off x="2733675" y="4305680"/>
            <a:ext cx="292735" cy="1061085"/>
          </a:xfrm>
          <a:custGeom>
            <a:avLst/>
            <a:gdLst/>
            <a:ahLst/>
            <a:cxnLst/>
            <a:rect l="l" t="t" r="r" b="b"/>
            <a:pathLst>
              <a:path w="292735" h="1061085">
                <a:moveTo>
                  <a:pt x="0" y="0"/>
                </a:moveTo>
                <a:lnTo>
                  <a:pt x="292607" y="0"/>
                </a:lnTo>
                <a:lnTo>
                  <a:pt x="292607" y="1060704"/>
                </a:lnTo>
                <a:lnTo>
                  <a:pt x="0" y="1060704"/>
                </a:lnTo>
                <a:lnTo>
                  <a:pt x="0" y="0"/>
                </a:lnTo>
                <a:close/>
              </a:path>
            </a:pathLst>
          </a:custGeom>
          <a:solidFill>
            <a:srgbClr val="DC1E34"/>
          </a:solidFill>
        </p:spPr>
        <p:txBody>
          <a:bodyPr wrap="square" lIns="0" tIns="0" rIns="0" bIns="0" rtlCol="0"/>
          <a:lstStyle/>
          <a:p>
            <a:endParaRPr/>
          </a:p>
        </p:txBody>
      </p:sp>
      <p:sp>
        <p:nvSpPr>
          <p:cNvPr id="39" name="object 39"/>
          <p:cNvSpPr/>
          <p:nvPr/>
        </p:nvSpPr>
        <p:spPr>
          <a:xfrm>
            <a:off x="2733675" y="4305680"/>
            <a:ext cx="292735" cy="1061085"/>
          </a:xfrm>
          <a:custGeom>
            <a:avLst/>
            <a:gdLst/>
            <a:ahLst/>
            <a:cxnLst/>
            <a:rect l="l" t="t" r="r" b="b"/>
            <a:pathLst>
              <a:path w="292735" h="1061085">
                <a:moveTo>
                  <a:pt x="0" y="0"/>
                </a:moveTo>
                <a:lnTo>
                  <a:pt x="292607" y="0"/>
                </a:lnTo>
                <a:lnTo>
                  <a:pt x="292607" y="1060704"/>
                </a:lnTo>
                <a:lnTo>
                  <a:pt x="0" y="1060704"/>
                </a:lnTo>
                <a:lnTo>
                  <a:pt x="0" y="0"/>
                </a:lnTo>
                <a:close/>
              </a:path>
            </a:pathLst>
          </a:custGeom>
          <a:ln w="9525">
            <a:solidFill>
              <a:srgbClr val="FFFFFF"/>
            </a:solidFill>
          </a:ln>
        </p:spPr>
        <p:txBody>
          <a:bodyPr wrap="square" lIns="0" tIns="0" rIns="0" bIns="0" rtlCol="0"/>
          <a:lstStyle/>
          <a:p>
            <a:endParaRPr/>
          </a:p>
        </p:txBody>
      </p:sp>
      <p:sp>
        <p:nvSpPr>
          <p:cNvPr id="40" name="object 40"/>
          <p:cNvSpPr/>
          <p:nvPr/>
        </p:nvSpPr>
        <p:spPr>
          <a:xfrm>
            <a:off x="3029330" y="2944748"/>
            <a:ext cx="292735" cy="2421890"/>
          </a:xfrm>
          <a:custGeom>
            <a:avLst/>
            <a:gdLst/>
            <a:ahLst/>
            <a:cxnLst/>
            <a:rect l="l" t="t" r="r" b="b"/>
            <a:pathLst>
              <a:path w="292735" h="2421890">
                <a:moveTo>
                  <a:pt x="0" y="0"/>
                </a:moveTo>
                <a:lnTo>
                  <a:pt x="292607" y="0"/>
                </a:lnTo>
                <a:lnTo>
                  <a:pt x="292607" y="2421636"/>
                </a:lnTo>
                <a:lnTo>
                  <a:pt x="0" y="2421636"/>
                </a:lnTo>
                <a:lnTo>
                  <a:pt x="0" y="0"/>
                </a:lnTo>
                <a:close/>
              </a:path>
            </a:pathLst>
          </a:custGeom>
          <a:solidFill>
            <a:srgbClr val="635FAA"/>
          </a:solidFill>
        </p:spPr>
        <p:txBody>
          <a:bodyPr wrap="square" lIns="0" tIns="0" rIns="0" bIns="0" rtlCol="0"/>
          <a:lstStyle/>
          <a:p>
            <a:endParaRPr/>
          </a:p>
        </p:txBody>
      </p:sp>
      <p:sp>
        <p:nvSpPr>
          <p:cNvPr id="41" name="object 41"/>
          <p:cNvSpPr/>
          <p:nvPr/>
        </p:nvSpPr>
        <p:spPr>
          <a:xfrm>
            <a:off x="3029330" y="2944748"/>
            <a:ext cx="292735" cy="2421890"/>
          </a:xfrm>
          <a:custGeom>
            <a:avLst/>
            <a:gdLst/>
            <a:ahLst/>
            <a:cxnLst/>
            <a:rect l="l" t="t" r="r" b="b"/>
            <a:pathLst>
              <a:path w="292735" h="2421890">
                <a:moveTo>
                  <a:pt x="0" y="0"/>
                </a:moveTo>
                <a:lnTo>
                  <a:pt x="292607" y="0"/>
                </a:lnTo>
                <a:lnTo>
                  <a:pt x="292607" y="2421636"/>
                </a:lnTo>
                <a:lnTo>
                  <a:pt x="0" y="2421636"/>
                </a:lnTo>
                <a:lnTo>
                  <a:pt x="0" y="0"/>
                </a:lnTo>
                <a:close/>
              </a:path>
            </a:pathLst>
          </a:custGeom>
          <a:ln w="9524">
            <a:solidFill>
              <a:srgbClr val="FFFFFF"/>
            </a:solidFill>
          </a:ln>
        </p:spPr>
        <p:txBody>
          <a:bodyPr wrap="square" lIns="0" tIns="0" rIns="0" bIns="0" rtlCol="0"/>
          <a:lstStyle/>
          <a:p>
            <a:endParaRPr/>
          </a:p>
        </p:txBody>
      </p:sp>
      <p:sp>
        <p:nvSpPr>
          <p:cNvPr id="42" name="object 42"/>
          <p:cNvSpPr/>
          <p:nvPr/>
        </p:nvSpPr>
        <p:spPr>
          <a:xfrm>
            <a:off x="3581780" y="4144898"/>
            <a:ext cx="289560" cy="160781"/>
          </a:xfrm>
          <a:prstGeom prst="rect">
            <a:avLst/>
          </a:prstGeom>
          <a:blipFill>
            <a:blip r:embed="rId8" cstate="print"/>
            <a:stretch>
              <a:fillRect/>
            </a:stretch>
          </a:blipFill>
        </p:spPr>
        <p:txBody>
          <a:bodyPr wrap="square" lIns="0" tIns="0" rIns="0" bIns="0" rtlCol="0"/>
          <a:lstStyle/>
          <a:p>
            <a:endParaRPr/>
          </a:p>
        </p:txBody>
      </p:sp>
      <p:sp>
        <p:nvSpPr>
          <p:cNvPr id="43" name="object 43"/>
          <p:cNvSpPr/>
          <p:nvPr/>
        </p:nvSpPr>
        <p:spPr>
          <a:xfrm>
            <a:off x="3580257" y="4305680"/>
            <a:ext cx="292735" cy="1061085"/>
          </a:xfrm>
          <a:custGeom>
            <a:avLst/>
            <a:gdLst/>
            <a:ahLst/>
            <a:cxnLst/>
            <a:rect l="l" t="t" r="r" b="b"/>
            <a:pathLst>
              <a:path w="292735" h="1061085">
                <a:moveTo>
                  <a:pt x="0" y="0"/>
                </a:moveTo>
                <a:lnTo>
                  <a:pt x="292608" y="0"/>
                </a:lnTo>
                <a:lnTo>
                  <a:pt x="292608" y="1060704"/>
                </a:lnTo>
                <a:lnTo>
                  <a:pt x="0" y="1060704"/>
                </a:lnTo>
                <a:lnTo>
                  <a:pt x="0" y="0"/>
                </a:lnTo>
                <a:close/>
              </a:path>
            </a:pathLst>
          </a:custGeom>
          <a:solidFill>
            <a:srgbClr val="DC1E34"/>
          </a:solidFill>
        </p:spPr>
        <p:txBody>
          <a:bodyPr wrap="square" lIns="0" tIns="0" rIns="0" bIns="0" rtlCol="0"/>
          <a:lstStyle/>
          <a:p>
            <a:endParaRPr/>
          </a:p>
        </p:txBody>
      </p:sp>
      <p:sp>
        <p:nvSpPr>
          <p:cNvPr id="44" name="object 44"/>
          <p:cNvSpPr/>
          <p:nvPr/>
        </p:nvSpPr>
        <p:spPr>
          <a:xfrm>
            <a:off x="3580257" y="4305680"/>
            <a:ext cx="292735" cy="1061085"/>
          </a:xfrm>
          <a:custGeom>
            <a:avLst/>
            <a:gdLst/>
            <a:ahLst/>
            <a:cxnLst/>
            <a:rect l="l" t="t" r="r" b="b"/>
            <a:pathLst>
              <a:path w="292735" h="1061085">
                <a:moveTo>
                  <a:pt x="0" y="0"/>
                </a:moveTo>
                <a:lnTo>
                  <a:pt x="292608" y="0"/>
                </a:lnTo>
                <a:lnTo>
                  <a:pt x="292608" y="1060704"/>
                </a:lnTo>
                <a:lnTo>
                  <a:pt x="0" y="1060704"/>
                </a:lnTo>
                <a:lnTo>
                  <a:pt x="0" y="0"/>
                </a:lnTo>
                <a:close/>
              </a:path>
            </a:pathLst>
          </a:custGeom>
          <a:ln w="9525">
            <a:solidFill>
              <a:srgbClr val="FFFFFF"/>
            </a:solidFill>
          </a:ln>
        </p:spPr>
        <p:txBody>
          <a:bodyPr wrap="square" lIns="0" tIns="0" rIns="0" bIns="0" rtlCol="0"/>
          <a:lstStyle/>
          <a:p>
            <a:endParaRPr/>
          </a:p>
        </p:txBody>
      </p:sp>
      <p:sp>
        <p:nvSpPr>
          <p:cNvPr id="45" name="object 45"/>
          <p:cNvSpPr/>
          <p:nvPr/>
        </p:nvSpPr>
        <p:spPr>
          <a:xfrm>
            <a:off x="3875151" y="4452746"/>
            <a:ext cx="292735" cy="913765"/>
          </a:xfrm>
          <a:custGeom>
            <a:avLst/>
            <a:gdLst/>
            <a:ahLst/>
            <a:cxnLst/>
            <a:rect l="l" t="t" r="r" b="b"/>
            <a:pathLst>
              <a:path w="292735" h="913764">
                <a:moveTo>
                  <a:pt x="0" y="0"/>
                </a:moveTo>
                <a:lnTo>
                  <a:pt x="292608" y="0"/>
                </a:lnTo>
                <a:lnTo>
                  <a:pt x="292608" y="913638"/>
                </a:lnTo>
                <a:lnTo>
                  <a:pt x="0" y="913638"/>
                </a:lnTo>
                <a:lnTo>
                  <a:pt x="0" y="0"/>
                </a:lnTo>
                <a:close/>
              </a:path>
            </a:pathLst>
          </a:custGeom>
          <a:solidFill>
            <a:srgbClr val="635FAA"/>
          </a:solidFill>
        </p:spPr>
        <p:txBody>
          <a:bodyPr wrap="square" lIns="0" tIns="0" rIns="0" bIns="0" rtlCol="0"/>
          <a:lstStyle/>
          <a:p>
            <a:endParaRPr/>
          </a:p>
        </p:txBody>
      </p:sp>
      <p:sp>
        <p:nvSpPr>
          <p:cNvPr id="46" name="object 46"/>
          <p:cNvSpPr/>
          <p:nvPr/>
        </p:nvSpPr>
        <p:spPr>
          <a:xfrm>
            <a:off x="3875151" y="4452746"/>
            <a:ext cx="292735" cy="913765"/>
          </a:xfrm>
          <a:custGeom>
            <a:avLst/>
            <a:gdLst/>
            <a:ahLst/>
            <a:cxnLst/>
            <a:rect l="l" t="t" r="r" b="b"/>
            <a:pathLst>
              <a:path w="292735" h="913764">
                <a:moveTo>
                  <a:pt x="0" y="0"/>
                </a:moveTo>
                <a:lnTo>
                  <a:pt x="292608" y="0"/>
                </a:lnTo>
                <a:lnTo>
                  <a:pt x="292608" y="913638"/>
                </a:lnTo>
                <a:lnTo>
                  <a:pt x="0" y="913638"/>
                </a:lnTo>
                <a:lnTo>
                  <a:pt x="0" y="0"/>
                </a:lnTo>
                <a:close/>
              </a:path>
            </a:pathLst>
          </a:custGeom>
          <a:ln w="9525">
            <a:solidFill>
              <a:srgbClr val="FFFFFF"/>
            </a:solidFill>
          </a:ln>
        </p:spPr>
        <p:txBody>
          <a:bodyPr wrap="square" lIns="0" tIns="0" rIns="0" bIns="0" rtlCol="0"/>
          <a:lstStyle/>
          <a:p>
            <a:endParaRPr/>
          </a:p>
        </p:txBody>
      </p:sp>
      <p:sp>
        <p:nvSpPr>
          <p:cNvPr id="47" name="object 47"/>
          <p:cNvSpPr/>
          <p:nvPr/>
        </p:nvSpPr>
        <p:spPr>
          <a:xfrm>
            <a:off x="6061328" y="4596765"/>
            <a:ext cx="288798" cy="305562"/>
          </a:xfrm>
          <a:prstGeom prst="rect">
            <a:avLst/>
          </a:prstGeom>
          <a:blipFill>
            <a:blip r:embed="rId9" cstate="print"/>
            <a:stretch>
              <a:fillRect/>
            </a:stretch>
          </a:blipFill>
        </p:spPr>
        <p:txBody>
          <a:bodyPr wrap="square" lIns="0" tIns="0" rIns="0" bIns="0" rtlCol="0"/>
          <a:lstStyle/>
          <a:p>
            <a:endParaRPr/>
          </a:p>
        </p:txBody>
      </p:sp>
      <p:sp>
        <p:nvSpPr>
          <p:cNvPr id="48" name="object 48"/>
          <p:cNvSpPr/>
          <p:nvPr/>
        </p:nvSpPr>
        <p:spPr>
          <a:xfrm>
            <a:off x="6059042" y="4903851"/>
            <a:ext cx="292735" cy="462915"/>
          </a:xfrm>
          <a:custGeom>
            <a:avLst/>
            <a:gdLst/>
            <a:ahLst/>
            <a:cxnLst/>
            <a:rect l="l" t="t" r="r" b="b"/>
            <a:pathLst>
              <a:path w="292735" h="462914">
                <a:moveTo>
                  <a:pt x="0" y="0"/>
                </a:moveTo>
                <a:lnTo>
                  <a:pt x="292608" y="0"/>
                </a:lnTo>
                <a:lnTo>
                  <a:pt x="292608" y="462534"/>
                </a:lnTo>
                <a:lnTo>
                  <a:pt x="0" y="462534"/>
                </a:lnTo>
                <a:lnTo>
                  <a:pt x="0" y="0"/>
                </a:lnTo>
                <a:close/>
              </a:path>
            </a:pathLst>
          </a:custGeom>
          <a:solidFill>
            <a:srgbClr val="DC1E34"/>
          </a:solidFill>
        </p:spPr>
        <p:txBody>
          <a:bodyPr wrap="square" lIns="0" tIns="0" rIns="0" bIns="0" rtlCol="0"/>
          <a:lstStyle/>
          <a:p>
            <a:endParaRPr/>
          </a:p>
        </p:txBody>
      </p:sp>
      <p:sp>
        <p:nvSpPr>
          <p:cNvPr id="49" name="object 49"/>
          <p:cNvSpPr/>
          <p:nvPr/>
        </p:nvSpPr>
        <p:spPr>
          <a:xfrm>
            <a:off x="6059042" y="4903851"/>
            <a:ext cx="292735" cy="462915"/>
          </a:xfrm>
          <a:custGeom>
            <a:avLst/>
            <a:gdLst/>
            <a:ahLst/>
            <a:cxnLst/>
            <a:rect l="l" t="t" r="r" b="b"/>
            <a:pathLst>
              <a:path w="292735" h="462914">
                <a:moveTo>
                  <a:pt x="0" y="0"/>
                </a:moveTo>
                <a:lnTo>
                  <a:pt x="292608" y="0"/>
                </a:lnTo>
                <a:lnTo>
                  <a:pt x="292608" y="462534"/>
                </a:lnTo>
                <a:lnTo>
                  <a:pt x="0" y="462534"/>
                </a:lnTo>
                <a:lnTo>
                  <a:pt x="0" y="0"/>
                </a:lnTo>
                <a:close/>
              </a:path>
            </a:pathLst>
          </a:custGeom>
          <a:ln w="9525">
            <a:solidFill>
              <a:srgbClr val="FFFFFF"/>
            </a:solidFill>
          </a:ln>
        </p:spPr>
        <p:txBody>
          <a:bodyPr wrap="square" lIns="0" tIns="0" rIns="0" bIns="0" rtlCol="0"/>
          <a:lstStyle/>
          <a:p>
            <a:endParaRPr/>
          </a:p>
        </p:txBody>
      </p:sp>
      <p:sp>
        <p:nvSpPr>
          <p:cNvPr id="50" name="object 50"/>
          <p:cNvSpPr/>
          <p:nvPr/>
        </p:nvSpPr>
        <p:spPr>
          <a:xfrm>
            <a:off x="6353936" y="4900803"/>
            <a:ext cx="293370" cy="466090"/>
          </a:xfrm>
          <a:custGeom>
            <a:avLst/>
            <a:gdLst/>
            <a:ahLst/>
            <a:cxnLst/>
            <a:rect l="l" t="t" r="r" b="b"/>
            <a:pathLst>
              <a:path w="293370" h="466089">
                <a:moveTo>
                  <a:pt x="0" y="0"/>
                </a:moveTo>
                <a:lnTo>
                  <a:pt x="293369" y="0"/>
                </a:lnTo>
                <a:lnTo>
                  <a:pt x="293369" y="465581"/>
                </a:lnTo>
                <a:lnTo>
                  <a:pt x="0" y="465581"/>
                </a:lnTo>
                <a:lnTo>
                  <a:pt x="0" y="0"/>
                </a:lnTo>
                <a:close/>
              </a:path>
            </a:pathLst>
          </a:custGeom>
          <a:solidFill>
            <a:srgbClr val="635FAA"/>
          </a:solidFill>
        </p:spPr>
        <p:txBody>
          <a:bodyPr wrap="square" lIns="0" tIns="0" rIns="0" bIns="0" rtlCol="0"/>
          <a:lstStyle/>
          <a:p>
            <a:endParaRPr/>
          </a:p>
        </p:txBody>
      </p:sp>
      <p:sp>
        <p:nvSpPr>
          <p:cNvPr id="51" name="object 51"/>
          <p:cNvSpPr/>
          <p:nvPr/>
        </p:nvSpPr>
        <p:spPr>
          <a:xfrm>
            <a:off x="6353936" y="4900803"/>
            <a:ext cx="293370" cy="466090"/>
          </a:xfrm>
          <a:custGeom>
            <a:avLst/>
            <a:gdLst/>
            <a:ahLst/>
            <a:cxnLst/>
            <a:rect l="l" t="t" r="r" b="b"/>
            <a:pathLst>
              <a:path w="293370" h="466089">
                <a:moveTo>
                  <a:pt x="0" y="0"/>
                </a:moveTo>
                <a:lnTo>
                  <a:pt x="293369" y="0"/>
                </a:lnTo>
                <a:lnTo>
                  <a:pt x="293369" y="465581"/>
                </a:lnTo>
                <a:lnTo>
                  <a:pt x="0" y="465581"/>
                </a:lnTo>
                <a:lnTo>
                  <a:pt x="0" y="0"/>
                </a:lnTo>
                <a:close/>
              </a:path>
            </a:pathLst>
          </a:custGeom>
          <a:ln w="9525">
            <a:solidFill>
              <a:srgbClr val="FFFFFF"/>
            </a:solidFill>
          </a:ln>
        </p:spPr>
        <p:txBody>
          <a:bodyPr wrap="square" lIns="0" tIns="0" rIns="0" bIns="0" rtlCol="0"/>
          <a:lstStyle/>
          <a:p>
            <a:endParaRPr/>
          </a:p>
        </p:txBody>
      </p:sp>
      <p:sp>
        <p:nvSpPr>
          <p:cNvPr id="52" name="object 52"/>
          <p:cNvSpPr/>
          <p:nvPr/>
        </p:nvSpPr>
        <p:spPr>
          <a:xfrm>
            <a:off x="6351651" y="4452746"/>
            <a:ext cx="292607" cy="449580"/>
          </a:xfrm>
          <a:prstGeom prst="rect">
            <a:avLst/>
          </a:prstGeom>
          <a:blipFill>
            <a:blip r:embed="rId10" cstate="print"/>
            <a:stretch>
              <a:fillRect/>
            </a:stretch>
          </a:blipFill>
        </p:spPr>
        <p:txBody>
          <a:bodyPr wrap="square" lIns="0" tIns="0" rIns="0" bIns="0" rtlCol="0"/>
          <a:lstStyle/>
          <a:p>
            <a:endParaRPr/>
          </a:p>
        </p:txBody>
      </p:sp>
      <p:sp>
        <p:nvSpPr>
          <p:cNvPr id="53" name="object 53"/>
          <p:cNvSpPr/>
          <p:nvPr/>
        </p:nvSpPr>
        <p:spPr>
          <a:xfrm>
            <a:off x="6351651" y="4452746"/>
            <a:ext cx="292735" cy="449580"/>
          </a:xfrm>
          <a:custGeom>
            <a:avLst/>
            <a:gdLst/>
            <a:ahLst/>
            <a:cxnLst/>
            <a:rect l="l" t="t" r="r" b="b"/>
            <a:pathLst>
              <a:path w="292734" h="449579">
                <a:moveTo>
                  <a:pt x="0" y="0"/>
                </a:moveTo>
                <a:lnTo>
                  <a:pt x="292607" y="0"/>
                </a:lnTo>
                <a:lnTo>
                  <a:pt x="292607" y="449580"/>
                </a:lnTo>
                <a:lnTo>
                  <a:pt x="0" y="449580"/>
                </a:lnTo>
                <a:lnTo>
                  <a:pt x="0" y="0"/>
                </a:lnTo>
                <a:close/>
              </a:path>
            </a:pathLst>
          </a:custGeom>
          <a:ln w="9525">
            <a:solidFill>
              <a:srgbClr val="FFFFFF"/>
            </a:solidFill>
          </a:ln>
        </p:spPr>
        <p:txBody>
          <a:bodyPr wrap="square" lIns="0" tIns="0" rIns="0" bIns="0" rtlCol="0"/>
          <a:lstStyle/>
          <a:p>
            <a:endParaRPr/>
          </a:p>
        </p:txBody>
      </p:sp>
      <p:sp>
        <p:nvSpPr>
          <p:cNvPr id="54" name="object 54"/>
          <p:cNvSpPr/>
          <p:nvPr/>
        </p:nvSpPr>
        <p:spPr>
          <a:xfrm>
            <a:off x="6894956" y="4764404"/>
            <a:ext cx="289559" cy="138683"/>
          </a:xfrm>
          <a:prstGeom prst="rect">
            <a:avLst/>
          </a:prstGeom>
          <a:blipFill>
            <a:blip r:embed="rId11" cstate="print"/>
            <a:stretch>
              <a:fillRect/>
            </a:stretch>
          </a:blipFill>
        </p:spPr>
        <p:txBody>
          <a:bodyPr wrap="square" lIns="0" tIns="0" rIns="0" bIns="0" rtlCol="0"/>
          <a:lstStyle/>
          <a:p>
            <a:endParaRPr/>
          </a:p>
        </p:txBody>
      </p:sp>
      <p:sp>
        <p:nvSpPr>
          <p:cNvPr id="55" name="object 55"/>
          <p:cNvSpPr/>
          <p:nvPr/>
        </p:nvSpPr>
        <p:spPr>
          <a:xfrm>
            <a:off x="6893432" y="4900803"/>
            <a:ext cx="292735" cy="466090"/>
          </a:xfrm>
          <a:custGeom>
            <a:avLst/>
            <a:gdLst/>
            <a:ahLst/>
            <a:cxnLst/>
            <a:rect l="l" t="t" r="r" b="b"/>
            <a:pathLst>
              <a:path w="292734" h="466089">
                <a:moveTo>
                  <a:pt x="0" y="0"/>
                </a:moveTo>
                <a:lnTo>
                  <a:pt x="292607" y="0"/>
                </a:lnTo>
                <a:lnTo>
                  <a:pt x="292607" y="465581"/>
                </a:lnTo>
                <a:lnTo>
                  <a:pt x="0" y="465581"/>
                </a:lnTo>
                <a:lnTo>
                  <a:pt x="0" y="0"/>
                </a:lnTo>
                <a:close/>
              </a:path>
            </a:pathLst>
          </a:custGeom>
          <a:solidFill>
            <a:srgbClr val="DC1E34"/>
          </a:solidFill>
        </p:spPr>
        <p:txBody>
          <a:bodyPr wrap="square" lIns="0" tIns="0" rIns="0" bIns="0" rtlCol="0"/>
          <a:lstStyle/>
          <a:p>
            <a:endParaRPr/>
          </a:p>
        </p:txBody>
      </p:sp>
      <p:sp>
        <p:nvSpPr>
          <p:cNvPr id="56" name="object 56"/>
          <p:cNvSpPr/>
          <p:nvPr/>
        </p:nvSpPr>
        <p:spPr>
          <a:xfrm>
            <a:off x="6893432" y="4900803"/>
            <a:ext cx="292735" cy="466090"/>
          </a:xfrm>
          <a:custGeom>
            <a:avLst/>
            <a:gdLst/>
            <a:ahLst/>
            <a:cxnLst/>
            <a:rect l="l" t="t" r="r" b="b"/>
            <a:pathLst>
              <a:path w="292734" h="466089">
                <a:moveTo>
                  <a:pt x="0" y="0"/>
                </a:moveTo>
                <a:lnTo>
                  <a:pt x="292607" y="0"/>
                </a:lnTo>
                <a:lnTo>
                  <a:pt x="292607" y="465581"/>
                </a:lnTo>
                <a:lnTo>
                  <a:pt x="0" y="465581"/>
                </a:lnTo>
                <a:lnTo>
                  <a:pt x="0" y="0"/>
                </a:lnTo>
                <a:close/>
              </a:path>
            </a:pathLst>
          </a:custGeom>
          <a:ln w="9525">
            <a:solidFill>
              <a:srgbClr val="FFFFFF"/>
            </a:solidFill>
          </a:ln>
        </p:spPr>
        <p:txBody>
          <a:bodyPr wrap="square" lIns="0" tIns="0" rIns="0" bIns="0" rtlCol="0"/>
          <a:lstStyle/>
          <a:p>
            <a:endParaRPr/>
          </a:p>
        </p:txBody>
      </p:sp>
      <p:sp>
        <p:nvSpPr>
          <p:cNvPr id="57" name="object 57"/>
          <p:cNvSpPr/>
          <p:nvPr/>
        </p:nvSpPr>
        <p:spPr>
          <a:xfrm>
            <a:off x="7189089" y="5060822"/>
            <a:ext cx="292735" cy="306070"/>
          </a:xfrm>
          <a:custGeom>
            <a:avLst/>
            <a:gdLst/>
            <a:ahLst/>
            <a:cxnLst/>
            <a:rect l="l" t="t" r="r" b="b"/>
            <a:pathLst>
              <a:path w="292734" h="306070">
                <a:moveTo>
                  <a:pt x="0" y="0"/>
                </a:moveTo>
                <a:lnTo>
                  <a:pt x="292607" y="0"/>
                </a:lnTo>
                <a:lnTo>
                  <a:pt x="292607" y="305562"/>
                </a:lnTo>
                <a:lnTo>
                  <a:pt x="0" y="305562"/>
                </a:lnTo>
                <a:lnTo>
                  <a:pt x="0" y="0"/>
                </a:lnTo>
                <a:close/>
              </a:path>
            </a:pathLst>
          </a:custGeom>
          <a:solidFill>
            <a:srgbClr val="635FAA"/>
          </a:solidFill>
        </p:spPr>
        <p:txBody>
          <a:bodyPr wrap="square" lIns="0" tIns="0" rIns="0" bIns="0" rtlCol="0"/>
          <a:lstStyle/>
          <a:p>
            <a:endParaRPr/>
          </a:p>
        </p:txBody>
      </p:sp>
      <p:sp>
        <p:nvSpPr>
          <p:cNvPr id="58" name="object 58"/>
          <p:cNvSpPr/>
          <p:nvPr/>
        </p:nvSpPr>
        <p:spPr>
          <a:xfrm>
            <a:off x="7189089" y="5060822"/>
            <a:ext cx="292735" cy="306070"/>
          </a:xfrm>
          <a:custGeom>
            <a:avLst/>
            <a:gdLst/>
            <a:ahLst/>
            <a:cxnLst/>
            <a:rect l="l" t="t" r="r" b="b"/>
            <a:pathLst>
              <a:path w="292734" h="306070">
                <a:moveTo>
                  <a:pt x="0" y="0"/>
                </a:moveTo>
                <a:lnTo>
                  <a:pt x="292607" y="0"/>
                </a:lnTo>
                <a:lnTo>
                  <a:pt x="292607" y="305562"/>
                </a:lnTo>
                <a:lnTo>
                  <a:pt x="0" y="305562"/>
                </a:lnTo>
                <a:lnTo>
                  <a:pt x="0" y="0"/>
                </a:lnTo>
                <a:close/>
              </a:path>
            </a:pathLst>
          </a:custGeom>
          <a:ln w="9525">
            <a:solidFill>
              <a:srgbClr val="FFFFFF"/>
            </a:solidFill>
          </a:ln>
        </p:spPr>
        <p:txBody>
          <a:bodyPr wrap="square" lIns="0" tIns="0" rIns="0" bIns="0" rtlCol="0"/>
          <a:lstStyle/>
          <a:p>
            <a:endParaRPr/>
          </a:p>
        </p:txBody>
      </p:sp>
      <p:sp>
        <p:nvSpPr>
          <p:cNvPr id="59" name="object 59"/>
          <p:cNvSpPr txBox="1"/>
          <p:nvPr/>
        </p:nvSpPr>
        <p:spPr>
          <a:xfrm>
            <a:off x="1918335" y="4442164"/>
            <a:ext cx="588645" cy="269875"/>
          </a:xfrm>
          <a:prstGeom prst="rect">
            <a:avLst/>
          </a:prstGeom>
        </p:spPr>
        <p:txBody>
          <a:bodyPr vert="horz" wrap="square" lIns="0" tIns="12700" rIns="0" bIns="0" rtlCol="0">
            <a:spAutoFit/>
          </a:bodyPr>
          <a:lstStyle/>
          <a:p>
            <a:pPr marL="21590">
              <a:lnSpc>
                <a:spcPct val="100000"/>
              </a:lnSpc>
              <a:spcBef>
                <a:spcPts val="100"/>
              </a:spcBef>
            </a:pPr>
            <a:r>
              <a:rPr sz="1600" b="1" spc="-5" dirty="0">
                <a:solidFill>
                  <a:srgbClr val="FFFFFF"/>
                </a:solidFill>
                <a:latin typeface="Calibri"/>
                <a:cs typeface="Calibri"/>
              </a:rPr>
              <a:t>10</a:t>
            </a:r>
            <a:r>
              <a:rPr sz="1600" b="1" spc="185" dirty="0">
                <a:solidFill>
                  <a:srgbClr val="FFFFFF"/>
                </a:solidFill>
                <a:latin typeface="Calibri"/>
                <a:cs typeface="Calibri"/>
              </a:rPr>
              <a:t> </a:t>
            </a:r>
            <a:r>
              <a:rPr sz="1600" b="1" spc="-5" dirty="0">
                <a:solidFill>
                  <a:srgbClr val="FFFFFF"/>
                </a:solidFill>
                <a:latin typeface="Calibri"/>
                <a:cs typeface="Calibri"/>
              </a:rPr>
              <a:t>10</a:t>
            </a:r>
            <a:endParaRPr sz="1600">
              <a:latin typeface="Calibri"/>
              <a:cs typeface="Calibri"/>
            </a:endParaRPr>
          </a:p>
        </p:txBody>
      </p:sp>
      <p:sp>
        <p:nvSpPr>
          <p:cNvPr id="60" name="object 60"/>
          <p:cNvSpPr txBox="1"/>
          <p:nvPr/>
        </p:nvSpPr>
        <p:spPr>
          <a:xfrm>
            <a:off x="2733675" y="4687326"/>
            <a:ext cx="295910" cy="269875"/>
          </a:xfrm>
          <a:prstGeom prst="rect">
            <a:avLst/>
          </a:prstGeom>
        </p:spPr>
        <p:txBody>
          <a:bodyPr vert="horz" wrap="square" lIns="0" tIns="12700" rIns="0" bIns="0" rtlCol="0">
            <a:spAutoFit/>
          </a:bodyPr>
          <a:lstStyle/>
          <a:p>
            <a:pPr marL="88900">
              <a:lnSpc>
                <a:spcPct val="100000"/>
              </a:lnSpc>
              <a:spcBef>
                <a:spcPts val="100"/>
              </a:spcBef>
            </a:pPr>
            <a:r>
              <a:rPr sz="1600" b="1" dirty="0">
                <a:solidFill>
                  <a:srgbClr val="FFFFFF"/>
                </a:solidFill>
                <a:latin typeface="Calibri"/>
                <a:cs typeface="Calibri"/>
              </a:rPr>
              <a:t>7</a:t>
            </a:r>
            <a:endParaRPr sz="1600">
              <a:latin typeface="Calibri"/>
              <a:cs typeface="Calibri"/>
            </a:endParaRPr>
          </a:p>
        </p:txBody>
      </p:sp>
      <p:sp>
        <p:nvSpPr>
          <p:cNvPr id="61" name="object 61"/>
          <p:cNvSpPr txBox="1"/>
          <p:nvPr/>
        </p:nvSpPr>
        <p:spPr>
          <a:xfrm>
            <a:off x="3029330" y="4004127"/>
            <a:ext cx="292735" cy="269875"/>
          </a:xfrm>
          <a:prstGeom prst="rect">
            <a:avLst/>
          </a:prstGeom>
        </p:spPr>
        <p:txBody>
          <a:bodyPr vert="horz" wrap="square" lIns="0" tIns="12700" rIns="0" bIns="0" rtlCol="0">
            <a:spAutoFit/>
          </a:bodyPr>
          <a:lstStyle/>
          <a:p>
            <a:pPr marL="30480">
              <a:lnSpc>
                <a:spcPct val="100000"/>
              </a:lnSpc>
              <a:spcBef>
                <a:spcPts val="100"/>
              </a:spcBef>
            </a:pPr>
            <a:r>
              <a:rPr sz="1600" b="1" spc="-5" dirty="0">
                <a:solidFill>
                  <a:srgbClr val="FFFFFF"/>
                </a:solidFill>
                <a:latin typeface="Calibri"/>
                <a:cs typeface="Calibri"/>
              </a:rPr>
              <a:t>16</a:t>
            </a:r>
            <a:endParaRPr sz="1600">
              <a:latin typeface="Calibri"/>
              <a:cs typeface="Calibri"/>
            </a:endParaRPr>
          </a:p>
        </p:txBody>
      </p:sp>
      <p:sp>
        <p:nvSpPr>
          <p:cNvPr id="62" name="object 62"/>
          <p:cNvSpPr txBox="1"/>
          <p:nvPr/>
        </p:nvSpPr>
        <p:spPr>
          <a:xfrm>
            <a:off x="1995087" y="3316656"/>
            <a:ext cx="408940" cy="269875"/>
          </a:xfrm>
          <a:prstGeom prst="rect">
            <a:avLst/>
          </a:prstGeom>
        </p:spPr>
        <p:txBody>
          <a:bodyPr vert="horz" wrap="square" lIns="0" tIns="12700" rIns="0" bIns="0" rtlCol="0">
            <a:spAutoFit/>
          </a:bodyPr>
          <a:lstStyle/>
          <a:p>
            <a:pPr marL="12700">
              <a:lnSpc>
                <a:spcPct val="100000"/>
              </a:lnSpc>
              <a:spcBef>
                <a:spcPts val="100"/>
              </a:spcBef>
              <a:tabLst>
                <a:tab pos="292735" algn="l"/>
              </a:tabLst>
            </a:pPr>
            <a:r>
              <a:rPr sz="1600" b="1" dirty="0">
                <a:latin typeface="Calibri"/>
                <a:cs typeface="Calibri"/>
              </a:rPr>
              <a:t>2	2</a:t>
            </a:r>
            <a:endParaRPr sz="1600">
              <a:latin typeface="Calibri"/>
              <a:cs typeface="Calibri"/>
            </a:endParaRPr>
          </a:p>
        </p:txBody>
      </p:sp>
      <p:sp>
        <p:nvSpPr>
          <p:cNvPr id="63" name="object 63"/>
          <p:cNvSpPr txBox="1"/>
          <p:nvPr/>
        </p:nvSpPr>
        <p:spPr>
          <a:xfrm>
            <a:off x="2802800" y="3882258"/>
            <a:ext cx="128905" cy="269875"/>
          </a:xfrm>
          <a:prstGeom prst="rect">
            <a:avLst/>
          </a:prstGeom>
        </p:spPr>
        <p:txBody>
          <a:bodyPr vert="horz" wrap="square" lIns="0" tIns="12700" rIns="0" bIns="0" rtlCol="0">
            <a:spAutoFit/>
          </a:bodyPr>
          <a:lstStyle/>
          <a:p>
            <a:pPr marL="12700">
              <a:lnSpc>
                <a:spcPct val="100000"/>
              </a:lnSpc>
              <a:spcBef>
                <a:spcPts val="100"/>
              </a:spcBef>
            </a:pPr>
            <a:r>
              <a:rPr sz="1600" b="1" dirty="0">
                <a:latin typeface="Calibri"/>
                <a:cs typeface="Calibri"/>
              </a:rPr>
              <a:t>1</a:t>
            </a:r>
            <a:endParaRPr sz="1600">
              <a:latin typeface="Calibri"/>
              <a:cs typeface="Calibri"/>
            </a:endParaRPr>
          </a:p>
        </p:txBody>
      </p:sp>
      <p:sp>
        <p:nvSpPr>
          <p:cNvPr id="64" name="object 64"/>
          <p:cNvSpPr txBox="1"/>
          <p:nvPr/>
        </p:nvSpPr>
        <p:spPr>
          <a:xfrm>
            <a:off x="3645710" y="3885107"/>
            <a:ext cx="128905" cy="269875"/>
          </a:xfrm>
          <a:prstGeom prst="rect">
            <a:avLst/>
          </a:prstGeom>
        </p:spPr>
        <p:txBody>
          <a:bodyPr vert="horz" wrap="square" lIns="0" tIns="12700" rIns="0" bIns="0" rtlCol="0">
            <a:spAutoFit/>
          </a:bodyPr>
          <a:lstStyle/>
          <a:p>
            <a:pPr marL="12700">
              <a:lnSpc>
                <a:spcPct val="100000"/>
              </a:lnSpc>
              <a:spcBef>
                <a:spcPts val="100"/>
              </a:spcBef>
            </a:pPr>
            <a:r>
              <a:rPr sz="1600" b="1" dirty="0">
                <a:latin typeface="Calibri"/>
                <a:cs typeface="Calibri"/>
              </a:rPr>
              <a:t>1</a:t>
            </a:r>
            <a:endParaRPr sz="1600">
              <a:latin typeface="Calibri"/>
              <a:cs typeface="Calibri"/>
            </a:endParaRPr>
          </a:p>
        </p:txBody>
      </p:sp>
      <p:sp>
        <p:nvSpPr>
          <p:cNvPr id="65" name="object 65"/>
          <p:cNvSpPr txBox="1"/>
          <p:nvPr/>
        </p:nvSpPr>
        <p:spPr>
          <a:xfrm>
            <a:off x="3580257" y="4668608"/>
            <a:ext cx="295275" cy="269875"/>
          </a:xfrm>
          <a:prstGeom prst="rect">
            <a:avLst/>
          </a:prstGeom>
        </p:spPr>
        <p:txBody>
          <a:bodyPr vert="horz" wrap="square" lIns="0" tIns="12700" rIns="0" bIns="0" rtlCol="0">
            <a:spAutoFit/>
          </a:bodyPr>
          <a:lstStyle/>
          <a:p>
            <a:pPr marL="99695">
              <a:lnSpc>
                <a:spcPct val="100000"/>
              </a:lnSpc>
              <a:spcBef>
                <a:spcPts val="100"/>
              </a:spcBef>
            </a:pPr>
            <a:r>
              <a:rPr sz="1600" b="1" dirty="0">
                <a:solidFill>
                  <a:srgbClr val="FFFFFF"/>
                </a:solidFill>
                <a:latin typeface="Calibri"/>
                <a:cs typeface="Calibri"/>
              </a:rPr>
              <a:t>7</a:t>
            </a:r>
            <a:endParaRPr sz="1600">
              <a:latin typeface="Calibri"/>
              <a:cs typeface="Calibri"/>
            </a:endParaRPr>
          </a:p>
        </p:txBody>
      </p:sp>
      <p:sp>
        <p:nvSpPr>
          <p:cNvPr id="66" name="object 66"/>
          <p:cNvSpPr txBox="1"/>
          <p:nvPr/>
        </p:nvSpPr>
        <p:spPr>
          <a:xfrm>
            <a:off x="3875151" y="4769521"/>
            <a:ext cx="292735" cy="269875"/>
          </a:xfrm>
          <a:prstGeom prst="rect">
            <a:avLst/>
          </a:prstGeom>
        </p:spPr>
        <p:txBody>
          <a:bodyPr vert="horz" wrap="square" lIns="0" tIns="12700" rIns="0" bIns="0" rtlCol="0">
            <a:spAutoFit/>
          </a:bodyPr>
          <a:lstStyle/>
          <a:p>
            <a:pPr marL="73660">
              <a:lnSpc>
                <a:spcPct val="100000"/>
              </a:lnSpc>
              <a:spcBef>
                <a:spcPts val="100"/>
              </a:spcBef>
            </a:pPr>
            <a:r>
              <a:rPr sz="1600" b="1" dirty="0">
                <a:solidFill>
                  <a:srgbClr val="FFFFFF"/>
                </a:solidFill>
                <a:latin typeface="Calibri"/>
                <a:cs typeface="Calibri"/>
              </a:rPr>
              <a:t>6</a:t>
            </a:r>
            <a:endParaRPr sz="1600">
              <a:latin typeface="Calibri"/>
              <a:cs typeface="Calibri"/>
            </a:endParaRPr>
          </a:p>
        </p:txBody>
      </p:sp>
      <p:sp>
        <p:nvSpPr>
          <p:cNvPr id="67" name="object 67"/>
          <p:cNvSpPr txBox="1"/>
          <p:nvPr/>
        </p:nvSpPr>
        <p:spPr>
          <a:xfrm>
            <a:off x="4401692" y="4608195"/>
            <a:ext cx="295275" cy="758190"/>
          </a:xfrm>
          <a:prstGeom prst="rect">
            <a:avLst/>
          </a:prstGeom>
          <a:solidFill>
            <a:srgbClr val="DC1E34"/>
          </a:solidFill>
        </p:spPr>
        <p:txBody>
          <a:bodyPr vert="horz" wrap="square" lIns="0" tIns="0" rIns="0" bIns="0" rtlCol="0">
            <a:spAutoFit/>
          </a:bodyPr>
          <a:lstStyle/>
          <a:p>
            <a:pPr>
              <a:lnSpc>
                <a:spcPct val="100000"/>
              </a:lnSpc>
            </a:pPr>
            <a:endParaRPr sz="1450">
              <a:latin typeface="Times New Roman"/>
              <a:cs typeface="Times New Roman"/>
            </a:endParaRPr>
          </a:p>
          <a:p>
            <a:pPr marL="80010">
              <a:lnSpc>
                <a:spcPct val="100000"/>
              </a:lnSpc>
            </a:pPr>
            <a:r>
              <a:rPr sz="1600" b="1" dirty="0">
                <a:solidFill>
                  <a:srgbClr val="FFFFFF"/>
                </a:solidFill>
                <a:latin typeface="Calibri"/>
                <a:cs typeface="Calibri"/>
              </a:rPr>
              <a:t>5</a:t>
            </a:r>
            <a:endParaRPr sz="1600">
              <a:latin typeface="Calibri"/>
              <a:cs typeface="Calibri"/>
            </a:endParaRPr>
          </a:p>
        </p:txBody>
      </p:sp>
      <p:sp>
        <p:nvSpPr>
          <p:cNvPr id="68" name="object 68"/>
          <p:cNvSpPr txBox="1"/>
          <p:nvPr/>
        </p:nvSpPr>
        <p:spPr>
          <a:xfrm>
            <a:off x="4696586" y="4764404"/>
            <a:ext cx="292735" cy="601980"/>
          </a:xfrm>
          <a:prstGeom prst="rect">
            <a:avLst/>
          </a:prstGeom>
          <a:solidFill>
            <a:srgbClr val="635FAA"/>
          </a:solidFill>
        </p:spPr>
        <p:txBody>
          <a:bodyPr vert="horz" wrap="square" lIns="0" tIns="156210" rIns="0" bIns="0" rtlCol="0">
            <a:spAutoFit/>
          </a:bodyPr>
          <a:lstStyle/>
          <a:p>
            <a:pPr marL="64135">
              <a:lnSpc>
                <a:spcPct val="100000"/>
              </a:lnSpc>
              <a:spcBef>
                <a:spcPts val="1230"/>
              </a:spcBef>
            </a:pPr>
            <a:r>
              <a:rPr sz="1600" b="1" dirty="0">
                <a:solidFill>
                  <a:srgbClr val="FFFFFF"/>
                </a:solidFill>
                <a:latin typeface="Calibri"/>
                <a:cs typeface="Calibri"/>
              </a:rPr>
              <a:t>4</a:t>
            </a:r>
            <a:endParaRPr sz="1600">
              <a:latin typeface="Calibri"/>
              <a:cs typeface="Calibri"/>
            </a:endParaRPr>
          </a:p>
        </p:txBody>
      </p:sp>
      <p:sp>
        <p:nvSpPr>
          <p:cNvPr id="69" name="object 69"/>
          <p:cNvSpPr txBox="1"/>
          <p:nvPr/>
        </p:nvSpPr>
        <p:spPr>
          <a:xfrm>
            <a:off x="5236083" y="4608195"/>
            <a:ext cx="295910" cy="758190"/>
          </a:xfrm>
          <a:prstGeom prst="rect">
            <a:avLst/>
          </a:prstGeom>
          <a:solidFill>
            <a:srgbClr val="DC1E34"/>
          </a:solidFill>
        </p:spPr>
        <p:txBody>
          <a:bodyPr vert="horz" wrap="square" lIns="0" tIns="0" rIns="0" bIns="0" rtlCol="0">
            <a:spAutoFit/>
          </a:bodyPr>
          <a:lstStyle/>
          <a:p>
            <a:pPr>
              <a:lnSpc>
                <a:spcPct val="100000"/>
              </a:lnSpc>
            </a:pPr>
            <a:endParaRPr sz="1450">
              <a:latin typeface="Times New Roman"/>
              <a:cs typeface="Times New Roman"/>
            </a:endParaRPr>
          </a:p>
          <a:p>
            <a:pPr marL="96520">
              <a:lnSpc>
                <a:spcPct val="100000"/>
              </a:lnSpc>
            </a:pPr>
            <a:r>
              <a:rPr sz="1600" b="1" dirty="0">
                <a:solidFill>
                  <a:srgbClr val="FFFFFF"/>
                </a:solidFill>
                <a:latin typeface="Calibri"/>
                <a:cs typeface="Calibri"/>
              </a:rPr>
              <a:t>5</a:t>
            </a:r>
            <a:endParaRPr sz="1600">
              <a:latin typeface="Calibri"/>
              <a:cs typeface="Calibri"/>
            </a:endParaRPr>
          </a:p>
        </p:txBody>
      </p:sp>
      <p:sp>
        <p:nvSpPr>
          <p:cNvPr id="70" name="object 70"/>
          <p:cNvSpPr txBox="1"/>
          <p:nvPr/>
        </p:nvSpPr>
        <p:spPr>
          <a:xfrm>
            <a:off x="5531739" y="5050154"/>
            <a:ext cx="292735" cy="316230"/>
          </a:xfrm>
          <a:prstGeom prst="rect">
            <a:avLst/>
          </a:prstGeom>
          <a:solidFill>
            <a:srgbClr val="635FAA"/>
          </a:solidFill>
        </p:spPr>
        <p:txBody>
          <a:bodyPr vert="horz" wrap="square" lIns="0" tIns="0" rIns="0" bIns="0" rtlCol="0">
            <a:spAutoFit/>
          </a:bodyPr>
          <a:lstStyle/>
          <a:p>
            <a:pPr marL="79375">
              <a:lnSpc>
                <a:spcPts val="1880"/>
              </a:lnSpc>
            </a:pPr>
            <a:r>
              <a:rPr sz="1600" b="1" dirty="0">
                <a:solidFill>
                  <a:srgbClr val="FFFFFF"/>
                </a:solidFill>
                <a:latin typeface="Calibri"/>
                <a:cs typeface="Calibri"/>
              </a:rPr>
              <a:t>2</a:t>
            </a:r>
            <a:endParaRPr sz="1600">
              <a:latin typeface="Calibri"/>
              <a:cs typeface="Calibri"/>
            </a:endParaRPr>
          </a:p>
        </p:txBody>
      </p:sp>
      <p:sp>
        <p:nvSpPr>
          <p:cNvPr id="71" name="object 71"/>
          <p:cNvSpPr txBox="1"/>
          <p:nvPr/>
        </p:nvSpPr>
        <p:spPr>
          <a:xfrm>
            <a:off x="6141887" y="4335757"/>
            <a:ext cx="128905" cy="269875"/>
          </a:xfrm>
          <a:prstGeom prst="rect">
            <a:avLst/>
          </a:prstGeom>
        </p:spPr>
        <p:txBody>
          <a:bodyPr vert="horz" wrap="square" lIns="0" tIns="12700" rIns="0" bIns="0" rtlCol="0">
            <a:spAutoFit/>
          </a:bodyPr>
          <a:lstStyle/>
          <a:p>
            <a:pPr marL="12700">
              <a:lnSpc>
                <a:spcPct val="100000"/>
              </a:lnSpc>
              <a:spcBef>
                <a:spcPts val="100"/>
              </a:spcBef>
            </a:pPr>
            <a:r>
              <a:rPr sz="1600" b="1" dirty="0">
                <a:latin typeface="Calibri"/>
                <a:cs typeface="Calibri"/>
              </a:rPr>
              <a:t>2</a:t>
            </a:r>
            <a:endParaRPr sz="1600">
              <a:latin typeface="Calibri"/>
              <a:cs typeface="Calibri"/>
            </a:endParaRPr>
          </a:p>
        </p:txBody>
      </p:sp>
      <p:sp>
        <p:nvSpPr>
          <p:cNvPr id="72" name="object 72"/>
          <p:cNvSpPr txBox="1"/>
          <p:nvPr/>
        </p:nvSpPr>
        <p:spPr>
          <a:xfrm>
            <a:off x="6425909" y="4190491"/>
            <a:ext cx="128905" cy="269875"/>
          </a:xfrm>
          <a:prstGeom prst="rect">
            <a:avLst/>
          </a:prstGeom>
        </p:spPr>
        <p:txBody>
          <a:bodyPr vert="horz" wrap="square" lIns="0" tIns="12700" rIns="0" bIns="0" rtlCol="0">
            <a:spAutoFit/>
          </a:bodyPr>
          <a:lstStyle/>
          <a:p>
            <a:pPr marL="12700">
              <a:lnSpc>
                <a:spcPct val="100000"/>
              </a:lnSpc>
              <a:spcBef>
                <a:spcPts val="100"/>
              </a:spcBef>
            </a:pPr>
            <a:r>
              <a:rPr sz="1600" b="1" dirty="0">
                <a:latin typeface="Calibri"/>
                <a:cs typeface="Calibri"/>
              </a:rPr>
              <a:t>3</a:t>
            </a:r>
            <a:endParaRPr sz="1600">
              <a:latin typeface="Calibri"/>
              <a:cs typeface="Calibri"/>
            </a:endParaRPr>
          </a:p>
        </p:txBody>
      </p:sp>
      <p:sp>
        <p:nvSpPr>
          <p:cNvPr id="73" name="object 73"/>
          <p:cNvSpPr txBox="1"/>
          <p:nvPr/>
        </p:nvSpPr>
        <p:spPr>
          <a:xfrm>
            <a:off x="6059042" y="4971348"/>
            <a:ext cx="1130300" cy="269875"/>
          </a:xfrm>
          <a:prstGeom prst="rect">
            <a:avLst/>
          </a:prstGeom>
        </p:spPr>
        <p:txBody>
          <a:bodyPr vert="horz" wrap="square" lIns="0" tIns="12700" rIns="0" bIns="0" rtlCol="0">
            <a:spAutoFit/>
          </a:bodyPr>
          <a:lstStyle/>
          <a:p>
            <a:pPr marL="84455">
              <a:lnSpc>
                <a:spcPct val="100000"/>
              </a:lnSpc>
              <a:spcBef>
                <a:spcPts val="100"/>
              </a:spcBef>
              <a:tabLst>
                <a:tab pos="389255" algn="l"/>
                <a:tab pos="927100" algn="l"/>
              </a:tabLst>
            </a:pPr>
            <a:r>
              <a:rPr sz="1600" b="1" dirty="0">
                <a:solidFill>
                  <a:srgbClr val="FFFFFF"/>
                </a:solidFill>
                <a:latin typeface="Calibri"/>
                <a:cs typeface="Calibri"/>
              </a:rPr>
              <a:t>3	3	3</a:t>
            </a:r>
            <a:endParaRPr sz="1600">
              <a:latin typeface="Calibri"/>
              <a:cs typeface="Calibri"/>
            </a:endParaRPr>
          </a:p>
        </p:txBody>
      </p:sp>
      <p:sp>
        <p:nvSpPr>
          <p:cNvPr id="74" name="object 74"/>
          <p:cNvSpPr txBox="1"/>
          <p:nvPr/>
        </p:nvSpPr>
        <p:spPr>
          <a:xfrm>
            <a:off x="6968724" y="4499741"/>
            <a:ext cx="128905" cy="269875"/>
          </a:xfrm>
          <a:prstGeom prst="rect">
            <a:avLst/>
          </a:prstGeom>
        </p:spPr>
        <p:txBody>
          <a:bodyPr vert="horz" wrap="square" lIns="0" tIns="12700" rIns="0" bIns="0" rtlCol="0">
            <a:spAutoFit/>
          </a:bodyPr>
          <a:lstStyle/>
          <a:p>
            <a:pPr marL="12700">
              <a:lnSpc>
                <a:spcPct val="100000"/>
              </a:lnSpc>
              <a:spcBef>
                <a:spcPts val="100"/>
              </a:spcBef>
            </a:pPr>
            <a:r>
              <a:rPr sz="1600" b="1" dirty="0">
                <a:latin typeface="Calibri"/>
                <a:cs typeface="Calibri"/>
              </a:rPr>
              <a:t>1</a:t>
            </a:r>
            <a:endParaRPr sz="1600">
              <a:latin typeface="Calibri"/>
              <a:cs typeface="Calibri"/>
            </a:endParaRPr>
          </a:p>
        </p:txBody>
      </p:sp>
      <p:sp>
        <p:nvSpPr>
          <p:cNvPr id="75" name="object 75"/>
          <p:cNvSpPr txBox="1"/>
          <p:nvPr/>
        </p:nvSpPr>
        <p:spPr>
          <a:xfrm>
            <a:off x="7189089" y="5041336"/>
            <a:ext cx="292735" cy="269875"/>
          </a:xfrm>
          <a:prstGeom prst="rect">
            <a:avLst/>
          </a:prstGeom>
        </p:spPr>
        <p:txBody>
          <a:bodyPr vert="horz" wrap="square" lIns="0" tIns="12700" rIns="0" bIns="0" rtlCol="0">
            <a:spAutoFit/>
          </a:bodyPr>
          <a:lstStyle/>
          <a:p>
            <a:pPr marL="96520">
              <a:lnSpc>
                <a:spcPct val="100000"/>
              </a:lnSpc>
              <a:spcBef>
                <a:spcPts val="100"/>
              </a:spcBef>
            </a:pPr>
            <a:r>
              <a:rPr sz="1600" b="1" dirty="0">
                <a:solidFill>
                  <a:srgbClr val="FFFFFF"/>
                </a:solidFill>
                <a:latin typeface="Calibri"/>
                <a:cs typeface="Calibri"/>
              </a:rPr>
              <a:t>2</a:t>
            </a:r>
            <a:endParaRPr sz="1600">
              <a:latin typeface="Calibri"/>
              <a:cs typeface="Calibri"/>
            </a:endParaRPr>
          </a:p>
        </p:txBody>
      </p:sp>
      <p:sp>
        <p:nvSpPr>
          <p:cNvPr id="76" name="TextBox 75">
            <a:extLst>
              <a:ext uri="{FF2B5EF4-FFF2-40B4-BE49-F238E27FC236}">
                <a16:creationId xmlns:a16="http://schemas.microsoft.com/office/drawing/2014/main" id="{57BBB9DA-C311-8940-ABF1-2EB654CB8D12}"/>
              </a:ext>
            </a:extLst>
          </p:cNvPr>
          <p:cNvSpPr txBox="1"/>
          <p:nvPr/>
        </p:nvSpPr>
        <p:spPr>
          <a:xfrm>
            <a:off x="0"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223063324"/>
      </p:ext>
    </p:extLst>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0" y="6141849"/>
            <a:ext cx="12193270" cy="0"/>
          </a:xfrm>
          <a:custGeom>
            <a:avLst/>
            <a:gdLst/>
            <a:ahLst/>
            <a:cxnLst/>
            <a:rect l="l" t="t" r="r" b="b"/>
            <a:pathLst>
              <a:path w="12193270">
                <a:moveTo>
                  <a:pt x="0" y="0"/>
                </a:moveTo>
                <a:lnTo>
                  <a:pt x="0" y="0"/>
                </a:lnTo>
                <a:lnTo>
                  <a:pt x="12193000" y="0"/>
                </a:lnTo>
              </a:path>
            </a:pathLst>
          </a:custGeom>
          <a:ln w="10918">
            <a:solidFill>
              <a:srgbClr val="5E5E5E"/>
            </a:solidFill>
          </a:ln>
        </p:spPr>
        <p:txBody>
          <a:bodyPr wrap="square" lIns="0" tIns="0" rIns="0" bIns="0" rtlCol="0"/>
          <a:lstStyle/>
          <a:p>
            <a:endParaRPr/>
          </a:p>
        </p:txBody>
      </p:sp>
      <p:sp>
        <p:nvSpPr>
          <p:cNvPr id="13" name="object 13"/>
          <p:cNvSpPr txBox="1">
            <a:spLocks noGrp="1"/>
          </p:cNvSpPr>
          <p:nvPr>
            <p:ph type="title"/>
          </p:nvPr>
        </p:nvSpPr>
        <p:spPr>
          <a:xfrm>
            <a:off x="916939" y="378936"/>
            <a:ext cx="5093335" cy="432434"/>
          </a:xfrm>
          <a:prstGeom prst="rect">
            <a:avLst/>
          </a:prstGeom>
        </p:spPr>
        <p:txBody>
          <a:bodyPr vert="horz" wrap="square" lIns="0" tIns="15240" rIns="0" bIns="0" rtlCol="0">
            <a:spAutoFit/>
          </a:bodyPr>
          <a:lstStyle/>
          <a:p>
            <a:pPr marL="12700">
              <a:lnSpc>
                <a:spcPct val="100000"/>
              </a:lnSpc>
              <a:spcBef>
                <a:spcPts val="120"/>
              </a:spcBef>
            </a:pPr>
            <a:r>
              <a:rPr sz="2650" b="0" spc="5" dirty="0">
                <a:solidFill>
                  <a:srgbClr val="FFFFFF"/>
                </a:solidFill>
                <a:latin typeface="Arial"/>
                <a:cs typeface="Arial"/>
              </a:rPr>
              <a:t>CheckMate 816: Safety</a:t>
            </a:r>
            <a:r>
              <a:rPr sz="2650" b="0" spc="-35" dirty="0">
                <a:solidFill>
                  <a:srgbClr val="FFFFFF"/>
                </a:solidFill>
                <a:latin typeface="Arial"/>
                <a:cs typeface="Arial"/>
              </a:rPr>
              <a:t> </a:t>
            </a:r>
            <a:r>
              <a:rPr sz="2650" b="0" spc="10" dirty="0">
                <a:solidFill>
                  <a:srgbClr val="FFFFFF"/>
                </a:solidFill>
                <a:latin typeface="Arial"/>
                <a:cs typeface="Arial"/>
              </a:rPr>
              <a:t>Summary</a:t>
            </a:r>
            <a:endParaRPr sz="2650">
              <a:latin typeface="Arial"/>
              <a:cs typeface="Arial"/>
            </a:endParaRPr>
          </a:p>
        </p:txBody>
      </p:sp>
      <p:sp>
        <p:nvSpPr>
          <p:cNvPr id="14" name="object 14"/>
          <p:cNvSpPr txBox="1"/>
          <p:nvPr/>
        </p:nvSpPr>
        <p:spPr>
          <a:xfrm>
            <a:off x="618162" y="4907197"/>
            <a:ext cx="11089640" cy="1705610"/>
          </a:xfrm>
          <a:prstGeom prst="rect">
            <a:avLst/>
          </a:prstGeom>
        </p:spPr>
        <p:txBody>
          <a:bodyPr vert="horz" wrap="square" lIns="0" tIns="12700" rIns="0" bIns="0" rtlCol="0">
            <a:spAutoFit/>
          </a:bodyPr>
          <a:lstStyle/>
          <a:p>
            <a:pPr marL="12700">
              <a:lnSpc>
                <a:spcPts val="1370"/>
              </a:lnSpc>
              <a:spcBef>
                <a:spcPts val="100"/>
              </a:spcBef>
            </a:pPr>
            <a:r>
              <a:rPr sz="1200" spc="-15" dirty="0">
                <a:latin typeface="Calibri"/>
                <a:cs typeface="Calibri"/>
              </a:rPr>
              <a:t>*Treatment-related </a:t>
            </a:r>
            <a:r>
              <a:rPr sz="1200" dirty="0">
                <a:latin typeface="Calibri"/>
                <a:cs typeface="Calibri"/>
              </a:rPr>
              <a:t>AEs in </a:t>
            </a:r>
            <a:r>
              <a:rPr sz="1200" spc="-5" dirty="0">
                <a:latin typeface="Calibri"/>
                <a:cs typeface="Calibri"/>
              </a:rPr>
              <a:t>15% of patients: nausea, anemia, constipation, decreased appetite, neutropenia, decreased </a:t>
            </a:r>
            <a:r>
              <a:rPr sz="1200" spc="-10" dirty="0">
                <a:latin typeface="Calibri"/>
                <a:cs typeface="Calibri"/>
              </a:rPr>
              <a:t>neutrophil </a:t>
            </a:r>
            <a:r>
              <a:rPr sz="1200" spc="-5" dirty="0">
                <a:latin typeface="Calibri"/>
                <a:cs typeface="Calibri"/>
              </a:rPr>
              <a:t>count. </a:t>
            </a:r>
            <a:r>
              <a:rPr sz="1200" spc="-15" baseline="24305" dirty="0">
                <a:latin typeface="Calibri"/>
                <a:cs typeface="Calibri"/>
              </a:rPr>
              <a:t>†</a:t>
            </a:r>
            <a:r>
              <a:rPr sz="1200" spc="-10" dirty="0">
                <a:latin typeface="Calibri"/>
                <a:cs typeface="Calibri"/>
              </a:rPr>
              <a:t>Reported </a:t>
            </a:r>
            <a:r>
              <a:rPr sz="1200" dirty="0">
                <a:latin typeface="Calibri"/>
                <a:cs typeface="Calibri"/>
              </a:rPr>
              <a:t>within </a:t>
            </a:r>
            <a:r>
              <a:rPr sz="1200" spc="-5" dirty="0">
                <a:latin typeface="Calibri"/>
                <a:cs typeface="Calibri"/>
              </a:rPr>
              <a:t>90 </a:t>
            </a:r>
            <a:r>
              <a:rPr sz="1200" spc="-10" dirty="0">
                <a:latin typeface="Calibri"/>
                <a:cs typeface="Calibri"/>
              </a:rPr>
              <a:t>days </a:t>
            </a:r>
            <a:r>
              <a:rPr sz="1200" spc="-5" dirty="0">
                <a:latin typeface="Calibri"/>
                <a:cs typeface="Calibri"/>
              </a:rPr>
              <a:t>of</a:t>
            </a:r>
            <a:r>
              <a:rPr sz="1200" spc="160" dirty="0">
                <a:latin typeface="Calibri"/>
                <a:cs typeface="Calibri"/>
              </a:rPr>
              <a:t> </a:t>
            </a:r>
            <a:r>
              <a:rPr sz="1200" spc="-5" dirty="0">
                <a:latin typeface="Calibri"/>
                <a:cs typeface="Calibri"/>
              </a:rPr>
              <a:t>definitive</a:t>
            </a:r>
            <a:endParaRPr sz="1200">
              <a:latin typeface="Calibri"/>
              <a:cs typeface="Calibri"/>
            </a:endParaRPr>
          </a:p>
          <a:p>
            <a:pPr marL="12700">
              <a:lnSpc>
                <a:spcPts val="1370"/>
              </a:lnSpc>
            </a:pPr>
            <a:r>
              <a:rPr sz="1200" spc="-15" dirty="0">
                <a:latin typeface="Calibri"/>
                <a:cs typeface="Calibri"/>
              </a:rPr>
              <a:t>surgery. </a:t>
            </a:r>
            <a:r>
              <a:rPr sz="1200" spc="-10" dirty="0">
                <a:latin typeface="Calibri"/>
                <a:cs typeface="Calibri"/>
              </a:rPr>
              <a:t>Grade </a:t>
            </a:r>
            <a:r>
              <a:rPr sz="1200" dirty="0">
                <a:latin typeface="Calibri"/>
                <a:cs typeface="Calibri"/>
              </a:rPr>
              <a:t>5 </a:t>
            </a:r>
            <a:r>
              <a:rPr sz="1200" spc="-10" dirty="0">
                <a:latin typeface="Calibri"/>
                <a:cs typeface="Calibri"/>
              </a:rPr>
              <a:t>surgery-related </a:t>
            </a:r>
            <a:r>
              <a:rPr sz="1200" dirty="0">
                <a:latin typeface="Calibri"/>
                <a:cs typeface="Calibri"/>
              </a:rPr>
              <a:t>AEs in 2 </a:t>
            </a:r>
            <a:r>
              <a:rPr sz="1200" spc="-5" dirty="0">
                <a:latin typeface="Calibri"/>
                <a:cs typeface="Calibri"/>
              </a:rPr>
              <a:t>patients </a:t>
            </a:r>
            <a:r>
              <a:rPr sz="1200" dirty="0">
                <a:latin typeface="Calibri"/>
                <a:cs typeface="Calibri"/>
              </a:rPr>
              <a:t>with </a:t>
            </a:r>
            <a:r>
              <a:rPr sz="1200" spc="-5" dirty="0">
                <a:latin typeface="Calibri"/>
                <a:cs typeface="Calibri"/>
              </a:rPr>
              <a:t>nivolumab </a:t>
            </a:r>
            <a:r>
              <a:rPr sz="1200" dirty="0">
                <a:latin typeface="Calibri"/>
                <a:cs typeface="Calibri"/>
              </a:rPr>
              <a:t>+ </a:t>
            </a:r>
            <a:r>
              <a:rPr sz="1200" spc="-5" dirty="0">
                <a:latin typeface="Calibri"/>
                <a:cs typeface="Calibri"/>
              </a:rPr>
              <a:t>chemotherapy deemed not </a:t>
            </a:r>
            <a:r>
              <a:rPr sz="1200" spc="-10" dirty="0">
                <a:latin typeface="Calibri"/>
                <a:cs typeface="Calibri"/>
              </a:rPr>
              <a:t>related to </a:t>
            </a:r>
            <a:r>
              <a:rPr sz="1200" spc="-5" dirty="0">
                <a:latin typeface="Calibri"/>
                <a:cs typeface="Calibri"/>
              </a:rPr>
              <a:t>study drug. </a:t>
            </a:r>
            <a:r>
              <a:rPr sz="1200" spc="-7" baseline="24305" dirty="0">
                <a:latin typeface="Calibri"/>
                <a:cs typeface="Calibri"/>
              </a:rPr>
              <a:t>‡</a:t>
            </a:r>
            <a:r>
              <a:rPr sz="1200" spc="-5" dirty="0">
                <a:latin typeface="Calibri"/>
                <a:cs typeface="Calibri"/>
              </a:rPr>
              <a:t>n </a:t>
            </a:r>
            <a:r>
              <a:rPr sz="1200" dirty="0">
                <a:latin typeface="Calibri"/>
                <a:cs typeface="Calibri"/>
              </a:rPr>
              <a:t>= 1 </a:t>
            </a:r>
            <a:r>
              <a:rPr sz="1200" spc="-5" dirty="0">
                <a:latin typeface="Calibri"/>
                <a:cs typeface="Calibri"/>
              </a:rPr>
              <a:t>each: </a:t>
            </a:r>
            <a:r>
              <a:rPr sz="1200" spc="-10" dirty="0">
                <a:latin typeface="Calibri"/>
                <a:cs typeface="Calibri"/>
              </a:rPr>
              <a:t>enterocolitis, </a:t>
            </a:r>
            <a:r>
              <a:rPr sz="1200" spc="-5" dirty="0">
                <a:latin typeface="Calibri"/>
                <a:cs typeface="Calibri"/>
              </a:rPr>
              <a:t>pneumonia,</a:t>
            </a:r>
            <a:r>
              <a:rPr sz="1200" spc="215" dirty="0">
                <a:latin typeface="Calibri"/>
                <a:cs typeface="Calibri"/>
              </a:rPr>
              <a:t> </a:t>
            </a:r>
            <a:r>
              <a:rPr sz="1200" spc="-5" dirty="0">
                <a:latin typeface="Calibri"/>
                <a:cs typeface="Calibri"/>
              </a:rPr>
              <a:t>pancytopenia.</a:t>
            </a:r>
            <a:endParaRPr sz="1200">
              <a:latin typeface="Calibri"/>
              <a:cs typeface="Calibri"/>
            </a:endParaRPr>
          </a:p>
          <a:p>
            <a:pPr>
              <a:lnSpc>
                <a:spcPct val="100000"/>
              </a:lnSpc>
              <a:spcBef>
                <a:spcPts val="15"/>
              </a:spcBef>
            </a:pPr>
            <a:endParaRPr sz="1650">
              <a:latin typeface="Times New Roman"/>
              <a:cs typeface="Times New Roman"/>
            </a:endParaRPr>
          </a:p>
          <a:p>
            <a:pPr marL="77470" marR="522605">
              <a:lnSpc>
                <a:spcPct val="120000"/>
              </a:lnSpc>
            </a:pPr>
            <a:r>
              <a:rPr sz="1400" spc="-5" dirty="0">
                <a:latin typeface="Arial"/>
                <a:cs typeface="Arial"/>
              </a:rPr>
              <a:t>Immune-mediated AEs with nivolumab + chemotherapy included rash, hyperthyroidism, hypothyroidism/thyroiditis, diabetes mellitus,  hypophysitis, adrenal </a:t>
            </a:r>
            <a:r>
              <a:rPr sz="1400" spc="-15" dirty="0">
                <a:latin typeface="Arial"/>
                <a:cs typeface="Arial"/>
              </a:rPr>
              <a:t>insufficiency, </a:t>
            </a:r>
            <a:r>
              <a:rPr sz="1400" spc="-5" dirty="0">
                <a:latin typeface="Arial"/>
                <a:cs typeface="Arial"/>
              </a:rPr>
              <a:t>pneumonitis, hypersensitivity/IRR, but not hepatitis, diarrhea/colitis, and nephritis/renal</a:t>
            </a:r>
            <a:r>
              <a:rPr sz="1400" spc="114" dirty="0">
                <a:latin typeface="Arial"/>
                <a:cs typeface="Arial"/>
              </a:rPr>
              <a:t> </a:t>
            </a:r>
            <a:r>
              <a:rPr sz="1400" spc="-5" dirty="0">
                <a:latin typeface="Arial"/>
                <a:cs typeface="Arial"/>
              </a:rPr>
              <a:t>dysfunction</a:t>
            </a:r>
            <a:endParaRPr sz="1400">
              <a:latin typeface="Arial"/>
              <a:cs typeface="Arial"/>
            </a:endParaRPr>
          </a:p>
          <a:p>
            <a:pPr>
              <a:lnSpc>
                <a:spcPct val="100000"/>
              </a:lnSpc>
            </a:pPr>
            <a:endParaRPr sz="1500">
              <a:latin typeface="Times New Roman"/>
              <a:cs typeface="Times New Roman"/>
            </a:endParaRPr>
          </a:p>
          <a:p>
            <a:pPr>
              <a:lnSpc>
                <a:spcPct val="100000"/>
              </a:lnSpc>
            </a:pPr>
            <a:endParaRPr sz="1200">
              <a:latin typeface="Times New Roman"/>
              <a:cs typeface="Times New Roman"/>
            </a:endParaRPr>
          </a:p>
          <a:p>
            <a:pPr marR="5080" algn="r">
              <a:lnSpc>
                <a:spcPct val="100000"/>
              </a:lnSpc>
            </a:pPr>
            <a:r>
              <a:rPr sz="1200" spc="-20" dirty="0">
                <a:solidFill>
                  <a:srgbClr val="45545F"/>
                </a:solidFill>
                <a:latin typeface="Calibri"/>
                <a:cs typeface="Calibri"/>
              </a:rPr>
              <a:t>Forde. </a:t>
            </a:r>
            <a:r>
              <a:rPr sz="1200" spc="-15" dirty="0">
                <a:solidFill>
                  <a:srgbClr val="45545F"/>
                </a:solidFill>
                <a:latin typeface="Calibri"/>
                <a:cs typeface="Calibri"/>
              </a:rPr>
              <a:t>AACR 2021. </a:t>
            </a:r>
            <a:r>
              <a:rPr sz="1200" spc="-20" dirty="0">
                <a:solidFill>
                  <a:srgbClr val="45545F"/>
                </a:solidFill>
                <a:latin typeface="Calibri"/>
                <a:cs typeface="Calibri"/>
              </a:rPr>
              <a:t>Abstr</a:t>
            </a:r>
            <a:r>
              <a:rPr sz="1200" spc="-25" dirty="0">
                <a:solidFill>
                  <a:srgbClr val="45545F"/>
                </a:solidFill>
                <a:latin typeface="Calibri"/>
                <a:cs typeface="Calibri"/>
              </a:rPr>
              <a:t> </a:t>
            </a:r>
            <a:r>
              <a:rPr sz="1200" spc="-15" dirty="0">
                <a:solidFill>
                  <a:srgbClr val="45545F"/>
                </a:solidFill>
                <a:latin typeface="Calibri"/>
                <a:cs typeface="Calibri"/>
              </a:rPr>
              <a:t>CT003.</a:t>
            </a:r>
            <a:endParaRPr sz="1200">
              <a:latin typeface="Calibri"/>
              <a:cs typeface="Calibri"/>
            </a:endParaRPr>
          </a:p>
        </p:txBody>
      </p:sp>
      <p:graphicFrame>
        <p:nvGraphicFramePr>
          <p:cNvPr id="15" name="object 15"/>
          <p:cNvGraphicFramePr>
            <a:graphicFrameLocks noGrp="1"/>
          </p:cNvGraphicFramePr>
          <p:nvPr/>
        </p:nvGraphicFramePr>
        <p:xfrm>
          <a:off x="727862" y="1376857"/>
          <a:ext cx="10734673" cy="1063408"/>
        </p:xfrm>
        <a:graphic>
          <a:graphicData uri="http://schemas.openxmlformats.org/drawingml/2006/table">
            <a:tbl>
              <a:tblPr firstRow="1" bandRow="1">
                <a:tableStyleId>{2D5ABB26-0587-4C30-8999-92F81FD0307C}</a:tableStyleId>
              </a:tblPr>
              <a:tblGrid>
                <a:gridCol w="2543175">
                  <a:extLst>
                    <a:ext uri="{9D8B030D-6E8A-4147-A177-3AD203B41FA5}">
                      <a16:colId xmlns:a16="http://schemas.microsoft.com/office/drawing/2014/main" val="20000"/>
                    </a:ext>
                  </a:extLst>
                </a:gridCol>
                <a:gridCol w="2832735">
                  <a:extLst>
                    <a:ext uri="{9D8B030D-6E8A-4147-A177-3AD203B41FA5}">
                      <a16:colId xmlns:a16="http://schemas.microsoft.com/office/drawing/2014/main" val="20001"/>
                    </a:ext>
                  </a:extLst>
                </a:gridCol>
                <a:gridCol w="1774189">
                  <a:extLst>
                    <a:ext uri="{9D8B030D-6E8A-4147-A177-3AD203B41FA5}">
                      <a16:colId xmlns:a16="http://schemas.microsoft.com/office/drawing/2014/main" val="20002"/>
                    </a:ext>
                  </a:extLst>
                </a:gridCol>
                <a:gridCol w="1788795">
                  <a:extLst>
                    <a:ext uri="{9D8B030D-6E8A-4147-A177-3AD203B41FA5}">
                      <a16:colId xmlns:a16="http://schemas.microsoft.com/office/drawing/2014/main" val="20003"/>
                    </a:ext>
                  </a:extLst>
                </a:gridCol>
                <a:gridCol w="1795779">
                  <a:extLst>
                    <a:ext uri="{9D8B030D-6E8A-4147-A177-3AD203B41FA5}">
                      <a16:colId xmlns:a16="http://schemas.microsoft.com/office/drawing/2014/main" val="20004"/>
                    </a:ext>
                  </a:extLst>
                </a:gridCol>
              </a:tblGrid>
              <a:tr h="708939">
                <a:tc gridSpan="5">
                  <a:txBody>
                    <a:bodyPr/>
                    <a:lstStyle/>
                    <a:p>
                      <a:pPr marL="3801745">
                        <a:lnSpc>
                          <a:spcPts val="1660"/>
                        </a:lnSpc>
                        <a:spcBef>
                          <a:spcPts val="335"/>
                        </a:spcBef>
                        <a:tabLst>
                          <a:tab pos="7922895" algn="l"/>
                        </a:tabLst>
                      </a:pPr>
                      <a:r>
                        <a:rPr sz="1600" b="1" spc="-5" dirty="0">
                          <a:latin typeface="Calibri"/>
                          <a:cs typeface="Calibri"/>
                        </a:rPr>
                        <a:t>Nivolumab </a:t>
                      </a:r>
                      <a:r>
                        <a:rPr sz="1600" b="1" dirty="0">
                          <a:latin typeface="Calibri"/>
                          <a:cs typeface="Calibri"/>
                        </a:rPr>
                        <a:t>+ </a:t>
                      </a:r>
                      <a:r>
                        <a:rPr sz="1600" b="1" spc="-10" dirty="0">
                          <a:latin typeface="Calibri"/>
                          <a:cs typeface="Calibri"/>
                        </a:rPr>
                        <a:t>Chemotherapy </a:t>
                      </a:r>
                      <a:r>
                        <a:rPr sz="1600" b="1" spc="-5" dirty="0">
                          <a:latin typeface="Calibri"/>
                          <a:cs typeface="Calibri"/>
                        </a:rPr>
                        <a:t>(n</a:t>
                      </a:r>
                      <a:r>
                        <a:rPr sz="1600" b="1" spc="60" dirty="0">
                          <a:latin typeface="Calibri"/>
                          <a:cs typeface="Calibri"/>
                        </a:rPr>
                        <a:t> </a:t>
                      </a:r>
                      <a:r>
                        <a:rPr sz="1600" b="1" dirty="0">
                          <a:latin typeface="Calibri"/>
                          <a:cs typeface="Calibri"/>
                        </a:rPr>
                        <a:t>=</a:t>
                      </a:r>
                      <a:r>
                        <a:rPr sz="1600" b="1" spc="10" dirty="0">
                          <a:latin typeface="Calibri"/>
                          <a:cs typeface="Calibri"/>
                        </a:rPr>
                        <a:t> </a:t>
                      </a:r>
                      <a:r>
                        <a:rPr sz="1600" b="1" spc="-5" dirty="0">
                          <a:latin typeface="Calibri"/>
                          <a:cs typeface="Calibri"/>
                        </a:rPr>
                        <a:t>176)	</a:t>
                      </a:r>
                      <a:r>
                        <a:rPr sz="1600" b="1" spc="-10" dirty="0">
                          <a:latin typeface="Calibri"/>
                          <a:cs typeface="Calibri"/>
                        </a:rPr>
                        <a:t>Chemotherapy </a:t>
                      </a:r>
                      <a:r>
                        <a:rPr sz="1600" b="1" spc="-5" dirty="0">
                          <a:latin typeface="Calibri"/>
                          <a:cs typeface="Calibri"/>
                        </a:rPr>
                        <a:t>(n </a:t>
                      </a:r>
                      <a:r>
                        <a:rPr sz="1600" b="1" dirty="0">
                          <a:latin typeface="Calibri"/>
                          <a:cs typeface="Calibri"/>
                        </a:rPr>
                        <a:t>=</a:t>
                      </a:r>
                      <a:r>
                        <a:rPr sz="1600" b="1" spc="10" dirty="0">
                          <a:latin typeface="Calibri"/>
                          <a:cs typeface="Calibri"/>
                        </a:rPr>
                        <a:t> </a:t>
                      </a:r>
                      <a:r>
                        <a:rPr sz="1600" b="1" spc="-5" dirty="0">
                          <a:latin typeface="Calibri"/>
                          <a:cs typeface="Calibri"/>
                        </a:rPr>
                        <a:t>176)</a:t>
                      </a:r>
                      <a:endParaRPr sz="1600">
                        <a:latin typeface="Calibri"/>
                        <a:cs typeface="Calibri"/>
                      </a:endParaRPr>
                    </a:p>
                    <a:p>
                      <a:pPr marL="121285">
                        <a:lnSpc>
                          <a:spcPts val="1395"/>
                        </a:lnSpc>
                      </a:pPr>
                      <a:r>
                        <a:rPr sz="1600" b="1" spc="-5" dirty="0">
                          <a:latin typeface="Calibri"/>
                          <a:cs typeface="Calibri"/>
                        </a:rPr>
                        <a:t>AE,</a:t>
                      </a:r>
                      <a:r>
                        <a:rPr sz="1600" b="1" spc="-10" dirty="0">
                          <a:latin typeface="Calibri"/>
                          <a:cs typeface="Calibri"/>
                        </a:rPr>
                        <a:t> </a:t>
                      </a:r>
                      <a:r>
                        <a:rPr sz="1600" b="1" dirty="0">
                          <a:latin typeface="Calibri"/>
                          <a:cs typeface="Calibri"/>
                        </a:rPr>
                        <a:t>%</a:t>
                      </a:r>
                      <a:endParaRPr sz="1600">
                        <a:latin typeface="Calibri"/>
                        <a:cs typeface="Calibri"/>
                      </a:endParaRPr>
                    </a:p>
                    <a:p>
                      <a:pPr marL="4050665">
                        <a:lnSpc>
                          <a:spcPts val="1660"/>
                        </a:lnSpc>
                        <a:tabLst>
                          <a:tab pos="5834380" algn="l"/>
                          <a:tab pos="7600315" algn="l"/>
                          <a:tab pos="9412605" algn="l"/>
                        </a:tabLst>
                      </a:pPr>
                      <a:r>
                        <a:rPr sz="1600" b="1" spc="-15" dirty="0">
                          <a:latin typeface="Calibri"/>
                          <a:cs typeface="Calibri"/>
                        </a:rPr>
                        <a:t>Any</a:t>
                      </a:r>
                      <a:r>
                        <a:rPr sz="1600" b="1" spc="15" dirty="0">
                          <a:latin typeface="Calibri"/>
                          <a:cs typeface="Calibri"/>
                        </a:rPr>
                        <a:t> </a:t>
                      </a:r>
                      <a:r>
                        <a:rPr sz="1600" b="1" spc="-10" dirty="0">
                          <a:latin typeface="Calibri"/>
                          <a:cs typeface="Calibri"/>
                        </a:rPr>
                        <a:t>Grade	Grade</a:t>
                      </a:r>
                      <a:r>
                        <a:rPr sz="1600" b="1" spc="5" dirty="0">
                          <a:latin typeface="Calibri"/>
                          <a:cs typeface="Calibri"/>
                        </a:rPr>
                        <a:t> </a:t>
                      </a:r>
                      <a:r>
                        <a:rPr sz="1600" b="1" spc="-5" dirty="0">
                          <a:latin typeface="Calibri"/>
                          <a:cs typeface="Calibri"/>
                        </a:rPr>
                        <a:t>3/4	</a:t>
                      </a:r>
                      <a:r>
                        <a:rPr sz="1600" b="1" spc="-15" dirty="0">
                          <a:latin typeface="Calibri"/>
                          <a:cs typeface="Calibri"/>
                        </a:rPr>
                        <a:t>Any</a:t>
                      </a:r>
                      <a:r>
                        <a:rPr sz="1600" b="1" spc="20" dirty="0">
                          <a:latin typeface="Calibri"/>
                          <a:cs typeface="Calibri"/>
                        </a:rPr>
                        <a:t> </a:t>
                      </a:r>
                      <a:r>
                        <a:rPr sz="1600" b="1" spc="-10" dirty="0">
                          <a:latin typeface="Calibri"/>
                          <a:cs typeface="Calibri"/>
                        </a:rPr>
                        <a:t>Grade	Grade</a:t>
                      </a:r>
                      <a:r>
                        <a:rPr sz="1600" b="1" spc="-5" dirty="0">
                          <a:latin typeface="Calibri"/>
                          <a:cs typeface="Calibri"/>
                        </a:rPr>
                        <a:t> 3/4</a:t>
                      </a:r>
                      <a:endParaRPr sz="1600">
                        <a:latin typeface="Calibri"/>
                        <a:cs typeface="Calibri"/>
                      </a:endParaRPr>
                    </a:p>
                  </a:txBody>
                  <a:tcPr marL="0" marR="0" marT="42545" marB="0">
                    <a:solidFill>
                      <a:srgbClr val="94C83B"/>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54469">
                <a:tc>
                  <a:txBody>
                    <a:bodyPr/>
                    <a:lstStyle/>
                    <a:p>
                      <a:pPr marL="121285">
                        <a:lnSpc>
                          <a:spcPct val="100000"/>
                        </a:lnSpc>
                        <a:spcBef>
                          <a:spcPts val="259"/>
                        </a:spcBef>
                      </a:pPr>
                      <a:r>
                        <a:rPr sz="1600" spc="-15" dirty="0">
                          <a:solidFill>
                            <a:srgbClr val="020F13"/>
                          </a:solidFill>
                          <a:latin typeface="Calibri"/>
                          <a:cs typeface="Calibri"/>
                        </a:rPr>
                        <a:t>Any</a:t>
                      </a:r>
                      <a:r>
                        <a:rPr sz="1600" spc="-10" dirty="0">
                          <a:solidFill>
                            <a:srgbClr val="020F13"/>
                          </a:solidFill>
                          <a:latin typeface="Calibri"/>
                          <a:cs typeface="Calibri"/>
                        </a:rPr>
                        <a:t> </a:t>
                      </a:r>
                      <a:r>
                        <a:rPr sz="1600" spc="-5" dirty="0">
                          <a:solidFill>
                            <a:srgbClr val="020F13"/>
                          </a:solidFill>
                          <a:latin typeface="Calibri"/>
                          <a:cs typeface="Calibri"/>
                        </a:rPr>
                        <a:t>AE</a:t>
                      </a:r>
                      <a:endParaRPr sz="1600">
                        <a:latin typeface="Calibri"/>
                        <a:cs typeface="Calibri"/>
                      </a:endParaRPr>
                    </a:p>
                  </a:txBody>
                  <a:tcPr marL="0" marR="0" marT="33019" marB="0">
                    <a:solidFill>
                      <a:srgbClr val="41C0C0"/>
                    </a:solidFill>
                  </a:tcPr>
                </a:tc>
                <a:tc>
                  <a:txBody>
                    <a:bodyPr/>
                    <a:lstStyle/>
                    <a:p>
                      <a:pPr marL="1845945">
                        <a:lnSpc>
                          <a:spcPct val="100000"/>
                        </a:lnSpc>
                        <a:spcBef>
                          <a:spcPts val="334"/>
                        </a:spcBef>
                      </a:pPr>
                      <a:r>
                        <a:rPr sz="1600" spc="-5" dirty="0">
                          <a:solidFill>
                            <a:srgbClr val="020F13"/>
                          </a:solidFill>
                          <a:latin typeface="Calibri"/>
                          <a:cs typeface="Calibri"/>
                        </a:rPr>
                        <a:t>92</a:t>
                      </a:r>
                      <a:endParaRPr sz="1600">
                        <a:latin typeface="Calibri"/>
                        <a:cs typeface="Calibri"/>
                      </a:endParaRPr>
                    </a:p>
                  </a:txBody>
                  <a:tcPr marL="0" marR="0" marT="42544" marB="0">
                    <a:solidFill>
                      <a:srgbClr val="41C0C0"/>
                    </a:solidFill>
                  </a:tcPr>
                </a:tc>
                <a:tc>
                  <a:txBody>
                    <a:bodyPr/>
                    <a:lstStyle/>
                    <a:p>
                      <a:pPr algn="ctr">
                        <a:lnSpc>
                          <a:spcPct val="100000"/>
                        </a:lnSpc>
                        <a:spcBef>
                          <a:spcPts val="334"/>
                        </a:spcBef>
                      </a:pPr>
                      <a:r>
                        <a:rPr sz="1600" spc="-5" dirty="0">
                          <a:solidFill>
                            <a:srgbClr val="020F13"/>
                          </a:solidFill>
                          <a:latin typeface="Calibri"/>
                          <a:cs typeface="Calibri"/>
                        </a:rPr>
                        <a:t>41</a:t>
                      </a:r>
                      <a:endParaRPr sz="1600">
                        <a:latin typeface="Calibri"/>
                        <a:cs typeface="Calibri"/>
                      </a:endParaRPr>
                    </a:p>
                  </a:txBody>
                  <a:tcPr marL="0" marR="0" marT="42544" marB="0">
                    <a:solidFill>
                      <a:srgbClr val="41C0C0"/>
                    </a:solidFill>
                  </a:tcPr>
                </a:tc>
                <a:tc>
                  <a:txBody>
                    <a:bodyPr/>
                    <a:lstStyle/>
                    <a:p>
                      <a:pPr algn="ctr">
                        <a:lnSpc>
                          <a:spcPct val="100000"/>
                        </a:lnSpc>
                        <a:spcBef>
                          <a:spcPts val="334"/>
                        </a:spcBef>
                      </a:pPr>
                      <a:r>
                        <a:rPr sz="1600" spc="-5" dirty="0">
                          <a:solidFill>
                            <a:srgbClr val="020F13"/>
                          </a:solidFill>
                          <a:latin typeface="Calibri"/>
                          <a:cs typeface="Calibri"/>
                        </a:rPr>
                        <a:t>97</a:t>
                      </a:r>
                      <a:endParaRPr sz="1600">
                        <a:latin typeface="Calibri"/>
                        <a:cs typeface="Calibri"/>
                      </a:endParaRPr>
                    </a:p>
                  </a:txBody>
                  <a:tcPr marL="0" marR="0" marT="42544" marB="0">
                    <a:solidFill>
                      <a:srgbClr val="41C0C0"/>
                    </a:solidFill>
                  </a:tcPr>
                </a:tc>
                <a:tc>
                  <a:txBody>
                    <a:bodyPr/>
                    <a:lstStyle/>
                    <a:p>
                      <a:pPr algn="ctr">
                        <a:lnSpc>
                          <a:spcPct val="100000"/>
                        </a:lnSpc>
                        <a:spcBef>
                          <a:spcPts val="334"/>
                        </a:spcBef>
                      </a:pPr>
                      <a:r>
                        <a:rPr sz="1600" spc="-5" dirty="0">
                          <a:solidFill>
                            <a:srgbClr val="020F13"/>
                          </a:solidFill>
                          <a:latin typeface="Calibri"/>
                          <a:cs typeface="Calibri"/>
                        </a:rPr>
                        <a:t>44</a:t>
                      </a:r>
                      <a:endParaRPr sz="1600">
                        <a:latin typeface="Calibri"/>
                        <a:cs typeface="Calibri"/>
                      </a:endParaRPr>
                    </a:p>
                  </a:txBody>
                  <a:tcPr marL="0" marR="0" marT="42544" marB="0">
                    <a:solidFill>
                      <a:srgbClr val="41C0C0"/>
                    </a:solidFill>
                  </a:tcPr>
                </a:tc>
                <a:extLst>
                  <a:ext uri="{0D108BD9-81ED-4DB2-BD59-A6C34878D82A}">
                    <a16:rowId xmlns:a16="http://schemas.microsoft.com/office/drawing/2014/main" val="10001"/>
                  </a:ext>
                </a:extLst>
              </a:tr>
            </a:tbl>
          </a:graphicData>
        </a:graphic>
      </p:graphicFrame>
      <p:graphicFrame>
        <p:nvGraphicFramePr>
          <p:cNvPr id="16" name="object 16"/>
          <p:cNvGraphicFramePr>
            <a:graphicFrameLocks noGrp="1"/>
          </p:cNvGraphicFramePr>
          <p:nvPr/>
        </p:nvGraphicFramePr>
        <p:xfrm>
          <a:off x="727872" y="2523800"/>
          <a:ext cx="10734672" cy="2043267"/>
        </p:xfrm>
        <a:graphic>
          <a:graphicData uri="http://schemas.openxmlformats.org/drawingml/2006/table">
            <a:tbl>
              <a:tblPr firstRow="1" bandRow="1">
                <a:tableStyleId>{2D5ABB26-0587-4C30-8999-92F81FD0307C}</a:tableStyleId>
              </a:tblPr>
              <a:tblGrid>
                <a:gridCol w="3608704">
                  <a:extLst>
                    <a:ext uri="{9D8B030D-6E8A-4147-A177-3AD203B41FA5}">
                      <a16:colId xmlns:a16="http://schemas.microsoft.com/office/drawing/2014/main" val="20000"/>
                    </a:ext>
                  </a:extLst>
                </a:gridCol>
                <a:gridCol w="1767204">
                  <a:extLst>
                    <a:ext uri="{9D8B030D-6E8A-4147-A177-3AD203B41FA5}">
                      <a16:colId xmlns:a16="http://schemas.microsoft.com/office/drawing/2014/main" val="20001"/>
                    </a:ext>
                  </a:extLst>
                </a:gridCol>
                <a:gridCol w="1774190">
                  <a:extLst>
                    <a:ext uri="{9D8B030D-6E8A-4147-A177-3AD203B41FA5}">
                      <a16:colId xmlns:a16="http://schemas.microsoft.com/office/drawing/2014/main" val="20002"/>
                    </a:ext>
                  </a:extLst>
                </a:gridCol>
                <a:gridCol w="1788795">
                  <a:extLst>
                    <a:ext uri="{9D8B030D-6E8A-4147-A177-3AD203B41FA5}">
                      <a16:colId xmlns:a16="http://schemas.microsoft.com/office/drawing/2014/main" val="20003"/>
                    </a:ext>
                  </a:extLst>
                </a:gridCol>
                <a:gridCol w="1795779">
                  <a:extLst>
                    <a:ext uri="{9D8B030D-6E8A-4147-A177-3AD203B41FA5}">
                      <a16:colId xmlns:a16="http://schemas.microsoft.com/office/drawing/2014/main" val="20004"/>
                    </a:ext>
                  </a:extLst>
                </a:gridCol>
              </a:tblGrid>
              <a:tr h="270935">
                <a:tc>
                  <a:txBody>
                    <a:bodyPr/>
                    <a:lstStyle/>
                    <a:p>
                      <a:pPr marL="121285">
                        <a:lnSpc>
                          <a:spcPts val="1520"/>
                        </a:lnSpc>
                      </a:pPr>
                      <a:r>
                        <a:rPr sz="1600" spc="-15" dirty="0">
                          <a:solidFill>
                            <a:srgbClr val="020F13"/>
                          </a:solidFill>
                          <a:latin typeface="Calibri"/>
                          <a:cs typeface="Calibri"/>
                        </a:rPr>
                        <a:t>Treatment-related</a:t>
                      </a:r>
                      <a:r>
                        <a:rPr sz="1600" spc="5" dirty="0">
                          <a:solidFill>
                            <a:srgbClr val="020F13"/>
                          </a:solidFill>
                          <a:latin typeface="Calibri"/>
                          <a:cs typeface="Calibri"/>
                        </a:rPr>
                        <a:t> </a:t>
                      </a:r>
                      <a:r>
                        <a:rPr sz="1600" spc="-5" dirty="0">
                          <a:solidFill>
                            <a:srgbClr val="020F13"/>
                          </a:solidFill>
                          <a:latin typeface="Calibri"/>
                          <a:cs typeface="Calibri"/>
                        </a:rPr>
                        <a:t>AE*</a:t>
                      </a:r>
                      <a:endParaRPr sz="1600">
                        <a:latin typeface="Calibri"/>
                        <a:cs typeface="Calibri"/>
                      </a:endParaRPr>
                    </a:p>
                  </a:txBody>
                  <a:tcPr marL="0" marR="0" marT="0" marB="0"/>
                </a:tc>
                <a:tc>
                  <a:txBody>
                    <a:bodyPr/>
                    <a:lstStyle/>
                    <a:p>
                      <a:pPr marR="772795" algn="r">
                        <a:lnSpc>
                          <a:spcPts val="1595"/>
                        </a:lnSpc>
                      </a:pPr>
                      <a:r>
                        <a:rPr sz="1600" spc="-5" dirty="0">
                          <a:solidFill>
                            <a:srgbClr val="020F13"/>
                          </a:solidFill>
                          <a:latin typeface="Calibri"/>
                          <a:cs typeface="Calibri"/>
                        </a:rPr>
                        <a:t>82</a:t>
                      </a:r>
                      <a:endParaRPr sz="1600">
                        <a:latin typeface="Calibri"/>
                        <a:cs typeface="Calibri"/>
                      </a:endParaRPr>
                    </a:p>
                  </a:txBody>
                  <a:tcPr marL="0" marR="0" marT="0" marB="0"/>
                </a:tc>
                <a:tc>
                  <a:txBody>
                    <a:bodyPr/>
                    <a:lstStyle/>
                    <a:p>
                      <a:pPr algn="ctr">
                        <a:lnSpc>
                          <a:spcPts val="1595"/>
                        </a:lnSpc>
                      </a:pPr>
                      <a:r>
                        <a:rPr sz="1600" spc="-5" dirty="0">
                          <a:solidFill>
                            <a:srgbClr val="020F13"/>
                          </a:solidFill>
                          <a:latin typeface="Calibri"/>
                          <a:cs typeface="Calibri"/>
                        </a:rPr>
                        <a:t>34</a:t>
                      </a:r>
                      <a:endParaRPr sz="1600">
                        <a:latin typeface="Calibri"/>
                        <a:cs typeface="Calibri"/>
                      </a:endParaRPr>
                    </a:p>
                  </a:txBody>
                  <a:tcPr marL="0" marR="0" marT="0" marB="0"/>
                </a:tc>
                <a:tc>
                  <a:txBody>
                    <a:bodyPr/>
                    <a:lstStyle/>
                    <a:p>
                      <a:pPr marR="787400" algn="r">
                        <a:lnSpc>
                          <a:spcPts val="1595"/>
                        </a:lnSpc>
                      </a:pPr>
                      <a:r>
                        <a:rPr sz="1600" spc="-5" dirty="0">
                          <a:solidFill>
                            <a:srgbClr val="020F13"/>
                          </a:solidFill>
                          <a:latin typeface="Calibri"/>
                          <a:cs typeface="Calibri"/>
                        </a:rPr>
                        <a:t>89</a:t>
                      </a:r>
                      <a:endParaRPr sz="1600">
                        <a:latin typeface="Calibri"/>
                        <a:cs typeface="Calibri"/>
                      </a:endParaRPr>
                    </a:p>
                  </a:txBody>
                  <a:tcPr marL="0" marR="0" marT="0" marB="0"/>
                </a:tc>
                <a:tc>
                  <a:txBody>
                    <a:bodyPr/>
                    <a:lstStyle/>
                    <a:p>
                      <a:pPr algn="ctr">
                        <a:lnSpc>
                          <a:spcPts val="1595"/>
                        </a:lnSpc>
                      </a:pPr>
                      <a:r>
                        <a:rPr sz="1600" spc="-5" dirty="0">
                          <a:solidFill>
                            <a:srgbClr val="020F13"/>
                          </a:solidFill>
                          <a:latin typeface="Calibri"/>
                          <a:cs typeface="Calibri"/>
                        </a:rPr>
                        <a:t>37</a:t>
                      </a:r>
                      <a:endParaRPr sz="1600">
                        <a:latin typeface="Calibri"/>
                        <a:cs typeface="Calibri"/>
                      </a:endParaRPr>
                    </a:p>
                  </a:txBody>
                  <a:tcPr marL="0" marR="0" marT="0" marB="0"/>
                </a:tc>
                <a:extLst>
                  <a:ext uri="{0D108BD9-81ED-4DB2-BD59-A6C34878D82A}">
                    <a16:rowId xmlns:a16="http://schemas.microsoft.com/office/drawing/2014/main" val="10000"/>
                  </a:ext>
                </a:extLst>
              </a:tr>
              <a:tr h="354469">
                <a:tc>
                  <a:txBody>
                    <a:bodyPr/>
                    <a:lstStyle/>
                    <a:p>
                      <a:pPr marL="121285">
                        <a:lnSpc>
                          <a:spcPct val="100000"/>
                        </a:lnSpc>
                        <a:spcBef>
                          <a:spcPts val="254"/>
                        </a:spcBef>
                      </a:pPr>
                      <a:r>
                        <a:rPr sz="1600" spc="-15" dirty="0">
                          <a:solidFill>
                            <a:srgbClr val="020F13"/>
                          </a:solidFill>
                          <a:latin typeface="Calibri"/>
                          <a:cs typeface="Calibri"/>
                        </a:rPr>
                        <a:t>Any </a:t>
                      </a:r>
                      <a:r>
                        <a:rPr sz="1600" spc="-5" dirty="0">
                          <a:solidFill>
                            <a:srgbClr val="020F13"/>
                          </a:solidFill>
                          <a:latin typeface="Calibri"/>
                          <a:cs typeface="Calibri"/>
                        </a:rPr>
                        <a:t>AE leading </a:t>
                      </a:r>
                      <a:r>
                        <a:rPr sz="1600" spc="-15" dirty="0">
                          <a:solidFill>
                            <a:srgbClr val="020F13"/>
                          </a:solidFill>
                          <a:latin typeface="Calibri"/>
                          <a:cs typeface="Calibri"/>
                        </a:rPr>
                        <a:t>to</a:t>
                      </a:r>
                      <a:r>
                        <a:rPr sz="1600" dirty="0">
                          <a:solidFill>
                            <a:srgbClr val="020F13"/>
                          </a:solidFill>
                          <a:latin typeface="Calibri"/>
                          <a:cs typeface="Calibri"/>
                        </a:rPr>
                        <a:t> </a:t>
                      </a:r>
                      <a:r>
                        <a:rPr sz="1600" spc="-15" dirty="0">
                          <a:solidFill>
                            <a:srgbClr val="020F13"/>
                          </a:solidFill>
                          <a:latin typeface="Calibri"/>
                          <a:cs typeface="Calibri"/>
                        </a:rPr>
                        <a:t>d/c</a:t>
                      </a:r>
                      <a:endParaRPr sz="1600">
                        <a:latin typeface="Calibri"/>
                        <a:cs typeface="Calibri"/>
                      </a:endParaRPr>
                    </a:p>
                  </a:txBody>
                  <a:tcPr marL="0" marR="0" marT="32384" marB="0">
                    <a:solidFill>
                      <a:srgbClr val="CDCDCF"/>
                    </a:solidFill>
                  </a:tcPr>
                </a:tc>
                <a:tc>
                  <a:txBody>
                    <a:bodyPr/>
                    <a:lstStyle/>
                    <a:p>
                      <a:pPr marR="772795" algn="r">
                        <a:lnSpc>
                          <a:spcPct val="100000"/>
                        </a:lnSpc>
                        <a:spcBef>
                          <a:spcPts val="334"/>
                        </a:spcBef>
                      </a:pPr>
                      <a:r>
                        <a:rPr sz="1600" spc="-5" dirty="0">
                          <a:solidFill>
                            <a:srgbClr val="020F13"/>
                          </a:solidFill>
                          <a:latin typeface="Calibri"/>
                          <a:cs typeface="Calibri"/>
                        </a:rPr>
                        <a:t>10</a:t>
                      </a:r>
                      <a:endParaRPr sz="1600">
                        <a:latin typeface="Calibri"/>
                        <a:cs typeface="Calibri"/>
                      </a:endParaRPr>
                    </a:p>
                  </a:txBody>
                  <a:tcPr marL="0" marR="0" marT="42544" marB="0">
                    <a:solidFill>
                      <a:srgbClr val="41C0C0"/>
                    </a:solidFill>
                  </a:tcPr>
                </a:tc>
                <a:tc>
                  <a:txBody>
                    <a:bodyPr/>
                    <a:lstStyle/>
                    <a:p>
                      <a:pPr algn="ctr">
                        <a:lnSpc>
                          <a:spcPct val="100000"/>
                        </a:lnSpc>
                        <a:spcBef>
                          <a:spcPts val="334"/>
                        </a:spcBef>
                      </a:pPr>
                      <a:r>
                        <a:rPr sz="1600" dirty="0">
                          <a:solidFill>
                            <a:srgbClr val="020F13"/>
                          </a:solidFill>
                          <a:latin typeface="Calibri"/>
                          <a:cs typeface="Calibri"/>
                        </a:rPr>
                        <a:t>6</a:t>
                      </a:r>
                      <a:endParaRPr sz="1600">
                        <a:latin typeface="Calibri"/>
                        <a:cs typeface="Calibri"/>
                      </a:endParaRPr>
                    </a:p>
                  </a:txBody>
                  <a:tcPr marL="0" marR="0" marT="42544" marB="0">
                    <a:solidFill>
                      <a:srgbClr val="41C0C0"/>
                    </a:solidFill>
                  </a:tcPr>
                </a:tc>
                <a:tc>
                  <a:txBody>
                    <a:bodyPr/>
                    <a:lstStyle/>
                    <a:p>
                      <a:pPr marR="787400" algn="r">
                        <a:lnSpc>
                          <a:spcPct val="100000"/>
                        </a:lnSpc>
                        <a:spcBef>
                          <a:spcPts val="334"/>
                        </a:spcBef>
                      </a:pPr>
                      <a:r>
                        <a:rPr sz="1600" spc="-5" dirty="0">
                          <a:solidFill>
                            <a:srgbClr val="020F13"/>
                          </a:solidFill>
                          <a:latin typeface="Calibri"/>
                          <a:cs typeface="Calibri"/>
                        </a:rPr>
                        <a:t>11</a:t>
                      </a:r>
                      <a:endParaRPr sz="1600">
                        <a:latin typeface="Calibri"/>
                        <a:cs typeface="Calibri"/>
                      </a:endParaRPr>
                    </a:p>
                  </a:txBody>
                  <a:tcPr marL="0" marR="0" marT="42544" marB="0">
                    <a:solidFill>
                      <a:srgbClr val="41C0C0"/>
                    </a:solidFill>
                  </a:tcPr>
                </a:tc>
                <a:tc>
                  <a:txBody>
                    <a:bodyPr/>
                    <a:lstStyle/>
                    <a:p>
                      <a:pPr algn="ctr">
                        <a:lnSpc>
                          <a:spcPct val="100000"/>
                        </a:lnSpc>
                        <a:spcBef>
                          <a:spcPts val="334"/>
                        </a:spcBef>
                      </a:pPr>
                      <a:r>
                        <a:rPr sz="1600" dirty="0">
                          <a:solidFill>
                            <a:srgbClr val="020F13"/>
                          </a:solidFill>
                          <a:latin typeface="Calibri"/>
                          <a:cs typeface="Calibri"/>
                        </a:rPr>
                        <a:t>4</a:t>
                      </a:r>
                      <a:endParaRPr sz="1600">
                        <a:latin typeface="Calibri"/>
                        <a:cs typeface="Calibri"/>
                      </a:endParaRPr>
                    </a:p>
                  </a:txBody>
                  <a:tcPr marL="0" marR="0" marT="42544" marB="0">
                    <a:solidFill>
                      <a:srgbClr val="41C0C0"/>
                    </a:solidFill>
                  </a:tcPr>
                </a:tc>
                <a:extLst>
                  <a:ext uri="{0D108BD9-81ED-4DB2-BD59-A6C34878D82A}">
                    <a16:rowId xmlns:a16="http://schemas.microsoft.com/office/drawing/2014/main" val="10001"/>
                  </a:ext>
                </a:extLst>
              </a:tr>
              <a:tr h="354469">
                <a:tc>
                  <a:txBody>
                    <a:bodyPr/>
                    <a:lstStyle/>
                    <a:p>
                      <a:pPr marL="121285">
                        <a:lnSpc>
                          <a:spcPct val="100000"/>
                        </a:lnSpc>
                        <a:spcBef>
                          <a:spcPts val="254"/>
                        </a:spcBef>
                      </a:pPr>
                      <a:r>
                        <a:rPr sz="1600" spc="-15" dirty="0">
                          <a:solidFill>
                            <a:srgbClr val="020F13"/>
                          </a:solidFill>
                          <a:latin typeface="Calibri"/>
                          <a:cs typeface="Calibri"/>
                        </a:rPr>
                        <a:t>Treatment-related </a:t>
                      </a:r>
                      <a:r>
                        <a:rPr sz="1600" spc="-5" dirty="0">
                          <a:solidFill>
                            <a:srgbClr val="020F13"/>
                          </a:solidFill>
                          <a:latin typeface="Calibri"/>
                          <a:cs typeface="Calibri"/>
                        </a:rPr>
                        <a:t>AE leading </a:t>
                      </a:r>
                      <a:r>
                        <a:rPr sz="1600" spc="-15" dirty="0">
                          <a:solidFill>
                            <a:srgbClr val="020F13"/>
                          </a:solidFill>
                          <a:latin typeface="Calibri"/>
                          <a:cs typeface="Calibri"/>
                        </a:rPr>
                        <a:t>to</a:t>
                      </a:r>
                      <a:r>
                        <a:rPr sz="1600" spc="10" dirty="0">
                          <a:solidFill>
                            <a:srgbClr val="020F13"/>
                          </a:solidFill>
                          <a:latin typeface="Calibri"/>
                          <a:cs typeface="Calibri"/>
                        </a:rPr>
                        <a:t> </a:t>
                      </a:r>
                      <a:r>
                        <a:rPr sz="1600" spc="-15" dirty="0">
                          <a:solidFill>
                            <a:srgbClr val="020F13"/>
                          </a:solidFill>
                          <a:latin typeface="Calibri"/>
                          <a:cs typeface="Calibri"/>
                        </a:rPr>
                        <a:t>d/c</a:t>
                      </a:r>
                      <a:endParaRPr sz="1600">
                        <a:latin typeface="Calibri"/>
                        <a:cs typeface="Calibri"/>
                      </a:endParaRPr>
                    </a:p>
                  </a:txBody>
                  <a:tcPr marL="0" marR="0" marT="32384" marB="0"/>
                </a:tc>
                <a:tc>
                  <a:txBody>
                    <a:bodyPr/>
                    <a:lstStyle/>
                    <a:p>
                      <a:pPr marR="772795" algn="r">
                        <a:lnSpc>
                          <a:spcPct val="100000"/>
                        </a:lnSpc>
                        <a:spcBef>
                          <a:spcPts val="330"/>
                        </a:spcBef>
                      </a:pPr>
                      <a:r>
                        <a:rPr sz="1600" spc="-5" dirty="0">
                          <a:solidFill>
                            <a:srgbClr val="020F13"/>
                          </a:solidFill>
                          <a:latin typeface="Calibri"/>
                          <a:cs typeface="Calibri"/>
                        </a:rPr>
                        <a:t>10</a:t>
                      </a:r>
                      <a:endParaRPr sz="1600">
                        <a:latin typeface="Calibri"/>
                        <a:cs typeface="Calibri"/>
                      </a:endParaRPr>
                    </a:p>
                  </a:txBody>
                  <a:tcPr marL="0" marR="0" marT="41910" marB="0"/>
                </a:tc>
                <a:tc>
                  <a:txBody>
                    <a:bodyPr/>
                    <a:lstStyle/>
                    <a:p>
                      <a:pPr marR="635" algn="ctr">
                        <a:lnSpc>
                          <a:spcPct val="100000"/>
                        </a:lnSpc>
                        <a:spcBef>
                          <a:spcPts val="330"/>
                        </a:spcBef>
                      </a:pPr>
                      <a:r>
                        <a:rPr sz="1600" dirty="0">
                          <a:solidFill>
                            <a:srgbClr val="020F13"/>
                          </a:solidFill>
                          <a:latin typeface="Calibri"/>
                          <a:cs typeface="Calibri"/>
                        </a:rPr>
                        <a:t>6</a:t>
                      </a:r>
                      <a:endParaRPr sz="1600">
                        <a:latin typeface="Calibri"/>
                        <a:cs typeface="Calibri"/>
                      </a:endParaRPr>
                    </a:p>
                  </a:txBody>
                  <a:tcPr marL="0" marR="0" marT="41910" marB="0"/>
                </a:tc>
                <a:tc>
                  <a:txBody>
                    <a:bodyPr/>
                    <a:lstStyle/>
                    <a:p>
                      <a:pPr marR="787400" algn="r">
                        <a:lnSpc>
                          <a:spcPct val="100000"/>
                        </a:lnSpc>
                        <a:spcBef>
                          <a:spcPts val="330"/>
                        </a:spcBef>
                      </a:pPr>
                      <a:r>
                        <a:rPr sz="1600" spc="-5" dirty="0">
                          <a:solidFill>
                            <a:srgbClr val="020F13"/>
                          </a:solidFill>
                          <a:latin typeface="Calibri"/>
                          <a:cs typeface="Calibri"/>
                        </a:rPr>
                        <a:t>10</a:t>
                      </a:r>
                      <a:endParaRPr sz="1600">
                        <a:latin typeface="Calibri"/>
                        <a:cs typeface="Calibri"/>
                      </a:endParaRPr>
                    </a:p>
                  </a:txBody>
                  <a:tcPr marL="0" marR="0" marT="41910" marB="0"/>
                </a:tc>
                <a:tc>
                  <a:txBody>
                    <a:bodyPr/>
                    <a:lstStyle/>
                    <a:p>
                      <a:pPr algn="ctr">
                        <a:lnSpc>
                          <a:spcPct val="100000"/>
                        </a:lnSpc>
                        <a:spcBef>
                          <a:spcPts val="330"/>
                        </a:spcBef>
                      </a:pPr>
                      <a:r>
                        <a:rPr sz="1600" dirty="0">
                          <a:solidFill>
                            <a:srgbClr val="020F13"/>
                          </a:solidFill>
                          <a:latin typeface="Calibri"/>
                          <a:cs typeface="Calibri"/>
                        </a:rPr>
                        <a:t>3</a:t>
                      </a:r>
                      <a:endParaRPr sz="1600">
                        <a:latin typeface="Calibri"/>
                        <a:cs typeface="Calibri"/>
                      </a:endParaRPr>
                    </a:p>
                  </a:txBody>
                  <a:tcPr marL="0" marR="0" marT="41910" marB="0"/>
                </a:tc>
                <a:extLst>
                  <a:ext uri="{0D108BD9-81ED-4DB2-BD59-A6C34878D82A}">
                    <a16:rowId xmlns:a16="http://schemas.microsoft.com/office/drawing/2014/main" val="10002"/>
                  </a:ext>
                </a:extLst>
              </a:tr>
              <a:tr h="354469">
                <a:tc>
                  <a:txBody>
                    <a:bodyPr/>
                    <a:lstStyle/>
                    <a:p>
                      <a:pPr marL="121285">
                        <a:lnSpc>
                          <a:spcPct val="100000"/>
                        </a:lnSpc>
                        <a:spcBef>
                          <a:spcPts val="254"/>
                        </a:spcBef>
                      </a:pPr>
                      <a:r>
                        <a:rPr sz="1600" spc="-15" dirty="0">
                          <a:solidFill>
                            <a:srgbClr val="020F13"/>
                          </a:solidFill>
                          <a:latin typeface="Calibri"/>
                          <a:cs typeface="Calibri"/>
                        </a:rPr>
                        <a:t>Any </a:t>
                      </a:r>
                      <a:r>
                        <a:rPr sz="1600" spc="-5" dirty="0">
                          <a:solidFill>
                            <a:srgbClr val="020F13"/>
                          </a:solidFill>
                          <a:latin typeface="Calibri"/>
                          <a:cs typeface="Calibri"/>
                        </a:rPr>
                        <a:t>serious</a:t>
                      </a:r>
                      <a:r>
                        <a:rPr sz="1600" spc="10" dirty="0">
                          <a:solidFill>
                            <a:srgbClr val="020F13"/>
                          </a:solidFill>
                          <a:latin typeface="Calibri"/>
                          <a:cs typeface="Calibri"/>
                        </a:rPr>
                        <a:t> </a:t>
                      </a:r>
                      <a:r>
                        <a:rPr sz="1600" spc="-5" dirty="0">
                          <a:solidFill>
                            <a:srgbClr val="020F13"/>
                          </a:solidFill>
                          <a:latin typeface="Calibri"/>
                          <a:cs typeface="Calibri"/>
                        </a:rPr>
                        <a:t>AE</a:t>
                      </a:r>
                      <a:endParaRPr sz="1600">
                        <a:latin typeface="Calibri"/>
                        <a:cs typeface="Calibri"/>
                      </a:endParaRPr>
                    </a:p>
                  </a:txBody>
                  <a:tcPr marL="0" marR="0" marT="32384" marB="0">
                    <a:solidFill>
                      <a:srgbClr val="CDCDCF"/>
                    </a:solidFill>
                  </a:tcPr>
                </a:tc>
                <a:tc>
                  <a:txBody>
                    <a:bodyPr/>
                    <a:lstStyle/>
                    <a:p>
                      <a:pPr marR="772795" algn="r">
                        <a:lnSpc>
                          <a:spcPct val="100000"/>
                        </a:lnSpc>
                        <a:spcBef>
                          <a:spcPts val="330"/>
                        </a:spcBef>
                      </a:pPr>
                      <a:r>
                        <a:rPr sz="1600" spc="-5" dirty="0">
                          <a:solidFill>
                            <a:srgbClr val="020F13"/>
                          </a:solidFill>
                          <a:latin typeface="Calibri"/>
                          <a:cs typeface="Calibri"/>
                        </a:rPr>
                        <a:t>16</a:t>
                      </a:r>
                      <a:endParaRPr sz="1600">
                        <a:latin typeface="Calibri"/>
                        <a:cs typeface="Calibri"/>
                      </a:endParaRPr>
                    </a:p>
                  </a:txBody>
                  <a:tcPr marL="0" marR="0" marT="41910" marB="0">
                    <a:solidFill>
                      <a:srgbClr val="CDCDCF"/>
                    </a:solidFill>
                  </a:tcPr>
                </a:tc>
                <a:tc>
                  <a:txBody>
                    <a:bodyPr/>
                    <a:lstStyle/>
                    <a:p>
                      <a:pPr algn="ctr">
                        <a:lnSpc>
                          <a:spcPct val="100000"/>
                        </a:lnSpc>
                        <a:spcBef>
                          <a:spcPts val="330"/>
                        </a:spcBef>
                      </a:pPr>
                      <a:r>
                        <a:rPr sz="1600" spc="-5" dirty="0">
                          <a:solidFill>
                            <a:srgbClr val="020F13"/>
                          </a:solidFill>
                          <a:latin typeface="Calibri"/>
                          <a:cs typeface="Calibri"/>
                        </a:rPr>
                        <a:t>11</a:t>
                      </a:r>
                      <a:endParaRPr sz="1600">
                        <a:latin typeface="Calibri"/>
                        <a:cs typeface="Calibri"/>
                      </a:endParaRPr>
                    </a:p>
                  </a:txBody>
                  <a:tcPr marL="0" marR="0" marT="41910" marB="0">
                    <a:solidFill>
                      <a:srgbClr val="CDCDCF"/>
                    </a:solidFill>
                  </a:tcPr>
                </a:tc>
                <a:tc>
                  <a:txBody>
                    <a:bodyPr/>
                    <a:lstStyle/>
                    <a:p>
                      <a:pPr marR="787400" algn="r">
                        <a:lnSpc>
                          <a:spcPct val="100000"/>
                        </a:lnSpc>
                        <a:spcBef>
                          <a:spcPts val="330"/>
                        </a:spcBef>
                      </a:pPr>
                      <a:r>
                        <a:rPr sz="1600" spc="-5" dirty="0">
                          <a:solidFill>
                            <a:srgbClr val="020F13"/>
                          </a:solidFill>
                          <a:latin typeface="Calibri"/>
                          <a:cs typeface="Calibri"/>
                        </a:rPr>
                        <a:t>14</a:t>
                      </a:r>
                      <a:endParaRPr sz="1600">
                        <a:latin typeface="Calibri"/>
                        <a:cs typeface="Calibri"/>
                      </a:endParaRPr>
                    </a:p>
                  </a:txBody>
                  <a:tcPr marL="0" marR="0" marT="41910" marB="0">
                    <a:solidFill>
                      <a:srgbClr val="CDCDCF"/>
                    </a:solidFill>
                  </a:tcPr>
                </a:tc>
                <a:tc>
                  <a:txBody>
                    <a:bodyPr/>
                    <a:lstStyle/>
                    <a:p>
                      <a:pPr algn="ctr">
                        <a:lnSpc>
                          <a:spcPct val="100000"/>
                        </a:lnSpc>
                        <a:spcBef>
                          <a:spcPts val="330"/>
                        </a:spcBef>
                      </a:pPr>
                      <a:r>
                        <a:rPr sz="1600" spc="-5" dirty="0">
                          <a:solidFill>
                            <a:srgbClr val="020F13"/>
                          </a:solidFill>
                          <a:latin typeface="Calibri"/>
                          <a:cs typeface="Calibri"/>
                        </a:rPr>
                        <a:t>10</a:t>
                      </a:r>
                      <a:endParaRPr sz="1600">
                        <a:latin typeface="Calibri"/>
                        <a:cs typeface="Calibri"/>
                      </a:endParaRPr>
                    </a:p>
                  </a:txBody>
                  <a:tcPr marL="0" marR="0" marT="41910" marB="0">
                    <a:solidFill>
                      <a:srgbClr val="CDCDCF"/>
                    </a:solidFill>
                  </a:tcPr>
                </a:tc>
                <a:extLst>
                  <a:ext uri="{0D108BD9-81ED-4DB2-BD59-A6C34878D82A}">
                    <a16:rowId xmlns:a16="http://schemas.microsoft.com/office/drawing/2014/main" val="10003"/>
                  </a:ext>
                </a:extLst>
              </a:tr>
              <a:tr h="354456">
                <a:tc>
                  <a:txBody>
                    <a:bodyPr/>
                    <a:lstStyle/>
                    <a:p>
                      <a:pPr marL="121285">
                        <a:lnSpc>
                          <a:spcPct val="100000"/>
                        </a:lnSpc>
                        <a:spcBef>
                          <a:spcPts val="254"/>
                        </a:spcBef>
                      </a:pPr>
                      <a:r>
                        <a:rPr sz="1600" spc="-15" dirty="0">
                          <a:solidFill>
                            <a:srgbClr val="020F13"/>
                          </a:solidFill>
                          <a:latin typeface="Calibri"/>
                          <a:cs typeface="Calibri"/>
                        </a:rPr>
                        <a:t>Treatment-related </a:t>
                      </a:r>
                      <a:r>
                        <a:rPr sz="1600" spc="-5" dirty="0">
                          <a:solidFill>
                            <a:srgbClr val="020F13"/>
                          </a:solidFill>
                          <a:latin typeface="Calibri"/>
                          <a:cs typeface="Calibri"/>
                        </a:rPr>
                        <a:t>serious</a:t>
                      </a:r>
                      <a:r>
                        <a:rPr sz="1600" spc="20" dirty="0">
                          <a:solidFill>
                            <a:srgbClr val="020F13"/>
                          </a:solidFill>
                          <a:latin typeface="Calibri"/>
                          <a:cs typeface="Calibri"/>
                        </a:rPr>
                        <a:t> </a:t>
                      </a:r>
                      <a:r>
                        <a:rPr sz="1600" spc="-5" dirty="0">
                          <a:solidFill>
                            <a:srgbClr val="020F13"/>
                          </a:solidFill>
                          <a:latin typeface="Calibri"/>
                          <a:cs typeface="Calibri"/>
                        </a:rPr>
                        <a:t>AE</a:t>
                      </a:r>
                      <a:endParaRPr sz="1600">
                        <a:latin typeface="Calibri"/>
                        <a:cs typeface="Calibri"/>
                      </a:endParaRPr>
                    </a:p>
                  </a:txBody>
                  <a:tcPr marL="0" marR="0" marT="32384" marB="0"/>
                </a:tc>
                <a:tc>
                  <a:txBody>
                    <a:bodyPr/>
                    <a:lstStyle/>
                    <a:p>
                      <a:pPr marR="772795" algn="r">
                        <a:lnSpc>
                          <a:spcPct val="100000"/>
                        </a:lnSpc>
                        <a:spcBef>
                          <a:spcPts val="330"/>
                        </a:spcBef>
                      </a:pPr>
                      <a:r>
                        <a:rPr sz="1600" spc="-5" dirty="0">
                          <a:solidFill>
                            <a:srgbClr val="020F13"/>
                          </a:solidFill>
                          <a:latin typeface="Calibri"/>
                          <a:cs typeface="Calibri"/>
                        </a:rPr>
                        <a:t>12</a:t>
                      </a:r>
                      <a:endParaRPr sz="1600">
                        <a:latin typeface="Calibri"/>
                        <a:cs typeface="Calibri"/>
                      </a:endParaRPr>
                    </a:p>
                  </a:txBody>
                  <a:tcPr marL="0" marR="0" marT="41910" marB="0"/>
                </a:tc>
                <a:tc>
                  <a:txBody>
                    <a:bodyPr/>
                    <a:lstStyle/>
                    <a:p>
                      <a:pPr marR="635" algn="ctr">
                        <a:lnSpc>
                          <a:spcPct val="100000"/>
                        </a:lnSpc>
                        <a:spcBef>
                          <a:spcPts val="330"/>
                        </a:spcBef>
                      </a:pPr>
                      <a:r>
                        <a:rPr sz="1600" dirty="0">
                          <a:solidFill>
                            <a:srgbClr val="020F13"/>
                          </a:solidFill>
                          <a:latin typeface="Calibri"/>
                          <a:cs typeface="Calibri"/>
                        </a:rPr>
                        <a:t>8</a:t>
                      </a:r>
                      <a:endParaRPr sz="1600">
                        <a:latin typeface="Calibri"/>
                        <a:cs typeface="Calibri"/>
                      </a:endParaRPr>
                    </a:p>
                  </a:txBody>
                  <a:tcPr marL="0" marR="0" marT="41910" marB="0"/>
                </a:tc>
                <a:tc>
                  <a:txBody>
                    <a:bodyPr/>
                    <a:lstStyle/>
                    <a:p>
                      <a:pPr marR="787400" algn="r">
                        <a:lnSpc>
                          <a:spcPct val="100000"/>
                        </a:lnSpc>
                        <a:spcBef>
                          <a:spcPts val="330"/>
                        </a:spcBef>
                      </a:pPr>
                      <a:r>
                        <a:rPr sz="1600" spc="-5" dirty="0">
                          <a:solidFill>
                            <a:srgbClr val="020F13"/>
                          </a:solidFill>
                          <a:latin typeface="Calibri"/>
                          <a:cs typeface="Calibri"/>
                        </a:rPr>
                        <a:t>10</a:t>
                      </a:r>
                      <a:endParaRPr sz="1600">
                        <a:latin typeface="Calibri"/>
                        <a:cs typeface="Calibri"/>
                      </a:endParaRPr>
                    </a:p>
                  </a:txBody>
                  <a:tcPr marL="0" marR="0" marT="41910" marB="0"/>
                </a:tc>
                <a:tc>
                  <a:txBody>
                    <a:bodyPr/>
                    <a:lstStyle/>
                    <a:p>
                      <a:pPr algn="ctr">
                        <a:lnSpc>
                          <a:spcPct val="100000"/>
                        </a:lnSpc>
                        <a:spcBef>
                          <a:spcPts val="330"/>
                        </a:spcBef>
                      </a:pPr>
                      <a:r>
                        <a:rPr sz="1600" dirty="0">
                          <a:solidFill>
                            <a:srgbClr val="020F13"/>
                          </a:solidFill>
                          <a:latin typeface="Calibri"/>
                          <a:cs typeface="Calibri"/>
                        </a:rPr>
                        <a:t>8</a:t>
                      </a:r>
                      <a:endParaRPr sz="1600">
                        <a:latin typeface="Calibri"/>
                        <a:cs typeface="Calibri"/>
                      </a:endParaRPr>
                    </a:p>
                  </a:txBody>
                  <a:tcPr marL="0" marR="0" marT="41910" marB="0"/>
                </a:tc>
                <a:extLst>
                  <a:ext uri="{0D108BD9-81ED-4DB2-BD59-A6C34878D82A}">
                    <a16:rowId xmlns:a16="http://schemas.microsoft.com/office/drawing/2014/main" val="10004"/>
                  </a:ext>
                </a:extLst>
              </a:tr>
              <a:tr h="354469">
                <a:tc>
                  <a:txBody>
                    <a:bodyPr/>
                    <a:lstStyle/>
                    <a:p>
                      <a:pPr marL="121285">
                        <a:lnSpc>
                          <a:spcPct val="100000"/>
                        </a:lnSpc>
                        <a:spcBef>
                          <a:spcPts val="254"/>
                        </a:spcBef>
                      </a:pPr>
                      <a:r>
                        <a:rPr sz="1600" spc="-10" dirty="0">
                          <a:solidFill>
                            <a:srgbClr val="020F13"/>
                          </a:solidFill>
                          <a:latin typeface="Calibri"/>
                          <a:cs typeface="Calibri"/>
                        </a:rPr>
                        <a:t>Surgery-related</a:t>
                      </a:r>
                      <a:r>
                        <a:rPr sz="1600" dirty="0">
                          <a:solidFill>
                            <a:srgbClr val="020F13"/>
                          </a:solidFill>
                          <a:latin typeface="Calibri"/>
                          <a:cs typeface="Calibri"/>
                        </a:rPr>
                        <a:t> AEs</a:t>
                      </a:r>
                      <a:r>
                        <a:rPr sz="1575" baseline="26455" dirty="0">
                          <a:solidFill>
                            <a:srgbClr val="020F13"/>
                          </a:solidFill>
                          <a:latin typeface="Calibri"/>
                          <a:cs typeface="Calibri"/>
                        </a:rPr>
                        <a:t>†</a:t>
                      </a:r>
                      <a:endParaRPr sz="1575" baseline="26455">
                        <a:latin typeface="Calibri"/>
                        <a:cs typeface="Calibri"/>
                      </a:endParaRPr>
                    </a:p>
                  </a:txBody>
                  <a:tcPr marL="0" marR="0" marT="32384" marB="0">
                    <a:solidFill>
                      <a:srgbClr val="CDCDCF"/>
                    </a:solidFill>
                  </a:tcPr>
                </a:tc>
                <a:tc>
                  <a:txBody>
                    <a:bodyPr/>
                    <a:lstStyle/>
                    <a:p>
                      <a:pPr marR="772795" algn="r">
                        <a:lnSpc>
                          <a:spcPct val="100000"/>
                        </a:lnSpc>
                        <a:spcBef>
                          <a:spcPts val="335"/>
                        </a:spcBef>
                      </a:pPr>
                      <a:r>
                        <a:rPr sz="1600" spc="-5" dirty="0">
                          <a:solidFill>
                            <a:srgbClr val="020F13"/>
                          </a:solidFill>
                          <a:latin typeface="Calibri"/>
                          <a:cs typeface="Calibri"/>
                        </a:rPr>
                        <a:t>41</a:t>
                      </a:r>
                      <a:endParaRPr sz="1600">
                        <a:latin typeface="Calibri"/>
                        <a:cs typeface="Calibri"/>
                      </a:endParaRPr>
                    </a:p>
                  </a:txBody>
                  <a:tcPr marL="0" marR="0" marT="42545" marB="0">
                    <a:solidFill>
                      <a:srgbClr val="CDCDCF"/>
                    </a:solidFill>
                  </a:tcPr>
                </a:tc>
                <a:tc>
                  <a:txBody>
                    <a:bodyPr/>
                    <a:lstStyle/>
                    <a:p>
                      <a:pPr algn="ctr">
                        <a:lnSpc>
                          <a:spcPct val="100000"/>
                        </a:lnSpc>
                        <a:spcBef>
                          <a:spcPts val="335"/>
                        </a:spcBef>
                      </a:pPr>
                      <a:r>
                        <a:rPr sz="1600" spc="-5" dirty="0">
                          <a:solidFill>
                            <a:srgbClr val="020F13"/>
                          </a:solidFill>
                          <a:latin typeface="Calibri"/>
                          <a:cs typeface="Calibri"/>
                        </a:rPr>
                        <a:t>11</a:t>
                      </a:r>
                      <a:endParaRPr sz="1600">
                        <a:latin typeface="Calibri"/>
                        <a:cs typeface="Calibri"/>
                      </a:endParaRPr>
                    </a:p>
                  </a:txBody>
                  <a:tcPr marL="0" marR="0" marT="42545" marB="0">
                    <a:solidFill>
                      <a:srgbClr val="CDCDCF"/>
                    </a:solidFill>
                  </a:tcPr>
                </a:tc>
                <a:tc>
                  <a:txBody>
                    <a:bodyPr/>
                    <a:lstStyle/>
                    <a:p>
                      <a:pPr marR="787400" algn="r">
                        <a:lnSpc>
                          <a:spcPct val="100000"/>
                        </a:lnSpc>
                        <a:spcBef>
                          <a:spcPts val="335"/>
                        </a:spcBef>
                      </a:pPr>
                      <a:r>
                        <a:rPr sz="1600" spc="-5" dirty="0">
                          <a:solidFill>
                            <a:srgbClr val="020F13"/>
                          </a:solidFill>
                          <a:latin typeface="Calibri"/>
                          <a:cs typeface="Calibri"/>
                        </a:rPr>
                        <a:t>47</a:t>
                      </a:r>
                      <a:endParaRPr sz="1600">
                        <a:latin typeface="Calibri"/>
                        <a:cs typeface="Calibri"/>
                      </a:endParaRPr>
                    </a:p>
                  </a:txBody>
                  <a:tcPr marL="0" marR="0" marT="42545" marB="0">
                    <a:solidFill>
                      <a:srgbClr val="CDCDCF"/>
                    </a:solidFill>
                  </a:tcPr>
                </a:tc>
                <a:tc>
                  <a:txBody>
                    <a:bodyPr/>
                    <a:lstStyle/>
                    <a:p>
                      <a:pPr algn="ctr">
                        <a:lnSpc>
                          <a:spcPct val="100000"/>
                        </a:lnSpc>
                        <a:spcBef>
                          <a:spcPts val="335"/>
                        </a:spcBef>
                      </a:pPr>
                      <a:r>
                        <a:rPr sz="1600" spc="-5" dirty="0">
                          <a:solidFill>
                            <a:srgbClr val="020F13"/>
                          </a:solidFill>
                          <a:latin typeface="Calibri"/>
                          <a:cs typeface="Calibri"/>
                        </a:rPr>
                        <a:t>15</a:t>
                      </a:r>
                      <a:endParaRPr sz="1600">
                        <a:latin typeface="Calibri"/>
                        <a:cs typeface="Calibri"/>
                      </a:endParaRPr>
                    </a:p>
                  </a:txBody>
                  <a:tcPr marL="0" marR="0" marT="42545" marB="0">
                    <a:solidFill>
                      <a:srgbClr val="CDCDCF"/>
                    </a:solidFill>
                  </a:tcPr>
                </a:tc>
                <a:extLst>
                  <a:ext uri="{0D108BD9-81ED-4DB2-BD59-A6C34878D82A}">
                    <a16:rowId xmlns:a16="http://schemas.microsoft.com/office/drawing/2014/main" val="10005"/>
                  </a:ext>
                </a:extLst>
              </a:tr>
            </a:tbl>
          </a:graphicData>
        </a:graphic>
      </p:graphicFrame>
      <p:sp>
        <p:nvSpPr>
          <p:cNvPr id="17" name="object 17"/>
          <p:cNvSpPr txBox="1"/>
          <p:nvPr/>
        </p:nvSpPr>
        <p:spPr>
          <a:xfrm>
            <a:off x="837275" y="4587121"/>
            <a:ext cx="5331460" cy="269875"/>
          </a:xfrm>
          <a:prstGeom prst="rect">
            <a:avLst/>
          </a:prstGeom>
        </p:spPr>
        <p:txBody>
          <a:bodyPr vert="horz" wrap="square" lIns="0" tIns="12700" rIns="0" bIns="0" rtlCol="0">
            <a:spAutoFit/>
          </a:bodyPr>
          <a:lstStyle/>
          <a:p>
            <a:pPr marL="12700">
              <a:lnSpc>
                <a:spcPct val="100000"/>
              </a:lnSpc>
              <a:spcBef>
                <a:spcPts val="100"/>
              </a:spcBef>
              <a:tabLst>
                <a:tab pos="5215255" algn="l"/>
              </a:tabLst>
            </a:pPr>
            <a:r>
              <a:rPr sz="1600" spc="-105" dirty="0">
                <a:solidFill>
                  <a:srgbClr val="020F13"/>
                </a:solidFill>
                <a:latin typeface="Calibri"/>
                <a:cs typeface="Calibri"/>
              </a:rPr>
              <a:t>T</a:t>
            </a:r>
            <a:r>
              <a:rPr sz="1600" spc="-25" dirty="0">
                <a:solidFill>
                  <a:srgbClr val="020F13"/>
                </a:solidFill>
                <a:latin typeface="Calibri"/>
                <a:cs typeface="Calibri"/>
              </a:rPr>
              <a:t>r</a:t>
            </a:r>
            <a:r>
              <a:rPr sz="1600" dirty="0">
                <a:solidFill>
                  <a:srgbClr val="020F13"/>
                </a:solidFill>
                <a:latin typeface="Calibri"/>
                <a:cs typeface="Calibri"/>
              </a:rPr>
              <a:t>e</a:t>
            </a:r>
            <a:r>
              <a:rPr sz="1600" spc="-20" dirty="0">
                <a:solidFill>
                  <a:srgbClr val="020F13"/>
                </a:solidFill>
                <a:latin typeface="Calibri"/>
                <a:cs typeface="Calibri"/>
              </a:rPr>
              <a:t>a</a:t>
            </a:r>
            <a:r>
              <a:rPr sz="1600" spc="-5" dirty="0">
                <a:solidFill>
                  <a:srgbClr val="020F13"/>
                </a:solidFill>
                <a:latin typeface="Calibri"/>
                <a:cs typeface="Calibri"/>
              </a:rPr>
              <a:t>tm</a:t>
            </a:r>
            <a:r>
              <a:rPr sz="1600" dirty="0">
                <a:solidFill>
                  <a:srgbClr val="020F13"/>
                </a:solidFill>
                <a:latin typeface="Calibri"/>
                <a:cs typeface="Calibri"/>
              </a:rPr>
              <a:t>e</a:t>
            </a:r>
            <a:r>
              <a:rPr sz="1600" spc="-20" dirty="0">
                <a:solidFill>
                  <a:srgbClr val="020F13"/>
                </a:solidFill>
                <a:latin typeface="Calibri"/>
                <a:cs typeface="Calibri"/>
              </a:rPr>
              <a:t>n</a:t>
            </a:r>
            <a:r>
              <a:rPr sz="1600" spc="-5" dirty="0">
                <a:solidFill>
                  <a:srgbClr val="020F13"/>
                </a:solidFill>
                <a:latin typeface="Calibri"/>
                <a:cs typeface="Calibri"/>
              </a:rPr>
              <a:t>t</a:t>
            </a:r>
            <a:r>
              <a:rPr sz="1600" dirty="0">
                <a:solidFill>
                  <a:srgbClr val="020F13"/>
                </a:solidFill>
                <a:latin typeface="Calibri"/>
                <a:cs typeface="Calibri"/>
              </a:rPr>
              <a:t>-</a:t>
            </a:r>
            <a:r>
              <a:rPr sz="1600" spc="-25" dirty="0">
                <a:solidFill>
                  <a:srgbClr val="020F13"/>
                </a:solidFill>
                <a:latin typeface="Calibri"/>
                <a:cs typeface="Calibri"/>
              </a:rPr>
              <a:t>r</a:t>
            </a:r>
            <a:r>
              <a:rPr sz="1600" dirty="0">
                <a:solidFill>
                  <a:srgbClr val="020F13"/>
                </a:solidFill>
                <a:latin typeface="Calibri"/>
                <a:cs typeface="Calibri"/>
              </a:rPr>
              <a:t>e</a:t>
            </a:r>
            <a:r>
              <a:rPr sz="1600" spc="-5" dirty="0">
                <a:solidFill>
                  <a:srgbClr val="020F13"/>
                </a:solidFill>
                <a:latin typeface="Calibri"/>
                <a:cs typeface="Calibri"/>
              </a:rPr>
              <a:t>l</a:t>
            </a:r>
            <a:r>
              <a:rPr sz="1600" spc="-20" dirty="0">
                <a:solidFill>
                  <a:srgbClr val="020F13"/>
                </a:solidFill>
                <a:latin typeface="Calibri"/>
                <a:cs typeface="Calibri"/>
              </a:rPr>
              <a:t>a</a:t>
            </a:r>
            <a:r>
              <a:rPr sz="1600" spc="-25" dirty="0">
                <a:solidFill>
                  <a:srgbClr val="020F13"/>
                </a:solidFill>
                <a:latin typeface="Calibri"/>
                <a:cs typeface="Calibri"/>
              </a:rPr>
              <a:t>t</a:t>
            </a:r>
            <a:r>
              <a:rPr sz="1600" dirty="0">
                <a:solidFill>
                  <a:srgbClr val="020F13"/>
                </a:solidFill>
                <a:latin typeface="Calibri"/>
                <a:cs typeface="Calibri"/>
              </a:rPr>
              <a:t>ed</a:t>
            </a:r>
            <a:r>
              <a:rPr sz="1600" spc="10" dirty="0">
                <a:solidFill>
                  <a:srgbClr val="020F13"/>
                </a:solidFill>
                <a:latin typeface="Calibri"/>
                <a:cs typeface="Calibri"/>
              </a:rPr>
              <a:t> </a:t>
            </a:r>
            <a:r>
              <a:rPr sz="1600" spc="-5" dirty="0">
                <a:solidFill>
                  <a:srgbClr val="020F13"/>
                </a:solidFill>
                <a:latin typeface="Calibri"/>
                <a:cs typeface="Calibri"/>
              </a:rPr>
              <a:t>de</a:t>
            </a:r>
            <a:r>
              <a:rPr sz="1600" spc="-20" dirty="0">
                <a:solidFill>
                  <a:srgbClr val="020F13"/>
                </a:solidFill>
                <a:latin typeface="Calibri"/>
                <a:cs typeface="Calibri"/>
              </a:rPr>
              <a:t>a</a:t>
            </a:r>
            <a:r>
              <a:rPr sz="1600" spc="-5" dirty="0">
                <a:solidFill>
                  <a:srgbClr val="020F13"/>
                </a:solidFill>
                <a:latin typeface="Calibri"/>
                <a:cs typeface="Calibri"/>
              </a:rPr>
              <a:t>th</a:t>
            </a:r>
            <a:r>
              <a:rPr sz="1600" dirty="0">
                <a:solidFill>
                  <a:srgbClr val="020F13"/>
                </a:solidFill>
                <a:latin typeface="Calibri"/>
                <a:cs typeface="Calibri"/>
              </a:rPr>
              <a:t>s	0</a:t>
            </a:r>
            <a:endParaRPr sz="1600">
              <a:latin typeface="Calibri"/>
              <a:cs typeface="Calibri"/>
            </a:endParaRPr>
          </a:p>
        </p:txBody>
      </p:sp>
      <p:sp>
        <p:nvSpPr>
          <p:cNvPr id="18" name="object 18"/>
          <p:cNvSpPr txBox="1"/>
          <p:nvPr/>
        </p:nvSpPr>
        <p:spPr>
          <a:xfrm>
            <a:off x="9569927" y="4526188"/>
            <a:ext cx="196215" cy="269875"/>
          </a:xfrm>
          <a:prstGeom prst="rect">
            <a:avLst/>
          </a:prstGeom>
        </p:spPr>
        <p:txBody>
          <a:bodyPr vert="horz" wrap="square" lIns="0" tIns="12700" rIns="0" bIns="0" rtlCol="0">
            <a:spAutoFit/>
          </a:bodyPr>
          <a:lstStyle/>
          <a:p>
            <a:pPr marL="12700">
              <a:lnSpc>
                <a:spcPct val="100000"/>
              </a:lnSpc>
              <a:spcBef>
                <a:spcPts val="100"/>
              </a:spcBef>
            </a:pPr>
            <a:r>
              <a:rPr sz="2400" spc="-7" baseline="-17361" dirty="0">
                <a:solidFill>
                  <a:srgbClr val="020F13"/>
                </a:solidFill>
                <a:latin typeface="Calibri"/>
                <a:cs typeface="Calibri"/>
              </a:rPr>
              <a:t>3</a:t>
            </a:r>
            <a:r>
              <a:rPr sz="1050" spc="5" dirty="0">
                <a:solidFill>
                  <a:srgbClr val="020F13"/>
                </a:solidFill>
                <a:latin typeface="Calibri"/>
                <a:cs typeface="Calibri"/>
              </a:rPr>
              <a:t>‡</a:t>
            </a:r>
            <a:endParaRPr sz="1050">
              <a:latin typeface="Calibri"/>
              <a:cs typeface="Calibri"/>
            </a:endParaRPr>
          </a:p>
        </p:txBody>
      </p:sp>
      <p:sp>
        <p:nvSpPr>
          <p:cNvPr id="11" name="TextBox 10">
            <a:extLst>
              <a:ext uri="{FF2B5EF4-FFF2-40B4-BE49-F238E27FC236}">
                <a16:creationId xmlns:a16="http://schemas.microsoft.com/office/drawing/2014/main" id="{69A8AD06-E577-1145-9049-D33262251AC9}"/>
              </a:ext>
            </a:extLst>
          </p:cNvPr>
          <p:cNvSpPr txBox="1"/>
          <p:nvPr/>
        </p:nvSpPr>
        <p:spPr>
          <a:xfrm>
            <a:off x="0"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123055500"/>
      </p:ext>
    </p:extLst>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0" y="6141849"/>
            <a:ext cx="12193270" cy="0"/>
          </a:xfrm>
          <a:custGeom>
            <a:avLst/>
            <a:gdLst/>
            <a:ahLst/>
            <a:cxnLst/>
            <a:rect l="l" t="t" r="r" b="b"/>
            <a:pathLst>
              <a:path w="12193270">
                <a:moveTo>
                  <a:pt x="0" y="0"/>
                </a:moveTo>
                <a:lnTo>
                  <a:pt x="0" y="0"/>
                </a:lnTo>
                <a:lnTo>
                  <a:pt x="12193000" y="0"/>
                </a:lnTo>
              </a:path>
            </a:pathLst>
          </a:custGeom>
          <a:ln w="10918">
            <a:solidFill>
              <a:srgbClr val="5E5E5E"/>
            </a:solidFill>
          </a:ln>
        </p:spPr>
        <p:txBody>
          <a:bodyPr wrap="square" lIns="0" tIns="0" rIns="0" bIns="0" rtlCol="0"/>
          <a:lstStyle/>
          <a:p>
            <a:endParaRPr/>
          </a:p>
        </p:txBody>
      </p:sp>
      <p:sp>
        <p:nvSpPr>
          <p:cNvPr id="13" name="object 13"/>
          <p:cNvSpPr txBox="1">
            <a:spLocks noGrp="1"/>
          </p:cNvSpPr>
          <p:nvPr>
            <p:ph type="title"/>
          </p:nvPr>
        </p:nvSpPr>
        <p:spPr>
          <a:xfrm>
            <a:off x="718597" y="390261"/>
            <a:ext cx="5355590" cy="432434"/>
          </a:xfrm>
          <a:prstGeom prst="rect">
            <a:avLst/>
          </a:prstGeom>
        </p:spPr>
        <p:txBody>
          <a:bodyPr vert="horz" wrap="square" lIns="0" tIns="15240" rIns="0" bIns="0" rtlCol="0">
            <a:spAutoFit/>
          </a:bodyPr>
          <a:lstStyle/>
          <a:p>
            <a:pPr marL="12700">
              <a:lnSpc>
                <a:spcPct val="100000"/>
              </a:lnSpc>
              <a:spcBef>
                <a:spcPts val="120"/>
              </a:spcBef>
            </a:pPr>
            <a:r>
              <a:rPr sz="2650" b="0" spc="5" dirty="0">
                <a:solidFill>
                  <a:srgbClr val="FFFFFF"/>
                </a:solidFill>
                <a:latin typeface="Arial"/>
                <a:cs typeface="Arial"/>
              </a:rPr>
              <a:t>Neoadjuvant Phase </a:t>
            </a:r>
            <a:r>
              <a:rPr sz="2650" b="0" spc="10" dirty="0">
                <a:solidFill>
                  <a:srgbClr val="FFFFFF"/>
                </a:solidFill>
                <a:latin typeface="Arial"/>
                <a:cs typeface="Arial"/>
              </a:rPr>
              <a:t>3 </a:t>
            </a:r>
            <a:r>
              <a:rPr sz="2650" b="0" spc="5" dirty="0">
                <a:solidFill>
                  <a:srgbClr val="FFFFFF"/>
                </a:solidFill>
                <a:latin typeface="Arial"/>
                <a:cs typeface="Arial"/>
              </a:rPr>
              <a:t>Clinical</a:t>
            </a:r>
            <a:r>
              <a:rPr sz="2650" b="0" spc="-80" dirty="0">
                <a:solidFill>
                  <a:srgbClr val="FFFFFF"/>
                </a:solidFill>
                <a:latin typeface="Arial"/>
                <a:cs typeface="Arial"/>
              </a:rPr>
              <a:t> </a:t>
            </a:r>
            <a:r>
              <a:rPr sz="2650" b="0" spc="-15" dirty="0">
                <a:solidFill>
                  <a:srgbClr val="FFFFFF"/>
                </a:solidFill>
                <a:latin typeface="Arial"/>
                <a:cs typeface="Arial"/>
              </a:rPr>
              <a:t>Trials</a:t>
            </a:r>
            <a:endParaRPr sz="2650">
              <a:latin typeface="Arial"/>
              <a:cs typeface="Arial"/>
            </a:endParaRPr>
          </a:p>
        </p:txBody>
      </p:sp>
      <p:sp>
        <p:nvSpPr>
          <p:cNvPr id="14" name="object 14"/>
          <p:cNvSpPr txBox="1"/>
          <p:nvPr/>
        </p:nvSpPr>
        <p:spPr>
          <a:xfrm>
            <a:off x="2548920" y="6486391"/>
            <a:ext cx="9657080" cy="354965"/>
          </a:xfrm>
          <a:prstGeom prst="rect">
            <a:avLst/>
          </a:prstGeom>
        </p:spPr>
        <p:txBody>
          <a:bodyPr vert="horz" wrap="square" lIns="0" tIns="12700" rIns="0" bIns="0" rtlCol="0">
            <a:spAutoFit/>
          </a:bodyPr>
          <a:lstStyle/>
          <a:p>
            <a:pPr marL="12700" marR="5080">
              <a:lnSpc>
                <a:spcPct val="120000"/>
              </a:lnSpc>
              <a:spcBef>
                <a:spcPts val="100"/>
              </a:spcBef>
            </a:pPr>
            <a:r>
              <a:rPr sz="900" b="1" spc="-5" dirty="0">
                <a:solidFill>
                  <a:srgbClr val="76777A"/>
                </a:solidFill>
                <a:latin typeface="Arial"/>
                <a:cs typeface="Arial"/>
              </a:rPr>
              <a:t>1. ClinicalTrials.gov. NCT02998528. </a:t>
            </a:r>
            <a:r>
              <a:rPr sz="900" b="1" spc="-10" dirty="0">
                <a:solidFill>
                  <a:srgbClr val="76777A"/>
                </a:solidFill>
                <a:latin typeface="Arial"/>
                <a:cs typeface="Arial"/>
              </a:rPr>
              <a:t>Accessed April </a:t>
            </a:r>
            <a:r>
              <a:rPr sz="900" b="1" spc="-5" dirty="0">
                <a:solidFill>
                  <a:srgbClr val="76777A"/>
                </a:solidFill>
                <a:latin typeface="Arial"/>
                <a:cs typeface="Arial"/>
              </a:rPr>
              <a:t>8</a:t>
            </a:r>
            <a:r>
              <a:rPr sz="900" b="1" spc="-7" baseline="23148" dirty="0">
                <a:solidFill>
                  <a:srgbClr val="76777A"/>
                </a:solidFill>
                <a:latin typeface="Arial"/>
                <a:cs typeface="Arial"/>
              </a:rPr>
              <a:t>th</a:t>
            </a:r>
            <a:r>
              <a:rPr sz="900" b="1" spc="-5" dirty="0">
                <a:solidFill>
                  <a:srgbClr val="76777A"/>
                </a:solidFill>
                <a:latin typeface="Arial"/>
                <a:cs typeface="Arial"/>
              </a:rPr>
              <a:t>, 2021. 2. ClinicalTrials.gov. NCT03425643. </a:t>
            </a:r>
            <a:r>
              <a:rPr sz="900" b="1" spc="-10" dirty="0">
                <a:solidFill>
                  <a:srgbClr val="76777A"/>
                </a:solidFill>
                <a:latin typeface="Arial"/>
                <a:cs typeface="Arial"/>
              </a:rPr>
              <a:t>Accessed April </a:t>
            </a:r>
            <a:r>
              <a:rPr sz="900" b="1" spc="-5" dirty="0">
                <a:solidFill>
                  <a:srgbClr val="76777A"/>
                </a:solidFill>
                <a:latin typeface="Arial"/>
                <a:cs typeface="Arial"/>
              </a:rPr>
              <a:t>8</a:t>
            </a:r>
            <a:r>
              <a:rPr sz="900" b="1" spc="-7" baseline="23148" dirty="0">
                <a:solidFill>
                  <a:srgbClr val="76777A"/>
                </a:solidFill>
                <a:latin typeface="Arial"/>
                <a:cs typeface="Arial"/>
              </a:rPr>
              <a:t>th</a:t>
            </a:r>
            <a:r>
              <a:rPr sz="900" b="1" spc="-5" dirty="0">
                <a:solidFill>
                  <a:srgbClr val="76777A"/>
                </a:solidFill>
                <a:latin typeface="Arial"/>
                <a:cs typeface="Arial"/>
              </a:rPr>
              <a:t>, 2021. 3. ClinicalTrials.gov. NCT03456063. </a:t>
            </a:r>
            <a:r>
              <a:rPr sz="900" b="1" spc="-10" dirty="0">
                <a:solidFill>
                  <a:srgbClr val="76777A"/>
                </a:solidFill>
                <a:latin typeface="Arial"/>
                <a:cs typeface="Arial"/>
              </a:rPr>
              <a:t>Accessed April </a:t>
            </a:r>
            <a:r>
              <a:rPr sz="900" b="1" spc="-5" dirty="0">
                <a:solidFill>
                  <a:srgbClr val="76777A"/>
                </a:solidFill>
                <a:latin typeface="Arial"/>
                <a:cs typeface="Arial"/>
              </a:rPr>
              <a:t>8</a:t>
            </a:r>
            <a:r>
              <a:rPr sz="900" b="1" spc="-7" baseline="23148" dirty="0">
                <a:solidFill>
                  <a:srgbClr val="76777A"/>
                </a:solidFill>
                <a:latin typeface="Arial"/>
                <a:cs typeface="Arial"/>
              </a:rPr>
              <a:t>th</a:t>
            </a:r>
            <a:r>
              <a:rPr sz="900" b="1" spc="-5" dirty="0">
                <a:solidFill>
                  <a:srgbClr val="76777A"/>
                </a:solidFill>
                <a:latin typeface="Arial"/>
                <a:cs typeface="Arial"/>
              </a:rPr>
              <a:t>,  2021.</a:t>
            </a:r>
            <a:r>
              <a:rPr sz="900" b="1" spc="10" dirty="0">
                <a:solidFill>
                  <a:srgbClr val="76777A"/>
                </a:solidFill>
                <a:latin typeface="Arial"/>
                <a:cs typeface="Arial"/>
              </a:rPr>
              <a:t> </a:t>
            </a:r>
            <a:r>
              <a:rPr sz="900" b="1" spc="-5" dirty="0">
                <a:solidFill>
                  <a:srgbClr val="76777A"/>
                </a:solidFill>
                <a:latin typeface="Arial"/>
                <a:cs typeface="Arial"/>
              </a:rPr>
              <a:t>4.</a:t>
            </a:r>
            <a:r>
              <a:rPr sz="900" b="1" dirty="0">
                <a:solidFill>
                  <a:srgbClr val="76777A"/>
                </a:solidFill>
                <a:latin typeface="Arial"/>
                <a:cs typeface="Arial"/>
              </a:rPr>
              <a:t> </a:t>
            </a:r>
            <a:r>
              <a:rPr sz="900" b="1" spc="-5" dirty="0">
                <a:solidFill>
                  <a:srgbClr val="76777A"/>
                </a:solidFill>
                <a:latin typeface="Arial"/>
                <a:cs typeface="Arial"/>
              </a:rPr>
              <a:t>ClinicalTrials.gov.</a:t>
            </a:r>
            <a:r>
              <a:rPr sz="900" b="1" spc="15" dirty="0">
                <a:solidFill>
                  <a:srgbClr val="76777A"/>
                </a:solidFill>
                <a:latin typeface="Arial"/>
                <a:cs typeface="Arial"/>
              </a:rPr>
              <a:t> </a:t>
            </a:r>
            <a:r>
              <a:rPr sz="900" b="1" spc="-5" dirty="0">
                <a:solidFill>
                  <a:srgbClr val="76777A"/>
                </a:solidFill>
                <a:latin typeface="Arial"/>
                <a:cs typeface="Arial"/>
              </a:rPr>
              <a:t>NCT03800134.</a:t>
            </a:r>
            <a:r>
              <a:rPr sz="900" b="1" spc="30" dirty="0">
                <a:solidFill>
                  <a:srgbClr val="76777A"/>
                </a:solidFill>
                <a:latin typeface="Arial"/>
                <a:cs typeface="Arial"/>
              </a:rPr>
              <a:t> </a:t>
            </a:r>
            <a:r>
              <a:rPr sz="900" b="1" spc="-10" dirty="0">
                <a:solidFill>
                  <a:srgbClr val="76777A"/>
                </a:solidFill>
                <a:latin typeface="Arial"/>
                <a:cs typeface="Arial"/>
              </a:rPr>
              <a:t>Accessed</a:t>
            </a:r>
            <a:r>
              <a:rPr sz="900" b="1" spc="30" dirty="0">
                <a:solidFill>
                  <a:srgbClr val="76777A"/>
                </a:solidFill>
                <a:latin typeface="Arial"/>
                <a:cs typeface="Arial"/>
              </a:rPr>
              <a:t> </a:t>
            </a:r>
            <a:r>
              <a:rPr sz="900" b="1" spc="-10" dirty="0">
                <a:solidFill>
                  <a:srgbClr val="76777A"/>
                </a:solidFill>
                <a:latin typeface="Arial"/>
                <a:cs typeface="Arial"/>
              </a:rPr>
              <a:t>April</a:t>
            </a:r>
            <a:r>
              <a:rPr sz="900" b="1" spc="35" dirty="0">
                <a:solidFill>
                  <a:srgbClr val="76777A"/>
                </a:solidFill>
                <a:latin typeface="Arial"/>
                <a:cs typeface="Arial"/>
              </a:rPr>
              <a:t> </a:t>
            </a:r>
            <a:r>
              <a:rPr sz="900" b="1" spc="-5" dirty="0">
                <a:solidFill>
                  <a:srgbClr val="76777A"/>
                </a:solidFill>
                <a:latin typeface="Arial"/>
                <a:cs typeface="Arial"/>
              </a:rPr>
              <a:t>8</a:t>
            </a:r>
            <a:r>
              <a:rPr sz="900" b="1" spc="-7" baseline="23148" dirty="0">
                <a:solidFill>
                  <a:srgbClr val="76777A"/>
                </a:solidFill>
                <a:latin typeface="Arial"/>
                <a:cs typeface="Arial"/>
              </a:rPr>
              <a:t>th</a:t>
            </a:r>
            <a:r>
              <a:rPr sz="900" b="1" spc="-5" dirty="0">
                <a:solidFill>
                  <a:srgbClr val="76777A"/>
                </a:solidFill>
                <a:latin typeface="Arial"/>
                <a:cs typeface="Arial"/>
              </a:rPr>
              <a:t>,</a:t>
            </a:r>
            <a:r>
              <a:rPr sz="900" b="1" dirty="0">
                <a:solidFill>
                  <a:srgbClr val="76777A"/>
                </a:solidFill>
                <a:latin typeface="Arial"/>
                <a:cs typeface="Arial"/>
              </a:rPr>
              <a:t> </a:t>
            </a:r>
            <a:r>
              <a:rPr sz="900" b="1" spc="-5" dirty="0">
                <a:solidFill>
                  <a:srgbClr val="76777A"/>
                </a:solidFill>
                <a:latin typeface="Arial"/>
                <a:cs typeface="Arial"/>
              </a:rPr>
              <a:t>2021.</a:t>
            </a:r>
            <a:r>
              <a:rPr sz="900" b="1" spc="10" dirty="0">
                <a:solidFill>
                  <a:srgbClr val="76777A"/>
                </a:solidFill>
                <a:latin typeface="Arial"/>
                <a:cs typeface="Arial"/>
              </a:rPr>
              <a:t> </a:t>
            </a:r>
            <a:r>
              <a:rPr sz="900" b="1" spc="-5" dirty="0">
                <a:solidFill>
                  <a:srgbClr val="76777A"/>
                </a:solidFill>
                <a:latin typeface="Arial"/>
                <a:cs typeface="Arial"/>
              </a:rPr>
              <a:t>5.</a:t>
            </a:r>
            <a:r>
              <a:rPr sz="900" b="1" spc="5" dirty="0">
                <a:solidFill>
                  <a:srgbClr val="76777A"/>
                </a:solidFill>
                <a:latin typeface="Arial"/>
                <a:cs typeface="Arial"/>
              </a:rPr>
              <a:t> </a:t>
            </a:r>
            <a:r>
              <a:rPr sz="900" b="1" spc="-5" dirty="0">
                <a:solidFill>
                  <a:srgbClr val="76777A"/>
                </a:solidFill>
                <a:latin typeface="Arial"/>
                <a:cs typeface="Arial"/>
              </a:rPr>
              <a:t>ClinicalTrials.gov.</a:t>
            </a:r>
            <a:r>
              <a:rPr sz="900" b="1" spc="10" dirty="0">
                <a:solidFill>
                  <a:srgbClr val="76777A"/>
                </a:solidFill>
                <a:latin typeface="Arial"/>
                <a:cs typeface="Arial"/>
              </a:rPr>
              <a:t> </a:t>
            </a:r>
            <a:r>
              <a:rPr sz="900" b="1" spc="-5" dirty="0">
                <a:solidFill>
                  <a:srgbClr val="76777A"/>
                </a:solidFill>
                <a:latin typeface="Arial"/>
                <a:cs typeface="Arial"/>
              </a:rPr>
              <a:t>NCT04351555.</a:t>
            </a:r>
            <a:r>
              <a:rPr sz="900" b="1" spc="25" dirty="0">
                <a:solidFill>
                  <a:srgbClr val="76777A"/>
                </a:solidFill>
                <a:latin typeface="Arial"/>
                <a:cs typeface="Arial"/>
              </a:rPr>
              <a:t> </a:t>
            </a:r>
            <a:r>
              <a:rPr sz="900" b="1" spc="-10" dirty="0">
                <a:solidFill>
                  <a:srgbClr val="76777A"/>
                </a:solidFill>
                <a:latin typeface="Arial"/>
                <a:cs typeface="Arial"/>
              </a:rPr>
              <a:t>Accessed</a:t>
            </a:r>
            <a:r>
              <a:rPr sz="900" b="1" spc="35" dirty="0">
                <a:solidFill>
                  <a:srgbClr val="76777A"/>
                </a:solidFill>
                <a:latin typeface="Arial"/>
                <a:cs typeface="Arial"/>
              </a:rPr>
              <a:t> </a:t>
            </a:r>
            <a:r>
              <a:rPr sz="900" b="1" spc="-10" dirty="0">
                <a:solidFill>
                  <a:srgbClr val="76777A"/>
                </a:solidFill>
                <a:latin typeface="Arial"/>
                <a:cs typeface="Arial"/>
              </a:rPr>
              <a:t>April</a:t>
            </a:r>
            <a:r>
              <a:rPr sz="900" b="1" spc="30" dirty="0">
                <a:solidFill>
                  <a:srgbClr val="76777A"/>
                </a:solidFill>
                <a:latin typeface="Arial"/>
                <a:cs typeface="Arial"/>
              </a:rPr>
              <a:t> </a:t>
            </a:r>
            <a:r>
              <a:rPr sz="900" b="1" spc="-5" dirty="0">
                <a:solidFill>
                  <a:srgbClr val="76777A"/>
                </a:solidFill>
                <a:latin typeface="Arial"/>
                <a:cs typeface="Arial"/>
              </a:rPr>
              <a:t>8</a:t>
            </a:r>
            <a:r>
              <a:rPr sz="900" b="1" spc="-7" baseline="23148" dirty="0">
                <a:solidFill>
                  <a:srgbClr val="76777A"/>
                </a:solidFill>
                <a:latin typeface="Arial"/>
                <a:cs typeface="Arial"/>
              </a:rPr>
              <a:t>th</a:t>
            </a:r>
            <a:r>
              <a:rPr sz="900" b="1" spc="-5" dirty="0">
                <a:solidFill>
                  <a:srgbClr val="76777A"/>
                </a:solidFill>
                <a:latin typeface="Arial"/>
                <a:cs typeface="Arial"/>
              </a:rPr>
              <a:t>,</a:t>
            </a:r>
            <a:r>
              <a:rPr sz="900" b="1" dirty="0">
                <a:solidFill>
                  <a:srgbClr val="76777A"/>
                </a:solidFill>
                <a:latin typeface="Arial"/>
                <a:cs typeface="Arial"/>
              </a:rPr>
              <a:t> </a:t>
            </a:r>
            <a:r>
              <a:rPr sz="900" b="1" spc="-5" dirty="0">
                <a:solidFill>
                  <a:srgbClr val="76777A"/>
                </a:solidFill>
                <a:latin typeface="Arial"/>
                <a:cs typeface="Arial"/>
              </a:rPr>
              <a:t>2021.</a:t>
            </a:r>
            <a:r>
              <a:rPr sz="900" b="1" spc="15" dirty="0">
                <a:solidFill>
                  <a:srgbClr val="76777A"/>
                </a:solidFill>
                <a:latin typeface="Arial"/>
                <a:cs typeface="Arial"/>
              </a:rPr>
              <a:t> </a:t>
            </a:r>
            <a:r>
              <a:rPr sz="900" b="1" spc="-5" dirty="0">
                <a:solidFill>
                  <a:srgbClr val="76777A"/>
                </a:solidFill>
                <a:latin typeface="Arial"/>
                <a:cs typeface="Arial"/>
              </a:rPr>
              <a:t>6.</a:t>
            </a:r>
            <a:r>
              <a:rPr sz="900" b="1" spc="10" dirty="0">
                <a:solidFill>
                  <a:srgbClr val="76777A"/>
                </a:solidFill>
                <a:latin typeface="Arial"/>
                <a:cs typeface="Arial"/>
              </a:rPr>
              <a:t> </a:t>
            </a:r>
            <a:r>
              <a:rPr sz="900" b="1" spc="-5" dirty="0">
                <a:solidFill>
                  <a:srgbClr val="76777A"/>
                </a:solidFill>
                <a:latin typeface="Arial"/>
                <a:cs typeface="Arial"/>
              </a:rPr>
              <a:t>Cascone</a:t>
            </a:r>
            <a:r>
              <a:rPr sz="900" b="1" spc="5" dirty="0">
                <a:solidFill>
                  <a:srgbClr val="76777A"/>
                </a:solidFill>
                <a:latin typeface="Arial"/>
                <a:cs typeface="Arial"/>
              </a:rPr>
              <a:t> </a:t>
            </a:r>
            <a:r>
              <a:rPr sz="900" b="1" dirty="0">
                <a:solidFill>
                  <a:srgbClr val="76777A"/>
                </a:solidFill>
                <a:latin typeface="Arial"/>
                <a:cs typeface="Arial"/>
              </a:rPr>
              <a:t>T</a:t>
            </a:r>
            <a:r>
              <a:rPr sz="900" b="1" spc="10" dirty="0">
                <a:solidFill>
                  <a:srgbClr val="76777A"/>
                </a:solidFill>
                <a:latin typeface="Arial"/>
                <a:cs typeface="Arial"/>
              </a:rPr>
              <a:t> </a:t>
            </a:r>
            <a:r>
              <a:rPr sz="900" b="1" spc="-5" dirty="0">
                <a:solidFill>
                  <a:srgbClr val="76777A"/>
                </a:solidFill>
                <a:latin typeface="Arial"/>
                <a:cs typeface="Arial"/>
              </a:rPr>
              <a:t>et</a:t>
            </a:r>
            <a:r>
              <a:rPr sz="900" b="1" spc="5" dirty="0">
                <a:solidFill>
                  <a:srgbClr val="76777A"/>
                </a:solidFill>
                <a:latin typeface="Arial"/>
                <a:cs typeface="Arial"/>
              </a:rPr>
              <a:t> </a:t>
            </a:r>
            <a:r>
              <a:rPr sz="900" b="1" spc="-5" dirty="0">
                <a:solidFill>
                  <a:srgbClr val="76777A"/>
                </a:solidFill>
                <a:latin typeface="Arial"/>
                <a:cs typeface="Arial"/>
              </a:rPr>
              <a:t>al</a:t>
            </a:r>
            <a:r>
              <a:rPr sz="900" b="1" dirty="0">
                <a:solidFill>
                  <a:srgbClr val="76777A"/>
                </a:solidFill>
                <a:latin typeface="Arial"/>
                <a:cs typeface="Arial"/>
              </a:rPr>
              <a:t> J</a:t>
            </a:r>
            <a:r>
              <a:rPr sz="900" b="1" spc="5" dirty="0">
                <a:solidFill>
                  <a:srgbClr val="76777A"/>
                </a:solidFill>
                <a:latin typeface="Arial"/>
                <a:cs typeface="Arial"/>
              </a:rPr>
              <a:t> </a:t>
            </a:r>
            <a:r>
              <a:rPr sz="900" b="1" spc="-5" dirty="0">
                <a:solidFill>
                  <a:srgbClr val="76777A"/>
                </a:solidFill>
                <a:latin typeface="Arial"/>
                <a:cs typeface="Arial"/>
              </a:rPr>
              <a:t>Clin</a:t>
            </a:r>
            <a:r>
              <a:rPr sz="900" b="1" dirty="0">
                <a:solidFill>
                  <a:srgbClr val="76777A"/>
                </a:solidFill>
                <a:latin typeface="Arial"/>
                <a:cs typeface="Arial"/>
              </a:rPr>
              <a:t> </a:t>
            </a:r>
            <a:r>
              <a:rPr sz="900" b="1" spc="-5" dirty="0">
                <a:solidFill>
                  <a:srgbClr val="76777A"/>
                </a:solidFill>
                <a:latin typeface="Arial"/>
                <a:cs typeface="Arial"/>
              </a:rPr>
              <a:t>Oncol</a:t>
            </a:r>
            <a:r>
              <a:rPr sz="900" b="1" dirty="0">
                <a:solidFill>
                  <a:srgbClr val="76777A"/>
                </a:solidFill>
                <a:latin typeface="Arial"/>
                <a:cs typeface="Arial"/>
              </a:rPr>
              <a:t> </a:t>
            </a:r>
            <a:r>
              <a:rPr sz="900" b="1" spc="-5" dirty="0">
                <a:solidFill>
                  <a:srgbClr val="76777A"/>
                </a:solidFill>
                <a:latin typeface="Arial"/>
                <a:cs typeface="Arial"/>
              </a:rPr>
              <a:t>2020</a:t>
            </a:r>
            <a:r>
              <a:rPr sz="900" b="1" spc="10" dirty="0">
                <a:solidFill>
                  <a:srgbClr val="76777A"/>
                </a:solidFill>
                <a:latin typeface="Arial"/>
                <a:cs typeface="Arial"/>
              </a:rPr>
              <a:t> </a:t>
            </a:r>
            <a:r>
              <a:rPr sz="900" b="1" spc="-5" dirty="0">
                <a:solidFill>
                  <a:srgbClr val="76777A"/>
                </a:solidFill>
                <a:latin typeface="Arial"/>
                <a:cs typeface="Arial"/>
              </a:rPr>
              <a:t>TPS</a:t>
            </a:r>
            <a:r>
              <a:rPr sz="900" b="1" spc="5" dirty="0">
                <a:solidFill>
                  <a:srgbClr val="76777A"/>
                </a:solidFill>
                <a:latin typeface="Arial"/>
                <a:cs typeface="Arial"/>
              </a:rPr>
              <a:t> </a:t>
            </a:r>
            <a:r>
              <a:rPr sz="900" b="1" spc="-5" dirty="0">
                <a:solidFill>
                  <a:srgbClr val="76777A"/>
                </a:solidFill>
                <a:latin typeface="Arial"/>
                <a:cs typeface="Arial"/>
              </a:rPr>
              <a:t>9076</a:t>
            </a:r>
            <a:endParaRPr sz="900" dirty="0">
              <a:latin typeface="Arial"/>
              <a:cs typeface="Arial"/>
            </a:endParaRPr>
          </a:p>
        </p:txBody>
      </p:sp>
      <p:sp>
        <p:nvSpPr>
          <p:cNvPr id="15" name="object 15"/>
          <p:cNvSpPr/>
          <p:nvPr/>
        </p:nvSpPr>
        <p:spPr>
          <a:xfrm>
            <a:off x="2422550" y="5478843"/>
            <a:ext cx="1118870" cy="156210"/>
          </a:xfrm>
          <a:custGeom>
            <a:avLst/>
            <a:gdLst/>
            <a:ahLst/>
            <a:cxnLst/>
            <a:rect l="l" t="t" r="r" b="b"/>
            <a:pathLst>
              <a:path w="1118870" h="156210">
                <a:moveTo>
                  <a:pt x="0" y="0"/>
                </a:moveTo>
                <a:lnTo>
                  <a:pt x="1118615" y="0"/>
                </a:lnTo>
                <a:lnTo>
                  <a:pt x="1118615" y="156210"/>
                </a:lnTo>
                <a:lnTo>
                  <a:pt x="0" y="156210"/>
                </a:lnTo>
                <a:lnTo>
                  <a:pt x="0" y="0"/>
                </a:lnTo>
                <a:close/>
              </a:path>
            </a:pathLst>
          </a:custGeom>
          <a:solidFill>
            <a:srgbClr val="FFFF00"/>
          </a:solidFill>
        </p:spPr>
        <p:txBody>
          <a:bodyPr wrap="square" lIns="0" tIns="0" rIns="0" bIns="0" rtlCol="0"/>
          <a:lstStyle/>
          <a:p>
            <a:endParaRPr/>
          </a:p>
        </p:txBody>
      </p:sp>
      <p:graphicFrame>
        <p:nvGraphicFramePr>
          <p:cNvPr id="16" name="object 16"/>
          <p:cNvGraphicFramePr>
            <a:graphicFrameLocks noGrp="1"/>
          </p:cNvGraphicFramePr>
          <p:nvPr/>
        </p:nvGraphicFramePr>
        <p:xfrm>
          <a:off x="2126010" y="1291917"/>
          <a:ext cx="1808480" cy="4831384"/>
        </p:xfrm>
        <a:graphic>
          <a:graphicData uri="http://schemas.openxmlformats.org/drawingml/2006/table">
            <a:tbl>
              <a:tblPr firstRow="1" bandRow="1">
                <a:tableStyleId>{2D5ABB26-0587-4C30-8999-92F81FD0307C}</a:tableStyleId>
              </a:tblPr>
              <a:tblGrid>
                <a:gridCol w="1808480">
                  <a:extLst>
                    <a:ext uri="{9D8B030D-6E8A-4147-A177-3AD203B41FA5}">
                      <a16:colId xmlns:a16="http://schemas.microsoft.com/office/drawing/2014/main" val="20000"/>
                    </a:ext>
                  </a:extLst>
                </a:gridCol>
              </a:tblGrid>
              <a:tr h="436288">
                <a:tc>
                  <a:txBody>
                    <a:bodyPr/>
                    <a:lstStyle/>
                    <a:p>
                      <a:pPr marL="373380">
                        <a:lnSpc>
                          <a:spcPts val="1255"/>
                        </a:lnSpc>
                        <a:spcBef>
                          <a:spcPts val="365"/>
                        </a:spcBef>
                      </a:pPr>
                      <a:r>
                        <a:rPr sz="1100" b="1" spc="-5" dirty="0">
                          <a:solidFill>
                            <a:srgbClr val="FFFFFF"/>
                          </a:solidFill>
                          <a:latin typeface="Arial"/>
                          <a:cs typeface="Arial"/>
                        </a:rPr>
                        <a:t>CheckMate</a:t>
                      </a:r>
                      <a:r>
                        <a:rPr sz="1100" b="1" spc="-60" dirty="0">
                          <a:solidFill>
                            <a:srgbClr val="FFFFFF"/>
                          </a:solidFill>
                          <a:latin typeface="Arial"/>
                          <a:cs typeface="Arial"/>
                        </a:rPr>
                        <a:t> </a:t>
                      </a:r>
                      <a:r>
                        <a:rPr sz="1100" b="1" dirty="0">
                          <a:solidFill>
                            <a:srgbClr val="FFFFFF"/>
                          </a:solidFill>
                          <a:latin typeface="Arial"/>
                          <a:cs typeface="Arial"/>
                        </a:rPr>
                        <a:t>816</a:t>
                      </a:r>
                      <a:r>
                        <a:rPr sz="1050" b="1" baseline="27777" dirty="0">
                          <a:solidFill>
                            <a:srgbClr val="FFFFFF"/>
                          </a:solidFill>
                          <a:latin typeface="Arial"/>
                          <a:cs typeface="Arial"/>
                        </a:rPr>
                        <a:t>1</a:t>
                      </a:r>
                      <a:endParaRPr sz="1050" baseline="27777">
                        <a:latin typeface="Arial"/>
                        <a:cs typeface="Arial"/>
                      </a:endParaRPr>
                    </a:p>
                    <a:p>
                      <a:pPr marL="382270">
                        <a:lnSpc>
                          <a:spcPts val="1255"/>
                        </a:lnSpc>
                      </a:pPr>
                      <a:r>
                        <a:rPr sz="1100" b="1" spc="-5" dirty="0">
                          <a:solidFill>
                            <a:srgbClr val="FFFFFF"/>
                          </a:solidFill>
                          <a:latin typeface="Arial"/>
                          <a:cs typeface="Arial"/>
                        </a:rPr>
                        <a:t>CT +</a:t>
                      </a:r>
                      <a:r>
                        <a:rPr sz="1100" b="1" spc="-65" dirty="0">
                          <a:solidFill>
                            <a:srgbClr val="FFFFFF"/>
                          </a:solidFill>
                          <a:latin typeface="Arial"/>
                          <a:cs typeface="Arial"/>
                        </a:rPr>
                        <a:t> </a:t>
                      </a:r>
                      <a:r>
                        <a:rPr sz="1100" b="1" spc="-5" dirty="0">
                          <a:solidFill>
                            <a:srgbClr val="FFFFFF"/>
                          </a:solidFill>
                          <a:latin typeface="Arial"/>
                          <a:cs typeface="Arial"/>
                        </a:rPr>
                        <a:t>nivolumab</a:t>
                      </a:r>
                      <a:endParaRPr sz="1100">
                        <a:latin typeface="Arial"/>
                        <a:cs typeface="Arial"/>
                      </a:endParaRPr>
                    </a:p>
                  </a:txBody>
                  <a:tcPr marL="0" marR="0" marT="4635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41C0C0"/>
                    </a:solidFill>
                  </a:tcPr>
                </a:tc>
                <a:extLst>
                  <a:ext uri="{0D108BD9-81ED-4DB2-BD59-A6C34878D82A}">
                    <a16:rowId xmlns:a16="http://schemas.microsoft.com/office/drawing/2014/main" val="10000"/>
                  </a:ext>
                </a:extLst>
              </a:tr>
              <a:tr h="274439">
                <a:tc>
                  <a:txBody>
                    <a:bodyPr/>
                    <a:lstStyle/>
                    <a:p>
                      <a:pPr algn="ctr">
                        <a:lnSpc>
                          <a:spcPct val="100000"/>
                        </a:lnSpc>
                        <a:spcBef>
                          <a:spcPts val="320"/>
                        </a:spcBef>
                      </a:pPr>
                      <a:r>
                        <a:rPr sz="1100" spc="-5" dirty="0">
                          <a:latin typeface="Arial"/>
                          <a:cs typeface="Arial"/>
                        </a:rPr>
                        <a:t>IB–IIIA</a:t>
                      </a:r>
                      <a:endParaRPr sz="1100">
                        <a:latin typeface="Arial"/>
                        <a:cs typeface="Arial"/>
                      </a:endParaRPr>
                    </a:p>
                  </a:txBody>
                  <a:tcPr marL="0" marR="0" marT="4064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D9F1F1"/>
                    </a:solidFill>
                  </a:tcPr>
                </a:tc>
                <a:extLst>
                  <a:ext uri="{0D108BD9-81ED-4DB2-BD59-A6C34878D82A}">
                    <a16:rowId xmlns:a16="http://schemas.microsoft.com/office/drawing/2014/main" val="10001"/>
                  </a:ext>
                </a:extLst>
              </a:tr>
              <a:tr h="279673">
                <a:tc>
                  <a:txBody>
                    <a:bodyPr/>
                    <a:lstStyle/>
                    <a:p>
                      <a:pPr algn="ctr">
                        <a:lnSpc>
                          <a:spcPct val="100000"/>
                        </a:lnSpc>
                        <a:spcBef>
                          <a:spcPts val="340"/>
                        </a:spcBef>
                      </a:pPr>
                      <a:r>
                        <a:rPr sz="1100" spc="-5" dirty="0">
                          <a:latin typeface="Arial"/>
                          <a:cs typeface="Arial"/>
                        </a:rPr>
                        <a:t>350</a:t>
                      </a:r>
                      <a:endParaRPr sz="1100">
                        <a:latin typeface="Arial"/>
                        <a:cs typeface="Arial"/>
                      </a:endParaRPr>
                    </a:p>
                  </a:txBody>
                  <a:tcPr marL="0" marR="0" marT="4318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D9F1F1"/>
                    </a:solidFill>
                  </a:tcPr>
                </a:tc>
                <a:extLst>
                  <a:ext uri="{0D108BD9-81ED-4DB2-BD59-A6C34878D82A}">
                    <a16:rowId xmlns:a16="http://schemas.microsoft.com/office/drawing/2014/main" val="10002"/>
                  </a:ext>
                </a:extLst>
              </a:tr>
              <a:tr h="792690">
                <a:tc>
                  <a:txBody>
                    <a:bodyPr/>
                    <a:lstStyle/>
                    <a:p>
                      <a:pPr>
                        <a:lnSpc>
                          <a:spcPct val="100000"/>
                        </a:lnSpc>
                        <a:spcBef>
                          <a:spcPts val="15"/>
                        </a:spcBef>
                      </a:pPr>
                      <a:endParaRPr sz="950">
                        <a:latin typeface="Times New Roman"/>
                        <a:cs typeface="Times New Roman"/>
                      </a:endParaRPr>
                    </a:p>
                    <a:p>
                      <a:pPr marL="121285" marR="252095">
                        <a:lnSpc>
                          <a:spcPct val="100000"/>
                        </a:lnSpc>
                      </a:pPr>
                      <a:r>
                        <a:rPr sz="1100" spc="-5" dirty="0">
                          <a:latin typeface="Arial"/>
                          <a:cs typeface="Arial"/>
                        </a:rPr>
                        <a:t>CT + nivolumab (360  mg) × 3 cycles → S</a:t>
                      </a:r>
                      <a:r>
                        <a:rPr sz="1100" spc="-65" dirty="0">
                          <a:latin typeface="Arial"/>
                          <a:cs typeface="Arial"/>
                        </a:rPr>
                        <a:t> </a:t>
                      </a:r>
                      <a:r>
                        <a:rPr sz="1100" spc="-5" dirty="0">
                          <a:latin typeface="Arial"/>
                          <a:cs typeface="Arial"/>
                        </a:rPr>
                        <a:t>vs.  CT × 3 cycles →</a:t>
                      </a:r>
                      <a:r>
                        <a:rPr sz="1100" spc="-35" dirty="0">
                          <a:latin typeface="Arial"/>
                          <a:cs typeface="Arial"/>
                        </a:rPr>
                        <a:t> </a:t>
                      </a:r>
                      <a:r>
                        <a:rPr sz="1100" spc="-5" dirty="0">
                          <a:latin typeface="Arial"/>
                          <a:cs typeface="Arial"/>
                        </a:rPr>
                        <a:t>S</a:t>
                      </a:r>
                      <a:endParaRPr sz="1100">
                        <a:latin typeface="Arial"/>
                        <a:cs typeface="Arial"/>
                      </a:endParaRPr>
                    </a:p>
                  </a:txBody>
                  <a:tcPr marL="0" marR="0" marT="190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D9F1F1"/>
                    </a:solidFill>
                  </a:tcPr>
                </a:tc>
                <a:extLst>
                  <a:ext uri="{0D108BD9-81ED-4DB2-BD59-A6C34878D82A}">
                    <a16:rowId xmlns:a16="http://schemas.microsoft.com/office/drawing/2014/main" val="10003"/>
                  </a:ext>
                </a:extLst>
              </a:tr>
              <a:tr h="1352152">
                <a:tc>
                  <a:txBody>
                    <a:bodyPr/>
                    <a:lstStyle/>
                    <a:p>
                      <a:pPr marL="293370" marR="343535" indent="-171450">
                        <a:lnSpc>
                          <a:spcPts val="1190"/>
                        </a:lnSpc>
                        <a:spcBef>
                          <a:spcPts val="464"/>
                        </a:spcBef>
                        <a:buClr>
                          <a:srgbClr val="94C83B"/>
                        </a:buClr>
                        <a:buSzPct val="81818"/>
                        <a:buFont typeface="Wingdings"/>
                        <a:buChar char=""/>
                        <a:tabLst>
                          <a:tab pos="293370" algn="l"/>
                        </a:tabLst>
                      </a:pPr>
                      <a:r>
                        <a:rPr sz="1100" spc="-5" dirty="0">
                          <a:latin typeface="Arial"/>
                          <a:cs typeface="Arial"/>
                        </a:rPr>
                        <a:t>Early stage</a:t>
                      </a:r>
                      <a:r>
                        <a:rPr sz="1100" spc="-55" dirty="0">
                          <a:latin typeface="Arial"/>
                          <a:cs typeface="Arial"/>
                        </a:rPr>
                        <a:t> </a:t>
                      </a:r>
                      <a:r>
                        <a:rPr sz="1100" spc="-5" dirty="0">
                          <a:latin typeface="Arial"/>
                          <a:cs typeface="Arial"/>
                        </a:rPr>
                        <a:t>IB-IIIA,  operable NSCLC,  confirmed in</a:t>
                      </a:r>
                      <a:r>
                        <a:rPr sz="1100" spc="-50" dirty="0">
                          <a:latin typeface="Arial"/>
                          <a:cs typeface="Arial"/>
                        </a:rPr>
                        <a:t> </a:t>
                      </a:r>
                      <a:r>
                        <a:rPr sz="1100" spc="-5" dirty="0">
                          <a:latin typeface="Arial"/>
                          <a:cs typeface="Arial"/>
                        </a:rPr>
                        <a:t>tissue</a:t>
                      </a:r>
                      <a:endParaRPr sz="1100">
                        <a:latin typeface="Arial"/>
                        <a:cs typeface="Arial"/>
                      </a:endParaRPr>
                    </a:p>
                    <a:p>
                      <a:pPr marL="293370" indent="-171450">
                        <a:lnSpc>
                          <a:spcPts val="1100"/>
                        </a:lnSpc>
                        <a:buClr>
                          <a:srgbClr val="94C83B"/>
                        </a:buClr>
                        <a:buSzPct val="81818"/>
                        <a:buFont typeface="Wingdings"/>
                        <a:buChar char=""/>
                        <a:tabLst>
                          <a:tab pos="293370" algn="l"/>
                        </a:tabLst>
                      </a:pPr>
                      <a:r>
                        <a:rPr sz="1100" spc="-5" dirty="0">
                          <a:latin typeface="Arial"/>
                          <a:cs typeface="Arial"/>
                        </a:rPr>
                        <a:t>Lung function</a:t>
                      </a:r>
                      <a:r>
                        <a:rPr sz="1100" spc="-35" dirty="0">
                          <a:latin typeface="Arial"/>
                          <a:cs typeface="Arial"/>
                        </a:rPr>
                        <a:t> </a:t>
                      </a:r>
                      <a:r>
                        <a:rPr sz="1100" spc="-5" dirty="0">
                          <a:latin typeface="Arial"/>
                          <a:cs typeface="Arial"/>
                        </a:rPr>
                        <a:t>capacity</a:t>
                      </a:r>
                      <a:endParaRPr sz="1100">
                        <a:latin typeface="Arial"/>
                        <a:cs typeface="Arial"/>
                      </a:endParaRPr>
                    </a:p>
                    <a:p>
                      <a:pPr marL="292735">
                        <a:lnSpc>
                          <a:spcPts val="1190"/>
                        </a:lnSpc>
                      </a:pPr>
                      <a:r>
                        <a:rPr sz="1100" spc="-5" dirty="0">
                          <a:latin typeface="Arial"/>
                          <a:cs typeface="Arial"/>
                        </a:rPr>
                        <a:t>tolerating the</a:t>
                      </a:r>
                      <a:r>
                        <a:rPr sz="1100" spc="-25" dirty="0">
                          <a:latin typeface="Arial"/>
                          <a:cs typeface="Arial"/>
                        </a:rPr>
                        <a:t> </a:t>
                      </a:r>
                      <a:r>
                        <a:rPr sz="1100" spc="-5" dirty="0">
                          <a:latin typeface="Arial"/>
                          <a:cs typeface="Arial"/>
                        </a:rPr>
                        <a:t>surgery</a:t>
                      </a:r>
                      <a:endParaRPr sz="1100">
                        <a:latin typeface="Arial"/>
                        <a:cs typeface="Arial"/>
                      </a:endParaRPr>
                    </a:p>
                    <a:p>
                      <a:pPr marL="293370" marR="379730" indent="-171450">
                        <a:lnSpc>
                          <a:spcPts val="1190"/>
                        </a:lnSpc>
                        <a:spcBef>
                          <a:spcPts val="80"/>
                        </a:spcBef>
                        <a:buClr>
                          <a:srgbClr val="94C83B"/>
                        </a:buClr>
                        <a:buSzPct val="81818"/>
                        <a:buFont typeface="Wingdings"/>
                        <a:buChar char=""/>
                        <a:tabLst>
                          <a:tab pos="293370" algn="l"/>
                        </a:tabLst>
                      </a:pPr>
                      <a:r>
                        <a:rPr sz="1100" spc="-5" dirty="0">
                          <a:latin typeface="Arial"/>
                          <a:cs typeface="Arial"/>
                        </a:rPr>
                        <a:t>Available tissue of  primary</a:t>
                      </a:r>
                      <a:r>
                        <a:rPr sz="1100" spc="-20" dirty="0">
                          <a:latin typeface="Arial"/>
                          <a:cs typeface="Arial"/>
                        </a:rPr>
                        <a:t> </a:t>
                      </a:r>
                      <a:r>
                        <a:rPr sz="1100" spc="-5" dirty="0">
                          <a:latin typeface="Arial"/>
                          <a:cs typeface="Arial"/>
                        </a:rPr>
                        <a:t>tumor</a:t>
                      </a:r>
                      <a:endParaRPr sz="1100">
                        <a:latin typeface="Arial"/>
                        <a:cs typeface="Arial"/>
                      </a:endParaRPr>
                    </a:p>
                  </a:txBody>
                  <a:tcPr marL="0" marR="0" marT="59054"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D9F1F1"/>
                    </a:solidFill>
                  </a:tcPr>
                </a:tc>
                <a:extLst>
                  <a:ext uri="{0D108BD9-81ED-4DB2-BD59-A6C34878D82A}">
                    <a16:rowId xmlns:a16="http://schemas.microsoft.com/office/drawing/2014/main" val="10004"/>
                  </a:ext>
                </a:extLst>
              </a:tr>
              <a:tr h="372708">
                <a:tc>
                  <a:txBody>
                    <a:bodyPr/>
                    <a:lstStyle/>
                    <a:p>
                      <a:pPr marL="293370" indent="-171450">
                        <a:lnSpc>
                          <a:spcPct val="100000"/>
                        </a:lnSpc>
                        <a:spcBef>
                          <a:spcPts val="710"/>
                        </a:spcBef>
                        <a:buSzPct val="81818"/>
                        <a:buFont typeface="Wingdings"/>
                        <a:buChar char=""/>
                        <a:tabLst>
                          <a:tab pos="293370" algn="l"/>
                        </a:tabLst>
                      </a:pPr>
                      <a:r>
                        <a:rPr sz="1100" spc="-5" dirty="0">
                          <a:latin typeface="Arial"/>
                          <a:cs typeface="Arial"/>
                        </a:rPr>
                        <a:t>EFS, pCR, MPR</a:t>
                      </a:r>
                      <a:endParaRPr sz="1100">
                        <a:latin typeface="Arial"/>
                        <a:cs typeface="Arial"/>
                      </a:endParaRPr>
                    </a:p>
                  </a:txBody>
                  <a:tcPr marL="0" marR="0" marT="9017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D9F1F1"/>
                    </a:solidFill>
                  </a:tcPr>
                </a:tc>
                <a:extLst>
                  <a:ext uri="{0D108BD9-81ED-4DB2-BD59-A6C34878D82A}">
                    <a16:rowId xmlns:a16="http://schemas.microsoft.com/office/drawing/2014/main" val="10005"/>
                  </a:ext>
                </a:extLst>
              </a:tr>
              <a:tr h="574548">
                <a:tc>
                  <a:txBody>
                    <a:bodyPr/>
                    <a:lstStyle/>
                    <a:p>
                      <a:pPr marL="293370" indent="-171450">
                        <a:lnSpc>
                          <a:spcPts val="1255"/>
                        </a:lnSpc>
                        <a:spcBef>
                          <a:spcPts val="315"/>
                        </a:spcBef>
                        <a:buSzPct val="81818"/>
                        <a:buFont typeface="Wingdings"/>
                        <a:buChar char=""/>
                        <a:tabLst>
                          <a:tab pos="293370" algn="l"/>
                        </a:tabLst>
                      </a:pPr>
                      <a:r>
                        <a:rPr sz="1100" spc="-5" dirty="0">
                          <a:latin typeface="Arial"/>
                          <a:cs typeface="Arial"/>
                        </a:rPr>
                        <a:t>31 v</a:t>
                      </a:r>
                      <a:r>
                        <a:rPr sz="1100" spc="-15" dirty="0">
                          <a:latin typeface="Arial"/>
                          <a:cs typeface="Arial"/>
                        </a:rPr>
                        <a:t> </a:t>
                      </a:r>
                      <a:r>
                        <a:rPr sz="1100" spc="-5" dirty="0">
                          <a:latin typeface="Arial"/>
                          <a:cs typeface="Arial"/>
                        </a:rPr>
                        <a:t>24%</a:t>
                      </a:r>
                      <a:endParaRPr sz="1100">
                        <a:latin typeface="Arial"/>
                        <a:cs typeface="Arial"/>
                      </a:endParaRPr>
                    </a:p>
                    <a:p>
                      <a:pPr marL="293370" indent="-171450">
                        <a:lnSpc>
                          <a:spcPts val="1190"/>
                        </a:lnSpc>
                        <a:buSzPct val="81818"/>
                        <a:buFont typeface="Wingdings"/>
                        <a:buChar char=""/>
                        <a:tabLst>
                          <a:tab pos="293370" algn="l"/>
                        </a:tabLst>
                      </a:pPr>
                      <a:r>
                        <a:rPr sz="1100" spc="-5" dirty="0">
                          <a:latin typeface="Arial"/>
                          <a:cs typeface="Arial"/>
                        </a:rPr>
                        <a:t>pCR 24 v 2%</a:t>
                      </a:r>
                      <a:endParaRPr sz="1100">
                        <a:latin typeface="Arial"/>
                        <a:cs typeface="Arial"/>
                      </a:endParaRPr>
                    </a:p>
                    <a:p>
                      <a:pPr marL="293370" indent="-171450">
                        <a:lnSpc>
                          <a:spcPts val="1255"/>
                        </a:lnSpc>
                        <a:buSzPct val="81818"/>
                        <a:buFont typeface="Wingdings"/>
                        <a:buChar char=""/>
                        <a:tabLst>
                          <a:tab pos="293370" algn="l"/>
                        </a:tabLst>
                      </a:pPr>
                      <a:r>
                        <a:rPr sz="1100" spc="-5" dirty="0">
                          <a:latin typeface="Arial"/>
                          <a:cs typeface="Arial"/>
                        </a:rPr>
                        <a:t>MPR 36.9 v</a:t>
                      </a:r>
                      <a:r>
                        <a:rPr sz="1100" spc="-15" dirty="0">
                          <a:latin typeface="Arial"/>
                          <a:cs typeface="Arial"/>
                        </a:rPr>
                        <a:t> </a:t>
                      </a:r>
                      <a:r>
                        <a:rPr sz="1100" spc="-5" dirty="0">
                          <a:latin typeface="Arial"/>
                          <a:cs typeface="Arial"/>
                        </a:rPr>
                        <a:t>8.9%</a:t>
                      </a:r>
                      <a:endParaRPr sz="1100">
                        <a:latin typeface="Arial"/>
                        <a:cs typeface="Arial"/>
                      </a:endParaRPr>
                    </a:p>
                  </a:txBody>
                  <a:tcPr marL="0" marR="0" marT="4000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D9F1F1"/>
                    </a:solidFill>
                  </a:tcPr>
                </a:tc>
                <a:extLst>
                  <a:ext uri="{0D108BD9-81ED-4DB2-BD59-A6C34878D82A}">
                    <a16:rowId xmlns:a16="http://schemas.microsoft.com/office/drawing/2014/main" val="10006"/>
                  </a:ext>
                </a:extLst>
              </a:tr>
              <a:tr h="364042">
                <a:tc>
                  <a:txBody>
                    <a:bodyPr/>
                    <a:lstStyle/>
                    <a:p>
                      <a:pPr marL="293370" indent="-171450">
                        <a:lnSpc>
                          <a:spcPct val="100000"/>
                        </a:lnSpc>
                        <a:spcBef>
                          <a:spcPts val="675"/>
                        </a:spcBef>
                        <a:buSzPct val="81818"/>
                        <a:buFont typeface="Wingdings"/>
                        <a:buChar char=""/>
                        <a:tabLst>
                          <a:tab pos="293370" algn="l"/>
                        </a:tabLst>
                      </a:pPr>
                      <a:r>
                        <a:rPr sz="1100" spc="-5" dirty="0">
                          <a:latin typeface="Arial"/>
                          <a:cs typeface="Arial"/>
                        </a:rPr>
                        <a:t>EFS endpoint</a:t>
                      </a:r>
                      <a:r>
                        <a:rPr sz="1100" dirty="0">
                          <a:latin typeface="Arial"/>
                          <a:cs typeface="Arial"/>
                        </a:rPr>
                        <a:t> </a:t>
                      </a:r>
                      <a:r>
                        <a:rPr sz="1100" spc="-5" dirty="0">
                          <a:latin typeface="Arial"/>
                          <a:cs typeface="Arial"/>
                        </a:rPr>
                        <a:t>met</a:t>
                      </a:r>
                      <a:endParaRPr sz="1100">
                        <a:latin typeface="Arial"/>
                        <a:cs typeface="Arial"/>
                      </a:endParaRPr>
                    </a:p>
                  </a:txBody>
                  <a:tcPr marL="0" marR="0" marT="8572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D9F1F1"/>
                    </a:solidFill>
                  </a:tcPr>
                </a:tc>
                <a:extLst>
                  <a:ext uri="{0D108BD9-81ED-4DB2-BD59-A6C34878D82A}">
                    <a16:rowId xmlns:a16="http://schemas.microsoft.com/office/drawing/2014/main" val="10007"/>
                  </a:ext>
                </a:extLst>
              </a:tr>
              <a:tr h="384844">
                <a:tc>
                  <a:txBody>
                    <a:bodyPr/>
                    <a:lstStyle/>
                    <a:p>
                      <a:pPr marL="293370" indent="-171450">
                        <a:lnSpc>
                          <a:spcPct val="100000"/>
                        </a:lnSpc>
                        <a:spcBef>
                          <a:spcPts val="755"/>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9588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D9F1F1"/>
                    </a:solidFill>
                  </a:tcPr>
                </a:tc>
                <a:extLst>
                  <a:ext uri="{0D108BD9-81ED-4DB2-BD59-A6C34878D82A}">
                    <a16:rowId xmlns:a16="http://schemas.microsoft.com/office/drawing/2014/main" val="10008"/>
                  </a:ext>
                </a:extLst>
              </a:tr>
            </a:tbl>
          </a:graphicData>
        </a:graphic>
      </p:graphicFrame>
      <p:graphicFrame>
        <p:nvGraphicFramePr>
          <p:cNvPr id="17" name="object 17"/>
          <p:cNvGraphicFramePr>
            <a:graphicFrameLocks noGrp="1"/>
          </p:cNvGraphicFramePr>
          <p:nvPr/>
        </p:nvGraphicFramePr>
        <p:xfrm>
          <a:off x="7923992" y="1290646"/>
          <a:ext cx="1808480" cy="4806491"/>
        </p:xfrm>
        <a:graphic>
          <a:graphicData uri="http://schemas.openxmlformats.org/drawingml/2006/table">
            <a:tbl>
              <a:tblPr firstRow="1" bandRow="1">
                <a:tableStyleId>{2D5ABB26-0587-4C30-8999-92F81FD0307C}</a:tableStyleId>
              </a:tblPr>
              <a:tblGrid>
                <a:gridCol w="1808480">
                  <a:extLst>
                    <a:ext uri="{9D8B030D-6E8A-4147-A177-3AD203B41FA5}">
                      <a16:colId xmlns:a16="http://schemas.microsoft.com/office/drawing/2014/main" val="20000"/>
                    </a:ext>
                  </a:extLst>
                </a:gridCol>
              </a:tblGrid>
              <a:tr h="440978">
                <a:tc>
                  <a:txBody>
                    <a:bodyPr/>
                    <a:lstStyle/>
                    <a:p>
                      <a:pPr algn="ctr">
                        <a:lnSpc>
                          <a:spcPts val="1255"/>
                        </a:lnSpc>
                        <a:spcBef>
                          <a:spcPts val="384"/>
                        </a:spcBef>
                      </a:pPr>
                      <a:r>
                        <a:rPr sz="1100" b="1" spc="-5" dirty="0">
                          <a:solidFill>
                            <a:srgbClr val="FFFFFF"/>
                          </a:solidFill>
                          <a:latin typeface="Arial"/>
                          <a:cs typeface="Arial"/>
                        </a:rPr>
                        <a:t>AEGEAN</a:t>
                      </a:r>
                      <a:r>
                        <a:rPr sz="1050" b="1" spc="-7" baseline="27777" dirty="0">
                          <a:solidFill>
                            <a:srgbClr val="FFFFFF"/>
                          </a:solidFill>
                          <a:latin typeface="Arial"/>
                          <a:cs typeface="Arial"/>
                        </a:rPr>
                        <a:t>4</a:t>
                      </a:r>
                      <a:endParaRPr sz="1050" baseline="27777">
                        <a:latin typeface="Arial"/>
                        <a:cs typeface="Arial"/>
                      </a:endParaRPr>
                    </a:p>
                    <a:p>
                      <a:pPr algn="ctr">
                        <a:lnSpc>
                          <a:spcPts val="1255"/>
                        </a:lnSpc>
                      </a:pPr>
                      <a:r>
                        <a:rPr sz="1100" b="1" spc="-5" dirty="0">
                          <a:solidFill>
                            <a:srgbClr val="FFFFFF"/>
                          </a:solidFill>
                          <a:latin typeface="Arial"/>
                          <a:cs typeface="Arial"/>
                        </a:rPr>
                        <a:t>CT +</a:t>
                      </a:r>
                      <a:r>
                        <a:rPr sz="1100" b="1" spc="-20" dirty="0">
                          <a:solidFill>
                            <a:srgbClr val="FFFFFF"/>
                          </a:solidFill>
                          <a:latin typeface="Arial"/>
                          <a:cs typeface="Arial"/>
                        </a:rPr>
                        <a:t> </a:t>
                      </a:r>
                      <a:r>
                        <a:rPr sz="1100" b="1" spc="-5" dirty="0">
                          <a:solidFill>
                            <a:srgbClr val="FFFFFF"/>
                          </a:solidFill>
                          <a:latin typeface="Arial"/>
                          <a:cs typeface="Arial"/>
                        </a:rPr>
                        <a:t>Durvalumab</a:t>
                      </a:r>
                      <a:endParaRPr sz="1100">
                        <a:latin typeface="Arial"/>
                        <a:cs typeface="Arial"/>
                      </a:endParaRPr>
                    </a:p>
                  </a:txBody>
                  <a:tcPr marL="0" marR="0" marT="48894"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F7E2F"/>
                    </a:solidFill>
                  </a:tcPr>
                </a:tc>
                <a:extLst>
                  <a:ext uri="{0D108BD9-81ED-4DB2-BD59-A6C34878D82A}">
                    <a16:rowId xmlns:a16="http://schemas.microsoft.com/office/drawing/2014/main" val="10000"/>
                  </a:ext>
                </a:extLst>
              </a:tr>
              <a:tr h="298203">
                <a:tc>
                  <a:txBody>
                    <a:bodyPr/>
                    <a:lstStyle/>
                    <a:p>
                      <a:pPr algn="ctr">
                        <a:lnSpc>
                          <a:spcPct val="100000"/>
                        </a:lnSpc>
                        <a:spcBef>
                          <a:spcPts val="415"/>
                        </a:spcBef>
                      </a:pPr>
                      <a:r>
                        <a:rPr sz="1100" spc="-5" dirty="0">
                          <a:latin typeface="Arial"/>
                          <a:cs typeface="Arial"/>
                        </a:rPr>
                        <a:t>IIA–IIIB</a:t>
                      </a:r>
                      <a:endParaRPr sz="1100">
                        <a:latin typeface="Arial"/>
                        <a:cs typeface="Arial"/>
                      </a:endParaRPr>
                    </a:p>
                  </a:txBody>
                  <a:tcPr marL="0" marR="0" marT="5270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FE4D5"/>
                    </a:solidFill>
                  </a:tcPr>
                </a:tc>
                <a:extLst>
                  <a:ext uri="{0D108BD9-81ED-4DB2-BD59-A6C34878D82A}">
                    <a16:rowId xmlns:a16="http://schemas.microsoft.com/office/drawing/2014/main" val="10001"/>
                  </a:ext>
                </a:extLst>
              </a:tr>
              <a:tr h="274273">
                <a:tc>
                  <a:txBody>
                    <a:bodyPr/>
                    <a:lstStyle/>
                    <a:p>
                      <a:pPr algn="ctr">
                        <a:lnSpc>
                          <a:spcPct val="100000"/>
                        </a:lnSpc>
                        <a:spcBef>
                          <a:spcPts val="320"/>
                        </a:spcBef>
                      </a:pPr>
                      <a:r>
                        <a:rPr sz="1100" spc="-5" dirty="0">
                          <a:latin typeface="Arial"/>
                          <a:cs typeface="Arial"/>
                        </a:rPr>
                        <a:t>300</a:t>
                      </a:r>
                      <a:endParaRPr sz="1100">
                        <a:latin typeface="Arial"/>
                        <a:cs typeface="Arial"/>
                      </a:endParaRPr>
                    </a:p>
                  </a:txBody>
                  <a:tcPr marL="0" marR="0" marT="4064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FE4D5"/>
                    </a:solidFill>
                  </a:tcPr>
                </a:tc>
                <a:extLst>
                  <a:ext uri="{0D108BD9-81ED-4DB2-BD59-A6C34878D82A}">
                    <a16:rowId xmlns:a16="http://schemas.microsoft.com/office/drawing/2014/main" val="10002"/>
                  </a:ext>
                </a:extLst>
              </a:tr>
              <a:tr h="960120">
                <a:tc>
                  <a:txBody>
                    <a:bodyPr/>
                    <a:lstStyle/>
                    <a:p>
                      <a:pPr marL="121285" marR="209550">
                        <a:lnSpc>
                          <a:spcPct val="100000"/>
                        </a:lnSpc>
                        <a:spcBef>
                          <a:spcPts val="445"/>
                        </a:spcBef>
                      </a:pPr>
                      <a:r>
                        <a:rPr sz="1100" spc="-5" dirty="0">
                          <a:latin typeface="Arial"/>
                          <a:cs typeface="Arial"/>
                        </a:rPr>
                        <a:t>CT + durvalumab</a:t>
                      </a:r>
                      <a:r>
                        <a:rPr sz="1100" spc="-45" dirty="0">
                          <a:latin typeface="Arial"/>
                          <a:cs typeface="Arial"/>
                        </a:rPr>
                        <a:t> </a:t>
                      </a:r>
                      <a:r>
                        <a:rPr sz="1100" spc="-5" dirty="0">
                          <a:latin typeface="Arial"/>
                          <a:cs typeface="Arial"/>
                        </a:rPr>
                        <a:t>(1500  mg)/placebo × 3</a:t>
                      </a:r>
                      <a:r>
                        <a:rPr sz="1100" spc="-35" dirty="0">
                          <a:latin typeface="Arial"/>
                          <a:cs typeface="Arial"/>
                        </a:rPr>
                        <a:t> </a:t>
                      </a:r>
                      <a:r>
                        <a:rPr sz="1100" spc="-5" dirty="0">
                          <a:latin typeface="Arial"/>
                          <a:cs typeface="Arial"/>
                        </a:rPr>
                        <a:t>cycles</a:t>
                      </a:r>
                      <a:endParaRPr sz="1100">
                        <a:latin typeface="Arial"/>
                        <a:cs typeface="Arial"/>
                      </a:endParaRPr>
                    </a:p>
                    <a:p>
                      <a:pPr marL="121285" marR="300355">
                        <a:lnSpc>
                          <a:spcPct val="100000"/>
                        </a:lnSpc>
                      </a:pPr>
                      <a:r>
                        <a:rPr sz="1100" spc="-5" dirty="0">
                          <a:latin typeface="Arial"/>
                          <a:cs typeface="Arial"/>
                        </a:rPr>
                        <a:t>→ S →  durvalumab/placebo ×  12</a:t>
                      </a:r>
                      <a:r>
                        <a:rPr sz="1100" spc="-15" dirty="0">
                          <a:latin typeface="Arial"/>
                          <a:cs typeface="Arial"/>
                        </a:rPr>
                        <a:t> </a:t>
                      </a:r>
                      <a:r>
                        <a:rPr sz="1100" spc="-5" dirty="0">
                          <a:latin typeface="Arial"/>
                          <a:cs typeface="Arial"/>
                        </a:rPr>
                        <a:t>cycles</a:t>
                      </a:r>
                      <a:endParaRPr sz="1100">
                        <a:latin typeface="Arial"/>
                        <a:cs typeface="Arial"/>
                      </a:endParaRPr>
                    </a:p>
                  </a:txBody>
                  <a:tcPr marL="0" marR="0" marT="5651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FE4D5"/>
                    </a:solidFill>
                  </a:tcPr>
                </a:tc>
                <a:extLst>
                  <a:ext uri="{0D108BD9-81ED-4DB2-BD59-A6C34878D82A}">
                    <a16:rowId xmlns:a16="http://schemas.microsoft.com/office/drawing/2014/main" val="10003"/>
                  </a:ext>
                </a:extLst>
              </a:tr>
              <a:tr h="1341911">
                <a:tc>
                  <a:txBody>
                    <a:bodyPr/>
                    <a:lstStyle/>
                    <a:p>
                      <a:pPr marL="293370" marR="149225" indent="-171450" algn="just">
                        <a:lnSpc>
                          <a:spcPts val="1190"/>
                        </a:lnSpc>
                        <a:spcBef>
                          <a:spcPts val="464"/>
                        </a:spcBef>
                        <a:buClr>
                          <a:srgbClr val="94C83B"/>
                        </a:buClr>
                        <a:buSzPct val="81818"/>
                        <a:buFont typeface="Wingdings"/>
                        <a:buChar char=""/>
                        <a:tabLst>
                          <a:tab pos="293370" algn="l"/>
                        </a:tabLst>
                      </a:pPr>
                      <a:r>
                        <a:rPr sz="1100" spc="-5" dirty="0">
                          <a:latin typeface="Arial"/>
                          <a:cs typeface="Arial"/>
                        </a:rPr>
                        <a:t>Confirmed resectable  Stage II, IIIA, IIIB</a:t>
                      </a:r>
                      <a:r>
                        <a:rPr sz="1100" spc="-90" dirty="0">
                          <a:latin typeface="Arial"/>
                          <a:cs typeface="Arial"/>
                        </a:rPr>
                        <a:t> </a:t>
                      </a:r>
                      <a:r>
                        <a:rPr sz="1100" spc="-5" dirty="0">
                          <a:latin typeface="Arial"/>
                          <a:cs typeface="Arial"/>
                        </a:rPr>
                        <a:t>(N2)  NSCLC</a:t>
                      </a:r>
                      <a:endParaRPr sz="1100">
                        <a:latin typeface="Arial"/>
                        <a:cs typeface="Arial"/>
                      </a:endParaRPr>
                    </a:p>
                    <a:p>
                      <a:pPr marL="293370" indent="-171450">
                        <a:lnSpc>
                          <a:spcPts val="1100"/>
                        </a:lnSpc>
                        <a:buClr>
                          <a:srgbClr val="94C83B"/>
                        </a:buClr>
                        <a:buSzPct val="81818"/>
                        <a:buFont typeface="Wingdings"/>
                        <a:buChar char=""/>
                        <a:tabLst>
                          <a:tab pos="293370" algn="l"/>
                        </a:tabLst>
                      </a:pPr>
                      <a:r>
                        <a:rPr sz="1100" spc="-5" dirty="0">
                          <a:latin typeface="Arial"/>
                          <a:cs typeface="Arial"/>
                        </a:rPr>
                        <a:t>≥1 lesion, no</a:t>
                      </a:r>
                      <a:r>
                        <a:rPr sz="1100" spc="-10" dirty="0">
                          <a:latin typeface="Arial"/>
                          <a:cs typeface="Arial"/>
                        </a:rPr>
                        <a:t> </a:t>
                      </a:r>
                      <a:r>
                        <a:rPr sz="1100" spc="-5" dirty="0">
                          <a:latin typeface="Arial"/>
                          <a:cs typeface="Arial"/>
                        </a:rPr>
                        <a:t>prior</a:t>
                      </a:r>
                      <a:endParaRPr sz="1100">
                        <a:latin typeface="Arial"/>
                        <a:cs typeface="Arial"/>
                      </a:endParaRPr>
                    </a:p>
                    <a:p>
                      <a:pPr marL="292735" marR="226695">
                        <a:lnSpc>
                          <a:spcPts val="1190"/>
                        </a:lnSpc>
                        <a:spcBef>
                          <a:spcPts val="80"/>
                        </a:spcBef>
                      </a:pPr>
                      <a:r>
                        <a:rPr sz="1100" spc="-5" dirty="0">
                          <a:latin typeface="Arial"/>
                          <a:cs typeface="Arial"/>
                        </a:rPr>
                        <a:t>irradiation, qualifying  as a RECIST</a:t>
                      </a:r>
                      <a:r>
                        <a:rPr sz="1100" spc="-15" dirty="0">
                          <a:latin typeface="Arial"/>
                          <a:cs typeface="Arial"/>
                        </a:rPr>
                        <a:t> </a:t>
                      </a:r>
                      <a:r>
                        <a:rPr sz="1100" spc="-5" dirty="0">
                          <a:latin typeface="Arial"/>
                          <a:cs typeface="Arial"/>
                        </a:rPr>
                        <a:t>1.1</a:t>
                      </a:r>
                      <a:endParaRPr sz="1100">
                        <a:latin typeface="Arial"/>
                        <a:cs typeface="Arial"/>
                      </a:endParaRPr>
                    </a:p>
                    <a:p>
                      <a:pPr marL="292735">
                        <a:lnSpc>
                          <a:spcPts val="1100"/>
                        </a:lnSpc>
                      </a:pPr>
                      <a:r>
                        <a:rPr sz="1100" spc="-5" dirty="0">
                          <a:latin typeface="Arial"/>
                          <a:cs typeface="Arial"/>
                        </a:rPr>
                        <a:t>target</a:t>
                      </a:r>
                      <a:r>
                        <a:rPr sz="1100" spc="-25" dirty="0">
                          <a:latin typeface="Arial"/>
                          <a:cs typeface="Arial"/>
                        </a:rPr>
                        <a:t> </a:t>
                      </a:r>
                      <a:r>
                        <a:rPr sz="1100" spc="-5" dirty="0">
                          <a:latin typeface="Arial"/>
                          <a:cs typeface="Arial"/>
                        </a:rPr>
                        <a:t>lesion</a:t>
                      </a:r>
                      <a:endParaRPr sz="1100">
                        <a:latin typeface="Arial"/>
                        <a:cs typeface="Arial"/>
                      </a:endParaRPr>
                    </a:p>
                    <a:p>
                      <a:pPr marL="293370" indent="-171450">
                        <a:lnSpc>
                          <a:spcPts val="1255"/>
                        </a:lnSpc>
                        <a:buClr>
                          <a:srgbClr val="94C83B"/>
                        </a:buClr>
                        <a:buSzPct val="81818"/>
                        <a:buFont typeface="Wingdings"/>
                        <a:buChar char=""/>
                        <a:tabLst>
                          <a:tab pos="293370" algn="l"/>
                        </a:tabLst>
                      </a:pPr>
                      <a:r>
                        <a:rPr sz="1100" spc="-5" dirty="0">
                          <a:latin typeface="Arial"/>
                          <a:cs typeface="Arial"/>
                        </a:rPr>
                        <a:t>No prior</a:t>
                      </a:r>
                      <a:r>
                        <a:rPr sz="1100" spc="-15" dirty="0">
                          <a:latin typeface="Arial"/>
                          <a:cs typeface="Arial"/>
                        </a:rPr>
                        <a:t> </a:t>
                      </a:r>
                      <a:r>
                        <a:rPr sz="1100" spc="-5" dirty="0">
                          <a:latin typeface="Arial"/>
                          <a:cs typeface="Arial"/>
                        </a:rPr>
                        <a:t>IO</a:t>
                      </a:r>
                      <a:endParaRPr sz="1100">
                        <a:latin typeface="Arial"/>
                        <a:cs typeface="Arial"/>
                      </a:endParaRPr>
                    </a:p>
                  </a:txBody>
                  <a:tcPr marL="0" marR="0" marT="59054"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FE4D5"/>
                    </a:solidFill>
                  </a:tcPr>
                </a:tc>
                <a:extLst>
                  <a:ext uri="{0D108BD9-81ED-4DB2-BD59-A6C34878D82A}">
                    <a16:rowId xmlns:a16="http://schemas.microsoft.com/office/drawing/2014/main" val="10004"/>
                  </a:ext>
                </a:extLst>
              </a:tr>
              <a:tr h="372751">
                <a:tc>
                  <a:txBody>
                    <a:bodyPr/>
                    <a:lstStyle/>
                    <a:p>
                      <a:pPr marL="293370" indent="-171450">
                        <a:lnSpc>
                          <a:spcPct val="100000"/>
                        </a:lnSpc>
                        <a:spcBef>
                          <a:spcPts val="710"/>
                        </a:spcBef>
                        <a:buSzPct val="81818"/>
                        <a:buFont typeface="Wingdings"/>
                        <a:buChar char=""/>
                        <a:tabLst>
                          <a:tab pos="293370" algn="l"/>
                        </a:tabLst>
                      </a:pPr>
                      <a:r>
                        <a:rPr sz="1100" spc="-5" dirty="0">
                          <a:latin typeface="Arial"/>
                          <a:cs typeface="Arial"/>
                        </a:rPr>
                        <a:t>MPR</a:t>
                      </a:r>
                      <a:endParaRPr sz="1100">
                        <a:latin typeface="Arial"/>
                        <a:cs typeface="Arial"/>
                      </a:endParaRPr>
                    </a:p>
                  </a:txBody>
                  <a:tcPr marL="0" marR="0" marT="9017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FE4D5"/>
                    </a:solidFill>
                  </a:tcPr>
                </a:tc>
                <a:extLst>
                  <a:ext uri="{0D108BD9-81ED-4DB2-BD59-A6C34878D82A}">
                    <a16:rowId xmlns:a16="http://schemas.microsoft.com/office/drawing/2014/main" val="10005"/>
                  </a:ext>
                </a:extLst>
              </a:tr>
              <a:tr h="372752">
                <a:tc>
                  <a:txBody>
                    <a:bodyPr/>
                    <a:lstStyle/>
                    <a:p>
                      <a:pPr marL="293370" indent="-171450">
                        <a:lnSpc>
                          <a:spcPct val="100000"/>
                        </a:lnSpc>
                        <a:spcBef>
                          <a:spcPts val="710"/>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9017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FE4D5"/>
                    </a:solidFill>
                  </a:tcPr>
                </a:tc>
                <a:extLst>
                  <a:ext uri="{0D108BD9-81ED-4DB2-BD59-A6C34878D82A}">
                    <a16:rowId xmlns:a16="http://schemas.microsoft.com/office/drawing/2014/main" val="10006"/>
                  </a:ext>
                </a:extLst>
              </a:tr>
              <a:tr h="372751">
                <a:tc>
                  <a:txBody>
                    <a:bodyPr/>
                    <a:lstStyle/>
                    <a:p>
                      <a:pPr marL="293370" indent="-171450">
                        <a:lnSpc>
                          <a:spcPct val="100000"/>
                        </a:lnSpc>
                        <a:spcBef>
                          <a:spcPts val="710"/>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9017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FE4D5"/>
                    </a:solidFill>
                  </a:tcPr>
                </a:tc>
                <a:extLst>
                  <a:ext uri="{0D108BD9-81ED-4DB2-BD59-A6C34878D82A}">
                    <a16:rowId xmlns:a16="http://schemas.microsoft.com/office/drawing/2014/main" val="10007"/>
                  </a:ext>
                </a:extLst>
              </a:tr>
              <a:tr h="372752">
                <a:tc>
                  <a:txBody>
                    <a:bodyPr/>
                    <a:lstStyle/>
                    <a:p>
                      <a:pPr marL="293370" indent="-171450">
                        <a:lnSpc>
                          <a:spcPct val="100000"/>
                        </a:lnSpc>
                        <a:spcBef>
                          <a:spcPts val="710"/>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9017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FE4D5"/>
                    </a:solidFill>
                  </a:tcPr>
                </a:tc>
                <a:extLst>
                  <a:ext uri="{0D108BD9-81ED-4DB2-BD59-A6C34878D82A}">
                    <a16:rowId xmlns:a16="http://schemas.microsoft.com/office/drawing/2014/main" val="10008"/>
                  </a:ext>
                </a:extLst>
              </a:tr>
            </a:tbl>
          </a:graphicData>
        </a:graphic>
      </p:graphicFrame>
      <p:graphicFrame>
        <p:nvGraphicFramePr>
          <p:cNvPr id="18" name="object 18"/>
          <p:cNvGraphicFramePr>
            <a:graphicFrameLocks noGrp="1"/>
          </p:cNvGraphicFramePr>
          <p:nvPr/>
        </p:nvGraphicFramePr>
        <p:xfrm>
          <a:off x="5991331" y="1319334"/>
          <a:ext cx="1808480" cy="4802171"/>
        </p:xfrm>
        <a:graphic>
          <a:graphicData uri="http://schemas.openxmlformats.org/drawingml/2006/table">
            <a:tbl>
              <a:tblPr firstRow="1" bandRow="1">
                <a:tableStyleId>{2D5ABB26-0587-4C30-8999-92F81FD0307C}</a:tableStyleId>
              </a:tblPr>
              <a:tblGrid>
                <a:gridCol w="1808480">
                  <a:extLst>
                    <a:ext uri="{9D8B030D-6E8A-4147-A177-3AD203B41FA5}">
                      <a16:colId xmlns:a16="http://schemas.microsoft.com/office/drawing/2014/main" val="20000"/>
                    </a:ext>
                  </a:extLst>
                </a:gridCol>
              </a:tblGrid>
              <a:tr h="458296">
                <a:tc>
                  <a:txBody>
                    <a:bodyPr/>
                    <a:lstStyle/>
                    <a:p>
                      <a:pPr marL="281305" marR="274320" indent="196215">
                        <a:lnSpc>
                          <a:spcPts val="1190"/>
                        </a:lnSpc>
                        <a:spcBef>
                          <a:spcPts val="600"/>
                        </a:spcBef>
                      </a:pPr>
                      <a:r>
                        <a:rPr sz="1100" b="1" dirty="0">
                          <a:solidFill>
                            <a:srgbClr val="FFFFFF"/>
                          </a:solidFill>
                          <a:latin typeface="Arial"/>
                          <a:cs typeface="Arial"/>
                        </a:rPr>
                        <a:t>IMpower030</a:t>
                      </a:r>
                      <a:r>
                        <a:rPr sz="1050" b="1" baseline="27777" dirty="0">
                          <a:solidFill>
                            <a:srgbClr val="FFFFFF"/>
                          </a:solidFill>
                          <a:latin typeface="Arial"/>
                          <a:cs typeface="Arial"/>
                        </a:rPr>
                        <a:t>3  </a:t>
                      </a:r>
                      <a:r>
                        <a:rPr sz="1100" b="1" spc="-5" dirty="0">
                          <a:solidFill>
                            <a:srgbClr val="FFFFFF"/>
                          </a:solidFill>
                          <a:latin typeface="Arial"/>
                          <a:cs typeface="Arial"/>
                        </a:rPr>
                        <a:t>CT +</a:t>
                      </a:r>
                      <a:r>
                        <a:rPr sz="1100" b="1" spc="-55" dirty="0">
                          <a:solidFill>
                            <a:srgbClr val="FFFFFF"/>
                          </a:solidFill>
                          <a:latin typeface="Arial"/>
                          <a:cs typeface="Arial"/>
                        </a:rPr>
                        <a:t> </a:t>
                      </a:r>
                      <a:r>
                        <a:rPr sz="1100" b="1" spc="-5" dirty="0">
                          <a:solidFill>
                            <a:srgbClr val="FFFFFF"/>
                          </a:solidFill>
                          <a:latin typeface="Arial"/>
                          <a:cs typeface="Arial"/>
                        </a:rPr>
                        <a:t>Atezolizumab</a:t>
                      </a:r>
                      <a:endParaRPr sz="1100">
                        <a:latin typeface="Arial"/>
                        <a:cs typeface="Arial"/>
                      </a:endParaRPr>
                    </a:p>
                  </a:txBody>
                  <a:tcPr marL="0" marR="0" marT="7620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94C83B"/>
                    </a:solidFill>
                  </a:tcPr>
                </a:tc>
                <a:extLst>
                  <a:ext uri="{0D108BD9-81ED-4DB2-BD59-A6C34878D82A}">
                    <a16:rowId xmlns:a16="http://schemas.microsoft.com/office/drawing/2014/main" val="10000"/>
                  </a:ext>
                </a:extLst>
              </a:tr>
              <a:tr h="309308">
                <a:tc>
                  <a:txBody>
                    <a:bodyPr/>
                    <a:lstStyle/>
                    <a:p>
                      <a:pPr marL="451484">
                        <a:lnSpc>
                          <a:spcPct val="100000"/>
                        </a:lnSpc>
                        <a:spcBef>
                          <a:spcPts val="459"/>
                        </a:spcBef>
                      </a:pPr>
                      <a:r>
                        <a:rPr sz="1100" spc="-5" dirty="0">
                          <a:latin typeface="Arial"/>
                          <a:cs typeface="Arial"/>
                        </a:rPr>
                        <a:t>II–IIIB</a:t>
                      </a:r>
                      <a:r>
                        <a:rPr sz="1100" spc="-25" dirty="0">
                          <a:latin typeface="Arial"/>
                          <a:cs typeface="Arial"/>
                        </a:rPr>
                        <a:t> </a:t>
                      </a:r>
                      <a:r>
                        <a:rPr sz="1100" spc="-5" dirty="0">
                          <a:latin typeface="Arial"/>
                          <a:cs typeface="Arial"/>
                        </a:rPr>
                        <a:t>(cT3N2)</a:t>
                      </a:r>
                      <a:endParaRPr sz="1100">
                        <a:latin typeface="Arial"/>
                        <a:cs typeface="Arial"/>
                      </a:endParaRPr>
                    </a:p>
                  </a:txBody>
                  <a:tcPr marL="0" marR="0" marT="58419"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EAF4D7"/>
                    </a:solidFill>
                  </a:tcPr>
                </a:tc>
                <a:extLst>
                  <a:ext uri="{0D108BD9-81ED-4DB2-BD59-A6C34878D82A}">
                    <a16:rowId xmlns:a16="http://schemas.microsoft.com/office/drawing/2014/main" val="10001"/>
                  </a:ext>
                </a:extLst>
              </a:tr>
              <a:tr h="277774">
                <a:tc>
                  <a:txBody>
                    <a:bodyPr/>
                    <a:lstStyle/>
                    <a:p>
                      <a:pPr algn="ctr">
                        <a:lnSpc>
                          <a:spcPct val="100000"/>
                        </a:lnSpc>
                        <a:spcBef>
                          <a:spcPts val="335"/>
                        </a:spcBef>
                      </a:pPr>
                      <a:r>
                        <a:rPr sz="1100" spc="-5" dirty="0">
                          <a:latin typeface="Arial"/>
                          <a:cs typeface="Arial"/>
                        </a:rPr>
                        <a:t>374</a:t>
                      </a:r>
                      <a:endParaRPr sz="1100">
                        <a:latin typeface="Arial"/>
                        <a:cs typeface="Arial"/>
                      </a:endParaRPr>
                    </a:p>
                  </a:txBody>
                  <a:tcPr marL="0" marR="0" marT="4254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EAF4D7"/>
                    </a:solidFill>
                  </a:tcPr>
                </a:tc>
                <a:extLst>
                  <a:ext uri="{0D108BD9-81ED-4DB2-BD59-A6C34878D82A}">
                    <a16:rowId xmlns:a16="http://schemas.microsoft.com/office/drawing/2014/main" val="10002"/>
                  </a:ext>
                </a:extLst>
              </a:tr>
              <a:tr h="806941">
                <a:tc>
                  <a:txBody>
                    <a:bodyPr/>
                    <a:lstStyle/>
                    <a:p>
                      <a:pPr marL="121920" marR="115570">
                        <a:lnSpc>
                          <a:spcPct val="100000"/>
                        </a:lnSpc>
                        <a:spcBef>
                          <a:spcPts val="505"/>
                        </a:spcBef>
                      </a:pPr>
                      <a:r>
                        <a:rPr sz="1100" spc="-5" dirty="0">
                          <a:latin typeface="Arial"/>
                          <a:cs typeface="Arial"/>
                        </a:rPr>
                        <a:t>CT + atezolizumab (1200  mg)/placebo × 4</a:t>
                      </a:r>
                      <a:r>
                        <a:rPr sz="1100" spc="-30" dirty="0">
                          <a:latin typeface="Arial"/>
                          <a:cs typeface="Arial"/>
                        </a:rPr>
                        <a:t> </a:t>
                      </a:r>
                      <a:r>
                        <a:rPr sz="1100" spc="-5" dirty="0">
                          <a:latin typeface="Arial"/>
                          <a:cs typeface="Arial"/>
                        </a:rPr>
                        <a:t>cycles</a:t>
                      </a:r>
                      <a:endParaRPr sz="1100">
                        <a:latin typeface="Arial"/>
                        <a:cs typeface="Arial"/>
                      </a:endParaRPr>
                    </a:p>
                    <a:p>
                      <a:pPr marL="121920" marR="201930">
                        <a:lnSpc>
                          <a:spcPct val="100000"/>
                        </a:lnSpc>
                      </a:pPr>
                      <a:r>
                        <a:rPr sz="1100" spc="-5" dirty="0">
                          <a:latin typeface="Arial"/>
                          <a:cs typeface="Arial"/>
                        </a:rPr>
                        <a:t>→ S → atezo/placebo</a:t>
                      </a:r>
                      <a:r>
                        <a:rPr sz="1100" spc="-50" dirty="0">
                          <a:latin typeface="Arial"/>
                          <a:cs typeface="Arial"/>
                        </a:rPr>
                        <a:t> </a:t>
                      </a:r>
                      <a:r>
                        <a:rPr sz="1100" spc="-5" dirty="0">
                          <a:latin typeface="Arial"/>
                          <a:cs typeface="Arial"/>
                        </a:rPr>
                        <a:t>×  16</a:t>
                      </a:r>
                      <a:r>
                        <a:rPr sz="1100" spc="-15" dirty="0">
                          <a:latin typeface="Arial"/>
                          <a:cs typeface="Arial"/>
                        </a:rPr>
                        <a:t> </a:t>
                      </a:r>
                      <a:r>
                        <a:rPr sz="1100" spc="-5" dirty="0">
                          <a:latin typeface="Arial"/>
                          <a:cs typeface="Arial"/>
                        </a:rPr>
                        <a:t>cycles</a:t>
                      </a:r>
                      <a:endParaRPr sz="1100">
                        <a:latin typeface="Arial"/>
                        <a:cs typeface="Arial"/>
                      </a:endParaRPr>
                    </a:p>
                  </a:txBody>
                  <a:tcPr marL="0" marR="0" marT="6413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EAF4D7"/>
                    </a:solidFill>
                  </a:tcPr>
                </a:tc>
                <a:extLst>
                  <a:ext uri="{0D108BD9-81ED-4DB2-BD59-A6C34878D82A}">
                    <a16:rowId xmlns:a16="http://schemas.microsoft.com/office/drawing/2014/main" val="10003"/>
                  </a:ext>
                </a:extLst>
              </a:tr>
              <a:tr h="1506808">
                <a:tc>
                  <a:txBody>
                    <a:bodyPr/>
                    <a:lstStyle/>
                    <a:p>
                      <a:pPr marL="293370" marR="179705" indent="-171450">
                        <a:lnSpc>
                          <a:spcPts val="1190"/>
                        </a:lnSpc>
                        <a:spcBef>
                          <a:spcPts val="464"/>
                        </a:spcBef>
                        <a:buClr>
                          <a:srgbClr val="94C83B"/>
                        </a:buClr>
                        <a:buSzPct val="81818"/>
                        <a:buFont typeface="Wingdings"/>
                        <a:buChar char=""/>
                        <a:tabLst>
                          <a:tab pos="293370" algn="l"/>
                        </a:tabLst>
                      </a:pPr>
                      <a:r>
                        <a:rPr sz="1100" spc="-5" dirty="0">
                          <a:latin typeface="Arial"/>
                          <a:cs typeface="Arial"/>
                        </a:rPr>
                        <a:t>Confirmed resectable  Stage II, IIIA, IIIB  (T3N2)</a:t>
                      </a:r>
                      <a:r>
                        <a:rPr sz="1100" spc="-10" dirty="0">
                          <a:latin typeface="Arial"/>
                          <a:cs typeface="Arial"/>
                        </a:rPr>
                        <a:t> </a:t>
                      </a:r>
                      <a:r>
                        <a:rPr sz="1100" spc="-5" dirty="0">
                          <a:latin typeface="Arial"/>
                          <a:cs typeface="Arial"/>
                        </a:rPr>
                        <a:t>NSCLC</a:t>
                      </a:r>
                      <a:endParaRPr sz="1100">
                        <a:latin typeface="Arial"/>
                        <a:cs typeface="Arial"/>
                      </a:endParaRPr>
                    </a:p>
                    <a:p>
                      <a:pPr marL="293370" indent="-171450">
                        <a:lnSpc>
                          <a:spcPts val="1100"/>
                        </a:lnSpc>
                        <a:buClr>
                          <a:srgbClr val="94C83B"/>
                        </a:buClr>
                        <a:buSzPct val="81818"/>
                        <a:buFont typeface="Wingdings"/>
                        <a:buChar char=""/>
                        <a:tabLst>
                          <a:tab pos="293370" algn="l"/>
                        </a:tabLst>
                      </a:pPr>
                      <a:r>
                        <a:rPr sz="1100" spc="-5" dirty="0">
                          <a:latin typeface="Arial"/>
                          <a:cs typeface="Arial"/>
                        </a:rPr>
                        <a:t>Eligible for</a:t>
                      </a:r>
                      <a:r>
                        <a:rPr sz="1100" spc="-10" dirty="0">
                          <a:latin typeface="Arial"/>
                          <a:cs typeface="Arial"/>
                        </a:rPr>
                        <a:t> </a:t>
                      </a:r>
                      <a:r>
                        <a:rPr sz="1100" spc="-5" dirty="0">
                          <a:latin typeface="Arial"/>
                          <a:cs typeface="Arial"/>
                        </a:rPr>
                        <a:t>R0</a:t>
                      </a:r>
                      <a:endParaRPr sz="1100">
                        <a:latin typeface="Arial"/>
                        <a:cs typeface="Arial"/>
                      </a:endParaRPr>
                    </a:p>
                    <a:p>
                      <a:pPr marL="293370">
                        <a:lnSpc>
                          <a:spcPts val="1190"/>
                        </a:lnSpc>
                      </a:pPr>
                      <a:r>
                        <a:rPr sz="1100" spc="-5" dirty="0">
                          <a:latin typeface="Arial"/>
                          <a:cs typeface="Arial"/>
                        </a:rPr>
                        <a:t>resection</a:t>
                      </a:r>
                      <a:endParaRPr sz="1100">
                        <a:latin typeface="Arial"/>
                        <a:cs typeface="Arial"/>
                      </a:endParaRPr>
                    </a:p>
                    <a:p>
                      <a:pPr marL="293370" marR="257810" indent="-171450">
                        <a:lnSpc>
                          <a:spcPts val="1190"/>
                        </a:lnSpc>
                        <a:spcBef>
                          <a:spcPts val="80"/>
                        </a:spcBef>
                        <a:buClr>
                          <a:srgbClr val="94C83B"/>
                        </a:buClr>
                        <a:buSzPct val="81818"/>
                        <a:buFont typeface="Wingdings"/>
                        <a:buChar char=""/>
                        <a:tabLst>
                          <a:tab pos="293370" algn="l"/>
                        </a:tabLst>
                      </a:pPr>
                      <a:r>
                        <a:rPr sz="1100" spc="-5" dirty="0">
                          <a:latin typeface="Arial"/>
                          <a:cs typeface="Arial"/>
                        </a:rPr>
                        <a:t>Measurable</a:t>
                      </a:r>
                      <a:r>
                        <a:rPr sz="1100" spc="-45" dirty="0">
                          <a:latin typeface="Arial"/>
                          <a:cs typeface="Arial"/>
                        </a:rPr>
                        <a:t> </a:t>
                      </a:r>
                      <a:r>
                        <a:rPr sz="1100" spc="-5" dirty="0">
                          <a:latin typeface="Arial"/>
                          <a:cs typeface="Arial"/>
                        </a:rPr>
                        <a:t>disease  by RECIST v1.1</a:t>
                      </a:r>
                      <a:endParaRPr sz="1100">
                        <a:latin typeface="Arial"/>
                        <a:cs typeface="Arial"/>
                      </a:endParaRPr>
                    </a:p>
                    <a:p>
                      <a:pPr marL="293370" indent="-171450">
                        <a:lnSpc>
                          <a:spcPts val="1100"/>
                        </a:lnSpc>
                        <a:buClr>
                          <a:srgbClr val="94C83B"/>
                        </a:buClr>
                        <a:buSzPct val="81818"/>
                        <a:buFont typeface="Wingdings"/>
                        <a:buChar char=""/>
                        <a:tabLst>
                          <a:tab pos="293370" algn="l"/>
                        </a:tabLst>
                      </a:pPr>
                      <a:r>
                        <a:rPr sz="1100" spc="-5" dirty="0">
                          <a:latin typeface="Arial"/>
                          <a:cs typeface="Arial"/>
                        </a:rPr>
                        <a:t>Negative HIV,</a:t>
                      </a:r>
                      <a:r>
                        <a:rPr sz="1100" spc="-10" dirty="0">
                          <a:latin typeface="Arial"/>
                          <a:cs typeface="Arial"/>
                        </a:rPr>
                        <a:t> </a:t>
                      </a:r>
                      <a:r>
                        <a:rPr sz="1100" spc="-5" dirty="0">
                          <a:latin typeface="Arial"/>
                          <a:cs typeface="Arial"/>
                        </a:rPr>
                        <a:t>HBV,</a:t>
                      </a:r>
                      <a:endParaRPr sz="1100">
                        <a:latin typeface="Arial"/>
                        <a:cs typeface="Arial"/>
                      </a:endParaRPr>
                    </a:p>
                    <a:p>
                      <a:pPr marL="293370">
                        <a:lnSpc>
                          <a:spcPts val="1255"/>
                        </a:lnSpc>
                      </a:pPr>
                      <a:r>
                        <a:rPr sz="1100" spc="-10" dirty="0">
                          <a:latin typeface="Arial"/>
                          <a:cs typeface="Arial"/>
                        </a:rPr>
                        <a:t>HCV</a:t>
                      </a:r>
                      <a:endParaRPr sz="1100">
                        <a:latin typeface="Arial"/>
                        <a:cs typeface="Arial"/>
                      </a:endParaRPr>
                    </a:p>
                  </a:txBody>
                  <a:tcPr marL="0" marR="0" marT="59054"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EAF4D7"/>
                    </a:solidFill>
                  </a:tcPr>
                </a:tc>
                <a:extLst>
                  <a:ext uri="{0D108BD9-81ED-4DB2-BD59-A6C34878D82A}">
                    <a16:rowId xmlns:a16="http://schemas.microsoft.com/office/drawing/2014/main" val="10004"/>
                  </a:ext>
                </a:extLst>
              </a:tr>
              <a:tr h="386636">
                <a:tc>
                  <a:txBody>
                    <a:bodyPr/>
                    <a:lstStyle/>
                    <a:p>
                      <a:pPr marL="293370" indent="-171450">
                        <a:lnSpc>
                          <a:spcPct val="100000"/>
                        </a:lnSpc>
                        <a:spcBef>
                          <a:spcPts val="765"/>
                        </a:spcBef>
                        <a:buSzPct val="81818"/>
                        <a:buFont typeface="Wingdings"/>
                        <a:buChar char=""/>
                        <a:tabLst>
                          <a:tab pos="293370" algn="l"/>
                        </a:tabLst>
                      </a:pPr>
                      <a:r>
                        <a:rPr sz="1100" spc="-5" dirty="0">
                          <a:latin typeface="Arial"/>
                          <a:cs typeface="Arial"/>
                        </a:rPr>
                        <a:t>EFS</a:t>
                      </a:r>
                      <a:endParaRPr sz="1100">
                        <a:latin typeface="Arial"/>
                        <a:cs typeface="Arial"/>
                      </a:endParaRPr>
                    </a:p>
                  </a:txBody>
                  <a:tcPr marL="0" marR="0" marT="9715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EAF4D7"/>
                    </a:solidFill>
                  </a:tcPr>
                </a:tc>
                <a:extLst>
                  <a:ext uri="{0D108BD9-81ED-4DB2-BD59-A6C34878D82A}">
                    <a16:rowId xmlns:a16="http://schemas.microsoft.com/office/drawing/2014/main" val="10005"/>
                  </a:ext>
                </a:extLst>
              </a:tr>
              <a:tr h="386636">
                <a:tc>
                  <a:txBody>
                    <a:bodyPr/>
                    <a:lstStyle/>
                    <a:p>
                      <a:pPr marL="293370" indent="-171450">
                        <a:lnSpc>
                          <a:spcPct val="100000"/>
                        </a:lnSpc>
                        <a:spcBef>
                          <a:spcPts val="765"/>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9715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EAF4D7"/>
                    </a:solidFill>
                  </a:tcPr>
                </a:tc>
                <a:extLst>
                  <a:ext uri="{0D108BD9-81ED-4DB2-BD59-A6C34878D82A}">
                    <a16:rowId xmlns:a16="http://schemas.microsoft.com/office/drawing/2014/main" val="10006"/>
                  </a:ext>
                </a:extLst>
              </a:tr>
              <a:tr h="386636">
                <a:tc>
                  <a:txBody>
                    <a:bodyPr/>
                    <a:lstStyle/>
                    <a:p>
                      <a:pPr marL="293370" indent="-171450">
                        <a:lnSpc>
                          <a:spcPct val="100000"/>
                        </a:lnSpc>
                        <a:spcBef>
                          <a:spcPts val="765"/>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9715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EAF4D7"/>
                    </a:solidFill>
                  </a:tcPr>
                </a:tc>
                <a:extLst>
                  <a:ext uri="{0D108BD9-81ED-4DB2-BD59-A6C34878D82A}">
                    <a16:rowId xmlns:a16="http://schemas.microsoft.com/office/drawing/2014/main" val="10007"/>
                  </a:ext>
                </a:extLst>
              </a:tr>
              <a:tr h="283136">
                <a:tc>
                  <a:txBody>
                    <a:bodyPr/>
                    <a:lstStyle/>
                    <a:p>
                      <a:pPr marL="293370" indent="-171450">
                        <a:lnSpc>
                          <a:spcPct val="100000"/>
                        </a:lnSpc>
                        <a:spcBef>
                          <a:spcPts val="355"/>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4508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EAF4D7"/>
                    </a:solidFill>
                  </a:tcPr>
                </a:tc>
                <a:extLst>
                  <a:ext uri="{0D108BD9-81ED-4DB2-BD59-A6C34878D82A}">
                    <a16:rowId xmlns:a16="http://schemas.microsoft.com/office/drawing/2014/main" val="10008"/>
                  </a:ext>
                </a:extLst>
              </a:tr>
            </a:tbl>
          </a:graphicData>
        </a:graphic>
      </p:graphicFrame>
      <p:graphicFrame>
        <p:nvGraphicFramePr>
          <p:cNvPr id="19" name="object 19"/>
          <p:cNvGraphicFramePr>
            <a:graphicFrameLocks noGrp="1"/>
          </p:cNvGraphicFramePr>
          <p:nvPr/>
        </p:nvGraphicFramePr>
        <p:xfrm>
          <a:off x="4058669" y="1290646"/>
          <a:ext cx="1808480" cy="4805351"/>
        </p:xfrm>
        <a:graphic>
          <a:graphicData uri="http://schemas.openxmlformats.org/drawingml/2006/table">
            <a:tbl>
              <a:tblPr firstRow="1" bandRow="1">
                <a:tableStyleId>{2D5ABB26-0587-4C30-8999-92F81FD0307C}</a:tableStyleId>
              </a:tblPr>
              <a:tblGrid>
                <a:gridCol w="1808480">
                  <a:extLst>
                    <a:ext uri="{9D8B030D-6E8A-4147-A177-3AD203B41FA5}">
                      <a16:colId xmlns:a16="http://schemas.microsoft.com/office/drawing/2014/main" val="20000"/>
                    </a:ext>
                  </a:extLst>
                </a:gridCol>
              </a:tblGrid>
              <a:tr h="453376">
                <a:tc>
                  <a:txBody>
                    <a:bodyPr/>
                    <a:lstStyle/>
                    <a:p>
                      <a:pPr algn="ctr">
                        <a:lnSpc>
                          <a:spcPts val="1255"/>
                        </a:lnSpc>
                        <a:spcBef>
                          <a:spcPts val="430"/>
                        </a:spcBef>
                      </a:pPr>
                      <a:r>
                        <a:rPr sz="1100" b="1" spc="-5" dirty="0">
                          <a:solidFill>
                            <a:srgbClr val="FFFFFF"/>
                          </a:solidFill>
                          <a:latin typeface="Arial"/>
                          <a:cs typeface="Arial"/>
                        </a:rPr>
                        <a:t>KEYNOTE-617</a:t>
                      </a:r>
                      <a:r>
                        <a:rPr sz="1050" b="1" spc="-7" baseline="27777" dirty="0">
                          <a:solidFill>
                            <a:srgbClr val="FFFFFF"/>
                          </a:solidFill>
                          <a:latin typeface="Arial"/>
                          <a:cs typeface="Arial"/>
                        </a:rPr>
                        <a:t>2</a:t>
                      </a:r>
                      <a:endParaRPr sz="1050" baseline="27777">
                        <a:latin typeface="Arial"/>
                        <a:cs typeface="Arial"/>
                      </a:endParaRPr>
                    </a:p>
                    <a:p>
                      <a:pPr algn="ctr">
                        <a:lnSpc>
                          <a:spcPts val="1255"/>
                        </a:lnSpc>
                      </a:pPr>
                      <a:r>
                        <a:rPr sz="1100" b="1" spc="-5" dirty="0">
                          <a:solidFill>
                            <a:srgbClr val="FFFFFF"/>
                          </a:solidFill>
                          <a:latin typeface="Arial"/>
                          <a:cs typeface="Arial"/>
                        </a:rPr>
                        <a:t>CT+</a:t>
                      </a:r>
                      <a:r>
                        <a:rPr sz="1100" b="1" spc="-10" dirty="0">
                          <a:solidFill>
                            <a:srgbClr val="FFFFFF"/>
                          </a:solidFill>
                          <a:latin typeface="Arial"/>
                          <a:cs typeface="Arial"/>
                        </a:rPr>
                        <a:t> </a:t>
                      </a:r>
                      <a:r>
                        <a:rPr sz="1100" b="1" spc="-5" dirty="0">
                          <a:solidFill>
                            <a:srgbClr val="FFFFFF"/>
                          </a:solidFill>
                          <a:latin typeface="Arial"/>
                          <a:cs typeface="Arial"/>
                        </a:rPr>
                        <a:t>pembrolizumab</a:t>
                      </a:r>
                      <a:endParaRPr sz="1100">
                        <a:latin typeface="Arial"/>
                        <a:cs typeface="Arial"/>
                      </a:endParaRPr>
                    </a:p>
                  </a:txBody>
                  <a:tcPr marL="0" marR="0" marT="54610" marB="0">
                    <a:solidFill>
                      <a:srgbClr val="DC1E34"/>
                    </a:solidFill>
                  </a:tcPr>
                </a:tc>
                <a:extLst>
                  <a:ext uri="{0D108BD9-81ED-4DB2-BD59-A6C34878D82A}">
                    <a16:rowId xmlns:a16="http://schemas.microsoft.com/office/drawing/2014/main" val="10000"/>
                  </a:ext>
                </a:extLst>
              </a:tr>
              <a:tr h="269622">
                <a:tc>
                  <a:txBody>
                    <a:bodyPr/>
                    <a:lstStyle/>
                    <a:p>
                      <a:pPr marL="424815">
                        <a:lnSpc>
                          <a:spcPct val="100000"/>
                        </a:lnSpc>
                        <a:spcBef>
                          <a:spcPts val="290"/>
                        </a:spcBef>
                      </a:pPr>
                      <a:r>
                        <a:rPr sz="1100" spc="-5" dirty="0">
                          <a:latin typeface="Arial"/>
                          <a:cs typeface="Arial"/>
                        </a:rPr>
                        <a:t>II–IIIB</a:t>
                      </a:r>
                      <a:r>
                        <a:rPr sz="1100" spc="-25" dirty="0">
                          <a:latin typeface="Arial"/>
                          <a:cs typeface="Arial"/>
                        </a:rPr>
                        <a:t> </a:t>
                      </a:r>
                      <a:r>
                        <a:rPr sz="1100" spc="-5" dirty="0">
                          <a:latin typeface="Arial"/>
                          <a:cs typeface="Arial"/>
                        </a:rPr>
                        <a:t>(T3-4N2)</a:t>
                      </a:r>
                      <a:endParaRPr sz="1100">
                        <a:latin typeface="Arial"/>
                        <a:cs typeface="Arial"/>
                      </a:endParaRPr>
                    </a:p>
                  </a:txBody>
                  <a:tcPr marL="0" marR="0" marT="36830" marB="0">
                    <a:lnL w="6350">
                      <a:solidFill>
                        <a:srgbClr val="DC1E34"/>
                      </a:solidFill>
                      <a:prstDash val="solid"/>
                    </a:lnL>
                    <a:lnR w="6350">
                      <a:solidFill>
                        <a:srgbClr val="DC1E34"/>
                      </a:solidFill>
                      <a:prstDash val="solid"/>
                    </a:lnR>
                    <a:lnB w="6350">
                      <a:solidFill>
                        <a:srgbClr val="DC1E34"/>
                      </a:solidFill>
                      <a:prstDash val="solid"/>
                    </a:lnB>
                    <a:solidFill>
                      <a:srgbClr val="F8D1D5"/>
                    </a:solidFill>
                  </a:tcPr>
                </a:tc>
                <a:extLst>
                  <a:ext uri="{0D108BD9-81ED-4DB2-BD59-A6C34878D82A}">
                    <a16:rowId xmlns:a16="http://schemas.microsoft.com/office/drawing/2014/main" val="10001"/>
                  </a:ext>
                </a:extLst>
              </a:tr>
              <a:tr h="286553">
                <a:tc>
                  <a:txBody>
                    <a:bodyPr/>
                    <a:lstStyle/>
                    <a:p>
                      <a:pPr algn="ctr">
                        <a:lnSpc>
                          <a:spcPct val="100000"/>
                        </a:lnSpc>
                        <a:spcBef>
                          <a:spcPts val="370"/>
                        </a:spcBef>
                      </a:pPr>
                      <a:r>
                        <a:rPr sz="1100" spc="-5" dirty="0">
                          <a:latin typeface="Arial"/>
                          <a:cs typeface="Arial"/>
                        </a:rPr>
                        <a:t>786</a:t>
                      </a:r>
                      <a:endParaRPr sz="1100">
                        <a:latin typeface="Arial"/>
                        <a:cs typeface="Arial"/>
                      </a:endParaRPr>
                    </a:p>
                  </a:txBody>
                  <a:tcPr marL="0" marR="0" marT="4699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8D1D5"/>
                    </a:solidFill>
                  </a:tcPr>
                </a:tc>
                <a:extLst>
                  <a:ext uri="{0D108BD9-81ED-4DB2-BD59-A6C34878D82A}">
                    <a16:rowId xmlns:a16="http://schemas.microsoft.com/office/drawing/2014/main" val="10002"/>
                  </a:ext>
                </a:extLst>
              </a:tr>
              <a:tr h="960120">
                <a:tc>
                  <a:txBody>
                    <a:bodyPr/>
                    <a:lstStyle/>
                    <a:p>
                      <a:pPr marL="121285" marR="358775" algn="just">
                        <a:lnSpc>
                          <a:spcPct val="100000"/>
                        </a:lnSpc>
                        <a:spcBef>
                          <a:spcPts val="445"/>
                        </a:spcBef>
                      </a:pPr>
                      <a:r>
                        <a:rPr sz="1100" spc="-5" dirty="0">
                          <a:latin typeface="Arial"/>
                          <a:cs typeface="Arial"/>
                        </a:rPr>
                        <a:t>CT + pembrolizumab  (200 mg)/placebo ×</a:t>
                      </a:r>
                      <a:r>
                        <a:rPr sz="1100" spc="-65" dirty="0">
                          <a:latin typeface="Arial"/>
                          <a:cs typeface="Arial"/>
                        </a:rPr>
                        <a:t> </a:t>
                      </a:r>
                      <a:r>
                        <a:rPr sz="1100" spc="-5" dirty="0">
                          <a:latin typeface="Arial"/>
                          <a:cs typeface="Arial"/>
                        </a:rPr>
                        <a:t>4  cycles →</a:t>
                      </a:r>
                      <a:r>
                        <a:rPr sz="1100" spc="-10" dirty="0">
                          <a:latin typeface="Arial"/>
                          <a:cs typeface="Arial"/>
                        </a:rPr>
                        <a:t> </a:t>
                      </a:r>
                      <a:r>
                        <a:rPr sz="1100" spc="-5" dirty="0">
                          <a:latin typeface="Arial"/>
                          <a:cs typeface="Arial"/>
                        </a:rPr>
                        <a:t>S</a:t>
                      </a:r>
                      <a:endParaRPr sz="1100">
                        <a:latin typeface="Arial"/>
                        <a:cs typeface="Arial"/>
                      </a:endParaRPr>
                    </a:p>
                    <a:p>
                      <a:pPr marL="121285" marR="426084">
                        <a:lnSpc>
                          <a:spcPct val="100000"/>
                        </a:lnSpc>
                      </a:pPr>
                      <a:r>
                        <a:rPr sz="1100" spc="-5" dirty="0">
                          <a:latin typeface="Arial"/>
                          <a:cs typeface="Arial"/>
                        </a:rPr>
                        <a:t>→pem/placebo ×</a:t>
                      </a:r>
                      <a:r>
                        <a:rPr sz="1100" spc="-50" dirty="0">
                          <a:latin typeface="Arial"/>
                          <a:cs typeface="Arial"/>
                        </a:rPr>
                        <a:t> </a:t>
                      </a:r>
                      <a:r>
                        <a:rPr sz="1100" spc="-5" dirty="0">
                          <a:latin typeface="Arial"/>
                          <a:cs typeface="Arial"/>
                        </a:rPr>
                        <a:t>13  cycles</a:t>
                      </a:r>
                      <a:endParaRPr sz="1100">
                        <a:latin typeface="Arial"/>
                        <a:cs typeface="Arial"/>
                      </a:endParaRPr>
                    </a:p>
                  </a:txBody>
                  <a:tcPr marL="0" marR="0" marT="5651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8D1D5"/>
                    </a:solidFill>
                  </a:tcPr>
                </a:tc>
                <a:extLst>
                  <a:ext uri="{0D108BD9-81ED-4DB2-BD59-A6C34878D82A}">
                    <a16:rowId xmlns:a16="http://schemas.microsoft.com/office/drawing/2014/main" val="10003"/>
                  </a:ext>
                </a:extLst>
              </a:tr>
              <a:tr h="1374366">
                <a:tc>
                  <a:txBody>
                    <a:bodyPr/>
                    <a:lstStyle/>
                    <a:p>
                      <a:pPr marL="293370" marR="179705" indent="-171450">
                        <a:lnSpc>
                          <a:spcPts val="1190"/>
                        </a:lnSpc>
                        <a:spcBef>
                          <a:spcPts val="459"/>
                        </a:spcBef>
                        <a:buClr>
                          <a:srgbClr val="94C83B"/>
                        </a:buClr>
                        <a:buSzPct val="81818"/>
                        <a:buFont typeface="Wingdings"/>
                        <a:buChar char=""/>
                        <a:tabLst>
                          <a:tab pos="293370" algn="l"/>
                        </a:tabLst>
                      </a:pPr>
                      <a:r>
                        <a:rPr sz="1100" spc="-5" dirty="0">
                          <a:latin typeface="Arial"/>
                          <a:cs typeface="Arial"/>
                        </a:rPr>
                        <a:t>Confirmed resectable  Stage II, IIIA, or IIB  (N2)</a:t>
                      </a:r>
                      <a:r>
                        <a:rPr sz="1100" spc="-20" dirty="0">
                          <a:latin typeface="Arial"/>
                          <a:cs typeface="Arial"/>
                        </a:rPr>
                        <a:t> </a:t>
                      </a:r>
                      <a:r>
                        <a:rPr sz="1100" spc="-5" dirty="0">
                          <a:latin typeface="Arial"/>
                          <a:cs typeface="Arial"/>
                        </a:rPr>
                        <a:t>NSCLC</a:t>
                      </a:r>
                      <a:endParaRPr sz="1100">
                        <a:latin typeface="Arial"/>
                        <a:cs typeface="Arial"/>
                      </a:endParaRPr>
                    </a:p>
                    <a:p>
                      <a:pPr marL="293370" indent="-171450">
                        <a:lnSpc>
                          <a:spcPts val="1100"/>
                        </a:lnSpc>
                        <a:buClr>
                          <a:srgbClr val="94C83B"/>
                        </a:buClr>
                        <a:buSzPct val="81818"/>
                        <a:buFont typeface="Wingdings"/>
                        <a:buChar char=""/>
                        <a:tabLst>
                          <a:tab pos="293370" algn="l"/>
                        </a:tabLst>
                      </a:pPr>
                      <a:r>
                        <a:rPr sz="1100" spc="-5" dirty="0">
                          <a:latin typeface="Arial"/>
                          <a:cs typeface="Arial"/>
                        </a:rPr>
                        <a:t>Eligible for protocol</a:t>
                      </a:r>
                      <a:endParaRPr sz="1100">
                        <a:latin typeface="Arial"/>
                        <a:cs typeface="Arial"/>
                      </a:endParaRPr>
                    </a:p>
                    <a:p>
                      <a:pPr marL="292735" marR="414020">
                        <a:lnSpc>
                          <a:spcPts val="1190"/>
                        </a:lnSpc>
                        <a:spcBef>
                          <a:spcPts val="85"/>
                        </a:spcBef>
                      </a:pPr>
                      <a:r>
                        <a:rPr sz="1100" spc="-5" dirty="0">
                          <a:latin typeface="Arial"/>
                          <a:cs typeface="Arial"/>
                        </a:rPr>
                        <a:t>therapy,</a:t>
                      </a:r>
                      <a:r>
                        <a:rPr sz="1100" spc="-55" dirty="0">
                          <a:latin typeface="Arial"/>
                          <a:cs typeface="Arial"/>
                        </a:rPr>
                        <a:t> </a:t>
                      </a:r>
                      <a:r>
                        <a:rPr sz="1100" spc="-5" dirty="0">
                          <a:latin typeface="Arial"/>
                          <a:cs typeface="Arial"/>
                        </a:rPr>
                        <a:t>including  surgery</a:t>
                      </a:r>
                      <a:endParaRPr sz="1100">
                        <a:latin typeface="Arial"/>
                        <a:cs typeface="Arial"/>
                      </a:endParaRPr>
                    </a:p>
                    <a:p>
                      <a:pPr marL="293370" indent="-171450">
                        <a:lnSpc>
                          <a:spcPts val="1100"/>
                        </a:lnSpc>
                        <a:buClr>
                          <a:srgbClr val="94C83B"/>
                        </a:buClr>
                        <a:buSzPct val="81818"/>
                        <a:buFont typeface="Wingdings"/>
                        <a:buChar char=""/>
                        <a:tabLst>
                          <a:tab pos="293370" algn="l"/>
                        </a:tabLst>
                      </a:pPr>
                      <a:r>
                        <a:rPr sz="1100" spc="-5" dirty="0">
                          <a:latin typeface="Arial"/>
                          <a:cs typeface="Arial"/>
                        </a:rPr>
                        <a:t>Tissue sample</a:t>
                      </a:r>
                      <a:endParaRPr sz="1100">
                        <a:latin typeface="Arial"/>
                        <a:cs typeface="Arial"/>
                      </a:endParaRPr>
                    </a:p>
                    <a:p>
                      <a:pPr marL="292735">
                        <a:lnSpc>
                          <a:spcPts val="1255"/>
                        </a:lnSpc>
                      </a:pPr>
                      <a:r>
                        <a:rPr sz="1100" spc="-5" dirty="0">
                          <a:latin typeface="Arial"/>
                          <a:cs typeface="Arial"/>
                        </a:rPr>
                        <a:t>available</a:t>
                      </a:r>
                      <a:endParaRPr sz="1100">
                        <a:latin typeface="Arial"/>
                        <a:cs typeface="Arial"/>
                      </a:endParaRPr>
                    </a:p>
                  </a:txBody>
                  <a:tcPr marL="0" marR="0" marT="58419"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8D1D5"/>
                    </a:solidFill>
                  </a:tcPr>
                </a:tc>
                <a:extLst>
                  <a:ext uri="{0D108BD9-81ED-4DB2-BD59-A6C34878D82A}">
                    <a16:rowId xmlns:a16="http://schemas.microsoft.com/office/drawing/2014/main" val="10004"/>
                  </a:ext>
                </a:extLst>
              </a:tr>
              <a:tr h="407418">
                <a:tc>
                  <a:txBody>
                    <a:bodyPr/>
                    <a:lstStyle/>
                    <a:p>
                      <a:pPr marL="293370" indent="-171450">
                        <a:lnSpc>
                          <a:spcPct val="100000"/>
                        </a:lnSpc>
                        <a:spcBef>
                          <a:spcPts val="844"/>
                        </a:spcBef>
                        <a:buSzPct val="81818"/>
                        <a:buFont typeface="Wingdings"/>
                        <a:buChar char=""/>
                        <a:tabLst>
                          <a:tab pos="293370" algn="l"/>
                        </a:tabLst>
                      </a:pPr>
                      <a:r>
                        <a:rPr sz="1100" spc="-5" dirty="0">
                          <a:latin typeface="Arial"/>
                          <a:cs typeface="Arial"/>
                        </a:rPr>
                        <a:t>EFS, OS</a:t>
                      </a:r>
                      <a:endParaRPr sz="1100">
                        <a:latin typeface="Arial"/>
                        <a:cs typeface="Arial"/>
                      </a:endParaRPr>
                    </a:p>
                  </a:txBody>
                  <a:tcPr marL="0" marR="0" marT="107314"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8D1D5"/>
                    </a:solidFill>
                  </a:tcPr>
                </a:tc>
                <a:extLst>
                  <a:ext uri="{0D108BD9-81ED-4DB2-BD59-A6C34878D82A}">
                    <a16:rowId xmlns:a16="http://schemas.microsoft.com/office/drawing/2014/main" val="10005"/>
                  </a:ext>
                </a:extLst>
              </a:tr>
              <a:tr h="407418">
                <a:tc>
                  <a:txBody>
                    <a:bodyPr/>
                    <a:lstStyle/>
                    <a:p>
                      <a:pPr marL="293370" indent="-171450">
                        <a:lnSpc>
                          <a:spcPct val="100000"/>
                        </a:lnSpc>
                        <a:spcBef>
                          <a:spcPts val="844"/>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107314"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8D1D5"/>
                    </a:solidFill>
                  </a:tcPr>
                </a:tc>
                <a:extLst>
                  <a:ext uri="{0D108BD9-81ED-4DB2-BD59-A6C34878D82A}">
                    <a16:rowId xmlns:a16="http://schemas.microsoft.com/office/drawing/2014/main" val="10006"/>
                  </a:ext>
                </a:extLst>
              </a:tr>
              <a:tr h="330607">
                <a:tc>
                  <a:txBody>
                    <a:bodyPr/>
                    <a:lstStyle/>
                    <a:p>
                      <a:pPr marL="293370" indent="-171450">
                        <a:lnSpc>
                          <a:spcPct val="100000"/>
                        </a:lnSpc>
                        <a:spcBef>
                          <a:spcPts val="540"/>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6858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8D1D5"/>
                    </a:solidFill>
                  </a:tcPr>
                </a:tc>
                <a:extLst>
                  <a:ext uri="{0D108BD9-81ED-4DB2-BD59-A6C34878D82A}">
                    <a16:rowId xmlns:a16="http://schemas.microsoft.com/office/drawing/2014/main" val="10007"/>
                  </a:ext>
                </a:extLst>
              </a:tr>
              <a:tr h="315871">
                <a:tc>
                  <a:txBody>
                    <a:bodyPr/>
                    <a:lstStyle/>
                    <a:p>
                      <a:pPr marL="293370" indent="-171450">
                        <a:lnSpc>
                          <a:spcPct val="100000"/>
                        </a:lnSpc>
                        <a:spcBef>
                          <a:spcPts val="484"/>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61594"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F8D1D5"/>
                    </a:solidFill>
                  </a:tcPr>
                </a:tc>
                <a:extLst>
                  <a:ext uri="{0D108BD9-81ED-4DB2-BD59-A6C34878D82A}">
                    <a16:rowId xmlns:a16="http://schemas.microsoft.com/office/drawing/2014/main" val="10008"/>
                  </a:ext>
                </a:extLst>
              </a:tr>
            </a:tbl>
          </a:graphicData>
        </a:graphic>
      </p:graphicFrame>
      <p:sp>
        <p:nvSpPr>
          <p:cNvPr id="20" name="object 20"/>
          <p:cNvSpPr txBox="1"/>
          <p:nvPr/>
        </p:nvSpPr>
        <p:spPr>
          <a:xfrm>
            <a:off x="1391411" y="6171438"/>
            <a:ext cx="9176385" cy="283845"/>
          </a:xfrm>
          <a:prstGeom prst="rect">
            <a:avLst/>
          </a:prstGeom>
          <a:solidFill>
            <a:srgbClr val="129ABE"/>
          </a:solidFill>
        </p:spPr>
        <p:txBody>
          <a:bodyPr vert="horz" wrap="square" lIns="0" tIns="39370" rIns="0" bIns="0" rtlCol="0">
            <a:spAutoFit/>
          </a:bodyPr>
          <a:lstStyle/>
          <a:p>
            <a:pPr marL="139700">
              <a:lnSpc>
                <a:spcPct val="100000"/>
              </a:lnSpc>
              <a:spcBef>
                <a:spcPts val="310"/>
              </a:spcBef>
            </a:pPr>
            <a:r>
              <a:rPr sz="1300" b="1" spc="15" dirty="0">
                <a:solidFill>
                  <a:srgbClr val="FFFFFF"/>
                </a:solidFill>
                <a:latin typeface="Arial"/>
                <a:cs typeface="Arial"/>
              </a:rPr>
              <a:t>No head-to-head </a:t>
            </a:r>
            <a:r>
              <a:rPr sz="1300" b="1" spc="10" dirty="0">
                <a:solidFill>
                  <a:srgbClr val="FFFFFF"/>
                </a:solidFill>
                <a:latin typeface="Arial"/>
                <a:cs typeface="Arial"/>
              </a:rPr>
              <a:t>studies </a:t>
            </a:r>
            <a:r>
              <a:rPr sz="1300" b="1" spc="15" dirty="0">
                <a:solidFill>
                  <a:srgbClr val="FFFFFF"/>
                </a:solidFill>
                <a:latin typeface="Arial"/>
                <a:cs typeface="Arial"/>
              </a:rPr>
              <a:t>have been conducted and </a:t>
            </a:r>
            <a:r>
              <a:rPr sz="1300" b="1" spc="10" dirty="0">
                <a:solidFill>
                  <a:srgbClr val="FFFFFF"/>
                </a:solidFill>
                <a:latin typeface="Arial"/>
                <a:cs typeface="Arial"/>
              </a:rPr>
              <a:t>direct </a:t>
            </a:r>
            <a:r>
              <a:rPr sz="1300" b="1" spc="15" dirty="0">
                <a:solidFill>
                  <a:srgbClr val="FFFFFF"/>
                </a:solidFill>
                <a:latin typeface="Arial"/>
                <a:cs typeface="Arial"/>
              </a:rPr>
              <a:t>comparisons cannot be made between </a:t>
            </a:r>
            <a:r>
              <a:rPr sz="1300" b="1" spc="10" dirty="0">
                <a:solidFill>
                  <a:srgbClr val="FFFFFF"/>
                </a:solidFill>
                <a:latin typeface="Arial"/>
                <a:cs typeface="Arial"/>
              </a:rPr>
              <a:t>these</a:t>
            </a:r>
            <a:r>
              <a:rPr sz="1300" b="1" spc="-15" dirty="0">
                <a:solidFill>
                  <a:srgbClr val="FFFFFF"/>
                </a:solidFill>
                <a:latin typeface="Arial"/>
                <a:cs typeface="Arial"/>
              </a:rPr>
              <a:t> </a:t>
            </a:r>
            <a:r>
              <a:rPr sz="1300" b="1" spc="10" dirty="0">
                <a:solidFill>
                  <a:srgbClr val="FFFFFF"/>
                </a:solidFill>
                <a:latin typeface="Arial"/>
                <a:cs typeface="Arial"/>
              </a:rPr>
              <a:t>studies</a:t>
            </a:r>
            <a:endParaRPr sz="1300" dirty="0">
              <a:latin typeface="Arial"/>
              <a:cs typeface="Arial"/>
            </a:endParaRPr>
          </a:p>
        </p:txBody>
      </p:sp>
      <p:graphicFrame>
        <p:nvGraphicFramePr>
          <p:cNvPr id="21" name="object 21"/>
          <p:cNvGraphicFramePr>
            <a:graphicFrameLocks noGrp="1"/>
          </p:cNvGraphicFramePr>
          <p:nvPr/>
        </p:nvGraphicFramePr>
        <p:xfrm>
          <a:off x="556154" y="1316431"/>
          <a:ext cx="1445895" cy="4768631"/>
        </p:xfrm>
        <a:graphic>
          <a:graphicData uri="http://schemas.openxmlformats.org/drawingml/2006/table">
            <a:tbl>
              <a:tblPr firstRow="1" bandRow="1">
                <a:tableStyleId>{2D5ABB26-0587-4C30-8999-92F81FD0307C}</a:tableStyleId>
              </a:tblPr>
              <a:tblGrid>
                <a:gridCol w="1445895">
                  <a:extLst>
                    <a:ext uri="{9D8B030D-6E8A-4147-A177-3AD203B41FA5}">
                      <a16:colId xmlns:a16="http://schemas.microsoft.com/office/drawing/2014/main" val="20000"/>
                    </a:ext>
                  </a:extLst>
                </a:gridCol>
              </a:tblGrid>
              <a:tr h="446359">
                <a:tc>
                  <a:txBody>
                    <a:bodyPr/>
                    <a:lstStyle/>
                    <a:p>
                      <a:pPr marL="130810">
                        <a:lnSpc>
                          <a:spcPct val="100000"/>
                        </a:lnSpc>
                        <a:spcBef>
                          <a:spcPts val="1000"/>
                        </a:spcBef>
                      </a:pPr>
                      <a:r>
                        <a:rPr sz="1100" b="1" spc="-5" dirty="0">
                          <a:latin typeface="Arial"/>
                          <a:cs typeface="Arial"/>
                        </a:rPr>
                        <a:t>Study*</a:t>
                      </a:r>
                      <a:endParaRPr sz="1100">
                        <a:latin typeface="Arial"/>
                        <a:cs typeface="Arial"/>
                      </a:endParaRPr>
                    </a:p>
                  </a:txBody>
                  <a:tcPr marL="0" marR="0" marT="12700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tcPr>
                </a:tc>
                <a:extLst>
                  <a:ext uri="{0D108BD9-81ED-4DB2-BD59-A6C34878D82A}">
                    <a16:rowId xmlns:a16="http://schemas.microsoft.com/office/drawing/2014/main" val="10000"/>
                  </a:ext>
                </a:extLst>
              </a:tr>
              <a:tr h="282243">
                <a:tc>
                  <a:txBody>
                    <a:bodyPr/>
                    <a:lstStyle/>
                    <a:p>
                      <a:pPr marL="121920">
                        <a:lnSpc>
                          <a:spcPct val="100000"/>
                        </a:lnSpc>
                        <a:spcBef>
                          <a:spcPts val="350"/>
                        </a:spcBef>
                      </a:pPr>
                      <a:r>
                        <a:rPr sz="1100" b="1" spc="-5" dirty="0">
                          <a:latin typeface="Arial"/>
                          <a:cs typeface="Arial"/>
                        </a:rPr>
                        <a:t>Stage</a:t>
                      </a:r>
                      <a:endParaRPr sz="1100">
                        <a:latin typeface="Arial"/>
                        <a:cs typeface="Arial"/>
                      </a:endParaRPr>
                    </a:p>
                  </a:txBody>
                  <a:tcPr marL="0" marR="0" marT="4445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tcPr>
                </a:tc>
                <a:extLst>
                  <a:ext uri="{0D108BD9-81ED-4DB2-BD59-A6C34878D82A}">
                    <a16:rowId xmlns:a16="http://schemas.microsoft.com/office/drawing/2014/main" val="10001"/>
                  </a:ext>
                </a:extLst>
              </a:tr>
              <a:tr h="311740">
                <a:tc>
                  <a:txBody>
                    <a:bodyPr/>
                    <a:lstStyle/>
                    <a:p>
                      <a:pPr marL="121920">
                        <a:lnSpc>
                          <a:spcPct val="100000"/>
                        </a:lnSpc>
                        <a:spcBef>
                          <a:spcPts val="470"/>
                        </a:spcBef>
                      </a:pPr>
                      <a:r>
                        <a:rPr sz="1100" b="1" spc="-5" dirty="0">
                          <a:latin typeface="Arial"/>
                          <a:cs typeface="Arial"/>
                        </a:rPr>
                        <a:t>Patients,</a:t>
                      </a:r>
                      <a:r>
                        <a:rPr sz="1100" b="1" spc="-20" dirty="0">
                          <a:latin typeface="Arial"/>
                          <a:cs typeface="Arial"/>
                        </a:rPr>
                        <a:t> </a:t>
                      </a:r>
                      <a:r>
                        <a:rPr sz="1100" b="1" spc="-5" dirty="0">
                          <a:latin typeface="Arial"/>
                          <a:cs typeface="Arial"/>
                        </a:rPr>
                        <a:t>No.</a:t>
                      </a:r>
                      <a:endParaRPr sz="1100">
                        <a:latin typeface="Arial"/>
                        <a:cs typeface="Arial"/>
                      </a:endParaRPr>
                    </a:p>
                  </a:txBody>
                  <a:tcPr marL="0" marR="0" marT="5969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tcPr>
                </a:tc>
                <a:extLst>
                  <a:ext uri="{0D108BD9-81ED-4DB2-BD59-A6C34878D82A}">
                    <a16:rowId xmlns:a16="http://schemas.microsoft.com/office/drawing/2014/main" val="10002"/>
                  </a:ext>
                </a:extLst>
              </a:tr>
              <a:tr h="790873">
                <a:tc>
                  <a:txBody>
                    <a:bodyPr/>
                    <a:lstStyle/>
                    <a:p>
                      <a:pPr>
                        <a:lnSpc>
                          <a:spcPct val="100000"/>
                        </a:lnSpc>
                      </a:pPr>
                      <a:endParaRPr sz="1200">
                        <a:latin typeface="Times New Roman"/>
                        <a:cs typeface="Times New Roman"/>
                      </a:endParaRPr>
                    </a:p>
                    <a:p>
                      <a:pPr marL="121920">
                        <a:lnSpc>
                          <a:spcPct val="100000"/>
                        </a:lnSpc>
                        <a:spcBef>
                          <a:spcPts val="975"/>
                        </a:spcBef>
                      </a:pPr>
                      <a:r>
                        <a:rPr sz="1100" b="1" spc="-5" dirty="0">
                          <a:latin typeface="Arial"/>
                          <a:cs typeface="Arial"/>
                        </a:rPr>
                        <a:t>Study arms</a:t>
                      </a:r>
                      <a:endParaRPr sz="1100">
                        <a:latin typeface="Arial"/>
                        <a:cs typeface="Arial"/>
                      </a:endParaRPr>
                    </a:p>
                  </a:txBody>
                  <a:tcPr marL="0" marR="0" marT="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tcPr>
                </a:tc>
                <a:extLst>
                  <a:ext uri="{0D108BD9-81ED-4DB2-BD59-A6C34878D82A}">
                    <a16:rowId xmlns:a16="http://schemas.microsoft.com/office/drawing/2014/main" val="10003"/>
                  </a:ext>
                </a:extLst>
              </a:tr>
              <a:tr h="1310015">
                <a:tc>
                  <a:txBody>
                    <a:bodyPr/>
                    <a:lstStyle/>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spcBef>
                          <a:spcPts val="40"/>
                        </a:spcBef>
                      </a:pPr>
                      <a:endParaRPr sz="1000">
                        <a:latin typeface="Times New Roman"/>
                        <a:cs typeface="Times New Roman"/>
                      </a:endParaRPr>
                    </a:p>
                    <a:p>
                      <a:pPr marL="121920" marR="407034">
                        <a:lnSpc>
                          <a:spcPts val="1190"/>
                        </a:lnSpc>
                        <a:spcBef>
                          <a:spcPts val="5"/>
                        </a:spcBef>
                      </a:pPr>
                      <a:r>
                        <a:rPr sz="1100" b="1" spc="-5" dirty="0">
                          <a:latin typeface="Arial"/>
                          <a:cs typeface="Arial"/>
                        </a:rPr>
                        <a:t>Key</a:t>
                      </a:r>
                      <a:r>
                        <a:rPr sz="1100" b="1" spc="-50" dirty="0">
                          <a:latin typeface="Arial"/>
                          <a:cs typeface="Arial"/>
                        </a:rPr>
                        <a:t> </a:t>
                      </a:r>
                      <a:r>
                        <a:rPr sz="1100" b="1" spc="-5" dirty="0">
                          <a:latin typeface="Arial"/>
                          <a:cs typeface="Arial"/>
                        </a:rPr>
                        <a:t>inclusion  criteria</a:t>
                      </a:r>
                      <a:endParaRPr sz="1100">
                        <a:latin typeface="Arial"/>
                        <a:cs typeface="Arial"/>
                      </a:endParaRPr>
                    </a:p>
                  </a:txBody>
                  <a:tcPr marL="0" marR="0" marT="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tcPr>
                </a:tc>
                <a:extLst>
                  <a:ext uri="{0D108BD9-81ED-4DB2-BD59-A6C34878D82A}">
                    <a16:rowId xmlns:a16="http://schemas.microsoft.com/office/drawing/2014/main" val="10004"/>
                  </a:ext>
                </a:extLst>
              </a:tr>
              <a:tr h="386647">
                <a:tc>
                  <a:txBody>
                    <a:bodyPr/>
                    <a:lstStyle/>
                    <a:p>
                      <a:pPr marL="121920">
                        <a:lnSpc>
                          <a:spcPct val="100000"/>
                        </a:lnSpc>
                        <a:spcBef>
                          <a:spcPts val="765"/>
                        </a:spcBef>
                      </a:pPr>
                      <a:r>
                        <a:rPr sz="1100" b="1" spc="-5" dirty="0">
                          <a:latin typeface="Arial"/>
                          <a:cs typeface="Arial"/>
                        </a:rPr>
                        <a:t>Primary</a:t>
                      </a:r>
                      <a:r>
                        <a:rPr sz="1100" b="1" spc="-30" dirty="0">
                          <a:latin typeface="Arial"/>
                          <a:cs typeface="Arial"/>
                        </a:rPr>
                        <a:t> </a:t>
                      </a:r>
                      <a:r>
                        <a:rPr sz="1100" b="1" spc="-5" dirty="0">
                          <a:latin typeface="Arial"/>
                          <a:cs typeface="Arial"/>
                        </a:rPr>
                        <a:t>Endpoints</a:t>
                      </a:r>
                      <a:endParaRPr sz="1100">
                        <a:latin typeface="Arial"/>
                        <a:cs typeface="Arial"/>
                      </a:endParaRPr>
                    </a:p>
                  </a:txBody>
                  <a:tcPr marL="0" marR="0" marT="9715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tcPr>
                </a:tc>
                <a:extLst>
                  <a:ext uri="{0D108BD9-81ED-4DB2-BD59-A6C34878D82A}">
                    <a16:rowId xmlns:a16="http://schemas.microsoft.com/office/drawing/2014/main" val="10005"/>
                  </a:ext>
                </a:extLst>
              </a:tr>
              <a:tr h="430932">
                <a:tc>
                  <a:txBody>
                    <a:bodyPr/>
                    <a:lstStyle/>
                    <a:p>
                      <a:pPr marL="121920">
                        <a:lnSpc>
                          <a:spcPct val="100000"/>
                        </a:lnSpc>
                        <a:spcBef>
                          <a:spcPts val="940"/>
                        </a:spcBef>
                      </a:pPr>
                      <a:r>
                        <a:rPr sz="1100" b="1" spc="-5" dirty="0">
                          <a:latin typeface="Arial"/>
                          <a:cs typeface="Arial"/>
                        </a:rPr>
                        <a:t>ORR, %</a:t>
                      </a:r>
                      <a:endParaRPr sz="1100">
                        <a:latin typeface="Arial"/>
                        <a:cs typeface="Arial"/>
                      </a:endParaRPr>
                    </a:p>
                  </a:txBody>
                  <a:tcPr marL="0" marR="0" marT="11938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tcPr>
                </a:tc>
                <a:extLst>
                  <a:ext uri="{0D108BD9-81ED-4DB2-BD59-A6C34878D82A}">
                    <a16:rowId xmlns:a16="http://schemas.microsoft.com/office/drawing/2014/main" val="10006"/>
                  </a:ext>
                </a:extLst>
              </a:tr>
              <a:tr h="404044">
                <a:tc>
                  <a:txBody>
                    <a:bodyPr/>
                    <a:lstStyle/>
                    <a:p>
                      <a:pPr marL="121920">
                        <a:lnSpc>
                          <a:spcPct val="100000"/>
                        </a:lnSpc>
                        <a:spcBef>
                          <a:spcPts val="830"/>
                        </a:spcBef>
                      </a:pPr>
                      <a:r>
                        <a:rPr sz="1100" b="1" spc="-5" dirty="0">
                          <a:latin typeface="Arial"/>
                          <a:cs typeface="Arial"/>
                        </a:rPr>
                        <a:t>Median EFS,</a:t>
                      </a:r>
                      <a:r>
                        <a:rPr sz="1100" b="1" spc="-20" dirty="0">
                          <a:latin typeface="Arial"/>
                          <a:cs typeface="Arial"/>
                        </a:rPr>
                        <a:t> </a:t>
                      </a:r>
                      <a:r>
                        <a:rPr sz="1100" b="1" spc="-5" dirty="0">
                          <a:latin typeface="Arial"/>
                          <a:cs typeface="Arial"/>
                        </a:rPr>
                        <a:t>mo</a:t>
                      </a:r>
                      <a:endParaRPr sz="1100">
                        <a:latin typeface="Arial"/>
                        <a:cs typeface="Arial"/>
                      </a:endParaRPr>
                    </a:p>
                  </a:txBody>
                  <a:tcPr marL="0" marR="0" marT="10541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tcPr>
                </a:tc>
                <a:extLst>
                  <a:ext uri="{0D108BD9-81ED-4DB2-BD59-A6C34878D82A}">
                    <a16:rowId xmlns:a16="http://schemas.microsoft.com/office/drawing/2014/main" val="10007"/>
                  </a:ext>
                </a:extLst>
              </a:tr>
              <a:tr h="405778">
                <a:tc>
                  <a:txBody>
                    <a:bodyPr/>
                    <a:lstStyle/>
                    <a:p>
                      <a:pPr marL="121920">
                        <a:lnSpc>
                          <a:spcPct val="100000"/>
                        </a:lnSpc>
                        <a:spcBef>
                          <a:spcPts val="840"/>
                        </a:spcBef>
                      </a:pPr>
                      <a:r>
                        <a:rPr sz="1100" b="1" spc="-5" dirty="0">
                          <a:latin typeface="Arial"/>
                          <a:cs typeface="Arial"/>
                        </a:rPr>
                        <a:t>Median OS,</a:t>
                      </a:r>
                      <a:r>
                        <a:rPr sz="1100" b="1" spc="-25" dirty="0">
                          <a:latin typeface="Arial"/>
                          <a:cs typeface="Arial"/>
                        </a:rPr>
                        <a:t> </a:t>
                      </a:r>
                      <a:r>
                        <a:rPr sz="1100" b="1" spc="-5" dirty="0">
                          <a:latin typeface="Arial"/>
                          <a:cs typeface="Arial"/>
                        </a:rPr>
                        <a:t>mo</a:t>
                      </a:r>
                      <a:endParaRPr sz="1100">
                        <a:latin typeface="Arial"/>
                        <a:cs typeface="Arial"/>
                      </a:endParaRPr>
                    </a:p>
                  </a:txBody>
                  <a:tcPr marL="0" marR="0" marT="10668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tcPr>
                </a:tc>
                <a:extLst>
                  <a:ext uri="{0D108BD9-81ED-4DB2-BD59-A6C34878D82A}">
                    <a16:rowId xmlns:a16="http://schemas.microsoft.com/office/drawing/2014/main" val="10008"/>
                  </a:ext>
                </a:extLst>
              </a:tr>
            </a:tbl>
          </a:graphicData>
        </a:graphic>
      </p:graphicFrame>
      <p:graphicFrame>
        <p:nvGraphicFramePr>
          <p:cNvPr id="22" name="object 22"/>
          <p:cNvGraphicFramePr>
            <a:graphicFrameLocks noGrp="1"/>
          </p:cNvGraphicFramePr>
          <p:nvPr>
            <p:extLst>
              <p:ext uri="{D42A27DB-BD31-4B8C-83A1-F6EECF244321}">
                <p14:modId xmlns:p14="http://schemas.microsoft.com/office/powerpoint/2010/main" val="2736288243"/>
              </p:ext>
            </p:extLst>
          </p:nvPr>
        </p:nvGraphicFramePr>
        <p:xfrm>
          <a:off x="9842309" y="1303538"/>
          <a:ext cx="1808480" cy="4802174"/>
        </p:xfrm>
        <a:graphic>
          <a:graphicData uri="http://schemas.openxmlformats.org/drawingml/2006/table">
            <a:tbl>
              <a:tblPr firstRow="1" bandRow="1">
                <a:tableStyleId>{2D5ABB26-0587-4C30-8999-92F81FD0307C}</a:tableStyleId>
              </a:tblPr>
              <a:tblGrid>
                <a:gridCol w="1808480">
                  <a:extLst>
                    <a:ext uri="{9D8B030D-6E8A-4147-A177-3AD203B41FA5}">
                      <a16:colId xmlns:a16="http://schemas.microsoft.com/office/drawing/2014/main" val="20000"/>
                    </a:ext>
                  </a:extLst>
                </a:gridCol>
              </a:tblGrid>
              <a:tr h="440978">
                <a:tc>
                  <a:txBody>
                    <a:bodyPr/>
                    <a:lstStyle/>
                    <a:p>
                      <a:pPr marL="365760">
                        <a:lnSpc>
                          <a:spcPct val="100000"/>
                        </a:lnSpc>
                        <a:spcBef>
                          <a:spcPts val="975"/>
                        </a:spcBef>
                      </a:pPr>
                      <a:r>
                        <a:rPr sz="1100" b="1" spc="-5">
                          <a:solidFill>
                            <a:srgbClr val="FFFFFF"/>
                          </a:solidFill>
                          <a:latin typeface="Arial"/>
                          <a:cs typeface="Arial"/>
                        </a:rPr>
                        <a:t>Check</a:t>
                      </a:r>
                      <a:r>
                        <a:rPr lang="en-US" sz="1100" b="1" spc="-5">
                          <a:solidFill>
                            <a:srgbClr val="FFFFFF"/>
                          </a:solidFill>
                          <a:latin typeface="Arial"/>
                          <a:cs typeface="Arial"/>
                        </a:rPr>
                        <a:t>M</a:t>
                      </a:r>
                      <a:r>
                        <a:rPr sz="1100" b="1" spc="-5">
                          <a:solidFill>
                            <a:srgbClr val="FFFFFF"/>
                          </a:solidFill>
                          <a:latin typeface="Arial"/>
                          <a:cs typeface="Arial"/>
                        </a:rPr>
                        <a:t>ate</a:t>
                      </a:r>
                      <a:r>
                        <a:rPr sz="1100" b="1" spc="-10" dirty="0">
                          <a:solidFill>
                            <a:srgbClr val="FFFFFF"/>
                          </a:solidFill>
                          <a:latin typeface="Arial"/>
                          <a:cs typeface="Arial"/>
                        </a:rPr>
                        <a:t> </a:t>
                      </a:r>
                      <a:r>
                        <a:rPr sz="1100" b="1" dirty="0">
                          <a:solidFill>
                            <a:srgbClr val="FFFFFF"/>
                          </a:solidFill>
                          <a:latin typeface="Arial"/>
                          <a:cs typeface="Arial"/>
                        </a:rPr>
                        <a:t>77T</a:t>
                      </a:r>
                      <a:r>
                        <a:rPr sz="1050" b="1" baseline="27777" dirty="0">
                          <a:solidFill>
                            <a:srgbClr val="FFFFFF"/>
                          </a:solidFill>
                          <a:latin typeface="Arial"/>
                          <a:cs typeface="Arial"/>
                        </a:rPr>
                        <a:t>5</a:t>
                      </a:r>
                      <a:endParaRPr sz="1050" baseline="27777" dirty="0">
                        <a:latin typeface="Arial"/>
                        <a:cs typeface="Arial"/>
                      </a:endParaRPr>
                    </a:p>
                  </a:txBody>
                  <a:tcPr marL="0" marR="0" marT="12382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484582"/>
                    </a:solidFill>
                  </a:tcPr>
                </a:tc>
                <a:extLst>
                  <a:ext uri="{0D108BD9-81ED-4DB2-BD59-A6C34878D82A}">
                    <a16:rowId xmlns:a16="http://schemas.microsoft.com/office/drawing/2014/main" val="10000"/>
                  </a:ext>
                </a:extLst>
              </a:tr>
              <a:tr h="298203">
                <a:tc>
                  <a:txBody>
                    <a:bodyPr/>
                    <a:lstStyle/>
                    <a:p>
                      <a:pPr marL="440055">
                        <a:lnSpc>
                          <a:spcPct val="100000"/>
                        </a:lnSpc>
                        <a:spcBef>
                          <a:spcPts val="415"/>
                        </a:spcBef>
                      </a:pPr>
                      <a:r>
                        <a:rPr sz="1100" spc="-5" dirty="0">
                          <a:latin typeface="Arial"/>
                          <a:cs typeface="Arial"/>
                        </a:rPr>
                        <a:t>IIA–IIIB</a:t>
                      </a:r>
                      <a:r>
                        <a:rPr sz="1100" spc="-25" dirty="0">
                          <a:latin typeface="Arial"/>
                          <a:cs typeface="Arial"/>
                        </a:rPr>
                        <a:t> </a:t>
                      </a:r>
                      <a:r>
                        <a:rPr sz="1100" spc="-5" dirty="0">
                          <a:latin typeface="Arial"/>
                          <a:cs typeface="Arial"/>
                        </a:rPr>
                        <a:t>(T3N2)</a:t>
                      </a:r>
                      <a:endParaRPr sz="1100">
                        <a:latin typeface="Arial"/>
                        <a:cs typeface="Arial"/>
                      </a:endParaRPr>
                    </a:p>
                  </a:txBody>
                  <a:tcPr marL="0" marR="0" marT="5270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C1BEDD"/>
                    </a:solidFill>
                  </a:tcPr>
                </a:tc>
                <a:extLst>
                  <a:ext uri="{0D108BD9-81ED-4DB2-BD59-A6C34878D82A}">
                    <a16:rowId xmlns:a16="http://schemas.microsoft.com/office/drawing/2014/main" val="10001"/>
                  </a:ext>
                </a:extLst>
              </a:tr>
              <a:tr h="274273">
                <a:tc>
                  <a:txBody>
                    <a:bodyPr/>
                    <a:lstStyle/>
                    <a:p>
                      <a:pPr algn="ctr">
                        <a:lnSpc>
                          <a:spcPct val="100000"/>
                        </a:lnSpc>
                        <a:spcBef>
                          <a:spcPts val="320"/>
                        </a:spcBef>
                      </a:pPr>
                      <a:r>
                        <a:rPr sz="1100" spc="-5" dirty="0">
                          <a:latin typeface="Arial"/>
                          <a:cs typeface="Arial"/>
                        </a:rPr>
                        <a:t>452</a:t>
                      </a:r>
                      <a:endParaRPr sz="1100">
                        <a:latin typeface="Arial"/>
                        <a:cs typeface="Arial"/>
                      </a:endParaRPr>
                    </a:p>
                  </a:txBody>
                  <a:tcPr marL="0" marR="0" marT="4064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C1BEDD"/>
                    </a:solidFill>
                  </a:tcPr>
                </a:tc>
                <a:extLst>
                  <a:ext uri="{0D108BD9-81ED-4DB2-BD59-A6C34878D82A}">
                    <a16:rowId xmlns:a16="http://schemas.microsoft.com/office/drawing/2014/main" val="10002"/>
                  </a:ext>
                </a:extLst>
              </a:tr>
              <a:tr h="955803">
                <a:tc>
                  <a:txBody>
                    <a:bodyPr/>
                    <a:lstStyle/>
                    <a:p>
                      <a:pPr>
                        <a:lnSpc>
                          <a:spcPct val="100000"/>
                        </a:lnSpc>
                        <a:spcBef>
                          <a:spcPts val="55"/>
                        </a:spcBef>
                      </a:pPr>
                      <a:endParaRPr sz="900">
                        <a:latin typeface="Times New Roman"/>
                        <a:cs typeface="Times New Roman"/>
                      </a:endParaRPr>
                    </a:p>
                    <a:p>
                      <a:pPr marL="121285" marR="248920">
                        <a:lnSpc>
                          <a:spcPct val="100000"/>
                        </a:lnSpc>
                      </a:pPr>
                      <a:r>
                        <a:rPr sz="1100" spc="-5" dirty="0">
                          <a:latin typeface="Arial"/>
                          <a:cs typeface="Arial"/>
                        </a:rPr>
                        <a:t>CT + nivolumab (360  mg)/placebo × 3</a:t>
                      </a:r>
                      <a:r>
                        <a:rPr sz="1100" spc="-45" dirty="0">
                          <a:latin typeface="Arial"/>
                          <a:cs typeface="Arial"/>
                        </a:rPr>
                        <a:t> </a:t>
                      </a:r>
                      <a:r>
                        <a:rPr sz="1100" spc="-5" dirty="0">
                          <a:latin typeface="Arial"/>
                          <a:cs typeface="Arial"/>
                        </a:rPr>
                        <a:t>cycles</a:t>
                      </a:r>
                      <a:endParaRPr sz="1100">
                        <a:latin typeface="Arial"/>
                        <a:cs typeface="Arial"/>
                      </a:endParaRPr>
                    </a:p>
                    <a:p>
                      <a:pPr marL="121285">
                        <a:lnSpc>
                          <a:spcPct val="100000"/>
                        </a:lnSpc>
                      </a:pPr>
                      <a:r>
                        <a:rPr sz="1100" spc="-5" dirty="0">
                          <a:latin typeface="Arial"/>
                          <a:cs typeface="Arial"/>
                        </a:rPr>
                        <a:t>→ S</a:t>
                      </a:r>
                      <a:r>
                        <a:rPr sz="1100" spc="-15" dirty="0">
                          <a:latin typeface="Arial"/>
                          <a:cs typeface="Arial"/>
                        </a:rPr>
                        <a:t> </a:t>
                      </a:r>
                      <a:r>
                        <a:rPr sz="1100" spc="-5" dirty="0">
                          <a:latin typeface="Arial"/>
                          <a:cs typeface="Arial"/>
                        </a:rPr>
                        <a:t>→</a:t>
                      </a:r>
                      <a:endParaRPr sz="1100">
                        <a:latin typeface="Arial"/>
                        <a:cs typeface="Arial"/>
                      </a:endParaRPr>
                    </a:p>
                    <a:p>
                      <a:pPr marL="121285">
                        <a:lnSpc>
                          <a:spcPct val="100000"/>
                        </a:lnSpc>
                      </a:pPr>
                      <a:r>
                        <a:rPr sz="1100" spc="-5" dirty="0">
                          <a:latin typeface="Arial"/>
                          <a:cs typeface="Arial"/>
                        </a:rPr>
                        <a:t>nivolumab/placebo</a:t>
                      </a:r>
                      <a:endParaRPr sz="1100">
                        <a:latin typeface="Arial"/>
                        <a:cs typeface="Arial"/>
                      </a:endParaRPr>
                    </a:p>
                  </a:txBody>
                  <a:tcPr marL="0" marR="0" marT="6985"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C1BEDD"/>
                    </a:solidFill>
                  </a:tcPr>
                </a:tc>
                <a:extLst>
                  <a:ext uri="{0D108BD9-81ED-4DB2-BD59-A6C34878D82A}">
                    <a16:rowId xmlns:a16="http://schemas.microsoft.com/office/drawing/2014/main" val="10003"/>
                  </a:ext>
                </a:extLst>
              </a:tr>
              <a:tr h="1341911">
                <a:tc>
                  <a:txBody>
                    <a:bodyPr/>
                    <a:lstStyle/>
                    <a:p>
                      <a:pPr marL="293370" marR="179705" indent="-171450">
                        <a:lnSpc>
                          <a:spcPts val="1190"/>
                        </a:lnSpc>
                        <a:spcBef>
                          <a:spcPts val="459"/>
                        </a:spcBef>
                        <a:buClr>
                          <a:srgbClr val="94C83B"/>
                        </a:buClr>
                        <a:buSzPct val="81818"/>
                        <a:buFont typeface="Wingdings"/>
                        <a:buChar char=""/>
                        <a:tabLst>
                          <a:tab pos="293370" algn="l"/>
                        </a:tabLst>
                      </a:pPr>
                      <a:r>
                        <a:rPr sz="1100" spc="-5" dirty="0">
                          <a:latin typeface="Arial"/>
                          <a:cs typeface="Arial"/>
                        </a:rPr>
                        <a:t>Confirmed resectable  Stage II, IIIA, IIIB  (T3N2)</a:t>
                      </a:r>
                      <a:r>
                        <a:rPr sz="1100" spc="-10" dirty="0">
                          <a:latin typeface="Arial"/>
                          <a:cs typeface="Arial"/>
                        </a:rPr>
                        <a:t> </a:t>
                      </a:r>
                      <a:r>
                        <a:rPr sz="1100" spc="-5" dirty="0">
                          <a:latin typeface="Arial"/>
                          <a:cs typeface="Arial"/>
                        </a:rPr>
                        <a:t>NSCLC</a:t>
                      </a:r>
                      <a:endParaRPr sz="1100">
                        <a:latin typeface="Arial"/>
                        <a:cs typeface="Arial"/>
                      </a:endParaRPr>
                    </a:p>
                    <a:p>
                      <a:pPr marL="293370" indent="-171450">
                        <a:lnSpc>
                          <a:spcPts val="1100"/>
                        </a:lnSpc>
                        <a:buClr>
                          <a:srgbClr val="94C83B"/>
                        </a:buClr>
                        <a:buSzPct val="81818"/>
                        <a:buFont typeface="Wingdings"/>
                        <a:buChar char=""/>
                        <a:tabLst>
                          <a:tab pos="293370" algn="l"/>
                        </a:tabLst>
                      </a:pPr>
                      <a:r>
                        <a:rPr sz="1100" spc="-5" dirty="0">
                          <a:latin typeface="Arial"/>
                          <a:cs typeface="Arial"/>
                        </a:rPr>
                        <a:t>≥1 lesion, no</a:t>
                      </a:r>
                      <a:r>
                        <a:rPr sz="1100" spc="-10" dirty="0">
                          <a:latin typeface="Arial"/>
                          <a:cs typeface="Arial"/>
                        </a:rPr>
                        <a:t> </a:t>
                      </a:r>
                      <a:r>
                        <a:rPr sz="1100" spc="-5" dirty="0">
                          <a:latin typeface="Arial"/>
                          <a:cs typeface="Arial"/>
                        </a:rPr>
                        <a:t>prior</a:t>
                      </a:r>
                      <a:endParaRPr sz="1100">
                        <a:latin typeface="Arial"/>
                        <a:cs typeface="Arial"/>
                      </a:endParaRPr>
                    </a:p>
                    <a:p>
                      <a:pPr marL="293370" marR="226695">
                        <a:lnSpc>
                          <a:spcPts val="1190"/>
                        </a:lnSpc>
                        <a:spcBef>
                          <a:spcPts val="85"/>
                        </a:spcBef>
                      </a:pPr>
                      <a:r>
                        <a:rPr sz="1100" spc="-5" dirty="0">
                          <a:latin typeface="Arial"/>
                          <a:cs typeface="Arial"/>
                        </a:rPr>
                        <a:t>irradiation, qualifying  as a RECIST</a:t>
                      </a:r>
                      <a:r>
                        <a:rPr sz="1100" spc="-15" dirty="0">
                          <a:latin typeface="Arial"/>
                          <a:cs typeface="Arial"/>
                        </a:rPr>
                        <a:t> </a:t>
                      </a:r>
                      <a:r>
                        <a:rPr sz="1100" spc="-5" dirty="0">
                          <a:latin typeface="Arial"/>
                          <a:cs typeface="Arial"/>
                        </a:rPr>
                        <a:t>1.1</a:t>
                      </a:r>
                      <a:endParaRPr sz="1100">
                        <a:latin typeface="Arial"/>
                        <a:cs typeface="Arial"/>
                      </a:endParaRPr>
                    </a:p>
                    <a:p>
                      <a:pPr marL="293370">
                        <a:lnSpc>
                          <a:spcPts val="1100"/>
                        </a:lnSpc>
                      </a:pPr>
                      <a:r>
                        <a:rPr sz="1100" spc="-5" dirty="0">
                          <a:latin typeface="Arial"/>
                          <a:cs typeface="Arial"/>
                        </a:rPr>
                        <a:t>target</a:t>
                      </a:r>
                      <a:r>
                        <a:rPr sz="1100" spc="-25" dirty="0">
                          <a:latin typeface="Arial"/>
                          <a:cs typeface="Arial"/>
                        </a:rPr>
                        <a:t> </a:t>
                      </a:r>
                      <a:r>
                        <a:rPr sz="1100" spc="-5" dirty="0">
                          <a:latin typeface="Arial"/>
                          <a:cs typeface="Arial"/>
                        </a:rPr>
                        <a:t>lesion</a:t>
                      </a:r>
                      <a:endParaRPr sz="1100">
                        <a:latin typeface="Arial"/>
                        <a:cs typeface="Arial"/>
                      </a:endParaRPr>
                    </a:p>
                    <a:p>
                      <a:pPr marL="293370" indent="-171450">
                        <a:lnSpc>
                          <a:spcPts val="1255"/>
                        </a:lnSpc>
                        <a:buClr>
                          <a:srgbClr val="94C83B"/>
                        </a:buClr>
                        <a:buSzPct val="81818"/>
                        <a:buFont typeface="Wingdings"/>
                        <a:buChar char=""/>
                        <a:tabLst>
                          <a:tab pos="293370" algn="l"/>
                        </a:tabLst>
                      </a:pPr>
                      <a:r>
                        <a:rPr sz="1100" spc="-5" dirty="0">
                          <a:latin typeface="Arial"/>
                          <a:cs typeface="Arial"/>
                        </a:rPr>
                        <a:t>No prior</a:t>
                      </a:r>
                      <a:r>
                        <a:rPr sz="1100" spc="-15" dirty="0">
                          <a:latin typeface="Arial"/>
                          <a:cs typeface="Arial"/>
                        </a:rPr>
                        <a:t> </a:t>
                      </a:r>
                      <a:r>
                        <a:rPr sz="1100" spc="-5" dirty="0">
                          <a:latin typeface="Arial"/>
                          <a:cs typeface="Arial"/>
                        </a:rPr>
                        <a:t>IO</a:t>
                      </a:r>
                      <a:endParaRPr sz="1100">
                        <a:latin typeface="Arial"/>
                        <a:cs typeface="Arial"/>
                      </a:endParaRPr>
                    </a:p>
                  </a:txBody>
                  <a:tcPr marL="0" marR="0" marT="58419"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C1BEDD"/>
                    </a:solidFill>
                  </a:tcPr>
                </a:tc>
                <a:extLst>
                  <a:ext uri="{0D108BD9-81ED-4DB2-BD59-A6C34878D82A}">
                    <a16:rowId xmlns:a16="http://schemas.microsoft.com/office/drawing/2014/main" val="10004"/>
                  </a:ext>
                </a:extLst>
              </a:tr>
              <a:tr h="372751">
                <a:tc>
                  <a:txBody>
                    <a:bodyPr/>
                    <a:lstStyle/>
                    <a:p>
                      <a:pPr marL="293370" indent="-171450">
                        <a:lnSpc>
                          <a:spcPct val="100000"/>
                        </a:lnSpc>
                        <a:spcBef>
                          <a:spcPts val="710"/>
                        </a:spcBef>
                        <a:buSzPct val="81818"/>
                        <a:buFont typeface="Wingdings"/>
                        <a:buChar char=""/>
                        <a:tabLst>
                          <a:tab pos="293370" algn="l"/>
                        </a:tabLst>
                      </a:pPr>
                      <a:r>
                        <a:rPr sz="1100" spc="-5" dirty="0">
                          <a:latin typeface="Arial"/>
                          <a:cs typeface="Arial"/>
                        </a:rPr>
                        <a:t>EFS</a:t>
                      </a:r>
                      <a:endParaRPr sz="1100">
                        <a:latin typeface="Arial"/>
                        <a:cs typeface="Arial"/>
                      </a:endParaRPr>
                    </a:p>
                  </a:txBody>
                  <a:tcPr marL="0" marR="0" marT="9017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C1BEDD"/>
                    </a:solidFill>
                  </a:tcPr>
                </a:tc>
                <a:extLst>
                  <a:ext uri="{0D108BD9-81ED-4DB2-BD59-A6C34878D82A}">
                    <a16:rowId xmlns:a16="http://schemas.microsoft.com/office/drawing/2014/main" val="10005"/>
                  </a:ext>
                </a:extLst>
              </a:tr>
              <a:tr h="372751">
                <a:tc>
                  <a:txBody>
                    <a:bodyPr/>
                    <a:lstStyle/>
                    <a:p>
                      <a:pPr marL="293370" indent="-171450">
                        <a:lnSpc>
                          <a:spcPct val="100000"/>
                        </a:lnSpc>
                        <a:spcBef>
                          <a:spcPts val="710"/>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9017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C1BEDD"/>
                    </a:solidFill>
                  </a:tcPr>
                </a:tc>
                <a:extLst>
                  <a:ext uri="{0D108BD9-81ED-4DB2-BD59-A6C34878D82A}">
                    <a16:rowId xmlns:a16="http://schemas.microsoft.com/office/drawing/2014/main" val="10006"/>
                  </a:ext>
                </a:extLst>
              </a:tr>
              <a:tr h="372752">
                <a:tc>
                  <a:txBody>
                    <a:bodyPr/>
                    <a:lstStyle/>
                    <a:p>
                      <a:pPr marL="293370" indent="-171450">
                        <a:lnSpc>
                          <a:spcPct val="100000"/>
                        </a:lnSpc>
                        <a:spcBef>
                          <a:spcPts val="710"/>
                        </a:spcBef>
                        <a:buSzPct val="81818"/>
                        <a:buFont typeface="Wingdings"/>
                        <a:buChar char=""/>
                        <a:tabLst>
                          <a:tab pos="293370" algn="l"/>
                        </a:tabLst>
                      </a:pPr>
                      <a:r>
                        <a:rPr sz="1100" spc="-5" dirty="0">
                          <a:latin typeface="Arial"/>
                          <a:cs typeface="Arial"/>
                        </a:rPr>
                        <a:t>N/A</a:t>
                      </a:r>
                      <a:endParaRPr sz="1100">
                        <a:latin typeface="Arial"/>
                        <a:cs typeface="Arial"/>
                      </a:endParaRPr>
                    </a:p>
                  </a:txBody>
                  <a:tcPr marL="0" marR="0" marT="9017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C1BEDD"/>
                    </a:solidFill>
                  </a:tcPr>
                </a:tc>
                <a:extLst>
                  <a:ext uri="{0D108BD9-81ED-4DB2-BD59-A6C34878D82A}">
                    <a16:rowId xmlns:a16="http://schemas.microsoft.com/office/drawing/2014/main" val="10007"/>
                  </a:ext>
                </a:extLst>
              </a:tr>
              <a:tr h="372752">
                <a:tc>
                  <a:txBody>
                    <a:bodyPr/>
                    <a:lstStyle/>
                    <a:p>
                      <a:pPr marL="293370" indent="-171450">
                        <a:lnSpc>
                          <a:spcPct val="100000"/>
                        </a:lnSpc>
                        <a:spcBef>
                          <a:spcPts val="710"/>
                        </a:spcBef>
                        <a:buSzPct val="81818"/>
                        <a:buFont typeface="Wingdings"/>
                        <a:buChar char=""/>
                        <a:tabLst>
                          <a:tab pos="293370" algn="l"/>
                        </a:tabLst>
                      </a:pPr>
                      <a:r>
                        <a:rPr sz="1100" spc="-5" dirty="0">
                          <a:latin typeface="Arial"/>
                          <a:cs typeface="Arial"/>
                        </a:rPr>
                        <a:t>N/A</a:t>
                      </a:r>
                      <a:endParaRPr sz="1100" dirty="0">
                        <a:latin typeface="Arial"/>
                        <a:cs typeface="Arial"/>
                      </a:endParaRPr>
                    </a:p>
                  </a:txBody>
                  <a:tcPr marL="0" marR="0" marT="90170" marB="0">
                    <a:lnL w="6350">
                      <a:solidFill>
                        <a:srgbClr val="DC1E34"/>
                      </a:solidFill>
                      <a:prstDash val="solid"/>
                    </a:lnL>
                    <a:lnR w="6350">
                      <a:solidFill>
                        <a:srgbClr val="DC1E34"/>
                      </a:solidFill>
                      <a:prstDash val="solid"/>
                    </a:lnR>
                    <a:lnT w="6350">
                      <a:solidFill>
                        <a:srgbClr val="DC1E34"/>
                      </a:solidFill>
                      <a:prstDash val="solid"/>
                    </a:lnT>
                    <a:lnB w="6350">
                      <a:solidFill>
                        <a:srgbClr val="DC1E34"/>
                      </a:solidFill>
                      <a:prstDash val="solid"/>
                    </a:lnB>
                    <a:solidFill>
                      <a:srgbClr val="C1BEDD"/>
                    </a:solidFill>
                  </a:tcPr>
                </a:tc>
                <a:extLst>
                  <a:ext uri="{0D108BD9-81ED-4DB2-BD59-A6C34878D82A}">
                    <a16:rowId xmlns:a16="http://schemas.microsoft.com/office/drawing/2014/main" val="10008"/>
                  </a:ext>
                </a:extLst>
              </a:tr>
            </a:tbl>
          </a:graphicData>
        </a:graphic>
      </p:graphicFrame>
      <p:sp>
        <p:nvSpPr>
          <p:cNvPr id="23" name="TextBox 22">
            <a:extLst>
              <a:ext uri="{FF2B5EF4-FFF2-40B4-BE49-F238E27FC236}">
                <a16:creationId xmlns:a16="http://schemas.microsoft.com/office/drawing/2014/main" id="{674D2C86-D14C-B944-8E40-6763C65D655E}"/>
              </a:ext>
            </a:extLst>
          </p:cNvPr>
          <p:cNvSpPr txBox="1"/>
          <p:nvPr/>
        </p:nvSpPr>
        <p:spPr>
          <a:xfrm>
            <a:off x="0" y="6549849"/>
            <a:ext cx="2637260" cy="276999"/>
          </a:xfrm>
          <a:prstGeom prst="rect">
            <a:avLst/>
          </a:prstGeom>
          <a:noFill/>
        </p:spPr>
        <p:txBody>
          <a:bodyPr wrap="none" rtlCol="0">
            <a:spAutoFit/>
          </a:bodyPr>
          <a:lstStyle/>
          <a:p>
            <a:pPr>
              <a:buClr>
                <a:schemeClr val="accent1"/>
              </a:buClr>
            </a:pPr>
            <a:r>
              <a:rPr lang="en-US" sz="1200" dirty="0"/>
              <a:t>Courtesy of Roy S Herbst, MD, PhD</a:t>
            </a:r>
          </a:p>
        </p:txBody>
      </p:sp>
    </p:spTree>
    <p:extLst>
      <p:ext uri="{BB962C8B-B14F-4D97-AF65-F5344CB8AC3E}">
        <p14:creationId xmlns:p14="http://schemas.microsoft.com/office/powerpoint/2010/main" val="73313512"/>
      </p:ext>
    </p:extLst>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
            <a:ext cx="12192635" cy="1259840"/>
          </a:xfrm>
          <a:custGeom>
            <a:avLst/>
            <a:gdLst/>
            <a:ahLst/>
            <a:cxnLst/>
            <a:rect l="l" t="t" r="r" b="b"/>
            <a:pathLst>
              <a:path w="12192635" h="1259840">
                <a:moveTo>
                  <a:pt x="0" y="0"/>
                </a:moveTo>
                <a:lnTo>
                  <a:pt x="12192008" y="0"/>
                </a:lnTo>
                <a:lnTo>
                  <a:pt x="12192008" y="1259585"/>
                </a:lnTo>
                <a:lnTo>
                  <a:pt x="0" y="1259585"/>
                </a:lnTo>
                <a:lnTo>
                  <a:pt x="0" y="0"/>
                </a:lnTo>
                <a:close/>
              </a:path>
            </a:pathLst>
          </a:custGeom>
          <a:solidFill>
            <a:srgbClr val="3696AB"/>
          </a:solidFill>
        </p:spPr>
        <p:txBody>
          <a:bodyPr wrap="square" lIns="0" tIns="0" rIns="0" bIns="0" rtlCol="0"/>
          <a:lstStyle/>
          <a:p>
            <a:endParaRPr/>
          </a:p>
        </p:txBody>
      </p:sp>
      <p:sp>
        <p:nvSpPr>
          <p:cNvPr id="3" name="object 3"/>
          <p:cNvSpPr/>
          <p:nvPr/>
        </p:nvSpPr>
        <p:spPr>
          <a:xfrm>
            <a:off x="3385046" y="0"/>
            <a:ext cx="8809336" cy="126435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0" y="6141849"/>
            <a:ext cx="12193270" cy="0"/>
          </a:xfrm>
          <a:custGeom>
            <a:avLst/>
            <a:gdLst/>
            <a:ahLst/>
            <a:cxnLst/>
            <a:rect l="l" t="t" r="r" b="b"/>
            <a:pathLst>
              <a:path w="12193270">
                <a:moveTo>
                  <a:pt x="0" y="0"/>
                </a:moveTo>
                <a:lnTo>
                  <a:pt x="0" y="0"/>
                </a:lnTo>
                <a:lnTo>
                  <a:pt x="12193000" y="0"/>
                </a:lnTo>
              </a:path>
            </a:pathLst>
          </a:custGeom>
          <a:ln w="10918">
            <a:solidFill>
              <a:srgbClr val="5E5E5E"/>
            </a:solidFill>
          </a:ln>
        </p:spPr>
        <p:txBody>
          <a:bodyPr wrap="square" lIns="0" tIns="0" rIns="0" bIns="0" rtlCol="0"/>
          <a:lstStyle/>
          <a:p>
            <a:endParaRPr/>
          </a:p>
        </p:txBody>
      </p:sp>
      <p:sp>
        <p:nvSpPr>
          <p:cNvPr id="13" name="object 13"/>
          <p:cNvSpPr txBox="1">
            <a:spLocks noGrp="1"/>
          </p:cNvSpPr>
          <p:nvPr>
            <p:ph type="title"/>
          </p:nvPr>
        </p:nvSpPr>
        <p:spPr>
          <a:xfrm>
            <a:off x="916939" y="561784"/>
            <a:ext cx="7010400" cy="432434"/>
          </a:xfrm>
          <a:prstGeom prst="rect">
            <a:avLst/>
          </a:prstGeom>
        </p:spPr>
        <p:txBody>
          <a:bodyPr vert="horz" wrap="square" lIns="0" tIns="15240" rIns="0" bIns="0" rtlCol="0">
            <a:spAutoFit/>
          </a:bodyPr>
          <a:lstStyle/>
          <a:p>
            <a:pPr marL="12700">
              <a:lnSpc>
                <a:spcPct val="100000"/>
              </a:lnSpc>
              <a:spcBef>
                <a:spcPts val="120"/>
              </a:spcBef>
            </a:pPr>
            <a:r>
              <a:rPr sz="2650" b="0" spc="5" dirty="0">
                <a:solidFill>
                  <a:srgbClr val="FFFFFF"/>
                </a:solidFill>
                <a:latin typeface="Arial"/>
                <a:cs typeface="Arial"/>
              </a:rPr>
              <a:t>Advances in Early-Stage NSCLC:</a:t>
            </a:r>
            <a:r>
              <a:rPr sz="2650" b="0" spc="-20" dirty="0">
                <a:solidFill>
                  <a:srgbClr val="FFFFFF"/>
                </a:solidFill>
                <a:latin typeface="Arial"/>
                <a:cs typeface="Arial"/>
              </a:rPr>
              <a:t> </a:t>
            </a:r>
            <a:r>
              <a:rPr sz="2650" b="0" spc="5" dirty="0">
                <a:solidFill>
                  <a:srgbClr val="FFFFFF"/>
                </a:solidFill>
                <a:latin typeface="Arial"/>
                <a:cs typeface="Arial"/>
              </a:rPr>
              <a:t>Conclusions</a:t>
            </a:r>
            <a:endParaRPr sz="2650">
              <a:latin typeface="Arial"/>
              <a:cs typeface="Arial"/>
            </a:endParaRPr>
          </a:p>
        </p:txBody>
      </p:sp>
      <p:sp>
        <p:nvSpPr>
          <p:cNvPr id="14" name="object 14"/>
          <p:cNvSpPr txBox="1"/>
          <p:nvPr/>
        </p:nvSpPr>
        <p:spPr>
          <a:xfrm>
            <a:off x="696117" y="3927412"/>
            <a:ext cx="10937875" cy="1593850"/>
          </a:xfrm>
          <a:prstGeom prst="rect">
            <a:avLst/>
          </a:prstGeom>
        </p:spPr>
        <p:txBody>
          <a:bodyPr vert="horz" wrap="square" lIns="0" tIns="0" rIns="0" bIns="0" rtlCol="0">
            <a:spAutoFit/>
          </a:bodyPr>
          <a:lstStyle/>
          <a:p>
            <a:pPr>
              <a:lnSpc>
                <a:spcPts val="2060"/>
              </a:lnSpc>
              <a:tabLst>
                <a:tab pos="380365" algn="l"/>
              </a:tabLst>
            </a:pPr>
            <a:r>
              <a:rPr sz="1850" spc="5" dirty="0">
                <a:latin typeface="Arial"/>
                <a:cs typeface="Arial"/>
              </a:rPr>
              <a:t>•	</a:t>
            </a:r>
            <a:r>
              <a:rPr sz="1850" dirty="0">
                <a:latin typeface="Arial"/>
                <a:cs typeface="Arial"/>
              </a:rPr>
              <a:t>Neoadjuvant </a:t>
            </a:r>
            <a:r>
              <a:rPr sz="1850" spc="5" dirty="0">
                <a:latin typeface="Arial"/>
                <a:cs typeface="Arial"/>
              </a:rPr>
              <a:t>PD-1 </a:t>
            </a:r>
            <a:r>
              <a:rPr sz="1850" dirty="0">
                <a:latin typeface="Arial"/>
                <a:cs typeface="Arial"/>
              </a:rPr>
              <a:t>pathway blockade also demonstrated activity in </a:t>
            </a:r>
            <a:r>
              <a:rPr sz="1850" spc="5" dirty="0">
                <a:latin typeface="Arial"/>
                <a:cs typeface="Arial"/>
              </a:rPr>
              <a:t>early-stage</a:t>
            </a:r>
            <a:r>
              <a:rPr sz="1850" spc="-20" dirty="0">
                <a:latin typeface="Arial"/>
                <a:cs typeface="Arial"/>
              </a:rPr>
              <a:t> </a:t>
            </a:r>
            <a:r>
              <a:rPr sz="1850" spc="5" dirty="0">
                <a:latin typeface="Arial"/>
                <a:cs typeface="Arial"/>
              </a:rPr>
              <a:t>NSCLC</a:t>
            </a:r>
            <a:endParaRPr sz="1850">
              <a:latin typeface="Arial"/>
              <a:cs typeface="Arial"/>
            </a:endParaRPr>
          </a:p>
          <a:p>
            <a:pPr marL="381000" indent="-381000">
              <a:lnSpc>
                <a:spcPct val="121100"/>
              </a:lnSpc>
              <a:spcBef>
                <a:spcPts val="1600"/>
              </a:spcBef>
              <a:tabLst>
                <a:tab pos="380365" algn="l"/>
              </a:tabLst>
            </a:pPr>
            <a:r>
              <a:rPr sz="1850" spc="5" dirty="0">
                <a:solidFill>
                  <a:srgbClr val="DC1E34"/>
                </a:solidFill>
                <a:latin typeface="Arial"/>
                <a:cs typeface="Arial"/>
              </a:rPr>
              <a:t>•	</a:t>
            </a:r>
            <a:r>
              <a:rPr sz="1850" dirty="0">
                <a:latin typeface="Arial"/>
                <a:cs typeface="Arial"/>
              </a:rPr>
              <a:t>Neoadjuvant platinum-doublet chemotherapy </a:t>
            </a:r>
            <a:r>
              <a:rPr sz="1850" spc="5" dirty="0">
                <a:latin typeface="Arial"/>
                <a:cs typeface="Arial"/>
              </a:rPr>
              <a:t>+ </a:t>
            </a:r>
            <a:r>
              <a:rPr sz="1850" dirty="0">
                <a:latin typeface="Arial"/>
                <a:cs typeface="Arial"/>
              </a:rPr>
              <a:t>nivolumab </a:t>
            </a:r>
            <a:r>
              <a:rPr sz="1850" spc="5" dirty="0">
                <a:latin typeface="Arial"/>
                <a:cs typeface="Arial"/>
              </a:rPr>
              <a:t>produces </a:t>
            </a:r>
            <a:r>
              <a:rPr sz="1850" dirty="0">
                <a:latin typeface="Arial"/>
                <a:cs typeface="Arial"/>
              </a:rPr>
              <a:t>significant improvements in </a:t>
            </a:r>
            <a:r>
              <a:rPr sz="1850" spc="5" dirty="0">
                <a:latin typeface="Arial"/>
                <a:cs typeface="Arial"/>
              </a:rPr>
              <a:t>pCR  compared </a:t>
            </a:r>
            <a:r>
              <a:rPr sz="1850" dirty="0">
                <a:latin typeface="Arial"/>
                <a:cs typeface="Arial"/>
              </a:rPr>
              <a:t>with chemotherapy</a:t>
            </a:r>
            <a:r>
              <a:rPr sz="1850" spc="-35" dirty="0">
                <a:latin typeface="Arial"/>
                <a:cs typeface="Arial"/>
              </a:rPr>
              <a:t> </a:t>
            </a:r>
            <a:r>
              <a:rPr sz="1850" dirty="0">
                <a:latin typeface="Arial"/>
                <a:cs typeface="Arial"/>
              </a:rPr>
              <a:t>alone</a:t>
            </a:r>
            <a:endParaRPr sz="1850">
              <a:latin typeface="Arial"/>
              <a:cs typeface="Arial"/>
            </a:endParaRPr>
          </a:p>
          <a:p>
            <a:pPr marL="228600">
              <a:lnSpc>
                <a:spcPct val="100000"/>
              </a:lnSpc>
              <a:spcBef>
                <a:spcPts val="1265"/>
              </a:spcBef>
              <a:tabLst>
                <a:tab pos="608965" algn="l"/>
              </a:tabLst>
            </a:pPr>
            <a:r>
              <a:rPr sz="1850" spc="5" dirty="0">
                <a:solidFill>
                  <a:srgbClr val="41C0C0"/>
                </a:solidFill>
                <a:latin typeface="Arial"/>
                <a:cs typeface="Arial"/>
              </a:rPr>
              <a:t>•	</a:t>
            </a:r>
            <a:r>
              <a:rPr sz="1850" spc="-10" dirty="0">
                <a:latin typeface="Arial"/>
                <a:cs typeface="Arial"/>
              </a:rPr>
              <a:t>However, </a:t>
            </a:r>
            <a:r>
              <a:rPr sz="1850" spc="5" dirty="0">
                <a:latin typeface="Arial"/>
                <a:cs typeface="Arial"/>
              </a:rPr>
              <a:t>pCR has yet </a:t>
            </a:r>
            <a:r>
              <a:rPr sz="1850" dirty="0">
                <a:latin typeface="Arial"/>
                <a:cs typeface="Arial"/>
              </a:rPr>
              <a:t>to </a:t>
            </a:r>
            <a:r>
              <a:rPr sz="1850" spc="5" dirty="0">
                <a:latin typeface="Arial"/>
                <a:cs typeface="Arial"/>
              </a:rPr>
              <a:t>be a </a:t>
            </a:r>
            <a:r>
              <a:rPr sz="1850" dirty="0">
                <a:latin typeface="Arial"/>
                <a:cs typeface="Arial"/>
              </a:rPr>
              <a:t>validated surrogate in </a:t>
            </a:r>
            <a:r>
              <a:rPr sz="1850" spc="5" dirty="0">
                <a:latin typeface="Arial"/>
                <a:cs typeface="Arial"/>
              </a:rPr>
              <a:t>NSCLC; EFS </a:t>
            </a:r>
            <a:r>
              <a:rPr sz="1850" dirty="0">
                <a:latin typeface="Arial"/>
                <a:cs typeface="Arial"/>
              </a:rPr>
              <a:t>data </a:t>
            </a:r>
            <a:r>
              <a:rPr sz="1850" spc="5" dirty="0">
                <a:latin typeface="Arial"/>
                <a:cs typeface="Arial"/>
              </a:rPr>
              <a:t>are</a:t>
            </a:r>
            <a:r>
              <a:rPr sz="1850" spc="-60" dirty="0">
                <a:latin typeface="Arial"/>
                <a:cs typeface="Arial"/>
              </a:rPr>
              <a:t> </a:t>
            </a:r>
            <a:r>
              <a:rPr sz="1850" dirty="0">
                <a:latin typeface="Arial"/>
                <a:cs typeface="Arial"/>
              </a:rPr>
              <a:t>awaited</a:t>
            </a:r>
            <a:endParaRPr sz="1850">
              <a:latin typeface="Arial"/>
              <a:cs typeface="Arial"/>
            </a:endParaRPr>
          </a:p>
        </p:txBody>
      </p:sp>
      <p:sp>
        <p:nvSpPr>
          <p:cNvPr id="15" name="object 15"/>
          <p:cNvSpPr/>
          <p:nvPr/>
        </p:nvSpPr>
        <p:spPr>
          <a:xfrm>
            <a:off x="425958" y="3699509"/>
            <a:ext cx="11340465" cy="2349500"/>
          </a:xfrm>
          <a:custGeom>
            <a:avLst/>
            <a:gdLst/>
            <a:ahLst/>
            <a:cxnLst/>
            <a:rect l="l" t="t" r="r" b="b"/>
            <a:pathLst>
              <a:path w="11340465" h="2349500">
                <a:moveTo>
                  <a:pt x="0" y="0"/>
                </a:moveTo>
                <a:lnTo>
                  <a:pt x="11340084" y="0"/>
                </a:lnTo>
                <a:lnTo>
                  <a:pt x="11340084" y="2349246"/>
                </a:lnTo>
                <a:lnTo>
                  <a:pt x="0" y="2349246"/>
                </a:lnTo>
                <a:lnTo>
                  <a:pt x="0" y="0"/>
                </a:lnTo>
                <a:close/>
              </a:path>
            </a:pathLst>
          </a:custGeom>
          <a:solidFill>
            <a:srgbClr val="0E748F"/>
          </a:solidFill>
        </p:spPr>
        <p:txBody>
          <a:bodyPr wrap="square" lIns="0" tIns="0" rIns="0" bIns="0" rtlCol="0"/>
          <a:lstStyle/>
          <a:p>
            <a:endParaRPr/>
          </a:p>
        </p:txBody>
      </p:sp>
      <p:sp>
        <p:nvSpPr>
          <p:cNvPr id="16" name="object 16"/>
          <p:cNvSpPr txBox="1"/>
          <p:nvPr/>
        </p:nvSpPr>
        <p:spPr>
          <a:xfrm>
            <a:off x="504014" y="1416564"/>
            <a:ext cx="10750550" cy="4559935"/>
          </a:xfrm>
          <a:prstGeom prst="rect">
            <a:avLst/>
          </a:prstGeom>
        </p:spPr>
        <p:txBody>
          <a:bodyPr vert="horz" wrap="square" lIns="0" tIns="12065" rIns="0" bIns="0" rtlCol="0">
            <a:spAutoFit/>
          </a:bodyPr>
          <a:lstStyle/>
          <a:p>
            <a:pPr marL="572770" marR="95250" indent="-381000">
              <a:lnSpc>
                <a:spcPct val="121100"/>
              </a:lnSpc>
              <a:spcBef>
                <a:spcPts val="95"/>
              </a:spcBef>
              <a:buChar char="•"/>
              <a:tabLst>
                <a:tab pos="572770" algn="l"/>
                <a:tab pos="573405" algn="l"/>
              </a:tabLst>
            </a:pPr>
            <a:r>
              <a:rPr sz="1850" spc="5" dirty="0">
                <a:latin typeface="Arial"/>
                <a:cs typeface="Arial"/>
              </a:rPr>
              <a:t>Immune </a:t>
            </a:r>
            <a:r>
              <a:rPr sz="1850" dirty="0">
                <a:latin typeface="Arial"/>
                <a:cs typeface="Arial"/>
              </a:rPr>
              <a:t>checkpoint inhibitors </a:t>
            </a:r>
            <a:r>
              <a:rPr sz="1850" spc="5" dirty="0">
                <a:latin typeface="Arial"/>
                <a:cs typeface="Arial"/>
              </a:rPr>
              <a:t>and </a:t>
            </a:r>
            <a:r>
              <a:rPr sz="1850" dirty="0">
                <a:latin typeface="Arial"/>
                <a:cs typeface="Arial"/>
              </a:rPr>
              <a:t>targeted therapies </a:t>
            </a:r>
            <a:r>
              <a:rPr sz="1850" spc="5" dirty="0">
                <a:latin typeface="Arial"/>
                <a:cs typeface="Arial"/>
              </a:rPr>
              <a:t>are now </a:t>
            </a:r>
            <a:r>
              <a:rPr sz="1850" dirty="0">
                <a:latin typeface="Arial"/>
                <a:cs typeface="Arial"/>
              </a:rPr>
              <a:t>being </a:t>
            </a:r>
            <a:r>
              <a:rPr sz="1850" spc="5" dirty="0">
                <a:latin typeface="Arial"/>
                <a:cs typeface="Arial"/>
              </a:rPr>
              <a:t>moved </a:t>
            </a:r>
            <a:r>
              <a:rPr sz="1850" dirty="0">
                <a:latin typeface="Arial"/>
                <a:cs typeface="Arial"/>
              </a:rPr>
              <a:t>earlier in the </a:t>
            </a:r>
            <a:r>
              <a:rPr sz="1850" spc="5" dirty="0">
                <a:latin typeface="Arial"/>
                <a:cs typeface="Arial"/>
              </a:rPr>
              <a:t>disease  course </a:t>
            </a:r>
            <a:r>
              <a:rPr sz="1850" dirty="0">
                <a:latin typeface="Arial"/>
                <a:cs typeface="Arial"/>
              </a:rPr>
              <a:t>of</a:t>
            </a:r>
            <a:r>
              <a:rPr sz="1850" spc="-20" dirty="0">
                <a:latin typeface="Arial"/>
                <a:cs typeface="Arial"/>
              </a:rPr>
              <a:t> </a:t>
            </a:r>
            <a:r>
              <a:rPr sz="1850" spc="5" dirty="0">
                <a:latin typeface="Arial"/>
                <a:cs typeface="Arial"/>
              </a:rPr>
              <a:t>NSCLC</a:t>
            </a:r>
            <a:endParaRPr sz="1850">
              <a:latin typeface="Arial"/>
              <a:cs typeface="Arial"/>
            </a:endParaRPr>
          </a:p>
          <a:p>
            <a:pPr>
              <a:lnSpc>
                <a:spcPct val="100000"/>
              </a:lnSpc>
              <a:spcBef>
                <a:spcPts val="40"/>
              </a:spcBef>
              <a:buFont typeface="Arial"/>
              <a:buChar char="•"/>
            </a:pPr>
            <a:endParaRPr sz="2050">
              <a:latin typeface="Times New Roman"/>
              <a:cs typeface="Times New Roman"/>
            </a:endParaRPr>
          </a:p>
          <a:p>
            <a:pPr marL="572770" marR="462915" indent="-381000">
              <a:lnSpc>
                <a:spcPct val="121100"/>
              </a:lnSpc>
              <a:buChar char="•"/>
              <a:tabLst>
                <a:tab pos="572770" algn="l"/>
                <a:tab pos="573405" algn="l"/>
              </a:tabLst>
            </a:pPr>
            <a:r>
              <a:rPr sz="1850" spc="5" dirty="0">
                <a:latin typeface="Arial"/>
                <a:cs typeface="Arial"/>
              </a:rPr>
              <a:t>IMpower010 </a:t>
            </a:r>
            <a:r>
              <a:rPr sz="1850" dirty="0">
                <a:latin typeface="Arial"/>
                <a:cs typeface="Arial"/>
              </a:rPr>
              <a:t>established that adjuvant atezolizumab prolongs </a:t>
            </a:r>
            <a:r>
              <a:rPr sz="1850" spc="10" dirty="0">
                <a:latin typeface="Arial"/>
                <a:cs typeface="Arial"/>
              </a:rPr>
              <a:t>DFS </a:t>
            </a:r>
            <a:r>
              <a:rPr sz="1850" dirty="0">
                <a:latin typeface="Arial"/>
                <a:cs typeface="Arial"/>
              </a:rPr>
              <a:t>in patients with stage II-III  </a:t>
            </a:r>
            <a:r>
              <a:rPr sz="1850" spc="5" dirty="0">
                <a:latin typeface="Arial"/>
                <a:cs typeface="Arial"/>
              </a:rPr>
              <a:t>NSCLC</a:t>
            </a:r>
            <a:endParaRPr sz="1850">
              <a:latin typeface="Arial"/>
              <a:cs typeface="Arial"/>
            </a:endParaRPr>
          </a:p>
          <a:p>
            <a:pPr marL="801370" lvl="1" indent="-381000">
              <a:lnSpc>
                <a:spcPct val="100000"/>
              </a:lnSpc>
              <a:spcBef>
                <a:spcPts val="1275"/>
              </a:spcBef>
              <a:buClr>
                <a:srgbClr val="41C0C0"/>
              </a:buClr>
              <a:buChar char="•"/>
              <a:tabLst>
                <a:tab pos="801370" algn="l"/>
                <a:tab pos="802005" algn="l"/>
              </a:tabLst>
            </a:pPr>
            <a:r>
              <a:rPr sz="1850" dirty="0">
                <a:latin typeface="Arial"/>
                <a:cs typeface="Arial"/>
              </a:rPr>
              <a:t>Benefit is </a:t>
            </a:r>
            <a:r>
              <a:rPr sz="1850" spc="5" dirty="0">
                <a:latin typeface="Arial"/>
                <a:cs typeface="Arial"/>
              </a:rPr>
              <a:t>most </a:t>
            </a:r>
            <a:r>
              <a:rPr sz="1850" dirty="0">
                <a:latin typeface="Arial"/>
                <a:cs typeface="Arial"/>
              </a:rPr>
              <a:t>concentrated in </a:t>
            </a:r>
            <a:r>
              <a:rPr sz="1850" spc="5" dirty="0">
                <a:latin typeface="Arial"/>
                <a:cs typeface="Arial"/>
              </a:rPr>
              <a:t>PD-L1 ≥1%, </a:t>
            </a:r>
            <a:r>
              <a:rPr sz="1850" dirty="0">
                <a:latin typeface="Arial"/>
                <a:cs typeface="Arial"/>
              </a:rPr>
              <a:t>in particular </a:t>
            </a:r>
            <a:r>
              <a:rPr sz="1850" spc="5" dirty="0">
                <a:latin typeface="Arial"/>
                <a:cs typeface="Arial"/>
              </a:rPr>
              <a:t>PD-L1</a:t>
            </a:r>
            <a:r>
              <a:rPr sz="1850" spc="-60" dirty="0">
                <a:latin typeface="Arial"/>
                <a:cs typeface="Arial"/>
              </a:rPr>
              <a:t> </a:t>
            </a:r>
            <a:r>
              <a:rPr sz="1850" spc="5" dirty="0">
                <a:latin typeface="Arial"/>
                <a:cs typeface="Arial"/>
              </a:rPr>
              <a:t>≥50%</a:t>
            </a:r>
            <a:endParaRPr sz="1850">
              <a:latin typeface="Arial"/>
              <a:cs typeface="Arial"/>
            </a:endParaRPr>
          </a:p>
          <a:p>
            <a:pPr marL="12700">
              <a:lnSpc>
                <a:spcPct val="100000"/>
              </a:lnSpc>
              <a:spcBef>
                <a:spcPts val="1440"/>
              </a:spcBef>
            </a:pPr>
            <a:r>
              <a:rPr sz="2650" b="1" dirty="0">
                <a:solidFill>
                  <a:srgbClr val="FFFFFF"/>
                </a:solidFill>
                <a:latin typeface="Calibri"/>
                <a:cs typeface="Calibri"/>
              </a:rPr>
              <a:t>Press release</a:t>
            </a:r>
            <a:r>
              <a:rPr sz="2650" b="1" spc="-40" dirty="0">
                <a:solidFill>
                  <a:srgbClr val="FFFFFF"/>
                </a:solidFill>
                <a:latin typeface="Calibri"/>
                <a:cs typeface="Calibri"/>
              </a:rPr>
              <a:t> </a:t>
            </a:r>
            <a:r>
              <a:rPr sz="2650" b="1" spc="5" dirty="0">
                <a:solidFill>
                  <a:srgbClr val="FFFFFF"/>
                </a:solidFill>
                <a:latin typeface="Calibri"/>
                <a:cs typeface="Calibri"/>
              </a:rPr>
              <a:t>11/8/2021</a:t>
            </a:r>
            <a:endParaRPr sz="2650">
              <a:latin typeface="Calibri"/>
              <a:cs typeface="Calibri"/>
            </a:endParaRPr>
          </a:p>
          <a:p>
            <a:pPr marL="12700" marR="5080">
              <a:lnSpc>
                <a:spcPct val="100099"/>
              </a:lnSpc>
              <a:spcBef>
                <a:spcPts val="20"/>
              </a:spcBef>
            </a:pPr>
            <a:r>
              <a:rPr sz="2400" b="1" dirty="0">
                <a:solidFill>
                  <a:srgbClr val="FFFFFF"/>
                </a:solidFill>
                <a:latin typeface="Calibri"/>
                <a:cs typeface="Calibri"/>
              </a:rPr>
              <a:t>…the </a:t>
            </a:r>
            <a:r>
              <a:rPr sz="2400" b="1" spc="-5" dirty="0">
                <a:solidFill>
                  <a:srgbClr val="FFFFFF"/>
                </a:solidFill>
                <a:latin typeface="Calibri"/>
                <a:cs typeface="Calibri"/>
              </a:rPr>
              <a:t>Phase </a:t>
            </a:r>
            <a:r>
              <a:rPr sz="2400" b="1" dirty="0">
                <a:solidFill>
                  <a:srgbClr val="FFFFFF"/>
                </a:solidFill>
                <a:latin typeface="Calibri"/>
                <a:cs typeface="Calibri"/>
              </a:rPr>
              <a:t>3 </a:t>
            </a:r>
            <a:r>
              <a:rPr sz="2400" b="1" spc="-10" dirty="0">
                <a:solidFill>
                  <a:srgbClr val="FFFFFF"/>
                </a:solidFill>
                <a:latin typeface="Calibri"/>
                <a:cs typeface="Calibri"/>
              </a:rPr>
              <a:t>CheckMate </a:t>
            </a:r>
            <a:r>
              <a:rPr sz="2400" b="1" spc="-5" dirty="0">
                <a:solidFill>
                  <a:srgbClr val="FFFFFF"/>
                </a:solidFill>
                <a:latin typeface="Calibri"/>
                <a:cs typeface="Calibri"/>
              </a:rPr>
              <a:t>-816 trial </a:t>
            </a:r>
            <a:r>
              <a:rPr sz="2400" b="1" spc="-10" dirty="0">
                <a:solidFill>
                  <a:srgbClr val="FFFFFF"/>
                </a:solidFill>
                <a:latin typeface="Calibri"/>
                <a:cs typeface="Calibri"/>
              </a:rPr>
              <a:t>met </a:t>
            </a:r>
            <a:r>
              <a:rPr sz="2400" b="1" dirty="0">
                <a:solidFill>
                  <a:srgbClr val="FFFFFF"/>
                </a:solidFill>
                <a:latin typeface="Calibri"/>
                <a:cs typeface="Calibri"/>
              </a:rPr>
              <a:t>the </a:t>
            </a:r>
            <a:r>
              <a:rPr sz="2400" b="1" spc="-5" dirty="0">
                <a:solidFill>
                  <a:srgbClr val="FFFFFF"/>
                </a:solidFill>
                <a:latin typeface="Calibri"/>
                <a:cs typeface="Calibri"/>
              </a:rPr>
              <a:t>primary endpoint of </a:t>
            </a:r>
            <a:r>
              <a:rPr sz="2400" b="1" spc="-15" dirty="0">
                <a:solidFill>
                  <a:srgbClr val="FFFFFF"/>
                </a:solidFill>
                <a:latin typeface="Calibri"/>
                <a:cs typeface="Calibri"/>
              </a:rPr>
              <a:t>improved event-free  </a:t>
            </a:r>
            <a:r>
              <a:rPr sz="2400" b="1" spc="-5" dirty="0">
                <a:solidFill>
                  <a:srgbClr val="FFFFFF"/>
                </a:solidFill>
                <a:latin typeface="Calibri"/>
                <a:cs typeface="Calibri"/>
              </a:rPr>
              <a:t>survival </a:t>
            </a:r>
            <a:r>
              <a:rPr sz="2400" b="1" spc="-10" dirty="0">
                <a:solidFill>
                  <a:srgbClr val="FFFFFF"/>
                </a:solidFill>
                <a:latin typeface="Calibri"/>
                <a:cs typeface="Calibri"/>
              </a:rPr>
              <a:t>(EFS) </a:t>
            </a:r>
            <a:r>
              <a:rPr sz="2400" b="1" spc="-5" dirty="0">
                <a:solidFill>
                  <a:srgbClr val="FFFFFF"/>
                </a:solidFill>
                <a:latin typeface="Calibri"/>
                <a:cs typeface="Calibri"/>
              </a:rPr>
              <a:t>in </a:t>
            </a:r>
            <a:r>
              <a:rPr sz="2400" b="1" spc="-10" dirty="0">
                <a:solidFill>
                  <a:srgbClr val="FFFFFF"/>
                </a:solidFill>
                <a:latin typeface="Calibri"/>
                <a:cs typeface="Calibri"/>
              </a:rPr>
              <a:t>patients </a:t>
            </a:r>
            <a:r>
              <a:rPr sz="2400" b="1" spc="-5" dirty="0">
                <a:solidFill>
                  <a:srgbClr val="FFFFFF"/>
                </a:solidFill>
                <a:latin typeface="Calibri"/>
                <a:cs typeface="Calibri"/>
              </a:rPr>
              <a:t>with </a:t>
            </a:r>
            <a:r>
              <a:rPr sz="2400" b="1" spc="-10" dirty="0">
                <a:solidFill>
                  <a:srgbClr val="FFFFFF"/>
                </a:solidFill>
                <a:latin typeface="Calibri"/>
                <a:cs typeface="Calibri"/>
              </a:rPr>
              <a:t>resectable </a:t>
            </a:r>
            <a:r>
              <a:rPr sz="2400" b="1" spc="-20" dirty="0">
                <a:solidFill>
                  <a:srgbClr val="FFFFFF"/>
                </a:solidFill>
                <a:latin typeface="Calibri"/>
                <a:cs typeface="Calibri"/>
              </a:rPr>
              <a:t>stage </a:t>
            </a:r>
            <a:r>
              <a:rPr sz="2400" b="1" dirty="0">
                <a:solidFill>
                  <a:srgbClr val="FFFFFF"/>
                </a:solidFill>
                <a:latin typeface="Calibri"/>
                <a:cs typeface="Calibri"/>
              </a:rPr>
              <a:t>IB </a:t>
            </a:r>
            <a:r>
              <a:rPr sz="2400" b="1" spc="-15" dirty="0">
                <a:solidFill>
                  <a:srgbClr val="FFFFFF"/>
                </a:solidFill>
                <a:latin typeface="Calibri"/>
                <a:cs typeface="Calibri"/>
              </a:rPr>
              <a:t>to </a:t>
            </a:r>
            <a:r>
              <a:rPr sz="2400" b="1" dirty="0">
                <a:solidFill>
                  <a:srgbClr val="FFFFFF"/>
                </a:solidFill>
                <a:latin typeface="Calibri"/>
                <a:cs typeface="Calibri"/>
              </a:rPr>
              <a:t>IIIA </a:t>
            </a:r>
            <a:r>
              <a:rPr sz="2400" b="1" spc="-5" dirty="0">
                <a:solidFill>
                  <a:srgbClr val="FFFFFF"/>
                </a:solidFill>
                <a:latin typeface="Calibri"/>
                <a:cs typeface="Calibri"/>
              </a:rPr>
              <a:t>non-small cell lung </a:t>
            </a:r>
            <a:r>
              <a:rPr sz="2400" b="1" spc="-10" dirty="0">
                <a:solidFill>
                  <a:srgbClr val="FFFFFF"/>
                </a:solidFill>
                <a:latin typeface="Calibri"/>
                <a:cs typeface="Calibri"/>
              </a:rPr>
              <a:t>cancer  (NSCLC). </a:t>
            </a:r>
            <a:r>
              <a:rPr sz="2400" b="1" dirty="0">
                <a:solidFill>
                  <a:srgbClr val="FFFFFF"/>
                </a:solidFill>
                <a:latin typeface="Calibri"/>
                <a:cs typeface="Calibri"/>
              </a:rPr>
              <a:t>In a </a:t>
            </a:r>
            <a:r>
              <a:rPr sz="2400" b="1" spc="-10" dirty="0">
                <a:solidFill>
                  <a:srgbClr val="FFFFFF"/>
                </a:solidFill>
                <a:latin typeface="Calibri"/>
                <a:cs typeface="Calibri"/>
              </a:rPr>
              <a:t>prespecified </a:t>
            </a:r>
            <a:r>
              <a:rPr sz="2400" b="1" spc="-15" dirty="0">
                <a:solidFill>
                  <a:srgbClr val="FFFFFF"/>
                </a:solidFill>
                <a:latin typeface="Calibri"/>
                <a:cs typeface="Calibri"/>
              </a:rPr>
              <a:t>interim </a:t>
            </a:r>
            <a:r>
              <a:rPr sz="2400" b="1" spc="-5" dirty="0">
                <a:solidFill>
                  <a:srgbClr val="FFFFFF"/>
                </a:solidFill>
                <a:latin typeface="Calibri"/>
                <a:cs typeface="Calibri"/>
              </a:rPr>
              <a:t>analysis, </a:t>
            </a:r>
            <a:r>
              <a:rPr sz="2400" b="1" spc="-10" dirty="0">
                <a:solidFill>
                  <a:srgbClr val="FFFFFF"/>
                </a:solidFill>
                <a:latin typeface="Calibri"/>
                <a:cs typeface="Calibri"/>
              </a:rPr>
              <a:t>nivolumab </a:t>
            </a:r>
            <a:r>
              <a:rPr sz="2400" b="1" spc="-5" dirty="0">
                <a:solidFill>
                  <a:srgbClr val="FFFFFF"/>
                </a:solidFill>
                <a:latin typeface="Calibri"/>
                <a:cs typeface="Calibri"/>
              </a:rPr>
              <a:t>plus </a:t>
            </a:r>
            <a:r>
              <a:rPr sz="2400" b="1" spc="-10" dirty="0">
                <a:solidFill>
                  <a:srgbClr val="FFFFFF"/>
                </a:solidFill>
                <a:latin typeface="Calibri"/>
                <a:cs typeface="Calibri"/>
              </a:rPr>
              <a:t>chemotherapy showed </a:t>
            </a:r>
            <a:r>
              <a:rPr sz="2400" b="1" dirty="0">
                <a:solidFill>
                  <a:srgbClr val="FFFFFF"/>
                </a:solidFill>
                <a:latin typeface="Calibri"/>
                <a:cs typeface="Calibri"/>
              </a:rPr>
              <a:t>a  </a:t>
            </a:r>
            <a:r>
              <a:rPr sz="2400" b="1" spc="-15" dirty="0">
                <a:solidFill>
                  <a:srgbClr val="FFFFFF"/>
                </a:solidFill>
                <a:latin typeface="Calibri"/>
                <a:cs typeface="Calibri"/>
              </a:rPr>
              <a:t>statistically </a:t>
            </a:r>
            <a:r>
              <a:rPr sz="2400" b="1" spc="-10" dirty="0">
                <a:solidFill>
                  <a:srgbClr val="FFFFFF"/>
                </a:solidFill>
                <a:latin typeface="Calibri"/>
                <a:cs typeface="Calibri"/>
              </a:rPr>
              <a:t>significant </a:t>
            </a:r>
            <a:r>
              <a:rPr sz="2400" b="1" spc="-5" dirty="0">
                <a:solidFill>
                  <a:srgbClr val="FFFFFF"/>
                </a:solidFill>
                <a:latin typeface="Calibri"/>
                <a:cs typeface="Calibri"/>
              </a:rPr>
              <a:t>and clinically meaningful </a:t>
            </a:r>
            <a:r>
              <a:rPr sz="2400" b="1" spc="-15" dirty="0">
                <a:solidFill>
                  <a:srgbClr val="FFFFFF"/>
                </a:solidFill>
                <a:latin typeface="Calibri"/>
                <a:cs typeface="Calibri"/>
              </a:rPr>
              <a:t>improvement </a:t>
            </a:r>
            <a:r>
              <a:rPr sz="2400" b="1" spc="-5" dirty="0">
                <a:solidFill>
                  <a:srgbClr val="FFFFFF"/>
                </a:solidFill>
                <a:latin typeface="Calibri"/>
                <a:cs typeface="Calibri"/>
              </a:rPr>
              <a:t>in </a:t>
            </a:r>
            <a:r>
              <a:rPr sz="2400" b="1" spc="-15" dirty="0">
                <a:solidFill>
                  <a:srgbClr val="FFFFFF"/>
                </a:solidFill>
                <a:latin typeface="Calibri"/>
                <a:cs typeface="Calibri"/>
              </a:rPr>
              <a:t>EFS </a:t>
            </a:r>
            <a:r>
              <a:rPr sz="2400" b="1" spc="-10" dirty="0">
                <a:solidFill>
                  <a:srgbClr val="FFFFFF"/>
                </a:solidFill>
                <a:latin typeface="Calibri"/>
                <a:cs typeface="Calibri"/>
              </a:rPr>
              <a:t>compared </a:t>
            </a:r>
            <a:r>
              <a:rPr sz="2400" b="1" spc="-15" dirty="0">
                <a:solidFill>
                  <a:srgbClr val="FFFFFF"/>
                </a:solidFill>
                <a:latin typeface="Calibri"/>
                <a:cs typeface="Calibri"/>
              </a:rPr>
              <a:t>to  </a:t>
            </a:r>
            <a:r>
              <a:rPr sz="2400" b="1" spc="-10" dirty="0">
                <a:solidFill>
                  <a:srgbClr val="FFFFFF"/>
                </a:solidFill>
                <a:latin typeface="Calibri"/>
                <a:cs typeface="Calibri"/>
              </a:rPr>
              <a:t>chemotherapy </a:t>
            </a:r>
            <a:r>
              <a:rPr sz="2400" b="1" spc="-5" dirty="0">
                <a:solidFill>
                  <a:srgbClr val="FFFFFF"/>
                </a:solidFill>
                <a:latin typeface="Calibri"/>
                <a:cs typeface="Calibri"/>
              </a:rPr>
              <a:t>alone when </a:t>
            </a:r>
            <a:r>
              <a:rPr sz="2400" b="1" spc="-10" dirty="0">
                <a:solidFill>
                  <a:srgbClr val="FFFFFF"/>
                </a:solidFill>
                <a:latin typeface="Calibri"/>
                <a:cs typeface="Calibri"/>
              </a:rPr>
              <a:t>given </a:t>
            </a:r>
            <a:r>
              <a:rPr sz="2400" b="1" spc="-20" dirty="0">
                <a:solidFill>
                  <a:srgbClr val="FFFFFF"/>
                </a:solidFill>
                <a:latin typeface="Calibri"/>
                <a:cs typeface="Calibri"/>
              </a:rPr>
              <a:t>before</a:t>
            </a:r>
            <a:r>
              <a:rPr sz="2400" b="1" spc="15" dirty="0">
                <a:solidFill>
                  <a:srgbClr val="FFFFFF"/>
                </a:solidFill>
                <a:latin typeface="Calibri"/>
                <a:cs typeface="Calibri"/>
              </a:rPr>
              <a:t> </a:t>
            </a:r>
            <a:r>
              <a:rPr sz="2400" b="1" spc="-30" dirty="0">
                <a:solidFill>
                  <a:srgbClr val="FFFFFF"/>
                </a:solidFill>
                <a:latin typeface="Calibri"/>
                <a:cs typeface="Calibri"/>
              </a:rPr>
              <a:t>surgery.</a:t>
            </a:r>
            <a:endParaRPr sz="2400">
              <a:latin typeface="Calibri"/>
              <a:cs typeface="Calibri"/>
            </a:endParaRPr>
          </a:p>
        </p:txBody>
      </p:sp>
      <p:sp>
        <p:nvSpPr>
          <p:cNvPr id="9" name="TextBox 8">
            <a:extLst>
              <a:ext uri="{FF2B5EF4-FFF2-40B4-BE49-F238E27FC236}">
                <a16:creationId xmlns:a16="http://schemas.microsoft.com/office/drawing/2014/main" id="{70128D7E-CE99-D547-8AB6-20CE69BFA766}"/>
              </a:ext>
            </a:extLst>
          </p:cNvPr>
          <p:cNvSpPr txBox="1"/>
          <p:nvPr/>
        </p:nvSpPr>
        <p:spPr>
          <a:xfrm>
            <a:off x="0"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735573050"/>
      </p:ext>
    </p:extLst>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6E5A83D-6246-2148-8BD2-E1F045F7ACFC}"/>
              </a:ext>
            </a:extLst>
          </p:cNvPr>
          <p:cNvPicPr>
            <a:picLocks noChangeAspect="1"/>
          </p:cNvPicPr>
          <p:nvPr/>
        </p:nvPicPr>
        <p:blipFill>
          <a:blip r:embed="rId2"/>
          <a:stretch>
            <a:fillRect/>
          </a:stretch>
        </p:blipFill>
        <p:spPr>
          <a:xfrm>
            <a:off x="3810874" y="175"/>
            <a:ext cx="6857651" cy="6857651"/>
          </a:xfrm>
          <a:prstGeom prst="rect">
            <a:avLst/>
          </a:prstGeom>
        </p:spPr>
      </p:pic>
      <p:sp>
        <p:nvSpPr>
          <p:cNvPr id="5" name="Oval 4">
            <a:extLst>
              <a:ext uri="{FF2B5EF4-FFF2-40B4-BE49-F238E27FC236}">
                <a16:creationId xmlns:a16="http://schemas.microsoft.com/office/drawing/2014/main" id="{A94CE7DE-0AFF-3A42-BB3B-C856A3D1884B}"/>
              </a:ext>
            </a:extLst>
          </p:cNvPr>
          <p:cNvSpPr/>
          <p:nvPr/>
        </p:nvSpPr>
        <p:spPr bwMode="auto">
          <a:xfrm>
            <a:off x="6350597" y="2539898"/>
            <a:ext cx="1778204" cy="1778204"/>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61291" tIns="80645" rIns="161291" bIns="80645" numCol="1" rtlCol="0" anchor="t" anchorCtr="0" compatLnSpc="1">
            <a:prstTxWarp prst="textNoShape">
              <a:avLst/>
            </a:prstTxWarp>
          </a:bodyPr>
          <a:lstStyle/>
          <a:p>
            <a:pPr defTabSz="806455" fontAlgn="base" hangingPunct="0">
              <a:lnSpc>
                <a:spcPct val="93000"/>
              </a:lnSpc>
              <a:spcBef>
                <a:spcPct val="0"/>
              </a:spcBef>
              <a:spcAft>
                <a:spcPct val="0"/>
              </a:spcAft>
              <a:buClr>
                <a:srgbClr val="000000"/>
              </a:buClr>
              <a:buSzPct val="100000"/>
            </a:pPr>
            <a:endParaRPr lang="en-US" sz="3175">
              <a:solidFill>
                <a:srgbClr val="FFFFFF"/>
              </a:solidFill>
              <a:latin typeface="Arial" panose="020B0604020202020204" pitchFamily="34" charset="0"/>
              <a:ea typeface="Arial Unicode MS" panose="020B0604020202020204" pitchFamily="34" charset="-128"/>
              <a:cs typeface="Arial Unicode MS" panose="020B0604020202020204" pitchFamily="34" charset="-128"/>
            </a:endParaRPr>
          </a:p>
        </p:txBody>
      </p:sp>
      <p:pic>
        <p:nvPicPr>
          <p:cNvPr id="4" name="Picture 3">
            <a:extLst>
              <a:ext uri="{FF2B5EF4-FFF2-40B4-BE49-F238E27FC236}">
                <a16:creationId xmlns:a16="http://schemas.microsoft.com/office/drawing/2014/main" id="{68E22F46-A958-3E4C-AD3F-BFBAC381048D}"/>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604625" y="2816190"/>
            <a:ext cx="1284280" cy="1247884"/>
          </a:xfrm>
          <a:prstGeom prst="rect">
            <a:avLst/>
          </a:prstGeom>
        </p:spPr>
      </p:pic>
      <p:pic>
        <p:nvPicPr>
          <p:cNvPr id="7" name="Picture 6">
            <a:extLst>
              <a:ext uri="{FF2B5EF4-FFF2-40B4-BE49-F238E27FC236}">
                <a16:creationId xmlns:a16="http://schemas.microsoft.com/office/drawing/2014/main" id="{D4C03B3D-4C8B-EB4C-8908-3BC4C5F6A52A}"/>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rot="18942287">
            <a:off x="1688835" y="1778096"/>
            <a:ext cx="3301811" cy="3301811"/>
          </a:xfrm>
          <a:prstGeom prst="rect">
            <a:avLst/>
          </a:prstGeom>
        </p:spPr>
      </p:pic>
      <p:sp>
        <p:nvSpPr>
          <p:cNvPr id="8" name="TextBox 7">
            <a:extLst>
              <a:ext uri="{FF2B5EF4-FFF2-40B4-BE49-F238E27FC236}">
                <a16:creationId xmlns:a16="http://schemas.microsoft.com/office/drawing/2014/main" id="{606C9AB9-C024-B646-AF39-1FF8B46D779B}"/>
              </a:ext>
            </a:extLst>
          </p:cNvPr>
          <p:cNvSpPr txBox="1"/>
          <p:nvPr/>
        </p:nvSpPr>
        <p:spPr>
          <a:xfrm>
            <a:off x="326168" y="1557844"/>
            <a:ext cx="3278669" cy="852285"/>
          </a:xfrm>
          <a:prstGeom prst="rect">
            <a:avLst/>
          </a:prstGeom>
          <a:noFill/>
        </p:spPr>
        <p:txBody>
          <a:bodyPr wrap="square" rtlCol="0">
            <a:spAutoFit/>
          </a:bodyPr>
          <a:lstStyle/>
          <a:p>
            <a:pPr algn="ctr" defTabSz="806455" eaLnBrk="0" fontAlgn="base" hangingPunct="0">
              <a:spcBef>
                <a:spcPct val="0"/>
              </a:spcBef>
              <a:spcAft>
                <a:spcPct val="0"/>
              </a:spcAft>
            </a:pPr>
            <a:r>
              <a:rPr lang="en-US" sz="2469" b="1" dirty="0">
                <a:solidFill>
                  <a:srgbClr val="000000"/>
                </a:solidFill>
                <a:latin typeface="Arial Rounded MT Bold" panose="020F0704030504030204" pitchFamily="34" charset="77"/>
                <a:ea typeface="Arial Unicode MS" panose="020B0604020202020204" pitchFamily="34" charset="-128"/>
              </a:rPr>
              <a:t>What are we waiting for?  </a:t>
            </a:r>
          </a:p>
        </p:txBody>
      </p:sp>
      <p:sp>
        <p:nvSpPr>
          <p:cNvPr id="3" name="Rectangle 2">
            <a:extLst>
              <a:ext uri="{FF2B5EF4-FFF2-40B4-BE49-F238E27FC236}">
                <a16:creationId xmlns:a16="http://schemas.microsoft.com/office/drawing/2014/main" id="{48D21CE5-5E78-B446-B4FE-7B633FCAD065}"/>
              </a:ext>
            </a:extLst>
          </p:cNvPr>
          <p:cNvSpPr/>
          <p:nvPr/>
        </p:nvSpPr>
        <p:spPr>
          <a:xfrm>
            <a:off x="326168" y="4598303"/>
            <a:ext cx="3680537" cy="1558119"/>
          </a:xfrm>
          <a:prstGeom prst="rect">
            <a:avLst/>
          </a:prstGeom>
        </p:spPr>
        <p:txBody>
          <a:bodyPr wrap="square">
            <a:spAutoFit/>
          </a:bodyPr>
          <a:lstStyle/>
          <a:p>
            <a:pPr algn="ctr" defTabSz="806455" eaLnBrk="0" fontAlgn="base" hangingPunct="0">
              <a:spcBef>
                <a:spcPct val="0"/>
              </a:spcBef>
              <a:spcAft>
                <a:spcPct val="0"/>
              </a:spcAft>
            </a:pPr>
            <a:r>
              <a:rPr lang="en-US" sz="3175" b="1" dirty="0">
                <a:solidFill>
                  <a:srgbClr val="000000"/>
                </a:solidFill>
                <a:latin typeface="Arial Rounded MT Bold" panose="020F0704030504030204" pitchFamily="34" charset="77"/>
                <a:ea typeface="Arial Unicode MS" panose="020B0604020202020204" pitchFamily="34" charset="-128"/>
              </a:rPr>
              <a:t>Time for more targeted immunotherapy!</a:t>
            </a:r>
            <a:endParaRPr lang="en-US" sz="3175" dirty="0">
              <a:solidFill>
                <a:srgbClr val="FFFFFF"/>
              </a:solidFill>
              <a:latin typeface="Arial" panose="020B0604020202020204" pitchFamily="34" charset="0"/>
              <a:ea typeface="Arial Unicode MS" panose="020B0604020202020204" pitchFamily="34" charset="-128"/>
            </a:endParaRPr>
          </a:p>
        </p:txBody>
      </p:sp>
      <p:sp>
        <p:nvSpPr>
          <p:cNvPr id="9" name="TextBox 8">
            <a:extLst>
              <a:ext uri="{FF2B5EF4-FFF2-40B4-BE49-F238E27FC236}">
                <a16:creationId xmlns:a16="http://schemas.microsoft.com/office/drawing/2014/main" id="{2EB2A44E-36BF-FF45-B1C5-4B218BED6A12}"/>
              </a:ext>
            </a:extLst>
          </p:cNvPr>
          <p:cNvSpPr txBox="1"/>
          <p:nvPr/>
        </p:nvSpPr>
        <p:spPr>
          <a:xfrm>
            <a:off x="9147114" y="654984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134365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0.24345 0.03021 C -0.23266 0.01347 -0.22186 -0.00286 -0.20349 -0.01348 C -0.18443 -0.0241 -0.15801 -0.0294 -0.13091 -0.03308 C -0.10404 -0.03675 -0.08888 -0.03716 -0.04295 -0.03675 C 0.00299 -0.03635 0.07442 -0.03349 0.14584 -0.03063 " pathEditMode="relative" rAng="0" ptsTypes="AAAAA">
                                      <p:cBhvr>
                                        <p:cTn id="8" dur="750" fill="hold"/>
                                        <p:tgtEl>
                                          <p:spTgt spid="7"/>
                                        </p:tgtEl>
                                        <p:attrNameLst>
                                          <p:attrName>ppt_x</p:attrName>
                                          <p:attrName>ppt_y</p:attrName>
                                        </p:attrNameLst>
                                      </p:cBhvr>
                                      <p:rCtr x="19453" y="-3389"/>
                                    </p:animMotion>
                                  </p:childTnLst>
                                </p:cTn>
                              </p:par>
                            </p:childTnLst>
                          </p:cTn>
                        </p:par>
                        <p:par>
                          <p:cTn id="9" fill="hold">
                            <p:stCondLst>
                              <p:cond delay="750"/>
                            </p:stCondLst>
                            <p:childTnLst>
                              <p:par>
                                <p:cTn id="10" presetID="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a:extLst>
              <a:ext uri="{FF2B5EF4-FFF2-40B4-BE49-F238E27FC236}">
                <a16:creationId xmlns:a16="http://schemas.microsoft.com/office/drawing/2014/main" id="{5F1C2D21-D2A5-4F0E-AFCA-DA52CF6BD4C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r="4273" b="-41"/>
          <a:stretch/>
        </p:blipFill>
        <p:spPr>
          <a:xfrm>
            <a:off x="4549966" y="1820470"/>
            <a:ext cx="7642034" cy="3209963"/>
          </a:xfrm>
          <a:prstGeom prst="rect">
            <a:avLst/>
          </a:prstGeom>
        </p:spPr>
      </p:pic>
      <p:sp>
        <p:nvSpPr>
          <p:cNvPr id="2" name="Title 1">
            <a:extLst>
              <a:ext uri="{FF2B5EF4-FFF2-40B4-BE49-F238E27FC236}">
                <a16:creationId xmlns:a16="http://schemas.microsoft.com/office/drawing/2014/main" id="{57B1591B-73B5-4245-8E98-79C5E6FB7052}"/>
              </a:ext>
            </a:extLst>
          </p:cNvPr>
          <p:cNvSpPr>
            <a:spLocks noGrp="1"/>
          </p:cNvSpPr>
          <p:nvPr>
            <p:ph type="title"/>
          </p:nvPr>
        </p:nvSpPr>
        <p:spPr/>
        <p:txBody>
          <a:bodyPr>
            <a:normAutofit/>
          </a:bodyPr>
          <a:lstStyle/>
          <a:p>
            <a:pPr algn="ctr"/>
            <a:r>
              <a:rPr lang="en-US" sz="4800" b="1" dirty="0"/>
              <a:t>Thank You </a:t>
            </a:r>
          </a:p>
        </p:txBody>
      </p:sp>
      <p:pic>
        <p:nvPicPr>
          <p:cNvPr id="3" name="Picture 2">
            <a:extLst>
              <a:ext uri="{FF2B5EF4-FFF2-40B4-BE49-F238E27FC236}">
                <a16:creationId xmlns:a16="http://schemas.microsoft.com/office/drawing/2014/main" id="{BC9D3B5D-757A-46E8-AA5E-3D11481EAB57}"/>
              </a:ext>
            </a:extLst>
          </p:cNvPr>
          <p:cNvPicPr>
            <a:picLocks noChangeAspect="1"/>
          </p:cNvPicPr>
          <p:nvPr/>
        </p:nvPicPr>
        <p:blipFill>
          <a:blip r:embed="rId3"/>
          <a:stretch>
            <a:fillRect/>
          </a:stretch>
        </p:blipFill>
        <p:spPr>
          <a:xfrm>
            <a:off x="0" y="1820470"/>
            <a:ext cx="4825589" cy="3217059"/>
          </a:xfrm>
          <a:prstGeom prst="rect">
            <a:avLst/>
          </a:prstGeom>
        </p:spPr>
      </p:pic>
    </p:spTree>
    <p:extLst>
      <p:ext uri="{BB962C8B-B14F-4D97-AF65-F5344CB8AC3E}">
        <p14:creationId xmlns:p14="http://schemas.microsoft.com/office/powerpoint/2010/main" val="1909919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705" y="483238"/>
            <a:ext cx="10515600" cy="1325563"/>
          </a:xfrm>
        </p:spPr>
        <p:txBody>
          <a:bodyPr>
            <a:noAutofit/>
          </a:bodyPr>
          <a:lstStyle/>
          <a:p>
            <a:pPr algn="ctr"/>
            <a:r>
              <a:rPr lang="en-US" sz="2400" dirty="0"/>
              <a:t>Can We Bring Our Best Agents from The Metastatic Setting Earlier?</a:t>
            </a:r>
            <a:br>
              <a:rPr lang="en-US" sz="3600" dirty="0"/>
            </a:br>
            <a:br>
              <a:rPr lang="en-US" sz="3600" dirty="0"/>
            </a:br>
            <a:endParaRPr lang="en-US" sz="3600" dirty="0"/>
          </a:p>
        </p:txBody>
      </p:sp>
      <p:sp>
        <p:nvSpPr>
          <p:cNvPr id="6" name="Content Placeholder 2">
            <a:extLst>
              <a:ext uri="{FF2B5EF4-FFF2-40B4-BE49-F238E27FC236}">
                <a16:creationId xmlns:a16="http://schemas.microsoft.com/office/drawing/2014/main" id="{873951E4-2CC8-4F65-A0A4-EC8D132D23CC}"/>
              </a:ext>
            </a:extLst>
          </p:cNvPr>
          <p:cNvSpPr txBox="1">
            <a:spLocks/>
          </p:cNvSpPr>
          <p:nvPr/>
        </p:nvSpPr>
        <p:spPr>
          <a:xfrm>
            <a:off x="700705" y="2025748"/>
            <a:ext cx="10827707" cy="40956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endParaRPr lang="en-US" dirty="0"/>
          </a:p>
          <a:p>
            <a:pPr marL="0" indent="0">
              <a:buNone/>
            </a:pPr>
            <a:r>
              <a:rPr lang="en-US" dirty="0"/>
              <a:t>1. Targeted Therapy</a:t>
            </a:r>
          </a:p>
          <a:p>
            <a:endParaRPr lang="en-US" dirty="0"/>
          </a:p>
          <a:p>
            <a:pPr marL="0" indent="0">
              <a:buNone/>
            </a:pPr>
            <a:r>
              <a:rPr lang="en-US" dirty="0"/>
              <a:t>2.  Immunotherapy</a:t>
            </a:r>
          </a:p>
          <a:p>
            <a:pPr marL="342900" indent="-342900">
              <a:buAutoNum type="arabicPeriod" startAt="3"/>
            </a:pPr>
            <a:endParaRPr lang="en-US" dirty="0"/>
          </a:p>
          <a:p>
            <a:pPr marL="0" indent="0">
              <a:buNone/>
            </a:pPr>
            <a:endParaRPr lang="en-US" dirty="0"/>
          </a:p>
          <a:p>
            <a:pPr marL="613818" indent="-613818">
              <a:buFont typeface="Arial" panose="020B0604020202020204" pitchFamily="34" charset="0"/>
              <a:buAutoNum type="arabicPeriod"/>
            </a:pPr>
            <a:endParaRPr lang="en-US" dirty="0"/>
          </a:p>
          <a:p>
            <a:pPr marL="613818" indent="-613818">
              <a:buFont typeface="Arial" panose="020B0604020202020204" pitchFamily="34" charset="0"/>
              <a:buAutoNum type="arabicPeriod"/>
            </a:pPr>
            <a:endParaRPr lang="en-US" dirty="0"/>
          </a:p>
        </p:txBody>
      </p:sp>
      <p:pic>
        <p:nvPicPr>
          <p:cNvPr id="4" name="Picture 3">
            <a:extLst>
              <a:ext uri="{FF2B5EF4-FFF2-40B4-BE49-F238E27FC236}">
                <a16:creationId xmlns:a16="http://schemas.microsoft.com/office/drawing/2014/main" id="{75040F0D-0D0E-AB40-9436-DE7EEBF2F6AF}"/>
              </a:ext>
            </a:extLst>
          </p:cNvPr>
          <p:cNvPicPr>
            <a:picLocks noChangeAspect="1"/>
          </p:cNvPicPr>
          <p:nvPr/>
        </p:nvPicPr>
        <p:blipFill>
          <a:blip r:embed="rId2"/>
          <a:stretch>
            <a:fillRect/>
          </a:stretch>
        </p:blipFill>
        <p:spPr>
          <a:xfrm>
            <a:off x="5579079" y="2025748"/>
            <a:ext cx="5295247" cy="3974550"/>
          </a:xfrm>
          <a:prstGeom prst="rect">
            <a:avLst/>
          </a:prstGeom>
        </p:spPr>
      </p:pic>
      <p:sp>
        <p:nvSpPr>
          <p:cNvPr id="5" name="TextBox 4">
            <a:extLst>
              <a:ext uri="{FF2B5EF4-FFF2-40B4-BE49-F238E27FC236}">
                <a16:creationId xmlns:a16="http://schemas.microsoft.com/office/drawing/2014/main" id="{E4B467C9-CE8E-054C-B05B-B37ABA1A8B8D}"/>
              </a:ext>
            </a:extLst>
          </p:cNvPr>
          <p:cNvSpPr txBox="1"/>
          <p:nvPr/>
        </p:nvSpPr>
        <p:spPr>
          <a:xfrm>
            <a:off x="0"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091106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1318"/>
            <a:ext cx="10515600" cy="1325563"/>
          </a:xfrm>
        </p:spPr>
        <p:txBody>
          <a:bodyPr>
            <a:noAutofit/>
          </a:bodyPr>
          <a:lstStyle/>
          <a:p>
            <a:pPr algn="ctr"/>
            <a:r>
              <a:rPr lang="en-US" sz="2400" dirty="0"/>
              <a:t>Can We Bring Our Best Agents from The Metastatic Setting Earlier?</a:t>
            </a:r>
            <a:br>
              <a:rPr lang="en-US" sz="3600" dirty="0"/>
            </a:br>
            <a:br>
              <a:rPr lang="en-US" sz="3600" dirty="0"/>
            </a:br>
            <a:endParaRPr lang="en-US" sz="3600" dirty="0"/>
          </a:p>
        </p:txBody>
      </p:sp>
      <p:sp>
        <p:nvSpPr>
          <p:cNvPr id="6" name="Content Placeholder 2">
            <a:extLst>
              <a:ext uri="{FF2B5EF4-FFF2-40B4-BE49-F238E27FC236}">
                <a16:creationId xmlns:a16="http://schemas.microsoft.com/office/drawing/2014/main" id="{873951E4-2CC8-4F65-A0A4-EC8D132D23CC}"/>
              </a:ext>
            </a:extLst>
          </p:cNvPr>
          <p:cNvSpPr txBox="1">
            <a:spLocks/>
          </p:cNvSpPr>
          <p:nvPr/>
        </p:nvSpPr>
        <p:spPr>
          <a:xfrm>
            <a:off x="700705" y="2025748"/>
            <a:ext cx="10827707" cy="40956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endParaRPr lang="en-US" dirty="0"/>
          </a:p>
          <a:p>
            <a:pPr marL="0" indent="0">
              <a:buNone/>
            </a:pPr>
            <a:r>
              <a:rPr lang="en-US" dirty="0"/>
              <a:t>1. Targeted Therapy</a:t>
            </a:r>
          </a:p>
          <a:p>
            <a:endParaRPr lang="en-US" dirty="0"/>
          </a:p>
          <a:p>
            <a:pPr marL="0" indent="0">
              <a:buNone/>
            </a:pPr>
            <a:endParaRPr lang="en-US" dirty="0"/>
          </a:p>
          <a:p>
            <a:pPr marL="613818" indent="-613818">
              <a:buFont typeface="Arial" panose="020B0604020202020204" pitchFamily="34" charset="0"/>
              <a:buAutoNum type="arabicPeriod"/>
            </a:pPr>
            <a:endParaRPr lang="en-US" dirty="0"/>
          </a:p>
          <a:p>
            <a:pPr marL="613818" indent="-613818">
              <a:buFont typeface="Arial" panose="020B0604020202020204" pitchFamily="34" charset="0"/>
              <a:buAutoNum type="arabicPeriod"/>
            </a:pPr>
            <a:endParaRPr lang="en-US" dirty="0"/>
          </a:p>
        </p:txBody>
      </p:sp>
      <p:pic>
        <p:nvPicPr>
          <p:cNvPr id="4" name="Picture 3">
            <a:extLst>
              <a:ext uri="{FF2B5EF4-FFF2-40B4-BE49-F238E27FC236}">
                <a16:creationId xmlns:a16="http://schemas.microsoft.com/office/drawing/2014/main" id="{75040F0D-0D0E-AB40-9436-DE7EEBF2F6AF}"/>
              </a:ext>
            </a:extLst>
          </p:cNvPr>
          <p:cNvPicPr>
            <a:picLocks noChangeAspect="1"/>
          </p:cNvPicPr>
          <p:nvPr/>
        </p:nvPicPr>
        <p:blipFill>
          <a:blip r:embed="rId2"/>
          <a:stretch>
            <a:fillRect/>
          </a:stretch>
        </p:blipFill>
        <p:spPr>
          <a:xfrm>
            <a:off x="5579079" y="2025748"/>
            <a:ext cx="5295247" cy="3974550"/>
          </a:xfrm>
          <a:prstGeom prst="rect">
            <a:avLst/>
          </a:prstGeom>
        </p:spPr>
      </p:pic>
      <p:sp>
        <p:nvSpPr>
          <p:cNvPr id="5" name="TextBox 4">
            <a:extLst>
              <a:ext uri="{FF2B5EF4-FFF2-40B4-BE49-F238E27FC236}">
                <a16:creationId xmlns:a16="http://schemas.microsoft.com/office/drawing/2014/main" id="{5F64C060-3160-5A42-AF59-D2B505C01996}"/>
              </a:ext>
            </a:extLst>
          </p:cNvPr>
          <p:cNvSpPr txBox="1"/>
          <p:nvPr/>
        </p:nvSpPr>
        <p:spPr>
          <a:xfrm>
            <a:off x="0" y="6526989"/>
            <a:ext cx="3042821" cy="307777"/>
          </a:xfrm>
          <a:prstGeom prst="rect">
            <a:avLst/>
          </a:prstGeom>
          <a:noFill/>
        </p:spPr>
        <p:txBody>
          <a:bodyPr wrap="none" rtlCol="0">
            <a:spAutoFit/>
          </a:bodyPr>
          <a:lstStyle/>
          <a:p>
            <a:pPr>
              <a:buClr>
                <a:schemeClr val="accent1"/>
              </a:buClr>
            </a:pPr>
            <a:r>
              <a:rPr lang="en-US" sz="1400" dirty="0"/>
              <a:t>Courtesy of Roy S Herbst, MD, PhD</a:t>
            </a:r>
          </a:p>
        </p:txBody>
      </p:sp>
    </p:spTree>
    <p:extLst>
      <p:ext uri="{BB962C8B-B14F-4D97-AF65-F5344CB8AC3E}">
        <p14:creationId xmlns:p14="http://schemas.microsoft.com/office/powerpoint/2010/main" val="35618616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EPzZagpGsFm_pnqAlor5Sw"/>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Z Cover Slide Options">
  <a:themeElements>
    <a:clrScheme name="Custom 239">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B0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Z_External_16x9_AUG2019" id="{4E3592B0-A59B-4142-96CE-79C493DDFC41}" vid="{2E14A555-39E0-6043-81F6-2A1020966FF9}"/>
    </a:ext>
  </a:extLst>
</a:theme>
</file>

<file path=ppt/theme/theme3.xml><?xml version="1.0" encoding="utf-8"?>
<a:theme xmlns:a="http://schemas.openxmlformats.org/drawingml/2006/main" name="AZ ES lung cancer TR template">
  <a:themeElements>
    <a:clrScheme name="Custom 239">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B0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Z_External_16x9_AUG2019" id="{4E3592B0-A59B-4142-96CE-79C493DDFC41}" vid="{2E14A555-39E0-6043-81F6-2A1020966FF9}"/>
    </a:ext>
  </a:ext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0_AZ General Master Slide Options">
  <a:themeElements>
    <a:clrScheme name="Custom 256">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B0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B496E563-4780-4FC1-ADCE-1354044333AD}" vid="{8469DFCA-F02C-4817-834D-AA85C136AC6B}"/>
    </a:ext>
  </a:extLst>
</a:theme>
</file>

<file path=ppt/theme/theme6.xml><?xml version="1.0" encoding="utf-8"?>
<a:theme xmlns:a="http://schemas.openxmlformats.org/drawingml/2006/main" name="Blank Presentation">
  <a:themeElements>
    <a:clrScheme name="Blank Presentation 13">
      <a:dk1>
        <a:srgbClr val="808080"/>
      </a:dk1>
      <a:lt1>
        <a:srgbClr val="FFFFFF"/>
      </a:lt1>
      <a:dk2>
        <a:srgbClr val="002B5C"/>
      </a:dk2>
      <a:lt2>
        <a:srgbClr val="FFFFFF"/>
      </a:lt2>
      <a:accent1>
        <a:srgbClr val="D4DB90"/>
      </a:accent1>
      <a:accent2>
        <a:srgbClr val="6C217F"/>
      </a:accent2>
      <a:accent3>
        <a:srgbClr val="AAACB5"/>
      </a:accent3>
      <a:accent4>
        <a:srgbClr val="DADADA"/>
      </a:accent4>
      <a:accent5>
        <a:srgbClr val="E6EAC6"/>
      </a:accent5>
      <a:accent6>
        <a:srgbClr val="611D72"/>
      </a:accent6>
      <a:hlink>
        <a:srgbClr val="739DD2"/>
      </a:hlink>
      <a:folHlink>
        <a:srgbClr val="FFF799"/>
      </a:folHlink>
    </a:clrScheme>
    <a:fontScheme name="Blank Presentation">
      <a:majorFont>
        <a:latin typeface="Arial Bold"/>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07" charset="0"/>
            <a:ea typeface="ヒラギノ角ゴ Pro W3" pitchFamily="-107" charset="-128"/>
            <a:cs typeface="ヒラギノ角ゴ Pro W3" pitchFamily="-107"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07" charset="0"/>
            <a:ea typeface="ヒラギノ角ゴ Pro W3" pitchFamily="-107" charset="-128"/>
            <a:cs typeface="ヒラギノ角ゴ Pro W3" pitchFamily="-107"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808080"/>
        </a:dk1>
        <a:lt1>
          <a:srgbClr val="FFFFFF"/>
        </a:lt1>
        <a:dk2>
          <a:srgbClr val="002B5C"/>
        </a:dk2>
        <a:lt2>
          <a:srgbClr val="FFFFFF"/>
        </a:lt2>
        <a:accent1>
          <a:srgbClr val="D4DB90"/>
        </a:accent1>
        <a:accent2>
          <a:srgbClr val="6C217F"/>
        </a:accent2>
        <a:accent3>
          <a:srgbClr val="AAACB5"/>
        </a:accent3>
        <a:accent4>
          <a:srgbClr val="DADADA"/>
        </a:accent4>
        <a:accent5>
          <a:srgbClr val="E6EAC6"/>
        </a:accent5>
        <a:accent6>
          <a:srgbClr val="611D72"/>
        </a:accent6>
        <a:hlink>
          <a:srgbClr val="739DD2"/>
        </a:hlink>
        <a:folHlink>
          <a:srgbClr val="FFF799"/>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MA Product">
  <a:themeElements>
    <a:clrScheme name="AZ MA Color Set">
      <a:dk1>
        <a:srgbClr val="000000"/>
      </a:dk1>
      <a:lt1>
        <a:srgbClr val="FFFFFF"/>
      </a:lt1>
      <a:dk2>
        <a:srgbClr val="3F4444"/>
      </a:dk2>
      <a:lt2>
        <a:srgbClr val="9DB0AC"/>
      </a:lt2>
      <a:accent1>
        <a:srgbClr val="7F134C"/>
      </a:accent1>
      <a:accent2>
        <a:srgbClr val="0D3759"/>
      </a:accent2>
      <a:accent3>
        <a:srgbClr val="65D2DF"/>
      </a:accent3>
      <a:accent4>
        <a:srgbClr val="3C1053"/>
      </a:accent4>
      <a:accent5>
        <a:srgbClr val="B5D820"/>
      </a:accent5>
      <a:accent6>
        <a:srgbClr val="F0AB00"/>
      </a:accent6>
      <a:hlink>
        <a:srgbClr val="7F134C"/>
      </a:hlink>
      <a:folHlink>
        <a:srgbClr val="9DB0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marL="230188" indent="-230188">
          <a:buClr>
            <a:schemeClr val="accent1"/>
          </a:buClr>
          <a:buFont typeface="Arial" panose="020B0604020202020204" pitchFamily="34" charset="0"/>
          <a:buChar cha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xsi:nil="true"/>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F9F95915-A915-4A0B-914B-5F36CDCD3847}"/>
</file>

<file path=customXml/itemProps2.xml><?xml version="1.0" encoding="utf-8"?>
<ds:datastoreItem xmlns:ds="http://schemas.openxmlformats.org/officeDocument/2006/customXml" ds:itemID="{1059CB25-A7A0-42AD-88CD-27250972D659}"/>
</file>

<file path=customXml/itemProps3.xml><?xml version="1.0" encoding="utf-8"?>
<ds:datastoreItem xmlns:ds="http://schemas.openxmlformats.org/officeDocument/2006/customXml" ds:itemID="{223C4283-9F37-4E8E-B925-10E469EFAD50}"/>
</file>

<file path=docProps/app.xml><?xml version="1.0" encoding="utf-8"?>
<Properties xmlns="http://schemas.openxmlformats.org/officeDocument/2006/extended-properties" xmlns:vt="http://schemas.openxmlformats.org/officeDocument/2006/docPropsVTypes">
  <TotalTime>3394</TotalTime>
  <Words>10044</Words>
  <Application>Microsoft Macintosh PowerPoint</Application>
  <PresentationFormat>Widescreen</PresentationFormat>
  <Paragraphs>1654</Paragraphs>
  <Slides>75</Slides>
  <Notes>28</Notes>
  <HiddenSlides>0</HiddenSlides>
  <MMClips>0</MMClips>
  <ScaleCrop>false</ScaleCrop>
  <HeadingPairs>
    <vt:vector size="8" baseType="variant">
      <vt:variant>
        <vt:lpstr>Fonts Used</vt:lpstr>
      </vt:variant>
      <vt:variant>
        <vt:i4>13</vt:i4>
      </vt:variant>
      <vt:variant>
        <vt:lpstr>Theme</vt:lpstr>
      </vt:variant>
      <vt:variant>
        <vt:i4>8</vt:i4>
      </vt:variant>
      <vt:variant>
        <vt:lpstr>Embedded OLE Servers</vt:lpstr>
      </vt:variant>
      <vt:variant>
        <vt:i4>1</vt:i4>
      </vt:variant>
      <vt:variant>
        <vt:lpstr>Slide Titles</vt:lpstr>
      </vt:variant>
      <vt:variant>
        <vt:i4>75</vt:i4>
      </vt:variant>
    </vt:vector>
  </HeadingPairs>
  <TitlesOfParts>
    <vt:vector size="97" baseType="lpstr">
      <vt:lpstr>Arial</vt:lpstr>
      <vt:lpstr>Arial Bold</vt:lpstr>
      <vt:lpstr>Arial Narrow</vt:lpstr>
      <vt:lpstr>Arial Rounded MT Bold</vt:lpstr>
      <vt:lpstr>Calibri</vt:lpstr>
      <vt:lpstr>Calibri Light</vt:lpstr>
      <vt:lpstr>Century Gothic</vt:lpstr>
      <vt:lpstr>Courier New</vt:lpstr>
      <vt:lpstr>Garamond</vt:lpstr>
      <vt:lpstr>Helvetica</vt:lpstr>
      <vt:lpstr>Times New Roman</vt:lpstr>
      <vt:lpstr>Trebuchet MS</vt:lpstr>
      <vt:lpstr>Wingdings</vt:lpstr>
      <vt:lpstr>Office Theme</vt:lpstr>
      <vt:lpstr>AZ Cover Slide Options</vt:lpstr>
      <vt:lpstr>AZ ES lung cancer TR template</vt:lpstr>
      <vt:lpstr>Office Theme</vt:lpstr>
      <vt:lpstr>10_AZ General Master Slide Options</vt:lpstr>
      <vt:lpstr>Blank Presentation</vt:lpstr>
      <vt:lpstr>MA Product</vt:lpstr>
      <vt:lpstr>Office Theme</vt:lpstr>
      <vt:lpstr>think-cell Slide</vt:lpstr>
      <vt:lpstr>Adjuvant Approaches to Early Stage NSCLC</vt:lpstr>
      <vt:lpstr>Lung Cancer Mortality </vt:lpstr>
      <vt:lpstr>International Adjuvant Lung Trial (IALT n= 1867): Adjuvant Chemotherapy Helpful (a little)- 2004</vt:lpstr>
      <vt:lpstr>Adjuvant Chemotherapy: LACE and NSCLC Meta-analysis Collaborative Group</vt:lpstr>
      <vt:lpstr>Pre vs Post-op chemo  Meta-analysis 2008</vt:lpstr>
      <vt:lpstr> E1505 Outcomes: No Benefit with  Adjuvant Bevacizumab in Early Stage NSCLC  OS +/- Bevacizumab   DFS+/- Bevacizumab</vt:lpstr>
      <vt:lpstr>It is Time To Bring More Biology To the Clinic</vt:lpstr>
      <vt:lpstr>Can We Bring Our Best Agents from The Metastatic Setting Earlier?  </vt:lpstr>
      <vt:lpstr>Can We Bring Our Best Agents from The Metastatic Setting Earlier?  </vt:lpstr>
      <vt:lpstr>PowerPoint Presentation</vt:lpstr>
      <vt:lpstr>FLAURA: Study Design </vt:lpstr>
      <vt:lpstr>FLAURA: Primary Endpoint: PFS by Investigator Assessment</vt:lpstr>
      <vt:lpstr>FLAURA: PFSa Across Subgroups</vt:lpstr>
      <vt:lpstr>FLAURA: Final Analysis: Overall Survival</vt:lpstr>
      <vt:lpstr>PowerPoint Presentation</vt:lpstr>
      <vt:lpstr>Outcomes in early stage NSCLC need to be improved</vt:lpstr>
      <vt:lpstr>PowerPoint Presentation</vt:lpstr>
      <vt:lpstr>Osimertinib as adjuvant therapy in patients with stage IB–IIIA EGFR mutation positive NSCLC after complete tumor resection: ADAURA</vt:lpstr>
      <vt:lpstr>PowerPoint Presentation</vt:lpstr>
      <vt:lpstr>ADAURA: Inclusion and exclusion criteria </vt:lpstr>
      <vt:lpstr>Baseline characteristics </vt:lpstr>
      <vt:lpstr>ADAURA: Osimertinib improves DFS versus placebo in resected EGFRm NSCLC</vt:lpstr>
      <vt:lpstr>PowerPoint Presentation</vt:lpstr>
      <vt:lpstr>Subgroup Analysis of Disease Recurrence or Death, According to Investigator Assessment</vt:lpstr>
      <vt:lpstr>PowerPoint Presentation</vt:lpstr>
      <vt:lpstr>PowerPoint Presentation</vt:lpstr>
      <vt:lpstr>ADAURA: The type of recurrence is a key consideration in resected NSCLC</vt:lpstr>
      <vt:lpstr>ADAURA :Type of disease recurrence</vt:lpstr>
      <vt:lpstr>ADAURA :Sites of disease recurrence</vt:lpstr>
      <vt:lpstr>ADAURA CNS DFS events</vt:lpstr>
      <vt:lpstr>ADAURA :CNS DFS in the overall population</vt:lpstr>
      <vt:lpstr>PowerPoint Presentation</vt:lpstr>
      <vt:lpstr>PowerPoint Presentation</vt:lpstr>
      <vt:lpstr>Adjuvant chemotherapy use</vt:lpstr>
      <vt:lpstr>DFS in patients with and without adjuvant chemotherapy  (overall population)</vt:lpstr>
      <vt:lpstr>PowerPoint Presentation</vt:lpstr>
      <vt:lpstr>Patient-reported outcomes from ADAURA: Osimertinib as adjuvant therapy in patients with resected EGFR mutated (EGFRm) NSCLC</vt:lpstr>
      <vt:lpstr>ADAURA: HRQoL methods</vt:lpstr>
      <vt:lpstr>Compliance with the SF-36 health survey over time</vt:lpstr>
      <vt:lpstr>Adjusted mean change in SF-36 physical (PCS) and mental (MCS) component summary T-scores</vt:lpstr>
      <vt:lpstr>MMRM adjusted mean change in SF-36 health domain T-scores </vt:lpstr>
      <vt:lpstr>Time to deterioration of physical (PCS) and mental (MCS) component summary</vt:lpstr>
      <vt:lpstr>ADAURA: Summary</vt:lpstr>
      <vt:lpstr>ADAURA: Summary</vt:lpstr>
      <vt:lpstr>PowerPoint Presentation</vt:lpstr>
      <vt:lpstr>PowerPoint Presentation</vt:lpstr>
      <vt:lpstr>Potential for Other Drivers</vt:lpstr>
      <vt:lpstr>Can We Bring Our Best Agents from The Metastatic Setting Earlier?  </vt:lpstr>
      <vt:lpstr>PowerPoint Presentation</vt:lpstr>
      <vt:lpstr>IMpower110 Study Design </vt:lpstr>
      <vt:lpstr>PowerPoint Presentation</vt:lpstr>
      <vt:lpstr>IMpower010: study design</vt:lpstr>
      <vt:lpstr>IMpower010: baseline characteristics</vt:lpstr>
      <vt:lpstr>IMpower010: statistical analysis plan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Neoadjuvant Approaches</vt:lpstr>
      <vt:lpstr>Rationale for Neoadjuvant Immunotherapy</vt:lpstr>
      <vt:lpstr>PD-(L)1 Blockade as Induction in NSCLC</vt:lpstr>
      <vt:lpstr>CheckMate 816: Neoadjuvant Nivolumab + Platinum Chemotherapy  for Resectable Stage IB-IIIA NSCLC</vt:lpstr>
      <vt:lpstr>CheckMate 816: pCR Rate per BIPR (Primary Endpoint)</vt:lpstr>
      <vt:lpstr>CheckMate 816: Depth of Pathologic Regression in Primary Tumor</vt:lpstr>
      <vt:lpstr>CheckMate 816: Impact of Neoadjuvant Immunotherapy on Surgery</vt:lpstr>
      <vt:lpstr>CheckMate 816: Surgery-Related Complications up to  90 Days After Definitive Surgery</vt:lpstr>
      <vt:lpstr>CheckMate 816: Safety Summary</vt:lpstr>
      <vt:lpstr>Neoadjuvant Phase 3 Clinical Trials</vt:lpstr>
      <vt:lpstr>Advances in Early-Stage NSCLC: Conclusions</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Osimertinib as adjuvant therapy in patients with stage IB–IIIA EGFR mutation positive NSCLC after complete tumor resection: ADAURA</dc:title>
  <dc:creator>Verma, Apoorv</dc:creator>
  <cp:lastModifiedBy>Silvana Izquierdo</cp:lastModifiedBy>
  <cp:revision>76</cp:revision>
  <dcterms:created xsi:type="dcterms:W3CDTF">2020-06-23T11:14:21Z</dcterms:created>
  <dcterms:modified xsi:type="dcterms:W3CDTF">2022-02-18T16:50:03Z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ies>
</file>