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Override2.xml" ContentType="application/vnd.openxmlformats-officedocument.themeOverrid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40"/>
  </p:notesMasterIdLst>
  <p:handoutMasterIdLst>
    <p:handoutMasterId r:id="rId41"/>
  </p:handoutMasterIdLst>
  <p:sldIdLst>
    <p:sldId id="328" r:id="rId3"/>
    <p:sldId id="486" r:id="rId4"/>
    <p:sldId id="341" r:id="rId5"/>
    <p:sldId id="282" r:id="rId6"/>
    <p:sldId id="311" r:id="rId7"/>
    <p:sldId id="376" r:id="rId8"/>
    <p:sldId id="375" r:id="rId9"/>
    <p:sldId id="683" r:id="rId10"/>
    <p:sldId id="681" r:id="rId11"/>
    <p:sldId id="502" r:id="rId12"/>
    <p:sldId id="378" r:id="rId13"/>
    <p:sldId id="678" r:id="rId14"/>
    <p:sldId id="503" r:id="rId15"/>
    <p:sldId id="693" r:id="rId16"/>
    <p:sldId id="679" r:id="rId17"/>
    <p:sldId id="504" r:id="rId18"/>
    <p:sldId id="491" r:id="rId19"/>
    <p:sldId id="680" r:id="rId20"/>
    <p:sldId id="663" r:id="rId21"/>
    <p:sldId id="684" r:id="rId22"/>
    <p:sldId id="673" r:id="rId23"/>
    <p:sldId id="677" r:id="rId24"/>
    <p:sldId id="682" r:id="rId25"/>
    <p:sldId id="674" r:id="rId26"/>
    <p:sldId id="675" r:id="rId27"/>
    <p:sldId id="698" r:id="rId28"/>
    <p:sldId id="694" r:id="rId29"/>
    <p:sldId id="676" r:id="rId30"/>
    <p:sldId id="691" r:id="rId31"/>
    <p:sldId id="688" r:id="rId32"/>
    <p:sldId id="692" r:id="rId33"/>
    <p:sldId id="689" r:id="rId34"/>
    <p:sldId id="690" r:id="rId35"/>
    <p:sldId id="695" r:id="rId36"/>
    <p:sldId id="696" r:id="rId37"/>
    <p:sldId id="699" r:id="rId38"/>
    <p:sldId id="47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79B92-1B25-46A8-AF1C-DDB7BE56A25A}" v="5" dt="2021-03-01T14:07:59.141"/>
    <p1510:client id="{3C458908-A1CD-4C81-A58B-25E4DB255C62}" v="21" dt="2021-04-08T18:53:50.357"/>
    <p1510:client id="{A75E36D6-56BE-45E6-B1FC-0CE1B1C5E481}" v="1" dt="2021-04-08T18:55:58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0" autoAdjust="0"/>
    <p:restoredTop sz="86830" autoAdjust="0"/>
  </p:normalViewPr>
  <p:slideViewPr>
    <p:cSldViewPr snapToGrid="0">
      <p:cViewPr varScale="1">
        <p:scale>
          <a:sx n="96" d="100"/>
          <a:sy n="96" d="100"/>
        </p:scale>
        <p:origin x="352" y="160"/>
      </p:cViewPr>
      <p:guideLst/>
    </p:cSldViewPr>
  </p:slideViewPr>
  <p:outlineViewPr>
    <p:cViewPr>
      <p:scale>
        <a:sx n="33" d="100"/>
        <a:sy n="33" d="100"/>
      </p:scale>
      <p:origin x="0" y="-22734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Histology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B3-461F-9911-7F36BB14E6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B3-461F-9911-7F36BB14E6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B3-461F-9911-7F36BB14E6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DB3-461F-9911-7F36BB14E6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DB3-461F-9911-7F36BB14E6DA}"/>
              </c:ext>
            </c:extLst>
          </c:dPt>
          <c:cat>
            <c:strRef>
              <c:f>Sheet1!$A$1:$A$5</c:f>
              <c:strCache>
                <c:ptCount val="5"/>
                <c:pt idx="0">
                  <c:v>adenocarcinoma</c:v>
                </c:pt>
                <c:pt idx="1">
                  <c:v>sarcomatoid</c:v>
                </c:pt>
                <c:pt idx="2">
                  <c:v>squamous</c:v>
                </c:pt>
                <c:pt idx="3">
                  <c:v>adenosquamous</c:v>
                </c:pt>
                <c:pt idx="4">
                  <c:v>poorly diff carcinoma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114</c:v>
                </c:pt>
                <c:pt idx="1">
                  <c:v>20</c:v>
                </c:pt>
                <c:pt idx="2">
                  <c:v>7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DB3-461F-9911-7F36BB14E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FDA-4CD1-AB96-4DC544AD42B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FDA-4CD1-AB96-4DC544AD42BD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FDA-4CD1-AB96-4DC544AD42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FDA-4CD1-AB96-4DC544AD42B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FDA-4CD1-AB96-4DC544AD42BD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&lt;</a:t>
                    </a:r>
                    <a:fld id="{4499B538-FF95-4B33-ABFC-AC18D2C1D9FC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
</a:t>
                    </a:r>
                    <a:fld id="{5B1F93E3-E39F-4A39-A78A-E2F2C3D5C3E4}" type="PERCENTAG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FDA-4CD1-AB96-4DC544AD42BD}"/>
                </c:ext>
              </c:extLst>
            </c:dLbl>
            <c:dLbl>
              <c:idx val="2"/>
              <c:layout>
                <c:manualLayout>
                  <c:x val="-1.1111111111111099E-2"/>
                  <c:y val="-1.851851851851860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&gt;</a:t>
                    </a:r>
                    <a:fld id="{12E26883-DDD1-4CFB-8F76-4758F01FC32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
</a:t>
                    </a:r>
                    <a:fld id="{2C9D7DAD-B92C-4A44-A2F7-52641A74D661}" type="PERCENTAG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FDA-4CD1-AB96-4DC544AD42B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FFDA-4CD1-AB96-4DC544AD42B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Sheet1!$A$8:$A$11</c:f>
              <c:strCache>
                <c:ptCount val="4"/>
                <c:pt idx="0">
                  <c:v>neversmoker</c:v>
                </c:pt>
                <c:pt idx="1">
                  <c:v>10 pack years smoker</c:v>
                </c:pt>
                <c:pt idx="2">
                  <c:v>10 pack years smoker</c:v>
                </c:pt>
                <c:pt idx="3">
                  <c:v>unknown</c:v>
                </c:pt>
              </c:strCache>
            </c:strRef>
          </c:cat>
          <c:val>
            <c:numRef>
              <c:f>Sheet1!$B$8:$B$11</c:f>
              <c:numCache>
                <c:formatCode>General</c:formatCode>
                <c:ptCount val="4"/>
                <c:pt idx="0">
                  <c:v>54</c:v>
                </c:pt>
                <c:pt idx="1">
                  <c:v>17</c:v>
                </c:pt>
                <c:pt idx="2">
                  <c:v>68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DA-4CD1-AB96-4DC544AD42B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DFE2C-D5E4-47E0-AB48-EDC0E8620E4B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35293-D21C-421C-B8B2-AC842679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23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8A337-F7E2-4486-94BF-EBFAC97A0B90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08048-600D-47F7-9880-9CBAB205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5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08048-600D-47F7-9880-9CBAB205E0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09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08048-600D-47F7-9880-9CBAB205E0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5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08048-600D-47F7-9880-9CBAB205E0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78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08048-600D-47F7-9880-9CBAB205E0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5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08048-600D-47F7-9880-9CBAB205E0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88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08048-600D-47F7-9880-9CBAB205E0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3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08048-600D-47F7-9880-9CBAB205E0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21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08048-600D-47F7-9880-9CBAB205E0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06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08048-600D-47F7-9880-9CBAB205E0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57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08048-600D-47F7-9880-9CBAB205E0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2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04998-40EA-409E-9373-3197983A9703}" type="slidenum">
              <a:rPr lang="en-US" sz="1800" kern="0" smtClean="0">
                <a:solidFill>
                  <a:sysClr val="windowText" lastClr="000000"/>
                </a:solidFill>
              </a:rPr>
              <a:pPr>
                <a:defRPr/>
              </a:pPr>
              <a:t>‹#›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1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811E5-FC18-46E7-9DE0-0C109E257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4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F617F-22F6-420E-8E76-AD57F74AA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4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A76C7-F798-4C6E-982D-DDB17CB15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18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0" y="228600"/>
            <a:ext cx="2819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82550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2E47A-77F3-4BA7-A05F-90496E023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27051" y="6484309"/>
            <a:ext cx="9146116" cy="130805"/>
          </a:xfr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50"/>
            </a:lvl1pPr>
            <a:lvl2pPr marL="23495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2pPr>
            <a:lvl3pPr marL="40005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3pPr>
            <a:lvl4pPr marL="579437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4pPr>
            <a:lvl5pPr marL="754062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8904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27051" y="6484309"/>
            <a:ext cx="9146116" cy="130805"/>
          </a:xfr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50"/>
            </a:lvl1pPr>
            <a:lvl2pPr marL="23495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2pPr>
            <a:lvl3pPr marL="40005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3pPr>
            <a:lvl4pPr marL="579437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4pPr>
            <a:lvl5pPr marL="754062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695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C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ea typeface="ＭＳ Ｐゴシック" charset="-128"/>
            </a:endParaRPr>
          </a:p>
        </p:txBody>
      </p:sp>
      <p:pic>
        <p:nvPicPr>
          <p:cNvPr id="5" name="Picture 5" descr="MGH_CMYK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1284" y="6278565"/>
            <a:ext cx="229446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219200"/>
            <a:ext cx="12192000" cy="4114800"/>
          </a:xfrm>
          <a:prstGeom prst="rect">
            <a:avLst/>
          </a:prstGeom>
          <a:solidFill>
            <a:srgbClr val="007EA3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ea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4D4D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ea typeface="ＭＳ Ｐゴシック" charset="-128"/>
            </a:endParaRPr>
          </a:p>
        </p:txBody>
      </p:sp>
      <p:pic>
        <p:nvPicPr>
          <p:cNvPr id="8" name="Picture 10" descr="Hvd Teaching Affi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0426" y="457200"/>
            <a:ext cx="220768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 bwMode="auto">
          <a:xfrm>
            <a:off x="8534400" y="5715000"/>
            <a:ext cx="3657600" cy="1143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ea typeface="ＭＳ Ｐゴシック" charset="-128"/>
            </a:endParaRPr>
          </a:p>
        </p:txBody>
      </p:sp>
      <p:pic>
        <p:nvPicPr>
          <p:cNvPr id="10" name="Picture 13" descr="Cancer Center_RGB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8333" y="5340350"/>
            <a:ext cx="4783667" cy="151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371600"/>
            <a:ext cx="10668000" cy="2057400"/>
          </a:xfrm>
        </p:spPr>
        <p:txBody>
          <a:bodyPr/>
          <a:lstStyle>
            <a:lvl1pPr>
              <a:defRPr sz="5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09600" y="4038600"/>
            <a:ext cx="10668000" cy="1143000"/>
          </a:xfrm>
        </p:spPr>
        <p:txBody>
          <a:bodyPr/>
          <a:lstStyle>
            <a:lvl1pPr marL="0" indent="0">
              <a:buFont typeface="Times" charset="0"/>
              <a:buNone/>
              <a:defRPr b="1" i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47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C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ea typeface="ＭＳ Ｐゴシック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EA3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ea typeface="ＭＳ Ｐゴシック" charset="-128"/>
            </a:endParaRPr>
          </a:p>
        </p:txBody>
      </p:sp>
      <p:pic>
        <p:nvPicPr>
          <p:cNvPr id="6" name="Picture 8" descr="Cancer Center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0800" y="5867403"/>
            <a:ext cx="3048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17BE2-04D9-4088-AE3A-9CC7967D6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3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22C4F-1A8F-47E1-95EB-649BDCC39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0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537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752600"/>
            <a:ext cx="5537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EDB10-DA62-4297-B4CD-F763E8246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9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867AB-A0E5-4F6D-B805-346C207E7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04998-40EA-409E-9373-3197983A9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3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310F-B49C-4D93-B1E9-B53B064C1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0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EA3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ea typeface="ＭＳ Ｐゴシック" charset="-128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0"/>
            <a:ext cx="11277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24000"/>
            <a:ext cx="1127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fld id="{DD92691A-387D-4249-B9CC-B15C8C458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2" name="Picture 7" descr="Cancer Center_RGB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0800" y="5867403"/>
            <a:ext cx="3048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24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SzPct val="85000"/>
        <a:buFont typeface="Times" charset="0"/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SzPct val="85000"/>
        <a:buChar char="–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SzPct val="85000"/>
        <a:buFont typeface="Times" charset="0"/>
        <a:buChar char="•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Char char="–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Char char="»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EA3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ea typeface="ＭＳ Ｐゴシック" charset="-128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0"/>
            <a:ext cx="11277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24000"/>
            <a:ext cx="1127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fld id="{DD92691A-387D-4249-B9CC-B15C8C458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2" name="Picture 7" descr="Cancer Center_RGB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40800" y="5867403"/>
            <a:ext cx="3048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56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SzPct val="85000"/>
        <a:buFont typeface="Times" charset="0"/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SzPct val="85000"/>
        <a:buChar char="–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SzPct val="85000"/>
        <a:buFont typeface="Times" charset="0"/>
        <a:buChar char="•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Char char="–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Char char="»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CEB54D-ACE0-C94E-9F10-90D25396E6A5}"/>
              </a:ext>
            </a:extLst>
          </p:cNvPr>
          <p:cNvSpPr/>
          <p:nvPr/>
        </p:nvSpPr>
        <p:spPr bwMode="auto">
          <a:xfrm>
            <a:off x="0" y="0"/>
            <a:ext cx="12192000" cy="53721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  <a:ea typeface="ＭＳ Ｐゴシック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AA4053-4B99-2143-BF94-593D798C1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" y="1485900"/>
            <a:ext cx="10668000" cy="2057400"/>
          </a:xfrm>
        </p:spPr>
        <p:txBody>
          <a:bodyPr/>
          <a:lstStyle/>
          <a:p>
            <a:r>
              <a:rPr lang="en-US" dirty="0"/>
              <a:t>Second-generation ROS1 Inhibitors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95509-F651-5946-8B5B-3A938B301D54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82880" y="5318184"/>
            <a:ext cx="10668000" cy="1530350"/>
          </a:xfrm>
        </p:spPr>
        <p:txBody>
          <a:bodyPr>
            <a:normAutofit fontScale="92500" lnSpcReduction="10000"/>
          </a:bodyPr>
          <a:lstStyle/>
          <a:p>
            <a:r>
              <a:rPr lang="en-US" i="0" dirty="0">
                <a:solidFill>
                  <a:schemeClr val="tx1"/>
                </a:solidFill>
              </a:rPr>
              <a:t>Rebecca S. Heist MD MPH</a:t>
            </a:r>
          </a:p>
          <a:p>
            <a:r>
              <a:rPr lang="en-US" b="0" i="0" dirty="0">
                <a:solidFill>
                  <a:schemeClr val="tx1"/>
                </a:solidFill>
              </a:rPr>
              <a:t>Associate Professor of Medicine</a:t>
            </a:r>
          </a:p>
          <a:p>
            <a:r>
              <a:rPr lang="en-US" b="0" i="0" dirty="0">
                <a:solidFill>
                  <a:schemeClr val="tx1"/>
                </a:solidFill>
              </a:rPr>
              <a:t>Harvard Medical School | Massachusetts General Hospital </a:t>
            </a:r>
          </a:p>
          <a:p>
            <a:endParaRPr lang="en-US" b="0" i="0" dirty="0">
              <a:solidFill>
                <a:schemeClr val="tx1"/>
              </a:solidFill>
            </a:endParaRPr>
          </a:p>
          <a:p>
            <a:endParaRPr lang="en-US" b="0" i="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AB8EC-EF0A-2F4D-9AC4-C5F561CE59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9278" r="2129"/>
          <a:stretch/>
        </p:blipFill>
        <p:spPr>
          <a:xfrm>
            <a:off x="0" y="0"/>
            <a:ext cx="12192000" cy="5059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0409C5-E3C6-554D-B699-B1218222D2D0}"/>
              </a:ext>
            </a:extLst>
          </p:cNvPr>
          <p:cNvSpPr txBox="1"/>
          <p:nvPr/>
        </p:nvSpPr>
        <p:spPr>
          <a:xfrm>
            <a:off x="396239" y="1343660"/>
            <a:ext cx="11399521" cy="101566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Targeting MET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9765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Crizotinib</a:t>
            </a:r>
            <a:r>
              <a:rPr lang="en-US" dirty="0"/>
              <a:t> activity in METex14 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 bwMode="auto">
          <a:xfrm>
            <a:off x="128030" y="6542490"/>
            <a:ext cx="443321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 et al ASCO 2010; </a:t>
            </a:r>
            <a:r>
              <a:rPr lang="en-US" sz="1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Drilon</a:t>
            </a: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Nat Medicine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002" y="1360890"/>
            <a:ext cx="7546998" cy="433776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84778A6-03F8-469C-8896-B74D0795BFDD}"/>
              </a:ext>
            </a:extLst>
          </p:cNvPr>
          <p:cNvSpPr txBox="1">
            <a:spLocks/>
          </p:cNvSpPr>
          <p:nvPr/>
        </p:nvSpPr>
        <p:spPr bwMode="auto">
          <a:xfrm>
            <a:off x="6545780" y="2046925"/>
            <a:ext cx="2540000" cy="5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 32%</a:t>
            </a:r>
          </a:p>
          <a:p>
            <a:pPr>
              <a:defRPr/>
            </a:pPr>
            <a:r>
              <a:rPr lang="en-US" sz="1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mPFS</a:t>
            </a: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7.3 </a:t>
            </a:r>
            <a:r>
              <a:rPr lang="en-US" sz="1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n-US" sz="12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C9160-02C8-4112-A239-E476D72BB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37" y="1611003"/>
            <a:ext cx="2152075" cy="1329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E7974C-D069-4518-ACEF-A0C2141F2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54"/>
          <a:stretch/>
        </p:blipFill>
        <p:spPr>
          <a:xfrm>
            <a:off x="1149832" y="3103251"/>
            <a:ext cx="1659347" cy="329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91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Crizotinib</a:t>
            </a:r>
            <a:r>
              <a:rPr lang="en-US" dirty="0">
                <a:solidFill>
                  <a:schemeClr val="tx2"/>
                </a:solidFill>
              </a:rPr>
              <a:t> activity in MET amplified NSCLC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5321" y="6363230"/>
            <a:ext cx="9266767" cy="373691"/>
          </a:xfrm>
        </p:spPr>
        <p:txBody>
          <a:bodyPr/>
          <a:lstStyle/>
          <a:p>
            <a:r>
              <a:rPr lang="en-US" sz="1200" dirty="0"/>
              <a:t>Camidge et al, ASCO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65B72-6BD9-46AD-920C-DF134F445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21" y="1968234"/>
            <a:ext cx="6443721" cy="3645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609E0-BA24-4EA0-BAA6-B524004AA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92" y="1442114"/>
            <a:ext cx="4931683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7273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0DDD7-51E9-47A8-972A-DABEB8317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Tepotinib</a:t>
            </a:r>
            <a:r>
              <a:rPr lang="en-US" dirty="0">
                <a:solidFill>
                  <a:schemeClr val="tx2"/>
                </a:solidFill>
              </a:rPr>
              <a:t> VISION study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D36E9-5BB3-40E5-A823-08CDA86AD8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700" y="6311901"/>
            <a:ext cx="9406467" cy="303214"/>
          </a:xfrm>
        </p:spPr>
        <p:txBody>
          <a:bodyPr/>
          <a:lstStyle/>
          <a:p>
            <a:r>
              <a:rPr lang="en-US" sz="1200" dirty="0"/>
              <a:t>Paik et al ASCO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FE388-647F-43A7-8250-056544716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358153"/>
            <a:ext cx="10306468" cy="45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2819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Tepotinib</a:t>
            </a:r>
            <a:r>
              <a:rPr lang="en-US" dirty="0">
                <a:solidFill>
                  <a:schemeClr val="tx2"/>
                </a:solidFill>
              </a:rPr>
              <a:t> activity in METex14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439" y="6285297"/>
            <a:ext cx="9434728" cy="329817"/>
          </a:xfrm>
        </p:spPr>
        <p:txBody>
          <a:bodyPr/>
          <a:lstStyle/>
          <a:p>
            <a:r>
              <a:rPr lang="en-US" sz="1200" dirty="0" err="1"/>
              <a:t>Bladt</a:t>
            </a:r>
            <a:r>
              <a:rPr lang="en-US" sz="1200" dirty="0"/>
              <a:t> et al CCR 2013; Paik et al ASCO 2019; Paik et al NEJM 2020; Paik et al WCLC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459" y="1374377"/>
            <a:ext cx="6703936" cy="491092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5E73A76-0573-40FC-B37D-66FD0701177B}"/>
              </a:ext>
            </a:extLst>
          </p:cNvPr>
          <p:cNvSpPr txBox="1">
            <a:spLocks/>
          </p:cNvSpPr>
          <p:nvPr/>
        </p:nvSpPr>
        <p:spPr bwMode="auto">
          <a:xfrm>
            <a:off x="4826000" y="3552191"/>
            <a:ext cx="2540000" cy="47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 46%</a:t>
            </a:r>
          </a:p>
          <a:p>
            <a:pPr>
              <a:defRPr/>
            </a:pPr>
            <a:r>
              <a:rPr lang="en-US" sz="1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mPFS</a:t>
            </a: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8.5 </a:t>
            </a:r>
            <a:r>
              <a:rPr lang="en-US" sz="12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n-US" sz="12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0F4F8-F8A3-4D7C-AD34-E086219DD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9" y="2645454"/>
            <a:ext cx="2194199" cy="1392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BF29A9-C847-464A-A146-3E9DE1994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941" y="2645454"/>
            <a:ext cx="3057059" cy="228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362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2819-F5BE-8AB6-1BE9-9C7F4892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Tepotinib</a:t>
            </a:r>
            <a:r>
              <a:rPr lang="en-US" dirty="0"/>
              <a:t> activity in MET amplified NSCLC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53C73E-296C-8E9C-CE46-E7B95416F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426444"/>
            <a:ext cx="5880144" cy="238558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631670-31D9-E8F7-68B6-24239F8E5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64" y="4423411"/>
            <a:ext cx="5276009" cy="1685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5C6630-A58C-7FDF-3F60-F839943F0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51" y="1460968"/>
            <a:ext cx="5243722" cy="282528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BDED22-C2A5-F7E6-D42E-723F5EA24377}"/>
              </a:ext>
            </a:extLst>
          </p:cNvPr>
          <p:cNvSpPr txBox="1">
            <a:spLocks/>
          </p:cNvSpPr>
          <p:nvPr/>
        </p:nvSpPr>
        <p:spPr>
          <a:xfrm>
            <a:off x="112709" y="6528183"/>
            <a:ext cx="9434728" cy="32981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kern="0" dirty="0"/>
              <a:t>Le et al ASCO 2021</a:t>
            </a:r>
          </a:p>
        </p:txBody>
      </p:sp>
    </p:spTree>
    <p:extLst>
      <p:ext uri="{BB962C8B-B14F-4D97-AF65-F5344CB8AC3E}">
        <p14:creationId xmlns:p14="http://schemas.microsoft.com/office/powerpoint/2010/main" val="675844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6A99-7493-4B68-90FD-EA4AF529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Capmatinib GEOMETRY mono-1 study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D3BB5-2371-4585-8BDC-8A4070B378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6484308"/>
            <a:ext cx="9146116" cy="130805"/>
          </a:xfrm>
        </p:spPr>
        <p:txBody>
          <a:bodyPr/>
          <a:lstStyle/>
          <a:p>
            <a:r>
              <a:rPr lang="en-US" sz="1200" dirty="0"/>
              <a:t>Wolf et al NEJM 2020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EC20A3-B7C4-467A-9898-28BF1B51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" y="2085106"/>
            <a:ext cx="46101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34D978-BF66-496C-88E6-7519CA6A8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52" y="1294876"/>
            <a:ext cx="4810125" cy="525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13404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01083-BEF0-47EE-8CFB-96686E8A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Capmatinib</a:t>
            </a:r>
            <a:r>
              <a:rPr lang="en-US" dirty="0"/>
              <a:t> activity in METex14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122FB-F3F9-440F-AC7C-C308242F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970"/>
          <a:stretch/>
        </p:blipFill>
        <p:spPr>
          <a:xfrm>
            <a:off x="3794384" y="1746503"/>
            <a:ext cx="8236037" cy="3711367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1713AC-868D-43BA-94CE-F17368883790}"/>
              </a:ext>
            </a:extLst>
          </p:cNvPr>
          <p:cNvSpPr txBox="1">
            <a:spLocks/>
          </p:cNvSpPr>
          <p:nvPr/>
        </p:nvSpPr>
        <p:spPr>
          <a:xfrm>
            <a:off x="0" y="6451552"/>
            <a:ext cx="9434728" cy="32981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kern="0" dirty="0" err="1"/>
              <a:t>Baltschukat</a:t>
            </a:r>
            <a:r>
              <a:rPr lang="en-US" sz="1200" kern="0" dirty="0"/>
              <a:t> et al CCR 2019; Wolf et al NEJM 2020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6CE406E-DEF0-4F12-9F39-985D201C5124}"/>
              </a:ext>
            </a:extLst>
          </p:cNvPr>
          <p:cNvSpPr txBox="1">
            <a:spLocks/>
          </p:cNvSpPr>
          <p:nvPr/>
        </p:nvSpPr>
        <p:spPr>
          <a:xfrm>
            <a:off x="7058143" y="2688674"/>
            <a:ext cx="1520778" cy="74032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200" kern="0" dirty="0"/>
              <a:t>ORR 41%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200" kern="0" dirty="0" err="1"/>
              <a:t>mPFS</a:t>
            </a:r>
            <a:r>
              <a:rPr lang="en-US" sz="1200" kern="0" dirty="0"/>
              <a:t> 5.4 </a:t>
            </a:r>
            <a:r>
              <a:rPr lang="en-US" sz="1200" kern="0" dirty="0" err="1"/>
              <a:t>mo</a:t>
            </a:r>
            <a:endParaRPr lang="en-US" sz="1200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06F853-0EEE-4393-88CF-86CC52C70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204"/>
          <a:stretch/>
        </p:blipFill>
        <p:spPr>
          <a:xfrm>
            <a:off x="77626" y="3062364"/>
            <a:ext cx="3508167" cy="100620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71F4080-A7F4-466B-AD67-D68FD935B9BA}"/>
              </a:ext>
            </a:extLst>
          </p:cNvPr>
          <p:cNvSpPr txBox="1">
            <a:spLocks/>
          </p:cNvSpPr>
          <p:nvPr/>
        </p:nvSpPr>
        <p:spPr>
          <a:xfrm>
            <a:off x="10352724" y="2688674"/>
            <a:ext cx="1331276" cy="3736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200" kern="0" dirty="0"/>
              <a:t>ORR 68%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200" kern="0" dirty="0" err="1"/>
              <a:t>mPFS</a:t>
            </a:r>
            <a:r>
              <a:rPr lang="en-US" sz="1200" kern="0" dirty="0"/>
              <a:t> 12.4 </a:t>
            </a:r>
            <a:r>
              <a:rPr lang="en-US" sz="1200" kern="0" dirty="0" err="1"/>
              <a:t>mo</a:t>
            </a:r>
            <a:endParaRPr lang="en-US" sz="1200" kern="0" dirty="0"/>
          </a:p>
        </p:txBody>
      </p:sp>
    </p:spTree>
    <p:extLst>
      <p:ext uri="{BB962C8B-B14F-4D97-AF65-F5344CB8AC3E}">
        <p14:creationId xmlns:p14="http://schemas.microsoft.com/office/powerpoint/2010/main" val="3227720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7B5BB-8802-4CFF-8691-58090CD5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Capmatinib</a:t>
            </a:r>
            <a:r>
              <a:rPr lang="en-US" dirty="0"/>
              <a:t> activity </a:t>
            </a:r>
            <a:r>
              <a:rPr lang="en-US"/>
              <a:t>in GEOMETRY </a:t>
            </a:r>
            <a:r>
              <a:rPr lang="en-US" dirty="0"/>
              <a:t>mono-1, in MET GCN cohorts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1F4A9-A7D9-423C-9F3A-D41B007E0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7" y="1688435"/>
            <a:ext cx="6849473" cy="403774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F55C48-8728-4619-815C-A722DBB9766A}"/>
              </a:ext>
            </a:extLst>
          </p:cNvPr>
          <p:cNvSpPr txBox="1">
            <a:spLocks/>
          </p:cNvSpPr>
          <p:nvPr/>
        </p:nvSpPr>
        <p:spPr>
          <a:xfrm>
            <a:off x="92966" y="6464491"/>
            <a:ext cx="9434728" cy="32981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kern="0" dirty="0"/>
              <a:t>Wolf et al NEJM 2020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01540C-92E9-44DC-AA96-2DD83ED0EBE4}"/>
              </a:ext>
            </a:extLst>
          </p:cNvPr>
          <p:cNvSpPr/>
          <p:nvPr/>
        </p:nvSpPr>
        <p:spPr bwMode="auto">
          <a:xfrm>
            <a:off x="3585681" y="3911980"/>
            <a:ext cx="3232596" cy="234067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09AC3-A263-4C77-9B42-155D01E40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261" y="2506632"/>
            <a:ext cx="5076293" cy="228459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B43A153-7A2D-4EFD-B3A0-0F5DCAC4873E}"/>
              </a:ext>
            </a:extLst>
          </p:cNvPr>
          <p:cNvSpPr txBox="1">
            <a:spLocks/>
          </p:cNvSpPr>
          <p:nvPr/>
        </p:nvSpPr>
        <p:spPr>
          <a:xfrm>
            <a:off x="9079878" y="3244907"/>
            <a:ext cx="929057" cy="3736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kern="0" dirty="0"/>
              <a:t>ORR 29%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AC5847-21B7-4750-AAA8-7F9E41FD0FD6}"/>
              </a:ext>
            </a:extLst>
          </p:cNvPr>
          <p:cNvSpPr txBox="1">
            <a:spLocks/>
          </p:cNvSpPr>
          <p:nvPr/>
        </p:nvSpPr>
        <p:spPr>
          <a:xfrm>
            <a:off x="11075738" y="3218669"/>
            <a:ext cx="929057" cy="3736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kern="0" dirty="0"/>
              <a:t>ORR 40%</a:t>
            </a:r>
          </a:p>
        </p:txBody>
      </p:sp>
    </p:spTree>
    <p:extLst>
      <p:ext uri="{BB962C8B-B14F-4D97-AF65-F5344CB8AC3E}">
        <p14:creationId xmlns:p14="http://schemas.microsoft.com/office/powerpoint/2010/main" val="3420756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2778E-4756-45F5-B407-3F2D494D5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Savolitinib</a:t>
            </a:r>
            <a:r>
              <a:rPr lang="en-US" dirty="0">
                <a:solidFill>
                  <a:schemeClr val="tx2"/>
                </a:solidFill>
              </a:rPr>
              <a:t> NCT02897479 study design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01D02-702D-4083-88D4-EACFE015EF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200" dirty="0"/>
              <a:t>Lu et al, ASCO 2020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3751B-1E8F-4ABA-94AB-C981C1C50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69" y="2185509"/>
            <a:ext cx="12145736" cy="288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8060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C40B-B817-4EBE-A795-AA37CBF0F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Savolitinib</a:t>
            </a:r>
            <a:r>
              <a:rPr lang="en-US" dirty="0"/>
              <a:t> activity in METex14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C8F2C1-445E-4CDC-8DC9-2A089760CA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Lu et al, ASCO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94B83-8494-4A5D-A166-FF8E81057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123" y="1922930"/>
            <a:ext cx="7323877" cy="3375849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75335F3-9EA7-4FF5-B907-B403113DB143}"/>
              </a:ext>
            </a:extLst>
          </p:cNvPr>
          <p:cNvSpPr txBox="1">
            <a:spLocks/>
          </p:cNvSpPr>
          <p:nvPr/>
        </p:nvSpPr>
        <p:spPr>
          <a:xfrm>
            <a:off x="7405700" y="2251478"/>
            <a:ext cx="1399253" cy="7691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200" kern="0" dirty="0"/>
              <a:t>ORR 43%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200" kern="0" dirty="0" err="1"/>
              <a:t>mPFS</a:t>
            </a:r>
            <a:r>
              <a:rPr lang="en-US" sz="1200" kern="0" dirty="0"/>
              <a:t> 6.9 </a:t>
            </a:r>
            <a:r>
              <a:rPr lang="en-US" sz="1200" kern="0" dirty="0" err="1"/>
              <a:t>mo</a:t>
            </a:r>
            <a:endParaRPr lang="en-US" sz="12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95EDA6-6051-4DC1-BFCB-0BDEF264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40" y="2345137"/>
            <a:ext cx="2430735" cy="24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76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Molecular landscape of NSCLC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4C35D-7ADD-414A-9F94-E26C11E47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9" y="1258521"/>
            <a:ext cx="10111481" cy="4392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5667" y="5046302"/>
            <a:ext cx="4964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May 6, 2020: FDA grants accelerated approval to </a:t>
            </a:r>
            <a:r>
              <a:rPr lang="en-US" dirty="0" err="1">
                <a:solidFill>
                  <a:srgbClr val="C00000"/>
                </a:solidFill>
              </a:rPr>
              <a:t>capmatinib</a:t>
            </a:r>
            <a:r>
              <a:rPr lang="en-US" dirty="0">
                <a:solidFill>
                  <a:srgbClr val="C00000"/>
                </a:solidFill>
              </a:rPr>
              <a:t> for metastatic NSCLC with METex14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Feb 3, 2021: FDA grants accelerated approval to </a:t>
            </a:r>
            <a:r>
              <a:rPr lang="en-US" dirty="0" err="1">
                <a:solidFill>
                  <a:srgbClr val="C00000"/>
                </a:solidFill>
              </a:rPr>
              <a:t>tepotinib</a:t>
            </a:r>
            <a:r>
              <a:rPr lang="en-US" dirty="0">
                <a:solidFill>
                  <a:srgbClr val="C00000"/>
                </a:solidFill>
              </a:rPr>
              <a:t> for metastatic NSCLC with METex14  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143566" y="6523630"/>
            <a:ext cx="2770496" cy="33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Thai et al, Lancet 2021</a:t>
            </a: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35FD4B68-6F91-4955-82A0-12C6BF143BA8}"/>
              </a:ext>
            </a:extLst>
          </p:cNvPr>
          <p:cNvCxnSpPr/>
          <p:nvPr/>
        </p:nvCxnSpPr>
        <p:spPr bwMode="auto">
          <a:xfrm flipV="1">
            <a:off x="7040212" y="5435600"/>
            <a:ext cx="1062388" cy="7366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4BB89C4-9858-4593-A8E3-763474DDFA2A}"/>
              </a:ext>
            </a:extLst>
          </p:cNvPr>
          <p:cNvSpPr/>
          <p:nvPr/>
        </p:nvSpPr>
        <p:spPr bwMode="auto">
          <a:xfrm>
            <a:off x="8304904" y="4668819"/>
            <a:ext cx="516367" cy="7667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94136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55203-E619-4ECE-A39C-3A8EB834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 MET TKIs in MET exon 14 skipping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429EB-CC9D-457E-8A4F-15A60ADB3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5729" y="6515100"/>
            <a:ext cx="6652261" cy="34290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Wolf et al NEJM 2020; Paik et al WCLC 2020; Le et al CCR 2022;  Lu et al ASCO 2020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6548125-EBBF-4A87-A82B-D30D1E099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481614"/>
              </p:ext>
            </p:extLst>
          </p:nvPr>
        </p:nvGraphicFramePr>
        <p:xfrm>
          <a:off x="406400" y="1470659"/>
          <a:ext cx="11495790" cy="4278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158">
                  <a:extLst>
                    <a:ext uri="{9D8B030D-6E8A-4147-A177-3AD203B41FA5}">
                      <a16:colId xmlns:a16="http://schemas.microsoft.com/office/drawing/2014/main" val="2992827416"/>
                    </a:ext>
                  </a:extLst>
                </a:gridCol>
                <a:gridCol w="1735813">
                  <a:extLst>
                    <a:ext uri="{9D8B030D-6E8A-4147-A177-3AD203B41FA5}">
                      <a16:colId xmlns:a16="http://schemas.microsoft.com/office/drawing/2014/main" val="564811053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403606155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1542939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513320605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388498458"/>
                    </a:ext>
                  </a:extLst>
                </a:gridCol>
                <a:gridCol w="1284514">
                  <a:extLst>
                    <a:ext uri="{9D8B030D-6E8A-4147-A177-3AD203B41FA5}">
                      <a16:colId xmlns:a16="http://schemas.microsoft.com/office/drawing/2014/main" val="1752343640"/>
                    </a:ext>
                  </a:extLst>
                </a:gridCol>
                <a:gridCol w="1277733">
                  <a:extLst>
                    <a:ext uri="{9D8B030D-6E8A-4147-A177-3AD203B41FA5}">
                      <a16:colId xmlns:a16="http://schemas.microsoft.com/office/drawing/2014/main" val="1122111945"/>
                    </a:ext>
                  </a:extLst>
                </a:gridCol>
              </a:tblGrid>
              <a:tr h="5293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Crizotinib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n = 69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Capmatinib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n = 28          n = 69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Tepotinib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n = 69         n = 83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Savolitinib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n = 28         n = 42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525985"/>
                  </a:ext>
                </a:extLst>
              </a:tr>
              <a:tr h="5293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Overall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1L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Previously treated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1L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Previously treated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1L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Previously treated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540700"/>
                  </a:ext>
                </a:extLst>
              </a:tr>
              <a:tr h="529382">
                <a:tc>
                  <a:txBody>
                    <a:bodyPr/>
                    <a:lstStyle/>
                    <a:p>
                      <a:r>
                        <a:rPr lang="en-US" b="1" dirty="0"/>
                        <a:t>Median Age</a:t>
                      </a:r>
                    </a:p>
                  </a:txBody>
                  <a:tcPr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73</a:t>
                      </a: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6918595"/>
                  </a:ext>
                </a:extLst>
              </a:tr>
              <a:tr h="529382">
                <a:tc>
                  <a:txBody>
                    <a:bodyPr/>
                    <a:lstStyle/>
                    <a:p>
                      <a:r>
                        <a:rPr lang="en-US" b="1" dirty="0"/>
                        <a:t>RR </a:t>
                      </a:r>
                    </a:p>
                  </a:txBody>
                  <a:tcPr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41%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965068"/>
                  </a:ext>
                </a:extLst>
              </a:tr>
              <a:tr h="529382">
                <a:tc>
                  <a:txBody>
                    <a:bodyPr/>
                    <a:lstStyle/>
                    <a:p>
                      <a:r>
                        <a:rPr lang="en-US" b="1" dirty="0"/>
                        <a:t>Median DOR</a:t>
                      </a:r>
                    </a:p>
                    <a:p>
                      <a:r>
                        <a:rPr lang="en-US" b="1" dirty="0"/>
                        <a:t>(95% CI)</a:t>
                      </a:r>
                    </a:p>
                  </a:txBody>
                  <a:tcPr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9.1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12.6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  <a:p>
                      <a:r>
                        <a:rPr lang="en-US" dirty="0"/>
                        <a:t>(5.6, </a:t>
                      </a:r>
                      <a:r>
                        <a:rPr lang="en-US" dirty="0" err="1"/>
                        <a:t>n.e.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9.7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(5.6, 13.0)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10.8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  <a:p>
                      <a:r>
                        <a:rPr lang="en-US" dirty="0"/>
                        <a:t>(6.9, ne)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11.1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  <a:p>
                      <a:r>
                        <a:rPr lang="en-US" dirty="0"/>
                        <a:t>(9.5, 18.5)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6.8 </a:t>
                      </a:r>
                      <a:r>
                        <a:rPr lang="en-US" dirty="0" err="1"/>
                        <a:t>mo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(3.8, ne)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n.e.</a:t>
                      </a:r>
                      <a:endParaRPr lang="en-US" dirty="0"/>
                    </a:p>
                    <a:p>
                      <a:r>
                        <a:rPr lang="en-US" dirty="0"/>
                        <a:t>(6.9, </a:t>
                      </a:r>
                      <a:r>
                        <a:rPr lang="en-US" dirty="0" err="1"/>
                        <a:t>n.e.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603834"/>
                  </a:ext>
                </a:extLst>
              </a:tr>
              <a:tr h="529382">
                <a:tc>
                  <a:txBody>
                    <a:bodyPr/>
                    <a:lstStyle/>
                    <a:p>
                      <a:r>
                        <a:rPr lang="en-US" b="1" dirty="0"/>
                        <a:t>Median PFS</a:t>
                      </a:r>
                    </a:p>
                    <a:p>
                      <a:r>
                        <a:rPr lang="en-US" b="1" dirty="0"/>
                        <a:t>(95% CI)</a:t>
                      </a:r>
                    </a:p>
                  </a:txBody>
                  <a:tcPr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7.3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12.4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  <a:p>
                      <a:r>
                        <a:rPr lang="en-US" dirty="0"/>
                        <a:t>(8.2, </a:t>
                      </a:r>
                      <a:r>
                        <a:rPr lang="en-US" dirty="0" err="1"/>
                        <a:t>n.e.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5.4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(4.2, 7.0)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8.5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  <a:p>
                      <a:r>
                        <a:rPr lang="en-US" dirty="0"/>
                        <a:t>(6.8, 11.3)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10.9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  <a:p>
                      <a:r>
                        <a:rPr lang="en-US" dirty="0"/>
                        <a:t>(8.2, 12.7)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5.6 </a:t>
                      </a:r>
                      <a:r>
                        <a:rPr lang="en-US" dirty="0" err="1"/>
                        <a:t>mo</a:t>
                      </a:r>
                      <a:r>
                        <a:rPr lang="en-US" dirty="0"/>
                        <a:t> (2.8, 9.7)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13.8</a:t>
                      </a:r>
                    </a:p>
                    <a:p>
                      <a:r>
                        <a:rPr lang="en-US" dirty="0"/>
                        <a:t>(4.1, ne)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10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522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2537-2FA2-422B-8CA2-1F5F7F48B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 profiles of Type </a:t>
            </a:r>
            <a:r>
              <a:rPr lang="en-US" dirty="0" err="1"/>
              <a:t>Ib</a:t>
            </a:r>
            <a:r>
              <a:rPr lang="en-US" dirty="0"/>
              <a:t> MET TKIs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7CAB86-A9F6-4F45-880B-B37E2E9CE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2" y="6533003"/>
            <a:ext cx="5109883" cy="324998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Paik et al ASCO 2019; Wolf et al ASCO 2019, Lu et al ASCO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45D98-1CA9-4BCD-A443-AE186AAB7281}"/>
              </a:ext>
            </a:extLst>
          </p:cNvPr>
          <p:cNvSpPr txBox="1"/>
          <p:nvPr/>
        </p:nvSpPr>
        <p:spPr>
          <a:xfrm>
            <a:off x="570442" y="1431101"/>
            <a:ext cx="208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Tepotinib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839988-C115-48F8-AE45-8F3AE89A0D09}"/>
              </a:ext>
            </a:extLst>
          </p:cNvPr>
          <p:cNvSpPr txBox="1"/>
          <p:nvPr/>
        </p:nvSpPr>
        <p:spPr>
          <a:xfrm>
            <a:off x="4334234" y="1370141"/>
            <a:ext cx="208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Capmatinib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18696-9508-DF4A-B3C1-18E81EE1A70D}"/>
              </a:ext>
            </a:extLst>
          </p:cNvPr>
          <p:cNvSpPr txBox="1"/>
          <p:nvPr/>
        </p:nvSpPr>
        <p:spPr>
          <a:xfrm>
            <a:off x="8861686" y="1370141"/>
            <a:ext cx="208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Savolitinib</a:t>
            </a:r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9877AFC-ACAA-DA45-A46F-61CBF5C2E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16833" r="50588" b="15595"/>
          <a:stretch/>
        </p:blipFill>
        <p:spPr bwMode="auto">
          <a:xfrm>
            <a:off x="4334234" y="2021505"/>
            <a:ext cx="3890726" cy="323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D60B02-9BD1-4A4D-A4C0-41FB57495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20" y="2119147"/>
            <a:ext cx="4221614" cy="3037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82218-8F6F-49F7-9C23-857A8B17A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06" y="2119147"/>
            <a:ext cx="3969074" cy="325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84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B8CC-A9D0-4393-B4D9-F55E3C168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Resistance Mechanisms in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METex14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64D30-D1CD-4E5A-99C7-88600A8ADB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300" y="6451601"/>
            <a:ext cx="9431867" cy="163514"/>
          </a:xfrm>
        </p:spPr>
        <p:txBody>
          <a:bodyPr/>
          <a:lstStyle/>
          <a:p>
            <a:r>
              <a:rPr lang="en-US" sz="900" dirty="0"/>
              <a:t>Schrock et al, JTO 2017; Lu et al, Cancer Res 2017; Heist et al, JTO 2016; </a:t>
            </a:r>
            <a:r>
              <a:rPr lang="en-US" sz="900" dirty="0" err="1"/>
              <a:t>Ou</a:t>
            </a:r>
            <a:r>
              <a:rPr lang="en-US" sz="900" dirty="0"/>
              <a:t> et al, JTO 2016;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Gherardi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 Nature Reviews 2012</a:t>
            </a:r>
            <a:r>
              <a:rPr lang="en-US" sz="900" dirty="0"/>
              <a:t> 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B5F78-CA57-44B6-B603-05EF1E38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430" y="1722944"/>
            <a:ext cx="5624988" cy="37864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8FD891-DD39-4BEA-8D2C-4DAE9104E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" y="1654154"/>
            <a:ext cx="3993816" cy="425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17339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DBBB-E883-43D9-8C41-D70E2C6A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In vitro activity of MET TKIs to secondary mutations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153C9-A78E-4E2C-A392-97D00609B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363"/>
          <a:stretch/>
        </p:blipFill>
        <p:spPr>
          <a:xfrm>
            <a:off x="406400" y="1310493"/>
            <a:ext cx="5527667" cy="4638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150DA-CF4A-4EFB-A6C5-0F1D4CBDE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463"/>
          <a:stretch/>
        </p:blipFill>
        <p:spPr>
          <a:xfrm>
            <a:off x="6173481" y="1938382"/>
            <a:ext cx="5507083" cy="3273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6906EB-B19D-4FA3-ACC7-C14D80F89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757"/>
          <a:stretch/>
        </p:blipFill>
        <p:spPr>
          <a:xfrm>
            <a:off x="6173481" y="1426652"/>
            <a:ext cx="5523455" cy="42882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254A42-0FEB-4B72-B05F-D643DB36AD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050" y="6186290"/>
            <a:ext cx="9145588" cy="428823"/>
          </a:xfrm>
        </p:spPr>
        <p:txBody>
          <a:bodyPr/>
          <a:lstStyle/>
          <a:p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Fujino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 JTO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5624602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Resistance Mechanisms in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METex14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729" y="6473000"/>
            <a:ext cx="9266767" cy="338317"/>
          </a:xfrm>
        </p:spPr>
        <p:txBody>
          <a:bodyPr/>
          <a:lstStyle/>
          <a:p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Bahcall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et al, CCR 2018; </a:t>
            </a:r>
            <a:r>
              <a:rPr lang="en-US" sz="1200" dirty="0"/>
              <a:t>Recondo et al, CCR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296"/>
          <a:stretch/>
        </p:blipFill>
        <p:spPr>
          <a:xfrm>
            <a:off x="6482993" y="1532483"/>
            <a:ext cx="5709007" cy="3793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56BBF7-754E-44C8-9E64-2549068DF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23"/>
          <a:stretch/>
        </p:blipFill>
        <p:spPr>
          <a:xfrm>
            <a:off x="1327841" y="1219200"/>
            <a:ext cx="4564959" cy="527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2645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C2C09-10D9-4234-BC7A-076B41E2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 and post-</a:t>
            </a:r>
            <a:r>
              <a:rPr lang="en-US" dirty="0" err="1"/>
              <a:t>capmatinib</a:t>
            </a:r>
            <a:r>
              <a:rPr lang="en-US" dirty="0"/>
              <a:t> plasma specimens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20A94-B070-4294-AA6C-D4398CE548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25"/>
          <a:stretch/>
        </p:blipFill>
        <p:spPr>
          <a:xfrm>
            <a:off x="652617" y="1333292"/>
            <a:ext cx="10269383" cy="518201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E31FDA-2A6E-430E-93CE-78DDD7DD5654}"/>
              </a:ext>
            </a:extLst>
          </p:cNvPr>
          <p:cNvSpPr txBox="1">
            <a:spLocks/>
          </p:cNvSpPr>
          <p:nvPr/>
        </p:nvSpPr>
        <p:spPr>
          <a:xfrm>
            <a:off x="0" y="6515307"/>
            <a:ext cx="9266767" cy="3203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Dagogo-Jack et al, JTO 2021</a:t>
            </a:r>
          </a:p>
        </p:txBody>
      </p:sp>
    </p:spTree>
    <p:extLst>
      <p:ext uri="{BB962C8B-B14F-4D97-AF65-F5344CB8AC3E}">
        <p14:creationId xmlns:p14="http://schemas.microsoft.com/office/powerpoint/2010/main" val="27308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10208-6462-1469-1507-264F1D849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 inhibitors in acquired resistance (e.g. EGFR)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A00DA3-142F-5BFE-3E17-AFEC81729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" y="3976254"/>
            <a:ext cx="5290721" cy="2060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2F0C7-0877-EAFC-1742-EB00684E8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154" y="3867564"/>
            <a:ext cx="4615586" cy="2886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4BE73C-28C7-0816-A2A1-99D102304539}"/>
              </a:ext>
            </a:extLst>
          </p:cNvPr>
          <p:cNvSpPr txBox="1"/>
          <p:nvPr/>
        </p:nvSpPr>
        <p:spPr>
          <a:xfrm>
            <a:off x="8005616" y="1391361"/>
            <a:ext cx="2876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SAVANNAH</a:t>
            </a:r>
            <a:br>
              <a:rPr lang="en-US" sz="1400" b="1" dirty="0">
                <a:solidFill>
                  <a:srgbClr val="0070C0"/>
                </a:solidFill>
              </a:rPr>
            </a:br>
            <a:r>
              <a:rPr lang="en-US" sz="1400" b="1" dirty="0">
                <a:solidFill>
                  <a:srgbClr val="0070C0"/>
                </a:solidFill>
              </a:rPr>
              <a:t>Osimertinib + </a:t>
            </a:r>
            <a:r>
              <a:rPr lang="en-US" sz="1400" b="1" dirty="0" err="1">
                <a:solidFill>
                  <a:srgbClr val="0070C0"/>
                </a:solidFill>
              </a:rPr>
              <a:t>Savolitinib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DDADB-C2C0-9D7E-9BD1-3555E9F270D3}"/>
              </a:ext>
            </a:extLst>
          </p:cNvPr>
          <p:cNvSpPr txBox="1"/>
          <p:nvPr/>
        </p:nvSpPr>
        <p:spPr>
          <a:xfrm>
            <a:off x="1610591" y="1391354"/>
            <a:ext cx="3311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INSIGHT 2</a:t>
            </a:r>
            <a:br>
              <a:rPr lang="en-US" sz="1400" b="1" dirty="0">
                <a:solidFill>
                  <a:srgbClr val="0070C0"/>
                </a:solidFill>
              </a:rPr>
            </a:br>
            <a:r>
              <a:rPr lang="en-US" sz="1400" b="1" dirty="0">
                <a:solidFill>
                  <a:srgbClr val="0070C0"/>
                </a:solidFill>
              </a:rPr>
              <a:t>Osimertinib + </a:t>
            </a:r>
            <a:r>
              <a:rPr lang="en-US" sz="1400" b="1" dirty="0" err="1">
                <a:solidFill>
                  <a:srgbClr val="0070C0"/>
                </a:solidFill>
              </a:rPr>
              <a:t>Tepotinib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8E543-C028-31BF-D5B4-262315778390}"/>
              </a:ext>
            </a:extLst>
          </p:cNvPr>
          <p:cNvSpPr txBox="1"/>
          <p:nvPr/>
        </p:nvSpPr>
        <p:spPr>
          <a:xfrm>
            <a:off x="0" y="6500175"/>
            <a:ext cx="446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Mazieres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 ESMO 2022;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 WCLC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F59340-65F9-AAF1-EC6E-4F3A307562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39"/>
          <a:stretch/>
        </p:blipFill>
        <p:spPr>
          <a:xfrm>
            <a:off x="7270273" y="1914574"/>
            <a:ext cx="4075545" cy="2173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BC69DB-FBC9-4C38-2D7A-A2BE2DDE7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66" y="2068017"/>
            <a:ext cx="4408169" cy="16751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F7A02AF-46E3-60CD-5D44-0E72094B8745}"/>
              </a:ext>
            </a:extLst>
          </p:cNvPr>
          <p:cNvSpPr/>
          <p:nvPr/>
        </p:nvSpPr>
        <p:spPr bwMode="auto">
          <a:xfrm>
            <a:off x="9902536" y="3293918"/>
            <a:ext cx="1527464" cy="52322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379E14-32C5-AD02-0B58-5E641CFC9DE5}"/>
              </a:ext>
            </a:extLst>
          </p:cNvPr>
          <p:cNvSpPr/>
          <p:nvPr/>
        </p:nvSpPr>
        <p:spPr bwMode="auto">
          <a:xfrm>
            <a:off x="8680215" y="3610539"/>
            <a:ext cx="1527464" cy="52322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231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EEBEE-0A92-77FA-B89D-A89D9D569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clinical trials of type I MET inhibitors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DDC64-6F0B-4DCF-E845-7AA935846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Clinicaltrials.gov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3D4BD57-6924-EE20-57FF-49FF11ADF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564900"/>
              </p:ext>
            </p:extLst>
          </p:nvPr>
        </p:nvGraphicFramePr>
        <p:xfrm>
          <a:off x="593430" y="1455420"/>
          <a:ext cx="8456441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5567">
                  <a:extLst>
                    <a:ext uri="{9D8B030D-6E8A-4147-A177-3AD203B41FA5}">
                      <a16:colId xmlns:a16="http://schemas.microsoft.com/office/drawing/2014/main" val="3162592915"/>
                    </a:ext>
                  </a:extLst>
                </a:gridCol>
                <a:gridCol w="3853849">
                  <a:extLst>
                    <a:ext uri="{9D8B030D-6E8A-4147-A177-3AD203B41FA5}">
                      <a16:colId xmlns:a16="http://schemas.microsoft.com/office/drawing/2014/main" val="1087940098"/>
                    </a:ext>
                  </a:extLst>
                </a:gridCol>
                <a:gridCol w="2937025">
                  <a:extLst>
                    <a:ext uri="{9D8B030D-6E8A-4147-A177-3AD203B41FA5}">
                      <a16:colId xmlns:a16="http://schemas.microsoft.com/office/drawing/2014/main" val="1029123096"/>
                    </a:ext>
                  </a:extLst>
                </a:gridCol>
              </a:tblGrid>
              <a:tr h="31244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NCT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Setting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060657"/>
                  </a:ext>
                </a:extLst>
              </a:tr>
              <a:tr h="31678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CNS metastases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604330"/>
                  </a:ext>
                </a:extLst>
              </a:tr>
              <a:tr h="316785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NCT04739358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Tepotinib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CNS </a:t>
                      </a:r>
                      <a:r>
                        <a:rPr lang="en-US" sz="1600" dirty="0" err="1"/>
                        <a:t>mets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561225"/>
                  </a:ext>
                </a:extLst>
              </a:tr>
              <a:tr h="312446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NCT05567055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Capmatinib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CNS </a:t>
                      </a:r>
                      <a:r>
                        <a:rPr lang="en-US" sz="1600" dirty="0" err="1"/>
                        <a:t>mets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896350"/>
                  </a:ext>
                </a:extLst>
              </a:tr>
              <a:tr h="3124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EGFR combinations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48966"/>
                  </a:ext>
                </a:extLst>
              </a:tr>
              <a:tr h="312446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NCT03940703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Tepotinib</a:t>
                      </a:r>
                      <a:r>
                        <a:rPr lang="en-US" sz="1600" dirty="0"/>
                        <a:t> + Osimertinib (INSIGHT)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EGFR acquired resistance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532027"/>
                  </a:ext>
                </a:extLst>
              </a:tr>
              <a:tr h="316785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NCT01982955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Tepotinib</a:t>
                      </a:r>
                      <a:r>
                        <a:rPr lang="en-US" sz="1600" dirty="0"/>
                        <a:t> + Gefitinib (INSIGHT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EGFR acquired resistance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00105"/>
                  </a:ext>
                </a:extLst>
              </a:tr>
              <a:tr h="316785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NCT01911507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 err="1"/>
                        <a:t>Capmatinib</a:t>
                      </a:r>
                      <a:r>
                        <a:rPr lang="en-US" sz="1600" b="0" i="0" u="none" strike="noStrike" baseline="0" dirty="0"/>
                        <a:t> + Erlotinib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EGFR acquired resistance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137270"/>
                  </a:ext>
                </a:extLst>
              </a:tr>
              <a:tr h="312446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NCT01610336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baseline="0" dirty="0" err="1"/>
                        <a:t>Capmatinib</a:t>
                      </a:r>
                      <a:r>
                        <a:rPr lang="en-US" sz="1600" b="0" i="0" u="none" strike="noStrike" baseline="0" dirty="0"/>
                        <a:t> + Gefitinib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EGFR acquired resistance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696690"/>
                  </a:ext>
                </a:extLst>
              </a:tr>
              <a:tr h="546780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NCT05261399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Savolitinib</a:t>
                      </a:r>
                      <a:r>
                        <a:rPr lang="en-US" sz="1600" dirty="0"/>
                        <a:t> + Osimertinib v platinum doublet chemotherapy (SAFFRON)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EGFR acquired resistance</a:t>
                      </a:r>
                    </a:p>
                    <a:p>
                      <a:r>
                        <a:rPr lang="en-US" sz="1600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419347"/>
                  </a:ext>
                </a:extLst>
              </a:tr>
              <a:tr h="316785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NCT03778229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Savolitinib</a:t>
                      </a:r>
                      <a:r>
                        <a:rPr lang="en-US" sz="1600" dirty="0"/>
                        <a:t> + Osimertinib (SAVANNAH)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EGFR acquired resistance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647679"/>
                  </a:ext>
                </a:extLst>
              </a:tr>
              <a:tr h="3124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Other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026915"/>
                  </a:ext>
                </a:extLst>
              </a:tr>
              <a:tr h="312446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NCT05488314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Capmatinib</a:t>
                      </a:r>
                      <a:r>
                        <a:rPr lang="en-US" sz="1600" dirty="0"/>
                        <a:t> + </a:t>
                      </a:r>
                      <a:r>
                        <a:rPr lang="en-US" sz="1600" dirty="0" err="1"/>
                        <a:t>amivantamab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METex14 and MET 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388864"/>
                  </a:ext>
                </a:extLst>
              </a:tr>
              <a:tr h="312446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NCT04926831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Capmatinib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Neoadjuvant and adjuvant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475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973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A6A6-AF96-42EC-B1AC-2869C959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Antibody and Antibody Drug Conjugates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7E94B-6FB4-4B52-ABF9-728E5BD696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200" dirty="0"/>
              <a:t>Clinicaltrials.gov</a:t>
            </a:r>
          </a:p>
          <a:p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48DF5BB-49AE-43E0-8EBE-257E4EA46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61928"/>
              </p:ext>
            </p:extLst>
          </p:nvPr>
        </p:nvGraphicFramePr>
        <p:xfrm>
          <a:off x="1441450" y="1948180"/>
          <a:ext cx="9044178" cy="2961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96898">
                  <a:extLst>
                    <a:ext uri="{9D8B030D-6E8A-4147-A177-3AD203B41FA5}">
                      <a16:colId xmlns:a16="http://schemas.microsoft.com/office/drawing/2014/main" val="3162592915"/>
                    </a:ext>
                  </a:extLst>
                </a:gridCol>
                <a:gridCol w="1861820">
                  <a:extLst>
                    <a:ext uri="{9D8B030D-6E8A-4147-A177-3AD203B41FA5}">
                      <a16:colId xmlns:a16="http://schemas.microsoft.com/office/drawing/2014/main" val="1087940098"/>
                    </a:ext>
                  </a:extLst>
                </a:gridCol>
                <a:gridCol w="2867660">
                  <a:extLst>
                    <a:ext uri="{9D8B030D-6E8A-4147-A177-3AD203B41FA5}">
                      <a16:colId xmlns:a16="http://schemas.microsoft.com/office/drawing/2014/main" val="1029123096"/>
                    </a:ext>
                  </a:extLst>
                </a:gridCol>
                <a:gridCol w="855980">
                  <a:extLst>
                    <a:ext uri="{9D8B030D-6E8A-4147-A177-3AD203B41FA5}">
                      <a16:colId xmlns:a16="http://schemas.microsoft.com/office/drawing/2014/main" val="1026843100"/>
                    </a:ext>
                  </a:extLst>
                </a:gridCol>
                <a:gridCol w="1861820">
                  <a:extLst>
                    <a:ext uri="{9D8B030D-6E8A-4147-A177-3AD203B41FA5}">
                      <a16:colId xmlns:a16="http://schemas.microsoft.com/office/drawing/2014/main" val="387701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060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NCT03859752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TR1801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 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NCT03859752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561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NCT03539536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ABBV399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 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NCT03539536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896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NCT04077099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REGN5093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 bispecific 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/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NCT04077099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0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NCT04077463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/>
                        <a:t>JNJ-61186372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EGFR MET bispecific 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NCT04077463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13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NCT04169178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HXL55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 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NCT04169178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696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NCT02648724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 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/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NCT02648724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647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278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85008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16BA-68F3-D3D6-AA31-1CA723477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Amivantamab</a:t>
            </a:r>
            <a:r>
              <a:rPr lang="en-US" dirty="0"/>
              <a:t> (</a:t>
            </a:r>
            <a:r>
              <a:rPr lang="en-US" sz="2400" b="0" i="0" u="none" strike="noStrike" baseline="0" dirty="0"/>
              <a:t>JNJ-61186372)</a:t>
            </a:r>
            <a:r>
              <a:rPr lang="en-US" dirty="0"/>
              <a:t>: EGFR-MET bispecific antibody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BE9FDE-FA34-4CB1-6D4F-DB5FE9EC4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0" y="1428489"/>
            <a:ext cx="6600756" cy="4555452"/>
          </a:xfr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503ED9A-8648-FFB0-CAAF-8756B374F743}"/>
              </a:ext>
            </a:extLst>
          </p:cNvPr>
          <p:cNvSpPr txBox="1">
            <a:spLocks/>
          </p:cNvSpPr>
          <p:nvPr/>
        </p:nvSpPr>
        <p:spPr>
          <a:xfrm>
            <a:off x="125730" y="6411939"/>
            <a:ext cx="9266767" cy="3203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Krebs et al, ASCO 2022</a:t>
            </a:r>
          </a:p>
        </p:txBody>
      </p:sp>
    </p:spTree>
    <p:extLst>
      <p:ext uri="{BB962C8B-B14F-4D97-AF65-F5344CB8AC3E}">
        <p14:creationId xmlns:p14="http://schemas.microsoft.com/office/powerpoint/2010/main" val="178917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MET exon 14 skipping as a targetable alteration in lung cancer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2400" y="6726780"/>
            <a:ext cx="9143778" cy="262440"/>
          </a:xfrm>
        </p:spPr>
        <p:txBody>
          <a:bodyPr/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Frampton et al Cancer Discovery 2015; </a:t>
            </a:r>
            <a:r>
              <a:rPr lang="en-US" sz="1200" dirty="0" err="1"/>
              <a:t>Drilon</a:t>
            </a:r>
            <a:r>
              <a:rPr lang="en-US" sz="1200" dirty="0"/>
              <a:t> CCR 2016; 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311" y="1764599"/>
            <a:ext cx="5577733" cy="4163879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58FE1E3-0BD7-4661-ACC8-76998DFF0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36667" r="38499" b="12000"/>
          <a:stretch>
            <a:fillRect/>
          </a:stretch>
        </p:blipFill>
        <p:spPr bwMode="auto">
          <a:xfrm>
            <a:off x="152401" y="1452282"/>
            <a:ext cx="6006694" cy="462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65206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1E81-6206-E9EE-3F5A-842CAE3A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Amivantamab</a:t>
            </a:r>
            <a:r>
              <a:rPr lang="en-US" dirty="0"/>
              <a:t> CHRYSALIS study design: METex14 cohort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06932A-FE68-FDD8-BBA4-50E091E8C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429" y="1532965"/>
            <a:ext cx="10445141" cy="4302774"/>
          </a:xfr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3BCAD52-8766-9B26-A415-2F0C9AA8A25F}"/>
              </a:ext>
            </a:extLst>
          </p:cNvPr>
          <p:cNvSpPr txBox="1">
            <a:spLocks/>
          </p:cNvSpPr>
          <p:nvPr/>
        </p:nvSpPr>
        <p:spPr>
          <a:xfrm>
            <a:off x="125730" y="6411939"/>
            <a:ext cx="9266767" cy="3203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Krebs et al, ASCO 2022</a:t>
            </a:r>
          </a:p>
        </p:txBody>
      </p:sp>
    </p:spTree>
    <p:extLst>
      <p:ext uri="{BB962C8B-B14F-4D97-AF65-F5344CB8AC3E}">
        <p14:creationId xmlns:p14="http://schemas.microsoft.com/office/powerpoint/2010/main" val="2307684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A44F-AF75-4285-65B2-F10356BEE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Amivantamab</a:t>
            </a:r>
            <a:r>
              <a:rPr lang="en-US" dirty="0"/>
              <a:t> CHRYSALIS: METex14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A8D15A-255A-61DA-E59D-4702F93B4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035" y="1799944"/>
            <a:ext cx="9888330" cy="4020111"/>
          </a:xfr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FA7089A-3937-CA84-91B1-A3194510A9CD}"/>
              </a:ext>
            </a:extLst>
          </p:cNvPr>
          <p:cNvSpPr txBox="1">
            <a:spLocks/>
          </p:cNvSpPr>
          <p:nvPr/>
        </p:nvSpPr>
        <p:spPr>
          <a:xfrm>
            <a:off x="125730" y="6411939"/>
            <a:ext cx="9266767" cy="3203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Krebs et al, ASCO 2022</a:t>
            </a:r>
          </a:p>
        </p:txBody>
      </p:sp>
    </p:spTree>
    <p:extLst>
      <p:ext uri="{BB962C8B-B14F-4D97-AF65-F5344CB8AC3E}">
        <p14:creationId xmlns:p14="http://schemas.microsoft.com/office/powerpoint/2010/main" val="3268127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1E81-6206-E9EE-3F5A-842CAE3A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Amivantamab</a:t>
            </a:r>
            <a:r>
              <a:rPr lang="en-US" dirty="0"/>
              <a:t> activity in METex14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EE6292-EE4C-FCD0-784E-3264BA042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312" y="1586754"/>
            <a:ext cx="10811688" cy="4001592"/>
          </a:xfr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3ADC241-D83F-6D79-E9A0-F788EDBE4F2A}"/>
              </a:ext>
            </a:extLst>
          </p:cNvPr>
          <p:cNvSpPr txBox="1">
            <a:spLocks/>
          </p:cNvSpPr>
          <p:nvPr/>
        </p:nvSpPr>
        <p:spPr>
          <a:xfrm>
            <a:off x="125730" y="6411939"/>
            <a:ext cx="9266767" cy="3203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Krebs et al, ASCO 2022</a:t>
            </a:r>
          </a:p>
        </p:txBody>
      </p:sp>
    </p:spTree>
    <p:extLst>
      <p:ext uri="{BB962C8B-B14F-4D97-AF65-F5344CB8AC3E}">
        <p14:creationId xmlns:p14="http://schemas.microsoft.com/office/powerpoint/2010/main" val="2004723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1E81-6206-E9EE-3F5A-842CAE3A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Amivantamab</a:t>
            </a:r>
            <a:r>
              <a:rPr lang="en-US" dirty="0"/>
              <a:t> AEs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352232-0FDC-7947-11DF-73381D4BC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72"/>
          <a:stretch/>
        </p:blipFill>
        <p:spPr>
          <a:xfrm>
            <a:off x="615611" y="1594492"/>
            <a:ext cx="10720259" cy="4074269"/>
          </a:xfr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44F959-EA56-8765-F4BE-9CF5A9388492}"/>
              </a:ext>
            </a:extLst>
          </p:cNvPr>
          <p:cNvSpPr txBox="1">
            <a:spLocks/>
          </p:cNvSpPr>
          <p:nvPr/>
        </p:nvSpPr>
        <p:spPr>
          <a:xfrm>
            <a:off x="125730" y="6411939"/>
            <a:ext cx="9266767" cy="3203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Krebs et al, ASCO 2022</a:t>
            </a:r>
          </a:p>
        </p:txBody>
      </p:sp>
    </p:spTree>
    <p:extLst>
      <p:ext uri="{BB962C8B-B14F-4D97-AF65-F5344CB8AC3E}">
        <p14:creationId xmlns:p14="http://schemas.microsoft.com/office/powerpoint/2010/main" val="3588785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AF9D-DB3C-D508-E72D-5B701A9C7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CF703-66EC-361A-419D-122FFAE68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66 </a:t>
            </a:r>
            <a:r>
              <a:rPr lang="en-US" dirty="0" err="1"/>
              <a:t>yo</a:t>
            </a:r>
            <a:r>
              <a:rPr lang="en-US" dirty="0"/>
              <a:t> woman, </a:t>
            </a:r>
            <a:r>
              <a:rPr lang="en-US" dirty="0" err="1"/>
              <a:t>neversmoker</a:t>
            </a:r>
            <a:r>
              <a:rPr lang="en-US" dirty="0"/>
              <a:t>, presented with cough, chest pressure, and SOB</a:t>
            </a:r>
          </a:p>
          <a:p>
            <a:r>
              <a:rPr lang="en-US" dirty="0"/>
              <a:t>CTs showed lung mass with hilar, mediastinal, supraclavicular LAN</a:t>
            </a:r>
          </a:p>
          <a:p>
            <a:r>
              <a:rPr lang="en-US" dirty="0"/>
              <a:t>Found to have pericardial effusion with tamponade physiology</a:t>
            </a:r>
          </a:p>
          <a:p>
            <a:r>
              <a:rPr lang="en-US" dirty="0"/>
              <a:t>Pericardiocentesis performed; cytology confirmed adenocarcinoma</a:t>
            </a:r>
          </a:p>
          <a:p>
            <a:r>
              <a:rPr lang="en-US" dirty="0"/>
              <a:t>NGS revealed MET exon 14 skipping</a:t>
            </a:r>
          </a:p>
          <a:p>
            <a:r>
              <a:rPr lang="en-US" dirty="0"/>
              <a:t>Once discharged from hospitalization and medically stable, started on </a:t>
            </a:r>
            <a:r>
              <a:rPr lang="en-US" dirty="0" err="1"/>
              <a:t>capmatinib</a:t>
            </a:r>
            <a:r>
              <a:rPr lang="en-US" dirty="0"/>
              <a:t> on clinical trial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50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AF9D-DB3C-D508-E72D-5B701A9C7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 cont’d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05AAF7-DA3A-2E72-063A-9D3EAFF632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0713" y="1752599"/>
            <a:ext cx="7069690" cy="3972791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F9C8E5-CA5A-D5FF-A77E-A4E0FB318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6636" y="1752600"/>
            <a:ext cx="3267364" cy="4343400"/>
          </a:xfrm>
        </p:spPr>
        <p:txBody>
          <a:bodyPr/>
          <a:lstStyle/>
          <a:p>
            <a:r>
              <a:rPr lang="en-US" sz="1800" dirty="0"/>
              <a:t>PR on first evaluation</a:t>
            </a:r>
          </a:p>
          <a:p>
            <a:r>
              <a:rPr lang="en-US" sz="1800" dirty="0"/>
              <a:t>Ongoing PR, currently 4+ years</a:t>
            </a:r>
          </a:p>
          <a:p>
            <a:r>
              <a:rPr lang="en-US" sz="1800" dirty="0"/>
              <a:t>Major AE: Grade 1-2 peripheral edema, managed with compression stockings  </a:t>
            </a:r>
          </a:p>
        </p:txBody>
      </p:sp>
    </p:spTree>
    <p:extLst>
      <p:ext uri="{BB962C8B-B14F-4D97-AF65-F5344CB8AC3E}">
        <p14:creationId xmlns:p14="http://schemas.microsoft.com/office/powerpoint/2010/main" val="967984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6D939-BE35-D2AD-761F-64D972B1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DEA95-D276-2A3A-8CFC-67A23961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77 </a:t>
            </a:r>
            <a:r>
              <a:rPr lang="en-US" sz="1800" dirty="0" err="1"/>
              <a:t>yo</a:t>
            </a:r>
            <a:r>
              <a:rPr lang="en-US" sz="1800" dirty="0"/>
              <a:t> woman who presented with a persistent cough.  Was treated with antibiotics but cough persisted.  Ultimately had chest CT in January 2013 that showed bilateral lung nodules and L pleural effusion.</a:t>
            </a:r>
          </a:p>
          <a:p>
            <a:pPr lvl="1"/>
            <a:r>
              <a:rPr lang="en-US" sz="1800" dirty="0"/>
              <a:t>Thoracentesis showed malignant adenocarcinoma, and molecular testing showed EGFR L858R </a:t>
            </a:r>
          </a:p>
          <a:p>
            <a:r>
              <a:rPr lang="en-US" sz="1800" dirty="0"/>
              <a:t>Started erlotinib with good response until 2015</a:t>
            </a:r>
          </a:p>
          <a:p>
            <a:pPr lvl="1"/>
            <a:r>
              <a:rPr lang="en-US" sz="1800" dirty="0" err="1"/>
              <a:t>Rebiopsy</a:t>
            </a:r>
            <a:r>
              <a:rPr lang="en-US" sz="1800" dirty="0"/>
              <a:t> showed EGFR L858R and T790M</a:t>
            </a:r>
          </a:p>
          <a:p>
            <a:r>
              <a:rPr lang="en-US" sz="1800" dirty="0"/>
              <a:t>Started clinical trial AZD9291 (</a:t>
            </a:r>
            <a:r>
              <a:rPr lang="en-US" sz="1800" dirty="0" err="1"/>
              <a:t>osimertinib</a:t>
            </a:r>
            <a:r>
              <a:rPr lang="en-US" sz="1800" dirty="0"/>
              <a:t>) on 2/9/15 with good response until 7/2016 </a:t>
            </a:r>
          </a:p>
          <a:p>
            <a:pPr lvl="1"/>
            <a:r>
              <a:rPr lang="en-US" sz="1800" dirty="0" err="1"/>
              <a:t>Rebiopsy</a:t>
            </a:r>
            <a:r>
              <a:rPr lang="en-US" sz="1800" dirty="0"/>
              <a:t> showed EGFR L858R and MET amplification (MET:CEP7 ratio &gt; 25:1)</a:t>
            </a:r>
          </a:p>
          <a:p>
            <a:r>
              <a:rPr lang="en-US" sz="1800" dirty="0"/>
              <a:t>Started clinical trial AZD9291 (</a:t>
            </a:r>
            <a:r>
              <a:rPr lang="en-US" sz="1800" dirty="0" err="1"/>
              <a:t>osimertinib</a:t>
            </a:r>
            <a:r>
              <a:rPr lang="en-US" sz="1800" dirty="0"/>
              <a:t>) + AZD6094 (</a:t>
            </a:r>
            <a:r>
              <a:rPr lang="en-US" sz="1800" dirty="0" err="1"/>
              <a:t>savolitinib</a:t>
            </a:r>
            <a:r>
              <a:rPr lang="en-US" sz="1800" dirty="0"/>
              <a:t>) on 8/31/2016 with response   </a:t>
            </a:r>
          </a:p>
          <a:p>
            <a:pPr lvl="1"/>
            <a:r>
              <a:rPr lang="en-US" sz="1800" dirty="0"/>
              <a:t>Response lasted approximately 1 year   </a:t>
            </a:r>
          </a:p>
          <a:p>
            <a:r>
              <a:rPr lang="en-US" sz="1800" dirty="0"/>
              <a:t>Started clinical trial erlotinib + ABBV-399 with good response for approximately 9 months</a:t>
            </a:r>
          </a:p>
          <a:p>
            <a:r>
              <a:rPr lang="en-US" sz="1800" dirty="0"/>
              <a:t>Ultimately at time of progression, PS further declined and she declined further therapy</a:t>
            </a:r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466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9AA0-D193-4EEF-B778-E52D7653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D0A30-2204-4B57-8059-F33481D9C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METex14 is targetable alteration</a:t>
            </a:r>
          </a:p>
          <a:p>
            <a:r>
              <a:rPr lang="en-US" dirty="0"/>
              <a:t>MET amplification as target is dependent on level of amplification</a:t>
            </a:r>
          </a:p>
          <a:p>
            <a:r>
              <a:rPr lang="en-US" dirty="0"/>
              <a:t>Resistance mechanisms encompass on-target and off-target mechanisms</a:t>
            </a:r>
          </a:p>
          <a:p>
            <a:r>
              <a:rPr lang="en-US" dirty="0"/>
              <a:t>Clinical options </a:t>
            </a:r>
          </a:p>
          <a:p>
            <a:pPr lvl="1"/>
            <a:r>
              <a:rPr lang="en-US" dirty="0" err="1"/>
              <a:t>Capmatinib</a:t>
            </a:r>
            <a:r>
              <a:rPr lang="en-US" dirty="0"/>
              <a:t> and </a:t>
            </a:r>
            <a:r>
              <a:rPr lang="en-US" dirty="0" err="1"/>
              <a:t>Tepotinib</a:t>
            </a:r>
            <a:r>
              <a:rPr lang="en-US" dirty="0"/>
              <a:t> are FDA approved for METex14 NSCLC</a:t>
            </a:r>
          </a:p>
          <a:p>
            <a:pPr lvl="1"/>
            <a:r>
              <a:rPr lang="en-US" dirty="0" err="1"/>
              <a:t>Crizotinib</a:t>
            </a:r>
            <a:r>
              <a:rPr lang="en-US" dirty="0"/>
              <a:t>, </a:t>
            </a:r>
            <a:r>
              <a:rPr lang="en-US" dirty="0" err="1"/>
              <a:t>savolitinib</a:t>
            </a:r>
            <a:r>
              <a:rPr lang="en-US" dirty="0"/>
              <a:t> other type I inhibitors also have shown activity</a:t>
            </a:r>
          </a:p>
          <a:p>
            <a:pPr lvl="1"/>
            <a:r>
              <a:rPr lang="en-US" dirty="0" err="1"/>
              <a:t>Cabozantinib</a:t>
            </a:r>
            <a:r>
              <a:rPr lang="en-US" dirty="0"/>
              <a:t> and other type II inhibitors</a:t>
            </a:r>
          </a:p>
          <a:p>
            <a:pPr lvl="1"/>
            <a:r>
              <a:rPr lang="en-US" dirty="0"/>
              <a:t>MET Abs and ADCs in development</a:t>
            </a:r>
          </a:p>
          <a:p>
            <a:pPr lvl="1"/>
            <a:r>
              <a:rPr lang="en-US" dirty="0"/>
              <a:t>Activity of </a:t>
            </a:r>
            <a:r>
              <a:rPr lang="en-US" dirty="0" err="1"/>
              <a:t>amivantamab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49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METex14 mutually exclusive from other driver alterations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37041" r="24747" b="25922"/>
          <a:stretch>
            <a:fillRect/>
          </a:stretch>
        </p:blipFill>
        <p:spPr bwMode="auto">
          <a:xfrm>
            <a:off x="1066313" y="1766776"/>
            <a:ext cx="10497333" cy="412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28600" y="6217920"/>
            <a:ext cx="3368040" cy="335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Frampton et al, Cancer Discovery 2015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1264920" y="2254103"/>
            <a:ext cx="381000" cy="152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196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Characteristics of lung cancer patients with METex14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833" y="6692118"/>
            <a:ext cx="9481781" cy="110023"/>
          </a:xfrm>
        </p:spPr>
        <p:txBody>
          <a:bodyPr/>
          <a:lstStyle/>
          <a:p>
            <a:r>
              <a:rPr lang="en-US" sz="1200" dirty="0"/>
              <a:t>Adapted from Awad et al, Lung Cancer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546" y="1278120"/>
            <a:ext cx="4543737" cy="244246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B508FCB-8E68-453D-9CB4-ABDAFA89C8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5932591"/>
              </p:ext>
            </p:extLst>
          </p:nvPr>
        </p:nvGraphicFramePr>
        <p:xfrm>
          <a:off x="1104028" y="3872753"/>
          <a:ext cx="5077641" cy="2649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A80601D-D8E8-419C-BB3F-579946EF41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746993"/>
              </p:ext>
            </p:extLst>
          </p:nvPr>
        </p:nvGraphicFramePr>
        <p:xfrm>
          <a:off x="6733264" y="2384078"/>
          <a:ext cx="5175336" cy="307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8405722" y="1867284"/>
            <a:ext cx="2091350" cy="39835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ＭＳ Ｐゴシック" charset="-128"/>
              </a:rPr>
              <a:t>Smoking Status</a:t>
            </a:r>
          </a:p>
        </p:txBody>
      </p:sp>
    </p:spTree>
    <p:extLst>
      <p:ext uri="{BB962C8B-B14F-4D97-AF65-F5344CB8AC3E}">
        <p14:creationId xmlns:p14="http://schemas.microsoft.com/office/powerpoint/2010/main" val="34643502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Gene Copy Number Increases: Polysomy v Focal Amplification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29892"/>
            <a:ext cx="4378362" cy="286944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Guo et al Nat Rev Clin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2020; Noonan et al, JTO 2016</a:t>
            </a:r>
          </a:p>
          <a:p>
            <a:pPr>
              <a:defRPr/>
            </a:pP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9AD3E-8DDA-4531-BF3A-4AFC97B2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790" y="1375567"/>
            <a:ext cx="4414222" cy="2267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DC491A-93DF-418B-A315-B32FCEA81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748" y="3787706"/>
            <a:ext cx="4197730" cy="3029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0E633-9F52-4090-B585-DEBECAFC83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7"/>
          <a:stretch/>
        </p:blipFill>
        <p:spPr>
          <a:xfrm>
            <a:off x="259522" y="1539588"/>
            <a:ext cx="7573268" cy="42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0064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Frequency of high level MET amplification in lung cancer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06400" y="6188765"/>
            <a:ext cx="9266767" cy="426349"/>
          </a:xfrm>
        </p:spPr>
        <p:txBody>
          <a:bodyPr/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Camidge et al, ASCO 2014</a:t>
            </a:r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639F6E-7CE0-41AB-BBC6-FB973120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107" y="1448872"/>
            <a:ext cx="9547785" cy="396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602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A0B0B-397A-49D6-89B6-E39DDFE6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MET tyrosine kinase inhibitors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591CC-48C9-4DDA-B373-BAC9F715A9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018" y="6227545"/>
            <a:ext cx="9146116" cy="364217"/>
          </a:xfrm>
        </p:spPr>
        <p:txBody>
          <a:bodyPr/>
          <a:lstStyle/>
          <a:p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Gherardi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 Nature Reviews 2012;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Fujino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 JTO 2019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0E02B-040A-417F-9691-7A641FCCD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162" y="1666701"/>
            <a:ext cx="6494009" cy="3057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40296A-F1C0-4E84-ACF1-42F58BE1A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1" y="1453916"/>
            <a:ext cx="3313148" cy="1741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0BE96-3918-44FD-AA8D-DDA6DFEA6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21" y="3321424"/>
            <a:ext cx="5138933" cy="29061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8B233F-22AC-4072-93A3-7C5CD5236675}"/>
              </a:ext>
            </a:extLst>
          </p:cNvPr>
          <p:cNvSpPr/>
          <p:nvPr/>
        </p:nvSpPr>
        <p:spPr bwMode="auto">
          <a:xfrm>
            <a:off x="7068620" y="2732926"/>
            <a:ext cx="3554859" cy="359595"/>
          </a:xfrm>
          <a:prstGeom prst="rect">
            <a:avLst/>
          </a:prstGeom>
          <a:noFill/>
          <a:ln w="635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91551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7E899-877D-4A3C-B91C-C7BEED674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Crizotinib</a:t>
            </a:r>
            <a:r>
              <a:rPr lang="en-US" dirty="0">
                <a:solidFill>
                  <a:schemeClr val="tx2"/>
                </a:solidFill>
              </a:rPr>
              <a:t> PROFILE 1001 Study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A10A1-12EA-41F1-8D20-DA6992007F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951" y="6420809"/>
            <a:ext cx="9146116" cy="130805"/>
          </a:xfrm>
        </p:spPr>
        <p:txBody>
          <a:bodyPr/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Drilon et al, WCLC 2018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0F7D7-A0DE-4C46-9B01-C6F14B4F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78" y="1247145"/>
            <a:ext cx="10067844" cy="45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965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ransplant_r1b">
  <a:themeElements>
    <a:clrScheme name="Default Design 13">
      <a:dk1>
        <a:srgbClr val="000000"/>
      </a:dk1>
      <a:lt1>
        <a:srgbClr val="999999"/>
      </a:lt1>
      <a:dk2>
        <a:srgbClr val="FFFFFF"/>
      </a:dk2>
      <a:lt2>
        <a:srgbClr val="808080"/>
      </a:lt2>
      <a:accent1>
        <a:srgbClr val="006100"/>
      </a:accent1>
      <a:accent2>
        <a:srgbClr val="007DA3"/>
      </a:accent2>
      <a:accent3>
        <a:srgbClr val="CACACA"/>
      </a:accent3>
      <a:accent4>
        <a:srgbClr val="000000"/>
      </a:accent4>
      <a:accent5>
        <a:srgbClr val="AAB7AA"/>
      </a:accent5>
      <a:accent6>
        <a:srgbClr val="007193"/>
      </a:accent6>
      <a:hlink>
        <a:srgbClr val="FD7500"/>
      </a:hlink>
      <a:folHlink>
        <a:srgbClr val="CC0002"/>
      </a:folHlink>
    </a:clrScheme>
    <a:fontScheme name="Default Design">
      <a:majorFont>
        <a:latin typeface="Palatino"/>
        <a:ea typeface="ＭＳ Ｐゴシック"/>
        <a:cs typeface=""/>
      </a:majorFont>
      <a:minorFont>
        <a:latin typeface="Univers 47 CondensedLigh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999999"/>
        </a:lt1>
        <a:dk2>
          <a:srgbClr val="FFFFFF"/>
        </a:dk2>
        <a:lt2>
          <a:srgbClr val="808080"/>
        </a:lt2>
        <a:accent1>
          <a:srgbClr val="006100"/>
        </a:accent1>
        <a:accent2>
          <a:srgbClr val="007DA3"/>
        </a:accent2>
        <a:accent3>
          <a:srgbClr val="CACACA"/>
        </a:accent3>
        <a:accent4>
          <a:srgbClr val="000000"/>
        </a:accent4>
        <a:accent5>
          <a:srgbClr val="AAB7AA"/>
        </a:accent5>
        <a:accent6>
          <a:srgbClr val="007193"/>
        </a:accent6>
        <a:hlink>
          <a:srgbClr val="FD7500"/>
        </a:hlink>
        <a:folHlink>
          <a:srgbClr val="CC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ransplant_r1b">
  <a:themeElements>
    <a:clrScheme name="Default Design 13">
      <a:dk1>
        <a:srgbClr val="000000"/>
      </a:dk1>
      <a:lt1>
        <a:srgbClr val="999999"/>
      </a:lt1>
      <a:dk2>
        <a:srgbClr val="FFFFFF"/>
      </a:dk2>
      <a:lt2>
        <a:srgbClr val="808080"/>
      </a:lt2>
      <a:accent1>
        <a:srgbClr val="006100"/>
      </a:accent1>
      <a:accent2>
        <a:srgbClr val="007DA3"/>
      </a:accent2>
      <a:accent3>
        <a:srgbClr val="CACACA"/>
      </a:accent3>
      <a:accent4>
        <a:srgbClr val="000000"/>
      </a:accent4>
      <a:accent5>
        <a:srgbClr val="AAB7AA"/>
      </a:accent5>
      <a:accent6>
        <a:srgbClr val="007193"/>
      </a:accent6>
      <a:hlink>
        <a:srgbClr val="FD7500"/>
      </a:hlink>
      <a:folHlink>
        <a:srgbClr val="CC0002"/>
      </a:folHlink>
    </a:clrScheme>
    <a:fontScheme name="Default Design">
      <a:majorFont>
        <a:latin typeface="Palatino"/>
        <a:ea typeface="ＭＳ Ｐゴシック"/>
        <a:cs typeface=""/>
      </a:majorFont>
      <a:minorFont>
        <a:latin typeface="Univers 47 CondensedLigh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999999"/>
        </a:lt1>
        <a:dk2>
          <a:srgbClr val="FFFFFF"/>
        </a:dk2>
        <a:lt2>
          <a:srgbClr val="808080"/>
        </a:lt2>
        <a:accent1>
          <a:srgbClr val="006100"/>
        </a:accent1>
        <a:accent2>
          <a:srgbClr val="007DA3"/>
        </a:accent2>
        <a:accent3>
          <a:srgbClr val="CACACA"/>
        </a:accent3>
        <a:accent4>
          <a:srgbClr val="000000"/>
        </a:accent4>
        <a:accent5>
          <a:srgbClr val="AAB7AA"/>
        </a:accent5>
        <a:accent6>
          <a:srgbClr val="007193"/>
        </a:accent6>
        <a:hlink>
          <a:srgbClr val="FD7500"/>
        </a:hlink>
        <a:folHlink>
          <a:srgbClr val="CC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D38A53CC-A4E2-4722-A094-9BA4E5687D7E}"/>
</file>

<file path=customXml/itemProps2.xml><?xml version="1.0" encoding="utf-8"?>
<ds:datastoreItem xmlns:ds="http://schemas.openxmlformats.org/officeDocument/2006/customXml" ds:itemID="{C400D952-B033-4841-8CCE-7068CA8FAC39}"/>
</file>

<file path=customXml/itemProps3.xml><?xml version="1.0" encoding="utf-8"?>
<ds:datastoreItem xmlns:ds="http://schemas.openxmlformats.org/officeDocument/2006/customXml" ds:itemID="{7C39B102-E31F-451B-845F-98FE4CFE06F1}"/>
</file>

<file path=docProps/app.xml><?xml version="1.0" encoding="utf-8"?>
<Properties xmlns="http://schemas.openxmlformats.org/officeDocument/2006/extended-properties" xmlns:vt="http://schemas.openxmlformats.org/officeDocument/2006/docPropsVTypes">
  <TotalTime>3365</TotalTime>
  <Words>1209</Words>
  <Application>Microsoft Macintosh PowerPoint</Application>
  <PresentationFormat>Widescreen</PresentationFormat>
  <Paragraphs>261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Lucida Grande</vt:lpstr>
      <vt:lpstr>Palatino</vt:lpstr>
      <vt:lpstr>Times</vt:lpstr>
      <vt:lpstr>Univers 47 CondensedLight</vt:lpstr>
      <vt:lpstr>Transplant_r1b</vt:lpstr>
      <vt:lpstr>1_Transplant_r1b</vt:lpstr>
      <vt:lpstr>Second-generation ROS1 Inhibitors</vt:lpstr>
      <vt:lpstr>Molecular landscape of NSCLC</vt:lpstr>
      <vt:lpstr>MET exon 14 skipping as a targetable alteration in lung cancer</vt:lpstr>
      <vt:lpstr>METex14 mutually exclusive from other driver alterations</vt:lpstr>
      <vt:lpstr>Characteristics of lung cancer patients with METex14</vt:lpstr>
      <vt:lpstr>Gene Copy Number Increases: Polysomy v Focal Amplification  </vt:lpstr>
      <vt:lpstr>Frequency of high level MET amplification in lung cancer</vt:lpstr>
      <vt:lpstr>MET tyrosine kinase inhibitors</vt:lpstr>
      <vt:lpstr>Crizotinib PROFILE 1001 Study Design</vt:lpstr>
      <vt:lpstr>Crizotinib activity in METex14 </vt:lpstr>
      <vt:lpstr>Crizotinib activity in MET amplified NSCLC</vt:lpstr>
      <vt:lpstr>Tepotinib VISION study design</vt:lpstr>
      <vt:lpstr>Tepotinib activity in METex14  </vt:lpstr>
      <vt:lpstr>Tepotinib activity in MET amplified NSCLC</vt:lpstr>
      <vt:lpstr>Capmatinib GEOMETRY mono-1 study design</vt:lpstr>
      <vt:lpstr>Capmatinib activity in METex14  </vt:lpstr>
      <vt:lpstr>Capmatinib activity in GEOMETRY mono-1, in MET GCN cohorts</vt:lpstr>
      <vt:lpstr>Savolitinib NCT02897479 study design </vt:lpstr>
      <vt:lpstr>Savolitinib activity in METex14  </vt:lpstr>
      <vt:lpstr>Type I MET TKIs in MET exon 14 skipping</vt:lpstr>
      <vt:lpstr>AE profiles of Type Ib MET TKIs</vt:lpstr>
      <vt:lpstr>Resistance Mechanisms in METex14 </vt:lpstr>
      <vt:lpstr>In vitro activity of MET TKIs to secondary mutations</vt:lpstr>
      <vt:lpstr>Resistance Mechanisms in METex14  </vt:lpstr>
      <vt:lpstr>Pre- and post-capmatinib plasma specimens</vt:lpstr>
      <vt:lpstr>MET inhibitors in acquired resistance (e.g. EGFR)</vt:lpstr>
      <vt:lpstr>Selected clinical trials of type I MET inhibitors</vt:lpstr>
      <vt:lpstr>Antibody and Antibody Drug Conjugates</vt:lpstr>
      <vt:lpstr>Amivantamab (JNJ-61186372): EGFR-MET bispecific antibody</vt:lpstr>
      <vt:lpstr>Amivantamab CHRYSALIS study design: METex14 cohort  </vt:lpstr>
      <vt:lpstr>Amivantamab CHRYSALIS: METex14 population</vt:lpstr>
      <vt:lpstr>Amivantamab activity in METex14</vt:lpstr>
      <vt:lpstr>Amivantamab AEs</vt:lpstr>
      <vt:lpstr>Case 1</vt:lpstr>
      <vt:lpstr>Case 1 cont’d</vt:lpstr>
      <vt:lpstr>Case 2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Heist, Rebecca Suk, M.D.</dc:creator>
  <cp:lastModifiedBy>Silvana Izquierdo</cp:lastModifiedBy>
  <cp:revision>197</cp:revision>
  <cp:lastPrinted>2018-11-01T16:50:34Z</cp:lastPrinted>
  <dcterms:created xsi:type="dcterms:W3CDTF">2017-10-12T18:29:18Z</dcterms:created>
  <dcterms:modified xsi:type="dcterms:W3CDTF">2022-10-19T12:55:33Z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