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67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51.xml" ContentType="application/vnd.openxmlformats-officedocument.presentationml.slideLayou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slideLayouts/slideLayout5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gs/tag9.xml" ContentType="application/vnd.openxmlformats-officedocument.presentationml.tags+xml"/>
  <Override PartName="/ppt/tags/tag8.xml" ContentType="application/vnd.openxmlformats-officedocument.presentationml.tags+xml"/>
  <Override PartName="/ppt/tags/tag7.xml" ContentType="application/vnd.openxmlformats-officedocument.presentationml.tags+xml"/>
  <Override PartName="/ppt/tags/tag6.xml" ContentType="application/vnd.openxmlformats-officedocument.presentationml.tags+xml"/>
  <Override PartName="/ppt/tags/tag5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508" r:id="rId1"/>
    <p:sldMasterId id="2147485056" r:id="rId2"/>
    <p:sldMasterId id="2147485059" r:id="rId3"/>
    <p:sldMasterId id="2147485102" r:id="rId4"/>
    <p:sldMasterId id="2147485127" r:id="rId5"/>
    <p:sldMasterId id="2147485141" r:id="rId6"/>
    <p:sldMasterId id="2147485155" r:id="rId7"/>
  </p:sldMasterIdLst>
  <p:notesMasterIdLst>
    <p:notesMasterId r:id="rId81"/>
  </p:notesMasterIdLst>
  <p:handoutMasterIdLst>
    <p:handoutMasterId r:id="rId82"/>
  </p:handoutMasterIdLst>
  <p:sldIdLst>
    <p:sldId id="2135715206" r:id="rId8"/>
    <p:sldId id="2135715146" r:id="rId9"/>
    <p:sldId id="13407" r:id="rId10"/>
    <p:sldId id="2146846659" r:id="rId11"/>
    <p:sldId id="13408" r:id="rId12"/>
    <p:sldId id="2135714925" r:id="rId13"/>
    <p:sldId id="2146846922" r:id="rId14"/>
    <p:sldId id="2146847097" r:id="rId15"/>
    <p:sldId id="2146847079" r:id="rId16"/>
    <p:sldId id="2145706753" r:id="rId17"/>
    <p:sldId id="2146847081" r:id="rId18"/>
    <p:sldId id="2146847098" r:id="rId19"/>
    <p:sldId id="2146847046" r:id="rId20"/>
    <p:sldId id="2146847084" r:id="rId21"/>
    <p:sldId id="2146847085" r:id="rId22"/>
    <p:sldId id="2146847086" r:id="rId23"/>
    <p:sldId id="534" r:id="rId24"/>
    <p:sldId id="536" r:id="rId25"/>
    <p:sldId id="535" r:id="rId26"/>
    <p:sldId id="2146847101" r:id="rId27"/>
    <p:sldId id="504" r:id="rId28"/>
    <p:sldId id="505" r:id="rId29"/>
    <p:sldId id="537" r:id="rId30"/>
    <p:sldId id="539" r:id="rId31"/>
    <p:sldId id="2146847099" r:id="rId32"/>
    <p:sldId id="2146847067" r:id="rId33"/>
    <p:sldId id="2146847102" r:id="rId34"/>
    <p:sldId id="2146847103" r:id="rId35"/>
    <p:sldId id="2146847104" r:id="rId36"/>
    <p:sldId id="2146847091" r:id="rId37"/>
    <p:sldId id="2145706661" r:id="rId38"/>
    <p:sldId id="2145706660" r:id="rId39"/>
    <p:sldId id="2145706663" r:id="rId40"/>
    <p:sldId id="2146846996" r:id="rId41"/>
    <p:sldId id="2146847009" r:id="rId42"/>
    <p:sldId id="2146847025" r:id="rId43"/>
    <p:sldId id="2146847010" r:id="rId44"/>
    <p:sldId id="2146847026" r:id="rId45"/>
    <p:sldId id="2146847027" r:id="rId46"/>
    <p:sldId id="2145706665" r:id="rId47"/>
    <p:sldId id="2146847006" r:id="rId48"/>
    <p:sldId id="2146847028" r:id="rId49"/>
    <p:sldId id="2146847011" r:id="rId50"/>
    <p:sldId id="531" r:id="rId51"/>
    <p:sldId id="532" r:id="rId52"/>
    <p:sldId id="511" r:id="rId53"/>
    <p:sldId id="510" r:id="rId54"/>
    <p:sldId id="2146847100" r:id="rId55"/>
    <p:sldId id="2146847093" r:id="rId56"/>
    <p:sldId id="2146847094" r:id="rId57"/>
    <p:sldId id="2146847096" r:id="rId58"/>
    <p:sldId id="516" r:id="rId59"/>
    <p:sldId id="529" r:id="rId60"/>
    <p:sldId id="2146847083" r:id="rId61"/>
    <p:sldId id="258" r:id="rId62"/>
    <p:sldId id="564" r:id="rId63"/>
    <p:sldId id="262" r:id="rId64"/>
    <p:sldId id="558" r:id="rId65"/>
    <p:sldId id="538" r:id="rId66"/>
    <p:sldId id="556" r:id="rId67"/>
    <p:sldId id="557" r:id="rId68"/>
    <p:sldId id="2146846609" r:id="rId69"/>
    <p:sldId id="2146847017" r:id="rId70"/>
    <p:sldId id="2146847021" r:id="rId71"/>
    <p:sldId id="2146847012" r:id="rId72"/>
    <p:sldId id="2146847023" r:id="rId73"/>
    <p:sldId id="2146847013" r:id="rId74"/>
    <p:sldId id="2146847024" r:id="rId75"/>
    <p:sldId id="2146847014" r:id="rId76"/>
    <p:sldId id="2146847018" r:id="rId77"/>
    <p:sldId id="2146847019" r:id="rId78"/>
    <p:sldId id="2146847015" r:id="rId79"/>
    <p:sldId id="2146847020" r:id="rId80"/>
  </p:sldIdLst>
  <p:sldSz cx="12192000" cy="6858000"/>
  <p:notesSz cx="7772400" cy="10058400"/>
  <p:custDataLst>
    <p:tags r:id="rId83"/>
  </p:custDataLst>
  <p:defaultTextStyle>
    <a:defPPr>
      <a:defRPr lang="en-GB"/>
    </a:defPPr>
    <a:lvl1pPr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1pPr>
    <a:lvl2pPr marL="4302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2pPr>
    <a:lvl3pPr marL="6461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3pPr>
    <a:lvl4pPr marL="8620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4pPr>
    <a:lvl5pPr marL="10779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08" userDrawn="1">
          <p15:clr>
            <a:srgbClr val="A4A3A4"/>
          </p15:clr>
        </p15:guide>
        <p15:guide id="2" pos="3719" userDrawn="1">
          <p15:clr>
            <a:srgbClr val="A4A3A4"/>
          </p15:clr>
        </p15:guide>
        <p15:guide id="3" pos="211" userDrawn="1">
          <p15:clr>
            <a:srgbClr val="A4A3A4"/>
          </p15:clr>
        </p15:guide>
        <p15:guide id="4" pos="6208" userDrawn="1">
          <p15:clr>
            <a:srgbClr val="A4A3A4"/>
          </p15:clr>
        </p15:guide>
        <p15:guide id="5" pos="3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ck Kaderman" initials="" lastIdx="0" clrIdx="0"/>
  <p:cmAuthor id="1" name="Porter, David" initials="DP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F40FF"/>
    <a:srgbClr val="0068CD"/>
    <a:srgbClr val="599BD6"/>
    <a:srgbClr val="002B51"/>
    <a:srgbClr val="F7E2DF"/>
    <a:srgbClr val="D7E3EE"/>
    <a:srgbClr val="FFFFFF"/>
    <a:srgbClr val="C2002D"/>
    <a:srgbClr val="1A3A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15" autoAdjust="0"/>
    <p:restoredTop sz="94874" autoAdjust="0"/>
  </p:normalViewPr>
  <p:slideViewPr>
    <p:cSldViewPr>
      <p:cViewPr varScale="1">
        <p:scale>
          <a:sx n="106" d="100"/>
          <a:sy n="106" d="100"/>
        </p:scale>
        <p:origin x="384" y="176"/>
      </p:cViewPr>
      <p:guideLst>
        <p:guide orient="horz" pos="4208"/>
        <p:guide pos="3719"/>
        <p:guide pos="211"/>
        <p:guide pos="6208"/>
        <p:guide pos="332"/>
      </p:guideLst>
    </p:cSldViewPr>
  </p:slideViewPr>
  <p:outlineViewPr>
    <p:cViewPr varScale="1">
      <p:scale>
        <a:sx n="170" d="200"/>
        <a:sy n="170" d="200"/>
      </p:scale>
      <p:origin x="0" y="-1499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6" d="100"/>
        <a:sy n="166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3856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commentAuthors" Target="commentAuthors.xml"/><Relationship Id="rId89" Type="http://schemas.openxmlformats.org/officeDocument/2006/relationships/customXml" Target="../customXml/item1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5" Type="http://schemas.openxmlformats.org/officeDocument/2006/relationships/slideMaster" Target="slideMasters/slideMaster5.xml"/><Relationship Id="rId90" Type="http://schemas.openxmlformats.org/officeDocument/2006/relationships/customXml" Target="../customXml/item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tags" Target="tags/tag1.xml"/><Relationship Id="rId88" Type="http://schemas.openxmlformats.org/officeDocument/2006/relationships/tableStyles" Target="tableStyles.xml"/><Relationship Id="rId9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notesMaster" Target="notesMasters/notesMaster1.xml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theme" Target="theme/theme1.xml"/><Relationship Id="rId61" Type="http://schemas.openxmlformats.org/officeDocument/2006/relationships/slide" Target="slides/slide54.xml"/><Relationship Id="rId82" Type="http://schemas.openxmlformats.org/officeDocument/2006/relationships/handoutMaster" Target="handoutMasters/handoutMaster1.xml"/><Relationship Id="rId19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9100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2B7CC06-35E6-42FC-8B5E-42EE52A72567}" type="datetime1">
              <a:rPr lang="en-US"/>
              <a:pPr>
                <a:defRPr/>
              </a:pPr>
              <a:t>1/12/22</a:t>
            </a:fld>
            <a:endParaRPr lang="en-US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04800" y="922020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220200"/>
            <a:ext cx="3200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82FF3A5-13B6-4316-814F-1F1469E14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338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23913" y="1006475"/>
            <a:ext cx="61214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5437" cy="3824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884215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MS PGothic" charset="0"/>
      </a:defRPr>
    </a:lvl1pPr>
    <a:lvl2pPr marL="37931725" indent="-37474525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+mn-cs"/>
      </a:defRPr>
    </a:lvl2pPr>
    <a:lvl3pPr marL="11430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ＭＳ Ｐゴシック" pitchFamily="-72" charset="-128"/>
      </a:defRPr>
    </a:lvl3pPr>
    <a:lvl4pPr marL="16002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4pPr>
    <a:lvl5pPr marL="20574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5pPr>
    <a:lvl6pPr marL="2285289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47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05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62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pPr marL="0" marR="0" lvl="0" indent="0" algn="ctr" defTabSz="45561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fld id="{DA2F918B-534C-4494-B5B9-E33C0B6FBC7A}" type="slidenum"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pPr marL="0" marR="0" lvl="0" indent="0" algn="ctr" defTabSz="455613" rtl="0" eaLnBrk="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-72" charset="2"/>
                <a:buNone/>
                <a:tabLst/>
                <a:defRPr/>
              </a:pPr>
              <a:t>1</a:t>
            </a:fld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itchFamily="-72" charset="0"/>
              <a:ea typeface="MS PGothic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72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6155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39B56E-04A5-8D48-90D6-FF511EB17BD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60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696913"/>
            <a:ext cx="6026150" cy="3390900"/>
          </a:xfrm>
          <a:ln w="12700"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21175"/>
            <a:ext cx="5029200" cy="4165600"/>
          </a:xfrm>
          <a:noFill/>
        </p:spPr>
        <p:txBody>
          <a:bodyPr lIns="92059" tIns="46031" rIns="92059" bIns="46031"/>
          <a:lstStyle/>
          <a:p>
            <a:pPr eaLnBrk="1" hangingPunct="1">
              <a:spcBef>
                <a:spcPct val="0"/>
              </a:spcBef>
            </a:pPr>
            <a:endParaRPr lang="en-GB" sz="2400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121600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E9B873-AE3B-DF4E-BEB8-E6DDF6809DF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1216002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696913"/>
            <a:ext cx="6026150" cy="3390900"/>
          </a:xfrm>
          <a:ln w="12700"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21177"/>
            <a:ext cx="5029200" cy="41656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59" tIns="46031" rIns="92059" bIns="46031"/>
          <a:lstStyle/>
          <a:p>
            <a:pPr eaLnBrk="1" hangingPunct="1">
              <a:spcBef>
                <a:spcPct val="0"/>
              </a:spcBef>
            </a:pPr>
            <a:endParaRPr lang="en-GB" sz="24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121600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E9B873-AE3B-DF4E-BEB8-E6DDF6809DF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1216002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696913"/>
            <a:ext cx="6026150" cy="3390900"/>
          </a:xfrm>
          <a:ln w="12700"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21177"/>
            <a:ext cx="5029200" cy="41656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59" tIns="46031" rIns="92059" bIns="46031"/>
          <a:lstStyle/>
          <a:p>
            <a:pPr eaLnBrk="1" hangingPunct="1">
              <a:spcBef>
                <a:spcPct val="0"/>
              </a:spcBef>
            </a:pPr>
            <a:endParaRPr lang="en-GB" sz="2400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121600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E9B873-AE3B-DF4E-BEB8-E6DDF6809DF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1216002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696913"/>
            <a:ext cx="6026150" cy="3390900"/>
          </a:xfrm>
          <a:ln w="12700"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21177"/>
            <a:ext cx="5029200" cy="41656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59" tIns="46031" rIns="92059" bIns="46031"/>
          <a:lstStyle/>
          <a:p>
            <a:pPr eaLnBrk="1" hangingPunct="1">
              <a:spcBef>
                <a:spcPct val="0"/>
              </a:spcBef>
            </a:pPr>
            <a:endParaRPr lang="en-GB" sz="2400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121600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E9B873-AE3B-DF4E-BEB8-E6DDF6809DF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1216002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696913"/>
            <a:ext cx="6026150" cy="3390900"/>
          </a:xfrm>
          <a:ln w="12700"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21177"/>
            <a:ext cx="5029200" cy="41656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59" tIns="46031" rIns="92059" bIns="46031"/>
          <a:lstStyle/>
          <a:p>
            <a:pPr eaLnBrk="1" hangingPunct="1">
              <a:spcBef>
                <a:spcPct val="0"/>
              </a:spcBef>
            </a:pPr>
            <a:endParaRPr lang="en-GB" sz="2400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AD5D54-0181-4E15-B8E4-C6EF6E94A0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60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913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AD5D54-0181-4E15-B8E4-C6EF6E94A0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60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4336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39B56E-04A5-8D48-90D6-FF511EB17BD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60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696913"/>
            <a:ext cx="6026150" cy="3390900"/>
          </a:xfrm>
          <a:ln w="12700"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21175"/>
            <a:ext cx="5029200" cy="4165600"/>
          </a:xfrm>
          <a:noFill/>
        </p:spPr>
        <p:txBody>
          <a:bodyPr lIns="92059" tIns="46031" rIns="92059" bIns="46031"/>
          <a:lstStyle/>
          <a:p>
            <a:pPr eaLnBrk="1" hangingPunct="1">
              <a:spcBef>
                <a:spcPct val="0"/>
              </a:spcBef>
            </a:pPr>
            <a:endParaRPr lang="en-GB" sz="2400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800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4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39B56E-04A5-8D48-90D6-FF511EB17BD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60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696913"/>
            <a:ext cx="6026150" cy="3390900"/>
          </a:xfrm>
          <a:ln w="12700"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21175"/>
            <a:ext cx="5029200" cy="4165600"/>
          </a:xfrm>
          <a:noFill/>
        </p:spPr>
        <p:txBody>
          <a:bodyPr lIns="92059" tIns="46031" rIns="92059" bIns="46031"/>
          <a:lstStyle/>
          <a:p>
            <a:pPr eaLnBrk="1" hangingPunct="1">
              <a:spcBef>
                <a:spcPct val="0"/>
              </a:spcBef>
            </a:pPr>
            <a:endParaRPr lang="en-GB" sz="2400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39B56E-04A5-8D48-90D6-FF511EB17BD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60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696913"/>
            <a:ext cx="6026150" cy="3390900"/>
          </a:xfrm>
          <a:ln w="12700"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21175"/>
            <a:ext cx="5029200" cy="4165600"/>
          </a:xfrm>
          <a:noFill/>
        </p:spPr>
        <p:txBody>
          <a:bodyPr lIns="92059" tIns="46031" rIns="92059" bIns="46031"/>
          <a:lstStyle/>
          <a:p>
            <a:pPr eaLnBrk="1" hangingPunct="1">
              <a:spcBef>
                <a:spcPct val="0"/>
              </a:spcBef>
            </a:pPr>
            <a:endParaRPr lang="en-GB" sz="2400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39B56E-04A5-8D48-90D6-FF511EB17BD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60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696913"/>
            <a:ext cx="6026150" cy="3390900"/>
          </a:xfrm>
          <a:ln w="12700"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21175"/>
            <a:ext cx="5029200" cy="4165600"/>
          </a:xfrm>
          <a:noFill/>
        </p:spPr>
        <p:txBody>
          <a:bodyPr lIns="92059" tIns="46031" rIns="92059" bIns="46031"/>
          <a:lstStyle/>
          <a:p>
            <a:pPr eaLnBrk="1" hangingPunct="1">
              <a:spcBef>
                <a:spcPct val="0"/>
              </a:spcBef>
            </a:pPr>
            <a:endParaRPr lang="en-GB" sz="2400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121600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E9B873-AE3B-DF4E-BEB8-E6DDF6809DF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1216002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696913"/>
            <a:ext cx="6026150" cy="3390900"/>
          </a:xfrm>
          <a:ln w="12700"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21177"/>
            <a:ext cx="5029200" cy="41656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59" tIns="46031" rIns="92059" bIns="46031"/>
          <a:lstStyle/>
          <a:p>
            <a:pPr eaLnBrk="1" hangingPunct="1">
              <a:spcBef>
                <a:spcPct val="0"/>
              </a:spcBef>
            </a:pPr>
            <a:endParaRPr lang="en-GB" sz="24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121600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E9B873-AE3B-DF4E-BEB8-E6DDF6809DF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1216002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696913"/>
            <a:ext cx="6026150" cy="3390900"/>
          </a:xfrm>
          <a:ln w="12700"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21177"/>
            <a:ext cx="5029200" cy="41656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59" tIns="46031" rIns="92059" bIns="46031"/>
          <a:lstStyle/>
          <a:p>
            <a:pPr eaLnBrk="1" hangingPunct="1">
              <a:spcBef>
                <a:spcPct val="0"/>
              </a:spcBef>
            </a:pPr>
            <a:endParaRPr lang="en-GB" sz="24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39B56E-04A5-8D48-90D6-FF511EB17BD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60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696913"/>
            <a:ext cx="6026150" cy="3390900"/>
          </a:xfrm>
          <a:ln w="12700"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21175"/>
            <a:ext cx="5029200" cy="4165600"/>
          </a:xfrm>
          <a:noFill/>
        </p:spPr>
        <p:txBody>
          <a:bodyPr lIns="92059" tIns="46031" rIns="92059" bIns="46031"/>
          <a:lstStyle/>
          <a:p>
            <a:pPr eaLnBrk="1" hangingPunct="1">
              <a:spcBef>
                <a:spcPct val="0"/>
              </a:spcBef>
            </a:pPr>
            <a:endParaRPr lang="en-GB" sz="2400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2059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1708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9883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271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1/12/22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6D11F4-78B8-4BD0-8C58-DD5E7C415213}" type="slidenum">
              <a:rPr lang="en-US" smtClean="0">
                <a:solidFill>
                  <a:srgbClr val="FFFFFF"/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98DED9-416C-F649-8CCB-60607C9425AE}"/>
              </a:ext>
            </a:extLst>
          </p:cNvPr>
          <p:cNvSpPr txBox="1"/>
          <p:nvPr userDrawn="1"/>
        </p:nvSpPr>
        <p:spPr>
          <a:xfrm>
            <a:off x="1" y="6602467"/>
            <a:ext cx="12191999" cy="25249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27" dirty="0">
                <a:solidFill>
                  <a:srgbClr val="FFFFFF"/>
                </a:solidFill>
                <a:latin typeface="Calibri" panose="020F0502020204030204" pitchFamily="34" charset="0"/>
              </a:rPr>
              <a:t>Author et al     Congress Year     Abstract/Presentation #</a:t>
            </a:r>
          </a:p>
        </p:txBody>
      </p:sp>
    </p:spTree>
    <p:extLst>
      <p:ext uri="{BB962C8B-B14F-4D97-AF65-F5344CB8AC3E}">
        <p14:creationId xmlns:p14="http://schemas.microsoft.com/office/powerpoint/2010/main" val="74302424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1/12/22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95B482DD-89D1-42DF-ADD7-34F6575EE2F4}" type="slidenum">
              <a:rPr lang="en-US" smtClean="0">
                <a:solidFill>
                  <a:srgbClr val="FFFFFF"/>
                </a:solidFill>
              </a:rPr>
              <a:pPr defTabSz="1219170"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614973"/>
      </p:ext>
    </p:extLst>
  </p:cSld>
  <p:clrMapOvr>
    <a:masterClrMapping/>
  </p:clrMapOvr>
  <p:hf hd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95B482DD-89D1-42DF-ADD7-34F6575EE2F4}" type="slidenum">
              <a:rPr lang="en-US" smtClean="0">
                <a:solidFill>
                  <a:srgbClr val="FFFFFF"/>
                </a:solidFill>
              </a:rPr>
              <a:pPr defTabSz="1219170"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258920"/>
      </p:ext>
    </p:extLst>
  </p:cSld>
  <p:clrMapOvr>
    <a:masterClrMapping/>
  </p:clrMapOvr>
  <p:hf hd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95B482DD-89D1-42DF-ADD7-34F6575EE2F4}" type="slidenum">
              <a:rPr lang="en-US" smtClean="0">
                <a:solidFill>
                  <a:srgbClr val="FFFFFF"/>
                </a:solidFill>
              </a:rPr>
              <a:pPr defTabSz="1219170"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272456"/>
      </p:ext>
    </p:extLst>
  </p:cSld>
  <p:clrMapOvr>
    <a:masterClrMapping/>
  </p:clrMapOvr>
  <p:hf hd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95B482DD-89D1-42DF-ADD7-34F6575EE2F4}" type="slidenum">
              <a:rPr lang="en-US" smtClean="0">
                <a:solidFill>
                  <a:srgbClr val="FFFFFF"/>
                </a:solidFill>
              </a:rPr>
              <a:pPr defTabSz="1219170"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018970"/>
      </p:ext>
    </p:extLst>
  </p:cSld>
  <p:clrMapOvr>
    <a:masterClrMapping/>
  </p:clrMapOvr>
  <p:hf hd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95B482DD-89D1-42DF-ADD7-34F6575EE2F4}" type="slidenum">
              <a:rPr lang="en-US" smtClean="0">
                <a:solidFill>
                  <a:srgbClr val="FFFFFF"/>
                </a:solidFill>
              </a:rPr>
              <a:pPr defTabSz="1219170"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88313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754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555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5324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621476641"/>
      </p:ext>
    </p:extLst>
  </p:cSld>
  <p:clrMapOvr>
    <a:masterClrMapping/>
  </p:clrMapOvr>
  <p:transition spd="slow"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26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72898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43521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474B-B3C8-4D2B-9A58-47D3CEA19AC6}" type="datetimeFigureOut">
              <a:rPr lang="en-US" smtClean="0"/>
              <a:t>1/12/22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74202" y="6441567"/>
            <a:ext cx="6043601" cy="16414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B1DE9-DF1E-478B-8EAC-D83EF13FF69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E66119-3E50-4912-A6A4-0A2C05852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368" y="5791202"/>
            <a:ext cx="4906433" cy="395817"/>
          </a:xfrm>
        </p:spPr>
        <p:txBody>
          <a:bodyPr anchor="b" anchorCtr="0"/>
          <a:lstStyle>
            <a:lvl1pPr marL="0" indent="0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Abbreviations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2D06BD1-1203-411A-80B7-868D8D7562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26676" y="5801362"/>
            <a:ext cx="4906433" cy="395817"/>
          </a:xfrm>
        </p:spPr>
        <p:txBody>
          <a:bodyPr anchor="b" anchorCtr="0"/>
          <a:lstStyle>
            <a:lvl1pPr marL="0" indent="0" algn="r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References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82029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68663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286" y="1416053"/>
            <a:ext cx="10358967" cy="46772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449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86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2E99AA7-133A-E54F-B877-701653B6C8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28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6210780"/>
            <a:ext cx="5488517" cy="447993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8118" y="6210780"/>
            <a:ext cx="5488517" cy="447993"/>
          </a:xfrm>
        </p:spPr>
        <p:txBody>
          <a:bodyPr anchor="b"/>
          <a:lstStyle>
            <a:lvl1pPr marL="0" indent="0" algn="r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456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9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15889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1" y="6289940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7" y="64912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1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246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2633472" y="2420311"/>
            <a:ext cx="3346704" cy="56692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94A7418-283D-564C-BB9E-3BC6A77978CC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2633472" y="3070016"/>
            <a:ext cx="3346704" cy="56692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B75B82C-2A3B-964E-B507-91339E2217C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633472" y="3724534"/>
            <a:ext cx="3346704" cy="56692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28D6836-7FEF-574D-8DC5-9068ED1740C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2633472" y="4374240"/>
            <a:ext cx="3346704" cy="56692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83358D6-074A-3D4F-9B68-0FCACF313B9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149896" y="2420311"/>
            <a:ext cx="3346704" cy="56692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9F9B4D3-BE5F-BB49-8741-D7DAFD5D44E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49896" y="3070016"/>
            <a:ext cx="3346704" cy="56692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621A826-A8BF-9C4B-BF44-C39A9EC986FD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8149896" y="3724534"/>
            <a:ext cx="3346704" cy="56692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CA622D2-2EA2-BE4E-B571-F4002A2863CF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149896" y="4374240"/>
            <a:ext cx="3346704" cy="56692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54CA6A9-4F0B-B444-BA65-83723ED2F3B7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719736" y="5301208"/>
            <a:ext cx="7776864" cy="50405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417776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8554A-E66D-CF4B-9279-8BF5ACDAF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8549C-FDF0-9946-A64D-8A7684BD1F3F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2633472" y="2492896"/>
            <a:ext cx="3346704" cy="56692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1C03ADA-45BC-E245-9121-8F61B0A6351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2633472" y="3142601"/>
            <a:ext cx="3346704" cy="56692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F408655-4CCF-D940-ABE1-9BC40372965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633472" y="3797119"/>
            <a:ext cx="3346704" cy="56692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51C695A-9D86-C140-8D31-17A075F159F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2633472" y="4446825"/>
            <a:ext cx="3346704" cy="56692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6286475-B75B-6941-B9EF-DB364A9B417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149896" y="2492896"/>
            <a:ext cx="3346704" cy="56692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3ECCC19-DA67-3746-BF5C-D0A0ECB199D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49896" y="3142601"/>
            <a:ext cx="3346704" cy="56692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8D63B97-0758-5545-B491-1D41BCFF56FC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8149896" y="3797119"/>
            <a:ext cx="3346704" cy="56692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EE82A55-A3A1-D34C-A330-C1AF489BC70D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149896" y="4446825"/>
            <a:ext cx="3346704" cy="56692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394141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530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337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4363099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400" y="2708920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558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025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559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731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2087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451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970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234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999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613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213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140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3128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19092765"/>
      </p:ext>
    </p:extLst>
  </p:cSld>
  <p:clrMapOvr>
    <a:masterClrMapping/>
  </p:clrMapOvr>
  <p:transition spd="slow" advClick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3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24929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09755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4944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602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619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989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709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493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770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939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356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986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194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531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9252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6582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56915259"/>
      </p:ext>
    </p:extLst>
  </p:cSld>
  <p:clrMapOvr>
    <a:masterClrMapping/>
  </p:clrMapOvr>
  <p:transition spd="slow" advClick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49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567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20746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08506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15828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6263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2E99AA7-133A-E54F-B877-701653B6C8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1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6210780"/>
            <a:ext cx="5488517" cy="447993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8118" y="6210780"/>
            <a:ext cx="5488517" cy="447993"/>
          </a:xfrm>
        </p:spPr>
        <p:txBody>
          <a:bodyPr anchor="b"/>
          <a:lstStyle>
            <a:lvl1pPr marL="0" indent="0" algn="r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187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17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15889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1" y="6289940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7" y="64912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45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69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09600" y="3886201"/>
            <a:ext cx="10972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GB" noProof="0"/>
              <a:t>Click to edit Master subtitle style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2286000"/>
            <a:ext cx="10972800" cy="1143000"/>
          </a:xfrm>
        </p:spPr>
        <p:txBody>
          <a:bodyPr lIns="91239" tIns="45622" rIns="91239" bIns="45622" anchorCtr="0"/>
          <a:lstStyle>
            <a:lvl1pPr>
              <a:defRPr sz="4800"/>
            </a:lvl1pPr>
          </a:lstStyle>
          <a:p>
            <a:pPr lvl="0"/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9573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87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29715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25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8219" indent="0">
              <a:buNone/>
              <a:defRPr sz="2400"/>
            </a:lvl2pPr>
            <a:lvl3pPr marL="1216494" indent="0">
              <a:buNone/>
              <a:defRPr sz="2133"/>
            </a:lvl3pPr>
            <a:lvl4pPr marL="1824736" indent="0">
              <a:buNone/>
              <a:defRPr sz="1867"/>
            </a:lvl4pPr>
            <a:lvl5pPr marL="2432990" indent="0">
              <a:buNone/>
              <a:defRPr sz="1867"/>
            </a:lvl5pPr>
            <a:lvl6pPr marL="3041213" indent="0">
              <a:buNone/>
              <a:defRPr sz="1867"/>
            </a:lvl6pPr>
            <a:lvl7pPr marL="3649435" indent="0">
              <a:buNone/>
              <a:defRPr sz="1867"/>
            </a:lvl7pPr>
            <a:lvl8pPr marL="4257694" indent="0">
              <a:buNone/>
              <a:defRPr sz="1867"/>
            </a:lvl8pPr>
            <a:lvl9pPr marL="4865945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7607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8006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8006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98845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219" indent="0">
              <a:buNone/>
              <a:defRPr sz="2667" b="1"/>
            </a:lvl2pPr>
            <a:lvl3pPr marL="1216494" indent="0">
              <a:buNone/>
              <a:defRPr sz="2400" b="1"/>
            </a:lvl3pPr>
            <a:lvl4pPr marL="1824736" indent="0">
              <a:buNone/>
              <a:defRPr sz="2133" b="1"/>
            </a:lvl4pPr>
            <a:lvl5pPr marL="2432990" indent="0">
              <a:buNone/>
              <a:defRPr sz="2133" b="1"/>
            </a:lvl5pPr>
            <a:lvl6pPr marL="3041213" indent="0">
              <a:buNone/>
              <a:defRPr sz="2133" b="1"/>
            </a:lvl6pPr>
            <a:lvl7pPr marL="3649435" indent="0">
              <a:buNone/>
              <a:defRPr sz="2133" b="1"/>
            </a:lvl7pPr>
            <a:lvl8pPr marL="4257694" indent="0">
              <a:buNone/>
              <a:defRPr sz="2133" b="1"/>
            </a:lvl8pPr>
            <a:lvl9pPr marL="4865945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01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219" indent="0">
              <a:buNone/>
              <a:defRPr sz="2667" b="1"/>
            </a:lvl2pPr>
            <a:lvl3pPr marL="1216494" indent="0">
              <a:buNone/>
              <a:defRPr sz="2400" b="1"/>
            </a:lvl3pPr>
            <a:lvl4pPr marL="1824736" indent="0">
              <a:buNone/>
              <a:defRPr sz="2133" b="1"/>
            </a:lvl4pPr>
            <a:lvl5pPr marL="2432990" indent="0">
              <a:buNone/>
              <a:defRPr sz="2133" b="1"/>
            </a:lvl5pPr>
            <a:lvl6pPr marL="3041213" indent="0">
              <a:buNone/>
              <a:defRPr sz="2133" b="1"/>
            </a:lvl6pPr>
            <a:lvl7pPr marL="3649435" indent="0">
              <a:buNone/>
              <a:defRPr sz="2133" b="1"/>
            </a:lvl7pPr>
            <a:lvl8pPr marL="4257694" indent="0">
              <a:buNone/>
              <a:defRPr sz="2133" b="1"/>
            </a:lvl8pPr>
            <a:lvl9pPr marL="4865945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01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28295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4341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76844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77"/>
            <a:ext cx="4011084" cy="1162051"/>
          </a:xfrm>
        </p:spPr>
        <p:txBody>
          <a:bodyPr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1" y="273438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8219" indent="0">
              <a:buNone/>
              <a:defRPr sz="1600"/>
            </a:lvl2pPr>
            <a:lvl3pPr marL="1216494" indent="0">
              <a:buNone/>
              <a:defRPr sz="1333"/>
            </a:lvl3pPr>
            <a:lvl4pPr marL="1824736" indent="0">
              <a:buNone/>
              <a:defRPr sz="1200"/>
            </a:lvl4pPr>
            <a:lvl5pPr marL="2432990" indent="0">
              <a:buNone/>
              <a:defRPr sz="1200"/>
            </a:lvl5pPr>
            <a:lvl6pPr marL="3041213" indent="0">
              <a:buNone/>
              <a:defRPr sz="1200"/>
            </a:lvl6pPr>
            <a:lvl7pPr marL="3649435" indent="0">
              <a:buNone/>
              <a:defRPr sz="1200"/>
            </a:lvl7pPr>
            <a:lvl8pPr marL="4257694" indent="0">
              <a:buNone/>
              <a:defRPr sz="1200"/>
            </a:lvl8pPr>
            <a:lvl9pPr marL="486594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23208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29"/>
            <a:ext cx="7315200" cy="566739"/>
          </a:xfrm>
        </p:spPr>
        <p:txBody>
          <a:bodyPr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8219" indent="0">
              <a:buNone/>
              <a:defRPr sz="3733"/>
            </a:lvl2pPr>
            <a:lvl3pPr marL="1216494" indent="0">
              <a:buNone/>
              <a:defRPr sz="3200"/>
            </a:lvl3pPr>
            <a:lvl4pPr marL="1824736" indent="0">
              <a:buNone/>
              <a:defRPr sz="2667"/>
            </a:lvl4pPr>
            <a:lvl5pPr marL="2432990" indent="0">
              <a:buNone/>
              <a:defRPr sz="2667"/>
            </a:lvl5pPr>
            <a:lvl6pPr marL="3041213" indent="0">
              <a:buNone/>
              <a:defRPr sz="2667"/>
            </a:lvl6pPr>
            <a:lvl7pPr marL="3649435" indent="0">
              <a:buNone/>
              <a:defRPr sz="2667"/>
            </a:lvl7pPr>
            <a:lvl8pPr marL="4257694" indent="0">
              <a:buNone/>
              <a:defRPr sz="2667"/>
            </a:lvl8pPr>
            <a:lvl9pPr marL="4865945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627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8219" indent="0">
              <a:buNone/>
              <a:defRPr sz="1600"/>
            </a:lvl2pPr>
            <a:lvl3pPr marL="1216494" indent="0">
              <a:buNone/>
              <a:defRPr sz="1333"/>
            </a:lvl3pPr>
            <a:lvl4pPr marL="1824736" indent="0">
              <a:buNone/>
              <a:defRPr sz="1200"/>
            </a:lvl4pPr>
            <a:lvl5pPr marL="2432990" indent="0">
              <a:buNone/>
              <a:defRPr sz="1200"/>
            </a:lvl5pPr>
            <a:lvl6pPr marL="3041213" indent="0">
              <a:buNone/>
              <a:defRPr sz="1200"/>
            </a:lvl6pPr>
            <a:lvl7pPr marL="3649435" indent="0">
              <a:buNone/>
              <a:defRPr sz="1200"/>
            </a:lvl7pPr>
            <a:lvl8pPr marL="4257694" indent="0">
              <a:buNone/>
              <a:defRPr sz="1200"/>
            </a:lvl8pPr>
            <a:lvl9pPr marL="486594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53523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13803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1850"/>
            <a:ext cx="2743200" cy="61293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1850"/>
            <a:ext cx="8026400" cy="61293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6126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154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1463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8006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183403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1463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85184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09600" y="3886201"/>
            <a:ext cx="10972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GB" noProof="0"/>
              <a:t>Click to edit Master subtitle style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2286000"/>
            <a:ext cx="10972800" cy="1143000"/>
          </a:xfrm>
        </p:spPr>
        <p:txBody>
          <a:bodyPr lIns="90988" tIns="45506" rIns="90988" bIns="45506" anchorCtr="0"/>
          <a:lstStyle>
            <a:lvl1pPr>
              <a:defRPr sz="4800"/>
            </a:lvl1pPr>
          </a:lstStyle>
          <a:p>
            <a:pPr lvl="0"/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74748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38035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32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6560" indent="0">
              <a:buNone/>
              <a:defRPr sz="2533"/>
            </a:lvl2pPr>
            <a:lvl3pPr marL="1213183" indent="0">
              <a:buNone/>
              <a:defRPr sz="2133"/>
            </a:lvl3pPr>
            <a:lvl4pPr marL="1819771" indent="0">
              <a:buNone/>
              <a:defRPr sz="2000"/>
            </a:lvl4pPr>
            <a:lvl5pPr marL="2426369" indent="0">
              <a:buNone/>
              <a:defRPr sz="2000"/>
            </a:lvl5pPr>
            <a:lvl6pPr marL="3032948" indent="0">
              <a:buNone/>
              <a:defRPr sz="2000"/>
            </a:lvl6pPr>
            <a:lvl7pPr marL="3639514" indent="0">
              <a:buNone/>
              <a:defRPr sz="2000"/>
            </a:lvl7pPr>
            <a:lvl8pPr marL="4246102" indent="0">
              <a:buNone/>
              <a:defRPr sz="2000"/>
            </a:lvl8pPr>
            <a:lvl9pPr marL="4852692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700157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8006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533"/>
            </a:lvl4pPr>
            <a:lvl5pPr>
              <a:defRPr sz="2533"/>
            </a:lvl5pPr>
            <a:lvl6pPr>
              <a:defRPr sz="2533"/>
            </a:lvl6pPr>
            <a:lvl7pPr>
              <a:defRPr sz="2533"/>
            </a:lvl7pPr>
            <a:lvl8pPr>
              <a:defRPr sz="2533"/>
            </a:lvl8pPr>
            <a:lvl9pPr>
              <a:defRPr sz="25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8006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533"/>
            </a:lvl4pPr>
            <a:lvl5pPr>
              <a:defRPr sz="2533"/>
            </a:lvl5pPr>
            <a:lvl6pPr>
              <a:defRPr sz="2533"/>
            </a:lvl6pPr>
            <a:lvl7pPr>
              <a:defRPr sz="2533"/>
            </a:lvl7pPr>
            <a:lvl8pPr>
              <a:defRPr sz="2533"/>
            </a:lvl8pPr>
            <a:lvl9pPr>
              <a:defRPr sz="25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995975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6560" indent="0">
              <a:buNone/>
              <a:defRPr sz="2667" b="1"/>
            </a:lvl2pPr>
            <a:lvl3pPr marL="1213183" indent="0">
              <a:buNone/>
              <a:defRPr sz="2533" b="1"/>
            </a:lvl3pPr>
            <a:lvl4pPr marL="1819771" indent="0">
              <a:buNone/>
              <a:defRPr sz="2133" b="1"/>
            </a:lvl4pPr>
            <a:lvl5pPr marL="2426369" indent="0">
              <a:buNone/>
              <a:defRPr sz="2133" b="1"/>
            </a:lvl5pPr>
            <a:lvl6pPr marL="3032948" indent="0">
              <a:buNone/>
              <a:defRPr sz="2133" b="1"/>
            </a:lvl6pPr>
            <a:lvl7pPr marL="3639514" indent="0">
              <a:buNone/>
              <a:defRPr sz="2133" b="1"/>
            </a:lvl7pPr>
            <a:lvl8pPr marL="4246102" indent="0">
              <a:buNone/>
              <a:defRPr sz="2133" b="1"/>
            </a:lvl8pPr>
            <a:lvl9pPr marL="4852692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533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41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6560" indent="0">
              <a:buNone/>
              <a:defRPr sz="2667" b="1"/>
            </a:lvl2pPr>
            <a:lvl3pPr marL="1213183" indent="0">
              <a:buNone/>
              <a:defRPr sz="2533" b="1"/>
            </a:lvl3pPr>
            <a:lvl4pPr marL="1819771" indent="0">
              <a:buNone/>
              <a:defRPr sz="2133" b="1"/>
            </a:lvl4pPr>
            <a:lvl5pPr marL="2426369" indent="0">
              <a:buNone/>
              <a:defRPr sz="2133" b="1"/>
            </a:lvl5pPr>
            <a:lvl6pPr marL="3032948" indent="0">
              <a:buNone/>
              <a:defRPr sz="2133" b="1"/>
            </a:lvl6pPr>
            <a:lvl7pPr marL="3639514" indent="0">
              <a:buNone/>
              <a:defRPr sz="2133" b="1"/>
            </a:lvl7pPr>
            <a:lvl8pPr marL="4246102" indent="0">
              <a:buNone/>
              <a:defRPr sz="2133" b="1"/>
            </a:lvl8pPr>
            <a:lvl9pPr marL="4852692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41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533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929296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766603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2751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1" y="273104"/>
            <a:ext cx="4011084" cy="1162051"/>
          </a:xfrm>
        </p:spPr>
        <p:txBody>
          <a:bodyPr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75" y="273401"/>
            <a:ext cx="6815668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751" y="1435104"/>
            <a:ext cx="4011084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06560" indent="0">
              <a:buNone/>
              <a:defRPr sz="1600"/>
            </a:lvl2pPr>
            <a:lvl3pPr marL="1213183" indent="0">
              <a:buNone/>
              <a:defRPr sz="1467"/>
            </a:lvl3pPr>
            <a:lvl4pPr marL="1819771" indent="0">
              <a:buNone/>
              <a:defRPr sz="1200"/>
            </a:lvl4pPr>
            <a:lvl5pPr marL="2426369" indent="0">
              <a:buNone/>
              <a:defRPr sz="1200"/>
            </a:lvl5pPr>
            <a:lvl6pPr marL="3032948" indent="0">
              <a:buNone/>
              <a:defRPr sz="1200"/>
            </a:lvl6pPr>
            <a:lvl7pPr marL="3639514" indent="0">
              <a:buNone/>
              <a:defRPr sz="1200"/>
            </a:lvl7pPr>
            <a:lvl8pPr marL="4246102" indent="0">
              <a:buNone/>
              <a:defRPr sz="1200"/>
            </a:lvl8pPr>
            <a:lvl9pPr marL="485269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8309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82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56"/>
            <a:ext cx="7315200" cy="566739"/>
          </a:xfrm>
        </p:spPr>
        <p:txBody>
          <a:bodyPr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6560" indent="0">
              <a:buNone/>
              <a:defRPr sz="3733"/>
            </a:lvl2pPr>
            <a:lvl3pPr marL="1213183" indent="0">
              <a:buNone/>
              <a:defRPr sz="3200"/>
            </a:lvl3pPr>
            <a:lvl4pPr marL="1819771" indent="0">
              <a:buNone/>
              <a:defRPr sz="2667"/>
            </a:lvl4pPr>
            <a:lvl5pPr marL="2426369" indent="0">
              <a:buNone/>
              <a:defRPr sz="2667"/>
            </a:lvl5pPr>
            <a:lvl6pPr marL="3032948" indent="0">
              <a:buNone/>
              <a:defRPr sz="2667"/>
            </a:lvl6pPr>
            <a:lvl7pPr marL="3639514" indent="0">
              <a:buNone/>
              <a:defRPr sz="2667"/>
            </a:lvl7pPr>
            <a:lvl8pPr marL="4246102" indent="0">
              <a:buNone/>
              <a:defRPr sz="2667"/>
            </a:lvl8pPr>
            <a:lvl9pPr marL="4852692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614"/>
            <a:ext cx="7315200" cy="804863"/>
          </a:xfrm>
        </p:spPr>
        <p:txBody>
          <a:bodyPr/>
          <a:lstStyle>
            <a:lvl1pPr marL="0" indent="0">
              <a:buNone/>
              <a:defRPr sz="2000"/>
            </a:lvl1pPr>
            <a:lvl2pPr marL="606560" indent="0">
              <a:buNone/>
              <a:defRPr sz="1600"/>
            </a:lvl2pPr>
            <a:lvl3pPr marL="1213183" indent="0">
              <a:buNone/>
              <a:defRPr sz="1467"/>
            </a:lvl3pPr>
            <a:lvl4pPr marL="1819771" indent="0">
              <a:buNone/>
              <a:defRPr sz="1200"/>
            </a:lvl4pPr>
            <a:lvl5pPr marL="2426369" indent="0">
              <a:buNone/>
              <a:defRPr sz="1200"/>
            </a:lvl5pPr>
            <a:lvl6pPr marL="3032948" indent="0">
              <a:buNone/>
              <a:defRPr sz="1200"/>
            </a:lvl6pPr>
            <a:lvl7pPr marL="3639514" indent="0">
              <a:buNone/>
              <a:defRPr sz="1200"/>
            </a:lvl7pPr>
            <a:lvl8pPr marL="4246102" indent="0">
              <a:buNone/>
              <a:defRPr sz="1200"/>
            </a:lvl8pPr>
            <a:lvl9pPr marL="485269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59034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459787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1816"/>
            <a:ext cx="2743200" cy="61293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1816"/>
            <a:ext cx="8026400" cy="61293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93277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1463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8006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4969145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1463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699894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95B482DD-89D1-42DF-ADD7-34F6575EE2F4}" type="slidenum">
              <a:rPr lang="en-US" smtClean="0">
                <a:solidFill>
                  <a:srgbClr val="FFFFFF"/>
                </a:solidFill>
              </a:rPr>
              <a:pPr defTabSz="1219170"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451857"/>
      </p:ext>
    </p:extLst>
  </p:cSld>
  <p:clrMapOvr>
    <a:masterClrMapping/>
  </p:clrMapOvr>
  <p:hf hd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56CD90-8224-413F-A5C5-11C249D26586}" type="slidenum">
              <a:rPr lang="en-US" smtClean="0">
                <a:solidFill>
                  <a:srgbClr val="FFFFFF"/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D30A59-6324-134C-A384-9C55DE6289D5}"/>
              </a:ext>
            </a:extLst>
          </p:cNvPr>
          <p:cNvSpPr txBox="1"/>
          <p:nvPr userDrawn="1"/>
        </p:nvSpPr>
        <p:spPr>
          <a:xfrm>
            <a:off x="2" y="6602467"/>
            <a:ext cx="12191999" cy="25249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27" dirty="0">
                <a:solidFill>
                  <a:srgbClr val="FFFFFF"/>
                </a:solidFill>
                <a:latin typeface="Calibri" panose="020F0502020204030204" pitchFamily="34" charset="0"/>
              </a:rPr>
              <a:t>Neelapu et al          ASH 2021          Abstract 93</a:t>
            </a:r>
          </a:p>
        </p:txBody>
      </p:sp>
    </p:spTree>
    <p:extLst>
      <p:ext uri="{BB962C8B-B14F-4D97-AF65-F5344CB8AC3E}">
        <p14:creationId xmlns:p14="http://schemas.microsoft.com/office/powerpoint/2010/main" val="97985490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95B482DD-89D1-42DF-ADD7-34F6575EE2F4}" type="slidenum">
              <a:rPr lang="en-US" smtClean="0">
                <a:solidFill>
                  <a:srgbClr val="FFFFFF"/>
                </a:solidFill>
              </a:rPr>
              <a:pPr defTabSz="1219170"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616955"/>
      </p:ext>
    </p:extLst>
  </p:cSld>
  <p:clrMapOvr>
    <a:masterClrMapping/>
  </p:clrMapOvr>
  <p:hf hd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3CB8D0-0137-498F-A7F0-F0C32CA03B39}" type="slidenum">
              <a:rPr lang="en-US" smtClean="0">
                <a:solidFill>
                  <a:srgbClr val="FFFFFF"/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44D952-C7FD-1040-89A9-FE71EEB522A5}"/>
              </a:ext>
            </a:extLst>
          </p:cNvPr>
          <p:cNvSpPr txBox="1"/>
          <p:nvPr userDrawn="1"/>
        </p:nvSpPr>
        <p:spPr>
          <a:xfrm>
            <a:off x="1" y="6602467"/>
            <a:ext cx="12191999" cy="25249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27" dirty="0">
                <a:solidFill>
                  <a:srgbClr val="FFFFFF"/>
                </a:solidFill>
                <a:latin typeface="Calibri" panose="020F0502020204030204" pitchFamily="34" charset="0"/>
              </a:rPr>
              <a:t>Author et al     Congress Year     Abstract/Presentation #</a:t>
            </a:r>
          </a:p>
        </p:txBody>
      </p:sp>
    </p:spTree>
    <p:extLst>
      <p:ext uri="{BB962C8B-B14F-4D97-AF65-F5344CB8AC3E}">
        <p14:creationId xmlns:p14="http://schemas.microsoft.com/office/powerpoint/2010/main" val="94750711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1/12/22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95B482DD-89D1-42DF-ADD7-34F6575EE2F4}" type="slidenum">
              <a:rPr lang="en-US" smtClean="0">
                <a:solidFill>
                  <a:srgbClr val="FFFFFF"/>
                </a:solidFill>
              </a:rPr>
              <a:pPr defTabSz="1219170"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584975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25302-5F8B-1E48-8B53-B80353F88A23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rcRect/>
          <a:stretch/>
        </p:blipFill>
        <p:spPr>
          <a:xfrm>
            <a:off x="9771823" y="6134301"/>
            <a:ext cx="2416761" cy="563910"/>
          </a:xfrm>
          <a:prstGeom prst="rect">
            <a:avLst/>
          </a:prstGeom>
          <a:effectLst>
            <a:outerShdw blurRad="50800" dist="63500" dir="5400000" algn="t" rotWithShape="0">
              <a:srgbClr val="D0D8E1"/>
            </a:outerShdw>
          </a:effectLst>
        </p:spPr>
      </p:pic>
    </p:spTree>
    <p:extLst>
      <p:ext uri="{BB962C8B-B14F-4D97-AF65-F5344CB8AC3E}">
        <p14:creationId xmlns:p14="http://schemas.microsoft.com/office/powerpoint/2010/main" val="244474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9" r:id="rId1"/>
    <p:sldLayoutId id="2147484510" r:id="rId2"/>
    <p:sldLayoutId id="2147484511" r:id="rId3"/>
    <p:sldLayoutId id="2147484512" r:id="rId4"/>
    <p:sldLayoutId id="2147484513" r:id="rId5"/>
    <p:sldLayoutId id="2147484514" r:id="rId6"/>
    <p:sldLayoutId id="2147484515" r:id="rId7"/>
    <p:sldLayoutId id="2147484516" r:id="rId8"/>
    <p:sldLayoutId id="2147484517" r:id="rId9"/>
    <p:sldLayoutId id="2147484518" r:id="rId10"/>
    <p:sldLayoutId id="2147484519" r:id="rId11"/>
    <p:sldLayoutId id="2147484520" r:id="rId12"/>
    <p:sldLayoutId id="2147484521" r:id="rId13"/>
    <p:sldLayoutId id="2147484522" r:id="rId14"/>
    <p:sldLayoutId id="2147484523" r:id="rId15"/>
    <p:sldLayoutId id="2147484524" r:id="rId16"/>
    <p:sldLayoutId id="2147484525" r:id="rId17"/>
    <p:sldLayoutId id="2147484534" r:id="rId18"/>
    <p:sldLayoutId id="2147484712" r:id="rId19"/>
    <p:sldLayoutId id="2147484713" r:id="rId20"/>
    <p:sldLayoutId id="2147484714" r:id="rId21"/>
    <p:sldLayoutId id="2147484715" r:id="rId22"/>
    <p:sldLayoutId id="2147484716" r:id="rId23"/>
    <p:sldLayoutId id="2147484717" r:id="rId24"/>
    <p:sldLayoutId id="2147484718" r:id="rId2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5" y="227012"/>
            <a:ext cx="10358967" cy="1617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03535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7" r:id="rId1"/>
    <p:sldLayoutId id="2147485058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2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654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60" r:id="rId1"/>
    <p:sldLayoutId id="2147485061" r:id="rId2"/>
    <p:sldLayoutId id="2147485062" r:id="rId3"/>
    <p:sldLayoutId id="2147485063" r:id="rId4"/>
    <p:sldLayoutId id="2147485064" r:id="rId5"/>
    <p:sldLayoutId id="2147485065" r:id="rId6"/>
    <p:sldLayoutId id="2147485066" r:id="rId7"/>
    <p:sldLayoutId id="2147485067" r:id="rId8"/>
    <p:sldLayoutId id="2147485068" r:id="rId9"/>
    <p:sldLayoutId id="2147485069" r:id="rId10"/>
    <p:sldLayoutId id="2147485070" r:id="rId11"/>
    <p:sldLayoutId id="2147485071" r:id="rId12"/>
    <p:sldLayoutId id="2147485072" r:id="rId13"/>
    <p:sldLayoutId id="2147485073" r:id="rId14"/>
    <p:sldLayoutId id="2147485074" r:id="rId15"/>
    <p:sldLayoutId id="2147485075" r:id="rId16"/>
    <p:sldLayoutId id="2147485076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E3CEF5-6141-D147-B40B-C297F1A424A4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rcRect/>
          <a:stretch/>
        </p:blipFill>
        <p:spPr>
          <a:xfrm>
            <a:off x="9771823" y="6134301"/>
            <a:ext cx="2416761" cy="563910"/>
          </a:xfrm>
          <a:prstGeom prst="rect">
            <a:avLst/>
          </a:prstGeom>
          <a:effectLst>
            <a:outerShdw blurRad="50800" dist="63500" dir="5400000" algn="t" rotWithShape="0">
              <a:srgbClr val="D0D8E1"/>
            </a:outerShdw>
          </a:effectLst>
        </p:spPr>
      </p:pic>
    </p:spTree>
    <p:extLst>
      <p:ext uri="{BB962C8B-B14F-4D97-AF65-F5344CB8AC3E}">
        <p14:creationId xmlns:p14="http://schemas.microsoft.com/office/powerpoint/2010/main" val="3376615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03" r:id="rId1"/>
    <p:sldLayoutId id="2147485104" r:id="rId2"/>
    <p:sldLayoutId id="2147485105" r:id="rId3"/>
    <p:sldLayoutId id="2147485106" r:id="rId4"/>
    <p:sldLayoutId id="2147485107" r:id="rId5"/>
    <p:sldLayoutId id="2147485108" r:id="rId6"/>
    <p:sldLayoutId id="2147485109" r:id="rId7"/>
    <p:sldLayoutId id="2147485110" r:id="rId8"/>
    <p:sldLayoutId id="2147485111" r:id="rId9"/>
    <p:sldLayoutId id="2147485112" r:id="rId10"/>
    <p:sldLayoutId id="2147485113" r:id="rId11"/>
    <p:sldLayoutId id="2147485114" r:id="rId12"/>
    <p:sldLayoutId id="2147485115" r:id="rId13"/>
    <p:sldLayoutId id="2147485116" r:id="rId14"/>
    <p:sldLayoutId id="2147485117" r:id="rId15"/>
    <p:sldLayoutId id="2147485118" r:id="rId16"/>
    <p:sldLayoutId id="2147485119" r:id="rId17"/>
    <p:sldLayoutId id="2147485120" r:id="rId18"/>
    <p:sldLayoutId id="2147485121" r:id="rId19"/>
    <p:sldLayoutId id="2147485122" r:id="rId20"/>
    <p:sldLayoutId id="2147485123" r:id="rId21"/>
    <p:sldLayoutId id="2147485124" r:id="rId22"/>
    <p:sldLayoutId id="2147485125" r:id="rId23"/>
    <p:sldLayoutId id="2147485126" r:id="rId2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1463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874" tIns="45939" rIns="91874" bIns="45939" numCol="1" anchor="b" anchorCtr="1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br>
              <a:rPr lang="en-GB"/>
            </a:br>
            <a:r>
              <a:rPr lang="en-GB"/>
              <a:t>Click to edit Master title style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3239300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128" r:id="rId1"/>
    <p:sldLayoutId id="2147485129" r:id="rId2"/>
    <p:sldLayoutId id="2147485130" r:id="rId3"/>
    <p:sldLayoutId id="2147485131" r:id="rId4"/>
    <p:sldLayoutId id="2147485132" r:id="rId5"/>
    <p:sldLayoutId id="2147485133" r:id="rId6"/>
    <p:sldLayoutId id="2147485134" r:id="rId7"/>
    <p:sldLayoutId id="2147485135" r:id="rId8"/>
    <p:sldLayoutId id="2147485136" r:id="rId9"/>
    <p:sldLayoutId id="2147485137" r:id="rId10"/>
    <p:sldLayoutId id="2147485138" r:id="rId11"/>
    <p:sldLayoutId id="2147485139" r:id="rId12"/>
    <p:sldLayoutId id="214748514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67" b="1">
          <a:solidFill>
            <a:srgbClr val="EBE114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67" b="1">
          <a:solidFill>
            <a:srgbClr val="EBE114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67" b="1">
          <a:solidFill>
            <a:srgbClr val="EBE114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67" b="1">
          <a:solidFill>
            <a:srgbClr val="EBE114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67" b="1">
          <a:solidFill>
            <a:srgbClr val="EBE114"/>
          </a:solidFill>
          <a:latin typeface="Arial" charset="0"/>
          <a:ea typeface="ＭＳ Ｐゴシック" charset="0"/>
          <a:cs typeface="ＭＳ Ｐゴシック" charset="0"/>
        </a:defRPr>
      </a:lvl5pPr>
      <a:lvl6pPr marL="608219" algn="ctr" rtl="0" fontAlgn="base">
        <a:spcBef>
          <a:spcPct val="0"/>
        </a:spcBef>
        <a:spcAft>
          <a:spcPct val="0"/>
        </a:spcAft>
        <a:defRPr sz="4267" b="1">
          <a:solidFill>
            <a:srgbClr val="EBE114"/>
          </a:solidFill>
          <a:latin typeface="Arial" charset="0"/>
          <a:ea typeface="ＭＳ Ｐゴシック" charset="0"/>
        </a:defRPr>
      </a:lvl6pPr>
      <a:lvl7pPr marL="1216494" algn="ctr" rtl="0" fontAlgn="base">
        <a:spcBef>
          <a:spcPct val="0"/>
        </a:spcBef>
        <a:spcAft>
          <a:spcPct val="0"/>
        </a:spcAft>
        <a:defRPr sz="4267" b="1">
          <a:solidFill>
            <a:srgbClr val="EBE114"/>
          </a:solidFill>
          <a:latin typeface="Arial" charset="0"/>
          <a:ea typeface="ＭＳ Ｐゴシック" charset="0"/>
        </a:defRPr>
      </a:lvl7pPr>
      <a:lvl8pPr marL="1824736" algn="ctr" rtl="0" fontAlgn="base">
        <a:spcBef>
          <a:spcPct val="0"/>
        </a:spcBef>
        <a:spcAft>
          <a:spcPct val="0"/>
        </a:spcAft>
        <a:defRPr sz="4267" b="1">
          <a:solidFill>
            <a:srgbClr val="EBE114"/>
          </a:solidFill>
          <a:latin typeface="Arial" charset="0"/>
          <a:ea typeface="ＭＳ Ｐゴシック" charset="0"/>
        </a:defRPr>
      </a:lvl8pPr>
      <a:lvl9pPr marL="2432990" algn="ctr" rtl="0" fontAlgn="base">
        <a:spcBef>
          <a:spcPct val="0"/>
        </a:spcBef>
        <a:spcAft>
          <a:spcPct val="0"/>
        </a:spcAft>
        <a:defRPr sz="4267" b="1">
          <a:solidFill>
            <a:srgbClr val="EBE114"/>
          </a:solidFill>
          <a:latin typeface="Arial" charset="0"/>
          <a:ea typeface="ＭＳ Ｐゴシック" charset="0"/>
        </a:defRPr>
      </a:lvl9pPr>
    </p:titleStyle>
    <p:bodyStyle>
      <a:lvl1pPr marL="454763" indent="-454763" algn="l" rtl="0" eaLnBrk="0" fontAlgn="base" hangingPunct="0">
        <a:spcBef>
          <a:spcPct val="0"/>
        </a:spcBef>
        <a:spcAft>
          <a:spcPct val="20000"/>
        </a:spcAft>
        <a:buClr>
          <a:srgbClr val="EBE114"/>
        </a:buClr>
        <a:buSzPct val="90000"/>
        <a:buFont typeface="Wingdings" charset="2"/>
        <a:buChar char="l"/>
        <a:defRPr sz="3200" b="1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911672" indent="-452643" algn="l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100000"/>
        <a:buChar char="–"/>
        <a:defRPr sz="3200" b="1">
          <a:solidFill>
            <a:schemeClr val="tx1"/>
          </a:solidFill>
          <a:latin typeface="+mn-lt"/>
          <a:ea typeface="+mn-ea"/>
          <a:cs typeface="ＭＳ Ｐゴシック"/>
        </a:defRPr>
      </a:lvl2pPr>
      <a:lvl3pPr marL="1377032" indent="-463227" algn="l" rtl="0" eaLnBrk="0" fontAlgn="base" hangingPunct="0">
        <a:spcBef>
          <a:spcPct val="0"/>
        </a:spcBef>
        <a:spcAft>
          <a:spcPct val="20000"/>
        </a:spcAft>
        <a:buClr>
          <a:srgbClr val="EBE114"/>
        </a:buClr>
        <a:buSzPct val="100000"/>
        <a:buChar char="•"/>
        <a:defRPr sz="3200" b="1">
          <a:solidFill>
            <a:schemeClr val="tx1"/>
          </a:solidFill>
          <a:latin typeface="+mn-lt"/>
          <a:ea typeface="+mn-ea"/>
          <a:cs typeface="ＭＳ Ｐゴシック"/>
        </a:defRPr>
      </a:lvl3pPr>
      <a:lvl4pPr marL="1852958" indent="-471695" algn="l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100000"/>
        <a:buChar char="–"/>
        <a:defRPr sz="3200" b="1">
          <a:solidFill>
            <a:schemeClr val="tx1"/>
          </a:solidFill>
          <a:latin typeface="+mn-lt"/>
          <a:ea typeface="+mn-ea"/>
          <a:cs typeface="ＭＳ Ｐゴシック"/>
        </a:defRPr>
      </a:lvl4pPr>
      <a:lvl5pPr marL="2635585" indent="-778395" algn="r" rtl="0" eaLnBrk="0" fontAlgn="base" hangingPunct="0">
        <a:spcBef>
          <a:spcPct val="0"/>
        </a:spcBef>
        <a:spcAft>
          <a:spcPct val="20000"/>
        </a:spcAft>
        <a:defRPr sz="1600" b="1">
          <a:solidFill>
            <a:schemeClr val="tx1"/>
          </a:solidFill>
          <a:latin typeface="+mn-lt"/>
          <a:ea typeface="+mn-ea"/>
          <a:cs typeface="ＭＳ Ｐゴシック"/>
        </a:defRPr>
      </a:lvl5pPr>
      <a:lvl6pPr marL="3243982" indent="-779299" algn="r" rtl="0" fontAlgn="base">
        <a:spcBef>
          <a:spcPct val="0"/>
        </a:spcBef>
        <a:spcAft>
          <a:spcPct val="20000"/>
        </a:spcAft>
        <a:defRPr sz="1600" b="1">
          <a:solidFill>
            <a:schemeClr val="tx1"/>
          </a:solidFill>
          <a:latin typeface="+mn-lt"/>
          <a:ea typeface="+mn-ea"/>
        </a:defRPr>
      </a:lvl6pPr>
      <a:lvl7pPr marL="3852209" indent="-779299" algn="r" rtl="0" fontAlgn="base">
        <a:spcBef>
          <a:spcPct val="0"/>
        </a:spcBef>
        <a:spcAft>
          <a:spcPct val="20000"/>
        </a:spcAft>
        <a:defRPr sz="1600" b="1">
          <a:solidFill>
            <a:schemeClr val="tx1"/>
          </a:solidFill>
          <a:latin typeface="+mn-lt"/>
          <a:ea typeface="+mn-ea"/>
        </a:defRPr>
      </a:lvl7pPr>
      <a:lvl8pPr marL="4460432" indent="-779299" algn="r" rtl="0" fontAlgn="base">
        <a:spcBef>
          <a:spcPct val="0"/>
        </a:spcBef>
        <a:spcAft>
          <a:spcPct val="20000"/>
        </a:spcAft>
        <a:defRPr sz="1600" b="1">
          <a:solidFill>
            <a:schemeClr val="tx1"/>
          </a:solidFill>
          <a:latin typeface="+mn-lt"/>
          <a:ea typeface="+mn-ea"/>
        </a:defRPr>
      </a:lvl8pPr>
      <a:lvl9pPr marL="5068685" indent="-779299" algn="r" rtl="0" fontAlgn="base">
        <a:spcBef>
          <a:spcPct val="0"/>
        </a:spcBef>
        <a:spcAft>
          <a:spcPct val="20000"/>
        </a:spcAft>
        <a:defRPr sz="16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82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219" algn="l" defTabSz="6082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494" algn="l" defTabSz="6082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4736" algn="l" defTabSz="6082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2990" algn="l" defTabSz="6082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1213" algn="l" defTabSz="6082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9435" algn="l" defTabSz="6082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7694" algn="l" defTabSz="6082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5945" algn="l" defTabSz="6082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1463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624" tIns="45822" rIns="91624" bIns="45822" numCol="1" anchor="b" anchorCtr="1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br>
              <a:rPr lang="en-GB"/>
            </a:br>
            <a:r>
              <a:rPr lang="en-GB"/>
              <a:t>Click to edit Master title style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8437359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142" r:id="rId1"/>
    <p:sldLayoutId id="2147485143" r:id="rId2"/>
    <p:sldLayoutId id="2147485144" r:id="rId3"/>
    <p:sldLayoutId id="2147485145" r:id="rId4"/>
    <p:sldLayoutId id="2147485146" r:id="rId5"/>
    <p:sldLayoutId id="2147485147" r:id="rId6"/>
    <p:sldLayoutId id="2147485148" r:id="rId7"/>
    <p:sldLayoutId id="2147485149" r:id="rId8"/>
    <p:sldLayoutId id="2147485150" r:id="rId9"/>
    <p:sldLayoutId id="2147485151" r:id="rId10"/>
    <p:sldLayoutId id="2147485152" r:id="rId11"/>
    <p:sldLayoutId id="2147485153" r:id="rId12"/>
    <p:sldLayoutId id="214748515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67" b="1">
          <a:solidFill>
            <a:srgbClr val="EBE114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67" b="1">
          <a:solidFill>
            <a:srgbClr val="EBE114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67" b="1">
          <a:solidFill>
            <a:srgbClr val="EBE114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67" b="1">
          <a:solidFill>
            <a:srgbClr val="EBE114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67" b="1">
          <a:solidFill>
            <a:srgbClr val="EBE114"/>
          </a:solidFill>
          <a:latin typeface="Arial" charset="0"/>
          <a:ea typeface="ＭＳ Ｐゴシック" charset="0"/>
          <a:cs typeface="ＭＳ Ｐゴシック" charset="0"/>
        </a:defRPr>
      </a:lvl5pPr>
      <a:lvl6pPr marL="606560" algn="ctr" rtl="0" fontAlgn="base">
        <a:spcBef>
          <a:spcPct val="0"/>
        </a:spcBef>
        <a:spcAft>
          <a:spcPct val="0"/>
        </a:spcAft>
        <a:defRPr sz="4267" b="1">
          <a:solidFill>
            <a:srgbClr val="EBE114"/>
          </a:solidFill>
          <a:latin typeface="Arial" charset="0"/>
          <a:ea typeface="ＭＳ Ｐゴシック" charset="0"/>
        </a:defRPr>
      </a:lvl6pPr>
      <a:lvl7pPr marL="1213183" algn="ctr" rtl="0" fontAlgn="base">
        <a:spcBef>
          <a:spcPct val="0"/>
        </a:spcBef>
        <a:spcAft>
          <a:spcPct val="0"/>
        </a:spcAft>
        <a:defRPr sz="4267" b="1">
          <a:solidFill>
            <a:srgbClr val="EBE114"/>
          </a:solidFill>
          <a:latin typeface="Arial" charset="0"/>
          <a:ea typeface="ＭＳ Ｐゴシック" charset="0"/>
        </a:defRPr>
      </a:lvl7pPr>
      <a:lvl8pPr marL="1819771" algn="ctr" rtl="0" fontAlgn="base">
        <a:spcBef>
          <a:spcPct val="0"/>
        </a:spcBef>
        <a:spcAft>
          <a:spcPct val="0"/>
        </a:spcAft>
        <a:defRPr sz="4267" b="1">
          <a:solidFill>
            <a:srgbClr val="EBE114"/>
          </a:solidFill>
          <a:latin typeface="Arial" charset="0"/>
          <a:ea typeface="ＭＳ Ｐゴシック" charset="0"/>
        </a:defRPr>
      </a:lvl8pPr>
      <a:lvl9pPr marL="2426369" algn="ctr" rtl="0" fontAlgn="base">
        <a:spcBef>
          <a:spcPct val="0"/>
        </a:spcBef>
        <a:spcAft>
          <a:spcPct val="0"/>
        </a:spcAft>
        <a:defRPr sz="4267" b="1">
          <a:solidFill>
            <a:srgbClr val="EBE114"/>
          </a:solidFill>
          <a:latin typeface="Arial" charset="0"/>
          <a:ea typeface="ＭＳ Ｐゴシック" charset="0"/>
        </a:defRPr>
      </a:lvl9pPr>
    </p:titleStyle>
    <p:bodyStyle>
      <a:lvl1pPr marL="453531" indent="-453531" algn="l" rtl="0" eaLnBrk="0" fontAlgn="base" hangingPunct="0">
        <a:spcBef>
          <a:spcPct val="0"/>
        </a:spcBef>
        <a:spcAft>
          <a:spcPct val="20000"/>
        </a:spcAft>
        <a:buClr>
          <a:srgbClr val="EBE114"/>
        </a:buClr>
        <a:buSzPct val="90000"/>
        <a:buFont typeface="Wingdings" charset="0"/>
        <a:buChar char="l"/>
        <a:defRPr sz="3200" b="1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909201" indent="-451427" algn="l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100000"/>
        <a:buChar char="–"/>
        <a:defRPr sz="3200" b="1">
          <a:solidFill>
            <a:schemeClr val="tx1"/>
          </a:solidFill>
          <a:latin typeface="+mn-lt"/>
          <a:ea typeface="+mn-ea"/>
        </a:defRPr>
      </a:lvl2pPr>
      <a:lvl3pPr marL="1373286" indent="-461980" algn="l" rtl="0" eaLnBrk="0" fontAlgn="base" hangingPunct="0">
        <a:spcBef>
          <a:spcPct val="0"/>
        </a:spcBef>
        <a:spcAft>
          <a:spcPct val="20000"/>
        </a:spcAft>
        <a:buClr>
          <a:srgbClr val="EBE114"/>
        </a:buClr>
        <a:buSzPct val="100000"/>
        <a:buChar char="•"/>
        <a:defRPr sz="3200" b="1">
          <a:solidFill>
            <a:schemeClr val="tx1"/>
          </a:solidFill>
          <a:latin typeface="+mn-lt"/>
          <a:ea typeface="+mn-ea"/>
        </a:defRPr>
      </a:lvl3pPr>
      <a:lvl4pPr marL="1847915" indent="-470416" algn="l" rtl="0" eaLnBrk="0" fontAlgn="base" hangingPunct="0">
        <a:spcBef>
          <a:spcPct val="0"/>
        </a:spcBef>
        <a:spcAft>
          <a:spcPct val="20000"/>
        </a:spcAft>
        <a:buClr>
          <a:schemeClr val="tx1"/>
        </a:buClr>
        <a:buSzPct val="100000"/>
        <a:buChar char="–"/>
        <a:defRPr sz="3200" b="1">
          <a:solidFill>
            <a:schemeClr val="tx1"/>
          </a:solidFill>
          <a:latin typeface="+mn-lt"/>
          <a:ea typeface="+mn-ea"/>
        </a:defRPr>
      </a:lvl4pPr>
      <a:lvl5pPr marL="2628416" indent="-776281" algn="r" rtl="0" eaLnBrk="0" fontAlgn="base" hangingPunct="0">
        <a:spcBef>
          <a:spcPct val="0"/>
        </a:spcBef>
        <a:spcAft>
          <a:spcPct val="20000"/>
        </a:spcAft>
        <a:defRPr sz="1600" b="1">
          <a:solidFill>
            <a:schemeClr val="tx1"/>
          </a:solidFill>
          <a:latin typeface="+mn-lt"/>
          <a:ea typeface="+mn-ea"/>
        </a:defRPr>
      </a:lvl5pPr>
      <a:lvl6pPr marL="3235155" indent="-777185" algn="r" rtl="0" fontAlgn="base">
        <a:spcBef>
          <a:spcPct val="0"/>
        </a:spcBef>
        <a:spcAft>
          <a:spcPct val="20000"/>
        </a:spcAft>
        <a:defRPr sz="1600" b="1">
          <a:solidFill>
            <a:schemeClr val="tx1"/>
          </a:solidFill>
          <a:latin typeface="+mn-lt"/>
          <a:ea typeface="+mn-ea"/>
        </a:defRPr>
      </a:lvl6pPr>
      <a:lvl7pPr marL="3841727" indent="-777185" algn="r" rtl="0" fontAlgn="base">
        <a:spcBef>
          <a:spcPct val="0"/>
        </a:spcBef>
        <a:spcAft>
          <a:spcPct val="20000"/>
        </a:spcAft>
        <a:defRPr sz="1600" b="1">
          <a:solidFill>
            <a:schemeClr val="tx1"/>
          </a:solidFill>
          <a:latin typeface="+mn-lt"/>
          <a:ea typeface="+mn-ea"/>
        </a:defRPr>
      </a:lvl7pPr>
      <a:lvl8pPr marL="4448290" indent="-777185" algn="r" rtl="0" fontAlgn="base">
        <a:spcBef>
          <a:spcPct val="0"/>
        </a:spcBef>
        <a:spcAft>
          <a:spcPct val="20000"/>
        </a:spcAft>
        <a:defRPr sz="1600" b="1">
          <a:solidFill>
            <a:schemeClr val="tx1"/>
          </a:solidFill>
          <a:latin typeface="+mn-lt"/>
          <a:ea typeface="+mn-ea"/>
        </a:defRPr>
      </a:lvl8pPr>
      <a:lvl9pPr marL="5054895" indent="-777185" algn="r" rtl="0" fontAlgn="base">
        <a:spcBef>
          <a:spcPct val="0"/>
        </a:spcBef>
        <a:spcAft>
          <a:spcPct val="20000"/>
        </a:spcAft>
        <a:defRPr sz="16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6560" rtl="0" eaLnBrk="1" latinLnBrk="0" hangingPunct="1">
        <a:defRPr sz="2533" kern="1200">
          <a:solidFill>
            <a:schemeClr val="tx1"/>
          </a:solidFill>
          <a:latin typeface="+mn-lt"/>
          <a:ea typeface="+mn-ea"/>
          <a:cs typeface="+mn-cs"/>
        </a:defRPr>
      </a:lvl1pPr>
      <a:lvl2pPr marL="606560" algn="l" defTabSz="606560" rtl="0" eaLnBrk="1" latinLnBrk="0" hangingPunct="1">
        <a:defRPr sz="2533" kern="1200">
          <a:solidFill>
            <a:schemeClr val="tx1"/>
          </a:solidFill>
          <a:latin typeface="+mn-lt"/>
          <a:ea typeface="+mn-ea"/>
          <a:cs typeface="+mn-cs"/>
        </a:defRPr>
      </a:lvl2pPr>
      <a:lvl3pPr marL="1213183" algn="l" defTabSz="606560" rtl="0" eaLnBrk="1" latinLnBrk="0" hangingPunct="1">
        <a:defRPr sz="2533" kern="1200">
          <a:solidFill>
            <a:schemeClr val="tx1"/>
          </a:solidFill>
          <a:latin typeface="+mn-lt"/>
          <a:ea typeface="+mn-ea"/>
          <a:cs typeface="+mn-cs"/>
        </a:defRPr>
      </a:lvl3pPr>
      <a:lvl4pPr marL="1819771" algn="l" defTabSz="606560" rtl="0" eaLnBrk="1" latinLnBrk="0" hangingPunct="1">
        <a:defRPr sz="2533" kern="1200">
          <a:solidFill>
            <a:schemeClr val="tx1"/>
          </a:solidFill>
          <a:latin typeface="+mn-lt"/>
          <a:ea typeface="+mn-ea"/>
          <a:cs typeface="+mn-cs"/>
        </a:defRPr>
      </a:lvl4pPr>
      <a:lvl5pPr marL="2426369" algn="l" defTabSz="606560" rtl="0" eaLnBrk="1" latinLnBrk="0" hangingPunct="1">
        <a:defRPr sz="2533" kern="1200">
          <a:solidFill>
            <a:schemeClr val="tx1"/>
          </a:solidFill>
          <a:latin typeface="+mn-lt"/>
          <a:ea typeface="+mn-ea"/>
          <a:cs typeface="+mn-cs"/>
        </a:defRPr>
      </a:lvl5pPr>
      <a:lvl6pPr marL="3032948" algn="l" defTabSz="606560" rtl="0" eaLnBrk="1" latinLnBrk="0" hangingPunct="1">
        <a:defRPr sz="2533" kern="1200">
          <a:solidFill>
            <a:schemeClr val="tx1"/>
          </a:solidFill>
          <a:latin typeface="+mn-lt"/>
          <a:ea typeface="+mn-ea"/>
          <a:cs typeface="+mn-cs"/>
        </a:defRPr>
      </a:lvl6pPr>
      <a:lvl7pPr marL="3639514" algn="l" defTabSz="606560" rtl="0" eaLnBrk="1" latinLnBrk="0" hangingPunct="1">
        <a:defRPr sz="2533" kern="1200">
          <a:solidFill>
            <a:schemeClr val="tx1"/>
          </a:solidFill>
          <a:latin typeface="+mn-lt"/>
          <a:ea typeface="+mn-ea"/>
          <a:cs typeface="+mn-cs"/>
        </a:defRPr>
      </a:lvl7pPr>
      <a:lvl8pPr marL="4246102" algn="l" defTabSz="606560" rtl="0" eaLnBrk="1" latinLnBrk="0" hangingPunct="1">
        <a:defRPr sz="2533" kern="1200">
          <a:solidFill>
            <a:schemeClr val="tx1"/>
          </a:solidFill>
          <a:latin typeface="+mn-lt"/>
          <a:ea typeface="+mn-ea"/>
          <a:cs typeface="+mn-cs"/>
        </a:defRPr>
      </a:lvl8pPr>
      <a:lvl9pPr marL="4852692" algn="l" defTabSz="606560" rtl="0" eaLnBrk="1" latinLnBrk="0" hangingPunct="1">
        <a:defRPr sz="25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005">
              <a:defRPr/>
            </a:pP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005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005" fontAlgn="base">
              <a:spcBef>
                <a:spcPct val="0"/>
              </a:spcBef>
              <a:spcAft>
                <a:spcPct val="0"/>
              </a:spcAft>
            </a:pPr>
            <a:fld id="{FF17DEF5-1C9F-4EBB-BA48-64479E2F9835}" type="slidenum">
              <a:rPr lang="uk-UA" altLang="en-US" smtClean="0">
                <a:ea typeface="MS PGothic" pitchFamily="34" charset="-128"/>
              </a:rPr>
              <a:pPr defTabSz="45600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uk-UA" altLang="en-US">
              <a:ea typeface="MS PGothic" pitchFamily="34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CD355D-5FC4-B842-AA01-3DCF0E66546E}"/>
              </a:ext>
            </a:extLst>
          </p:cNvPr>
          <p:cNvSpPr/>
          <p:nvPr userDrawn="1"/>
        </p:nvSpPr>
        <p:spPr>
          <a:xfrm>
            <a:off x="0" y="6170086"/>
            <a:ext cx="12192000" cy="687916"/>
          </a:xfrm>
          <a:prstGeom prst="rect">
            <a:avLst/>
          </a:prstGeom>
          <a:solidFill>
            <a:srgbClr val="3060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en-US" sz="180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16B7E16A-7B5D-0641-A5C1-B33C47022277}"/>
              </a:ext>
            </a:extLst>
          </p:cNvPr>
          <p:cNvSpPr/>
          <p:nvPr userDrawn="1"/>
        </p:nvSpPr>
        <p:spPr>
          <a:xfrm>
            <a:off x="0" y="-1"/>
            <a:ext cx="12192000" cy="6600181"/>
          </a:xfrm>
          <a:prstGeom prst="round2SameRect">
            <a:avLst>
              <a:gd name="adj1" fmla="val 0"/>
              <a:gd name="adj2" fmla="val 20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en-US" sz="1777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2356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56" r:id="rId1"/>
    <p:sldLayoutId id="2147485157" r:id="rId2"/>
    <p:sldLayoutId id="2147485158" r:id="rId3"/>
    <p:sldLayoutId id="2147485159" r:id="rId4"/>
    <p:sldLayoutId id="2147485160" r:id="rId5"/>
    <p:sldLayoutId id="2147485161" r:id="rId6"/>
    <p:sldLayoutId id="2147485162" r:id="rId7"/>
    <p:sldLayoutId id="2147485163" r:id="rId8"/>
    <p:sldLayoutId id="2147485164" r:id="rId9"/>
    <p:sldLayoutId id="2147485165" r:id="rId10"/>
    <p:sldLayoutId id="214748516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0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0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3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>
          <a:xfrm>
            <a:off x="912286" y="1565920"/>
            <a:ext cx="10358967" cy="1143000"/>
          </a:xfrm>
        </p:spPr>
        <p:txBody>
          <a:bodyPr wrap="square" anchor="ctr">
            <a:noAutofit/>
          </a:bodyPr>
          <a:lstStyle/>
          <a:p>
            <a:pPr>
              <a:spcBef>
                <a:spcPts val="1800"/>
              </a:spcBef>
            </a:pPr>
            <a:r>
              <a:rPr lang="en-US" sz="3800" dirty="0">
                <a:solidFill>
                  <a:srgbClr val="033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 in Review: Clinical Investigator Perspectives</a:t>
            </a:r>
            <a:br>
              <a:rPr lang="en-US" sz="3800" dirty="0">
                <a:solidFill>
                  <a:srgbClr val="033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800" dirty="0">
                <a:solidFill>
                  <a:srgbClr val="033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the Most Relevant New Data Sets</a:t>
            </a:r>
            <a:br>
              <a:rPr lang="en-US" sz="3800" dirty="0">
                <a:solidFill>
                  <a:srgbClr val="033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800" dirty="0">
                <a:solidFill>
                  <a:srgbClr val="033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Advances in Oncology</a:t>
            </a:r>
            <a:br>
              <a:rPr lang="en-US" sz="4200" dirty="0">
                <a:solidFill>
                  <a:srgbClr val="033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000" dirty="0">
                <a:solidFill>
                  <a:srgbClr val="033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400" dirty="0">
                <a:solidFill>
                  <a:srgbClr val="033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4400" dirty="0"/>
              <a:t>ollicular Lymphoma</a:t>
            </a:r>
            <a:br>
              <a:rPr lang="en-US" sz="4200" i="1" dirty="0">
                <a:solidFill>
                  <a:srgbClr val="033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500" i="1" dirty="0">
                <a:solidFill>
                  <a:srgbClr val="033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Tuesday, January 4, 2022</a:t>
            </a:r>
            <a:b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5:00 PM – 6:00 PM ET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1AE719E2-CC57-9D4F-A735-FFC2EFEB6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8050" y="4788921"/>
            <a:ext cx="5295900" cy="51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 numCol="1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lvl="0" algn="ctr" defTabSz="914400" eaLnBrk="0" hangingPunct="0">
              <a:lnSpc>
                <a:spcPts val="2960"/>
              </a:lnSpc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John P Leonard, MD</a:t>
            </a:r>
            <a:endParaRPr lang="en-US" sz="3200" noProof="0" dirty="0">
              <a:solidFill>
                <a:srgbClr val="002B51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lvl="0" algn="ctr" defTabSz="914400" eaLnBrk="0" hangingPunct="0">
              <a:lnSpc>
                <a:spcPts val="2960"/>
              </a:lnSpc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Laurie 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Sehn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MD, MPH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B51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7365ECFC-443D-6247-ACA2-100CD22FA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7749" y="5778682"/>
            <a:ext cx="4536503" cy="94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364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Moderator</a:t>
            </a:r>
            <a:endParaRPr kumimoji="0" lang="en-US" altLang="x-none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364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Neil Love, MD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0CA88C90-91EF-1746-B7A6-8107A574D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7392" y="4220475"/>
            <a:ext cx="28972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Faculty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002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F76304-B084-CA4F-AC01-16782F950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4347463"/>
              </p:ext>
            </p:extLst>
          </p:nvPr>
        </p:nvGraphicFramePr>
        <p:xfrm>
          <a:off x="983863" y="2036317"/>
          <a:ext cx="9504625" cy="3924104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9504625">
                  <a:extLst>
                    <a:ext uri="{9D8B030D-6E8A-4147-A177-3AD203B41FA5}">
                      <a16:colId xmlns:a16="http://schemas.microsoft.com/office/drawing/2014/main" val="2475546180"/>
                    </a:ext>
                  </a:extLst>
                </a:gridCol>
              </a:tblGrid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906385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3645606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7958558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3112589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5188184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8581959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9472138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059602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E179D512-6722-DA41-A90C-5E8B8DC31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1"/>
            <a:ext cx="10289114" cy="1828799"/>
          </a:xfrm>
        </p:spPr>
        <p:txBody>
          <a:bodyPr/>
          <a:lstStyle/>
          <a:p>
            <a:pPr algn="l"/>
            <a:r>
              <a:rPr lang="en-US" dirty="0"/>
              <a:t>In the past year approximately how many patients with follicular lymphoma (FL) did you care for clinically?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5F3F3B-FD5F-7245-B13E-009341590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0320" y="1988840"/>
            <a:ext cx="8784544" cy="2922660"/>
          </a:xfrm>
        </p:spPr>
        <p:txBody>
          <a:bodyPr/>
          <a:lstStyle/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0 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1-5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6-10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11-15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16-20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21-25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More than 25 </a:t>
            </a:r>
          </a:p>
        </p:txBody>
      </p:sp>
    </p:spTree>
    <p:extLst>
      <p:ext uri="{BB962C8B-B14F-4D97-AF65-F5344CB8AC3E}">
        <p14:creationId xmlns:p14="http://schemas.microsoft.com/office/powerpoint/2010/main" val="158859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F76304-B084-CA4F-AC01-16782F950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5734748"/>
              </p:ext>
            </p:extLst>
          </p:nvPr>
        </p:nvGraphicFramePr>
        <p:xfrm>
          <a:off x="695830" y="2057400"/>
          <a:ext cx="9504625" cy="2452565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9504625">
                  <a:extLst>
                    <a:ext uri="{9D8B030D-6E8A-4147-A177-3AD203B41FA5}">
                      <a16:colId xmlns:a16="http://schemas.microsoft.com/office/drawing/2014/main" val="2475546180"/>
                    </a:ext>
                  </a:extLst>
                </a:gridCol>
              </a:tblGrid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906385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3645606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7958558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3112589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5188184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E179D512-6722-DA41-A90C-5E8B8DC31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232049"/>
            <a:ext cx="10289114" cy="1828799"/>
          </a:xfrm>
        </p:spPr>
        <p:txBody>
          <a:bodyPr/>
          <a:lstStyle/>
          <a:p>
            <a:pPr algn="l"/>
            <a:r>
              <a:rPr lang="en-US" dirty="0"/>
              <a:t>In the past year approximately how many of your patients with FL died from their disease (including those with transformation)?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5F3F3B-FD5F-7245-B13E-009341590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7" y="2009923"/>
            <a:ext cx="8784544" cy="2922660"/>
          </a:xfrm>
        </p:spPr>
        <p:txBody>
          <a:bodyPr/>
          <a:lstStyle/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0 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1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2-5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6-10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More than 10 </a:t>
            </a:r>
          </a:p>
        </p:txBody>
      </p:sp>
    </p:spTree>
    <p:extLst>
      <p:ext uri="{BB962C8B-B14F-4D97-AF65-F5344CB8AC3E}">
        <p14:creationId xmlns:p14="http://schemas.microsoft.com/office/powerpoint/2010/main" val="325703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9440A8-7F12-3841-982E-846F3267036A}"/>
              </a:ext>
            </a:extLst>
          </p:cNvPr>
          <p:cNvSpPr/>
          <p:nvPr/>
        </p:nvSpPr>
        <p:spPr bwMode="auto">
          <a:xfrm>
            <a:off x="551384" y="1772816"/>
            <a:ext cx="11251193" cy="844943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1A67CC1-EE47-114D-B70B-0FD84C19773B}"/>
              </a:ext>
            </a:extLst>
          </p:cNvPr>
          <p:cNvSpPr txBox="1">
            <a:spLocks/>
          </p:cNvSpPr>
          <p:nvPr/>
        </p:nvSpPr>
        <p:spPr>
          <a:xfrm>
            <a:off x="912286" y="227013"/>
            <a:ext cx="10358967" cy="1143000"/>
          </a:xfrm>
          <a:prstGeom prst="rect">
            <a:avLst/>
          </a:prstGeom>
        </p:spPr>
        <p:txBody>
          <a:bodyPr/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Agenda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Calibri"/>
              <a:ea typeface="MS PGothic" pitchFamily="34" charset="-128"/>
              <a:cs typeface="Calibri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F73A33C-549E-0D4E-B445-1D25AF9288A2}"/>
              </a:ext>
            </a:extLst>
          </p:cNvPr>
          <p:cNvSpPr txBox="1">
            <a:spLocks/>
          </p:cNvSpPr>
          <p:nvPr/>
        </p:nvSpPr>
        <p:spPr>
          <a:xfrm>
            <a:off x="799181" y="1196752"/>
            <a:ext cx="10585176" cy="4799013"/>
          </a:xfrm>
          <a:prstGeom prst="rect">
            <a:avLst/>
          </a:prstGeom>
        </p:spPr>
        <p:txBody>
          <a:bodyPr/>
          <a:lstStyle>
            <a:lvl1pPr marL="390525" indent="-292100" algn="l" defTabSz="412750" rtl="0" eaLnBrk="0" fontAlgn="base" hangingPunct="0">
              <a:lnSpc>
                <a:spcPct val="105000"/>
              </a:lnSpc>
              <a:spcBef>
                <a:spcPct val="300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 pitchFamily="-72" charset="0"/>
              <a:buChar char="•"/>
              <a:defRPr sz="2900" b="1">
                <a:solidFill>
                  <a:srgbClr val="000000"/>
                </a:solidFill>
                <a:latin typeface="Calibri" charset="0"/>
                <a:ea typeface="MS PGothic" pitchFamily="34" charset="-128"/>
                <a:cs typeface="MS PGothic" charset="0"/>
              </a:defRPr>
            </a:lvl1pPr>
            <a:lvl2pPr marL="782638" indent="-260350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600" b="1">
                <a:solidFill>
                  <a:srgbClr val="000000"/>
                </a:solidFill>
                <a:latin typeface="Calibri" charset="0"/>
                <a:ea typeface="MS PGothic" pitchFamily="34" charset="-128"/>
              </a:defRPr>
            </a:lvl2pPr>
            <a:lvl3pPr marL="1173163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4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  <a:cs typeface="ＭＳ Ｐゴシック" pitchFamily="-72" charset="-128"/>
              </a:defRPr>
            </a:lvl3pPr>
            <a:lvl4pPr marL="1565275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2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4pPr>
            <a:lvl5pPr marL="1957388" indent="-195263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0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5pPr>
            <a:lvl6pPr marL="2615386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6pPr>
            <a:lvl7pPr marL="3072444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7pPr>
            <a:lvl8pPr marL="3529502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8pPr>
            <a:lvl9pPr marL="3986559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98425" marR="0" lvl="0" indent="0" algn="l" defTabSz="412750" rtl="0" eaLnBrk="0" fontAlgn="base" latinLnBrk="0" hangingPunct="0">
              <a:lnSpc>
                <a:spcPct val="105000"/>
              </a:lnSpc>
              <a:spcBef>
                <a:spcPts val="1200"/>
              </a:spcBef>
              <a:spcAft>
                <a:spcPts val="2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Introduction: Follicular Lymphoma in Clinical Practice</a:t>
            </a:r>
          </a:p>
          <a:p>
            <a:pPr marL="98425" marR="0" lvl="0" indent="0" algn="l" defTabSz="412750" rtl="0" eaLnBrk="0" fontAlgn="base" latinLnBrk="0" hangingPunct="0">
              <a:lnSpc>
                <a:spcPct val="105000"/>
              </a:lnSpc>
              <a:spcBef>
                <a:spcPts val="1200"/>
              </a:spcBef>
              <a:spcAft>
                <a:spcPts val="2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Module 1: First- and Second-Line Treatment — Chemotherapy, Anti-CD20 Antibodies and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IMiDs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charset="0"/>
              <a:ea typeface="MS PGothic" pitchFamily="34" charset="-128"/>
            </a:endParaRPr>
          </a:p>
          <a:p>
            <a:pPr marL="98425" marR="0" lvl="0" indent="0" algn="l" defTabSz="412750" rtl="0" eaLnBrk="0" fontAlgn="base" latinLnBrk="0" hangingPunct="0">
              <a:lnSpc>
                <a:spcPct val="105000"/>
              </a:lnSpc>
              <a:spcBef>
                <a:spcPts val="1200"/>
              </a:spcBef>
              <a:spcAft>
                <a:spcPts val="2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Module 2: Sequencing Third Line and Beyond — Bispecific Antibodies, PI3K Inhibitors,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Tazemetostat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MS PGothic" pitchFamily="34" charset="-128"/>
            </a:endParaRPr>
          </a:p>
          <a:p>
            <a:pPr marL="98425" marR="0" lvl="0" indent="0" algn="l" defTabSz="412750" rtl="0" eaLnBrk="0" fontAlgn="base" latinLnBrk="0" hangingPunct="0">
              <a:lnSpc>
                <a:spcPct val="105000"/>
              </a:lnSpc>
              <a:spcBef>
                <a:spcPts val="1200"/>
              </a:spcBef>
              <a:spcAft>
                <a:spcPts val="2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Module 3: CAR T-Cell Therapy </a:t>
            </a:r>
          </a:p>
        </p:txBody>
      </p:sp>
    </p:spTree>
    <p:extLst>
      <p:ext uri="{BB962C8B-B14F-4D97-AF65-F5344CB8AC3E}">
        <p14:creationId xmlns:p14="http://schemas.microsoft.com/office/powerpoint/2010/main" val="159027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34CC6DD-68F8-9747-AE05-33EFA7F54360}"/>
              </a:ext>
            </a:extLst>
          </p:cNvPr>
          <p:cNvSpPr/>
          <p:nvPr/>
        </p:nvSpPr>
        <p:spPr bwMode="auto">
          <a:xfrm>
            <a:off x="609600" y="1340768"/>
            <a:ext cx="11331222" cy="526648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694C9F-CC2D-9544-87AF-DF455987A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205160"/>
            <a:ext cx="10358967" cy="1143000"/>
          </a:xfrm>
        </p:spPr>
        <p:txBody>
          <a:bodyPr/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Module 1: First- and Second-Line Treatment — Chemotherapy, Anti-CD20 Antibodies and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IMiDs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D8776-07B4-674F-AC6F-67E3E38FD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2600" kern="12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Key Topics</a:t>
            </a:r>
          </a:p>
          <a:p>
            <a:pPr marL="803275" lvl="1" indent="-346075" defTabSz="9144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200" kern="12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Use and duration of anti-CD20 antibodies</a:t>
            </a:r>
          </a:p>
          <a:p>
            <a:pPr marL="1143000" lvl="2" indent="-295275" defTabSz="9144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defRPr/>
            </a:pPr>
            <a:r>
              <a:rPr lang="en-US" sz="2000" b="0" kern="12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RESORT: Long-term follow-up comparing 2 different rituximab doses</a:t>
            </a:r>
          </a:p>
          <a:p>
            <a:pPr marL="1495425" lvl="3" indent="-250825" defTabSz="9144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defRPr/>
            </a:pPr>
            <a:r>
              <a:rPr lang="en-US" sz="2000" b="0" kern="12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COVID-19 and vaccine considerations</a:t>
            </a:r>
          </a:p>
          <a:p>
            <a:pPr marL="754063" lvl="1" indent="-296863" defTabSz="9144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200" kern="12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Lenalidomide</a:t>
            </a:r>
          </a:p>
          <a:p>
            <a:pPr marL="1143000" lvl="2" indent="-295275" defTabSz="9144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defRPr/>
            </a:pPr>
            <a:r>
              <a:rPr lang="en-US" sz="2000" b="0" kern="12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RELEVANCE: Lenalidomide/rituximab (R</a:t>
            </a:r>
            <a:r>
              <a:rPr lang="en-US" sz="2000" b="0" kern="1200" baseline="300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2</a:t>
            </a:r>
            <a:r>
              <a:rPr lang="en-US" sz="2000" b="0" kern="12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) for untreated FL</a:t>
            </a:r>
            <a:endParaRPr lang="en-US" sz="2000" b="0" kern="1200" dirty="0"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marL="1143000" lvl="2" indent="-295275" defTabSz="9144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defRPr/>
            </a:pPr>
            <a:r>
              <a:rPr lang="en-US" sz="2000" b="0" kern="12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MAGNIFY: R</a:t>
            </a:r>
            <a:r>
              <a:rPr lang="en-US" sz="2000" b="0" kern="1200" baseline="300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2</a:t>
            </a:r>
            <a:r>
              <a:rPr lang="en-US" sz="2000" b="0" kern="12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 maintenance for relapsed/refractory disease</a:t>
            </a:r>
            <a:endParaRPr lang="en-US" sz="2000" b="0" kern="1200" dirty="0"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47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BAB07-5E93-844B-A16E-D8826237A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2568181"/>
            <a:ext cx="10358967" cy="1652907"/>
          </a:xfrm>
        </p:spPr>
        <p:txBody>
          <a:bodyPr/>
          <a:lstStyle/>
          <a:p>
            <a:pPr marL="98425" indent="0" algn="ctr">
              <a:buNone/>
            </a:pPr>
            <a:r>
              <a:rPr lang="en-US" sz="3800" dirty="0">
                <a:solidFill>
                  <a:srgbClr val="0432FF"/>
                </a:solidFill>
              </a:rPr>
              <a:t>To what extent has the risk of COVID-19 affected your use of anti-CD20 antibodies?</a:t>
            </a:r>
          </a:p>
        </p:txBody>
      </p:sp>
    </p:spTree>
    <p:extLst>
      <p:ext uri="{BB962C8B-B14F-4D97-AF65-F5344CB8AC3E}">
        <p14:creationId xmlns:p14="http://schemas.microsoft.com/office/powerpoint/2010/main" val="135689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BAB07-5E93-844B-A16E-D8826237A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772816"/>
            <a:ext cx="10358967" cy="1652907"/>
          </a:xfrm>
        </p:spPr>
        <p:txBody>
          <a:bodyPr/>
          <a:lstStyle/>
          <a:p>
            <a:pPr marL="98425" indent="0" algn="ctr">
              <a:lnSpc>
                <a:spcPct val="100000"/>
              </a:lnSpc>
              <a:buNone/>
            </a:pPr>
            <a:r>
              <a:rPr lang="en-US" sz="3800" dirty="0">
                <a:solidFill>
                  <a:srgbClr val="0432FF"/>
                </a:solidFill>
              </a:rPr>
              <a:t>When using the combination of lenalidomide and rituximab either up front or in the second line, what is the optimal total duration of treatment, including maintenance, for a patient with FL who achieves a CR in 3-4 months?</a:t>
            </a:r>
          </a:p>
        </p:txBody>
      </p:sp>
    </p:spTree>
    <p:extLst>
      <p:ext uri="{BB962C8B-B14F-4D97-AF65-F5344CB8AC3E}">
        <p14:creationId xmlns:p14="http://schemas.microsoft.com/office/powerpoint/2010/main" val="203169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BAB07-5E93-844B-A16E-D8826237A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772816"/>
            <a:ext cx="10358967" cy="1652907"/>
          </a:xfrm>
        </p:spPr>
        <p:txBody>
          <a:bodyPr/>
          <a:lstStyle/>
          <a:p>
            <a:pPr marL="98425" indent="0" algn="ctr">
              <a:lnSpc>
                <a:spcPct val="100000"/>
              </a:lnSpc>
              <a:buNone/>
            </a:pPr>
            <a:r>
              <a:rPr lang="en-US" sz="3800" dirty="0">
                <a:solidFill>
                  <a:srgbClr val="0432FF"/>
                </a:solidFill>
              </a:rPr>
              <a:t>When using the combination of lenalidomide and rituximab either up front or in the second line, what is the optimal total duration of treatment, including maintenance, for a patient with FL who achieves a PR in 3-4 months?</a:t>
            </a:r>
          </a:p>
        </p:txBody>
      </p:sp>
    </p:spTree>
    <p:extLst>
      <p:ext uri="{BB962C8B-B14F-4D97-AF65-F5344CB8AC3E}">
        <p14:creationId xmlns:p14="http://schemas.microsoft.com/office/powerpoint/2010/main" val="209991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>
            <a:cxnSpLocks noChangeShapeType="1"/>
          </p:cNvCxnSpPr>
          <p:nvPr/>
        </p:nvCxnSpPr>
        <p:spPr bwMode="auto">
          <a:xfrm>
            <a:off x="914400" y="1630667"/>
            <a:ext cx="10160000" cy="0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6" name="Title 43">
            <a:extLst>
              <a:ext uri="{FF2B5EF4-FFF2-40B4-BE49-F238E27FC236}">
                <a16:creationId xmlns:a16="http://schemas.microsoft.com/office/drawing/2014/main" id="{8B82E747-2FD2-4FB4-9024-F02F55002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8040"/>
            <a:ext cx="12192000" cy="104851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3200" dirty="0">
                <a:solidFill>
                  <a:schemeClr val="accent5">
                    <a:lumMod val="25000"/>
                  </a:schemeClr>
                </a:solidFill>
              </a:rPr>
              <a:t>Long-Term Follow-Up of the RESORT Trial: A Phase III Study of 2 Different Rituximab Strategies in Low-Tumor-Burden </a:t>
            </a:r>
            <a:r>
              <a:rPr lang="en-CA" sz="3200" dirty="0">
                <a:solidFill>
                  <a:schemeClr val="accent5">
                    <a:lumMod val="25000"/>
                  </a:schemeClr>
                </a:solidFill>
              </a:rPr>
              <a:t>FL</a:t>
            </a:r>
            <a:endParaRPr lang="en-US" sz="3200" dirty="0">
              <a:solidFill>
                <a:schemeClr val="accent5">
                  <a:lumMod val="2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2680" t="26604" r="19259" b="23069"/>
          <a:stretch/>
        </p:blipFill>
        <p:spPr>
          <a:xfrm>
            <a:off x="1008667" y="1824000"/>
            <a:ext cx="10065733" cy="4651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E06893-27D1-584F-A854-E0A32509DAF0}"/>
              </a:ext>
            </a:extLst>
          </p:cNvPr>
          <p:cNvSpPr/>
          <p:nvPr/>
        </p:nvSpPr>
        <p:spPr>
          <a:xfrm>
            <a:off x="0" y="6488668"/>
            <a:ext cx="4202674" cy="369332"/>
          </a:xfrm>
          <a:prstGeom prst="rect">
            <a:avLst/>
          </a:prstGeom>
        </p:spPr>
        <p:txBody>
          <a:bodyPr wrap="square" lIns="182880" tIns="91440" rIns="182880">
            <a:spAutoFit/>
          </a:bodyPr>
          <a:lstStyle/>
          <a:p>
            <a:pPr marL="0" marR="0" lvl="0" indent="0" algn="l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Courtesy of Laurie H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Sehn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, MD, MPH</a:t>
            </a:r>
          </a:p>
        </p:txBody>
      </p:sp>
    </p:spTree>
    <p:extLst>
      <p:ext uri="{BB962C8B-B14F-4D97-AF65-F5344CB8AC3E}">
        <p14:creationId xmlns:p14="http://schemas.microsoft.com/office/powerpoint/2010/main" val="21414987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>
            <a:cxnSpLocks noChangeShapeType="1"/>
          </p:cNvCxnSpPr>
          <p:nvPr/>
        </p:nvCxnSpPr>
        <p:spPr bwMode="auto">
          <a:xfrm>
            <a:off x="914400" y="1630667"/>
            <a:ext cx="10160000" cy="0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6" name="Title 43">
            <a:extLst>
              <a:ext uri="{FF2B5EF4-FFF2-40B4-BE49-F238E27FC236}">
                <a16:creationId xmlns:a16="http://schemas.microsoft.com/office/drawing/2014/main" id="{8B82E747-2FD2-4FB4-9024-F02F55002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8040"/>
            <a:ext cx="12192000" cy="104851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3200" dirty="0">
                <a:solidFill>
                  <a:schemeClr val="accent5">
                    <a:lumMod val="25000"/>
                  </a:schemeClr>
                </a:solidFill>
              </a:rPr>
              <a:t>Long-Term Follow-Up of the RESORT Trial: A Phase III Study of 2 Different Rituximab Strategies in Low-Tumor-Burden </a:t>
            </a:r>
            <a:r>
              <a:rPr lang="en-CA" sz="3200" dirty="0">
                <a:solidFill>
                  <a:schemeClr val="accent5">
                    <a:lumMod val="25000"/>
                  </a:schemeClr>
                </a:solidFill>
              </a:rPr>
              <a:t>FL</a:t>
            </a:r>
            <a:endParaRPr lang="en-US" sz="3200" dirty="0">
              <a:solidFill>
                <a:schemeClr val="accent5">
                  <a:lumMod val="2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2675" t="28000" r="12695" b="23078"/>
          <a:stretch/>
        </p:blipFill>
        <p:spPr>
          <a:xfrm>
            <a:off x="1026228" y="2367040"/>
            <a:ext cx="10297512" cy="4219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30773" y="1896533"/>
            <a:ext cx="59469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Original Conclusions: Kahl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J Clin Oncol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2014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4C9A51-F6A1-FA44-BFF6-F4AD03CD00A7}"/>
              </a:ext>
            </a:extLst>
          </p:cNvPr>
          <p:cNvSpPr/>
          <p:nvPr/>
        </p:nvSpPr>
        <p:spPr>
          <a:xfrm>
            <a:off x="0" y="6488668"/>
            <a:ext cx="4202674" cy="369332"/>
          </a:xfrm>
          <a:prstGeom prst="rect">
            <a:avLst/>
          </a:prstGeom>
        </p:spPr>
        <p:txBody>
          <a:bodyPr wrap="square" lIns="182880" tIns="91440" rIns="182880">
            <a:spAutoFit/>
          </a:bodyPr>
          <a:lstStyle/>
          <a:p>
            <a:pPr marL="0" marR="0" lvl="0" indent="0" algn="l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Courtesy of Laurie H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Sehn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, MD, MPH</a:t>
            </a:r>
          </a:p>
        </p:txBody>
      </p:sp>
    </p:spTree>
    <p:extLst>
      <p:ext uri="{BB962C8B-B14F-4D97-AF65-F5344CB8AC3E}">
        <p14:creationId xmlns:p14="http://schemas.microsoft.com/office/powerpoint/2010/main" val="3644273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>
            <a:cxnSpLocks noChangeShapeType="1"/>
          </p:cNvCxnSpPr>
          <p:nvPr/>
        </p:nvCxnSpPr>
        <p:spPr bwMode="auto">
          <a:xfrm>
            <a:off x="914400" y="1630667"/>
            <a:ext cx="10160000" cy="0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6" name="Title 43">
            <a:extLst>
              <a:ext uri="{FF2B5EF4-FFF2-40B4-BE49-F238E27FC236}">
                <a16:creationId xmlns:a16="http://schemas.microsoft.com/office/drawing/2014/main" id="{8B82E747-2FD2-4FB4-9024-F02F55002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8040"/>
            <a:ext cx="12192000" cy="104851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3200" dirty="0">
                <a:solidFill>
                  <a:schemeClr val="accent5">
                    <a:lumMod val="25000"/>
                  </a:schemeClr>
                </a:solidFill>
              </a:rPr>
              <a:t>Long-Term Follow-Up of the RESORT Trial: A Phase III Study of 2 Different Rituximab Strategies in Low-Tumor-Burden </a:t>
            </a:r>
            <a:r>
              <a:rPr lang="en-CA" sz="3200" dirty="0">
                <a:solidFill>
                  <a:schemeClr val="accent5">
                    <a:lumMod val="25000"/>
                  </a:schemeClr>
                </a:solidFill>
              </a:rPr>
              <a:t>FL</a:t>
            </a:r>
            <a:endParaRPr lang="en-US" sz="3200" dirty="0">
              <a:solidFill>
                <a:schemeClr val="accent5">
                  <a:lumMod val="2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2672" t="27298" r="12704" b="25173"/>
          <a:stretch/>
        </p:blipFill>
        <p:spPr>
          <a:xfrm>
            <a:off x="958496" y="1736533"/>
            <a:ext cx="10480225" cy="4171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51467" y="6018453"/>
            <a:ext cx="10593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61616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*Treatment of asymptomatic low-tumor-burden FL is currently not recommended due to COVID risk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3CB744-93A6-6C44-884A-778E0CBD9E66}"/>
              </a:ext>
            </a:extLst>
          </p:cNvPr>
          <p:cNvSpPr/>
          <p:nvPr/>
        </p:nvSpPr>
        <p:spPr>
          <a:xfrm>
            <a:off x="7989326" y="6488668"/>
            <a:ext cx="4202674" cy="369332"/>
          </a:xfrm>
          <a:prstGeom prst="rect">
            <a:avLst/>
          </a:prstGeom>
        </p:spPr>
        <p:txBody>
          <a:bodyPr wrap="square" lIns="182880" tIns="91440" rIns="182880">
            <a:spAutoFit/>
          </a:bodyPr>
          <a:lstStyle/>
          <a:p>
            <a:pPr marL="0" marR="0" lvl="0" indent="0" algn="r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Courtesy of Laurie H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Sehn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, MD, MPH</a:t>
            </a:r>
          </a:p>
        </p:txBody>
      </p:sp>
    </p:spTree>
    <p:extLst>
      <p:ext uri="{BB962C8B-B14F-4D97-AF65-F5344CB8AC3E}">
        <p14:creationId xmlns:p14="http://schemas.microsoft.com/office/powerpoint/2010/main" val="3890824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364" y="227013"/>
            <a:ext cx="11449272" cy="1143000"/>
          </a:xfrm>
        </p:spPr>
        <p:txBody>
          <a:bodyPr/>
          <a:lstStyle/>
          <a:p>
            <a:r>
              <a:rPr lang="en-US" dirty="0" err="1"/>
              <a:t>YiR</a:t>
            </a:r>
            <a:r>
              <a:rPr lang="en-US" dirty="0"/>
              <a:t> Follicular Lymphoma Faculty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72CDC2F6-EB76-8F4A-B663-1D30CE420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3592" y="3682544"/>
            <a:ext cx="6624736" cy="1710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Laurie H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Sehn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MD, MPH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Chair, Lymphoma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Tumour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Group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BC Cancer Centre for Lymphoid Cancer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Clinical Professor of Medicine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Division of Medical Oncology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University of British Columbia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Associate Editor, Blood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Vancouver, British Columbia, Canada</a:t>
            </a: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082F0050-0EA8-AB41-A7F0-658822CBEB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3592" y="1484784"/>
            <a:ext cx="777686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John P Leonard, MD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Richard T Silver Distinguished Professor of Hematology and Medical Oncology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Senior Associate Dean for Innovation and Initiatives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Executive Vice Chair, Joan and Sanford I Weill Department of Medicine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Weill Cornell Medicine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New York, New York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086A70-C374-874E-9025-5ADFBB91E8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1014" y="3673792"/>
            <a:ext cx="1261872" cy="12618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55C64B-B8E1-6B4F-9F45-7765BA2545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1014" y="1464924"/>
            <a:ext cx="1261872" cy="12618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85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7FD3A-6677-6041-B971-CCA82376D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271463"/>
            <a:ext cx="11391056" cy="1143000"/>
          </a:xfrm>
        </p:spPr>
        <p:txBody>
          <a:bodyPr/>
          <a:lstStyle/>
          <a:p>
            <a:r>
              <a:rPr lang="en-US" sz="3200" dirty="0">
                <a:solidFill>
                  <a:schemeClr val="accent5">
                    <a:lumMod val="25000"/>
                  </a:schemeClr>
                </a:solidFill>
              </a:rPr>
              <a:t>Long-Term Follow-Up of the RESORT Trial</a:t>
            </a:r>
            <a:r>
              <a:rPr lang="en-US" sz="3200">
                <a:solidFill>
                  <a:schemeClr val="accent5">
                    <a:lumMod val="25000"/>
                  </a:schemeClr>
                </a:solidFill>
              </a:rPr>
              <a:t>: </a:t>
            </a:r>
            <a:br>
              <a:rPr lang="en-US" sz="320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3200">
                <a:solidFill>
                  <a:schemeClr val="accent5">
                    <a:lumMod val="25000"/>
                  </a:schemeClr>
                </a:solidFill>
              </a:rPr>
              <a:t>Freedom from </a:t>
            </a:r>
            <a:r>
              <a:rPr lang="en-US" sz="3200" dirty="0">
                <a:solidFill>
                  <a:schemeClr val="accent5">
                    <a:lumMod val="25000"/>
                  </a:schemeClr>
                </a:solidFill>
              </a:rPr>
              <a:t>First Cytotoxic Therapy</a:t>
            </a:r>
          </a:p>
        </p:txBody>
      </p:sp>
      <p:pic>
        <p:nvPicPr>
          <p:cNvPr id="6" name="Content Placeholder 5" descr="Graphical user interface&#10;&#10;Description automatically generated">
            <a:extLst>
              <a:ext uri="{FF2B5EF4-FFF2-40B4-BE49-F238E27FC236}">
                <a16:creationId xmlns:a16="http://schemas.microsoft.com/office/drawing/2014/main" id="{84718398-F6B9-E442-AC3A-ACE997AF27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22" y="1628800"/>
            <a:ext cx="11570126" cy="4248472"/>
          </a:xfr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90E8756-1378-D147-8143-4DE28809896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14400" y="1630667"/>
            <a:ext cx="10160000" cy="0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8B97BF1-3142-6549-A7D7-51FC43991E43}"/>
              </a:ext>
            </a:extLst>
          </p:cNvPr>
          <p:cNvSpPr txBox="1"/>
          <p:nvPr/>
        </p:nvSpPr>
        <p:spPr>
          <a:xfrm>
            <a:off x="15273" y="6453336"/>
            <a:ext cx="3260701" cy="323165"/>
          </a:xfrm>
          <a:prstGeom prst="rect">
            <a:avLst/>
          </a:prstGeom>
          <a:noFill/>
        </p:spPr>
        <p:txBody>
          <a:bodyPr wrap="none" lIns="274320" rtlCol="0">
            <a:no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Kahl B et al. ASH 2021;Abstract </a:t>
            </a: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815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395045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14928" y="495267"/>
            <a:ext cx="11362144" cy="1143000"/>
          </a:xfrm>
        </p:spPr>
        <p:txBody>
          <a:bodyPr/>
          <a:lstStyle/>
          <a:p>
            <a:br>
              <a:rPr lang="en-US" sz="2400" b="0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400" b="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300" dirty="0">
                <a:solidFill>
                  <a:schemeClr val="accent5">
                    <a:lumMod val="25000"/>
                  </a:schemeClr>
                </a:solidFill>
              </a:rPr>
              <a:t>Six‑Year Results from the Phase III RELEVANCE Study: Similar Outcomes for Previously Untreated Follicular Lymphoma (FL) Receiving Lenalidomide with Rituximab (R</a:t>
            </a:r>
            <a:r>
              <a:rPr lang="en-US" sz="2300" baseline="30000" dirty="0">
                <a:solidFill>
                  <a:schemeClr val="accent5">
                    <a:lumMod val="25000"/>
                  </a:schemeClr>
                </a:solidFill>
              </a:rPr>
              <a:t>2</a:t>
            </a:r>
            <a:r>
              <a:rPr lang="en-US" sz="2300" dirty="0">
                <a:solidFill>
                  <a:schemeClr val="accent5">
                    <a:lumMod val="25000"/>
                  </a:schemeClr>
                </a:solidFill>
              </a:rPr>
              <a:t>) versus R‑Chemotherapy Followed by Rituximab Maintenance </a:t>
            </a:r>
            <a:br>
              <a:rPr lang="en-US" sz="2400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1867" dirty="0" err="1">
                <a:solidFill>
                  <a:schemeClr val="accent5">
                    <a:lumMod val="25000"/>
                  </a:schemeClr>
                </a:solidFill>
              </a:rPr>
              <a:t>Morschhauser</a:t>
            </a:r>
            <a:r>
              <a:rPr lang="en-US" sz="1867" dirty="0">
                <a:solidFill>
                  <a:schemeClr val="accent5">
                    <a:lumMod val="25000"/>
                  </a:schemeClr>
                </a:solidFill>
              </a:rPr>
              <a:t> F, et al ASH 2021</a:t>
            </a:r>
            <a:endParaRPr lang="en-US" sz="1867" dirty="0">
              <a:solidFill>
                <a:schemeClr val="accent5">
                  <a:lumMod val="25000"/>
                </a:schemeClr>
              </a:solidFill>
              <a:cs typeface="+mj-cs"/>
            </a:endParaRPr>
          </a:p>
        </p:txBody>
      </p:sp>
      <p:cxnSp>
        <p:nvCxnSpPr>
          <p:cNvPr id="3" name="Straight Connector 2"/>
          <p:cNvCxnSpPr>
            <a:cxnSpLocks noChangeShapeType="1"/>
          </p:cNvCxnSpPr>
          <p:nvPr/>
        </p:nvCxnSpPr>
        <p:spPr bwMode="auto">
          <a:xfrm>
            <a:off x="1016000" y="1678375"/>
            <a:ext cx="10160000" cy="0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946" r="3104"/>
          <a:stretch/>
        </p:blipFill>
        <p:spPr>
          <a:xfrm>
            <a:off x="220256" y="2004174"/>
            <a:ext cx="5869860" cy="44903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17858"/>
          <a:stretch/>
        </p:blipFill>
        <p:spPr>
          <a:xfrm>
            <a:off x="6101885" y="1912880"/>
            <a:ext cx="5751536" cy="2336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b="17858"/>
          <a:stretch/>
        </p:blipFill>
        <p:spPr>
          <a:xfrm>
            <a:off x="6304011" y="4360709"/>
            <a:ext cx="5549410" cy="2347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01885" y="4159798"/>
            <a:ext cx="1098312" cy="1790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05085" y="6602998"/>
            <a:ext cx="1098312" cy="1790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38BB89-B83E-5548-889B-A6E3435D1B49}"/>
              </a:ext>
            </a:extLst>
          </p:cNvPr>
          <p:cNvSpPr/>
          <p:nvPr/>
        </p:nvSpPr>
        <p:spPr>
          <a:xfrm>
            <a:off x="0" y="6488668"/>
            <a:ext cx="4202674" cy="369332"/>
          </a:xfrm>
          <a:prstGeom prst="rect">
            <a:avLst/>
          </a:prstGeom>
        </p:spPr>
        <p:txBody>
          <a:bodyPr wrap="square" lIns="182880" tIns="91440" rIns="182880">
            <a:spAutoFit/>
          </a:bodyPr>
          <a:lstStyle/>
          <a:p>
            <a:pPr marL="0" marR="0" lvl="0" indent="0" algn="l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Courtesy of Laurie H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Sehn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, MD, MPH</a:t>
            </a:r>
          </a:p>
        </p:txBody>
      </p:sp>
    </p:spTree>
    <p:extLst>
      <p:ext uri="{BB962C8B-B14F-4D97-AF65-F5344CB8AC3E}">
        <p14:creationId xmlns:p14="http://schemas.microsoft.com/office/powerpoint/2010/main" val="3605005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1444" y="354600"/>
            <a:ext cx="11389112" cy="1143000"/>
          </a:xfrm>
        </p:spPr>
        <p:txBody>
          <a:bodyPr/>
          <a:lstStyle/>
          <a:p>
            <a:br>
              <a:rPr lang="en-US" sz="2400" b="0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3200" b="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3200" dirty="0">
                <a:solidFill>
                  <a:schemeClr val="accent5">
                    <a:lumMod val="25000"/>
                  </a:schemeClr>
                </a:solidFill>
              </a:rPr>
              <a:t>Six‑Year Results from the Phase III RELEVANCE Study: </a:t>
            </a:r>
            <a:br>
              <a:rPr lang="en-US" sz="3200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3200" dirty="0">
                <a:solidFill>
                  <a:schemeClr val="accent5">
                    <a:lumMod val="25000"/>
                  </a:schemeClr>
                </a:solidFill>
              </a:rPr>
              <a:t>Outcomes After Progression</a:t>
            </a:r>
            <a:br>
              <a:rPr lang="en-US" sz="3200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1867" dirty="0" err="1">
                <a:solidFill>
                  <a:schemeClr val="accent5">
                    <a:lumMod val="25000"/>
                  </a:schemeClr>
                </a:solidFill>
              </a:rPr>
              <a:t>Morschhauser</a:t>
            </a:r>
            <a:r>
              <a:rPr lang="en-US" sz="1867" dirty="0">
                <a:solidFill>
                  <a:schemeClr val="accent5">
                    <a:lumMod val="25000"/>
                  </a:schemeClr>
                </a:solidFill>
              </a:rPr>
              <a:t> F, et al ASH 2021</a:t>
            </a:r>
            <a:endParaRPr lang="en-US" sz="1867" dirty="0">
              <a:solidFill>
                <a:schemeClr val="accent5">
                  <a:lumMod val="25000"/>
                </a:schemeClr>
              </a:solidFill>
              <a:cs typeface="+mj-cs"/>
            </a:endParaRPr>
          </a:p>
        </p:txBody>
      </p:sp>
      <p:cxnSp>
        <p:nvCxnSpPr>
          <p:cNvPr id="3" name="Straight Connector 2"/>
          <p:cNvCxnSpPr>
            <a:cxnSpLocks noChangeShapeType="1"/>
          </p:cNvCxnSpPr>
          <p:nvPr/>
        </p:nvCxnSpPr>
        <p:spPr bwMode="auto">
          <a:xfrm>
            <a:off x="914400" y="1616747"/>
            <a:ext cx="10160000" cy="0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151" y="3972210"/>
            <a:ext cx="7766497" cy="2745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11057" b="-47"/>
          <a:stretch/>
        </p:blipFill>
        <p:spPr>
          <a:xfrm>
            <a:off x="3275634" y="1735895"/>
            <a:ext cx="5958169" cy="22363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3E97417-D35F-7243-9829-9B3087E6A328}"/>
              </a:ext>
            </a:extLst>
          </p:cNvPr>
          <p:cNvSpPr/>
          <p:nvPr/>
        </p:nvSpPr>
        <p:spPr>
          <a:xfrm>
            <a:off x="1769327" y="6607816"/>
            <a:ext cx="1836234" cy="25018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C8244F-90E9-F04C-AA44-AD7ABB79F15E}"/>
              </a:ext>
            </a:extLst>
          </p:cNvPr>
          <p:cNvSpPr/>
          <p:nvPr/>
        </p:nvSpPr>
        <p:spPr>
          <a:xfrm>
            <a:off x="0" y="6488668"/>
            <a:ext cx="4202674" cy="369332"/>
          </a:xfrm>
          <a:prstGeom prst="rect">
            <a:avLst/>
          </a:prstGeom>
        </p:spPr>
        <p:txBody>
          <a:bodyPr wrap="square" lIns="182880" tIns="91440" rIns="182880">
            <a:spAutoFit/>
          </a:bodyPr>
          <a:lstStyle/>
          <a:p>
            <a:pPr marL="0" marR="0" lvl="0" indent="0" algn="l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Courtesy of Laurie H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Sehn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, MD, MPH</a:t>
            </a:r>
          </a:p>
        </p:txBody>
      </p:sp>
    </p:spTree>
    <p:extLst>
      <p:ext uri="{BB962C8B-B14F-4D97-AF65-F5344CB8AC3E}">
        <p14:creationId xmlns:p14="http://schemas.microsoft.com/office/powerpoint/2010/main" val="19032027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>
            <a:cxnSpLocks noChangeShapeType="1"/>
          </p:cNvCxnSpPr>
          <p:nvPr/>
        </p:nvCxnSpPr>
        <p:spPr bwMode="auto">
          <a:xfrm>
            <a:off x="914400" y="1630667"/>
            <a:ext cx="10160000" cy="0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6" name="Title 43">
            <a:extLst>
              <a:ext uri="{FF2B5EF4-FFF2-40B4-BE49-F238E27FC236}">
                <a16:creationId xmlns:a16="http://schemas.microsoft.com/office/drawing/2014/main" id="{8B82E747-2FD2-4FB4-9024-F02F55002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8040"/>
            <a:ext cx="12192000" cy="104851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3200" dirty="0">
                <a:solidFill>
                  <a:schemeClr val="accent5">
                    <a:lumMod val="25000"/>
                  </a:schemeClr>
                </a:solidFill>
              </a:rPr>
              <a:t>Completed Induction Analysis of MAGNIFY: A Phase </a:t>
            </a:r>
            <a:r>
              <a:rPr lang="en-US" sz="3200" dirty="0" err="1">
                <a:solidFill>
                  <a:schemeClr val="accent5">
                    <a:lumMod val="25000"/>
                  </a:schemeClr>
                </a:solidFill>
              </a:rPr>
              <a:t>IIIb</a:t>
            </a:r>
            <a:r>
              <a:rPr lang="en-US" sz="3200" dirty="0">
                <a:solidFill>
                  <a:schemeClr val="accent5">
                    <a:lumMod val="25000"/>
                  </a:schemeClr>
                </a:solidFill>
              </a:rPr>
              <a:t> Study of </a:t>
            </a:r>
            <a:r>
              <a:rPr lang="en-CA" sz="3200" dirty="0">
                <a:solidFill>
                  <a:schemeClr val="accent5">
                    <a:lumMod val="25000"/>
                  </a:schemeClr>
                </a:solidFill>
              </a:rPr>
              <a:t>R</a:t>
            </a:r>
            <a:r>
              <a:rPr lang="en-CA" sz="3200" baseline="30000" dirty="0">
                <a:solidFill>
                  <a:schemeClr val="accent5">
                    <a:lumMod val="25000"/>
                  </a:schemeClr>
                </a:solidFill>
              </a:rPr>
              <a:t>2</a:t>
            </a:r>
            <a:r>
              <a:rPr lang="en-CA" sz="3200" dirty="0">
                <a:solidFill>
                  <a:schemeClr val="accent5">
                    <a:lumMod val="25000"/>
                  </a:schemeClr>
                </a:solidFill>
              </a:rPr>
              <a:t> Followed by Maintenance for R/R </a:t>
            </a:r>
            <a:r>
              <a:rPr lang="en-CA" sz="3200" dirty="0" err="1">
                <a:solidFill>
                  <a:schemeClr val="accent5">
                    <a:lumMod val="25000"/>
                  </a:schemeClr>
                </a:solidFill>
              </a:rPr>
              <a:t>iNHL</a:t>
            </a:r>
            <a:endParaRPr lang="en-US" sz="3200" dirty="0">
              <a:solidFill>
                <a:schemeClr val="accent5">
                  <a:lumMod val="2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05467"/>
            <a:ext cx="12192000" cy="49864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90560" y="6366934"/>
            <a:ext cx="398272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61616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Lansigan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61616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et al, ASH 2021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C1F0C6-0D12-FA48-BC02-3A41DCFF47F8}"/>
              </a:ext>
            </a:extLst>
          </p:cNvPr>
          <p:cNvSpPr/>
          <p:nvPr/>
        </p:nvSpPr>
        <p:spPr>
          <a:xfrm>
            <a:off x="0" y="6488668"/>
            <a:ext cx="4202674" cy="369332"/>
          </a:xfrm>
          <a:prstGeom prst="rect">
            <a:avLst/>
          </a:prstGeom>
        </p:spPr>
        <p:txBody>
          <a:bodyPr wrap="square" lIns="182880" tIns="91440" rIns="182880">
            <a:spAutoFit/>
          </a:bodyPr>
          <a:lstStyle/>
          <a:p>
            <a:pPr marL="0" marR="0" lvl="0" indent="0" algn="l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Courtesy of Laurie H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Sehn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, MD, MPH</a:t>
            </a:r>
          </a:p>
        </p:txBody>
      </p:sp>
    </p:spTree>
    <p:extLst>
      <p:ext uri="{BB962C8B-B14F-4D97-AF65-F5344CB8AC3E}">
        <p14:creationId xmlns:p14="http://schemas.microsoft.com/office/powerpoint/2010/main" val="38416418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>
            <a:cxnSpLocks noChangeShapeType="1"/>
          </p:cNvCxnSpPr>
          <p:nvPr/>
        </p:nvCxnSpPr>
        <p:spPr bwMode="auto">
          <a:xfrm>
            <a:off x="914400" y="1630667"/>
            <a:ext cx="10160000" cy="0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6" name="Title 43">
            <a:extLst>
              <a:ext uri="{FF2B5EF4-FFF2-40B4-BE49-F238E27FC236}">
                <a16:creationId xmlns:a16="http://schemas.microsoft.com/office/drawing/2014/main" id="{8B82E747-2FD2-4FB4-9024-F02F55002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8040"/>
            <a:ext cx="12192000" cy="104851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3200" dirty="0">
                <a:solidFill>
                  <a:schemeClr val="accent5">
                    <a:lumMod val="25000"/>
                  </a:schemeClr>
                </a:solidFill>
              </a:rPr>
              <a:t>Completed Induction Analysis of MAGNIFY: A Phase </a:t>
            </a:r>
            <a:r>
              <a:rPr lang="en-US" sz="3200" dirty="0" err="1">
                <a:solidFill>
                  <a:schemeClr val="accent5">
                    <a:lumMod val="25000"/>
                  </a:schemeClr>
                </a:solidFill>
              </a:rPr>
              <a:t>IIIb</a:t>
            </a:r>
            <a:r>
              <a:rPr lang="en-US" sz="3200" dirty="0">
                <a:solidFill>
                  <a:schemeClr val="accent5">
                    <a:lumMod val="25000"/>
                  </a:schemeClr>
                </a:solidFill>
              </a:rPr>
              <a:t> Study of </a:t>
            </a:r>
            <a:r>
              <a:rPr lang="en-CA" sz="3200" dirty="0">
                <a:solidFill>
                  <a:schemeClr val="accent5">
                    <a:lumMod val="25000"/>
                  </a:schemeClr>
                </a:solidFill>
              </a:rPr>
              <a:t>R</a:t>
            </a:r>
            <a:r>
              <a:rPr lang="en-CA" sz="3200" baseline="30000" dirty="0">
                <a:solidFill>
                  <a:schemeClr val="accent5">
                    <a:lumMod val="25000"/>
                  </a:schemeClr>
                </a:solidFill>
              </a:rPr>
              <a:t>2</a:t>
            </a:r>
            <a:r>
              <a:rPr lang="en-CA" sz="3200" dirty="0">
                <a:solidFill>
                  <a:schemeClr val="accent5">
                    <a:lumMod val="25000"/>
                  </a:schemeClr>
                </a:solidFill>
              </a:rPr>
              <a:t> Followed by Maintenance for R/R Indolent NHL</a:t>
            </a:r>
            <a:endParaRPr lang="en-US" sz="3200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90560" y="6366934"/>
            <a:ext cx="398272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61616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Lansigan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61616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et al, ASH 2021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45" y="1764518"/>
            <a:ext cx="5964809" cy="44421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37175" y="2058634"/>
            <a:ext cx="357632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61616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Duration of Response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421120" y="2042493"/>
            <a:ext cx="532384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1081" indent="-341081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EBE114"/>
              </a:buClr>
              <a:buSzPct val="90000"/>
              <a:buFont typeface="Wingdings" charset="2"/>
              <a:buChar char="l"/>
              <a:defRPr sz="2400" b="1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683771" indent="-339491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SzPct val="100000"/>
              <a:buChar char="–"/>
              <a:defRPr sz="2400" b="1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2pPr>
            <a:lvl3pPr marL="1032800" indent="-347429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EBE114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3pPr>
            <a:lvl4pPr marL="1389753" indent="-35378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SzPct val="100000"/>
              <a:buChar char="–"/>
              <a:defRPr sz="2400" b="1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4pPr>
            <a:lvl5pPr marL="1976738" indent="-583811" algn="r" rtl="0" eaLnBrk="0" fontAlgn="base" hangingPunct="0">
              <a:spcBef>
                <a:spcPct val="0"/>
              </a:spcBef>
              <a:spcAft>
                <a:spcPct val="20000"/>
              </a:spcAft>
              <a:defRPr sz="1200" b="1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5pPr>
            <a:lvl6pPr marL="2433047" indent="-584489" algn="r" rtl="0" fontAlgn="base">
              <a:spcBef>
                <a:spcPct val="0"/>
              </a:spcBef>
              <a:spcAft>
                <a:spcPct val="20000"/>
              </a:spcAft>
              <a:defRPr sz="12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889229" indent="-584489" algn="r" rtl="0" fontAlgn="base">
              <a:spcBef>
                <a:spcPct val="0"/>
              </a:spcBef>
              <a:spcAft>
                <a:spcPct val="20000"/>
              </a:spcAft>
              <a:defRPr sz="12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3345408" indent="-584489" algn="r" rtl="0" fontAlgn="base">
              <a:spcBef>
                <a:spcPct val="0"/>
              </a:spcBef>
              <a:spcAft>
                <a:spcPct val="20000"/>
              </a:spcAft>
              <a:defRPr sz="12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801609" indent="-584489" algn="r" rtl="0" fontAlgn="base">
              <a:spcBef>
                <a:spcPct val="0"/>
              </a:spcBef>
              <a:spcAft>
                <a:spcPct val="20000"/>
              </a:spcAft>
              <a:defRPr sz="12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12160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rgbClr val="FF00FF"/>
              </a:buClr>
              <a:buSzPct val="90000"/>
              <a:buFont typeface="Wingdings" charset="2"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00003E"/>
              </a:solidFill>
              <a:effectLst/>
              <a:uLnTx/>
              <a:uFillTx/>
              <a:latin typeface="Arial"/>
              <a:ea typeface="ＭＳ Ｐゴシック"/>
              <a:cs typeface="ＭＳ Ｐゴシック" charset="-128"/>
            </a:endParaRPr>
          </a:p>
          <a:p>
            <a:pPr marL="341081" marR="0" lvl="0" indent="-341081" algn="l" defTabSz="12160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rgbClr val="FF00FF"/>
              </a:buClr>
              <a:buSzPct val="90000"/>
              <a:buFont typeface="Wingdings" charset="2"/>
              <a:buChar char="l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3E"/>
                </a:solidFill>
                <a:effectLst/>
                <a:uLnTx/>
                <a:uFillTx/>
                <a:latin typeface="Arial"/>
                <a:ea typeface="ＭＳ Ｐゴシック"/>
                <a:cs typeface="ＭＳ Ｐゴシック" charset="-128"/>
              </a:rPr>
              <a:t>Confirms efficacy of R</a:t>
            </a:r>
            <a:r>
              <a:rPr kumimoji="0" lang="en-US" sz="2133" b="0" i="0" u="none" strike="noStrike" kern="1200" cap="none" spc="0" normalizeH="0" baseline="30000" noProof="0" dirty="0">
                <a:ln>
                  <a:noFill/>
                </a:ln>
                <a:solidFill>
                  <a:srgbClr val="00003E"/>
                </a:solidFill>
                <a:effectLst/>
                <a:uLnTx/>
                <a:uFillTx/>
                <a:latin typeface="Arial"/>
                <a:ea typeface="ＭＳ Ｐゴシック"/>
                <a:cs typeface="ＭＳ Ｐゴシック" charset="-128"/>
              </a:rPr>
              <a:t>2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3E"/>
                </a:solidFill>
                <a:effectLst/>
                <a:uLnTx/>
                <a:uFillTx/>
                <a:latin typeface="Arial"/>
                <a:ea typeface="ＭＳ Ｐゴシック"/>
                <a:cs typeface="ＭＳ Ｐゴシック" charset="-128"/>
              </a:rPr>
              <a:t> seen in AUGMENT trial</a:t>
            </a:r>
          </a:p>
          <a:p>
            <a:pPr marL="341081" marR="0" lvl="0" indent="-341081" algn="l" defTabSz="12160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rgbClr val="FF00FF"/>
              </a:buClr>
              <a:buSzPct val="90000"/>
              <a:buFont typeface="Wingdings" charset="2"/>
              <a:buChar char="l"/>
              <a:tabLst/>
              <a:defRPr/>
            </a:pPr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srgbClr val="00003E"/>
              </a:solidFill>
              <a:effectLst/>
              <a:uLnTx/>
              <a:uFillTx/>
              <a:latin typeface="Arial"/>
              <a:ea typeface="ＭＳ Ｐゴシック"/>
              <a:cs typeface="ＭＳ Ｐゴシック" charset="-128"/>
            </a:endParaRPr>
          </a:p>
          <a:p>
            <a:pPr marL="341081" marR="0" lvl="0" indent="-341081" algn="l" defTabSz="12160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rgbClr val="FF00FF"/>
              </a:buClr>
              <a:buSzPct val="90000"/>
              <a:buFont typeface="Wingdings" charset="2"/>
              <a:buChar char="l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3E"/>
                </a:solidFill>
                <a:effectLst/>
                <a:uLnTx/>
                <a:uFillTx/>
                <a:latin typeface="Arial"/>
                <a:ea typeface="ＭＳ Ｐゴシック"/>
                <a:cs typeface="ＭＳ Ｐゴシック" charset="-128"/>
              </a:rPr>
              <a:t>Benefit seen in FL and MZL, rituximab-refractory, double-refractory, and early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00003E"/>
                </a:solidFill>
                <a:effectLst/>
                <a:uLnTx/>
                <a:uFillTx/>
                <a:latin typeface="Arial"/>
                <a:ea typeface="ＭＳ Ｐゴシック"/>
                <a:cs typeface="ＭＳ Ｐゴシック" charset="-128"/>
              </a:rPr>
              <a:t>relapsers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00003E"/>
              </a:solidFill>
              <a:effectLst/>
              <a:uLnTx/>
              <a:uFillTx/>
              <a:latin typeface="Arial"/>
              <a:ea typeface="ＭＳ Ｐゴシック"/>
              <a:cs typeface="ＭＳ Ｐゴシック" charset="-128"/>
            </a:endParaRPr>
          </a:p>
          <a:p>
            <a:pPr marL="341081" marR="0" lvl="0" indent="-341081" algn="l" defTabSz="12160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rgbClr val="FF00FF"/>
              </a:buClr>
              <a:buSzPct val="90000"/>
              <a:buFont typeface="Wingdings" charset="2"/>
              <a:buChar char="l"/>
              <a:tabLst/>
              <a:defRPr/>
            </a:pPr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srgbClr val="00003E"/>
              </a:solidFill>
              <a:effectLst/>
              <a:uLnTx/>
              <a:uFillTx/>
              <a:latin typeface="Arial"/>
              <a:ea typeface="ＭＳ Ｐゴシック"/>
              <a:cs typeface="ＭＳ Ｐゴシック" charset="-128"/>
            </a:endParaRPr>
          </a:p>
          <a:p>
            <a:pPr marL="341081" marR="0" lvl="0" indent="-341081" algn="l" defTabSz="12160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rgbClr val="FF00FF"/>
              </a:buClr>
              <a:buSzPct val="90000"/>
              <a:buFont typeface="Wingdings" charset="2"/>
              <a:buChar char="l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3E"/>
                </a:solidFill>
                <a:effectLst/>
                <a:uLnTx/>
                <a:uFillTx/>
                <a:latin typeface="Arial"/>
                <a:ea typeface="ＭＳ Ｐゴシック"/>
                <a:cs typeface="ＭＳ Ｐゴシック" charset="-128"/>
              </a:rPr>
              <a:t>No new safety findings</a:t>
            </a:r>
          </a:p>
          <a:p>
            <a:pPr marL="341081" marR="0" lvl="0" indent="-341081" algn="l" defTabSz="12160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rgbClr val="FF00FF"/>
              </a:buClr>
              <a:buSzPct val="90000"/>
              <a:buFont typeface="Wingdings" charset="2"/>
              <a:buChar char="l"/>
              <a:tabLst/>
              <a:defRPr/>
            </a:pPr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srgbClr val="00003E"/>
              </a:solidFill>
              <a:effectLst/>
              <a:uLnTx/>
              <a:uFillTx/>
              <a:latin typeface="Arial"/>
              <a:ea typeface="ＭＳ Ｐゴシック"/>
              <a:cs typeface="ＭＳ Ｐゴシック" charset="-128"/>
            </a:endParaRPr>
          </a:p>
          <a:p>
            <a:pPr marL="341081" marR="0" lvl="0" indent="-341081" algn="l" defTabSz="12160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rgbClr val="FF00FF"/>
              </a:buClr>
              <a:buSzPct val="90000"/>
              <a:buFont typeface="Wingdings" charset="2"/>
              <a:buChar char="l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3E"/>
                </a:solidFill>
                <a:effectLst/>
                <a:uLnTx/>
                <a:uFillTx/>
                <a:latin typeface="Arial"/>
                <a:ea typeface="ＭＳ Ｐゴシック"/>
                <a:cs typeface="ＭＳ Ｐゴシック" charset="-128"/>
              </a:rPr>
              <a:t>Randomized phase with test maintenance with R</a:t>
            </a:r>
            <a:r>
              <a:rPr kumimoji="0" lang="en-US" sz="2133" b="0" i="0" u="none" strike="noStrike" kern="1200" cap="none" spc="0" normalizeH="0" baseline="30000" noProof="0" dirty="0">
                <a:ln>
                  <a:noFill/>
                </a:ln>
                <a:solidFill>
                  <a:srgbClr val="00003E"/>
                </a:solidFill>
                <a:effectLst/>
                <a:uLnTx/>
                <a:uFillTx/>
                <a:latin typeface="Arial"/>
                <a:ea typeface="ＭＳ Ｐゴシック"/>
                <a:cs typeface="ＭＳ Ｐゴシック" charset="-128"/>
              </a:rPr>
              <a:t>2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3E"/>
                </a:solidFill>
                <a:effectLst/>
                <a:uLnTx/>
                <a:uFillTx/>
                <a:latin typeface="Arial"/>
                <a:ea typeface="ＭＳ Ｐゴシック"/>
                <a:cs typeface="ＭＳ Ｐゴシック" charset="-128"/>
              </a:rPr>
              <a:t> vs rituximab</a:t>
            </a:r>
          </a:p>
          <a:p>
            <a:pPr marL="0" marR="0" lvl="0" indent="0" algn="l" defTabSz="12160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rgbClr val="FF00FF"/>
              </a:buClr>
              <a:buSzPct val="90000"/>
              <a:buFont typeface="Wingdings" charset="2"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00003E"/>
              </a:solidFill>
              <a:effectLst/>
              <a:uLnTx/>
              <a:uFillTx/>
              <a:latin typeface="Arial"/>
              <a:ea typeface="ＭＳ Ｐゴシック"/>
              <a:cs typeface="ＭＳ Ｐゴシック" charset="-12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DAE91D-9A5D-264F-83C7-0EC48EA347C0}"/>
              </a:ext>
            </a:extLst>
          </p:cNvPr>
          <p:cNvSpPr/>
          <p:nvPr/>
        </p:nvSpPr>
        <p:spPr>
          <a:xfrm>
            <a:off x="0" y="6488668"/>
            <a:ext cx="4202674" cy="369332"/>
          </a:xfrm>
          <a:prstGeom prst="rect">
            <a:avLst/>
          </a:prstGeom>
        </p:spPr>
        <p:txBody>
          <a:bodyPr wrap="square" lIns="182880" tIns="91440" rIns="182880">
            <a:spAutoFit/>
          </a:bodyPr>
          <a:lstStyle/>
          <a:p>
            <a:pPr marL="0" marR="0" lvl="0" indent="0" algn="l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Courtesy of Laurie H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Sehn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, MD, MPH</a:t>
            </a:r>
          </a:p>
        </p:txBody>
      </p:sp>
    </p:spTree>
    <p:extLst>
      <p:ext uri="{BB962C8B-B14F-4D97-AF65-F5344CB8AC3E}">
        <p14:creationId xmlns:p14="http://schemas.microsoft.com/office/powerpoint/2010/main" val="25795646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9440A8-7F12-3841-982E-846F3267036A}"/>
              </a:ext>
            </a:extLst>
          </p:cNvPr>
          <p:cNvSpPr/>
          <p:nvPr/>
        </p:nvSpPr>
        <p:spPr bwMode="auto">
          <a:xfrm>
            <a:off x="551384" y="2708920"/>
            <a:ext cx="11251193" cy="864096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1A67CC1-EE47-114D-B70B-0FD84C19773B}"/>
              </a:ext>
            </a:extLst>
          </p:cNvPr>
          <p:cNvSpPr txBox="1">
            <a:spLocks/>
          </p:cNvSpPr>
          <p:nvPr/>
        </p:nvSpPr>
        <p:spPr>
          <a:xfrm>
            <a:off x="912286" y="227013"/>
            <a:ext cx="10358967" cy="1143000"/>
          </a:xfrm>
          <a:prstGeom prst="rect">
            <a:avLst/>
          </a:prstGeom>
        </p:spPr>
        <p:txBody>
          <a:bodyPr/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Agenda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Calibri"/>
              <a:ea typeface="MS PGothic" pitchFamily="34" charset="-128"/>
              <a:cs typeface="Calibri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F73A33C-549E-0D4E-B445-1D25AF9288A2}"/>
              </a:ext>
            </a:extLst>
          </p:cNvPr>
          <p:cNvSpPr txBox="1">
            <a:spLocks/>
          </p:cNvSpPr>
          <p:nvPr/>
        </p:nvSpPr>
        <p:spPr>
          <a:xfrm>
            <a:off x="799181" y="1196752"/>
            <a:ext cx="10585176" cy="4799013"/>
          </a:xfrm>
          <a:prstGeom prst="rect">
            <a:avLst/>
          </a:prstGeom>
        </p:spPr>
        <p:txBody>
          <a:bodyPr/>
          <a:lstStyle>
            <a:lvl1pPr marL="390525" indent="-292100" algn="l" defTabSz="412750" rtl="0" eaLnBrk="0" fontAlgn="base" hangingPunct="0">
              <a:lnSpc>
                <a:spcPct val="105000"/>
              </a:lnSpc>
              <a:spcBef>
                <a:spcPct val="300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 pitchFamily="-72" charset="0"/>
              <a:buChar char="•"/>
              <a:defRPr sz="2900" b="1">
                <a:solidFill>
                  <a:srgbClr val="000000"/>
                </a:solidFill>
                <a:latin typeface="Calibri" charset="0"/>
                <a:ea typeface="MS PGothic" pitchFamily="34" charset="-128"/>
                <a:cs typeface="MS PGothic" charset="0"/>
              </a:defRPr>
            </a:lvl1pPr>
            <a:lvl2pPr marL="782638" indent="-260350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600" b="1">
                <a:solidFill>
                  <a:srgbClr val="000000"/>
                </a:solidFill>
                <a:latin typeface="Calibri" charset="0"/>
                <a:ea typeface="MS PGothic" pitchFamily="34" charset="-128"/>
              </a:defRPr>
            </a:lvl2pPr>
            <a:lvl3pPr marL="1173163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4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  <a:cs typeface="ＭＳ Ｐゴシック" pitchFamily="-72" charset="-128"/>
              </a:defRPr>
            </a:lvl3pPr>
            <a:lvl4pPr marL="1565275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2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4pPr>
            <a:lvl5pPr marL="1957388" indent="-195263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0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5pPr>
            <a:lvl6pPr marL="2615386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6pPr>
            <a:lvl7pPr marL="3072444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7pPr>
            <a:lvl8pPr marL="3529502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8pPr>
            <a:lvl9pPr marL="3986559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98425" marR="0" lvl="0" indent="0" algn="l" defTabSz="412750" rtl="0" eaLnBrk="0" fontAlgn="base" latinLnBrk="0" hangingPunct="0">
              <a:lnSpc>
                <a:spcPct val="105000"/>
              </a:lnSpc>
              <a:spcBef>
                <a:spcPts val="1200"/>
              </a:spcBef>
              <a:spcAft>
                <a:spcPts val="2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Introduction: Follicular Lymphoma in Clinical Practice</a:t>
            </a:r>
          </a:p>
          <a:p>
            <a:pPr marL="98425" marR="0" lvl="0" indent="0" algn="l" defTabSz="412750" rtl="0" eaLnBrk="0" fontAlgn="base" latinLnBrk="0" hangingPunct="0">
              <a:lnSpc>
                <a:spcPct val="105000"/>
              </a:lnSpc>
              <a:spcBef>
                <a:spcPts val="1200"/>
              </a:spcBef>
              <a:spcAft>
                <a:spcPts val="2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Module 1: First- and Second-Line Treatment — Chemotherapy, Anti-CD20 Antibodies and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IMiDs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MS PGothic" pitchFamily="34" charset="-128"/>
            </a:endParaRPr>
          </a:p>
          <a:p>
            <a:pPr marL="98425" marR="0" lvl="0" indent="0" algn="l" defTabSz="412750" rtl="0" eaLnBrk="0" fontAlgn="base" latinLnBrk="0" hangingPunct="0">
              <a:lnSpc>
                <a:spcPct val="105000"/>
              </a:lnSpc>
              <a:spcBef>
                <a:spcPts val="1200"/>
              </a:spcBef>
              <a:spcAft>
                <a:spcPts val="2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Module 2: Sequencing Third Line and Beyond — Bispecific Antibodies, PI3K Inhibitors,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Tazemetostat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charset="0"/>
              <a:ea typeface="MS PGothic" pitchFamily="34" charset="-128"/>
            </a:endParaRPr>
          </a:p>
          <a:p>
            <a:pPr marL="98425" marR="0" lvl="0" indent="0" algn="l" defTabSz="412750" rtl="0" eaLnBrk="0" fontAlgn="base" latinLnBrk="0" hangingPunct="0">
              <a:lnSpc>
                <a:spcPct val="105000"/>
              </a:lnSpc>
              <a:spcBef>
                <a:spcPts val="1200"/>
              </a:spcBef>
              <a:spcAft>
                <a:spcPts val="2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Module 3: CAR T-Cell Therapy </a:t>
            </a:r>
          </a:p>
        </p:txBody>
      </p:sp>
    </p:spTree>
    <p:extLst>
      <p:ext uri="{BB962C8B-B14F-4D97-AF65-F5344CB8AC3E}">
        <p14:creationId xmlns:p14="http://schemas.microsoft.com/office/powerpoint/2010/main" val="260472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34CC6DD-68F8-9747-AE05-33EFA7F54360}"/>
              </a:ext>
            </a:extLst>
          </p:cNvPr>
          <p:cNvSpPr/>
          <p:nvPr/>
        </p:nvSpPr>
        <p:spPr bwMode="auto">
          <a:xfrm>
            <a:off x="609600" y="1340768"/>
            <a:ext cx="11331222" cy="526648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694C9F-CC2D-9544-87AF-DF455987A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617" y="179760"/>
            <a:ext cx="10358967" cy="1143000"/>
          </a:xfrm>
        </p:spPr>
        <p:txBody>
          <a:bodyPr/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Module 2: Sequencing Third Line and Beyond — Bispecific Antibodies, PI3K Inhibitors,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Tazemetostat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D8776-07B4-674F-AC6F-67E3E38FD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416053"/>
            <a:ext cx="10670114" cy="4799013"/>
          </a:xfrm>
        </p:spPr>
        <p:txBody>
          <a:bodyPr/>
          <a:lstStyle/>
          <a:p>
            <a:pPr marL="0" lvl="0" indent="0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2600" kern="12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Key Topics</a:t>
            </a:r>
          </a:p>
          <a:p>
            <a:pPr marL="690563" lvl="1" indent="-233363" defTabSz="9144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200" kern="12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Bispecific antibodies: Efficacy and toxicity</a:t>
            </a:r>
          </a:p>
          <a:p>
            <a:pPr marL="1143000" lvl="2" indent="-295275" defTabSz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defRPr/>
            </a:pPr>
            <a:r>
              <a:rPr lang="en-US" sz="2000" b="0" kern="1200" dirty="0" err="1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Mosunetuzumab</a:t>
            </a:r>
            <a:r>
              <a:rPr lang="en-US" sz="2000" b="0" kern="12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as monotherapy or in combination with </a:t>
            </a:r>
            <a:r>
              <a:rPr lang="en-US" sz="2000" b="0" kern="1200" dirty="0" err="1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polatuzumab</a:t>
            </a:r>
            <a:r>
              <a:rPr lang="en-US" sz="2000" b="0" kern="12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vedotin or lenalidomide</a:t>
            </a:r>
          </a:p>
          <a:p>
            <a:pPr marL="1143000" lvl="2" indent="-295275" defTabSz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defRPr/>
            </a:pPr>
            <a:r>
              <a:rPr lang="en-US" sz="2000" b="0" kern="1200" dirty="0" err="1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Glofitamab</a:t>
            </a:r>
            <a:r>
              <a:rPr lang="en-US" sz="2000" b="0" kern="12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as monotherapy or in combination with </a:t>
            </a:r>
            <a:r>
              <a:rPr lang="en-US" sz="2000" b="0" kern="1200" dirty="0" err="1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obinutuzumab</a:t>
            </a:r>
            <a:endParaRPr lang="en-US" sz="2000" b="0" kern="1200" dirty="0"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  <a:sym typeface="Wingdings" pitchFamily="2" charset="2"/>
            </a:endParaRPr>
          </a:p>
          <a:p>
            <a:pPr marL="1143000" lvl="2" indent="-295275" defTabSz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defRPr/>
            </a:pPr>
            <a:r>
              <a:rPr lang="en-US" sz="2000" b="0" kern="12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Dose escalation of subcutaneous </a:t>
            </a:r>
            <a:r>
              <a:rPr lang="en-US" sz="2000" b="0" kern="1200" dirty="0" err="1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epcoritamab</a:t>
            </a:r>
            <a:endParaRPr lang="en-US" sz="2000" b="0" kern="1200" dirty="0"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  <a:sym typeface="Wingdings" pitchFamily="2" charset="2"/>
            </a:endParaRPr>
          </a:p>
          <a:p>
            <a:pPr marL="690563" lvl="1" indent="-233363" defTabSz="9144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200" kern="12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Selection of PI3K inhibitor; addition of anti-CD20 antibody</a:t>
            </a:r>
          </a:p>
          <a:p>
            <a:pPr marL="1143000" lvl="2" indent="-295275" defTabSz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defRPr/>
            </a:pPr>
            <a:r>
              <a:rPr lang="en-US" sz="2000" b="0" kern="12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CHRONOS: </a:t>
            </a:r>
            <a:r>
              <a:rPr lang="en-US" sz="2000" b="0" kern="1200" dirty="0" err="1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Copanlisib</a:t>
            </a:r>
            <a:r>
              <a:rPr lang="en-US" sz="2000" b="0" kern="12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+ rituximab for untreated and relapsed/refractory disease</a:t>
            </a:r>
          </a:p>
          <a:p>
            <a:pPr marL="1143000" lvl="2" indent="-295275" defTabSz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defRPr/>
            </a:pPr>
            <a:r>
              <a:rPr lang="en-US" sz="2000" b="0" dirty="0" err="1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Umbralisib</a:t>
            </a:r>
            <a:r>
              <a:rPr lang="en-US" sz="2000" b="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for relapsed/refractory indolent lymphoma</a:t>
            </a:r>
          </a:p>
          <a:p>
            <a:pPr marL="690563" lvl="1" indent="-225425" defTabSz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200" kern="1200" dirty="0" err="1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Tazemetostat</a:t>
            </a:r>
            <a:r>
              <a:rPr lang="en-US" sz="2200" kern="12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: EZH2 mutated and nonmutated</a:t>
            </a:r>
          </a:p>
          <a:p>
            <a:pPr marL="914400" lvl="1" indent="-457200" defTabSz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defRPr/>
            </a:pPr>
            <a:endParaRPr lang="en-US" sz="2200" b="0" kern="1200" dirty="0"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91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F76304-B084-CA4F-AC01-16782F950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3594778"/>
              </p:ext>
            </p:extLst>
          </p:nvPr>
        </p:nvGraphicFramePr>
        <p:xfrm>
          <a:off x="695830" y="2057400"/>
          <a:ext cx="9504625" cy="2452565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9504625">
                  <a:extLst>
                    <a:ext uri="{9D8B030D-6E8A-4147-A177-3AD203B41FA5}">
                      <a16:colId xmlns:a16="http://schemas.microsoft.com/office/drawing/2014/main" val="2475546180"/>
                    </a:ext>
                  </a:extLst>
                </a:gridCol>
              </a:tblGrid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906385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3645606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7958558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3112589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5188184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E179D512-6722-DA41-A90C-5E8B8DC31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232049"/>
            <a:ext cx="10872778" cy="1828799"/>
          </a:xfrm>
        </p:spPr>
        <p:txBody>
          <a:bodyPr/>
          <a:lstStyle/>
          <a:p>
            <a:pPr algn="l"/>
            <a:r>
              <a:rPr lang="en-US" sz="3200" dirty="0"/>
              <a:t>To approximately how many patients with FL have you </a:t>
            </a:r>
            <a:br>
              <a:rPr lang="en-US" sz="3200" dirty="0"/>
            </a:br>
            <a:r>
              <a:rPr lang="en-US" sz="3200" dirty="0"/>
              <a:t>administered a PI3K inhibitor?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5F3F3B-FD5F-7245-B13E-009341590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7" y="2009923"/>
            <a:ext cx="8784544" cy="2922660"/>
          </a:xfrm>
        </p:spPr>
        <p:txBody>
          <a:bodyPr/>
          <a:lstStyle/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0 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1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2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3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More than 3</a:t>
            </a:r>
          </a:p>
        </p:txBody>
      </p:sp>
    </p:spTree>
    <p:extLst>
      <p:ext uri="{BB962C8B-B14F-4D97-AF65-F5344CB8AC3E}">
        <p14:creationId xmlns:p14="http://schemas.microsoft.com/office/powerpoint/2010/main" val="386846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F76304-B084-CA4F-AC01-16782F950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3512453"/>
              </p:ext>
            </p:extLst>
          </p:nvPr>
        </p:nvGraphicFramePr>
        <p:xfrm>
          <a:off x="695830" y="2057400"/>
          <a:ext cx="9504625" cy="2452565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9504625">
                  <a:extLst>
                    <a:ext uri="{9D8B030D-6E8A-4147-A177-3AD203B41FA5}">
                      <a16:colId xmlns:a16="http://schemas.microsoft.com/office/drawing/2014/main" val="2475546180"/>
                    </a:ext>
                  </a:extLst>
                </a:gridCol>
              </a:tblGrid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906385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3645606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7958558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3112589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5188184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E179D512-6722-DA41-A90C-5E8B8DC31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232049"/>
            <a:ext cx="10872778" cy="1828799"/>
          </a:xfrm>
        </p:spPr>
        <p:txBody>
          <a:bodyPr/>
          <a:lstStyle/>
          <a:p>
            <a:pPr marL="98425" algn="l"/>
            <a:r>
              <a:rPr lang="en-US" sz="3200" dirty="0">
                <a:solidFill>
                  <a:srgbClr val="0432FF"/>
                </a:solidFill>
              </a:rPr>
              <a:t>To approximately how many patients with FL have you administered </a:t>
            </a:r>
            <a:r>
              <a:rPr lang="en-US" sz="3200" dirty="0" err="1">
                <a:solidFill>
                  <a:srgbClr val="0432FF"/>
                </a:solidFill>
              </a:rPr>
              <a:t>tazemetostat</a:t>
            </a:r>
            <a:r>
              <a:rPr lang="en-US" sz="3200" dirty="0">
                <a:solidFill>
                  <a:srgbClr val="0432FF"/>
                </a:solidFill>
              </a:rPr>
              <a:t>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5F3F3B-FD5F-7245-B13E-009341590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7" y="2009923"/>
            <a:ext cx="8784544" cy="2922660"/>
          </a:xfrm>
        </p:spPr>
        <p:txBody>
          <a:bodyPr/>
          <a:lstStyle/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0 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1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2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3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More than 3</a:t>
            </a:r>
          </a:p>
        </p:txBody>
      </p:sp>
    </p:spTree>
    <p:extLst>
      <p:ext uri="{BB962C8B-B14F-4D97-AF65-F5344CB8AC3E}">
        <p14:creationId xmlns:p14="http://schemas.microsoft.com/office/powerpoint/2010/main" val="368438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F76304-B084-CA4F-AC01-16782F950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332777"/>
              </p:ext>
            </p:extLst>
          </p:nvPr>
        </p:nvGraphicFramePr>
        <p:xfrm>
          <a:off x="695830" y="2354017"/>
          <a:ext cx="9504625" cy="1471539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9504625">
                  <a:extLst>
                    <a:ext uri="{9D8B030D-6E8A-4147-A177-3AD203B41FA5}">
                      <a16:colId xmlns:a16="http://schemas.microsoft.com/office/drawing/2014/main" val="2475546180"/>
                    </a:ext>
                  </a:extLst>
                </a:gridCol>
              </a:tblGrid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906385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3645606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7958558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E179D512-6722-DA41-A90C-5E8B8DC31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232049"/>
            <a:ext cx="10872778" cy="1828799"/>
          </a:xfrm>
        </p:spPr>
        <p:txBody>
          <a:bodyPr/>
          <a:lstStyle/>
          <a:p>
            <a:pPr marL="98425" algn="l">
              <a:lnSpc>
                <a:spcPct val="100000"/>
              </a:lnSpc>
            </a:pPr>
            <a:r>
              <a:rPr lang="en-US" dirty="0">
                <a:solidFill>
                  <a:srgbClr val="0432FF"/>
                </a:solidFill>
              </a:rPr>
              <a:t>If the bispecific antibody </a:t>
            </a:r>
            <a:r>
              <a:rPr lang="en-US" dirty="0" err="1">
                <a:solidFill>
                  <a:srgbClr val="0432FF"/>
                </a:solidFill>
              </a:rPr>
              <a:t>mosunetuzumab</a:t>
            </a:r>
            <a:r>
              <a:rPr lang="en-US" dirty="0">
                <a:solidFill>
                  <a:srgbClr val="0432FF"/>
                </a:solidFill>
              </a:rPr>
              <a:t> was approved by the FDA for patients with FL after 2 lines of treatment, would you use it before a PI3K inhibitor or </a:t>
            </a:r>
            <a:r>
              <a:rPr lang="en-US" dirty="0" err="1">
                <a:solidFill>
                  <a:srgbClr val="0432FF"/>
                </a:solidFill>
              </a:rPr>
              <a:t>tazemetostat</a:t>
            </a:r>
            <a:r>
              <a:rPr lang="en-US" dirty="0">
                <a:solidFill>
                  <a:srgbClr val="0432FF"/>
                </a:solidFill>
              </a:rPr>
              <a:t> for a 60-year-old patient</a:t>
            </a:r>
            <a:r>
              <a:rPr lang="en-US" sz="3200" dirty="0">
                <a:solidFill>
                  <a:srgbClr val="0432FF"/>
                </a:solidFill>
              </a:rPr>
              <a:t>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5F3F3B-FD5F-7245-B13E-009341590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7" y="2306540"/>
            <a:ext cx="8784544" cy="2922660"/>
          </a:xfrm>
        </p:spPr>
        <p:txBody>
          <a:bodyPr/>
          <a:lstStyle/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Yes 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No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I’m </a:t>
            </a:r>
            <a:r>
              <a:rPr lang="en-US" sz="2500" b="0"/>
              <a:t>not sure</a:t>
            </a:r>
            <a:endParaRPr lang="en-US" sz="2500" b="0" dirty="0"/>
          </a:p>
        </p:txBody>
      </p:sp>
    </p:spTree>
    <p:extLst>
      <p:ext uri="{BB962C8B-B14F-4D97-AF65-F5344CB8AC3E}">
        <p14:creationId xmlns:p14="http://schemas.microsoft.com/office/powerpoint/2010/main" val="417858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1A6C8-C92E-A241-858C-742836094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Commercial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225B5-DDBB-F04C-87FC-4A699DA27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416053"/>
            <a:ext cx="10080257" cy="4605235"/>
          </a:xfrm>
        </p:spPr>
        <p:txBody>
          <a:bodyPr/>
          <a:lstStyle/>
          <a:p>
            <a:pPr marL="98425" indent="0">
              <a:buNone/>
            </a:pPr>
            <a:r>
              <a:rPr lang="en-US" sz="2500" b="0" dirty="0"/>
              <a:t>This activity is supported by educational grants from Bristol-Myers Squibb Company and Genentech, a member of the Roche Group.</a:t>
            </a:r>
          </a:p>
        </p:txBody>
      </p:sp>
    </p:spTree>
    <p:extLst>
      <p:ext uri="{BB962C8B-B14F-4D97-AF65-F5344CB8AC3E}">
        <p14:creationId xmlns:p14="http://schemas.microsoft.com/office/powerpoint/2010/main" val="420687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BAB07-5E93-844B-A16E-D8826237A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061" y="2204864"/>
            <a:ext cx="10791877" cy="1652907"/>
          </a:xfrm>
        </p:spPr>
        <p:txBody>
          <a:bodyPr/>
          <a:lstStyle/>
          <a:p>
            <a:pPr marL="98425" indent="0" algn="ctr">
              <a:lnSpc>
                <a:spcPct val="100000"/>
              </a:lnSpc>
              <a:buNone/>
            </a:pPr>
            <a:r>
              <a:rPr lang="en-US" sz="3800" dirty="0">
                <a:solidFill>
                  <a:srgbClr val="0432FF"/>
                </a:solidFill>
              </a:rPr>
              <a:t>If the bispecific antibody </a:t>
            </a:r>
            <a:r>
              <a:rPr lang="en-US" sz="3800" dirty="0" err="1">
                <a:solidFill>
                  <a:srgbClr val="0432FF"/>
                </a:solidFill>
              </a:rPr>
              <a:t>mosunetuzumab</a:t>
            </a:r>
            <a:r>
              <a:rPr lang="en-US" sz="3800" dirty="0">
                <a:solidFill>
                  <a:srgbClr val="0432FF"/>
                </a:solidFill>
              </a:rPr>
              <a:t> was approved by the FDA for patients with FL after 2 lines of treatment, would you use it before a PI3K inhibitor or </a:t>
            </a:r>
            <a:r>
              <a:rPr lang="en-US" sz="3800" dirty="0" err="1">
                <a:solidFill>
                  <a:srgbClr val="0432FF"/>
                </a:solidFill>
              </a:rPr>
              <a:t>tazemetostat</a:t>
            </a:r>
            <a:r>
              <a:rPr lang="en-US" sz="3800" dirty="0">
                <a:solidFill>
                  <a:srgbClr val="0432FF"/>
                </a:solidFill>
              </a:rPr>
              <a:t> for an 80-year-old patient?</a:t>
            </a:r>
          </a:p>
        </p:txBody>
      </p:sp>
    </p:spTree>
    <p:extLst>
      <p:ext uri="{BB962C8B-B14F-4D97-AF65-F5344CB8AC3E}">
        <p14:creationId xmlns:p14="http://schemas.microsoft.com/office/powerpoint/2010/main" val="171372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63E62-F860-1F45-A9CC-46357733D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0"/>
            <a:ext cx="10358967" cy="889949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Structure of Selected Bispecific Antibodies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8464F8-2E17-F54E-8633-8F06671A6ACF}"/>
              </a:ext>
            </a:extLst>
          </p:cNvPr>
          <p:cNvSpPr txBox="1"/>
          <p:nvPr/>
        </p:nvSpPr>
        <p:spPr>
          <a:xfrm>
            <a:off x="15273" y="6500721"/>
            <a:ext cx="3931717" cy="323165"/>
          </a:xfrm>
          <a:prstGeom prst="rect">
            <a:avLst/>
          </a:prstGeom>
          <a:noFill/>
        </p:spPr>
        <p:txBody>
          <a:bodyPr wrap="none" lIns="274320" rtlCol="0">
            <a:no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Schuster SJ. </a:t>
            </a:r>
            <a:r>
              <a:rPr kumimoji="0" lang="en-US" sz="15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Hematol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Oncol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2021;39(S1):113-16.</a:t>
            </a:r>
          </a:p>
        </p:txBody>
      </p:sp>
      <p:pic>
        <p:nvPicPr>
          <p:cNvPr id="7" name="Picture 6" descr="Diagram, timeline&#10;&#10;Description automatically generated">
            <a:extLst>
              <a:ext uri="{FF2B5EF4-FFF2-40B4-BE49-F238E27FC236}">
                <a16:creationId xmlns:a16="http://schemas.microsoft.com/office/drawing/2014/main" id="{729CB618-EF8A-F44D-AED6-CA8012A1F8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786535"/>
            <a:ext cx="7489006" cy="5620267"/>
          </a:xfrm>
          <a:prstGeom prst="rect">
            <a:avLst/>
          </a:prstGeom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2C24C609-7C9F-CD48-8E4B-1691743FE280}"/>
              </a:ext>
            </a:extLst>
          </p:cNvPr>
          <p:cNvSpPr txBox="1">
            <a:spLocks/>
          </p:cNvSpPr>
          <p:nvPr/>
        </p:nvSpPr>
        <p:spPr bwMode="auto">
          <a:xfrm>
            <a:off x="8285784" y="3575871"/>
            <a:ext cx="3649440" cy="1512168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ts val="525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1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57213" indent="-214313" algn="l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ts val="525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195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857250" indent="-171450" algn="l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ts val="525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18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200150" indent="-171450" algn="l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ts val="525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165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1543050" indent="-171450" algn="l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ts val="525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15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1885950" indent="-17145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050">
                <a:solidFill>
                  <a:schemeClr val="tx1"/>
                </a:solidFill>
                <a:latin typeface="+mn-lt"/>
              </a:defRPr>
            </a:lvl6pPr>
            <a:lvl7pPr marL="2228850" indent="-17145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050">
                <a:solidFill>
                  <a:schemeClr val="tx1"/>
                </a:solidFill>
                <a:latin typeface="+mn-lt"/>
              </a:defRPr>
            </a:lvl7pPr>
            <a:lvl8pPr marL="2571750" indent="-17145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050">
                <a:solidFill>
                  <a:schemeClr val="tx1"/>
                </a:solidFill>
                <a:latin typeface="+mn-lt"/>
              </a:defRPr>
            </a:lvl8pPr>
            <a:lvl9pPr marL="2914650" indent="-17145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05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121917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Simultaneous binding of CD20 on malignant B cells and CD3 on cytotoxic T cells results in crosslinking of CD3, activation of  T cells, and cancer cell killing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7AACF6-2C85-2242-A34F-B2666642856A}"/>
              </a:ext>
            </a:extLst>
          </p:cNvPr>
          <p:cNvSpPr txBox="1"/>
          <p:nvPr/>
        </p:nvSpPr>
        <p:spPr bwMode="auto">
          <a:xfrm>
            <a:off x="9460523" y="1895223"/>
            <a:ext cx="5757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CD20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66D5862-8430-6F4F-9225-8B3B4C39D045}"/>
              </a:ext>
            </a:extLst>
          </p:cNvPr>
          <p:cNvCxnSpPr>
            <a:cxnSpLocks/>
          </p:cNvCxnSpPr>
          <p:nvPr/>
        </p:nvCxnSpPr>
        <p:spPr bwMode="auto">
          <a:xfrm flipV="1">
            <a:off x="9371611" y="2125494"/>
            <a:ext cx="202124" cy="176237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9645B-4D2E-C949-90B2-1E4F34AC7216}"/>
              </a:ext>
            </a:extLst>
          </p:cNvPr>
          <p:cNvGrpSpPr/>
          <p:nvPr/>
        </p:nvGrpSpPr>
        <p:grpSpPr>
          <a:xfrm rot="5400000">
            <a:off x="9720344" y="2810555"/>
            <a:ext cx="409086" cy="254044"/>
            <a:chOff x="10178549" y="1805563"/>
            <a:chExt cx="409085" cy="254044"/>
          </a:xfrm>
        </p:grpSpPr>
        <p:sp>
          <p:nvSpPr>
            <p:cNvPr id="11" name="Rectangle: Rounded Corners 134">
              <a:extLst>
                <a:ext uri="{FF2B5EF4-FFF2-40B4-BE49-F238E27FC236}">
                  <a16:creationId xmlns:a16="http://schemas.microsoft.com/office/drawing/2014/main" id="{7633FA09-6E60-F845-901E-1FD9459EDF28}"/>
                </a:ext>
              </a:extLst>
            </p:cNvPr>
            <p:cNvSpPr/>
            <p:nvPr/>
          </p:nvSpPr>
          <p:spPr bwMode="auto">
            <a:xfrm>
              <a:off x="10218509" y="1871496"/>
              <a:ext cx="325528" cy="120971"/>
            </a:xfrm>
            <a:prstGeom prst="roundRect">
              <a:avLst>
                <a:gd name="adj" fmla="val 50000"/>
              </a:avLst>
            </a:prstGeom>
            <a:solidFill>
              <a:srgbClr val="015873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0ED133-555C-F947-9296-5EAABC872489}"/>
                </a:ext>
              </a:extLst>
            </p:cNvPr>
            <p:cNvSpPr txBox="1"/>
            <p:nvPr/>
          </p:nvSpPr>
          <p:spPr bwMode="auto">
            <a:xfrm>
              <a:off x="10178549" y="1805563"/>
              <a:ext cx="409085" cy="2540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l" defTabSz="914377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1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charset="0"/>
                  <a:cs typeface="Calibri" panose="020F0502020204030204" pitchFamily="34" charset="0"/>
                </a:rPr>
                <a:t>CH2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DF61FF-2004-154D-BD53-8A49B7EE7D31}"/>
              </a:ext>
            </a:extLst>
          </p:cNvPr>
          <p:cNvGrpSpPr/>
          <p:nvPr/>
        </p:nvGrpSpPr>
        <p:grpSpPr>
          <a:xfrm rot="5400000">
            <a:off x="9720344" y="3125175"/>
            <a:ext cx="409086" cy="254044"/>
            <a:chOff x="10178549" y="1805563"/>
            <a:chExt cx="409085" cy="254044"/>
          </a:xfrm>
        </p:grpSpPr>
        <p:sp>
          <p:nvSpPr>
            <p:cNvPr id="14" name="Rectangle: Rounded Corners 137">
              <a:extLst>
                <a:ext uri="{FF2B5EF4-FFF2-40B4-BE49-F238E27FC236}">
                  <a16:creationId xmlns:a16="http://schemas.microsoft.com/office/drawing/2014/main" id="{93265F75-4CE2-3248-B602-E1213042DCD2}"/>
                </a:ext>
              </a:extLst>
            </p:cNvPr>
            <p:cNvSpPr/>
            <p:nvPr/>
          </p:nvSpPr>
          <p:spPr bwMode="auto">
            <a:xfrm>
              <a:off x="10218509" y="1871496"/>
              <a:ext cx="325528" cy="120971"/>
            </a:xfrm>
            <a:prstGeom prst="roundRect">
              <a:avLst>
                <a:gd name="adj" fmla="val 50000"/>
              </a:avLst>
            </a:prstGeom>
            <a:solidFill>
              <a:srgbClr val="015873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787E6B2-5ED8-EB46-95FB-AA36B065579F}"/>
                </a:ext>
              </a:extLst>
            </p:cNvPr>
            <p:cNvSpPr txBox="1"/>
            <p:nvPr/>
          </p:nvSpPr>
          <p:spPr bwMode="auto">
            <a:xfrm>
              <a:off x="10178549" y="1805563"/>
              <a:ext cx="409085" cy="2540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l" defTabSz="914377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1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charset="0"/>
                  <a:cs typeface="Calibri" panose="020F0502020204030204" pitchFamily="34" charset="0"/>
                </a:rPr>
                <a:t>CH3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853ADD7-40E8-664A-8C0C-383BA04350C5}"/>
              </a:ext>
            </a:extLst>
          </p:cNvPr>
          <p:cNvGrpSpPr/>
          <p:nvPr/>
        </p:nvGrpSpPr>
        <p:grpSpPr>
          <a:xfrm rot="5400000">
            <a:off x="9861473" y="2810555"/>
            <a:ext cx="409086" cy="254044"/>
            <a:chOff x="10178549" y="1805563"/>
            <a:chExt cx="409085" cy="254044"/>
          </a:xfrm>
        </p:grpSpPr>
        <p:sp>
          <p:nvSpPr>
            <p:cNvPr id="17" name="Rectangle: Rounded Corners 140">
              <a:extLst>
                <a:ext uri="{FF2B5EF4-FFF2-40B4-BE49-F238E27FC236}">
                  <a16:creationId xmlns:a16="http://schemas.microsoft.com/office/drawing/2014/main" id="{0123A76D-51AD-E742-8329-EBC1488FBB97}"/>
                </a:ext>
              </a:extLst>
            </p:cNvPr>
            <p:cNvSpPr/>
            <p:nvPr/>
          </p:nvSpPr>
          <p:spPr bwMode="auto">
            <a:xfrm>
              <a:off x="10218509" y="1871496"/>
              <a:ext cx="325528" cy="120971"/>
            </a:xfrm>
            <a:prstGeom prst="roundRect">
              <a:avLst>
                <a:gd name="adj" fmla="val 50000"/>
              </a:avLst>
            </a:prstGeom>
            <a:solidFill>
              <a:srgbClr val="015873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B3F5563-5915-7D4D-B79E-DF6F9603B0EF}"/>
                </a:ext>
              </a:extLst>
            </p:cNvPr>
            <p:cNvSpPr txBox="1"/>
            <p:nvPr/>
          </p:nvSpPr>
          <p:spPr bwMode="auto">
            <a:xfrm>
              <a:off x="10178549" y="1805563"/>
              <a:ext cx="409085" cy="2540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l" defTabSz="914377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1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charset="0"/>
                  <a:cs typeface="Calibri" panose="020F0502020204030204" pitchFamily="34" charset="0"/>
                </a:rPr>
                <a:t>CH2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310A17E-6CF7-EB4F-9DD0-D9594C5183B1}"/>
              </a:ext>
            </a:extLst>
          </p:cNvPr>
          <p:cNvGrpSpPr/>
          <p:nvPr/>
        </p:nvGrpSpPr>
        <p:grpSpPr>
          <a:xfrm rot="5400000">
            <a:off x="9861473" y="3125175"/>
            <a:ext cx="409086" cy="254044"/>
            <a:chOff x="10178549" y="1805563"/>
            <a:chExt cx="409085" cy="254044"/>
          </a:xfrm>
        </p:grpSpPr>
        <p:sp>
          <p:nvSpPr>
            <p:cNvPr id="20" name="Rectangle: Rounded Corners 143">
              <a:extLst>
                <a:ext uri="{FF2B5EF4-FFF2-40B4-BE49-F238E27FC236}">
                  <a16:creationId xmlns:a16="http://schemas.microsoft.com/office/drawing/2014/main" id="{62227400-27C4-2C48-A46F-686BD0DDB184}"/>
                </a:ext>
              </a:extLst>
            </p:cNvPr>
            <p:cNvSpPr/>
            <p:nvPr/>
          </p:nvSpPr>
          <p:spPr bwMode="auto">
            <a:xfrm>
              <a:off x="10218509" y="1871496"/>
              <a:ext cx="325528" cy="120971"/>
            </a:xfrm>
            <a:prstGeom prst="roundRect">
              <a:avLst>
                <a:gd name="adj" fmla="val 50000"/>
              </a:avLst>
            </a:prstGeom>
            <a:solidFill>
              <a:srgbClr val="015873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EFB3B6E-9293-EA40-8CBA-2BA10170C873}"/>
                </a:ext>
              </a:extLst>
            </p:cNvPr>
            <p:cNvSpPr txBox="1"/>
            <p:nvPr/>
          </p:nvSpPr>
          <p:spPr bwMode="auto">
            <a:xfrm>
              <a:off x="10178549" y="1805563"/>
              <a:ext cx="409085" cy="2540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l" defTabSz="914377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1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charset="0"/>
                  <a:cs typeface="Calibri" panose="020F0502020204030204" pitchFamily="34" charset="0"/>
                </a:rPr>
                <a:t>CH3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F89D0B1-53FC-2C4D-9716-F9D79C116C43}"/>
              </a:ext>
            </a:extLst>
          </p:cNvPr>
          <p:cNvGrpSpPr/>
          <p:nvPr/>
        </p:nvGrpSpPr>
        <p:grpSpPr>
          <a:xfrm rot="18308750">
            <a:off x="9427888" y="2270254"/>
            <a:ext cx="257767" cy="692734"/>
            <a:chOff x="10514021" y="2792895"/>
            <a:chExt cx="257766" cy="69273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67E2475-5DD7-3C42-9393-97059F96A982}"/>
                </a:ext>
              </a:extLst>
            </p:cNvPr>
            <p:cNvGrpSpPr/>
            <p:nvPr/>
          </p:nvGrpSpPr>
          <p:grpSpPr>
            <a:xfrm rot="5400000">
              <a:off x="10424994" y="2885645"/>
              <a:ext cx="439543" cy="254043"/>
              <a:chOff x="10165927" y="1801841"/>
              <a:chExt cx="439543" cy="254043"/>
            </a:xfrm>
          </p:grpSpPr>
          <p:sp>
            <p:nvSpPr>
              <p:cNvPr id="27" name="Rectangle: Rounded Corners 150">
                <a:extLst>
                  <a:ext uri="{FF2B5EF4-FFF2-40B4-BE49-F238E27FC236}">
                    <a16:creationId xmlns:a16="http://schemas.microsoft.com/office/drawing/2014/main" id="{455FBF29-231B-1946-B895-4081A1A672C9}"/>
                  </a:ext>
                </a:extLst>
              </p:cNvPr>
              <p:cNvSpPr/>
              <p:nvPr/>
            </p:nvSpPr>
            <p:spPr bwMode="auto">
              <a:xfrm>
                <a:off x="10218509" y="1871496"/>
                <a:ext cx="325528" cy="120971"/>
              </a:xfrm>
              <a:prstGeom prst="roundRect">
                <a:avLst>
                  <a:gd name="adj" fmla="val 50000"/>
                </a:avLst>
              </a:prstGeom>
              <a:solidFill>
                <a:srgbClr val="00823B"/>
              </a:solidFill>
              <a:ln w="0">
                <a:noFill/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78C0FBF-CE4B-0A4A-8859-E56D9F3AA99D}"/>
                  </a:ext>
                </a:extLst>
              </p:cNvPr>
              <p:cNvSpPr txBox="1"/>
              <p:nvPr/>
            </p:nvSpPr>
            <p:spPr bwMode="auto">
              <a:xfrm>
                <a:off x="10165927" y="1801841"/>
                <a:ext cx="439543" cy="25404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377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1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S PGothic" charset="0"/>
                    <a:cs typeface="Calibri" panose="020F0502020204030204" pitchFamily="34" charset="0"/>
                  </a:rPr>
                  <a:t>VL-B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3FC72E2-70B4-8D44-A4D8-856577E00AA1}"/>
                </a:ext>
              </a:extLst>
            </p:cNvPr>
            <p:cNvGrpSpPr/>
            <p:nvPr/>
          </p:nvGrpSpPr>
          <p:grpSpPr>
            <a:xfrm rot="5400000">
              <a:off x="10478279" y="3195841"/>
              <a:ext cx="325528" cy="254043"/>
              <a:chOff x="10218509" y="1805564"/>
              <a:chExt cx="325528" cy="254043"/>
            </a:xfrm>
          </p:grpSpPr>
          <p:sp>
            <p:nvSpPr>
              <p:cNvPr id="25" name="Rectangle: Rounded Corners 148">
                <a:extLst>
                  <a:ext uri="{FF2B5EF4-FFF2-40B4-BE49-F238E27FC236}">
                    <a16:creationId xmlns:a16="http://schemas.microsoft.com/office/drawing/2014/main" id="{8CAB7D55-4B25-CD4D-88A0-29238CBB3FC3}"/>
                  </a:ext>
                </a:extLst>
              </p:cNvPr>
              <p:cNvSpPr/>
              <p:nvPr/>
            </p:nvSpPr>
            <p:spPr bwMode="auto">
              <a:xfrm>
                <a:off x="10218509" y="1871496"/>
                <a:ext cx="325528" cy="120971"/>
              </a:xfrm>
              <a:prstGeom prst="roundRect">
                <a:avLst>
                  <a:gd name="adj" fmla="val 50000"/>
                </a:avLst>
              </a:prstGeom>
              <a:solidFill>
                <a:srgbClr val="015873"/>
              </a:solidFill>
              <a:ln w="0">
                <a:noFill/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D21EE5B-9969-1C4C-A3F2-CD41709535BA}"/>
                  </a:ext>
                </a:extLst>
              </p:cNvPr>
              <p:cNvSpPr txBox="1"/>
              <p:nvPr/>
            </p:nvSpPr>
            <p:spPr bwMode="auto">
              <a:xfrm>
                <a:off x="10226639" y="1805564"/>
                <a:ext cx="312905" cy="25404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377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1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S PGothic" charset="0"/>
                    <a:cs typeface="Calibri" panose="020F0502020204030204" pitchFamily="34" charset="0"/>
                  </a:rPr>
                  <a:t>CL</a:t>
                </a: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5F611C9-93F3-7E4F-ADE7-3B630BEA974D}"/>
              </a:ext>
            </a:extLst>
          </p:cNvPr>
          <p:cNvGrpSpPr/>
          <p:nvPr/>
        </p:nvGrpSpPr>
        <p:grpSpPr>
          <a:xfrm rot="18308750">
            <a:off x="9513571" y="2138091"/>
            <a:ext cx="256631" cy="757047"/>
            <a:chOff x="10514021" y="2772178"/>
            <a:chExt cx="256632" cy="75704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5E52BC2-9D22-024A-B5B7-E99BD6E93F8E}"/>
                </a:ext>
              </a:extLst>
            </p:cNvPr>
            <p:cNvGrpSpPr/>
            <p:nvPr/>
          </p:nvGrpSpPr>
          <p:grpSpPr>
            <a:xfrm rot="5400000">
              <a:off x="10407028" y="2881758"/>
              <a:ext cx="473205" cy="254045"/>
              <a:chOff x="10145209" y="1802976"/>
              <a:chExt cx="473205" cy="254045"/>
            </a:xfrm>
          </p:grpSpPr>
          <p:sp>
            <p:nvSpPr>
              <p:cNvPr id="34" name="Rectangle: Rounded Corners 157">
                <a:extLst>
                  <a:ext uri="{FF2B5EF4-FFF2-40B4-BE49-F238E27FC236}">
                    <a16:creationId xmlns:a16="http://schemas.microsoft.com/office/drawing/2014/main" id="{576B9FEA-3E22-BF49-A4FE-A82F4E122C79}"/>
                  </a:ext>
                </a:extLst>
              </p:cNvPr>
              <p:cNvSpPr/>
              <p:nvPr/>
            </p:nvSpPr>
            <p:spPr bwMode="auto">
              <a:xfrm>
                <a:off x="10218509" y="1871496"/>
                <a:ext cx="325528" cy="120971"/>
              </a:xfrm>
              <a:prstGeom prst="roundRect">
                <a:avLst>
                  <a:gd name="adj" fmla="val 50000"/>
                </a:avLst>
              </a:prstGeom>
              <a:solidFill>
                <a:srgbClr val="682E74"/>
              </a:solidFill>
              <a:ln w="0">
                <a:noFill/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A500AEB-6757-2C4A-85CD-CE64ED16231C}"/>
                  </a:ext>
                </a:extLst>
              </p:cNvPr>
              <p:cNvSpPr txBox="1"/>
              <p:nvPr/>
            </p:nvSpPr>
            <p:spPr bwMode="auto">
              <a:xfrm>
                <a:off x="10145209" y="1802976"/>
                <a:ext cx="473205" cy="25404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377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1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S PGothic" charset="0"/>
                    <a:cs typeface="Calibri" panose="020F0502020204030204" pitchFamily="34" charset="0"/>
                  </a:rPr>
                  <a:t>VH-A</a:t>
                </a: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E74F8C3-AA63-0C49-8CBA-63C54961D60B}"/>
                </a:ext>
              </a:extLst>
            </p:cNvPr>
            <p:cNvGrpSpPr/>
            <p:nvPr/>
          </p:nvGrpSpPr>
          <p:grpSpPr>
            <a:xfrm rot="5400000">
              <a:off x="10436501" y="3197659"/>
              <a:ext cx="409085" cy="254045"/>
              <a:chOff x="10178550" y="1805562"/>
              <a:chExt cx="409085" cy="254045"/>
            </a:xfrm>
          </p:grpSpPr>
          <p:sp>
            <p:nvSpPr>
              <p:cNvPr id="32" name="Rectangle: Rounded Corners 155">
                <a:extLst>
                  <a:ext uri="{FF2B5EF4-FFF2-40B4-BE49-F238E27FC236}">
                    <a16:creationId xmlns:a16="http://schemas.microsoft.com/office/drawing/2014/main" id="{68D2D120-1D25-5F44-8C60-72DA12D14222}"/>
                  </a:ext>
                </a:extLst>
              </p:cNvPr>
              <p:cNvSpPr/>
              <p:nvPr/>
            </p:nvSpPr>
            <p:spPr bwMode="auto">
              <a:xfrm>
                <a:off x="10218509" y="1871496"/>
                <a:ext cx="325528" cy="120971"/>
              </a:xfrm>
              <a:prstGeom prst="roundRect">
                <a:avLst>
                  <a:gd name="adj" fmla="val 50000"/>
                </a:avLst>
              </a:prstGeom>
              <a:solidFill>
                <a:srgbClr val="015873"/>
              </a:solidFill>
              <a:ln w="0">
                <a:noFill/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31F5FC6-DBE9-F544-BA8E-F2F6CCF666DD}"/>
                  </a:ext>
                </a:extLst>
              </p:cNvPr>
              <p:cNvSpPr txBox="1"/>
              <p:nvPr/>
            </p:nvSpPr>
            <p:spPr bwMode="auto">
              <a:xfrm>
                <a:off x="10178550" y="1805562"/>
                <a:ext cx="409085" cy="25404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377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1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S PGothic" charset="0"/>
                    <a:cs typeface="Calibri" panose="020F0502020204030204" pitchFamily="34" charset="0"/>
                  </a:rPr>
                  <a:t>CH1</a:t>
                </a:r>
              </a:p>
            </p:txBody>
          </p:sp>
        </p:grpSp>
      </p:grpSp>
      <p:sp>
        <p:nvSpPr>
          <p:cNvPr id="36" name="Freeform: Shape 159">
            <a:extLst>
              <a:ext uri="{FF2B5EF4-FFF2-40B4-BE49-F238E27FC236}">
                <a16:creationId xmlns:a16="http://schemas.microsoft.com/office/drawing/2014/main" id="{C271AAA8-AA78-2647-918B-01C21C9672DD}"/>
              </a:ext>
            </a:extLst>
          </p:cNvPr>
          <p:cNvSpPr/>
          <p:nvPr/>
        </p:nvSpPr>
        <p:spPr bwMode="auto">
          <a:xfrm>
            <a:off x="9300645" y="2261657"/>
            <a:ext cx="132103" cy="142812"/>
          </a:xfrm>
          <a:custGeom>
            <a:avLst/>
            <a:gdLst>
              <a:gd name="connsiteX0" fmla="*/ 0 w 106739"/>
              <a:gd name="connsiteY0" fmla="*/ 64043 h 103181"/>
              <a:gd name="connsiteX1" fmla="*/ 56927 w 106739"/>
              <a:gd name="connsiteY1" fmla="*/ 0 h 103181"/>
              <a:gd name="connsiteX2" fmla="*/ 106739 w 106739"/>
              <a:gd name="connsiteY2" fmla="*/ 28464 h 103181"/>
              <a:gd name="connsiteX3" fmla="*/ 56927 w 106739"/>
              <a:gd name="connsiteY3" fmla="*/ 35579 h 103181"/>
              <a:gd name="connsiteX4" fmla="*/ 53369 w 106739"/>
              <a:gd name="connsiteY4" fmla="*/ 103181 h 103181"/>
              <a:gd name="connsiteX5" fmla="*/ 0 w 106739"/>
              <a:gd name="connsiteY5" fmla="*/ 64043 h 103181"/>
              <a:gd name="connsiteX0" fmla="*/ 0 w 106739"/>
              <a:gd name="connsiteY0" fmla="*/ 64043 h 103181"/>
              <a:gd name="connsiteX1" fmla="*/ 56927 w 106739"/>
              <a:gd name="connsiteY1" fmla="*/ 0 h 103181"/>
              <a:gd name="connsiteX2" fmla="*/ 106739 w 106739"/>
              <a:gd name="connsiteY2" fmla="*/ 28464 h 103181"/>
              <a:gd name="connsiteX3" fmla="*/ 51419 w 106739"/>
              <a:gd name="connsiteY3" fmla="*/ 49350 h 103181"/>
              <a:gd name="connsiteX4" fmla="*/ 53369 w 106739"/>
              <a:gd name="connsiteY4" fmla="*/ 103181 h 103181"/>
              <a:gd name="connsiteX5" fmla="*/ 0 w 106739"/>
              <a:gd name="connsiteY5" fmla="*/ 64043 h 103181"/>
              <a:gd name="connsiteX0" fmla="*/ 0 w 106739"/>
              <a:gd name="connsiteY0" fmla="*/ 64043 h 103181"/>
              <a:gd name="connsiteX1" fmla="*/ 56927 w 106739"/>
              <a:gd name="connsiteY1" fmla="*/ 0 h 103181"/>
              <a:gd name="connsiteX2" fmla="*/ 106739 w 106739"/>
              <a:gd name="connsiteY2" fmla="*/ 28464 h 103181"/>
              <a:gd name="connsiteX3" fmla="*/ 51419 w 106739"/>
              <a:gd name="connsiteY3" fmla="*/ 49350 h 103181"/>
              <a:gd name="connsiteX4" fmla="*/ 53369 w 106739"/>
              <a:gd name="connsiteY4" fmla="*/ 103181 h 103181"/>
              <a:gd name="connsiteX5" fmla="*/ 0 w 106739"/>
              <a:gd name="connsiteY5" fmla="*/ 64043 h 103181"/>
              <a:gd name="connsiteX0" fmla="*/ 0 w 106739"/>
              <a:gd name="connsiteY0" fmla="*/ 64043 h 103181"/>
              <a:gd name="connsiteX1" fmla="*/ 56927 w 106739"/>
              <a:gd name="connsiteY1" fmla="*/ 0 h 103181"/>
              <a:gd name="connsiteX2" fmla="*/ 106739 w 106739"/>
              <a:gd name="connsiteY2" fmla="*/ 28464 h 103181"/>
              <a:gd name="connsiteX3" fmla="*/ 51419 w 106739"/>
              <a:gd name="connsiteY3" fmla="*/ 49350 h 103181"/>
              <a:gd name="connsiteX4" fmla="*/ 53369 w 106739"/>
              <a:gd name="connsiteY4" fmla="*/ 103181 h 103181"/>
              <a:gd name="connsiteX5" fmla="*/ 0 w 106739"/>
              <a:gd name="connsiteY5" fmla="*/ 64043 h 103181"/>
              <a:gd name="connsiteX0" fmla="*/ 0 w 106739"/>
              <a:gd name="connsiteY0" fmla="*/ 64043 h 103181"/>
              <a:gd name="connsiteX1" fmla="*/ 56927 w 106739"/>
              <a:gd name="connsiteY1" fmla="*/ 0 h 103181"/>
              <a:gd name="connsiteX2" fmla="*/ 106739 w 106739"/>
              <a:gd name="connsiteY2" fmla="*/ 28464 h 103181"/>
              <a:gd name="connsiteX3" fmla="*/ 51419 w 106739"/>
              <a:gd name="connsiteY3" fmla="*/ 49350 h 103181"/>
              <a:gd name="connsiteX4" fmla="*/ 53369 w 106739"/>
              <a:gd name="connsiteY4" fmla="*/ 103181 h 103181"/>
              <a:gd name="connsiteX5" fmla="*/ 0 w 106739"/>
              <a:gd name="connsiteY5" fmla="*/ 64043 h 103181"/>
              <a:gd name="connsiteX0" fmla="*/ 0 w 106739"/>
              <a:gd name="connsiteY0" fmla="*/ 64043 h 103181"/>
              <a:gd name="connsiteX1" fmla="*/ 56927 w 106739"/>
              <a:gd name="connsiteY1" fmla="*/ 0 h 103181"/>
              <a:gd name="connsiteX2" fmla="*/ 106739 w 106739"/>
              <a:gd name="connsiteY2" fmla="*/ 28464 h 103181"/>
              <a:gd name="connsiteX3" fmla="*/ 51419 w 106739"/>
              <a:gd name="connsiteY3" fmla="*/ 49350 h 103181"/>
              <a:gd name="connsiteX4" fmla="*/ 53369 w 106739"/>
              <a:gd name="connsiteY4" fmla="*/ 103181 h 103181"/>
              <a:gd name="connsiteX5" fmla="*/ 0 w 106739"/>
              <a:gd name="connsiteY5" fmla="*/ 64043 h 103181"/>
              <a:gd name="connsiteX0" fmla="*/ 0 w 106739"/>
              <a:gd name="connsiteY0" fmla="*/ 64043 h 103181"/>
              <a:gd name="connsiteX1" fmla="*/ 56927 w 106739"/>
              <a:gd name="connsiteY1" fmla="*/ 0 h 103181"/>
              <a:gd name="connsiteX2" fmla="*/ 106739 w 106739"/>
              <a:gd name="connsiteY2" fmla="*/ 28464 h 103181"/>
              <a:gd name="connsiteX3" fmla="*/ 51419 w 106739"/>
              <a:gd name="connsiteY3" fmla="*/ 49350 h 103181"/>
              <a:gd name="connsiteX4" fmla="*/ 53369 w 106739"/>
              <a:gd name="connsiteY4" fmla="*/ 103181 h 103181"/>
              <a:gd name="connsiteX5" fmla="*/ 0 w 106739"/>
              <a:gd name="connsiteY5" fmla="*/ 64043 h 103181"/>
              <a:gd name="connsiteX0" fmla="*/ 0 w 101231"/>
              <a:gd name="connsiteY0" fmla="*/ 64043 h 103181"/>
              <a:gd name="connsiteX1" fmla="*/ 56927 w 101231"/>
              <a:gd name="connsiteY1" fmla="*/ 0 h 103181"/>
              <a:gd name="connsiteX2" fmla="*/ 101231 w 101231"/>
              <a:gd name="connsiteY2" fmla="*/ 36727 h 103181"/>
              <a:gd name="connsiteX3" fmla="*/ 51419 w 101231"/>
              <a:gd name="connsiteY3" fmla="*/ 49350 h 103181"/>
              <a:gd name="connsiteX4" fmla="*/ 53369 w 101231"/>
              <a:gd name="connsiteY4" fmla="*/ 103181 h 103181"/>
              <a:gd name="connsiteX5" fmla="*/ 0 w 101231"/>
              <a:gd name="connsiteY5" fmla="*/ 64043 h 103181"/>
              <a:gd name="connsiteX0" fmla="*/ 0 w 101231"/>
              <a:gd name="connsiteY0" fmla="*/ 64043 h 103181"/>
              <a:gd name="connsiteX1" fmla="*/ 56927 w 101231"/>
              <a:gd name="connsiteY1" fmla="*/ 0 h 103181"/>
              <a:gd name="connsiteX2" fmla="*/ 101231 w 101231"/>
              <a:gd name="connsiteY2" fmla="*/ 36727 h 103181"/>
              <a:gd name="connsiteX3" fmla="*/ 51419 w 101231"/>
              <a:gd name="connsiteY3" fmla="*/ 49350 h 103181"/>
              <a:gd name="connsiteX4" fmla="*/ 53369 w 101231"/>
              <a:gd name="connsiteY4" fmla="*/ 103181 h 103181"/>
              <a:gd name="connsiteX5" fmla="*/ 0 w 101231"/>
              <a:gd name="connsiteY5" fmla="*/ 64043 h 103181"/>
              <a:gd name="connsiteX0" fmla="*/ 0 w 91102"/>
              <a:gd name="connsiteY0" fmla="*/ 65924 h 103181"/>
              <a:gd name="connsiteX1" fmla="*/ 46798 w 91102"/>
              <a:gd name="connsiteY1" fmla="*/ 0 h 103181"/>
              <a:gd name="connsiteX2" fmla="*/ 91102 w 91102"/>
              <a:gd name="connsiteY2" fmla="*/ 36727 h 103181"/>
              <a:gd name="connsiteX3" fmla="*/ 41290 w 91102"/>
              <a:gd name="connsiteY3" fmla="*/ 49350 h 103181"/>
              <a:gd name="connsiteX4" fmla="*/ 43240 w 91102"/>
              <a:gd name="connsiteY4" fmla="*/ 103181 h 103181"/>
              <a:gd name="connsiteX5" fmla="*/ 0 w 91102"/>
              <a:gd name="connsiteY5" fmla="*/ 65924 h 103181"/>
              <a:gd name="connsiteX0" fmla="*/ 0 w 86037"/>
              <a:gd name="connsiteY0" fmla="*/ 65924 h 103181"/>
              <a:gd name="connsiteX1" fmla="*/ 46798 w 86037"/>
              <a:gd name="connsiteY1" fmla="*/ 0 h 103181"/>
              <a:gd name="connsiteX2" fmla="*/ 86037 w 86037"/>
              <a:gd name="connsiteY2" fmla="*/ 38608 h 103181"/>
              <a:gd name="connsiteX3" fmla="*/ 41290 w 86037"/>
              <a:gd name="connsiteY3" fmla="*/ 49350 h 103181"/>
              <a:gd name="connsiteX4" fmla="*/ 43240 w 86037"/>
              <a:gd name="connsiteY4" fmla="*/ 103181 h 103181"/>
              <a:gd name="connsiteX5" fmla="*/ 0 w 86037"/>
              <a:gd name="connsiteY5" fmla="*/ 65924 h 103181"/>
              <a:gd name="connsiteX0" fmla="*/ 0 w 86037"/>
              <a:gd name="connsiteY0" fmla="*/ 64043 h 101300"/>
              <a:gd name="connsiteX1" fmla="*/ 50174 w 86037"/>
              <a:gd name="connsiteY1" fmla="*/ 0 h 101300"/>
              <a:gd name="connsiteX2" fmla="*/ 86037 w 86037"/>
              <a:gd name="connsiteY2" fmla="*/ 36727 h 101300"/>
              <a:gd name="connsiteX3" fmla="*/ 41290 w 86037"/>
              <a:gd name="connsiteY3" fmla="*/ 47469 h 101300"/>
              <a:gd name="connsiteX4" fmla="*/ 43240 w 86037"/>
              <a:gd name="connsiteY4" fmla="*/ 101300 h 101300"/>
              <a:gd name="connsiteX5" fmla="*/ 0 w 86037"/>
              <a:gd name="connsiteY5" fmla="*/ 64043 h 101300"/>
              <a:gd name="connsiteX0" fmla="*/ 0 w 86037"/>
              <a:gd name="connsiteY0" fmla="*/ 64043 h 101300"/>
              <a:gd name="connsiteX1" fmla="*/ 50174 w 86037"/>
              <a:gd name="connsiteY1" fmla="*/ 0 h 101300"/>
              <a:gd name="connsiteX2" fmla="*/ 86037 w 86037"/>
              <a:gd name="connsiteY2" fmla="*/ 36727 h 101300"/>
              <a:gd name="connsiteX3" fmla="*/ 48042 w 86037"/>
              <a:gd name="connsiteY3" fmla="*/ 49350 h 101300"/>
              <a:gd name="connsiteX4" fmla="*/ 43240 w 86037"/>
              <a:gd name="connsiteY4" fmla="*/ 101300 h 101300"/>
              <a:gd name="connsiteX5" fmla="*/ 0 w 86037"/>
              <a:gd name="connsiteY5" fmla="*/ 64043 h 101300"/>
              <a:gd name="connsiteX0" fmla="*/ 0 w 82660"/>
              <a:gd name="connsiteY0" fmla="*/ 64043 h 101300"/>
              <a:gd name="connsiteX1" fmla="*/ 50174 w 82660"/>
              <a:gd name="connsiteY1" fmla="*/ 0 h 101300"/>
              <a:gd name="connsiteX2" fmla="*/ 82660 w 82660"/>
              <a:gd name="connsiteY2" fmla="*/ 36727 h 101300"/>
              <a:gd name="connsiteX3" fmla="*/ 48042 w 82660"/>
              <a:gd name="connsiteY3" fmla="*/ 49350 h 101300"/>
              <a:gd name="connsiteX4" fmla="*/ 43240 w 82660"/>
              <a:gd name="connsiteY4" fmla="*/ 101300 h 101300"/>
              <a:gd name="connsiteX5" fmla="*/ 0 w 82660"/>
              <a:gd name="connsiteY5" fmla="*/ 64043 h 101300"/>
              <a:gd name="connsiteX0" fmla="*/ 0 w 86036"/>
              <a:gd name="connsiteY0" fmla="*/ 64043 h 101300"/>
              <a:gd name="connsiteX1" fmla="*/ 50174 w 86036"/>
              <a:gd name="connsiteY1" fmla="*/ 0 h 101300"/>
              <a:gd name="connsiteX2" fmla="*/ 86036 w 86036"/>
              <a:gd name="connsiteY2" fmla="*/ 32965 h 101300"/>
              <a:gd name="connsiteX3" fmla="*/ 48042 w 86036"/>
              <a:gd name="connsiteY3" fmla="*/ 49350 h 101300"/>
              <a:gd name="connsiteX4" fmla="*/ 43240 w 86036"/>
              <a:gd name="connsiteY4" fmla="*/ 101300 h 101300"/>
              <a:gd name="connsiteX5" fmla="*/ 0 w 86036"/>
              <a:gd name="connsiteY5" fmla="*/ 64043 h 101300"/>
              <a:gd name="connsiteX0" fmla="*/ 0 w 86036"/>
              <a:gd name="connsiteY0" fmla="*/ 58400 h 95657"/>
              <a:gd name="connsiteX1" fmla="*/ 43421 w 86036"/>
              <a:gd name="connsiteY1" fmla="*/ 0 h 95657"/>
              <a:gd name="connsiteX2" fmla="*/ 86036 w 86036"/>
              <a:gd name="connsiteY2" fmla="*/ 27322 h 95657"/>
              <a:gd name="connsiteX3" fmla="*/ 48042 w 86036"/>
              <a:gd name="connsiteY3" fmla="*/ 43707 h 95657"/>
              <a:gd name="connsiteX4" fmla="*/ 43240 w 86036"/>
              <a:gd name="connsiteY4" fmla="*/ 95657 h 95657"/>
              <a:gd name="connsiteX5" fmla="*/ 0 w 86036"/>
              <a:gd name="connsiteY5" fmla="*/ 58400 h 95657"/>
              <a:gd name="connsiteX0" fmla="*/ 0 w 86036"/>
              <a:gd name="connsiteY0" fmla="*/ 60281 h 97538"/>
              <a:gd name="connsiteX1" fmla="*/ 50174 w 86036"/>
              <a:gd name="connsiteY1" fmla="*/ 0 h 97538"/>
              <a:gd name="connsiteX2" fmla="*/ 86036 w 86036"/>
              <a:gd name="connsiteY2" fmla="*/ 29203 h 97538"/>
              <a:gd name="connsiteX3" fmla="*/ 48042 w 86036"/>
              <a:gd name="connsiteY3" fmla="*/ 45588 h 97538"/>
              <a:gd name="connsiteX4" fmla="*/ 43240 w 86036"/>
              <a:gd name="connsiteY4" fmla="*/ 97538 h 97538"/>
              <a:gd name="connsiteX5" fmla="*/ 0 w 86036"/>
              <a:gd name="connsiteY5" fmla="*/ 60281 h 97538"/>
              <a:gd name="connsiteX0" fmla="*/ 0 w 80971"/>
              <a:gd name="connsiteY0" fmla="*/ 64043 h 97538"/>
              <a:gd name="connsiteX1" fmla="*/ 45109 w 80971"/>
              <a:gd name="connsiteY1" fmla="*/ 0 h 97538"/>
              <a:gd name="connsiteX2" fmla="*/ 80971 w 80971"/>
              <a:gd name="connsiteY2" fmla="*/ 29203 h 97538"/>
              <a:gd name="connsiteX3" fmla="*/ 42977 w 80971"/>
              <a:gd name="connsiteY3" fmla="*/ 45588 h 97538"/>
              <a:gd name="connsiteX4" fmla="*/ 38175 w 80971"/>
              <a:gd name="connsiteY4" fmla="*/ 97538 h 97538"/>
              <a:gd name="connsiteX5" fmla="*/ 0 w 80971"/>
              <a:gd name="connsiteY5" fmla="*/ 64043 h 97538"/>
              <a:gd name="connsiteX0" fmla="*/ 0 w 80971"/>
              <a:gd name="connsiteY0" fmla="*/ 64043 h 97538"/>
              <a:gd name="connsiteX1" fmla="*/ 40045 w 80971"/>
              <a:gd name="connsiteY1" fmla="*/ 0 h 97538"/>
              <a:gd name="connsiteX2" fmla="*/ 80971 w 80971"/>
              <a:gd name="connsiteY2" fmla="*/ 29203 h 97538"/>
              <a:gd name="connsiteX3" fmla="*/ 42977 w 80971"/>
              <a:gd name="connsiteY3" fmla="*/ 45588 h 97538"/>
              <a:gd name="connsiteX4" fmla="*/ 38175 w 80971"/>
              <a:gd name="connsiteY4" fmla="*/ 97538 h 97538"/>
              <a:gd name="connsiteX5" fmla="*/ 0 w 80971"/>
              <a:gd name="connsiteY5" fmla="*/ 64043 h 97538"/>
              <a:gd name="connsiteX0" fmla="*/ 0 w 80971"/>
              <a:gd name="connsiteY0" fmla="*/ 64043 h 97538"/>
              <a:gd name="connsiteX1" fmla="*/ 40045 w 80971"/>
              <a:gd name="connsiteY1" fmla="*/ 0 h 97538"/>
              <a:gd name="connsiteX2" fmla="*/ 80971 w 80971"/>
              <a:gd name="connsiteY2" fmla="*/ 29203 h 97538"/>
              <a:gd name="connsiteX3" fmla="*/ 42977 w 80971"/>
              <a:gd name="connsiteY3" fmla="*/ 45588 h 97538"/>
              <a:gd name="connsiteX4" fmla="*/ 38175 w 80971"/>
              <a:gd name="connsiteY4" fmla="*/ 97538 h 97538"/>
              <a:gd name="connsiteX5" fmla="*/ 0 w 80971"/>
              <a:gd name="connsiteY5" fmla="*/ 64043 h 97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971" h="97538">
                <a:moveTo>
                  <a:pt x="0" y="64043"/>
                </a:moveTo>
                <a:lnTo>
                  <a:pt x="40045" y="0"/>
                </a:lnTo>
                <a:lnTo>
                  <a:pt x="80971" y="29203"/>
                </a:lnTo>
                <a:cubicBezTo>
                  <a:pt x="76302" y="30657"/>
                  <a:pt x="57862" y="27745"/>
                  <a:pt x="42977" y="45588"/>
                </a:cubicBezTo>
                <a:cubicBezTo>
                  <a:pt x="27103" y="71794"/>
                  <a:pt x="37525" y="79594"/>
                  <a:pt x="38175" y="97538"/>
                </a:cubicBezTo>
                <a:lnTo>
                  <a:pt x="0" y="64043"/>
                </a:lnTo>
                <a:close/>
              </a:path>
            </a:pathLst>
          </a:custGeom>
          <a:solidFill>
            <a:srgbClr val="682E74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  <p:grpSp>
        <p:nvGrpSpPr>
          <p:cNvPr id="37" name="Group 59">
            <a:extLst>
              <a:ext uri="{FF2B5EF4-FFF2-40B4-BE49-F238E27FC236}">
                <a16:creationId xmlns:a16="http://schemas.microsoft.com/office/drawing/2014/main" id="{B03893F5-1742-A540-AC17-9167FC767582}"/>
              </a:ext>
            </a:extLst>
          </p:cNvPr>
          <p:cNvGrpSpPr>
            <a:grpSpLocks/>
          </p:cNvGrpSpPr>
          <p:nvPr/>
        </p:nvGrpSpPr>
        <p:grpSpPr bwMode="auto">
          <a:xfrm rot="20225591">
            <a:off x="8671935" y="1706326"/>
            <a:ext cx="744403" cy="818404"/>
            <a:chOff x="6244432" y="2554551"/>
            <a:chExt cx="993818" cy="1093920"/>
          </a:xfrm>
        </p:grpSpPr>
        <p:sp>
          <p:nvSpPr>
            <p:cNvPr id="38" name="Freeform 60">
              <a:extLst>
                <a:ext uri="{FF2B5EF4-FFF2-40B4-BE49-F238E27FC236}">
                  <a16:creationId xmlns:a16="http://schemas.microsoft.com/office/drawing/2014/main" id="{A5710E78-CB9B-0943-93A9-31D3065B7126}"/>
                </a:ext>
              </a:extLst>
            </p:cNvPr>
            <p:cNvSpPr/>
            <p:nvPr/>
          </p:nvSpPr>
          <p:spPr bwMode="auto">
            <a:xfrm>
              <a:off x="6244432" y="2554551"/>
              <a:ext cx="993818" cy="1093920"/>
            </a:xfrm>
            <a:custGeom>
              <a:avLst/>
              <a:gdLst>
                <a:gd name="connsiteX0" fmla="*/ 115888 w 1040210"/>
                <a:gd name="connsiteY0" fmla="*/ 384969 h 1144985"/>
                <a:gd name="connsiteX1" fmla="*/ 123032 w 1040210"/>
                <a:gd name="connsiteY1" fmla="*/ 330201 h 1144985"/>
                <a:gd name="connsiteX2" fmla="*/ 103982 w 1040210"/>
                <a:gd name="connsiteY2" fmla="*/ 265907 h 1144985"/>
                <a:gd name="connsiteX3" fmla="*/ 89694 w 1040210"/>
                <a:gd name="connsiteY3" fmla="*/ 218282 h 1144985"/>
                <a:gd name="connsiteX4" fmla="*/ 125413 w 1040210"/>
                <a:gd name="connsiteY4" fmla="*/ 213519 h 1144985"/>
                <a:gd name="connsiteX5" fmla="*/ 180182 w 1040210"/>
                <a:gd name="connsiteY5" fmla="*/ 246857 h 1144985"/>
                <a:gd name="connsiteX6" fmla="*/ 227807 w 1040210"/>
                <a:gd name="connsiteY6" fmla="*/ 270669 h 1144985"/>
                <a:gd name="connsiteX7" fmla="*/ 244475 w 1040210"/>
                <a:gd name="connsiteY7" fmla="*/ 273051 h 1144985"/>
                <a:gd name="connsiteX8" fmla="*/ 318294 w 1040210"/>
                <a:gd name="connsiteY8" fmla="*/ 232569 h 1144985"/>
                <a:gd name="connsiteX9" fmla="*/ 449263 w 1040210"/>
                <a:gd name="connsiteY9" fmla="*/ 184944 h 1144985"/>
                <a:gd name="connsiteX10" fmla="*/ 539750 w 1040210"/>
                <a:gd name="connsiteY10" fmla="*/ 184944 h 1144985"/>
                <a:gd name="connsiteX11" fmla="*/ 601663 w 1040210"/>
                <a:gd name="connsiteY11" fmla="*/ 118269 h 1144985"/>
                <a:gd name="connsiteX12" fmla="*/ 646907 w 1040210"/>
                <a:gd name="connsiteY12" fmla="*/ 34926 h 1144985"/>
                <a:gd name="connsiteX13" fmla="*/ 718344 w 1040210"/>
                <a:gd name="connsiteY13" fmla="*/ 3969 h 1144985"/>
                <a:gd name="connsiteX14" fmla="*/ 758825 w 1040210"/>
                <a:gd name="connsiteY14" fmla="*/ 11113 h 1144985"/>
                <a:gd name="connsiteX15" fmla="*/ 763588 w 1040210"/>
                <a:gd name="connsiteY15" fmla="*/ 70644 h 1144985"/>
                <a:gd name="connsiteX16" fmla="*/ 799307 w 1040210"/>
                <a:gd name="connsiteY16" fmla="*/ 130176 h 1144985"/>
                <a:gd name="connsiteX17" fmla="*/ 837407 w 1040210"/>
                <a:gd name="connsiteY17" fmla="*/ 158751 h 1144985"/>
                <a:gd name="connsiteX18" fmla="*/ 920750 w 1040210"/>
                <a:gd name="connsiteY18" fmla="*/ 158751 h 1144985"/>
                <a:gd name="connsiteX19" fmla="*/ 965994 w 1040210"/>
                <a:gd name="connsiteY19" fmla="*/ 175419 h 1144985"/>
                <a:gd name="connsiteX20" fmla="*/ 968375 w 1040210"/>
                <a:gd name="connsiteY20" fmla="*/ 215901 h 1144985"/>
                <a:gd name="connsiteX21" fmla="*/ 946944 w 1040210"/>
                <a:gd name="connsiteY21" fmla="*/ 275432 h 1144985"/>
                <a:gd name="connsiteX22" fmla="*/ 946944 w 1040210"/>
                <a:gd name="connsiteY22" fmla="*/ 334963 h 1144985"/>
                <a:gd name="connsiteX23" fmla="*/ 982663 w 1040210"/>
                <a:gd name="connsiteY23" fmla="*/ 401638 h 1144985"/>
                <a:gd name="connsiteX24" fmla="*/ 1008857 w 1040210"/>
                <a:gd name="connsiteY24" fmla="*/ 523082 h 1144985"/>
                <a:gd name="connsiteX25" fmla="*/ 999332 w 1040210"/>
                <a:gd name="connsiteY25" fmla="*/ 727869 h 1144985"/>
                <a:gd name="connsiteX26" fmla="*/ 989807 w 1040210"/>
                <a:gd name="connsiteY26" fmla="*/ 765969 h 1144985"/>
                <a:gd name="connsiteX27" fmla="*/ 1006475 w 1040210"/>
                <a:gd name="connsiteY27" fmla="*/ 811213 h 1144985"/>
                <a:gd name="connsiteX28" fmla="*/ 1039813 w 1040210"/>
                <a:gd name="connsiteY28" fmla="*/ 856457 h 1144985"/>
                <a:gd name="connsiteX29" fmla="*/ 1004094 w 1040210"/>
                <a:gd name="connsiteY29" fmla="*/ 899319 h 1144985"/>
                <a:gd name="connsiteX30" fmla="*/ 937419 w 1040210"/>
                <a:gd name="connsiteY30" fmla="*/ 908844 h 1144985"/>
                <a:gd name="connsiteX31" fmla="*/ 885032 w 1040210"/>
                <a:gd name="connsiteY31" fmla="*/ 915988 h 1144985"/>
                <a:gd name="connsiteX32" fmla="*/ 851694 w 1040210"/>
                <a:gd name="connsiteY32" fmla="*/ 949326 h 1144985"/>
                <a:gd name="connsiteX33" fmla="*/ 763588 w 1040210"/>
                <a:gd name="connsiteY33" fmla="*/ 999332 h 1144985"/>
                <a:gd name="connsiteX34" fmla="*/ 699294 w 1040210"/>
                <a:gd name="connsiteY34" fmla="*/ 1068388 h 1144985"/>
                <a:gd name="connsiteX35" fmla="*/ 658813 w 1040210"/>
                <a:gd name="connsiteY35" fmla="*/ 1082676 h 1144985"/>
                <a:gd name="connsiteX36" fmla="*/ 604044 w 1040210"/>
                <a:gd name="connsiteY36" fmla="*/ 1051719 h 1144985"/>
                <a:gd name="connsiteX37" fmla="*/ 573088 w 1040210"/>
                <a:gd name="connsiteY37" fmla="*/ 1058863 h 1144985"/>
                <a:gd name="connsiteX38" fmla="*/ 494507 w 1040210"/>
                <a:gd name="connsiteY38" fmla="*/ 1120776 h 1144985"/>
                <a:gd name="connsiteX39" fmla="*/ 461169 w 1040210"/>
                <a:gd name="connsiteY39" fmla="*/ 1137444 h 1144985"/>
                <a:gd name="connsiteX40" fmla="*/ 413544 w 1040210"/>
                <a:gd name="connsiteY40" fmla="*/ 1075532 h 1144985"/>
                <a:gd name="connsiteX41" fmla="*/ 332582 w 1040210"/>
                <a:gd name="connsiteY41" fmla="*/ 1006476 h 1144985"/>
                <a:gd name="connsiteX42" fmla="*/ 268288 w 1040210"/>
                <a:gd name="connsiteY42" fmla="*/ 1027907 h 1144985"/>
                <a:gd name="connsiteX43" fmla="*/ 237332 w 1040210"/>
                <a:gd name="connsiteY43" fmla="*/ 996951 h 1144985"/>
                <a:gd name="connsiteX44" fmla="*/ 225425 w 1040210"/>
                <a:gd name="connsiteY44" fmla="*/ 961232 h 1144985"/>
                <a:gd name="connsiteX45" fmla="*/ 184944 w 1040210"/>
                <a:gd name="connsiteY45" fmla="*/ 942182 h 1144985"/>
                <a:gd name="connsiteX46" fmla="*/ 123032 w 1040210"/>
                <a:gd name="connsiteY46" fmla="*/ 865982 h 1144985"/>
                <a:gd name="connsiteX47" fmla="*/ 84932 w 1040210"/>
                <a:gd name="connsiteY47" fmla="*/ 770732 h 1144985"/>
                <a:gd name="connsiteX48" fmla="*/ 77788 w 1040210"/>
                <a:gd name="connsiteY48" fmla="*/ 718344 h 1144985"/>
                <a:gd name="connsiteX49" fmla="*/ 53975 w 1040210"/>
                <a:gd name="connsiteY49" fmla="*/ 654051 h 1144985"/>
                <a:gd name="connsiteX50" fmla="*/ 6350 w 1040210"/>
                <a:gd name="connsiteY50" fmla="*/ 534988 h 1144985"/>
                <a:gd name="connsiteX51" fmla="*/ 15875 w 1040210"/>
                <a:gd name="connsiteY51" fmla="*/ 423069 h 1144985"/>
                <a:gd name="connsiteX52" fmla="*/ 34925 w 1040210"/>
                <a:gd name="connsiteY52" fmla="*/ 384969 h 1144985"/>
                <a:gd name="connsiteX53" fmla="*/ 20638 w 1040210"/>
                <a:gd name="connsiteY53" fmla="*/ 330201 h 1144985"/>
                <a:gd name="connsiteX54" fmla="*/ 39688 w 1040210"/>
                <a:gd name="connsiteY54" fmla="*/ 313532 h 1144985"/>
                <a:gd name="connsiteX55" fmla="*/ 111125 w 1040210"/>
                <a:gd name="connsiteY55" fmla="*/ 323057 h 1144985"/>
                <a:gd name="connsiteX56" fmla="*/ 123032 w 1040210"/>
                <a:gd name="connsiteY56" fmla="*/ 330201 h 1144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040210" h="1144985">
                  <a:moveTo>
                    <a:pt x="115888" y="384969"/>
                  </a:moveTo>
                  <a:cubicBezTo>
                    <a:pt x="120452" y="367507"/>
                    <a:pt x="125016" y="350045"/>
                    <a:pt x="123032" y="330201"/>
                  </a:cubicBezTo>
                  <a:cubicBezTo>
                    <a:pt x="121048" y="310357"/>
                    <a:pt x="109538" y="284560"/>
                    <a:pt x="103982" y="265907"/>
                  </a:cubicBezTo>
                  <a:cubicBezTo>
                    <a:pt x="98426" y="247254"/>
                    <a:pt x="86122" y="227013"/>
                    <a:pt x="89694" y="218282"/>
                  </a:cubicBezTo>
                  <a:cubicBezTo>
                    <a:pt x="93266" y="209551"/>
                    <a:pt x="110332" y="208757"/>
                    <a:pt x="125413" y="213519"/>
                  </a:cubicBezTo>
                  <a:cubicBezTo>
                    <a:pt x="140494" y="218282"/>
                    <a:pt x="163116" y="237332"/>
                    <a:pt x="180182" y="246857"/>
                  </a:cubicBezTo>
                  <a:cubicBezTo>
                    <a:pt x="197248" y="256382"/>
                    <a:pt x="217092" y="266303"/>
                    <a:pt x="227807" y="270669"/>
                  </a:cubicBezTo>
                  <a:cubicBezTo>
                    <a:pt x="238522" y="275035"/>
                    <a:pt x="229394" y="279401"/>
                    <a:pt x="244475" y="273051"/>
                  </a:cubicBezTo>
                  <a:cubicBezTo>
                    <a:pt x="259556" y="266701"/>
                    <a:pt x="284163" y="247254"/>
                    <a:pt x="318294" y="232569"/>
                  </a:cubicBezTo>
                  <a:cubicBezTo>
                    <a:pt x="352425" y="217885"/>
                    <a:pt x="412354" y="192881"/>
                    <a:pt x="449263" y="184944"/>
                  </a:cubicBezTo>
                  <a:cubicBezTo>
                    <a:pt x="486172" y="177007"/>
                    <a:pt x="514350" y="196056"/>
                    <a:pt x="539750" y="184944"/>
                  </a:cubicBezTo>
                  <a:cubicBezTo>
                    <a:pt x="565150" y="173832"/>
                    <a:pt x="583804" y="143272"/>
                    <a:pt x="601663" y="118269"/>
                  </a:cubicBezTo>
                  <a:cubicBezTo>
                    <a:pt x="619523" y="93266"/>
                    <a:pt x="627460" y="53976"/>
                    <a:pt x="646907" y="34926"/>
                  </a:cubicBezTo>
                  <a:cubicBezTo>
                    <a:pt x="666354" y="15876"/>
                    <a:pt x="699691" y="7938"/>
                    <a:pt x="718344" y="3969"/>
                  </a:cubicBezTo>
                  <a:cubicBezTo>
                    <a:pt x="736997" y="0"/>
                    <a:pt x="751284" y="1"/>
                    <a:pt x="758825" y="11113"/>
                  </a:cubicBezTo>
                  <a:cubicBezTo>
                    <a:pt x="766366" y="22226"/>
                    <a:pt x="756841" y="50800"/>
                    <a:pt x="763588" y="70644"/>
                  </a:cubicBezTo>
                  <a:cubicBezTo>
                    <a:pt x="770335" y="90488"/>
                    <a:pt x="787004" y="115492"/>
                    <a:pt x="799307" y="130176"/>
                  </a:cubicBezTo>
                  <a:cubicBezTo>
                    <a:pt x="811610" y="144861"/>
                    <a:pt x="817167" y="153989"/>
                    <a:pt x="837407" y="158751"/>
                  </a:cubicBezTo>
                  <a:cubicBezTo>
                    <a:pt x="857648" y="163514"/>
                    <a:pt x="899319" y="155973"/>
                    <a:pt x="920750" y="158751"/>
                  </a:cubicBezTo>
                  <a:cubicBezTo>
                    <a:pt x="942181" y="161529"/>
                    <a:pt x="958057" y="165894"/>
                    <a:pt x="965994" y="175419"/>
                  </a:cubicBezTo>
                  <a:cubicBezTo>
                    <a:pt x="973931" y="184944"/>
                    <a:pt x="971550" y="199232"/>
                    <a:pt x="968375" y="215901"/>
                  </a:cubicBezTo>
                  <a:cubicBezTo>
                    <a:pt x="965200" y="232570"/>
                    <a:pt x="950516" y="255588"/>
                    <a:pt x="946944" y="275432"/>
                  </a:cubicBezTo>
                  <a:cubicBezTo>
                    <a:pt x="943372" y="295276"/>
                    <a:pt x="940991" y="313929"/>
                    <a:pt x="946944" y="334963"/>
                  </a:cubicBezTo>
                  <a:cubicBezTo>
                    <a:pt x="952897" y="355997"/>
                    <a:pt x="972344" y="370285"/>
                    <a:pt x="982663" y="401638"/>
                  </a:cubicBezTo>
                  <a:cubicBezTo>
                    <a:pt x="992982" y="432991"/>
                    <a:pt x="1006079" y="468710"/>
                    <a:pt x="1008857" y="523082"/>
                  </a:cubicBezTo>
                  <a:cubicBezTo>
                    <a:pt x="1011635" y="577454"/>
                    <a:pt x="1002507" y="687388"/>
                    <a:pt x="999332" y="727869"/>
                  </a:cubicBezTo>
                  <a:cubicBezTo>
                    <a:pt x="996157" y="768350"/>
                    <a:pt x="988617" y="752078"/>
                    <a:pt x="989807" y="765969"/>
                  </a:cubicBezTo>
                  <a:cubicBezTo>
                    <a:pt x="990997" y="779860"/>
                    <a:pt x="998141" y="796132"/>
                    <a:pt x="1006475" y="811213"/>
                  </a:cubicBezTo>
                  <a:cubicBezTo>
                    <a:pt x="1014809" y="826294"/>
                    <a:pt x="1040210" y="841773"/>
                    <a:pt x="1039813" y="856457"/>
                  </a:cubicBezTo>
                  <a:cubicBezTo>
                    <a:pt x="1039416" y="871141"/>
                    <a:pt x="1021160" y="890588"/>
                    <a:pt x="1004094" y="899319"/>
                  </a:cubicBezTo>
                  <a:cubicBezTo>
                    <a:pt x="987028" y="908050"/>
                    <a:pt x="937419" y="908844"/>
                    <a:pt x="937419" y="908844"/>
                  </a:cubicBezTo>
                  <a:cubicBezTo>
                    <a:pt x="917575" y="911622"/>
                    <a:pt x="899319" y="909241"/>
                    <a:pt x="885032" y="915988"/>
                  </a:cubicBezTo>
                  <a:cubicBezTo>
                    <a:pt x="870745" y="922735"/>
                    <a:pt x="871935" y="935435"/>
                    <a:pt x="851694" y="949326"/>
                  </a:cubicBezTo>
                  <a:cubicBezTo>
                    <a:pt x="831453" y="963217"/>
                    <a:pt x="788988" y="979488"/>
                    <a:pt x="763588" y="999332"/>
                  </a:cubicBezTo>
                  <a:cubicBezTo>
                    <a:pt x="738188" y="1019176"/>
                    <a:pt x="716756" y="1054497"/>
                    <a:pt x="699294" y="1068388"/>
                  </a:cubicBezTo>
                  <a:cubicBezTo>
                    <a:pt x="681832" y="1082279"/>
                    <a:pt x="674688" y="1085454"/>
                    <a:pt x="658813" y="1082676"/>
                  </a:cubicBezTo>
                  <a:cubicBezTo>
                    <a:pt x="642938" y="1079898"/>
                    <a:pt x="618331" y="1055688"/>
                    <a:pt x="604044" y="1051719"/>
                  </a:cubicBezTo>
                  <a:cubicBezTo>
                    <a:pt x="589757" y="1047750"/>
                    <a:pt x="591344" y="1047354"/>
                    <a:pt x="573088" y="1058863"/>
                  </a:cubicBezTo>
                  <a:cubicBezTo>
                    <a:pt x="554832" y="1070372"/>
                    <a:pt x="513160" y="1107679"/>
                    <a:pt x="494507" y="1120776"/>
                  </a:cubicBezTo>
                  <a:cubicBezTo>
                    <a:pt x="475854" y="1133873"/>
                    <a:pt x="474663" y="1144985"/>
                    <a:pt x="461169" y="1137444"/>
                  </a:cubicBezTo>
                  <a:cubicBezTo>
                    <a:pt x="447675" y="1129903"/>
                    <a:pt x="434975" y="1097360"/>
                    <a:pt x="413544" y="1075532"/>
                  </a:cubicBezTo>
                  <a:cubicBezTo>
                    <a:pt x="392113" y="1053704"/>
                    <a:pt x="356791" y="1014413"/>
                    <a:pt x="332582" y="1006476"/>
                  </a:cubicBezTo>
                  <a:cubicBezTo>
                    <a:pt x="308373" y="998539"/>
                    <a:pt x="284163" y="1029495"/>
                    <a:pt x="268288" y="1027907"/>
                  </a:cubicBezTo>
                  <a:cubicBezTo>
                    <a:pt x="252413" y="1026320"/>
                    <a:pt x="244476" y="1008063"/>
                    <a:pt x="237332" y="996951"/>
                  </a:cubicBezTo>
                  <a:cubicBezTo>
                    <a:pt x="230188" y="985839"/>
                    <a:pt x="234156" y="970360"/>
                    <a:pt x="225425" y="961232"/>
                  </a:cubicBezTo>
                  <a:cubicBezTo>
                    <a:pt x="216694" y="952104"/>
                    <a:pt x="202009" y="958057"/>
                    <a:pt x="184944" y="942182"/>
                  </a:cubicBezTo>
                  <a:cubicBezTo>
                    <a:pt x="167879" y="926307"/>
                    <a:pt x="139701" y="894557"/>
                    <a:pt x="123032" y="865982"/>
                  </a:cubicBezTo>
                  <a:cubicBezTo>
                    <a:pt x="106363" y="837407"/>
                    <a:pt x="92473" y="795338"/>
                    <a:pt x="84932" y="770732"/>
                  </a:cubicBezTo>
                  <a:cubicBezTo>
                    <a:pt x="77391" y="746126"/>
                    <a:pt x="82948" y="737791"/>
                    <a:pt x="77788" y="718344"/>
                  </a:cubicBezTo>
                  <a:cubicBezTo>
                    <a:pt x="72628" y="698897"/>
                    <a:pt x="65881" y="684610"/>
                    <a:pt x="53975" y="654051"/>
                  </a:cubicBezTo>
                  <a:cubicBezTo>
                    <a:pt x="42069" y="623492"/>
                    <a:pt x="12700" y="573485"/>
                    <a:pt x="6350" y="534988"/>
                  </a:cubicBezTo>
                  <a:cubicBezTo>
                    <a:pt x="0" y="496491"/>
                    <a:pt x="11113" y="448072"/>
                    <a:pt x="15875" y="423069"/>
                  </a:cubicBezTo>
                  <a:cubicBezTo>
                    <a:pt x="20637" y="398066"/>
                    <a:pt x="34131" y="400447"/>
                    <a:pt x="34925" y="384969"/>
                  </a:cubicBezTo>
                  <a:cubicBezTo>
                    <a:pt x="35719" y="369491"/>
                    <a:pt x="19844" y="342107"/>
                    <a:pt x="20638" y="330201"/>
                  </a:cubicBezTo>
                  <a:cubicBezTo>
                    <a:pt x="21432" y="318295"/>
                    <a:pt x="24607" y="314723"/>
                    <a:pt x="39688" y="313532"/>
                  </a:cubicBezTo>
                  <a:cubicBezTo>
                    <a:pt x="54769" y="312341"/>
                    <a:pt x="97234" y="320279"/>
                    <a:pt x="111125" y="323057"/>
                  </a:cubicBezTo>
                  <a:cubicBezTo>
                    <a:pt x="125016" y="325835"/>
                    <a:pt x="124024" y="328018"/>
                    <a:pt x="123032" y="330201"/>
                  </a:cubicBezTo>
                </a:path>
              </a:pathLst>
            </a:custGeom>
            <a:solidFill>
              <a:srgbClr val="CDCDCF">
                <a:lumMod val="90000"/>
              </a:srgbClr>
            </a:solidFill>
            <a:ln w="12700" cap="flat" cmpd="sng" algn="ctr">
              <a:solidFill>
                <a:srgbClr val="FFFFFF">
                  <a:lumMod val="6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marL="0" marR="0" lvl="0" indent="0" algn="ctr" defTabSz="503653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8B3D9A"/>
                </a:buClr>
                <a:buSzPct val="45000"/>
                <a:buFontTx/>
                <a:buNone/>
                <a:tabLst/>
                <a:defRPr/>
              </a:pPr>
              <a:endParaRPr kumimoji="0" lang="en-US" sz="2644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9" name="Freeform 61">
              <a:extLst>
                <a:ext uri="{FF2B5EF4-FFF2-40B4-BE49-F238E27FC236}">
                  <a16:creationId xmlns:a16="http://schemas.microsoft.com/office/drawing/2014/main" id="{44723244-A675-EF4A-B9DD-9AE602B37EE2}"/>
                </a:ext>
              </a:extLst>
            </p:cNvPr>
            <p:cNvSpPr/>
            <p:nvPr/>
          </p:nvSpPr>
          <p:spPr bwMode="auto">
            <a:xfrm rot="1142357">
              <a:off x="6443684" y="2755644"/>
              <a:ext cx="582150" cy="579282"/>
            </a:xfrm>
            <a:custGeom>
              <a:avLst/>
              <a:gdLst>
                <a:gd name="connsiteX0" fmla="*/ 174624 w 389334"/>
                <a:gd name="connsiteY0" fmla="*/ 193675 h 463550"/>
                <a:gd name="connsiteX1" fmla="*/ 203199 w 389334"/>
                <a:gd name="connsiteY1" fmla="*/ 138906 h 463550"/>
                <a:gd name="connsiteX2" fmla="*/ 177006 w 389334"/>
                <a:gd name="connsiteY2" fmla="*/ 88900 h 463550"/>
                <a:gd name="connsiteX3" fmla="*/ 224631 w 389334"/>
                <a:gd name="connsiteY3" fmla="*/ 43656 h 463550"/>
                <a:gd name="connsiteX4" fmla="*/ 286543 w 389334"/>
                <a:gd name="connsiteY4" fmla="*/ 3175 h 463550"/>
                <a:gd name="connsiteX5" fmla="*/ 346074 w 389334"/>
                <a:gd name="connsiteY5" fmla="*/ 24606 h 463550"/>
                <a:gd name="connsiteX6" fmla="*/ 353218 w 389334"/>
                <a:gd name="connsiteY6" fmla="*/ 76993 h 463550"/>
                <a:gd name="connsiteX7" fmla="*/ 346074 w 389334"/>
                <a:gd name="connsiteY7" fmla="*/ 96043 h 463550"/>
                <a:gd name="connsiteX8" fmla="*/ 365124 w 389334"/>
                <a:gd name="connsiteY8" fmla="*/ 179387 h 463550"/>
                <a:gd name="connsiteX9" fmla="*/ 388937 w 389334"/>
                <a:gd name="connsiteY9" fmla="*/ 250825 h 463550"/>
                <a:gd name="connsiteX10" fmla="*/ 362743 w 389334"/>
                <a:gd name="connsiteY10" fmla="*/ 319881 h 463550"/>
                <a:gd name="connsiteX11" fmla="*/ 312737 w 389334"/>
                <a:gd name="connsiteY11" fmla="*/ 369887 h 463550"/>
                <a:gd name="connsiteX12" fmla="*/ 279399 w 389334"/>
                <a:gd name="connsiteY12" fmla="*/ 377031 h 463550"/>
                <a:gd name="connsiteX13" fmla="*/ 248443 w 389334"/>
                <a:gd name="connsiteY13" fmla="*/ 405606 h 463550"/>
                <a:gd name="connsiteX14" fmla="*/ 229393 w 389334"/>
                <a:gd name="connsiteY14" fmla="*/ 450850 h 463550"/>
                <a:gd name="connsiteX15" fmla="*/ 177006 w 389334"/>
                <a:gd name="connsiteY15" fmla="*/ 460375 h 463550"/>
                <a:gd name="connsiteX16" fmla="*/ 72231 w 389334"/>
                <a:gd name="connsiteY16" fmla="*/ 431800 h 463550"/>
                <a:gd name="connsiteX17" fmla="*/ 5556 w 389334"/>
                <a:gd name="connsiteY17" fmla="*/ 369887 h 463550"/>
                <a:gd name="connsiteX18" fmla="*/ 38893 w 389334"/>
                <a:gd name="connsiteY18" fmla="*/ 284162 h 463550"/>
                <a:gd name="connsiteX19" fmla="*/ 174624 w 389334"/>
                <a:gd name="connsiteY19" fmla="*/ 193675 h 463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89334" h="463550">
                  <a:moveTo>
                    <a:pt x="174624" y="193675"/>
                  </a:moveTo>
                  <a:cubicBezTo>
                    <a:pt x="202008" y="169466"/>
                    <a:pt x="202802" y="156368"/>
                    <a:pt x="203199" y="138906"/>
                  </a:cubicBezTo>
                  <a:cubicBezTo>
                    <a:pt x="203596" y="121444"/>
                    <a:pt x="173434" y="104775"/>
                    <a:pt x="177006" y="88900"/>
                  </a:cubicBezTo>
                  <a:cubicBezTo>
                    <a:pt x="180578" y="73025"/>
                    <a:pt x="206375" y="57943"/>
                    <a:pt x="224631" y="43656"/>
                  </a:cubicBezTo>
                  <a:cubicBezTo>
                    <a:pt x="242887" y="29369"/>
                    <a:pt x="266303" y="6350"/>
                    <a:pt x="286543" y="3175"/>
                  </a:cubicBezTo>
                  <a:cubicBezTo>
                    <a:pt x="306784" y="0"/>
                    <a:pt x="334962" y="12303"/>
                    <a:pt x="346074" y="24606"/>
                  </a:cubicBezTo>
                  <a:cubicBezTo>
                    <a:pt x="357186" y="36909"/>
                    <a:pt x="353218" y="65087"/>
                    <a:pt x="353218" y="76993"/>
                  </a:cubicBezTo>
                  <a:cubicBezTo>
                    <a:pt x="353218" y="88899"/>
                    <a:pt x="344090" y="78977"/>
                    <a:pt x="346074" y="96043"/>
                  </a:cubicBezTo>
                  <a:cubicBezTo>
                    <a:pt x="348058" y="113109"/>
                    <a:pt x="357980" y="153590"/>
                    <a:pt x="365124" y="179387"/>
                  </a:cubicBezTo>
                  <a:cubicBezTo>
                    <a:pt x="372268" y="205184"/>
                    <a:pt x="389334" y="227409"/>
                    <a:pt x="388937" y="250825"/>
                  </a:cubicBezTo>
                  <a:cubicBezTo>
                    <a:pt x="388540" y="274241"/>
                    <a:pt x="375443" y="300037"/>
                    <a:pt x="362743" y="319881"/>
                  </a:cubicBezTo>
                  <a:cubicBezTo>
                    <a:pt x="350043" y="339725"/>
                    <a:pt x="326628" y="360362"/>
                    <a:pt x="312737" y="369887"/>
                  </a:cubicBezTo>
                  <a:cubicBezTo>
                    <a:pt x="298846" y="379412"/>
                    <a:pt x="290115" y="371078"/>
                    <a:pt x="279399" y="377031"/>
                  </a:cubicBezTo>
                  <a:cubicBezTo>
                    <a:pt x="268683" y="382984"/>
                    <a:pt x="256777" y="393303"/>
                    <a:pt x="248443" y="405606"/>
                  </a:cubicBezTo>
                  <a:cubicBezTo>
                    <a:pt x="240109" y="417909"/>
                    <a:pt x="241299" y="441722"/>
                    <a:pt x="229393" y="450850"/>
                  </a:cubicBezTo>
                  <a:cubicBezTo>
                    <a:pt x="217487" y="459978"/>
                    <a:pt x="203200" y="463550"/>
                    <a:pt x="177006" y="460375"/>
                  </a:cubicBezTo>
                  <a:cubicBezTo>
                    <a:pt x="150812" y="457200"/>
                    <a:pt x="100806" y="446881"/>
                    <a:pt x="72231" y="431800"/>
                  </a:cubicBezTo>
                  <a:cubicBezTo>
                    <a:pt x="43656" y="416719"/>
                    <a:pt x="11112" y="394493"/>
                    <a:pt x="5556" y="369887"/>
                  </a:cubicBezTo>
                  <a:cubicBezTo>
                    <a:pt x="0" y="345281"/>
                    <a:pt x="14287" y="308768"/>
                    <a:pt x="38893" y="284162"/>
                  </a:cubicBezTo>
                  <a:cubicBezTo>
                    <a:pt x="63499" y="259556"/>
                    <a:pt x="147240" y="217884"/>
                    <a:pt x="174624" y="193675"/>
                  </a:cubicBezTo>
                  <a:close/>
                </a:path>
              </a:pathLst>
            </a:custGeom>
            <a:solidFill>
              <a:srgbClr val="CDCDCF">
                <a:lumMod val="50000"/>
              </a:srgbClr>
            </a:solidFill>
            <a:ln w="12700">
              <a:solidFill>
                <a:srgbClr val="455560">
                  <a:lumMod val="75000"/>
                </a:srgbClr>
              </a:solidFill>
              <a:miter lim="800000"/>
              <a:headEnd/>
              <a:tailEnd/>
            </a:ln>
          </p:spPr>
          <p:txBody>
            <a:bodyPr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marL="0" marR="0" lvl="0" indent="0" algn="ctr" defTabSz="503653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8B3D9A"/>
                </a:buClr>
                <a:buSzPct val="45000"/>
                <a:buFontTx/>
                <a:buNone/>
                <a:tabLst/>
                <a:defRPr/>
              </a:pPr>
              <a:endParaRPr kumimoji="0" lang="en-US" sz="1544" b="1" i="0" u="none" strike="noStrike" kern="1200" cap="none" spc="0" normalizeH="0" baseline="0" noProof="0" dirty="0">
                <a:ln>
                  <a:noFill/>
                </a:ln>
                <a:solidFill>
                  <a:srgbClr val="CDCDC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2845C92-2F8E-274E-959C-277AB8CA1D23}"/>
              </a:ext>
            </a:extLst>
          </p:cNvPr>
          <p:cNvGrpSpPr/>
          <p:nvPr/>
        </p:nvGrpSpPr>
        <p:grpSpPr>
          <a:xfrm>
            <a:off x="9990975" y="2296994"/>
            <a:ext cx="757387" cy="557622"/>
            <a:chOff x="10788857" y="2429334"/>
            <a:chExt cx="757385" cy="557620"/>
          </a:xfrm>
        </p:grpSpPr>
        <p:sp>
          <p:nvSpPr>
            <p:cNvPr id="41" name="Rectangle: Rounded Corners 164">
              <a:extLst>
                <a:ext uri="{FF2B5EF4-FFF2-40B4-BE49-F238E27FC236}">
                  <a16:creationId xmlns:a16="http://schemas.microsoft.com/office/drawing/2014/main" id="{439F206F-A07F-5847-8D56-0887E0FB065A}"/>
                </a:ext>
              </a:extLst>
            </p:cNvPr>
            <p:cNvSpPr/>
            <p:nvPr/>
          </p:nvSpPr>
          <p:spPr bwMode="auto">
            <a:xfrm rot="19289121">
              <a:off x="10910642" y="2798426"/>
              <a:ext cx="325528" cy="120971"/>
            </a:xfrm>
            <a:prstGeom prst="roundRect">
              <a:avLst>
                <a:gd name="adj" fmla="val 50000"/>
              </a:avLst>
            </a:prstGeom>
            <a:solidFill>
              <a:srgbClr val="015873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24173C7-E989-2A42-BF92-C369D5584DAC}"/>
                </a:ext>
              </a:extLst>
            </p:cNvPr>
            <p:cNvSpPr txBox="1"/>
            <p:nvPr/>
          </p:nvSpPr>
          <p:spPr bwMode="auto">
            <a:xfrm rot="19289121">
              <a:off x="10917999" y="2732911"/>
              <a:ext cx="312905" cy="25404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l" defTabSz="914377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1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charset="0"/>
                  <a:cs typeface="Calibri" panose="020F0502020204030204" pitchFamily="34" charset="0"/>
                </a:rPr>
                <a:t>CL</a:t>
              </a:r>
            </a:p>
          </p:txBody>
        </p:sp>
        <p:sp>
          <p:nvSpPr>
            <p:cNvPr id="43" name="Rectangle: Rounded Corners 166">
              <a:extLst>
                <a:ext uri="{FF2B5EF4-FFF2-40B4-BE49-F238E27FC236}">
                  <a16:creationId xmlns:a16="http://schemas.microsoft.com/office/drawing/2014/main" id="{D9D23F5A-4588-A948-982E-F77C7D92FEF0}"/>
                </a:ext>
              </a:extLst>
            </p:cNvPr>
            <p:cNvSpPr/>
            <p:nvPr/>
          </p:nvSpPr>
          <p:spPr bwMode="auto">
            <a:xfrm rot="19289121">
              <a:off x="11156817" y="2602506"/>
              <a:ext cx="325528" cy="120971"/>
            </a:xfrm>
            <a:prstGeom prst="roundRect">
              <a:avLst>
                <a:gd name="adj" fmla="val 50000"/>
              </a:avLst>
            </a:prstGeom>
            <a:solidFill>
              <a:srgbClr val="00823B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46A57E5-B617-FA45-892A-AABD0F416C02}"/>
                </a:ext>
              </a:extLst>
            </p:cNvPr>
            <p:cNvSpPr txBox="1"/>
            <p:nvPr/>
          </p:nvSpPr>
          <p:spPr bwMode="auto">
            <a:xfrm rot="19289121">
              <a:off x="11106699" y="2530047"/>
              <a:ext cx="439543" cy="25404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l" defTabSz="914377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1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charset="0"/>
                  <a:cs typeface="Calibri" panose="020F0502020204030204" pitchFamily="34" charset="0"/>
                </a:rPr>
                <a:t>VL-B</a:t>
              </a:r>
            </a:p>
          </p:txBody>
        </p:sp>
        <p:sp>
          <p:nvSpPr>
            <p:cNvPr id="45" name="Rectangle: Rounded Corners 168">
              <a:extLst>
                <a:ext uri="{FF2B5EF4-FFF2-40B4-BE49-F238E27FC236}">
                  <a16:creationId xmlns:a16="http://schemas.microsoft.com/office/drawing/2014/main" id="{7D99186B-3CCE-084D-8BC9-E60DF2610DE1}"/>
                </a:ext>
              </a:extLst>
            </p:cNvPr>
            <p:cNvSpPr/>
            <p:nvPr/>
          </p:nvSpPr>
          <p:spPr bwMode="auto">
            <a:xfrm rot="19289121">
              <a:off x="10826359" y="2697711"/>
              <a:ext cx="325528" cy="120971"/>
            </a:xfrm>
            <a:prstGeom prst="roundRect">
              <a:avLst>
                <a:gd name="adj" fmla="val 50000"/>
              </a:avLst>
            </a:prstGeom>
            <a:solidFill>
              <a:srgbClr val="015873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9D5F3E6-B68B-7C49-8474-E791F8B7A0F4}"/>
                </a:ext>
              </a:extLst>
            </p:cNvPr>
            <p:cNvSpPr txBox="1"/>
            <p:nvPr/>
          </p:nvSpPr>
          <p:spPr bwMode="auto">
            <a:xfrm rot="19289121">
              <a:off x="10788857" y="2624024"/>
              <a:ext cx="409085" cy="25404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l" defTabSz="914377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1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charset="0"/>
                  <a:cs typeface="Calibri" panose="020F0502020204030204" pitchFamily="34" charset="0"/>
                </a:rPr>
                <a:t>CH1</a:t>
              </a:r>
            </a:p>
          </p:txBody>
        </p:sp>
        <p:sp>
          <p:nvSpPr>
            <p:cNvPr id="47" name="Rectangle: Rounded Corners 170">
              <a:extLst>
                <a:ext uri="{FF2B5EF4-FFF2-40B4-BE49-F238E27FC236}">
                  <a16:creationId xmlns:a16="http://schemas.microsoft.com/office/drawing/2014/main" id="{BB8739A5-AF77-194B-AECF-E437F99AECE7}"/>
                </a:ext>
              </a:extLst>
            </p:cNvPr>
            <p:cNvSpPr/>
            <p:nvPr/>
          </p:nvSpPr>
          <p:spPr bwMode="auto">
            <a:xfrm rot="19289121">
              <a:off x="11072534" y="2501793"/>
              <a:ext cx="325528" cy="120971"/>
            </a:xfrm>
            <a:prstGeom prst="roundRect">
              <a:avLst>
                <a:gd name="adj" fmla="val 50000"/>
              </a:avLst>
            </a:prstGeom>
            <a:solidFill>
              <a:srgbClr val="00823B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116F18B-ABC5-B847-AE49-9565A72FA672}"/>
                </a:ext>
              </a:extLst>
            </p:cNvPr>
            <p:cNvSpPr txBox="1"/>
            <p:nvPr/>
          </p:nvSpPr>
          <p:spPr bwMode="auto">
            <a:xfrm rot="19289121">
              <a:off x="11008790" y="2429334"/>
              <a:ext cx="466793" cy="25404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l" defTabSz="914377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1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charset="0"/>
                  <a:cs typeface="Calibri" panose="020F0502020204030204" pitchFamily="34" charset="0"/>
                </a:rPr>
                <a:t>VH-B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04DA9A8-5DF5-914B-AB21-3C4354C28673}"/>
              </a:ext>
            </a:extLst>
          </p:cNvPr>
          <p:cNvGrpSpPr/>
          <p:nvPr/>
        </p:nvGrpSpPr>
        <p:grpSpPr>
          <a:xfrm>
            <a:off x="10540149" y="2245296"/>
            <a:ext cx="154543" cy="97811"/>
            <a:chOff x="10965529" y="2162631"/>
            <a:chExt cx="154543" cy="97811"/>
          </a:xfrm>
        </p:grpSpPr>
        <p:sp>
          <p:nvSpPr>
            <p:cNvPr id="50" name="Rectangle: Rounded Corners 173">
              <a:extLst>
                <a:ext uri="{FF2B5EF4-FFF2-40B4-BE49-F238E27FC236}">
                  <a16:creationId xmlns:a16="http://schemas.microsoft.com/office/drawing/2014/main" id="{8BC2A79A-4F70-5A47-8156-30F9128B3337}"/>
                </a:ext>
              </a:extLst>
            </p:cNvPr>
            <p:cNvSpPr/>
            <p:nvPr/>
          </p:nvSpPr>
          <p:spPr bwMode="auto">
            <a:xfrm rot="19397774">
              <a:off x="10965529" y="2162862"/>
              <a:ext cx="120972" cy="45719"/>
            </a:xfrm>
            <a:prstGeom prst="roundRect">
              <a:avLst>
                <a:gd name="adj" fmla="val 50000"/>
              </a:avLst>
            </a:prstGeom>
            <a:solidFill>
              <a:srgbClr val="00823B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endParaRPr>
            </a:p>
          </p:txBody>
        </p:sp>
        <p:sp>
          <p:nvSpPr>
            <p:cNvPr id="51" name="Rectangle: Rounded Corners 174">
              <a:extLst>
                <a:ext uri="{FF2B5EF4-FFF2-40B4-BE49-F238E27FC236}">
                  <a16:creationId xmlns:a16="http://schemas.microsoft.com/office/drawing/2014/main" id="{0E80A4E0-F452-7F48-969C-1C69884A7957}"/>
                </a:ext>
              </a:extLst>
            </p:cNvPr>
            <p:cNvSpPr/>
            <p:nvPr/>
          </p:nvSpPr>
          <p:spPr bwMode="auto">
            <a:xfrm rot="19397774">
              <a:off x="10999100" y="2207575"/>
              <a:ext cx="120972" cy="45719"/>
            </a:xfrm>
            <a:prstGeom prst="roundRect">
              <a:avLst>
                <a:gd name="adj" fmla="val 50000"/>
              </a:avLst>
            </a:prstGeom>
            <a:solidFill>
              <a:srgbClr val="00823B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0D9A3E70-3C15-7041-9EBD-F88E5C28CF7C}"/>
                </a:ext>
              </a:extLst>
            </p:cNvPr>
            <p:cNvSpPr/>
            <p:nvPr/>
          </p:nvSpPr>
          <p:spPr bwMode="auto">
            <a:xfrm rot="3012923">
              <a:off x="10989526" y="2187534"/>
              <a:ext cx="97811" cy="48006"/>
            </a:xfrm>
            <a:prstGeom prst="rect">
              <a:avLst/>
            </a:prstGeom>
            <a:solidFill>
              <a:srgbClr val="00823B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136">
            <a:extLst>
              <a:ext uri="{FF2B5EF4-FFF2-40B4-BE49-F238E27FC236}">
                <a16:creationId xmlns:a16="http://schemas.microsoft.com/office/drawing/2014/main" id="{3F25B973-D5B0-A348-8E86-7B2F59F6D8EA}"/>
              </a:ext>
            </a:extLst>
          </p:cNvPr>
          <p:cNvGrpSpPr>
            <a:grpSpLocks/>
          </p:cNvGrpSpPr>
          <p:nvPr/>
        </p:nvGrpSpPr>
        <p:grpSpPr bwMode="auto">
          <a:xfrm>
            <a:off x="10509229" y="1661260"/>
            <a:ext cx="710185" cy="735983"/>
            <a:chOff x="3750867" y="2740819"/>
            <a:chExt cx="760015" cy="779860"/>
          </a:xfrm>
        </p:grpSpPr>
        <p:sp>
          <p:nvSpPr>
            <p:cNvPr id="54" name="Freeform 134">
              <a:extLst>
                <a:ext uri="{FF2B5EF4-FFF2-40B4-BE49-F238E27FC236}">
                  <a16:creationId xmlns:a16="http://schemas.microsoft.com/office/drawing/2014/main" id="{AAC5B930-CE2B-3047-A174-EFBB8951A2B2}"/>
                </a:ext>
              </a:extLst>
            </p:cNvPr>
            <p:cNvSpPr/>
            <p:nvPr/>
          </p:nvSpPr>
          <p:spPr bwMode="auto">
            <a:xfrm>
              <a:off x="3750867" y="2740819"/>
              <a:ext cx="760015" cy="779860"/>
            </a:xfrm>
            <a:custGeom>
              <a:avLst/>
              <a:gdLst>
                <a:gd name="connsiteX0" fmla="*/ 56752 w 760015"/>
                <a:gd name="connsiteY0" fmla="*/ 164306 h 779860"/>
                <a:gd name="connsiteX1" fmla="*/ 159146 w 760015"/>
                <a:gd name="connsiteY1" fmla="*/ 76200 h 779860"/>
                <a:gd name="connsiteX2" fmla="*/ 306784 w 760015"/>
                <a:gd name="connsiteY2" fmla="*/ 7144 h 779860"/>
                <a:gd name="connsiteX3" fmla="*/ 511571 w 760015"/>
                <a:gd name="connsiteY3" fmla="*/ 33337 h 779860"/>
                <a:gd name="connsiteX4" fmla="*/ 654446 w 760015"/>
                <a:gd name="connsiteY4" fmla="*/ 142875 h 779860"/>
                <a:gd name="connsiteX5" fmla="*/ 740171 w 760015"/>
                <a:gd name="connsiteY5" fmla="*/ 288131 h 779860"/>
                <a:gd name="connsiteX6" fmla="*/ 744934 w 760015"/>
                <a:gd name="connsiteY6" fmla="*/ 495300 h 779860"/>
                <a:gd name="connsiteX7" fmla="*/ 649684 w 760015"/>
                <a:gd name="connsiteY7" fmla="*/ 671512 h 779860"/>
                <a:gd name="connsiteX8" fmla="*/ 518715 w 760015"/>
                <a:gd name="connsiteY8" fmla="*/ 747712 h 779860"/>
                <a:gd name="connsiteX9" fmla="*/ 340121 w 760015"/>
                <a:gd name="connsiteY9" fmla="*/ 769144 h 779860"/>
                <a:gd name="connsiteX10" fmla="*/ 137715 w 760015"/>
                <a:gd name="connsiteY10" fmla="*/ 683419 h 779860"/>
                <a:gd name="connsiteX11" fmla="*/ 21034 w 760015"/>
                <a:gd name="connsiteY11" fmla="*/ 481012 h 779860"/>
                <a:gd name="connsiteX12" fmla="*/ 11509 w 760015"/>
                <a:gd name="connsiteY12" fmla="*/ 259556 h 779860"/>
                <a:gd name="connsiteX13" fmla="*/ 56752 w 760015"/>
                <a:gd name="connsiteY13" fmla="*/ 164306 h 779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0015" h="779860">
                  <a:moveTo>
                    <a:pt x="56752" y="164306"/>
                  </a:moveTo>
                  <a:cubicBezTo>
                    <a:pt x="81358" y="133747"/>
                    <a:pt x="117474" y="102394"/>
                    <a:pt x="159146" y="76200"/>
                  </a:cubicBezTo>
                  <a:cubicBezTo>
                    <a:pt x="200818" y="50006"/>
                    <a:pt x="248047" y="14288"/>
                    <a:pt x="306784" y="7144"/>
                  </a:cubicBezTo>
                  <a:cubicBezTo>
                    <a:pt x="365521" y="0"/>
                    <a:pt x="453627" y="10715"/>
                    <a:pt x="511571" y="33337"/>
                  </a:cubicBezTo>
                  <a:cubicBezTo>
                    <a:pt x="569515" y="55959"/>
                    <a:pt x="616346" y="100409"/>
                    <a:pt x="654446" y="142875"/>
                  </a:cubicBezTo>
                  <a:cubicBezTo>
                    <a:pt x="692546" y="185341"/>
                    <a:pt x="725090" y="229394"/>
                    <a:pt x="740171" y="288131"/>
                  </a:cubicBezTo>
                  <a:cubicBezTo>
                    <a:pt x="755252" y="346869"/>
                    <a:pt x="760015" y="431403"/>
                    <a:pt x="744934" y="495300"/>
                  </a:cubicBezTo>
                  <a:cubicBezTo>
                    <a:pt x="729853" y="559197"/>
                    <a:pt x="687387" y="629443"/>
                    <a:pt x="649684" y="671512"/>
                  </a:cubicBezTo>
                  <a:cubicBezTo>
                    <a:pt x="611981" y="713581"/>
                    <a:pt x="570309" y="731440"/>
                    <a:pt x="518715" y="747712"/>
                  </a:cubicBezTo>
                  <a:cubicBezTo>
                    <a:pt x="467121" y="763984"/>
                    <a:pt x="403621" y="779860"/>
                    <a:pt x="340121" y="769144"/>
                  </a:cubicBezTo>
                  <a:cubicBezTo>
                    <a:pt x="276621" y="758429"/>
                    <a:pt x="190896" y="731441"/>
                    <a:pt x="137715" y="683419"/>
                  </a:cubicBezTo>
                  <a:cubicBezTo>
                    <a:pt x="84534" y="635397"/>
                    <a:pt x="42068" y="551656"/>
                    <a:pt x="21034" y="481012"/>
                  </a:cubicBezTo>
                  <a:cubicBezTo>
                    <a:pt x="0" y="410368"/>
                    <a:pt x="4365" y="313531"/>
                    <a:pt x="11509" y="259556"/>
                  </a:cubicBezTo>
                  <a:cubicBezTo>
                    <a:pt x="18653" y="205581"/>
                    <a:pt x="32146" y="194865"/>
                    <a:pt x="56752" y="16430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E1471D">
                    <a:shade val="30000"/>
                    <a:satMod val="115000"/>
                  </a:srgbClr>
                </a:gs>
                <a:gs pos="50000">
                  <a:srgbClr val="E1471D">
                    <a:shade val="67500"/>
                    <a:satMod val="115000"/>
                  </a:srgbClr>
                </a:gs>
                <a:gs pos="100000">
                  <a:srgbClr val="E1471D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 w="12700">
              <a:solidFill>
                <a:srgbClr val="E1471D">
                  <a:lumMod val="60000"/>
                  <a:lumOff val="40000"/>
                </a:srgbClr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104" rtl="0" eaLnBrk="1" fontAlgn="auto" latinLnBrk="0" hangingPunct="1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SzTx/>
                <a:buFont typeface="Arial" charset="0"/>
                <a:buChar char="•"/>
                <a:tabLst/>
                <a:defRPr/>
              </a:pP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CDCDCF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55" name="Freeform 135">
              <a:extLst>
                <a:ext uri="{FF2B5EF4-FFF2-40B4-BE49-F238E27FC236}">
                  <a16:creationId xmlns:a16="http://schemas.microsoft.com/office/drawing/2014/main" id="{7246FC58-C9DE-DD42-8D31-93D07CEE8CEF}"/>
                </a:ext>
              </a:extLst>
            </p:cNvPr>
            <p:cNvSpPr/>
            <p:nvPr/>
          </p:nvSpPr>
          <p:spPr bwMode="auto">
            <a:xfrm>
              <a:off x="3913981" y="2929335"/>
              <a:ext cx="497682" cy="502841"/>
            </a:xfrm>
            <a:custGeom>
              <a:avLst/>
              <a:gdLst>
                <a:gd name="connsiteX0" fmla="*/ 7937 w 497682"/>
                <a:gd name="connsiteY0" fmla="*/ 321071 h 502841"/>
                <a:gd name="connsiteX1" fmla="*/ 22225 w 497682"/>
                <a:gd name="connsiteY1" fmla="*/ 173434 h 502841"/>
                <a:gd name="connsiteX2" fmla="*/ 141287 w 497682"/>
                <a:gd name="connsiteY2" fmla="*/ 42465 h 502841"/>
                <a:gd name="connsiteX3" fmla="*/ 250825 w 497682"/>
                <a:gd name="connsiteY3" fmla="*/ 1984 h 502841"/>
                <a:gd name="connsiteX4" fmla="*/ 372269 w 497682"/>
                <a:gd name="connsiteY4" fmla="*/ 30559 h 502841"/>
                <a:gd name="connsiteX5" fmla="*/ 453231 w 497682"/>
                <a:gd name="connsiteY5" fmla="*/ 128190 h 502841"/>
                <a:gd name="connsiteX6" fmla="*/ 496094 w 497682"/>
                <a:gd name="connsiteY6" fmla="*/ 244871 h 502841"/>
                <a:gd name="connsiteX7" fmla="*/ 443706 w 497682"/>
                <a:gd name="connsiteY7" fmla="*/ 382984 h 502841"/>
                <a:gd name="connsiteX8" fmla="*/ 336550 w 497682"/>
                <a:gd name="connsiteY8" fmla="*/ 471090 h 502841"/>
                <a:gd name="connsiteX9" fmla="*/ 210344 w 497682"/>
                <a:gd name="connsiteY9" fmla="*/ 494903 h 502841"/>
                <a:gd name="connsiteX10" fmla="*/ 53181 w 497682"/>
                <a:gd name="connsiteY10" fmla="*/ 423465 h 502841"/>
                <a:gd name="connsiteX11" fmla="*/ 7937 w 497682"/>
                <a:gd name="connsiteY11" fmla="*/ 321071 h 502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7682" h="502841">
                  <a:moveTo>
                    <a:pt x="7937" y="321071"/>
                  </a:moveTo>
                  <a:cubicBezTo>
                    <a:pt x="2778" y="279399"/>
                    <a:pt x="0" y="219868"/>
                    <a:pt x="22225" y="173434"/>
                  </a:cubicBezTo>
                  <a:cubicBezTo>
                    <a:pt x="44450" y="127000"/>
                    <a:pt x="103187" y="71040"/>
                    <a:pt x="141287" y="42465"/>
                  </a:cubicBezTo>
                  <a:cubicBezTo>
                    <a:pt x="179387" y="13890"/>
                    <a:pt x="212328" y="3968"/>
                    <a:pt x="250825" y="1984"/>
                  </a:cubicBezTo>
                  <a:cubicBezTo>
                    <a:pt x="289322" y="0"/>
                    <a:pt x="338535" y="9525"/>
                    <a:pt x="372269" y="30559"/>
                  </a:cubicBezTo>
                  <a:cubicBezTo>
                    <a:pt x="406003" y="51593"/>
                    <a:pt x="432594" y="92471"/>
                    <a:pt x="453231" y="128190"/>
                  </a:cubicBezTo>
                  <a:cubicBezTo>
                    <a:pt x="473869" y="163909"/>
                    <a:pt x="497682" y="202405"/>
                    <a:pt x="496094" y="244871"/>
                  </a:cubicBezTo>
                  <a:cubicBezTo>
                    <a:pt x="494507" y="287337"/>
                    <a:pt x="470297" y="345281"/>
                    <a:pt x="443706" y="382984"/>
                  </a:cubicBezTo>
                  <a:cubicBezTo>
                    <a:pt x="417115" y="420687"/>
                    <a:pt x="375444" y="452437"/>
                    <a:pt x="336550" y="471090"/>
                  </a:cubicBezTo>
                  <a:cubicBezTo>
                    <a:pt x="297656" y="489743"/>
                    <a:pt x="257572" y="502841"/>
                    <a:pt x="210344" y="494903"/>
                  </a:cubicBezTo>
                  <a:cubicBezTo>
                    <a:pt x="163116" y="486965"/>
                    <a:pt x="87709" y="454024"/>
                    <a:pt x="53181" y="423465"/>
                  </a:cubicBezTo>
                  <a:cubicBezTo>
                    <a:pt x="18653" y="392906"/>
                    <a:pt x="13096" y="362743"/>
                    <a:pt x="7937" y="32107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E1471D">
                    <a:lumMod val="75000"/>
                    <a:shade val="30000"/>
                    <a:satMod val="115000"/>
                  </a:srgbClr>
                </a:gs>
                <a:gs pos="50000">
                  <a:srgbClr val="E1471D">
                    <a:lumMod val="75000"/>
                    <a:shade val="67500"/>
                    <a:satMod val="115000"/>
                  </a:srgbClr>
                </a:gs>
                <a:gs pos="100000">
                  <a:srgbClr val="E1471D">
                    <a:lumMod val="75000"/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rgbClr val="E1471D">
                  <a:lumMod val="60000"/>
                  <a:lumOff val="40000"/>
                </a:srgbClr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104" rtl="0" eaLnBrk="1" fontAlgn="auto" latinLnBrk="0" hangingPunct="1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SzTx/>
                <a:buFont typeface="Arial" charset="0"/>
                <a:buChar char="•"/>
                <a:tabLst/>
                <a:defRPr/>
              </a:pP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CDCDCF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endParaRPr>
            </a:p>
          </p:txBody>
        </p:sp>
      </p:grpSp>
      <p:sp>
        <p:nvSpPr>
          <p:cNvPr id="56" name="Arc 55">
            <a:extLst>
              <a:ext uri="{FF2B5EF4-FFF2-40B4-BE49-F238E27FC236}">
                <a16:creationId xmlns:a16="http://schemas.microsoft.com/office/drawing/2014/main" id="{248D2859-8006-7240-BA4B-6B69FA56A6D0}"/>
              </a:ext>
            </a:extLst>
          </p:cNvPr>
          <p:cNvSpPr/>
          <p:nvPr/>
        </p:nvSpPr>
        <p:spPr bwMode="auto">
          <a:xfrm rot="502099">
            <a:off x="9820709" y="2717141"/>
            <a:ext cx="96896" cy="124655"/>
          </a:xfrm>
          <a:prstGeom prst="arc">
            <a:avLst/>
          </a:prstGeom>
          <a:noFill/>
          <a:ln w="28575" cap="flat" cmpd="sng" algn="ctr">
            <a:solidFill>
              <a:srgbClr val="0158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  <p:sp>
        <p:nvSpPr>
          <p:cNvPr id="57" name="Arc 56">
            <a:extLst>
              <a:ext uri="{FF2B5EF4-FFF2-40B4-BE49-F238E27FC236}">
                <a16:creationId xmlns:a16="http://schemas.microsoft.com/office/drawing/2014/main" id="{0FBDEE2F-5DE5-9542-BB15-0A5DF116C752}"/>
              </a:ext>
            </a:extLst>
          </p:cNvPr>
          <p:cNvSpPr/>
          <p:nvPr/>
        </p:nvSpPr>
        <p:spPr bwMode="auto">
          <a:xfrm rot="21137421" flipH="1">
            <a:off x="10045927" y="2712257"/>
            <a:ext cx="96896" cy="124655"/>
          </a:xfrm>
          <a:prstGeom prst="arc">
            <a:avLst/>
          </a:prstGeom>
          <a:noFill/>
          <a:ln w="28575" cap="flat" cmpd="sng" algn="ctr">
            <a:solidFill>
              <a:srgbClr val="0158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ADCE7F5-4426-0743-8EE8-49447C2D8F78}"/>
              </a:ext>
            </a:extLst>
          </p:cNvPr>
          <p:cNvSpPr txBox="1"/>
          <p:nvPr/>
        </p:nvSpPr>
        <p:spPr bwMode="auto">
          <a:xfrm>
            <a:off x="8421292" y="2485324"/>
            <a:ext cx="7328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Cancer </a:t>
            </a:r>
          </a:p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cell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78A9E8A-7EED-C44C-B683-A611282D961A}"/>
              </a:ext>
            </a:extLst>
          </p:cNvPr>
          <p:cNvSpPr txBox="1"/>
          <p:nvPr/>
        </p:nvSpPr>
        <p:spPr bwMode="auto">
          <a:xfrm>
            <a:off x="11065699" y="2267375"/>
            <a:ext cx="5699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T-cell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241628D-7B39-E146-A4D9-CADCE257F5E7}"/>
              </a:ext>
            </a:extLst>
          </p:cNvPr>
          <p:cNvSpPr txBox="1"/>
          <p:nvPr/>
        </p:nvSpPr>
        <p:spPr bwMode="auto">
          <a:xfrm>
            <a:off x="10024665" y="1931823"/>
            <a:ext cx="4844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CD3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116E68F-4262-064B-B269-82B1CE88EECA}"/>
              </a:ext>
            </a:extLst>
          </p:cNvPr>
          <p:cNvSpPr txBox="1"/>
          <p:nvPr/>
        </p:nvSpPr>
        <p:spPr bwMode="auto">
          <a:xfrm>
            <a:off x="8361863" y="1253679"/>
            <a:ext cx="315438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Anti-CD20/CD3 Bispecific Antibody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621120E-C6D8-6440-8C75-ACDF9BE49BB4}"/>
              </a:ext>
            </a:extLst>
          </p:cNvPr>
          <p:cNvCxnSpPr>
            <a:cxnSpLocks/>
          </p:cNvCxnSpPr>
          <p:nvPr/>
        </p:nvCxnSpPr>
        <p:spPr bwMode="auto">
          <a:xfrm>
            <a:off x="10422123" y="2154237"/>
            <a:ext cx="146812" cy="111543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BB42E151-7B85-9947-B474-162A243D2EB7}"/>
              </a:ext>
            </a:extLst>
          </p:cNvPr>
          <p:cNvSpPr/>
          <p:nvPr/>
        </p:nvSpPr>
        <p:spPr>
          <a:xfrm>
            <a:off x="3994663" y="6488668"/>
            <a:ext cx="4202674" cy="369332"/>
          </a:xfrm>
          <a:prstGeom prst="rect">
            <a:avLst/>
          </a:prstGeom>
        </p:spPr>
        <p:txBody>
          <a:bodyPr wrap="square" lIns="182880" tIns="91440" rIns="18288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Courtesy of John P Leonard, MD</a:t>
            </a:r>
          </a:p>
        </p:txBody>
      </p:sp>
    </p:spTree>
    <p:extLst>
      <p:ext uri="{BB962C8B-B14F-4D97-AF65-F5344CB8AC3E}">
        <p14:creationId xmlns:p14="http://schemas.microsoft.com/office/powerpoint/2010/main" val="418601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ED0561-12E7-7140-9D3E-9350C6C24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390816"/>
            <a:ext cx="9864234" cy="1401787"/>
          </a:xfrm>
        </p:spPr>
        <p:txBody>
          <a:bodyPr/>
          <a:lstStyle/>
          <a:p>
            <a:pPr algn="l"/>
            <a:r>
              <a:rPr lang="en-US" sz="2800" dirty="0"/>
              <a:t>FDA Grants Breakthrough Therapy Designation for the CD20 x CD3 Bispecific Cancer Immunotherapy </a:t>
            </a:r>
            <a:r>
              <a:rPr lang="en-US" sz="2800" dirty="0" err="1"/>
              <a:t>Mosunetuzumab</a:t>
            </a:r>
            <a:r>
              <a:rPr lang="en-US" sz="2800" dirty="0"/>
              <a:t> for Follicular Lymphoma</a:t>
            </a:r>
            <a:br>
              <a:rPr lang="en-US" dirty="0"/>
            </a:br>
            <a:r>
              <a:rPr lang="en-US" sz="2000"/>
              <a:t>Press Release — </a:t>
            </a:r>
            <a:r>
              <a:rPr lang="en-US" sz="2000" dirty="0"/>
              <a:t>July 14, 2020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7CF30-26B7-4444-A329-BE122E3A7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2276871"/>
            <a:ext cx="10358967" cy="2805943"/>
          </a:xfrm>
        </p:spPr>
        <p:txBody>
          <a:bodyPr/>
          <a:lstStyle/>
          <a:p>
            <a:pPr marL="98425" indent="0">
              <a:buNone/>
            </a:pPr>
            <a:r>
              <a:rPr lang="en-US" sz="2000" b="0" dirty="0"/>
              <a:t>“[The] investigational CD20xCD3 T-cell engaging bispecific </a:t>
            </a:r>
            <a:r>
              <a:rPr lang="en-US" sz="2000" b="0" dirty="0" err="1"/>
              <a:t>mosunetuzumab</a:t>
            </a:r>
            <a:r>
              <a:rPr lang="en-US" sz="2000" b="0" dirty="0"/>
              <a:t> has been granted Breakthrough Therapy Designation (BTD) by the US Food and Drug Administration (FDA) for the treatment of adult patients with relapsed or refractory (R/R) follicular lymphoma who have received at least two prior systemic therapies.</a:t>
            </a:r>
          </a:p>
          <a:p>
            <a:pPr marL="98425" indent="0">
              <a:buNone/>
            </a:pPr>
            <a:r>
              <a:rPr lang="en-US" sz="2000" b="0" dirty="0"/>
              <a:t>This designation was granted based on encouraging efficacy results observed in the phase I/</a:t>
            </a:r>
            <a:r>
              <a:rPr lang="en-US" sz="2000" b="0" dirty="0" err="1"/>
              <a:t>Ib</a:t>
            </a:r>
            <a:r>
              <a:rPr lang="en-US" sz="2000" b="0" dirty="0"/>
              <a:t> GO29781 study [NCT02500407] investigating </a:t>
            </a:r>
            <a:r>
              <a:rPr lang="en-US" sz="2000" b="0" dirty="0" err="1"/>
              <a:t>mosunetuzumab</a:t>
            </a:r>
            <a:r>
              <a:rPr lang="en-US" sz="2000" b="0" dirty="0"/>
              <a:t> in R/R non-Hodgkin lymphoma (NHL). The safety profile of this T-cell engaging bispecific was consistent with its mechanism of action.”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A3169E-42A5-ED4E-8493-D3B561298EED}"/>
              </a:ext>
            </a:extLst>
          </p:cNvPr>
          <p:cNvSpPr txBox="1"/>
          <p:nvPr/>
        </p:nvSpPr>
        <p:spPr>
          <a:xfrm>
            <a:off x="-24680" y="6168311"/>
            <a:ext cx="5472608" cy="323165"/>
          </a:xfrm>
          <a:prstGeom prst="rect">
            <a:avLst/>
          </a:prstGeom>
          <a:noFill/>
        </p:spPr>
        <p:txBody>
          <a:bodyPr wrap="none" lIns="274320" rtlCol="0">
            <a:no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www.roche.com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/investors/updates/inv-update-2020-07-14b.htm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23C91B-168E-A849-B407-494FAF91A060}"/>
              </a:ext>
            </a:extLst>
          </p:cNvPr>
          <p:cNvSpPr/>
          <p:nvPr/>
        </p:nvSpPr>
        <p:spPr>
          <a:xfrm>
            <a:off x="3994663" y="6488668"/>
            <a:ext cx="4202674" cy="369332"/>
          </a:xfrm>
          <a:prstGeom prst="rect">
            <a:avLst/>
          </a:prstGeom>
        </p:spPr>
        <p:txBody>
          <a:bodyPr wrap="square" lIns="182880" tIns="91440" rIns="18288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Courtesy of John P Leonard, MD</a:t>
            </a:r>
          </a:p>
        </p:txBody>
      </p:sp>
    </p:spTree>
    <p:extLst>
      <p:ext uri="{BB962C8B-B14F-4D97-AF65-F5344CB8AC3E}">
        <p14:creationId xmlns:p14="http://schemas.microsoft.com/office/powerpoint/2010/main" val="22849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F5E5BC-96B0-6946-8532-484B916E2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1"/>
            <a:ext cx="10358967" cy="1268760"/>
          </a:xfrm>
        </p:spPr>
        <p:txBody>
          <a:bodyPr/>
          <a:lstStyle/>
          <a:p>
            <a:pPr algn="l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Phase I/II Study of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Mosunetuzumab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Monotherapy in Patients with R/R FL Who Have Received ≥2 Lines of Therapy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B0D67F-D833-A548-815E-171E6FE7A6BD}"/>
              </a:ext>
            </a:extLst>
          </p:cNvPr>
          <p:cNvSpPr txBox="1"/>
          <p:nvPr/>
        </p:nvSpPr>
        <p:spPr>
          <a:xfrm>
            <a:off x="15273" y="6453336"/>
            <a:ext cx="3260701" cy="323165"/>
          </a:xfrm>
          <a:prstGeom prst="rect">
            <a:avLst/>
          </a:prstGeom>
          <a:noFill/>
        </p:spPr>
        <p:txBody>
          <a:bodyPr wrap="none" lIns="274320" rtlCol="0">
            <a:no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Budde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LE et al. ASH 2021;Abstract 127.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AE45AB-509A-6E45-82C0-38666BFF29F3}"/>
              </a:ext>
            </a:extLst>
          </p:cNvPr>
          <p:cNvSpPr txBox="1"/>
          <p:nvPr/>
        </p:nvSpPr>
        <p:spPr>
          <a:xfrm>
            <a:off x="939729" y="5745450"/>
            <a:ext cx="103315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Median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DoR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: 22.8 months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Median PFS: 17.9 months</a:t>
            </a:r>
          </a:p>
        </p:txBody>
      </p:sp>
      <p:pic>
        <p:nvPicPr>
          <p:cNvPr id="9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DE743983-1A39-1B47-86CA-B2140AF0F5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29" y="1352962"/>
            <a:ext cx="10486994" cy="43109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6BDB2A-FA15-EB44-B990-AB3A58EEA203}"/>
              </a:ext>
            </a:extLst>
          </p:cNvPr>
          <p:cNvSpPr txBox="1"/>
          <p:nvPr/>
        </p:nvSpPr>
        <p:spPr>
          <a:xfrm>
            <a:off x="2711624" y="2165696"/>
            <a:ext cx="26261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CR: 54 patients (60%)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ORR: 72 patients (80%)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5D0184-189C-334F-B3BE-157D91A60BBC}"/>
              </a:ext>
            </a:extLst>
          </p:cNvPr>
          <p:cNvSpPr/>
          <p:nvPr/>
        </p:nvSpPr>
        <p:spPr>
          <a:xfrm>
            <a:off x="3994663" y="6488668"/>
            <a:ext cx="4202674" cy="369332"/>
          </a:xfrm>
          <a:prstGeom prst="rect">
            <a:avLst/>
          </a:prstGeom>
        </p:spPr>
        <p:txBody>
          <a:bodyPr wrap="square" lIns="182880" tIns="91440" rIns="18288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Courtesy of John P Leonard, MD</a:t>
            </a:r>
          </a:p>
        </p:txBody>
      </p:sp>
    </p:spTree>
    <p:extLst>
      <p:ext uri="{BB962C8B-B14F-4D97-AF65-F5344CB8AC3E}">
        <p14:creationId xmlns:p14="http://schemas.microsoft.com/office/powerpoint/2010/main" val="425033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F5E5BC-96B0-6946-8532-484B916E2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1"/>
            <a:ext cx="10358967" cy="1268760"/>
          </a:xfrm>
        </p:spPr>
        <p:txBody>
          <a:bodyPr/>
          <a:lstStyle/>
          <a:p>
            <a:pPr algn="l"/>
            <a:r>
              <a:rPr lang="en-US" sz="2800" dirty="0"/>
              <a:t>Safety Profile of </a:t>
            </a:r>
            <a:r>
              <a:rPr lang="en-US" sz="2800" dirty="0" err="1"/>
              <a:t>Mosunetuzumab</a:t>
            </a:r>
            <a:r>
              <a:rPr lang="en-US" sz="2800" dirty="0"/>
              <a:t> Monotherapy for Patients with R/R FL Who Have Received ≥2 Lines of Therapy: </a:t>
            </a:r>
            <a:r>
              <a:rPr lang="en-US" sz="2800" i="1" dirty="0"/>
              <a:t>Adverse Events (AEs)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B0D67F-D833-A548-815E-171E6FE7A6BD}"/>
              </a:ext>
            </a:extLst>
          </p:cNvPr>
          <p:cNvSpPr txBox="1"/>
          <p:nvPr/>
        </p:nvSpPr>
        <p:spPr>
          <a:xfrm>
            <a:off x="15273" y="6453336"/>
            <a:ext cx="3260701" cy="323165"/>
          </a:xfrm>
          <a:prstGeom prst="rect">
            <a:avLst/>
          </a:prstGeom>
          <a:noFill/>
        </p:spPr>
        <p:txBody>
          <a:bodyPr wrap="none" lIns="274320" rtlCol="0">
            <a:no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Budde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LE et al. ASH 2021;Abstract 127. </a:t>
            </a:r>
          </a:p>
        </p:txBody>
      </p:sp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E70A90E1-7DF9-BF46-B1B9-585B68812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07" y="1196752"/>
            <a:ext cx="10575853" cy="49513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1110A1A-8723-9945-BEB1-D5E989702FED}"/>
              </a:ext>
            </a:extLst>
          </p:cNvPr>
          <p:cNvSpPr/>
          <p:nvPr/>
        </p:nvSpPr>
        <p:spPr>
          <a:xfrm>
            <a:off x="3994663" y="6488668"/>
            <a:ext cx="4202674" cy="369332"/>
          </a:xfrm>
          <a:prstGeom prst="rect">
            <a:avLst/>
          </a:prstGeom>
        </p:spPr>
        <p:txBody>
          <a:bodyPr wrap="square" lIns="182880" tIns="91440" rIns="18288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Courtesy of John P Leonard, MD</a:t>
            </a:r>
          </a:p>
        </p:txBody>
      </p:sp>
    </p:spTree>
    <p:extLst>
      <p:ext uri="{BB962C8B-B14F-4D97-AF65-F5344CB8AC3E}">
        <p14:creationId xmlns:p14="http://schemas.microsoft.com/office/powerpoint/2010/main" val="33230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850DB-ED65-D44D-A1F9-B6F8ADF53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041748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</a:t>
            </a:r>
            <a:r>
              <a:rPr lang="en-US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Ib</a:t>
            </a:r>
            <a:r>
              <a:rPr lang="en-US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/II Study of </a:t>
            </a:r>
            <a:r>
              <a:rPr lang="en-US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Mosunetuzumab</a:t>
            </a:r>
            <a:r>
              <a:rPr lang="en-US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lang="en-US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Polatuzumab</a:t>
            </a:r>
            <a:r>
              <a:rPr lang="en-US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Vedotin</a:t>
            </a:r>
            <a:r>
              <a:rPr lang="en-US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R/R Aggressive B-Cell NHL: </a:t>
            </a:r>
            <a:r>
              <a:rPr lang="en-US" i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A328DD-96D7-4241-8C03-6C005FADEE9B}"/>
              </a:ext>
            </a:extLst>
          </p:cNvPr>
          <p:cNvSpPr txBox="1"/>
          <p:nvPr/>
        </p:nvSpPr>
        <p:spPr>
          <a:xfrm>
            <a:off x="1" y="6455884"/>
            <a:ext cx="4098768" cy="323165"/>
          </a:xfrm>
          <a:prstGeom prst="rect">
            <a:avLst/>
          </a:prstGeom>
          <a:noFill/>
        </p:spPr>
        <p:txBody>
          <a:bodyPr wrap="none" lIns="274320" rtlCol="0">
            <a:no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Budde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LE et al. ASH 2021;Abstract 533.</a:t>
            </a:r>
          </a:p>
        </p:txBody>
      </p:sp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1AE8904F-0FA7-CA42-BB9C-E553C7E27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21" y="1412776"/>
            <a:ext cx="10934958" cy="45092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2D8EF2-F7CA-C540-AACB-F2C3F24DBEEF}"/>
              </a:ext>
            </a:extLst>
          </p:cNvPr>
          <p:cNvSpPr txBox="1"/>
          <p:nvPr/>
        </p:nvSpPr>
        <p:spPr>
          <a:xfrm>
            <a:off x="3143672" y="2060848"/>
            <a:ext cx="54784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Response in pts receiving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mosunetuzumab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at the RP2D (N=46)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1FD6C6-DCA6-EA48-AE2F-38061136FBE0}"/>
              </a:ext>
            </a:extLst>
          </p:cNvPr>
          <p:cNvSpPr txBox="1"/>
          <p:nvPr/>
        </p:nvSpPr>
        <p:spPr>
          <a:xfrm>
            <a:off x="4092240" y="2394640"/>
            <a:ext cx="64178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All (N=46)		Prior CAR-T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ORR: 65.2%		65.0%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  CR: 17.4%		20.0%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  PR: 47.8%		45.0%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A78B4C-2D79-FD4C-BD91-4A50B97A1C14}"/>
              </a:ext>
            </a:extLst>
          </p:cNvPr>
          <p:cNvSpPr/>
          <p:nvPr/>
        </p:nvSpPr>
        <p:spPr>
          <a:xfrm>
            <a:off x="3994663" y="6488668"/>
            <a:ext cx="4202674" cy="369332"/>
          </a:xfrm>
          <a:prstGeom prst="rect">
            <a:avLst/>
          </a:prstGeom>
        </p:spPr>
        <p:txBody>
          <a:bodyPr wrap="square" lIns="182880" tIns="91440" rIns="18288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Courtesy of John P Leonard, MD</a:t>
            </a:r>
          </a:p>
        </p:txBody>
      </p:sp>
    </p:spTree>
    <p:extLst>
      <p:ext uri="{BB962C8B-B14F-4D97-AF65-F5344CB8AC3E}">
        <p14:creationId xmlns:p14="http://schemas.microsoft.com/office/powerpoint/2010/main" val="315943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850DB-ED65-D44D-A1F9-B6F8ADF53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67319"/>
            <a:ext cx="10358967" cy="1041748"/>
          </a:xfrm>
        </p:spPr>
        <p:txBody>
          <a:bodyPr/>
          <a:lstStyle/>
          <a:p>
            <a:pPr algn="l"/>
            <a:r>
              <a:rPr lang="en-US" dirty="0" err="1">
                <a:solidFill>
                  <a:srgbClr val="0432FF"/>
                </a:solidFill>
              </a:rPr>
              <a:t>Mosunetuzumab</a:t>
            </a:r>
            <a:r>
              <a:rPr lang="en-US" dirty="0">
                <a:solidFill>
                  <a:srgbClr val="0432FF"/>
                </a:solidFill>
              </a:rPr>
              <a:t> with </a:t>
            </a:r>
            <a:r>
              <a:rPr lang="en-US" dirty="0" err="1">
                <a:solidFill>
                  <a:srgbClr val="0432FF"/>
                </a:solidFill>
              </a:rPr>
              <a:t>Polatuzumab</a:t>
            </a:r>
            <a:r>
              <a:rPr lang="en-US" dirty="0">
                <a:solidFill>
                  <a:srgbClr val="0432FF"/>
                </a:solidFill>
              </a:rPr>
              <a:t> </a:t>
            </a:r>
            <a:r>
              <a:rPr lang="en-US" dirty="0" err="1">
                <a:solidFill>
                  <a:srgbClr val="0432FF"/>
                </a:solidFill>
              </a:rPr>
              <a:t>Vedotin</a:t>
            </a:r>
            <a:r>
              <a:rPr lang="en-US" dirty="0">
                <a:solidFill>
                  <a:srgbClr val="0432FF"/>
                </a:solidFill>
              </a:rPr>
              <a:t> for R/R Aggressive 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dirty="0">
                <a:solidFill>
                  <a:srgbClr val="0432FF"/>
                </a:solidFill>
              </a:rPr>
              <a:t>B-Cell NHL: </a:t>
            </a:r>
            <a:r>
              <a:rPr lang="en-US" i="1" dirty="0">
                <a:solidFill>
                  <a:srgbClr val="0432FF"/>
                </a:solidFill>
              </a:rPr>
              <a:t>CRS and Other AEs of Interest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A328DD-96D7-4241-8C03-6C005FADEE9B}"/>
              </a:ext>
            </a:extLst>
          </p:cNvPr>
          <p:cNvSpPr txBox="1"/>
          <p:nvPr/>
        </p:nvSpPr>
        <p:spPr>
          <a:xfrm>
            <a:off x="1" y="6455884"/>
            <a:ext cx="4252528" cy="307777"/>
          </a:xfrm>
          <a:prstGeom prst="rect">
            <a:avLst/>
          </a:prstGeom>
          <a:noFill/>
        </p:spPr>
        <p:txBody>
          <a:bodyPr wrap="none" lIns="274320" rtlCol="0">
            <a:no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Budde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LE et al. ASH 2021;Abstract 533.</a:t>
            </a:r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07159C04-269F-9746-9D0C-AB3F846C7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87" y="1196753"/>
            <a:ext cx="6076013" cy="4824536"/>
          </a:xfrm>
          <a:prstGeom prst="rect">
            <a:avLst/>
          </a:prstGeom>
        </p:spPr>
      </p:pic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10726CF9-1773-2344-8114-3815C93F9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522" y="1196752"/>
            <a:ext cx="4444021" cy="48361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94FF439-5FED-B544-AC9B-2956FE7BA38E}"/>
              </a:ext>
            </a:extLst>
          </p:cNvPr>
          <p:cNvSpPr/>
          <p:nvPr/>
        </p:nvSpPr>
        <p:spPr>
          <a:xfrm>
            <a:off x="3994663" y="6488668"/>
            <a:ext cx="4202674" cy="369332"/>
          </a:xfrm>
          <a:prstGeom prst="rect">
            <a:avLst/>
          </a:prstGeom>
        </p:spPr>
        <p:txBody>
          <a:bodyPr wrap="square" lIns="182880" tIns="91440" rIns="18288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Courtesy of John P Leonard, MD</a:t>
            </a:r>
          </a:p>
        </p:txBody>
      </p:sp>
    </p:spTree>
    <p:extLst>
      <p:ext uri="{BB962C8B-B14F-4D97-AF65-F5344CB8AC3E}">
        <p14:creationId xmlns:p14="http://schemas.microsoft.com/office/powerpoint/2010/main" val="256557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850DB-ED65-D44D-A1F9-B6F8ADF53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116632"/>
            <a:ext cx="10358967" cy="1041748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0432FF"/>
                </a:solidFill>
              </a:rPr>
              <a:t>Stage </a:t>
            </a:r>
            <a:r>
              <a:rPr lang="en-US" dirty="0" err="1">
                <a:solidFill>
                  <a:srgbClr val="0432FF"/>
                </a:solidFill>
              </a:rPr>
              <a:t>Ib</a:t>
            </a:r>
            <a:r>
              <a:rPr lang="en-US" dirty="0">
                <a:solidFill>
                  <a:srgbClr val="0432FF"/>
                </a:solidFill>
              </a:rPr>
              <a:t> Study of </a:t>
            </a:r>
            <a:r>
              <a:rPr lang="en-US" dirty="0" err="1">
                <a:solidFill>
                  <a:srgbClr val="0432FF"/>
                </a:solidFill>
              </a:rPr>
              <a:t>Mosunetuzumab</a:t>
            </a:r>
            <a:r>
              <a:rPr lang="en-US" dirty="0">
                <a:solidFill>
                  <a:srgbClr val="0432FF"/>
                </a:solidFill>
              </a:rPr>
              <a:t> + Lenalidomide for R/R FL: </a:t>
            </a:r>
            <a:r>
              <a:rPr lang="en-US" i="1" dirty="0">
                <a:solidFill>
                  <a:srgbClr val="0432FF"/>
                </a:solidFill>
              </a:rPr>
              <a:t>Response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069C90-1900-D044-B326-3B9CF99619B7}"/>
              </a:ext>
            </a:extLst>
          </p:cNvPr>
          <p:cNvSpPr txBox="1"/>
          <p:nvPr/>
        </p:nvSpPr>
        <p:spPr>
          <a:xfrm>
            <a:off x="0" y="6477099"/>
            <a:ext cx="4571526" cy="307777"/>
          </a:xfrm>
          <a:prstGeom prst="rect">
            <a:avLst/>
          </a:prstGeom>
          <a:noFill/>
        </p:spPr>
        <p:txBody>
          <a:bodyPr wrap="none" lIns="274320" rtlCol="0">
            <a:no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Morschhauser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F et al. ASH 2021;Abstract 129.</a:t>
            </a:r>
          </a:p>
        </p:txBody>
      </p:sp>
      <p:pic>
        <p:nvPicPr>
          <p:cNvPr id="5" name="Picture 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4D6F8731-B398-114C-B2D2-5230F5C51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46" y="1158379"/>
            <a:ext cx="11088354" cy="47729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728C61A-4967-5447-BB20-05DB16E6DE89}"/>
              </a:ext>
            </a:extLst>
          </p:cNvPr>
          <p:cNvSpPr/>
          <p:nvPr/>
        </p:nvSpPr>
        <p:spPr>
          <a:xfrm>
            <a:off x="3994663" y="6488668"/>
            <a:ext cx="4202674" cy="369332"/>
          </a:xfrm>
          <a:prstGeom prst="rect">
            <a:avLst/>
          </a:prstGeom>
        </p:spPr>
        <p:txBody>
          <a:bodyPr wrap="square" lIns="182880" tIns="91440" rIns="18288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Courtesy of John P Leonard, MD</a:t>
            </a:r>
          </a:p>
        </p:txBody>
      </p:sp>
    </p:spTree>
    <p:extLst>
      <p:ext uri="{BB962C8B-B14F-4D97-AF65-F5344CB8AC3E}">
        <p14:creationId xmlns:p14="http://schemas.microsoft.com/office/powerpoint/2010/main" val="198018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850DB-ED65-D44D-A1F9-B6F8ADF53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041748"/>
          </a:xfrm>
        </p:spPr>
        <p:txBody>
          <a:bodyPr/>
          <a:lstStyle/>
          <a:p>
            <a:pPr algn="l"/>
            <a:r>
              <a:rPr lang="en-US" dirty="0" err="1">
                <a:solidFill>
                  <a:srgbClr val="0432FF"/>
                </a:solidFill>
              </a:rPr>
              <a:t>Mosunetuzumab</a:t>
            </a:r>
            <a:r>
              <a:rPr lang="en-US" dirty="0">
                <a:solidFill>
                  <a:srgbClr val="0432FF"/>
                </a:solidFill>
              </a:rPr>
              <a:t> + Lenalidomide for R/R FL: </a:t>
            </a:r>
            <a:r>
              <a:rPr lang="en-US" i="1" dirty="0">
                <a:solidFill>
                  <a:srgbClr val="0432FF"/>
                </a:solidFill>
              </a:rPr>
              <a:t>Change in Tumor Sum of Product Diameters and Duration of Response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069C90-1900-D044-B326-3B9CF99619B7}"/>
              </a:ext>
            </a:extLst>
          </p:cNvPr>
          <p:cNvSpPr txBox="1"/>
          <p:nvPr/>
        </p:nvSpPr>
        <p:spPr>
          <a:xfrm>
            <a:off x="0" y="6477099"/>
            <a:ext cx="4571526" cy="307777"/>
          </a:xfrm>
          <a:prstGeom prst="rect">
            <a:avLst/>
          </a:prstGeom>
          <a:noFill/>
        </p:spPr>
        <p:txBody>
          <a:bodyPr wrap="none" lIns="274320" rtlCol="0">
            <a:no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Morschhauser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F et al. ASH 2021;Abstract 129.</a:t>
            </a:r>
          </a:p>
        </p:txBody>
      </p:sp>
      <p:pic>
        <p:nvPicPr>
          <p:cNvPr id="6" name="Picture 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F32DADE2-D4E2-B04A-9353-3518D81C20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1268760"/>
            <a:ext cx="10729192" cy="47417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F9E3220-B165-7046-98B9-53AF650822EB}"/>
              </a:ext>
            </a:extLst>
          </p:cNvPr>
          <p:cNvSpPr/>
          <p:nvPr/>
        </p:nvSpPr>
        <p:spPr>
          <a:xfrm>
            <a:off x="3994663" y="6488668"/>
            <a:ext cx="4202674" cy="369332"/>
          </a:xfrm>
          <a:prstGeom prst="rect">
            <a:avLst/>
          </a:prstGeom>
        </p:spPr>
        <p:txBody>
          <a:bodyPr wrap="square" lIns="182880" tIns="91440" rIns="18288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Courtesy of John P Leonard, MD</a:t>
            </a:r>
          </a:p>
        </p:txBody>
      </p:sp>
    </p:spTree>
    <p:extLst>
      <p:ext uri="{BB962C8B-B14F-4D97-AF65-F5344CB8AC3E}">
        <p14:creationId xmlns:p14="http://schemas.microsoft.com/office/powerpoint/2010/main" val="295509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850DB-ED65-D44D-A1F9-B6F8ADF53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041748"/>
          </a:xfrm>
        </p:spPr>
        <p:txBody>
          <a:bodyPr/>
          <a:lstStyle/>
          <a:p>
            <a:pPr algn="l"/>
            <a:r>
              <a:rPr lang="en-US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Mosunetuzumab</a:t>
            </a:r>
            <a:r>
              <a:rPr lang="en-US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Lenalidomide for R/R FL: </a:t>
            </a:r>
            <a:r>
              <a:rPr lang="en-US" i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of </a:t>
            </a:r>
            <a:br>
              <a:rPr lang="en-US" i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i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Adverse Events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069C90-1900-D044-B326-3B9CF99619B7}"/>
              </a:ext>
            </a:extLst>
          </p:cNvPr>
          <p:cNvSpPr txBox="1"/>
          <p:nvPr/>
        </p:nvSpPr>
        <p:spPr>
          <a:xfrm>
            <a:off x="0" y="6477099"/>
            <a:ext cx="4443349" cy="323165"/>
          </a:xfrm>
          <a:prstGeom prst="rect">
            <a:avLst/>
          </a:prstGeom>
          <a:noFill/>
        </p:spPr>
        <p:txBody>
          <a:bodyPr wrap="none" lIns="274320" rtlCol="0">
            <a:no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Morschhauser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F et al. ASH 2021;Abstract 129.</a:t>
            </a:r>
          </a:p>
        </p:txBody>
      </p:sp>
      <p:pic>
        <p:nvPicPr>
          <p:cNvPr id="8" name="Picture 7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E7EF58F4-FEE1-124B-BA16-856381CC4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95" y="1340768"/>
            <a:ext cx="9753600" cy="4343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59B95D-DCF0-DE4C-893D-B308251DE3DA}"/>
              </a:ext>
            </a:extLst>
          </p:cNvPr>
          <p:cNvSpPr txBox="1"/>
          <p:nvPr/>
        </p:nvSpPr>
        <p:spPr>
          <a:xfrm>
            <a:off x="821933" y="5753439"/>
            <a:ext cx="9650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CRS Grade 3-4: 0%				ICANS Grade 3-4: 0%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Neutropenia Grade 3-4: 24.1%		Serious AE of infection Grade 3-4: 6.9%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2DE16B-6C11-8743-8580-17CE2753BE37}"/>
              </a:ext>
            </a:extLst>
          </p:cNvPr>
          <p:cNvSpPr/>
          <p:nvPr/>
        </p:nvSpPr>
        <p:spPr>
          <a:xfrm>
            <a:off x="3994663" y="6488668"/>
            <a:ext cx="4202674" cy="369332"/>
          </a:xfrm>
          <a:prstGeom prst="rect">
            <a:avLst/>
          </a:prstGeom>
        </p:spPr>
        <p:txBody>
          <a:bodyPr wrap="square" lIns="182880" tIns="91440" rIns="18288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Courtesy of John P Leonard, MD</a:t>
            </a:r>
          </a:p>
        </p:txBody>
      </p:sp>
    </p:spTree>
    <p:extLst>
      <p:ext uri="{BB962C8B-B14F-4D97-AF65-F5344CB8AC3E}">
        <p14:creationId xmlns:p14="http://schemas.microsoft.com/office/powerpoint/2010/main" val="93583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1A6C8-C92E-A241-858C-742836094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7267"/>
            <a:ext cx="10358967" cy="1143000"/>
          </a:xfrm>
        </p:spPr>
        <p:txBody>
          <a:bodyPr/>
          <a:lstStyle/>
          <a:p>
            <a:r>
              <a:rPr lang="en-US" dirty="0"/>
              <a:t>Dr Love — 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225B5-DDBB-F04C-87FC-4A699DA27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908720"/>
            <a:ext cx="10440298" cy="4799013"/>
          </a:xfrm>
        </p:spPr>
        <p:txBody>
          <a:bodyPr/>
          <a:lstStyle/>
          <a:p>
            <a:pPr marL="98425" indent="0">
              <a:buNone/>
            </a:pPr>
            <a:r>
              <a:rPr lang="en-US" sz="1900" dirty="0"/>
              <a:t>Dr Love</a:t>
            </a:r>
            <a:r>
              <a:rPr lang="en-US" sz="1900" b="0" dirty="0"/>
              <a:t> is president and CEO of Research To Practice. Research To Practice receives funds in the form of educational grants to develop CME activities from the following companies: AbbVie Inc, Adaptive Biotechnologies Corporation, ADC Therapeutics, Agios Pharmaceuticals Inc, Alexion Pharmaceuticals, Amgen Inc, Array BioPharma Inc, a subsidiary of Pfizer Inc, Astellas, AstraZeneca Pharmaceuticals LP, Aveo Pharmaceuticals, Bayer HealthCare Pharmaceuticals, </a:t>
            </a:r>
            <a:r>
              <a:rPr lang="en-US" sz="1900" b="0" dirty="0" err="1"/>
              <a:t>BeiGene</a:t>
            </a:r>
            <a:r>
              <a:rPr lang="en-US" sz="1900" b="0" dirty="0"/>
              <a:t> Ltd, </a:t>
            </a:r>
            <a:r>
              <a:rPr lang="en-US" sz="1900" b="0" dirty="0" err="1"/>
              <a:t>BeyondSpring</a:t>
            </a:r>
            <a:r>
              <a:rPr lang="en-US" sz="1900" b="0" dirty="0"/>
              <a:t> Pharmaceuticals Inc, Blueprint Medicines, Boehringer Ingelheim Pharmaceuticals Inc, Bristol-Myers Squibb Company, Celgene Corporation, Clovis Oncology, </a:t>
            </a:r>
            <a:r>
              <a:rPr lang="en-US" sz="1900" b="0" dirty="0" err="1"/>
              <a:t>Coherus</a:t>
            </a:r>
            <a:r>
              <a:rPr lang="en-US" sz="1900" b="0" dirty="0"/>
              <a:t> </a:t>
            </a:r>
            <a:r>
              <a:rPr lang="en-US" sz="1900" b="0" dirty="0" err="1"/>
              <a:t>BioSciences</a:t>
            </a:r>
            <a:r>
              <a:rPr lang="en-US" sz="1900" b="0" dirty="0"/>
              <a:t>, Daiichi Sankyo Inc, Eisai Inc, EMD Serono Inc, </a:t>
            </a:r>
            <a:r>
              <a:rPr lang="en-US" sz="1900" b="0" dirty="0" err="1"/>
              <a:t>Epizyme</a:t>
            </a:r>
            <a:r>
              <a:rPr lang="en-US" sz="1900" b="0" dirty="0"/>
              <a:t> Inc, Exact Sciences Inc, </a:t>
            </a:r>
            <a:r>
              <a:rPr lang="en-US" sz="1900" b="0" dirty="0" err="1"/>
              <a:t>Exelixis</a:t>
            </a:r>
            <a:r>
              <a:rPr lang="en-US" sz="1900" b="0" dirty="0"/>
              <a:t> Inc, Five Prime Therapeutics Inc, Foundation Medicine, G1 Therapeutics Inc, Genentech, a member of the Roche Group, Genmab, Gilead Sciences Inc, GlaxoSmithKline, Grail Inc, Halozyme Inc, </a:t>
            </a:r>
            <a:r>
              <a:rPr lang="en-US" sz="1900" b="0" dirty="0" err="1"/>
              <a:t>Helsinn</a:t>
            </a:r>
            <a:r>
              <a:rPr lang="en-US" sz="1900" b="0" dirty="0"/>
              <a:t> Healthcare SA, </a:t>
            </a:r>
            <a:r>
              <a:rPr lang="en-US" sz="1900" b="0" dirty="0" err="1"/>
              <a:t>ImmunoGen</a:t>
            </a:r>
            <a:r>
              <a:rPr lang="en-US" sz="1900" b="0" dirty="0"/>
              <a:t> Inc, Incyte Corporation, Ipsen Biopharmaceuticals Inc, Janssen Biotech Inc, administered by Janssen Scientific Affairs LLC, Jazz Pharmaceuticals Inc, </a:t>
            </a:r>
            <a:r>
              <a:rPr lang="en-US" sz="1900" b="0" dirty="0" err="1"/>
              <a:t>Karyopharm</a:t>
            </a:r>
            <a:r>
              <a:rPr lang="en-US" sz="1900" b="0" dirty="0"/>
              <a:t> Therapeutics, Kite, A Gilead Company, Lilly, </a:t>
            </a:r>
            <a:r>
              <a:rPr lang="en-US" sz="1900" b="0" dirty="0" err="1"/>
              <a:t>Loxo</a:t>
            </a:r>
            <a:r>
              <a:rPr lang="en-US" sz="1900" b="0" dirty="0"/>
              <a:t> Oncology Inc, a wholly owned subsidiary of Eli Lilly &amp; Company, Merck,  </a:t>
            </a:r>
            <a:r>
              <a:rPr lang="en-US" sz="1900" b="0" dirty="0" err="1"/>
              <a:t>Mersana</a:t>
            </a:r>
            <a:r>
              <a:rPr lang="en-US" sz="1900" b="0" dirty="0"/>
              <a:t> Therapeutics Inc, </a:t>
            </a:r>
            <a:r>
              <a:rPr lang="en-US" sz="1900" b="0" dirty="0" err="1"/>
              <a:t>Natera</a:t>
            </a:r>
            <a:r>
              <a:rPr lang="en-US" sz="1900" b="0" dirty="0"/>
              <a:t> Inc, Novartis, </a:t>
            </a:r>
            <a:r>
              <a:rPr lang="en-US" sz="1900" b="0" dirty="0" err="1"/>
              <a:t>Novocure</a:t>
            </a:r>
            <a:r>
              <a:rPr lang="en-US" sz="1900" b="0" dirty="0"/>
              <a:t> Inc, </a:t>
            </a:r>
            <a:r>
              <a:rPr lang="en-US" sz="1900" b="0" dirty="0" err="1"/>
              <a:t>Oncopeptides</a:t>
            </a:r>
            <a:r>
              <a:rPr lang="en-US" sz="1900" b="0" dirty="0"/>
              <a:t>, Pfizer Inc, Pharmacyclics LLC, an AbbVie Company, Puma Biotechnology Inc, Regeneron Pharmaceuticals Inc, Sanofi Genzyme, </a:t>
            </a:r>
            <a:r>
              <a:rPr lang="en-US" sz="1900" b="0" dirty="0" err="1"/>
              <a:t>Seagen</a:t>
            </a:r>
            <a:r>
              <a:rPr lang="en-US" sz="1900" b="0" dirty="0"/>
              <a:t> Inc, </a:t>
            </a:r>
            <a:r>
              <a:rPr lang="en-US" sz="1900" b="0" dirty="0" err="1"/>
              <a:t>Servier</a:t>
            </a:r>
            <a:r>
              <a:rPr lang="en-US" sz="1900" b="0" dirty="0"/>
              <a:t> Pharmaceuticals LLC, Sumitomo Dainippon Pharma Oncology Inc, Taiho Oncology Inc, Takeda Pharmaceuticals USA Inc, </a:t>
            </a:r>
            <a:r>
              <a:rPr lang="en-US" sz="1900" b="0" dirty="0" err="1"/>
              <a:t>Tesaro</a:t>
            </a:r>
            <a:r>
              <a:rPr lang="en-US" sz="1900" b="0" dirty="0"/>
              <a:t>, A GSK Company, TG Therapeutics Inc, Turning Point Therapeutics Inc, </a:t>
            </a:r>
            <a:r>
              <a:rPr lang="en-US" sz="1900" b="0" dirty="0" err="1"/>
              <a:t>Verastem</a:t>
            </a:r>
            <a:r>
              <a:rPr lang="en-US" sz="1900" b="0" dirty="0"/>
              <a:t> Inc and </a:t>
            </a:r>
            <a:r>
              <a:rPr lang="en-US" sz="1900" b="0" dirty="0" err="1"/>
              <a:t>Zymeworks</a:t>
            </a:r>
            <a:r>
              <a:rPr lang="en-US" sz="1900" b="0" dirty="0"/>
              <a:t> Inc.</a:t>
            </a:r>
          </a:p>
        </p:txBody>
      </p:sp>
    </p:spTree>
    <p:extLst>
      <p:ext uri="{BB962C8B-B14F-4D97-AF65-F5344CB8AC3E}">
        <p14:creationId xmlns:p14="http://schemas.microsoft.com/office/powerpoint/2010/main" val="317057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906F5-FA13-EC46-8236-E8093F597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-27384"/>
            <a:ext cx="10358967" cy="1143000"/>
          </a:xfrm>
        </p:spPr>
        <p:txBody>
          <a:bodyPr/>
          <a:lstStyle/>
          <a:p>
            <a:r>
              <a:rPr lang="en-US" dirty="0"/>
              <a:t>Phase I Study of </a:t>
            </a:r>
            <a:r>
              <a:rPr lang="en-US" dirty="0" err="1"/>
              <a:t>Glofitamab</a:t>
            </a:r>
            <a:r>
              <a:rPr lang="en-US" dirty="0"/>
              <a:t> in R/R B-Cell Lymphomas: </a:t>
            </a:r>
            <a:r>
              <a:rPr lang="en-US" i="1" dirty="0"/>
              <a:t>Response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0BE5FD18-148E-1E41-9536-55FC6D7A7A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39" y="931672"/>
            <a:ext cx="10358967" cy="5123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A6D69E-50F2-604F-AFBF-116001EE5C2E}"/>
              </a:ext>
            </a:extLst>
          </p:cNvPr>
          <p:cNvSpPr txBox="1"/>
          <p:nvPr/>
        </p:nvSpPr>
        <p:spPr>
          <a:xfrm>
            <a:off x="3359696" y="1374403"/>
            <a:ext cx="4043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ORR (transformed FL, N = 29): 55.2%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ORR (Grade 1-3A FL, N = 44): 70.5%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0B1021-DFB1-594C-AEF7-4EA47DFED0BF}"/>
              </a:ext>
            </a:extLst>
          </p:cNvPr>
          <p:cNvSpPr txBox="1"/>
          <p:nvPr/>
        </p:nvSpPr>
        <p:spPr>
          <a:xfrm>
            <a:off x="8801" y="6469404"/>
            <a:ext cx="3956339" cy="323165"/>
          </a:xfrm>
          <a:prstGeom prst="rect">
            <a:avLst/>
          </a:prstGeom>
          <a:noFill/>
        </p:spPr>
        <p:txBody>
          <a:bodyPr wrap="none" lIns="274320" rtlCol="0">
            <a:no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Hutchings M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J Clin Oncol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2021;39:1959-70.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3EA668-5DF4-434E-B7C7-8D5DBE86048D}"/>
              </a:ext>
            </a:extLst>
          </p:cNvPr>
          <p:cNvSpPr/>
          <p:nvPr/>
        </p:nvSpPr>
        <p:spPr>
          <a:xfrm>
            <a:off x="3994663" y="6488668"/>
            <a:ext cx="4202674" cy="369332"/>
          </a:xfrm>
          <a:prstGeom prst="rect">
            <a:avLst/>
          </a:prstGeom>
        </p:spPr>
        <p:txBody>
          <a:bodyPr wrap="square" lIns="182880" tIns="91440" rIns="18288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Courtesy of John P Leonard, MD</a:t>
            </a:r>
          </a:p>
        </p:txBody>
      </p:sp>
    </p:spTree>
    <p:extLst>
      <p:ext uri="{BB962C8B-B14F-4D97-AF65-F5344CB8AC3E}">
        <p14:creationId xmlns:p14="http://schemas.microsoft.com/office/powerpoint/2010/main" val="1435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906F5-FA13-EC46-8236-E8093F597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Phase I/II Study of </a:t>
            </a:r>
            <a:r>
              <a:rPr lang="en-US" dirty="0" err="1"/>
              <a:t>Glofitamab</a:t>
            </a:r>
            <a:r>
              <a:rPr lang="en-US" dirty="0"/>
              <a:t> as Monotherapy or in Combination with Obinutuzumab for R/R FL: </a:t>
            </a:r>
            <a:r>
              <a:rPr lang="en-US" i="1" dirty="0"/>
              <a:t>Response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0B1021-DFB1-594C-AEF7-4EA47DFED0BF}"/>
              </a:ext>
            </a:extLst>
          </p:cNvPr>
          <p:cNvSpPr txBox="1"/>
          <p:nvPr/>
        </p:nvSpPr>
        <p:spPr>
          <a:xfrm>
            <a:off x="8801" y="6469404"/>
            <a:ext cx="3746347" cy="323165"/>
          </a:xfrm>
          <a:prstGeom prst="rect">
            <a:avLst/>
          </a:prstGeom>
          <a:noFill/>
        </p:spPr>
        <p:txBody>
          <a:bodyPr wrap="none" lIns="274320" rtlCol="0">
            <a:no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Morschhauser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F et al. ASH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2021;Abstract 128.</a:t>
            </a:r>
          </a:p>
        </p:txBody>
      </p:sp>
      <p:pic>
        <p:nvPicPr>
          <p:cNvPr id="8" name="Picture 7" descr="Chart, bar chart&#10;&#10;Description automatically generated">
            <a:extLst>
              <a:ext uri="{FF2B5EF4-FFF2-40B4-BE49-F238E27FC236}">
                <a16:creationId xmlns:a16="http://schemas.microsoft.com/office/drawing/2014/main" id="{68F7381E-4681-F749-9187-B5916E855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88" y="1245704"/>
            <a:ext cx="10760104" cy="4395689"/>
          </a:xfrm>
          <a:prstGeom prst="rect">
            <a:avLst/>
          </a:prstGeom>
        </p:spPr>
      </p:pic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FAF21A46-5B1B-D94F-B3A2-7CA6F2391432}"/>
              </a:ext>
            </a:extLst>
          </p:cNvPr>
          <p:cNvSpPr txBox="1">
            <a:spLocks/>
          </p:cNvSpPr>
          <p:nvPr/>
        </p:nvSpPr>
        <p:spPr bwMode="auto">
          <a:xfrm>
            <a:off x="511149" y="5733256"/>
            <a:ext cx="10808220" cy="897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90525" indent="-292100" algn="l" defTabSz="412750" rtl="0" eaLnBrk="0" fontAlgn="base" hangingPunct="0">
              <a:lnSpc>
                <a:spcPct val="105000"/>
              </a:lnSpc>
              <a:spcBef>
                <a:spcPct val="300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 pitchFamily="-72" charset="0"/>
              <a:buChar char="•"/>
              <a:defRPr sz="2900" b="1">
                <a:solidFill>
                  <a:srgbClr val="000000"/>
                </a:solidFill>
                <a:latin typeface="Calibri" charset="0"/>
                <a:ea typeface="MS PGothic" pitchFamily="34" charset="-128"/>
                <a:cs typeface="MS PGothic" charset="0"/>
              </a:defRPr>
            </a:lvl1pPr>
            <a:lvl2pPr marL="782638" indent="-260350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600" b="1">
                <a:solidFill>
                  <a:srgbClr val="000000"/>
                </a:solidFill>
                <a:latin typeface="Calibri" charset="0"/>
                <a:ea typeface="MS PGothic" pitchFamily="34" charset="-128"/>
              </a:defRPr>
            </a:lvl2pPr>
            <a:lvl3pPr marL="1173163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4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  <a:cs typeface="ＭＳ Ｐゴシック" pitchFamily="-72" charset="-128"/>
              </a:defRPr>
            </a:lvl3pPr>
            <a:lvl4pPr marL="1565275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2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4pPr>
            <a:lvl5pPr marL="1957388" indent="-195263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0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5pPr>
            <a:lvl6pPr marL="2615386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6pPr>
            <a:lvl7pPr marL="3072444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7pPr>
            <a:lvl8pPr marL="3529502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8pPr>
            <a:lvl9pPr marL="3986559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390525" marR="0" lvl="0" indent="-292100" algn="l" defTabSz="412750" rtl="0" eaLnBrk="0" fontAlgn="base" latinLnBrk="0" hangingPunct="0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ct val="100000"/>
              <a:buFont typeface="Arial" pitchFamily="-72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Myelosuppression was more common with the combination</a:t>
            </a:r>
          </a:p>
          <a:p>
            <a:pPr marL="390525" marR="0" lvl="0" indent="-292100" algn="l" defTabSz="412750" rtl="0" eaLnBrk="0" fontAlgn="base" latinLnBrk="0" hangingPunct="0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ct val="100000"/>
              <a:buFont typeface="Arial" pitchFamily="-72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CRS rates were high and comparable, and cases were mainly low grade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D72120-AB02-B749-8FD6-2181ED520283}"/>
              </a:ext>
            </a:extLst>
          </p:cNvPr>
          <p:cNvSpPr/>
          <p:nvPr/>
        </p:nvSpPr>
        <p:spPr>
          <a:xfrm>
            <a:off x="3994663" y="6488668"/>
            <a:ext cx="4202674" cy="369332"/>
          </a:xfrm>
          <a:prstGeom prst="rect">
            <a:avLst/>
          </a:prstGeom>
        </p:spPr>
        <p:txBody>
          <a:bodyPr wrap="square" lIns="182880" tIns="91440" rIns="18288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Courtesy of John P Leonard, MD</a:t>
            </a:r>
          </a:p>
        </p:txBody>
      </p:sp>
    </p:spTree>
    <p:extLst>
      <p:ext uri="{BB962C8B-B14F-4D97-AF65-F5344CB8AC3E}">
        <p14:creationId xmlns:p14="http://schemas.microsoft.com/office/powerpoint/2010/main" val="385645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93FCF8D-409D-6042-9312-33894769DA20}"/>
              </a:ext>
            </a:extLst>
          </p:cNvPr>
          <p:cNvSpPr/>
          <p:nvPr/>
        </p:nvSpPr>
        <p:spPr bwMode="auto">
          <a:xfrm>
            <a:off x="839416" y="5157192"/>
            <a:ext cx="10513168" cy="435825"/>
          </a:xfrm>
          <a:prstGeom prst="rect">
            <a:avLst/>
          </a:prstGeom>
          <a:solidFill>
            <a:srgbClr val="E9ECE7"/>
          </a:solidFill>
          <a:ln w="31750" cap="flat" cmpd="sng" algn="ctr">
            <a:solidFill>
              <a:srgbClr val="A0A29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8906F5-FA13-EC46-8236-E8093F597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Glofitamab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as Monotherapy or in Combination with Obinutuzumab for R/R FL: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Common and Clinical AEs of Interest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0B1021-DFB1-594C-AEF7-4EA47DFED0BF}"/>
              </a:ext>
            </a:extLst>
          </p:cNvPr>
          <p:cNvSpPr txBox="1"/>
          <p:nvPr/>
        </p:nvSpPr>
        <p:spPr>
          <a:xfrm>
            <a:off x="8801" y="6469404"/>
            <a:ext cx="3932615" cy="323165"/>
          </a:xfrm>
          <a:prstGeom prst="rect">
            <a:avLst/>
          </a:prstGeom>
          <a:noFill/>
        </p:spPr>
        <p:txBody>
          <a:bodyPr wrap="none" lIns="274320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Morschhauser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F et al. ASH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2021;Abstract 128.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3BAD9CC3-30AE-5849-B56C-2A115D30F9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2"/>
          <a:stretch/>
        </p:blipFill>
        <p:spPr>
          <a:xfrm>
            <a:off x="825500" y="1574800"/>
            <a:ext cx="10541000" cy="36363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79B369-95BC-1B46-BA3B-148EAB035DFC}"/>
              </a:ext>
            </a:extLst>
          </p:cNvPr>
          <p:cNvSpPr txBox="1"/>
          <p:nvPr/>
        </p:nvSpPr>
        <p:spPr>
          <a:xfrm>
            <a:off x="839416" y="1584962"/>
            <a:ext cx="10541000" cy="307777"/>
          </a:xfrm>
          <a:prstGeom prst="rect">
            <a:avLst/>
          </a:prstGeom>
          <a:solidFill>
            <a:srgbClr val="A0A29E"/>
          </a:solidFill>
        </p:spPr>
        <p:txBody>
          <a:bodyPr wrap="square" tIns="0" bIns="0" rtlCol="0" anchor="ctr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Glofitamab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as monotherapy or in combination with obinutuzumab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EC65B0-FA8D-C449-B95F-16FE1C1EB683}"/>
              </a:ext>
            </a:extLst>
          </p:cNvPr>
          <p:cNvSpPr/>
          <p:nvPr/>
        </p:nvSpPr>
        <p:spPr bwMode="auto">
          <a:xfrm>
            <a:off x="1881974" y="4941168"/>
            <a:ext cx="9182578" cy="435825"/>
          </a:xfrm>
          <a:prstGeom prst="rect">
            <a:avLst/>
          </a:prstGeom>
          <a:solidFill>
            <a:srgbClr val="E8ECE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5D4C82-2DE9-2A44-BED1-6F364E858CD0}"/>
              </a:ext>
            </a:extLst>
          </p:cNvPr>
          <p:cNvSpPr txBox="1"/>
          <p:nvPr/>
        </p:nvSpPr>
        <p:spPr>
          <a:xfrm>
            <a:off x="1828086" y="4952985"/>
            <a:ext cx="4074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351CCF-9069-A148-962A-35A0E123D36A}"/>
              </a:ext>
            </a:extLst>
          </p:cNvPr>
          <p:cNvSpPr txBox="1"/>
          <p:nvPr/>
        </p:nvSpPr>
        <p:spPr>
          <a:xfrm>
            <a:off x="2519824" y="4952985"/>
            <a:ext cx="9236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Neutropenia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BE77FC-2B59-3344-9ADB-37D8B2D7839F}"/>
              </a:ext>
            </a:extLst>
          </p:cNvPr>
          <p:cNvSpPr txBox="1"/>
          <p:nvPr/>
        </p:nvSpPr>
        <p:spPr>
          <a:xfrm>
            <a:off x="3482984" y="4952985"/>
            <a:ext cx="6351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Anemia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CE97F8-9EFD-E641-BC99-7D04C9802D78}"/>
              </a:ext>
            </a:extLst>
          </p:cNvPr>
          <p:cNvSpPr txBox="1"/>
          <p:nvPr/>
        </p:nvSpPr>
        <p:spPr>
          <a:xfrm>
            <a:off x="4096533" y="4961378"/>
            <a:ext cx="12987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Thrombocytopenia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747398-2564-2344-98D3-E2718C19FD6B}"/>
              </a:ext>
            </a:extLst>
          </p:cNvPr>
          <p:cNvSpPr txBox="1"/>
          <p:nvPr/>
        </p:nvSpPr>
        <p:spPr>
          <a:xfrm>
            <a:off x="5426847" y="4969771"/>
            <a:ext cx="6158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Pyrexia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77365E-0504-B440-A771-F237F467CE97}"/>
              </a:ext>
            </a:extLst>
          </p:cNvPr>
          <p:cNvSpPr txBox="1"/>
          <p:nvPr/>
        </p:nvSpPr>
        <p:spPr>
          <a:xfrm>
            <a:off x="6013089" y="4978164"/>
            <a:ext cx="8723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Tumor flare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C1C920-3574-2249-ABF7-E65C9E3FA218}"/>
              </a:ext>
            </a:extLst>
          </p:cNvPr>
          <p:cNvSpPr txBox="1"/>
          <p:nvPr/>
        </p:nvSpPr>
        <p:spPr>
          <a:xfrm>
            <a:off x="6924100" y="4969771"/>
            <a:ext cx="101502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Upper 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respiratory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tract infection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F96920-D45C-374F-B187-110086CE3F17}"/>
              </a:ext>
            </a:extLst>
          </p:cNvPr>
          <p:cNvSpPr txBox="1"/>
          <p:nvPr/>
        </p:nvSpPr>
        <p:spPr>
          <a:xfrm>
            <a:off x="7827096" y="4949582"/>
            <a:ext cx="9236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COVID-19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pneumonitis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966971-449B-3248-9C7A-47F3137DEC99}"/>
              </a:ext>
            </a:extLst>
          </p:cNvPr>
          <p:cNvSpPr txBox="1"/>
          <p:nvPr/>
        </p:nvSpPr>
        <p:spPr>
          <a:xfrm>
            <a:off x="8607727" y="4949582"/>
            <a:ext cx="8515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Bacteremia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BBB4F5-2F78-9F40-8488-E8B8F68269FE}"/>
              </a:ext>
            </a:extLst>
          </p:cNvPr>
          <p:cNvSpPr txBox="1"/>
          <p:nvPr/>
        </p:nvSpPr>
        <p:spPr>
          <a:xfrm>
            <a:off x="9488864" y="4957729"/>
            <a:ext cx="7521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COVID-19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5F4BFC-124E-054B-958E-EA830A5FE309}"/>
              </a:ext>
            </a:extLst>
          </p:cNvPr>
          <p:cNvSpPr txBox="1"/>
          <p:nvPr/>
        </p:nvSpPr>
        <p:spPr>
          <a:xfrm>
            <a:off x="10283871" y="4941168"/>
            <a:ext cx="8531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Tumor lysis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syndrome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B3CADE6-E241-3346-A74D-86FE65438D3D}"/>
              </a:ext>
            </a:extLst>
          </p:cNvPr>
          <p:cNvSpPr/>
          <p:nvPr/>
        </p:nvSpPr>
        <p:spPr>
          <a:xfrm>
            <a:off x="3994663" y="6488668"/>
            <a:ext cx="4202674" cy="369332"/>
          </a:xfrm>
          <a:prstGeom prst="rect">
            <a:avLst/>
          </a:prstGeom>
        </p:spPr>
        <p:txBody>
          <a:bodyPr wrap="square" lIns="182880" tIns="91440" rIns="18288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Courtesy of John P Leonard, MD</a:t>
            </a:r>
          </a:p>
        </p:txBody>
      </p:sp>
    </p:spTree>
    <p:extLst>
      <p:ext uri="{BB962C8B-B14F-4D97-AF65-F5344CB8AC3E}">
        <p14:creationId xmlns:p14="http://schemas.microsoft.com/office/powerpoint/2010/main" val="248612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1E84F-BABD-1B4A-A4FE-30413D523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85763"/>
          </a:xfrm>
        </p:spPr>
        <p:txBody>
          <a:bodyPr/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Phase I/II Dose Escalation of Subcutaneous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Epcoritamab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for R/R B-Cell NHL: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Adverse Events of Special Interest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2BFD64-E400-7D49-B41F-3685B11EC073}"/>
              </a:ext>
            </a:extLst>
          </p:cNvPr>
          <p:cNvSpPr txBox="1"/>
          <p:nvPr/>
        </p:nvSpPr>
        <p:spPr>
          <a:xfrm>
            <a:off x="0" y="6550223"/>
            <a:ext cx="4710890" cy="323165"/>
          </a:xfrm>
          <a:prstGeom prst="rect">
            <a:avLst/>
          </a:prstGeom>
          <a:noFill/>
        </p:spPr>
        <p:txBody>
          <a:bodyPr wrap="none" lIns="274320" rtlCol="0">
            <a:no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Hutchings M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Lancet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2021;398:1157–69.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205EA132-D44B-B54D-9096-AF26F617CA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1556792"/>
            <a:ext cx="8813800" cy="4584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6B01EA-F4C3-434D-AA7B-B2BC09D41C47}"/>
              </a:ext>
            </a:extLst>
          </p:cNvPr>
          <p:cNvSpPr txBox="1"/>
          <p:nvPr/>
        </p:nvSpPr>
        <p:spPr>
          <a:xfrm>
            <a:off x="1487488" y="6143257"/>
            <a:ext cx="8741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No treatment-related AEs led to discontinuation or death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25DAEE-44B3-D442-A50A-7D91B581D320}"/>
              </a:ext>
            </a:extLst>
          </p:cNvPr>
          <p:cNvSpPr/>
          <p:nvPr/>
        </p:nvSpPr>
        <p:spPr>
          <a:xfrm>
            <a:off x="3994663" y="6488668"/>
            <a:ext cx="4202674" cy="369332"/>
          </a:xfrm>
          <a:prstGeom prst="rect">
            <a:avLst/>
          </a:prstGeom>
        </p:spPr>
        <p:txBody>
          <a:bodyPr wrap="square" lIns="182880" tIns="91440" rIns="18288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Courtesy of John P Leonard, MD</a:t>
            </a:r>
          </a:p>
        </p:txBody>
      </p:sp>
    </p:spTree>
    <p:extLst>
      <p:ext uri="{BB962C8B-B14F-4D97-AF65-F5344CB8AC3E}">
        <p14:creationId xmlns:p14="http://schemas.microsoft.com/office/powerpoint/2010/main" val="10282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>
            <a:cxnSpLocks noChangeShapeType="1"/>
          </p:cNvCxnSpPr>
          <p:nvPr/>
        </p:nvCxnSpPr>
        <p:spPr bwMode="auto">
          <a:xfrm>
            <a:off x="914400" y="1926783"/>
            <a:ext cx="10160000" cy="0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1" name="TextBox 10"/>
          <p:cNvSpPr txBox="1"/>
          <p:nvPr/>
        </p:nvSpPr>
        <p:spPr>
          <a:xfrm>
            <a:off x="6197602" y="2507572"/>
            <a:ext cx="562253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marR="0" lvl="0" indent="-380990" algn="l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Pan-class I PI3K inhibitor </a:t>
            </a:r>
          </a:p>
          <a:p>
            <a:pPr marL="380990" marR="0" lvl="0" indent="-380990" algn="l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DADADA">
                  <a:lumMod val="10000"/>
                </a:srgbClr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380990" marR="0" lvl="0" indent="-380990" algn="l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Relapsed indolent non-Hodgkin lymphoma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iNHL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) &gt;12 months since last anti-CD20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mAb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therapy</a:t>
            </a:r>
          </a:p>
          <a:p>
            <a:pPr marL="380990" marR="0" lvl="0" indent="-380990" algn="l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DADADA">
                  <a:lumMod val="10000"/>
                </a:srgbClr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380990" marR="0" lvl="0" indent="-380990" algn="l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Copanlisib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60 mg IV D1,8,15 of 28-day schedule until progression; rituximab D1,8,15,22 cycle 1, then D1 of cycles 3,5,7,9</a:t>
            </a:r>
          </a:p>
          <a:p>
            <a:pPr marL="380990" marR="0" lvl="0" indent="-380990" algn="l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DADADA">
                  <a:lumMod val="10000"/>
                </a:srgbClr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380990" marR="0" lvl="0" indent="-380990" algn="l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Primary endpoint PFS</a:t>
            </a:r>
          </a:p>
        </p:txBody>
      </p:sp>
      <p:sp>
        <p:nvSpPr>
          <p:cNvPr id="7" name="Rectangle 6"/>
          <p:cNvSpPr/>
          <p:nvPr/>
        </p:nvSpPr>
        <p:spPr>
          <a:xfrm>
            <a:off x="800021" y="245804"/>
            <a:ext cx="1052028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7C6FE">
                    <a:lumMod val="25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Copanlisib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7C6FE">
                    <a:lumMod val="25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+ Rituximab vs Placebo + Rituximab in Relapsed Indolent NHL: CHRONOS-3 Double-Blind Placebo Controlled Phase III Trial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B7C6FE">
                  <a:lumMod val="25000"/>
                </a:srgbClr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ctr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B7C6FE">
                    <a:lumMod val="25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Matasar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7C6FE">
                    <a:lumMod val="25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et al,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B7C6FE">
                    <a:lumMod val="25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Lancet Oncol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7C6FE">
                    <a:lumMod val="25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2021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09" y="2214794"/>
            <a:ext cx="5952691" cy="40702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2CA67F1-CB10-8449-BA33-0D55977AFA25}"/>
              </a:ext>
            </a:extLst>
          </p:cNvPr>
          <p:cNvSpPr/>
          <p:nvPr/>
        </p:nvSpPr>
        <p:spPr>
          <a:xfrm>
            <a:off x="0" y="6488668"/>
            <a:ext cx="4202674" cy="369332"/>
          </a:xfrm>
          <a:prstGeom prst="rect">
            <a:avLst/>
          </a:prstGeom>
        </p:spPr>
        <p:txBody>
          <a:bodyPr wrap="square" lIns="182880" tIns="91440" rIns="182880">
            <a:spAutoFit/>
          </a:bodyPr>
          <a:lstStyle/>
          <a:p>
            <a:pPr marL="0" marR="0" lvl="0" indent="0" algn="l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Courtesy of Laurie H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Sehn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, MD, MPH</a:t>
            </a:r>
          </a:p>
        </p:txBody>
      </p:sp>
    </p:spTree>
    <p:extLst>
      <p:ext uri="{BB962C8B-B14F-4D97-AF65-F5344CB8AC3E}">
        <p14:creationId xmlns:p14="http://schemas.microsoft.com/office/powerpoint/2010/main" val="34859251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45804"/>
            <a:ext cx="1219199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7C6FE">
                    <a:lumMod val="25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Copanlisib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7C6FE">
                    <a:lumMod val="25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+ Rituximab vs Placebo + Rituximab in Relapsed Indolent NHL: CHRONOS-3 Double-Blind Placebo Controlled Phase III Trial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B7C6FE">
                  <a:lumMod val="25000"/>
                </a:srgbClr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ctr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B7C6FE">
                    <a:lumMod val="25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Matasar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7C6FE">
                    <a:lumMod val="25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et al,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B7C6FE">
                    <a:lumMod val="25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Lancet Oncol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7C6FE">
                    <a:lumMod val="25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2021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0014" y="6253029"/>
            <a:ext cx="4240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3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Median follow-up: 19.2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3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mos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3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014" y="1736203"/>
            <a:ext cx="10115531" cy="41773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07163" y="1736203"/>
            <a:ext cx="1146763" cy="461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1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N=307</a:t>
            </a:r>
          </a:p>
          <a:p>
            <a:pPr marL="0" marR="0" lvl="0" indent="0" algn="l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7" b="1" i="0" u="none" strike="noStrike" kern="1200" cap="none" spc="0" normalizeH="0" baseline="0" noProof="0" dirty="0">
              <a:ln>
                <a:noFill/>
              </a:ln>
              <a:solidFill>
                <a:srgbClr val="DADADA">
                  <a:lumMod val="10000"/>
                </a:srgbClr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l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1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N=151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42196" y="2764810"/>
            <a:ext cx="5625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61616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Median PFS: 21.5 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61616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vs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61616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13. 8 m,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41547" y="6253029"/>
            <a:ext cx="3901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61616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60% of patients had FL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C43958-5ABE-1149-9AE0-163D3C73571E}"/>
              </a:ext>
            </a:extLst>
          </p:cNvPr>
          <p:cNvSpPr/>
          <p:nvPr/>
        </p:nvSpPr>
        <p:spPr>
          <a:xfrm>
            <a:off x="3994663" y="6488668"/>
            <a:ext cx="4202674" cy="369332"/>
          </a:xfrm>
          <a:prstGeom prst="rect">
            <a:avLst/>
          </a:prstGeom>
        </p:spPr>
        <p:txBody>
          <a:bodyPr wrap="square" lIns="182880" tIns="91440" rIns="182880">
            <a:spAutoFit/>
          </a:bodyPr>
          <a:lstStyle/>
          <a:p>
            <a:pPr marL="0" marR="0" lvl="0" indent="0" algn="ctr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Courtesy of Laurie H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Sehn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, MD, MPH</a:t>
            </a:r>
          </a:p>
        </p:txBody>
      </p:sp>
    </p:spTree>
    <p:extLst>
      <p:ext uri="{BB962C8B-B14F-4D97-AF65-F5344CB8AC3E}">
        <p14:creationId xmlns:p14="http://schemas.microsoft.com/office/powerpoint/2010/main" val="19829998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>
            <a:cxnSpLocks noChangeShapeType="1"/>
          </p:cNvCxnSpPr>
          <p:nvPr/>
        </p:nvCxnSpPr>
        <p:spPr bwMode="auto">
          <a:xfrm>
            <a:off x="914400" y="1614264"/>
            <a:ext cx="10160000" cy="0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1" name="TextBox 10"/>
          <p:cNvSpPr txBox="1"/>
          <p:nvPr/>
        </p:nvSpPr>
        <p:spPr>
          <a:xfrm>
            <a:off x="5367577" y="2091463"/>
            <a:ext cx="5706823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marR="0" lvl="0" indent="-380990" algn="l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Umbralisib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exhibits improved selectivity for PI3Kd </a:t>
            </a:r>
          </a:p>
          <a:p>
            <a:pPr marL="380990" marR="0" lvl="0" indent="-380990" algn="l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DADADA">
                  <a:lumMod val="10000"/>
                </a:srgbClr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380990" marR="0" lvl="0" indent="-380990" algn="l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Phase 2b study designed to assess the safety and efficacy of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umbralisib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for relapsed/refractory (R/R) indolent B-cell lymphoma</a:t>
            </a:r>
          </a:p>
          <a:p>
            <a:pPr marL="380990" marR="0" lvl="0" indent="-380990" algn="l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DADADA">
                  <a:lumMod val="10000"/>
                </a:srgbClr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380990" marR="0" lvl="0" indent="-380990" algn="l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Umbralisib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800 mg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qd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until progression or intolerance</a:t>
            </a:r>
          </a:p>
          <a:p>
            <a:pPr marL="380990" marR="0" lvl="0" indent="-380990" algn="l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DADADA">
                  <a:lumMod val="10000"/>
                </a:srgbClr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380990" marR="0" lvl="0" indent="-380990" algn="l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FL n=117, median 3 prior lines of therapy (range 1-10)</a:t>
            </a:r>
          </a:p>
        </p:txBody>
      </p:sp>
      <p:sp>
        <p:nvSpPr>
          <p:cNvPr id="6" name="Rectangle 5"/>
          <p:cNvSpPr/>
          <p:nvPr/>
        </p:nvSpPr>
        <p:spPr>
          <a:xfrm>
            <a:off x="800021" y="245804"/>
            <a:ext cx="1052028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7C6FE">
                    <a:lumMod val="25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Umbralisib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7C6FE">
                    <a:lumMod val="25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, a Dual PI3Kd/CK1ε Inhibitor, in Patients with Relapsed or Refractory Indolent Lymphoma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B7C6FE">
                  <a:lumMod val="25000"/>
                </a:srgbClr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ctr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7C6FE">
                    <a:lumMod val="25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Fowler et al,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B7C6FE">
                    <a:lumMod val="25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J Clin Oncol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7C6FE">
                    <a:lumMod val="25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2021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" r="61858"/>
          <a:stretch/>
        </p:blipFill>
        <p:spPr>
          <a:xfrm>
            <a:off x="1426444" y="1720841"/>
            <a:ext cx="2644223" cy="27332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38534" r="43"/>
          <a:stretch/>
        </p:blipFill>
        <p:spPr>
          <a:xfrm>
            <a:off x="890635" y="4365725"/>
            <a:ext cx="3672000" cy="2356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1C798FD-3C66-9243-9D88-0CD7EC1ACD8F}"/>
              </a:ext>
            </a:extLst>
          </p:cNvPr>
          <p:cNvSpPr/>
          <p:nvPr/>
        </p:nvSpPr>
        <p:spPr>
          <a:xfrm>
            <a:off x="7989326" y="6488668"/>
            <a:ext cx="4202674" cy="369332"/>
          </a:xfrm>
          <a:prstGeom prst="rect">
            <a:avLst/>
          </a:prstGeom>
        </p:spPr>
        <p:txBody>
          <a:bodyPr wrap="square" lIns="182880" tIns="91440" rIns="182880">
            <a:spAutoFit/>
          </a:bodyPr>
          <a:lstStyle/>
          <a:p>
            <a:pPr marL="0" marR="0" lvl="0" indent="0" algn="r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Courtesy of Laurie H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Sehn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, MD, MPH</a:t>
            </a:r>
          </a:p>
        </p:txBody>
      </p:sp>
    </p:spTree>
    <p:extLst>
      <p:ext uri="{BB962C8B-B14F-4D97-AF65-F5344CB8AC3E}">
        <p14:creationId xmlns:p14="http://schemas.microsoft.com/office/powerpoint/2010/main" val="13483952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00021" y="245804"/>
            <a:ext cx="1052028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7C6FE">
                    <a:lumMod val="25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Umbralisib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7C6FE">
                    <a:lumMod val="25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, a Dual PI3Kd/CK1ε Inhibitor in Patients with Relapsed or Refractory Indolent Lymphoma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B7C6FE">
                  <a:lumMod val="25000"/>
                </a:srgbClr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ctr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7C6FE">
                    <a:lumMod val="25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Fowler et al,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B7C6FE">
                    <a:lumMod val="25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J Clin Oncol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7C6FE">
                    <a:lumMod val="25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2021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600" y="2127650"/>
            <a:ext cx="11532828" cy="36968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0021" y="5958299"/>
            <a:ext cx="42401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3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Median follow-up: 27.7 months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44137" y="1542875"/>
            <a:ext cx="10660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3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Overall response rate 45.3%, complete response rate 5%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BB3406-42B7-BE43-953C-A0224A1CB6C1}"/>
              </a:ext>
            </a:extLst>
          </p:cNvPr>
          <p:cNvSpPr/>
          <p:nvPr/>
        </p:nvSpPr>
        <p:spPr>
          <a:xfrm>
            <a:off x="0" y="6488668"/>
            <a:ext cx="4202674" cy="369332"/>
          </a:xfrm>
          <a:prstGeom prst="rect">
            <a:avLst/>
          </a:prstGeom>
        </p:spPr>
        <p:txBody>
          <a:bodyPr wrap="square" lIns="182880" tIns="91440" rIns="182880">
            <a:spAutoFit/>
          </a:bodyPr>
          <a:lstStyle/>
          <a:p>
            <a:pPr marL="0" marR="0" lvl="0" indent="0" algn="l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Courtesy of Laurie H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Sehn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, MD, MPH</a:t>
            </a:r>
          </a:p>
        </p:txBody>
      </p:sp>
    </p:spTree>
    <p:extLst>
      <p:ext uri="{BB962C8B-B14F-4D97-AF65-F5344CB8AC3E}">
        <p14:creationId xmlns:p14="http://schemas.microsoft.com/office/powerpoint/2010/main" val="31667985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9440A8-7F12-3841-982E-846F3267036A}"/>
              </a:ext>
            </a:extLst>
          </p:cNvPr>
          <p:cNvSpPr/>
          <p:nvPr/>
        </p:nvSpPr>
        <p:spPr bwMode="auto">
          <a:xfrm>
            <a:off x="551384" y="3664177"/>
            <a:ext cx="11251193" cy="484903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1A67CC1-EE47-114D-B70B-0FD84C19773B}"/>
              </a:ext>
            </a:extLst>
          </p:cNvPr>
          <p:cNvSpPr txBox="1">
            <a:spLocks/>
          </p:cNvSpPr>
          <p:nvPr/>
        </p:nvSpPr>
        <p:spPr>
          <a:xfrm>
            <a:off x="912286" y="227013"/>
            <a:ext cx="10358967" cy="1143000"/>
          </a:xfrm>
          <a:prstGeom prst="rect">
            <a:avLst/>
          </a:prstGeom>
        </p:spPr>
        <p:txBody>
          <a:bodyPr/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Agenda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Calibri"/>
              <a:ea typeface="MS PGothic" pitchFamily="34" charset="-128"/>
              <a:cs typeface="Calibri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F73A33C-549E-0D4E-B445-1D25AF9288A2}"/>
              </a:ext>
            </a:extLst>
          </p:cNvPr>
          <p:cNvSpPr txBox="1">
            <a:spLocks/>
          </p:cNvSpPr>
          <p:nvPr/>
        </p:nvSpPr>
        <p:spPr>
          <a:xfrm>
            <a:off x="799181" y="1196752"/>
            <a:ext cx="10585176" cy="4799013"/>
          </a:xfrm>
          <a:prstGeom prst="rect">
            <a:avLst/>
          </a:prstGeom>
        </p:spPr>
        <p:txBody>
          <a:bodyPr/>
          <a:lstStyle>
            <a:lvl1pPr marL="390525" indent="-292100" algn="l" defTabSz="412750" rtl="0" eaLnBrk="0" fontAlgn="base" hangingPunct="0">
              <a:lnSpc>
                <a:spcPct val="105000"/>
              </a:lnSpc>
              <a:spcBef>
                <a:spcPct val="300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 pitchFamily="-72" charset="0"/>
              <a:buChar char="•"/>
              <a:defRPr sz="2900" b="1">
                <a:solidFill>
                  <a:srgbClr val="000000"/>
                </a:solidFill>
                <a:latin typeface="Calibri" charset="0"/>
                <a:ea typeface="MS PGothic" pitchFamily="34" charset="-128"/>
                <a:cs typeface="MS PGothic" charset="0"/>
              </a:defRPr>
            </a:lvl1pPr>
            <a:lvl2pPr marL="782638" indent="-260350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600" b="1">
                <a:solidFill>
                  <a:srgbClr val="000000"/>
                </a:solidFill>
                <a:latin typeface="Calibri" charset="0"/>
                <a:ea typeface="MS PGothic" pitchFamily="34" charset="-128"/>
              </a:defRPr>
            </a:lvl2pPr>
            <a:lvl3pPr marL="1173163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4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  <a:cs typeface="ＭＳ Ｐゴシック" pitchFamily="-72" charset="-128"/>
              </a:defRPr>
            </a:lvl3pPr>
            <a:lvl4pPr marL="1565275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2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4pPr>
            <a:lvl5pPr marL="1957388" indent="-195263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0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5pPr>
            <a:lvl6pPr marL="2615386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6pPr>
            <a:lvl7pPr marL="3072444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7pPr>
            <a:lvl8pPr marL="3529502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8pPr>
            <a:lvl9pPr marL="3986559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98425" marR="0" lvl="0" indent="0" algn="l" defTabSz="412750" rtl="0" eaLnBrk="0" fontAlgn="base" latinLnBrk="0" hangingPunct="0">
              <a:lnSpc>
                <a:spcPct val="105000"/>
              </a:lnSpc>
              <a:spcBef>
                <a:spcPts val="1200"/>
              </a:spcBef>
              <a:spcAft>
                <a:spcPts val="2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Introduction: Follicular Lymphoma in Clinical Practice</a:t>
            </a:r>
          </a:p>
          <a:p>
            <a:pPr marL="98425" marR="0" lvl="0" indent="0" algn="l" defTabSz="412750" rtl="0" eaLnBrk="0" fontAlgn="base" latinLnBrk="0" hangingPunct="0">
              <a:lnSpc>
                <a:spcPct val="105000"/>
              </a:lnSpc>
              <a:spcBef>
                <a:spcPts val="1200"/>
              </a:spcBef>
              <a:spcAft>
                <a:spcPts val="2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Module 1: First- and Second-Line Treatment — Chemotherapy, Anti-CD20 Antibodies and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IMiDs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MS PGothic" pitchFamily="34" charset="-128"/>
            </a:endParaRPr>
          </a:p>
          <a:p>
            <a:pPr marL="98425" marR="0" lvl="0" indent="0" algn="l" defTabSz="412750" rtl="0" eaLnBrk="0" fontAlgn="base" latinLnBrk="0" hangingPunct="0">
              <a:lnSpc>
                <a:spcPct val="105000"/>
              </a:lnSpc>
              <a:spcBef>
                <a:spcPts val="1200"/>
              </a:spcBef>
              <a:spcAft>
                <a:spcPts val="2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Module 2: Sequencing Third Line and Beyond — Bispecific Antibodies, PI3K Inhibitors,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Tazemetostat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MS PGothic" pitchFamily="34" charset="-128"/>
            </a:endParaRPr>
          </a:p>
          <a:p>
            <a:pPr marL="98425" marR="0" lvl="0" indent="0" algn="l" defTabSz="412750" rtl="0" eaLnBrk="0" fontAlgn="base" latinLnBrk="0" hangingPunct="0">
              <a:lnSpc>
                <a:spcPct val="105000"/>
              </a:lnSpc>
              <a:spcBef>
                <a:spcPts val="1200"/>
              </a:spcBef>
              <a:spcAft>
                <a:spcPts val="2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Module 3: CAR T-Cell Therapy </a:t>
            </a:r>
          </a:p>
        </p:txBody>
      </p:sp>
    </p:spTree>
    <p:extLst>
      <p:ext uri="{BB962C8B-B14F-4D97-AF65-F5344CB8AC3E}">
        <p14:creationId xmlns:p14="http://schemas.microsoft.com/office/powerpoint/2010/main" val="375263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34CC6DD-68F8-9747-AE05-33EFA7F54360}"/>
              </a:ext>
            </a:extLst>
          </p:cNvPr>
          <p:cNvSpPr/>
          <p:nvPr/>
        </p:nvSpPr>
        <p:spPr bwMode="auto">
          <a:xfrm>
            <a:off x="609600" y="1340768"/>
            <a:ext cx="11331222" cy="526648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694C9F-CC2D-9544-87AF-DF455987A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617" y="413792"/>
            <a:ext cx="10358967" cy="1143000"/>
          </a:xfrm>
        </p:spPr>
        <p:txBody>
          <a:bodyPr/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Module 3: CAR T-Cell Therapy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D8776-07B4-674F-AC6F-67E3E38FD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416053"/>
            <a:ext cx="10670114" cy="4799013"/>
          </a:xfrm>
        </p:spPr>
        <p:txBody>
          <a:bodyPr/>
          <a:lstStyle/>
          <a:p>
            <a:pPr marL="0" lvl="0" indent="0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2600" kern="12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Key Topics</a:t>
            </a:r>
          </a:p>
          <a:p>
            <a:pPr marL="754063" lvl="1" indent="-288925" defTabSz="9144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200" kern="12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CAR T-cell therapy</a:t>
            </a:r>
          </a:p>
          <a:p>
            <a:pPr marL="1143000" lvl="2" indent="-295275" defTabSz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defRPr/>
            </a:pPr>
            <a:r>
              <a:rPr lang="en-US" sz="2000" b="0" kern="12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Efficacy and toxicity</a:t>
            </a:r>
          </a:p>
          <a:p>
            <a:pPr marL="1143000" lvl="2" indent="-295275" defTabSz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defRPr/>
            </a:pPr>
            <a:r>
              <a:rPr lang="en-US" sz="2000" b="0" kern="12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Clinical indications</a:t>
            </a:r>
          </a:p>
        </p:txBody>
      </p:sp>
    </p:spTree>
    <p:extLst>
      <p:ext uri="{BB962C8B-B14F-4D97-AF65-F5344CB8AC3E}">
        <p14:creationId xmlns:p14="http://schemas.microsoft.com/office/powerpoint/2010/main" val="283114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1A6C8-C92E-A241-858C-742836094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To Practice CME Planning Committee Members, </a:t>
            </a:r>
            <a:br>
              <a:rPr lang="en-US" dirty="0"/>
            </a:br>
            <a:r>
              <a:rPr lang="en-US" dirty="0"/>
              <a:t>Staff and Reviewers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225B5-DDBB-F04C-87FC-4A699DA270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8425" indent="0">
              <a:buNone/>
            </a:pPr>
            <a:r>
              <a:rPr lang="en-US" sz="2500" b="0" dirty="0"/>
              <a:t>Planners, scientific staff and independent reviewers for Research To Practice have no relevant conflicts of interest to disclose.</a:t>
            </a:r>
          </a:p>
        </p:txBody>
      </p:sp>
    </p:spTree>
    <p:extLst>
      <p:ext uri="{BB962C8B-B14F-4D97-AF65-F5344CB8AC3E}">
        <p14:creationId xmlns:p14="http://schemas.microsoft.com/office/powerpoint/2010/main" val="222903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BAB07-5E93-844B-A16E-D8826237A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9357" y="2276872"/>
            <a:ext cx="10358967" cy="1652907"/>
          </a:xfrm>
        </p:spPr>
        <p:txBody>
          <a:bodyPr/>
          <a:lstStyle/>
          <a:p>
            <a:pPr marL="98425" indent="0" algn="ctr">
              <a:lnSpc>
                <a:spcPct val="100000"/>
              </a:lnSpc>
              <a:buNone/>
            </a:pPr>
            <a:r>
              <a:rPr lang="en-US" sz="3800" dirty="0">
                <a:solidFill>
                  <a:srgbClr val="0432FF"/>
                </a:solidFill>
              </a:rPr>
              <a:t>For an otherwise healthy patient with FL with no comorbidities and no other feasible treatment options, what is the maximum age that you would recommend CAR T-cell therapy?</a:t>
            </a:r>
          </a:p>
        </p:txBody>
      </p:sp>
    </p:spTree>
    <p:extLst>
      <p:ext uri="{BB962C8B-B14F-4D97-AF65-F5344CB8AC3E}">
        <p14:creationId xmlns:p14="http://schemas.microsoft.com/office/powerpoint/2010/main" val="34976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BAB07-5E93-844B-A16E-D8826237A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9357" y="2204864"/>
            <a:ext cx="10358967" cy="1652907"/>
          </a:xfrm>
        </p:spPr>
        <p:txBody>
          <a:bodyPr/>
          <a:lstStyle/>
          <a:p>
            <a:pPr marL="98425" indent="0" algn="ctr">
              <a:lnSpc>
                <a:spcPct val="100000"/>
              </a:lnSpc>
              <a:buNone/>
            </a:pPr>
            <a:r>
              <a:rPr lang="en-US" sz="3800" dirty="0">
                <a:solidFill>
                  <a:srgbClr val="0432FF"/>
                </a:solidFill>
              </a:rPr>
              <a:t>For an otherwise healthy patient with FL with no comorbidities and no other feasible treatment options, what is the maximum age that you would recommend autologous stem cell transplant?</a:t>
            </a:r>
          </a:p>
        </p:txBody>
      </p:sp>
    </p:spTree>
    <p:extLst>
      <p:ext uri="{BB962C8B-B14F-4D97-AF65-F5344CB8AC3E}">
        <p14:creationId xmlns:p14="http://schemas.microsoft.com/office/powerpoint/2010/main" val="288069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43">
            <a:extLst>
              <a:ext uri="{FF2B5EF4-FFF2-40B4-BE49-F238E27FC236}">
                <a16:creationId xmlns:a16="http://schemas.microsoft.com/office/drawing/2014/main" id="{8B82E747-2FD2-4FB4-9024-F02F55002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707"/>
            <a:ext cx="12192000" cy="1048512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ZUMA-5: A Phase II Study of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Axicabtagene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Ciloleucel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Axi-Cel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) for R/R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iNHL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— Long-Term Follow-Up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749E76-407E-4A4E-AFC2-E63056164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5677105"/>
            <a:ext cx="12191999" cy="913392"/>
          </a:xfrm>
        </p:spPr>
        <p:txBody>
          <a:bodyPr/>
          <a:lstStyle/>
          <a:p>
            <a:pPr marL="0" marR="0" lvl="0" indent="0" algn="ctr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Patients with stable disease (without relapse) &gt;1 year from completion of last therapy were not eligible. </a:t>
            </a:r>
            <a:r>
              <a:rPr kumimoji="0" lang="en-US" sz="1067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Single-agent anti-CD20 antibody did not count as line of therapy for eligibility. </a:t>
            </a:r>
            <a:b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</a:t>
            </a:r>
            <a:r>
              <a:rPr kumimoji="0" lang="en-US" sz="106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Cheson</a:t>
            </a: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BD, et al. </a:t>
            </a:r>
            <a:r>
              <a:rPr kumimoji="0" lang="en-US" sz="1067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 Clin Oncol</a:t>
            </a: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2014;32:3059-3068. </a:t>
            </a:r>
            <a:b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AE, adverse event; axi-cel, axicabtagene ciloleucel; CAR, chimeric antigen receptor; CR, complete response; DOR, duration of response; FL, follicular lymphoma; iNHL, indolent non-Hodgkin lymphoma; </a:t>
            </a:r>
            <a:b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IRRC, Independent Radiology Review Committee; IV, intravenous; mAb, monoclonal antibody; MZL, marginal zone lymphoma;</a:t>
            </a:r>
            <a:r>
              <a:rPr kumimoji="0" lang="en-US" sz="1067" b="0" i="0" u="none" strike="noStrike" kern="1200" cap="none" spc="-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ORR, overall response rate; OS, overall survival; PFS, progression-free survival; </a:t>
            </a:r>
            <a:b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R/R, relapsed/refractory.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A9B63C-D4DA-0D4A-9628-68FFACC3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56CD90-8224-413F-A5C5-11C249D26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60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7A1369-FD23-43C1-8556-567EB4EF47EC}"/>
              </a:ext>
            </a:extLst>
          </p:cNvPr>
          <p:cNvSpPr/>
          <p:nvPr/>
        </p:nvSpPr>
        <p:spPr>
          <a:xfrm>
            <a:off x="460311" y="2966691"/>
            <a:ext cx="11271380" cy="22407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19DA74-8E82-4807-84A6-D0BA228AC872}"/>
              </a:ext>
            </a:extLst>
          </p:cNvPr>
          <p:cNvSpPr txBox="1"/>
          <p:nvPr/>
        </p:nvSpPr>
        <p:spPr>
          <a:xfrm>
            <a:off x="488512" y="3039008"/>
            <a:ext cx="4080379" cy="1918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sng" strike="noStrike" kern="1200" cap="none" spc="0" normalizeH="0" baseline="0" noProof="0" dirty="0">
                <a:ln>
                  <a:noFill/>
                </a:ln>
                <a:solidFill>
                  <a:srgbClr val="306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Key ZUMA-5 Eligibility Criteria</a:t>
            </a:r>
          </a:p>
          <a:p>
            <a:pPr marL="230712" marR="0" lvl="0" indent="-230712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>
                <a:srgbClr val="5DABD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67" b="0" i="0" u="none" strike="noStrike" kern="1200" cap="none" spc="-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R/R FL (Grades 1–3a) or MZL </a:t>
            </a:r>
            <a:br>
              <a:rPr kumimoji="0" lang="en-US" sz="1867" b="0" i="0" u="none" strike="noStrike" kern="1200" cap="none" spc="-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867" b="0" i="0" u="none" strike="noStrike" kern="1200" cap="none" spc="-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(nodal or extranodal)</a:t>
            </a:r>
            <a:r>
              <a:rPr kumimoji="0" lang="en-US" sz="1867" b="0" i="0" u="none" strike="noStrike" kern="1200" cap="none" spc="-13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</a:t>
            </a:r>
            <a:endParaRPr kumimoji="0" lang="en-US" sz="1867" b="0" i="0" u="none" strike="noStrike" kern="1200" cap="none" spc="-13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30712" marR="0" lvl="0" indent="-230712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>
                <a:srgbClr val="5DABD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67" b="0" i="0" u="none" strike="noStrike" kern="1200" cap="none" spc="-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≥2 Prior lines of therapy that must have included an anti-CD20 mAb combined with an alkylating </a:t>
            </a:r>
            <a:r>
              <a:rPr kumimoji="0" lang="en-US" sz="1867" b="0" i="0" u="none" strike="noStrike" kern="1200" cap="none" spc="-13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agent</a:t>
            </a:r>
            <a:r>
              <a:rPr kumimoji="0" lang="en-US" sz="1867" b="0" i="0" u="none" strike="noStrike" kern="1200" cap="none" spc="-13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</a:t>
            </a:r>
            <a:endParaRPr kumimoji="0" lang="en-US" sz="1867" b="0" i="0" u="none" strike="noStrike" kern="1200" cap="none" spc="-13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34D63E-50A6-46B8-9435-4BC329C5E6B1}"/>
              </a:ext>
            </a:extLst>
          </p:cNvPr>
          <p:cNvGrpSpPr/>
          <p:nvPr/>
        </p:nvGrpSpPr>
        <p:grpSpPr>
          <a:xfrm>
            <a:off x="453182" y="1309885"/>
            <a:ext cx="1119772" cy="1341120"/>
            <a:chOff x="-74682" y="922547"/>
            <a:chExt cx="839829" cy="100584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81C015C-3C05-42D3-8FFE-8DD97152D81E}"/>
                </a:ext>
              </a:extLst>
            </p:cNvPr>
            <p:cNvSpPr/>
            <p:nvPr/>
          </p:nvSpPr>
          <p:spPr>
            <a:xfrm>
              <a:off x="-74682" y="922547"/>
              <a:ext cx="839829" cy="100584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751C262-20AC-4E43-8B0B-D6E342255799}"/>
                </a:ext>
              </a:extLst>
            </p:cNvPr>
            <p:cNvSpPr/>
            <p:nvPr/>
          </p:nvSpPr>
          <p:spPr>
            <a:xfrm>
              <a:off x="-3731" y="1036006"/>
              <a:ext cx="697926" cy="77566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R/R iNHL</a:t>
              </a:r>
              <a:b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(N=157)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A54EE1FF-0216-487C-9011-4321037C2A6F}"/>
              </a:ext>
            </a:extLst>
          </p:cNvPr>
          <p:cNvSpPr/>
          <p:nvPr/>
        </p:nvSpPr>
        <p:spPr>
          <a:xfrm>
            <a:off x="2048692" y="1309885"/>
            <a:ext cx="1341120" cy="134112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0960" rIns="60960" anchor="ctr" anchorCtr="0">
            <a:noAutofit/>
          </a:bodyPr>
          <a:lstStyle/>
          <a:p>
            <a:pPr marL="0" marR="0" lvl="0" indent="0" algn="ctr" defTabSz="9143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mbria"/>
              </a:rPr>
              <a:t>Leukapheresis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FC2131-C5C1-4F5B-8497-5D1514C77B6B}"/>
              </a:ext>
            </a:extLst>
          </p:cNvPr>
          <p:cNvSpPr/>
          <p:nvPr/>
        </p:nvSpPr>
        <p:spPr>
          <a:xfrm>
            <a:off x="3865551" y="1310623"/>
            <a:ext cx="3035256" cy="1341120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121920" rIns="0" bIns="60960" anchor="ctr" anchorCtr="0">
            <a:no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Conditioning Chemotherapy</a:t>
            </a:r>
          </a:p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Fludarabine 30 mg/m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IV and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cyclophosphamide 500 mg/m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IV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on Days −5, −4, −3</a:t>
            </a:r>
          </a:p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C024A54-33F9-46F3-88AB-873A13B0D9EC}"/>
              </a:ext>
            </a:extLst>
          </p:cNvPr>
          <p:cNvSpPr/>
          <p:nvPr/>
        </p:nvSpPr>
        <p:spPr>
          <a:xfrm>
            <a:off x="7376545" y="1549559"/>
            <a:ext cx="1876041" cy="861774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20" tIns="60960" rIns="121920" bIns="60960" anchor="ctr" anchorCtr="0">
            <a:sp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Axi-Cel Infusion</a:t>
            </a:r>
            <a:endParaRPr kumimoji="0" lang="en-US" sz="1600" b="1" i="0" u="sng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2×10</a:t>
            </a:r>
            <a:r>
              <a:rPr kumimoji="0" lang="en-US" sz="1600" b="0" i="0" u="none" strike="noStrike" kern="1200" cap="none" spc="-13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</a:t>
            </a:r>
            <a:r>
              <a:rPr kumimoji="0" lang="en-US" sz="1600" b="0" i="0" u="none" strike="noStrike" kern="120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CAR+ cells/kg</a:t>
            </a:r>
            <a:br>
              <a:rPr kumimoji="0" lang="en-US" sz="1600" b="0" i="0" u="none" strike="noStrike" kern="120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on Day 0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58C437F-6B97-42D7-AF47-865D32B46213}"/>
              </a:ext>
            </a:extLst>
          </p:cNvPr>
          <p:cNvCxnSpPr>
            <a:cxnSpLocks/>
          </p:cNvCxnSpPr>
          <p:nvPr/>
        </p:nvCxnSpPr>
        <p:spPr>
          <a:xfrm>
            <a:off x="9387732" y="1864621"/>
            <a:ext cx="271891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07B5C2EE-AF84-41FF-B544-C85C6FAC3F76}"/>
              </a:ext>
            </a:extLst>
          </p:cNvPr>
          <p:cNvSpPr/>
          <p:nvPr/>
        </p:nvSpPr>
        <p:spPr>
          <a:xfrm>
            <a:off x="9728323" y="1427186"/>
            <a:ext cx="2003367" cy="1107996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60960" rIns="0" bIns="60960" anchor="ctr" anchorCtr="0">
            <a:sp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Post-treatment assessment and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long-term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follow-up periods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A569580-19CC-47B5-8171-8D2D3523948A}"/>
              </a:ext>
            </a:extLst>
          </p:cNvPr>
          <p:cNvCxnSpPr>
            <a:cxnSpLocks/>
          </p:cNvCxnSpPr>
          <p:nvPr/>
        </p:nvCxnSpPr>
        <p:spPr>
          <a:xfrm>
            <a:off x="7025735" y="1864621"/>
            <a:ext cx="271891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2ABE69E-2E42-4670-8006-1F731BD23BC2}"/>
              </a:ext>
            </a:extLst>
          </p:cNvPr>
          <p:cNvCxnSpPr>
            <a:cxnSpLocks/>
          </p:cNvCxnSpPr>
          <p:nvPr/>
        </p:nvCxnSpPr>
        <p:spPr>
          <a:xfrm>
            <a:off x="3503147" y="1864621"/>
            <a:ext cx="271891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C5E3FE8-1908-44AD-90B8-CD05336DD52B}"/>
              </a:ext>
            </a:extLst>
          </p:cNvPr>
          <p:cNvCxnSpPr>
            <a:cxnSpLocks/>
          </p:cNvCxnSpPr>
          <p:nvPr/>
        </p:nvCxnSpPr>
        <p:spPr>
          <a:xfrm>
            <a:off x="1667757" y="1864621"/>
            <a:ext cx="271891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AC102A4B-C87C-4791-8A5F-E6B86DBF12A6}"/>
              </a:ext>
            </a:extLst>
          </p:cNvPr>
          <p:cNvSpPr/>
          <p:nvPr/>
        </p:nvSpPr>
        <p:spPr>
          <a:xfrm>
            <a:off x="4659911" y="3039009"/>
            <a:ext cx="7162800" cy="1770236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0960" numCol="2" rtlCol="0" anchor="t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sng" strike="noStrike" kern="1200" cap="none" spc="0" normalizeH="0" baseline="0" noProof="0" dirty="0">
                <a:ln>
                  <a:noFill/>
                </a:ln>
                <a:solidFill>
                  <a:srgbClr val="3060A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Primary Endpoint</a:t>
            </a:r>
          </a:p>
          <a:p>
            <a:pPr marL="231642" marR="0" lvl="0" indent="-231642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>
                <a:srgbClr val="5DABD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ORR (IRRC assessed per </a:t>
            </a:r>
            <a:b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Lugano classification</a:t>
            </a:r>
            <a:r>
              <a:rPr kumimoji="0" lang="en-US" sz="1867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78315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1" i="0" u="sng" strike="noStrike" kern="1200" cap="none" spc="0" normalizeH="0" baseline="0" noProof="0" dirty="0">
              <a:ln>
                <a:noFill/>
              </a:ln>
              <a:solidFill>
                <a:srgbClr val="3060A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8315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1" i="0" u="sng" strike="noStrike" kern="1200" cap="none" spc="0" normalizeH="0" baseline="0" noProof="0" dirty="0">
              <a:ln>
                <a:noFill/>
              </a:ln>
              <a:solidFill>
                <a:srgbClr val="3060A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8315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1" i="0" u="sng" strike="noStrike" kern="1200" cap="none" spc="0" normalizeH="0" baseline="0" noProof="0" dirty="0">
              <a:ln>
                <a:noFill/>
              </a:ln>
              <a:solidFill>
                <a:srgbClr val="3060A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sng" strike="noStrike" kern="1200" cap="none" spc="0" normalizeH="0" baseline="0" noProof="0" dirty="0">
                <a:ln>
                  <a:noFill/>
                </a:ln>
                <a:solidFill>
                  <a:srgbClr val="3060A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Key Secondary Endpoints</a:t>
            </a:r>
          </a:p>
          <a:p>
            <a:pPr marL="231642" marR="0" lvl="0" indent="-231642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DABD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 rate (IRRC assessed)</a:t>
            </a:r>
          </a:p>
          <a:p>
            <a:pPr marL="231642" marR="0" lvl="0" indent="-231642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DABD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Investigator-assessed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ORR</a:t>
            </a:r>
            <a:r>
              <a:rPr kumimoji="0" lang="en-US" sz="1867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1867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31642" marR="0" lvl="0" indent="-231642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DABD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DOR, PFS, OS</a:t>
            </a:r>
          </a:p>
          <a:p>
            <a:pPr marL="231642" marR="0" lvl="0" indent="-231642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DABD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AEs</a:t>
            </a:r>
          </a:p>
          <a:p>
            <a:pPr marL="231642" marR="0" lvl="0" indent="-231642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DABD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 T-cell and cytokine levels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BF8B3EF-DC82-BA42-8530-6A8F31147E0F}"/>
              </a:ext>
            </a:extLst>
          </p:cNvPr>
          <p:cNvSpPr/>
          <p:nvPr/>
        </p:nvSpPr>
        <p:spPr>
          <a:xfrm>
            <a:off x="0" y="6488668"/>
            <a:ext cx="4202674" cy="369332"/>
          </a:xfrm>
          <a:prstGeom prst="rect">
            <a:avLst/>
          </a:prstGeom>
          <a:solidFill>
            <a:srgbClr val="2E5FAE"/>
          </a:solidFill>
          <a:ln>
            <a:solidFill>
              <a:schemeClr val="accent1"/>
            </a:solidFill>
          </a:ln>
        </p:spPr>
        <p:txBody>
          <a:bodyPr wrap="square" lIns="182880" tIns="91440" rIns="182880">
            <a:spAutoFit/>
          </a:bodyPr>
          <a:lstStyle/>
          <a:p>
            <a:pPr marL="0" marR="0" lvl="0" indent="0" algn="l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Courtesy of Laurie H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Sehn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 MD, MPH</a:t>
            </a:r>
          </a:p>
        </p:txBody>
      </p:sp>
    </p:spTree>
    <p:extLst>
      <p:ext uri="{BB962C8B-B14F-4D97-AF65-F5344CB8AC3E}">
        <p14:creationId xmlns:p14="http://schemas.microsoft.com/office/powerpoint/2010/main" val="11510678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16C7D-B711-E144-A3D0-12A700746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1259"/>
            <a:ext cx="10515600" cy="1325563"/>
          </a:xfrm>
        </p:spPr>
        <p:txBody>
          <a:bodyPr vert="horz" lIns="182880" tIns="243840" rIns="182880" bIns="0" rtlCol="0" anchor="t" anchorCtr="0">
            <a:noAutofit/>
          </a:bodyPr>
          <a:lstStyle/>
          <a:p>
            <a:r>
              <a:rPr lang="en-US" dirty="0"/>
              <a:t>ZUMA-5: Duration of Response and PFS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8130B9-CBE6-1045-8717-303BEDC70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56CD90-8224-413F-A5C5-11C249D26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60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2707C8AA-8F5C-4CE3-A697-815CB032E48B}"/>
              </a:ext>
            </a:extLst>
          </p:cNvPr>
          <p:cNvSpPr txBox="1">
            <a:spLocks/>
          </p:cNvSpPr>
          <p:nvPr/>
        </p:nvSpPr>
        <p:spPr>
          <a:xfrm>
            <a:off x="443841" y="4966454"/>
            <a:ext cx="11255903" cy="11308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69329" indent="-169329" algn="l" defTabSz="683667" rtl="0" fontAlgn="base">
              <a:spcBef>
                <a:spcPct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2221" indent="-169329" algn="l" defTabSz="683667" rtl="0" fontAlgn="base">
              <a:spcBef>
                <a:spcPct val="0"/>
              </a:spcBef>
              <a:spcAft>
                <a:spcPts val="300"/>
              </a:spcAft>
              <a:buClr>
                <a:schemeClr val="accent1"/>
              </a:buClr>
              <a:buFont typeface=".AppleSystemUIFont"/>
              <a:buChar char="-"/>
              <a:defRPr sz="1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5112" indent="-169329" algn="l" defTabSz="683667" rtl="0" fontAlgn="base">
              <a:spcBef>
                <a:spcPct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8003" indent="-169329" algn="l" defTabSz="683667" rtl="0" fontAlgn="base">
              <a:spcBef>
                <a:spcPct val="0"/>
              </a:spcBef>
              <a:spcAft>
                <a:spcPts val="300"/>
              </a:spcAft>
              <a:buClr>
                <a:schemeClr val="accent1"/>
              </a:buClr>
              <a:buFont typeface=".AppleSystemUIFont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0895" indent="-169329" algn="l" defTabSz="683667" rtl="0" fontAlgn="base">
              <a:spcBef>
                <a:spcPct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10" indent="-171438" algn="l" defTabSz="68575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683" indent="-171438" algn="l" defTabSz="68575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558" indent="-171438" algn="l" defTabSz="68575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434" indent="-171438" algn="l" defTabSz="68575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329" marR="0" lvl="0" indent="-169329" algn="l" defTabSz="68366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267"/>
              </a:spcAft>
              <a:buClr>
                <a:srgbClr val="5DABD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 n=86</a:t>
            </a:r>
          </a:p>
          <a:p>
            <a:pPr marL="169329" marR="0" lvl="0" indent="-169329" algn="l" defTabSz="68366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267"/>
              </a:spcAft>
              <a:buClr>
                <a:srgbClr val="5DABD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Updated analysis occurred when ≥80 treated patients with FL had ≥24 months of follow-up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9329" marR="0" lvl="0" indent="-169329" algn="l" defTabSz="68366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267"/>
              </a:spcAft>
              <a:buClr>
                <a:srgbClr val="5DABD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ORR 94%, CR 79%</a:t>
            </a:r>
          </a:p>
          <a:p>
            <a:pPr marL="169329" marR="0" lvl="0" indent="-169329" algn="l" defTabSz="68366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267"/>
              </a:spcAft>
              <a:buClr>
                <a:srgbClr val="5DABD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data cutoff, 57% of efficacy-eligible patients with FL (49 of 86) had ongoing responses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362489A-C299-4BFC-8975-B457FBB5E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891"/>
            <a:ext cx="6248400" cy="3539067"/>
          </a:xfrm>
          <a:prstGeom prst="rect">
            <a:avLst/>
          </a:prstGeom>
        </p:spPr>
      </p:pic>
      <p:graphicFrame>
        <p:nvGraphicFramePr>
          <p:cNvPr id="29" name="Table 66">
            <a:extLst>
              <a:ext uri="{FF2B5EF4-FFF2-40B4-BE49-F238E27FC236}">
                <a16:creationId xmlns:a16="http://schemas.microsoft.com/office/drawing/2014/main" id="{F41D4B85-7486-48D6-BB5C-7D939B0CDF5D}"/>
              </a:ext>
            </a:extLst>
          </p:cNvPr>
          <p:cNvGraphicFramePr>
            <a:graphicFrameLocks noGrp="1"/>
          </p:cNvGraphicFramePr>
          <p:nvPr/>
        </p:nvGraphicFramePr>
        <p:xfrm>
          <a:off x="682428" y="3008316"/>
          <a:ext cx="4572000" cy="621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407356247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589040181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3348776104"/>
                    </a:ext>
                  </a:extLst>
                </a:gridCol>
                <a:gridCol w="1158240">
                  <a:extLst>
                    <a:ext uri="{9D8B030D-6E8A-4147-A177-3AD203B41FA5}">
                      <a16:colId xmlns:a16="http://schemas.microsoft.com/office/drawing/2014/main" val="3327534643"/>
                    </a:ext>
                  </a:extLst>
                </a:gridCol>
              </a:tblGrid>
              <a:tr h="207264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ysClr val="windowText" lastClr="000000"/>
                          </a:solidFill>
                        </a:rPr>
                        <a:t>Estimated DOR</a:t>
                      </a:r>
                    </a:p>
                  </a:txBody>
                  <a:tcPr marL="60960" marR="6096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/>
                          </a:solidFill>
                        </a:rPr>
                        <a:t>FL (n=86)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A07F"/>
                          </a:solidFill>
                        </a:rPr>
                        <a:t>MZL (n=24)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F78E2E"/>
                          </a:solidFill>
                        </a:rPr>
                        <a:t>All Patients (N=110)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1657420"/>
                  </a:ext>
                </a:extLst>
              </a:tr>
              <a:tr h="207264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ysClr val="windowText" lastClr="000000"/>
                          </a:solidFill>
                        </a:rPr>
                        <a:t>Median (95% CI), </a:t>
                      </a:r>
                      <a:r>
                        <a:rPr lang="en-US" sz="1100" b="1" dirty="0" err="1">
                          <a:solidFill>
                            <a:sysClr val="windowText" lastClr="000000"/>
                          </a:solidFill>
                        </a:rPr>
                        <a:t>mo</a:t>
                      </a:r>
                      <a:endParaRPr lang="en-US" sz="11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60960" marR="6096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38.6 (24.7–NE)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NR (8.2–NE)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38.6 (24.7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en-US" sz="1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NE)</a:t>
                      </a:r>
                    </a:p>
                  </a:txBody>
                  <a:tcPr marL="8467" marR="8467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225645"/>
                  </a:ext>
                </a:extLst>
              </a:tr>
              <a:tr h="207264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ysClr val="windowText" lastClr="000000"/>
                          </a:solidFill>
                        </a:rPr>
                        <a:t>24-mo rate (95% CI), %</a:t>
                      </a:r>
                    </a:p>
                  </a:txBody>
                  <a:tcPr marL="60960" marR="6096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66.1 (53.9–75.8)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NR (NE–NE)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63.5 (52.4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en-US" sz="1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72.7)</a:t>
                      </a:r>
                    </a:p>
                  </a:txBody>
                  <a:tcPr marL="8467" marR="8467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6984708"/>
                  </a:ext>
                </a:extLst>
              </a:tr>
            </a:tbl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27F5523C-F2AE-4672-92D9-2D528BB76307}"/>
              </a:ext>
            </a:extLst>
          </p:cNvPr>
          <p:cNvSpPr txBox="1"/>
          <p:nvPr/>
        </p:nvSpPr>
        <p:spPr>
          <a:xfrm>
            <a:off x="2052681" y="1170667"/>
            <a:ext cx="2461188" cy="2186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1" i="0" u="none" strike="noStrike" kern="1200" cap="none" spc="0" normalizeH="0" baseline="0" noProof="0" dirty="0">
                <a:ln>
                  <a:noFill/>
                </a:ln>
                <a:solidFill>
                  <a:srgbClr val="306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Duration of Response</a:t>
            </a:r>
            <a:endParaRPr kumimoji="0" lang="en-GB" sz="1733" b="1" i="0" u="none" strike="noStrike" kern="1200" cap="none" spc="0" normalizeH="0" baseline="0" noProof="0" dirty="0">
              <a:ln>
                <a:noFill/>
              </a:ln>
              <a:solidFill>
                <a:srgbClr val="3060A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1C0104-1BC3-40BF-A0A4-2864066F5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6667" y="1278267"/>
            <a:ext cx="6248400" cy="3522133"/>
          </a:xfrm>
          <a:prstGeom prst="rect">
            <a:avLst/>
          </a:prstGeom>
        </p:spPr>
      </p:pic>
      <p:graphicFrame>
        <p:nvGraphicFramePr>
          <p:cNvPr id="13" name="Table 66">
            <a:extLst>
              <a:ext uri="{FF2B5EF4-FFF2-40B4-BE49-F238E27FC236}">
                <a16:creationId xmlns:a16="http://schemas.microsoft.com/office/drawing/2014/main" id="{B06D0D41-9801-4580-9911-0BB75139CF5D}"/>
              </a:ext>
            </a:extLst>
          </p:cNvPr>
          <p:cNvGraphicFramePr>
            <a:graphicFrameLocks noGrp="1"/>
          </p:cNvGraphicFramePr>
          <p:nvPr/>
        </p:nvGraphicFramePr>
        <p:xfrm>
          <a:off x="6309419" y="3011424"/>
          <a:ext cx="4572000" cy="621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407356247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589040181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3348776104"/>
                    </a:ext>
                  </a:extLst>
                </a:gridCol>
                <a:gridCol w="1158240">
                  <a:extLst>
                    <a:ext uri="{9D8B030D-6E8A-4147-A177-3AD203B41FA5}">
                      <a16:colId xmlns:a16="http://schemas.microsoft.com/office/drawing/2014/main" val="3299329710"/>
                    </a:ext>
                  </a:extLst>
                </a:gridCol>
              </a:tblGrid>
              <a:tr h="207264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ysClr val="windowText" lastClr="000000"/>
                          </a:solidFill>
                        </a:rPr>
                        <a:t>Estimated PFS</a:t>
                      </a:r>
                    </a:p>
                  </a:txBody>
                  <a:tcPr marL="60960" marR="6096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/>
                          </a:solidFill>
                        </a:rPr>
                        <a:t>FL (n=86)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A07F"/>
                          </a:solidFill>
                        </a:rPr>
                        <a:t>MZL (n=24)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F78E2E"/>
                          </a:solidFill>
                        </a:rPr>
                        <a:t>All Patients (N=110)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1657420"/>
                  </a:ext>
                </a:extLst>
              </a:tr>
              <a:tr h="207264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ysClr val="windowText" lastClr="000000"/>
                          </a:solidFill>
                        </a:rPr>
                        <a:t>Median (95% CI), </a:t>
                      </a:r>
                      <a:r>
                        <a:rPr lang="en-US" sz="1100" b="1" dirty="0" err="1">
                          <a:solidFill>
                            <a:sysClr val="windowText" lastClr="000000"/>
                          </a:solidFill>
                        </a:rPr>
                        <a:t>mo</a:t>
                      </a:r>
                      <a:endParaRPr lang="en-US" sz="11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60960" marR="6096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39.6 (25.7–NE)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17.3 (9.2–NE)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39.6 (23.6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en-US" sz="1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NE)</a:t>
                      </a:r>
                    </a:p>
                  </a:txBody>
                  <a:tcPr marL="8467" marR="8467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225645"/>
                  </a:ext>
                </a:extLst>
              </a:tr>
              <a:tr h="207264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ysClr val="windowText" lastClr="000000"/>
                          </a:solidFill>
                        </a:rPr>
                        <a:t>24-mo rate (95% CI), %</a:t>
                      </a:r>
                    </a:p>
                  </a:txBody>
                  <a:tcPr marL="60960" marR="6096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63.4 (51.6–73.0)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47.4 (23.1–68.4)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60.1 (49.4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en-US" sz="1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69.2)</a:t>
                      </a:r>
                    </a:p>
                  </a:txBody>
                  <a:tcPr marL="8467" marR="8467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6984708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16416F5F-AF47-4EE5-A1A6-0E88D410D90D}"/>
              </a:ext>
            </a:extLst>
          </p:cNvPr>
          <p:cNvSpPr txBox="1"/>
          <p:nvPr/>
        </p:nvSpPr>
        <p:spPr>
          <a:xfrm>
            <a:off x="7462429" y="1177604"/>
            <a:ext cx="2884959" cy="2186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1" i="0" u="none" strike="noStrike" kern="1200" cap="none" spc="0" normalizeH="0" baseline="0" noProof="0" dirty="0">
                <a:ln>
                  <a:noFill/>
                </a:ln>
                <a:solidFill>
                  <a:srgbClr val="306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Progression-Free Survival</a:t>
            </a:r>
            <a:endParaRPr kumimoji="0" lang="en-GB" sz="1733" b="1" i="0" u="none" strike="noStrike" kern="1200" cap="none" spc="0" normalizeH="0" baseline="0" noProof="0" dirty="0">
              <a:ln>
                <a:noFill/>
              </a:ln>
              <a:solidFill>
                <a:srgbClr val="3060A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52680" y="3011424"/>
            <a:ext cx="1187408" cy="6217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709213" y="3014624"/>
            <a:ext cx="1051027" cy="6217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C7CD74-4626-6F44-8A90-89B4FAA287A1}"/>
              </a:ext>
            </a:extLst>
          </p:cNvPr>
          <p:cNvSpPr/>
          <p:nvPr/>
        </p:nvSpPr>
        <p:spPr>
          <a:xfrm>
            <a:off x="0" y="6488668"/>
            <a:ext cx="4202674" cy="369332"/>
          </a:xfrm>
          <a:prstGeom prst="rect">
            <a:avLst/>
          </a:prstGeom>
          <a:solidFill>
            <a:srgbClr val="2E5FAE"/>
          </a:solidFill>
        </p:spPr>
        <p:txBody>
          <a:bodyPr wrap="square" lIns="182880" tIns="91440" rIns="182880">
            <a:spAutoFit/>
          </a:bodyPr>
          <a:lstStyle/>
          <a:p>
            <a:pPr marL="0" marR="0" lvl="0" indent="0" algn="l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Courtesy of Laurie H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Sehn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 MD, MPH</a:t>
            </a:r>
          </a:p>
        </p:txBody>
      </p:sp>
    </p:spTree>
    <p:extLst>
      <p:ext uri="{BB962C8B-B14F-4D97-AF65-F5344CB8AC3E}">
        <p14:creationId xmlns:p14="http://schemas.microsoft.com/office/powerpoint/2010/main" val="23401164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E5CD6F-1709-B34D-91CA-9D9C5DFF9660}"/>
              </a:ext>
            </a:extLst>
          </p:cNvPr>
          <p:cNvSpPr txBox="1"/>
          <p:nvPr/>
        </p:nvSpPr>
        <p:spPr>
          <a:xfrm>
            <a:off x="2855640" y="3105834"/>
            <a:ext cx="6841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Appendix of Additional Data Slides</a:t>
            </a:r>
          </a:p>
        </p:txBody>
      </p:sp>
    </p:spTree>
    <p:extLst>
      <p:ext uri="{BB962C8B-B14F-4D97-AF65-F5344CB8AC3E}">
        <p14:creationId xmlns:p14="http://schemas.microsoft.com/office/powerpoint/2010/main" val="420016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GAZELLE study design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44" y="339708"/>
            <a:ext cx="11411712" cy="641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B03F9E-49D7-5140-954E-B194621AD3AF}"/>
              </a:ext>
            </a:extLst>
          </p:cNvPr>
          <p:cNvSpPr txBox="1"/>
          <p:nvPr/>
        </p:nvSpPr>
        <p:spPr>
          <a:xfrm>
            <a:off x="21450" y="6519446"/>
            <a:ext cx="53829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3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Canales-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3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Albendea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3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MAA et al. ASCO 2021;Abstract 7545.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7344F8-8067-C348-AFA4-FD62B5408698}"/>
              </a:ext>
            </a:extLst>
          </p:cNvPr>
          <p:cNvSpPr/>
          <p:nvPr/>
        </p:nvSpPr>
        <p:spPr>
          <a:xfrm>
            <a:off x="7989326" y="6488668"/>
            <a:ext cx="4202674" cy="369332"/>
          </a:xfrm>
          <a:prstGeom prst="rect">
            <a:avLst/>
          </a:prstGeom>
        </p:spPr>
        <p:txBody>
          <a:bodyPr wrap="square" lIns="182880" tIns="91440" rIns="182880">
            <a:spAutoFit/>
          </a:bodyPr>
          <a:lstStyle/>
          <a:p>
            <a:pPr marL="0" marR="0" lvl="0" indent="0" algn="r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Courtesy of Laurie H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Sehn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, MD, MPH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No patients experienced a Gr ≥3 IRR with obinutuzumab SDI in C2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18" y="22426"/>
            <a:ext cx="11413764" cy="64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63998" y="6465094"/>
            <a:ext cx="11447746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marL="0" marR="0" lvl="0" indent="0" algn="ctr" defTabSz="457200" rtl="0" eaLnBrk="1" fontAlgn="base" latinLnBrk="0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j-cs"/>
              </a:rPr>
              <a:t>Content of this presentation is the property of the author, licensed by ASCO. Permission required for reuse.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63B6D8-49FF-C248-9D09-A0F13362BD6B}"/>
              </a:ext>
            </a:extLst>
          </p:cNvPr>
          <p:cNvSpPr txBox="1"/>
          <p:nvPr/>
        </p:nvSpPr>
        <p:spPr>
          <a:xfrm>
            <a:off x="119336" y="6504840"/>
            <a:ext cx="53829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3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Canales-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3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Albendea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3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MAA et al. ASCO 2021;Abstract 7545.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BEAC01-F281-C94B-87D9-1B02B9D51BB5}"/>
              </a:ext>
            </a:extLst>
          </p:cNvPr>
          <p:cNvSpPr/>
          <p:nvPr/>
        </p:nvSpPr>
        <p:spPr>
          <a:xfrm>
            <a:off x="7989326" y="6488668"/>
            <a:ext cx="4202674" cy="369332"/>
          </a:xfrm>
          <a:prstGeom prst="rect">
            <a:avLst/>
          </a:prstGeom>
        </p:spPr>
        <p:txBody>
          <a:bodyPr wrap="square" lIns="182880" tIns="91440" rIns="182880">
            <a:spAutoFit/>
          </a:bodyPr>
          <a:lstStyle/>
          <a:p>
            <a:pPr marL="0" marR="0" lvl="0" indent="0" algn="r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Courtesy of Laurie H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Sehn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, MD, MPH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689585-9A27-9147-8082-07E32823DD96}"/>
              </a:ext>
            </a:extLst>
          </p:cNvPr>
          <p:cNvSpPr txBox="1"/>
          <p:nvPr/>
        </p:nvSpPr>
        <p:spPr>
          <a:xfrm>
            <a:off x="606510" y="99204"/>
            <a:ext cx="10962722" cy="107721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68CD"/>
                </a:solidFill>
              </a:rPr>
              <a:t>GAZELLE: No patients experienced a Grade 3 or higher IRR with </a:t>
            </a:r>
            <a:r>
              <a:rPr lang="en-US" sz="3200" dirty="0" err="1">
                <a:solidFill>
                  <a:srgbClr val="0068CD"/>
                </a:solidFill>
              </a:rPr>
              <a:t>obinutuzumab</a:t>
            </a:r>
            <a:r>
              <a:rPr lang="en-US" sz="3200" dirty="0">
                <a:solidFill>
                  <a:srgbClr val="0068CD"/>
                </a:solidFill>
              </a:rPr>
              <a:t> SDI in C2 </a:t>
            </a:r>
          </a:p>
        </p:txBody>
      </p:sp>
    </p:spTree>
    <p:extLst>
      <p:ext uri="{BB962C8B-B14F-4D97-AF65-F5344CB8AC3E}">
        <p14:creationId xmlns:p14="http://schemas.microsoft.com/office/powerpoint/2010/main" val="5309984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EOI response rates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62" y="0"/>
            <a:ext cx="11413764" cy="64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63998" y="6465094"/>
            <a:ext cx="11447746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marL="0" marR="0" lvl="0" indent="0" algn="ctr" defTabSz="457200" rtl="0" eaLnBrk="1" fontAlgn="base" latinLnBrk="0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j-cs"/>
              </a:rPr>
              <a:t>Content of this presentation is the property of the author, licensed by ASCO. Permission required for reuse.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70ECE4-6C06-2045-9B28-C81AE3FA1FB1}"/>
              </a:ext>
            </a:extLst>
          </p:cNvPr>
          <p:cNvSpPr txBox="1"/>
          <p:nvPr/>
        </p:nvSpPr>
        <p:spPr>
          <a:xfrm>
            <a:off x="121920" y="6420242"/>
            <a:ext cx="53829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3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Canales-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3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Albendea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3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MAA et al. ASCO 2021;Abstract 7545.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ED8A76-B3CE-4D4B-94C7-9F412579CFA5}"/>
              </a:ext>
            </a:extLst>
          </p:cNvPr>
          <p:cNvSpPr/>
          <p:nvPr/>
        </p:nvSpPr>
        <p:spPr>
          <a:xfrm>
            <a:off x="7989326" y="6488668"/>
            <a:ext cx="4202674" cy="369332"/>
          </a:xfrm>
          <a:prstGeom prst="rect">
            <a:avLst/>
          </a:prstGeom>
        </p:spPr>
        <p:txBody>
          <a:bodyPr wrap="square" lIns="182880" tIns="91440" rIns="182880">
            <a:spAutoFit/>
          </a:bodyPr>
          <a:lstStyle/>
          <a:p>
            <a:pPr marL="0" marR="0" lvl="0" indent="0" algn="r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Courtesy of Laurie H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Sehn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, MD, MPH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B3FC91-742D-A847-84A7-C82056B48835}"/>
              </a:ext>
            </a:extLst>
          </p:cNvPr>
          <p:cNvSpPr txBox="1"/>
          <p:nvPr/>
        </p:nvSpPr>
        <p:spPr>
          <a:xfrm>
            <a:off x="614638" y="516597"/>
            <a:ext cx="10962722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68CD"/>
                </a:solidFill>
              </a:rPr>
              <a:t>GAZELLE: EOI response rates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9B01DDD9-7714-3C4F-94C6-18A1378409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63649"/>
            <a:ext cx="12149889" cy="3184549"/>
          </a:xfrm>
        </p:spPr>
      </p:pic>
      <p:sp>
        <p:nvSpPr>
          <p:cNvPr id="6" name="Title 7">
            <a:extLst>
              <a:ext uri="{FF2B5EF4-FFF2-40B4-BE49-F238E27FC236}">
                <a16:creationId xmlns:a16="http://schemas.microsoft.com/office/drawing/2014/main" id="{A2A95F5F-3999-0649-9529-A94E3EED5F0C}"/>
              </a:ext>
            </a:extLst>
          </p:cNvPr>
          <p:cNvSpPr txBox="1">
            <a:spLocks/>
          </p:cNvSpPr>
          <p:nvPr/>
        </p:nvSpPr>
        <p:spPr bwMode="auto">
          <a:xfrm>
            <a:off x="257385" y="340138"/>
            <a:ext cx="11677227" cy="907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874" tIns="45939" rIns="91874" bIns="45939" numCol="1" anchor="b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EBE114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EBE114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EBE114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EBE114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EBE114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608219" algn="ctr" rtl="0" fontAlgn="base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EBE114"/>
                </a:solidFill>
                <a:latin typeface="Arial" charset="0"/>
                <a:ea typeface="ＭＳ Ｐゴシック" charset="0"/>
              </a:defRPr>
            </a:lvl6pPr>
            <a:lvl7pPr marL="1216494" algn="ctr" rtl="0" fontAlgn="base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EBE114"/>
                </a:solidFill>
                <a:latin typeface="Arial" charset="0"/>
                <a:ea typeface="ＭＳ Ｐゴシック" charset="0"/>
              </a:defRPr>
            </a:lvl7pPr>
            <a:lvl8pPr marL="1824736" algn="ctr" rtl="0" fontAlgn="base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EBE114"/>
                </a:solidFill>
                <a:latin typeface="Arial" charset="0"/>
                <a:ea typeface="ＭＳ Ｐゴシック" charset="0"/>
              </a:defRPr>
            </a:lvl8pPr>
            <a:lvl9pPr marL="2432990" algn="ctr" rtl="0" fontAlgn="base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EBE114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ＭＳ Ｐゴシック"/>
              </a:rPr>
              <a:t>Characteristics of Patients Achieving Complete or Partial Response with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ＭＳ Ｐゴシック"/>
              </a:rPr>
              <a:t>Tazemetostat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ＭＳ Ｐゴシック"/>
              </a:rPr>
              <a:t> for Wild-Type (WT) R/R FL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05E1F0-D34B-2F4D-BCFB-7814879A7EAE}"/>
              </a:ext>
            </a:extLst>
          </p:cNvPr>
          <p:cNvSpPr txBox="1"/>
          <p:nvPr/>
        </p:nvSpPr>
        <p:spPr>
          <a:xfrm>
            <a:off x="257385" y="4648198"/>
            <a:ext cx="113097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3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Of 99 patients with WT EZH2 or EZH2 mutations, 19 patients with WT EZH2 who received a median of 3 prior lines of therapy responded (2 CR/17 PR)</a:t>
            </a:r>
          </a:p>
          <a:p>
            <a:pPr marL="342900" marR="0" lvl="0" indent="-342900" algn="l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3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342900" marR="0" lvl="0" indent="-342900" algn="l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3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Patients with refractoriness to last therapy represented 26.3% and 51.6% of WT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3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and EZH2 mutation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3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responders</a:t>
            </a:r>
          </a:p>
          <a:p>
            <a:pPr marL="342900" marR="0" lvl="0" indent="-342900" algn="l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3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614C10-B7D2-AF45-89C8-C487FA38DC87}"/>
              </a:ext>
            </a:extLst>
          </p:cNvPr>
          <p:cNvSpPr txBox="1"/>
          <p:nvPr/>
        </p:nvSpPr>
        <p:spPr>
          <a:xfrm>
            <a:off x="179490" y="6517862"/>
            <a:ext cx="38771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3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Batlevi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3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CL et al. ICML 2021;Abstract 109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1DFDE5-F9F5-2F4B-9F87-7EA29821C6E8}"/>
              </a:ext>
            </a:extLst>
          </p:cNvPr>
          <p:cNvSpPr/>
          <p:nvPr/>
        </p:nvSpPr>
        <p:spPr>
          <a:xfrm>
            <a:off x="7989326" y="6488668"/>
            <a:ext cx="4202674" cy="369332"/>
          </a:xfrm>
          <a:prstGeom prst="rect">
            <a:avLst/>
          </a:prstGeom>
        </p:spPr>
        <p:txBody>
          <a:bodyPr wrap="square" lIns="182880" tIns="91440" rIns="182880">
            <a:spAutoFit/>
          </a:bodyPr>
          <a:lstStyle/>
          <a:p>
            <a:pPr marL="0" marR="0" lvl="0" indent="0" algn="r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Courtesy of Laurie H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Sehn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, MD, MPH</a:t>
            </a:r>
          </a:p>
        </p:txBody>
      </p:sp>
    </p:spTree>
    <p:extLst>
      <p:ext uri="{BB962C8B-B14F-4D97-AF65-F5344CB8AC3E}">
        <p14:creationId xmlns:p14="http://schemas.microsoft.com/office/powerpoint/2010/main" val="5351672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>
            <a:cxnSpLocks noChangeShapeType="1"/>
          </p:cNvCxnSpPr>
          <p:nvPr/>
        </p:nvCxnSpPr>
        <p:spPr bwMode="auto">
          <a:xfrm>
            <a:off x="914400" y="1630667"/>
            <a:ext cx="10160000" cy="0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6" name="Title 43">
            <a:extLst>
              <a:ext uri="{FF2B5EF4-FFF2-40B4-BE49-F238E27FC236}">
                <a16:creationId xmlns:a16="http://schemas.microsoft.com/office/drawing/2014/main" id="{8B82E747-2FD2-4FB4-9024-F02F55002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8040"/>
            <a:ext cx="12192000" cy="104851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3200" dirty="0">
                <a:solidFill>
                  <a:schemeClr val="accent5">
                    <a:lumMod val="25000"/>
                  </a:schemeClr>
                </a:solidFill>
              </a:rPr>
              <a:t>Completed Induction Analysis of MAGNIFY: Phase 3b study of </a:t>
            </a:r>
            <a:r>
              <a:rPr lang="en-CA" sz="3200" dirty="0">
                <a:solidFill>
                  <a:schemeClr val="accent5">
                    <a:lumMod val="25000"/>
                  </a:schemeClr>
                </a:solidFill>
              </a:rPr>
              <a:t>R</a:t>
            </a:r>
            <a:r>
              <a:rPr lang="en-CA" sz="3200" baseline="30000" dirty="0">
                <a:solidFill>
                  <a:schemeClr val="accent5">
                    <a:lumMod val="25000"/>
                  </a:schemeClr>
                </a:solidFill>
              </a:rPr>
              <a:t>2</a:t>
            </a:r>
            <a:r>
              <a:rPr lang="en-CA" sz="3200" dirty="0">
                <a:solidFill>
                  <a:schemeClr val="accent5">
                    <a:lumMod val="25000"/>
                  </a:schemeClr>
                </a:solidFill>
              </a:rPr>
              <a:t> followed by Maintenance in R/R Indolent NHL</a:t>
            </a:r>
            <a:endParaRPr lang="en-US" sz="3200" dirty="0">
              <a:solidFill>
                <a:schemeClr val="accent5">
                  <a:lumMod val="2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01"/>
            <a:ext cx="12192000" cy="62457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90560" y="6366934"/>
            <a:ext cx="398272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61616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Lansigan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61616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et al, ASH 2021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A7C28F-F909-054A-B949-297859230802}"/>
              </a:ext>
            </a:extLst>
          </p:cNvPr>
          <p:cNvSpPr/>
          <p:nvPr/>
        </p:nvSpPr>
        <p:spPr>
          <a:xfrm>
            <a:off x="0" y="6488668"/>
            <a:ext cx="4202674" cy="369332"/>
          </a:xfrm>
          <a:prstGeom prst="rect">
            <a:avLst/>
          </a:prstGeom>
        </p:spPr>
        <p:txBody>
          <a:bodyPr wrap="square" lIns="182880" tIns="91440" rIns="182880">
            <a:spAutoFit/>
          </a:bodyPr>
          <a:lstStyle/>
          <a:p>
            <a:pPr marL="0" marR="0" lvl="0" indent="0" algn="l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Courtesy of Laurie H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Sehn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, MD, MPH</a:t>
            </a:r>
          </a:p>
        </p:txBody>
      </p:sp>
    </p:spTree>
    <p:extLst>
      <p:ext uri="{BB962C8B-B14F-4D97-AF65-F5344CB8AC3E}">
        <p14:creationId xmlns:p14="http://schemas.microsoft.com/office/powerpoint/2010/main" val="2835603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432FF"/>
                </a:solidFill>
              </a:rPr>
              <a:t>Dr </a:t>
            </a:r>
            <a:r>
              <a:rPr lang="en-US" sz="3200" dirty="0"/>
              <a:t>Leonard</a:t>
            </a:r>
            <a:r>
              <a:rPr lang="en-US" sz="3200" dirty="0">
                <a:solidFill>
                  <a:srgbClr val="0432FF"/>
                </a:solidFill>
              </a:rPr>
              <a:t> — Disclosures</a:t>
            </a:r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4294967295"/>
          </p:nvPr>
        </p:nvGraphicFramePr>
        <p:xfrm>
          <a:off x="1055440" y="1844824"/>
          <a:ext cx="10215813" cy="3888432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592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3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39095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Consulting Agreements</a:t>
                      </a:r>
                      <a:endParaRPr lang="en-US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AbbVie Inc, AstraZeneca Pharmaceuticals LP, Bayer HealthCare Pharmaceuticals, Bristol-Myers Squibb Company, Celgene Corporation,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Epizyme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Inc, Genentech, a member of the Roche Group, Genmab, Gilead Sciences Inc, Incyte Corporation, Janssen Biotech Inc,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Karyopharm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Therapeutics, Kite, A Gilead Company,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Miltenyi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Biotec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, Mustang Bio, Regeneron Pharmaceuticals Inc, Second Genome,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Sutro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Biopharma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9007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Contracted Research</a:t>
                      </a:r>
                      <a:endParaRPr lang="en-US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Epizyme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Inc, Genentech, a member of the Roche Group, Janssen Biotech Inc</a:t>
                      </a: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1496824"/>
                  </a:ext>
                </a:extLst>
              </a:tr>
              <a:tr h="1060330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Data and Safety Monitoring Board/Committee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AstraZeneca Pharmaceuticals LP, Bristol-Myers Squibb Company, Genentech, a member of the Roche Group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206932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13273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40E062-327A-C849-AD7A-FCB084CDB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02EA7D6-7B33-0046-AF0B-5E88B6B0EDEC}"/>
              </a:ext>
            </a:extLst>
          </p:cNvPr>
          <p:cNvSpPr/>
          <p:nvPr/>
        </p:nvSpPr>
        <p:spPr>
          <a:xfrm>
            <a:off x="0" y="6644640"/>
            <a:ext cx="502920" cy="213360"/>
          </a:xfrm>
          <a:prstGeom prst="rect">
            <a:avLst/>
          </a:prstGeom>
          <a:solidFill>
            <a:srgbClr val="2F60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3F6E42-CE97-994A-8D35-C77BC954966D}"/>
              </a:ext>
            </a:extLst>
          </p:cNvPr>
          <p:cNvSpPr txBox="1"/>
          <p:nvPr/>
        </p:nvSpPr>
        <p:spPr>
          <a:xfrm>
            <a:off x="138791" y="97974"/>
            <a:ext cx="11797393" cy="677108"/>
          </a:xfrm>
          <a:prstGeom prst="rect">
            <a:avLst/>
          </a:prstGeom>
          <a:solidFill>
            <a:srgbClr val="E0EFF7"/>
          </a:solidFill>
        </p:spPr>
        <p:txBody>
          <a:bodyPr wrap="square" rtlCol="0">
            <a:spAutoFit/>
          </a:bodyPr>
          <a:lstStyle/>
          <a:p>
            <a:pPr marL="0" marR="0" lvl="0" indent="0" algn="l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305FA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DOR, PFS and OS in Patients with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305FA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iNHL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305FA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by POD24 Status 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305FAE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083868-E98C-D941-8E5E-E5CE0CD55FC4}"/>
              </a:ext>
            </a:extLst>
          </p:cNvPr>
          <p:cNvSpPr/>
          <p:nvPr/>
        </p:nvSpPr>
        <p:spPr>
          <a:xfrm>
            <a:off x="7989326" y="6488668"/>
            <a:ext cx="4202674" cy="369332"/>
          </a:xfrm>
          <a:prstGeom prst="rect">
            <a:avLst/>
          </a:prstGeom>
          <a:solidFill>
            <a:srgbClr val="2E5FAE"/>
          </a:solidFill>
        </p:spPr>
        <p:txBody>
          <a:bodyPr wrap="square" lIns="182880" tIns="91440" rIns="182880">
            <a:spAutoFit/>
          </a:bodyPr>
          <a:lstStyle/>
          <a:p>
            <a:pPr marL="0" marR="0" lvl="0" indent="0" algn="r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Courtesy of Laurie H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Sehn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, MD, MPH</a:t>
            </a:r>
          </a:p>
        </p:txBody>
      </p:sp>
    </p:spTree>
    <p:extLst>
      <p:ext uri="{BB962C8B-B14F-4D97-AF65-F5344CB8AC3E}">
        <p14:creationId xmlns:p14="http://schemas.microsoft.com/office/powerpoint/2010/main" val="40690371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DD9894-3B5B-9D41-BE09-3134ECC1F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E3FD1C-47DE-3243-8BAF-8E4428B03749}"/>
              </a:ext>
            </a:extLst>
          </p:cNvPr>
          <p:cNvSpPr/>
          <p:nvPr/>
        </p:nvSpPr>
        <p:spPr>
          <a:xfrm>
            <a:off x="0" y="6644640"/>
            <a:ext cx="502920" cy="213360"/>
          </a:xfrm>
          <a:prstGeom prst="rect">
            <a:avLst/>
          </a:prstGeom>
          <a:solidFill>
            <a:srgbClr val="2F60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4DF13D-3FAD-DB4F-A267-1EF991F5DD74}"/>
              </a:ext>
            </a:extLst>
          </p:cNvPr>
          <p:cNvSpPr txBox="1"/>
          <p:nvPr/>
        </p:nvSpPr>
        <p:spPr>
          <a:xfrm>
            <a:off x="138791" y="95150"/>
            <a:ext cx="11797393" cy="936538"/>
          </a:xfrm>
          <a:prstGeom prst="rect">
            <a:avLst/>
          </a:prstGeom>
          <a:solidFill>
            <a:srgbClr val="E0EFF7"/>
          </a:solidFill>
        </p:spPr>
        <p:txBody>
          <a:bodyPr wrap="square" tIns="0" bIns="0" rtlCol="0" anchor="ctr">
            <a:spAutoFit/>
          </a:bodyPr>
          <a:lstStyle/>
          <a:p>
            <a:pPr marL="0" marR="0" lvl="0" indent="0" algn="l" defTabSz="1216002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305FA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CAR T-Cell Expansion and Key Pretreatment Serum Analytes in Patients with FL by POD24 Status 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E4E0F3-8DE2-594D-AC82-31F2ACDF09EE}"/>
              </a:ext>
            </a:extLst>
          </p:cNvPr>
          <p:cNvSpPr/>
          <p:nvPr/>
        </p:nvSpPr>
        <p:spPr>
          <a:xfrm>
            <a:off x="7989326" y="6488668"/>
            <a:ext cx="4202674" cy="369332"/>
          </a:xfrm>
          <a:prstGeom prst="rect">
            <a:avLst/>
          </a:prstGeom>
          <a:solidFill>
            <a:srgbClr val="2E5FAE"/>
          </a:solidFill>
        </p:spPr>
        <p:txBody>
          <a:bodyPr wrap="square" lIns="182880" tIns="91440" rIns="182880">
            <a:spAutoFit/>
          </a:bodyPr>
          <a:lstStyle/>
          <a:p>
            <a:pPr marL="0" marR="0" lvl="0" indent="0" algn="r" defTabSz="1216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Courtesy of Laurie H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Sehn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, MD, MPH</a:t>
            </a:r>
          </a:p>
        </p:txBody>
      </p:sp>
    </p:spTree>
    <p:extLst>
      <p:ext uri="{BB962C8B-B14F-4D97-AF65-F5344CB8AC3E}">
        <p14:creationId xmlns:p14="http://schemas.microsoft.com/office/powerpoint/2010/main" val="17780683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D77BD-26B0-774B-A1C7-67AC27B3A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ELARA: Efficacy Analysis with Extended Follow-Up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E15821-C411-6546-8DFE-F08ADCFD6F35}"/>
              </a:ext>
            </a:extLst>
          </p:cNvPr>
          <p:cNvSpPr txBox="1"/>
          <p:nvPr/>
        </p:nvSpPr>
        <p:spPr>
          <a:xfrm>
            <a:off x="0" y="6469404"/>
            <a:ext cx="4013224" cy="323165"/>
          </a:xfrm>
          <a:prstGeom prst="rect">
            <a:avLst/>
          </a:prstGeom>
          <a:noFill/>
        </p:spPr>
        <p:txBody>
          <a:bodyPr wrap="none" lIns="274320" rtlCol="0">
            <a:no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Thieblemont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C et al. ASH 2021;Abstract 131.</a:t>
            </a:r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3A7C0AA-FD59-644D-84AA-900CE9E89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493361"/>
            <a:ext cx="11501297" cy="387127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7DBB38F-0B7E-014B-8C6E-6FB8EE8780E8}"/>
              </a:ext>
            </a:extLst>
          </p:cNvPr>
          <p:cNvSpPr/>
          <p:nvPr/>
        </p:nvSpPr>
        <p:spPr>
          <a:xfrm>
            <a:off x="3994663" y="6488668"/>
            <a:ext cx="4202674" cy="369332"/>
          </a:xfrm>
          <a:prstGeom prst="rect">
            <a:avLst/>
          </a:prstGeom>
        </p:spPr>
        <p:txBody>
          <a:bodyPr wrap="square" lIns="182880" tIns="91440" rIns="18288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Courtesy of John P Leonard, MD</a:t>
            </a:r>
          </a:p>
        </p:txBody>
      </p:sp>
    </p:spTree>
    <p:extLst>
      <p:ext uri="{BB962C8B-B14F-4D97-AF65-F5344CB8AC3E}">
        <p14:creationId xmlns:p14="http://schemas.microsoft.com/office/powerpoint/2010/main" val="188004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1E84F-BABD-1B4A-A4FE-30413D523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44624"/>
            <a:ext cx="10358967" cy="1185763"/>
          </a:xfrm>
        </p:spPr>
        <p:txBody>
          <a:bodyPr/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Subcutaneous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Epcoritamab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for R/R B-Cell NHL: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Treatment Response by Diagnosis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2BFD64-E400-7D49-B41F-3685B11EC073}"/>
              </a:ext>
            </a:extLst>
          </p:cNvPr>
          <p:cNvSpPr txBox="1"/>
          <p:nvPr/>
        </p:nvSpPr>
        <p:spPr>
          <a:xfrm>
            <a:off x="0" y="6477098"/>
            <a:ext cx="4792964" cy="307777"/>
          </a:xfrm>
          <a:prstGeom prst="rect">
            <a:avLst/>
          </a:prstGeom>
          <a:noFill/>
        </p:spPr>
        <p:txBody>
          <a:bodyPr wrap="none" lIns="274320" rtlCol="0">
            <a:no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Hutchings M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Lancet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2021;398:1157–69.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A70F778F-F5F8-6049-B0D8-E8F9BB6634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302395"/>
            <a:ext cx="11614192" cy="43204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1A0F77-F2F4-6246-BF60-C60ED1A2C7BB}"/>
              </a:ext>
            </a:extLst>
          </p:cNvPr>
          <p:cNvSpPr txBox="1"/>
          <p:nvPr/>
        </p:nvSpPr>
        <p:spPr>
          <a:xfrm>
            <a:off x="407368" y="5635626"/>
            <a:ext cx="11521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The recommended Phase II dose was 48 mg across B-cell NHL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histologies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BDE05E-121E-D147-9A80-4501AA9733FB}"/>
              </a:ext>
            </a:extLst>
          </p:cNvPr>
          <p:cNvSpPr/>
          <p:nvPr/>
        </p:nvSpPr>
        <p:spPr>
          <a:xfrm>
            <a:off x="3994663" y="6488668"/>
            <a:ext cx="4202674" cy="369332"/>
          </a:xfrm>
          <a:prstGeom prst="rect">
            <a:avLst/>
          </a:prstGeom>
        </p:spPr>
        <p:txBody>
          <a:bodyPr wrap="square" lIns="182880" tIns="91440" rIns="18288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Courtesy of John P Leonard, MD</a:t>
            </a:r>
          </a:p>
        </p:txBody>
      </p:sp>
    </p:spTree>
    <p:extLst>
      <p:ext uri="{BB962C8B-B14F-4D97-AF65-F5344CB8AC3E}">
        <p14:creationId xmlns:p14="http://schemas.microsoft.com/office/powerpoint/2010/main" val="333887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1E84F-BABD-1B4A-A4FE-30413D523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966" y="260649"/>
            <a:ext cx="10358967" cy="1224136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0432FF"/>
                </a:solidFill>
              </a:rPr>
              <a:t>Comparative Potency and Isoform Selectivity of PI3K Inhibitors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FB3713-111B-514B-8BBE-65D88DCAC512}"/>
              </a:ext>
            </a:extLst>
          </p:cNvPr>
          <p:cNvSpPr txBox="1"/>
          <p:nvPr/>
        </p:nvSpPr>
        <p:spPr>
          <a:xfrm>
            <a:off x="1" y="6477099"/>
            <a:ext cx="4026998" cy="323165"/>
          </a:xfrm>
          <a:prstGeom prst="rect">
            <a:avLst/>
          </a:prstGeom>
          <a:noFill/>
        </p:spPr>
        <p:txBody>
          <a:bodyPr wrap="none" lIns="274320" rtlCol="0">
            <a:no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Lynch RC et al. ASH 2021;Abstract 813. </a:t>
            </a:r>
          </a:p>
        </p:txBody>
      </p:sp>
      <p:pic>
        <p:nvPicPr>
          <p:cNvPr id="5" name="Picture 4" descr="Table, timeline&#10;&#10;Description automatically generated">
            <a:extLst>
              <a:ext uri="{FF2B5EF4-FFF2-40B4-BE49-F238E27FC236}">
                <a16:creationId xmlns:a16="http://schemas.microsoft.com/office/drawing/2014/main" id="{E8BD7B2F-CC23-C346-9DBC-535B299CB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1378521"/>
            <a:ext cx="10113380" cy="41009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246806C-216A-0743-A458-4B0D8ADF8720}"/>
              </a:ext>
            </a:extLst>
          </p:cNvPr>
          <p:cNvSpPr/>
          <p:nvPr/>
        </p:nvSpPr>
        <p:spPr>
          <a:xfrm>
            <a:off x="3994663" y="6488668"/>
            <a:ext cx="4202674" cy="369332"/>
          </a:xfrm>
          <a:prstGeom prst="rect">
            <a:avLst/>
          </a:prstGeom>
        </p:spPr>
        <p:txBody>
          <a:bodyPr wrap="square" lIns="182880" tIns="91440" rIns="18288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Courtesy of John P Leonard, MD</a:t>
            </a:r>
          </a:p>
        </p:txBody>
      </p:sp>
    </p:spTree>
    <p:extLst>
      <p:ext uri="{BB962C8B-B14F-4D97-AF65-F5344CB8AC3E}">
        <p14:creationId xmlns:p14="http://schemas.microsoft.com/office/powerpoint/2010/main" val="25274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1E84F-BABD-1B4A-A4FE-30413D523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966" y="116632"/>
            <a:ext cx="10358967" cy="1224136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CITADEL-203 Phase II Study of the Next-Generation PI3K-Delta Inhibitor </a:t>
            </a:r>
            <a:r>
              <a:rPr lang="en-US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Parsaclisib</a:t>
            </a:r>
            <a:r>
              <a:rPr lang="en-US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R/R FL: </a:t>
            </a:r>
            <a:r>
              <a:rPr lang="en-US" i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 Response by IRC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FB3713-111B-514B-8BBE-65D88DCAC512}"/>
              </a:ext>
            </a:extLst>
          </p:cNvPr>
          <p:cNvSpPr txBox="1"/>
          <p:nvPr/>
        </p:nvSpPr>
        <p:spPr>
          <a:xfrm>
            <a:off x="1" y="6477099"/>
            <a:ext cx="4026998" cy="323165"/>
          </a:xfrm>
          <a:prstGeom prst="rect">
            <a:avLst/>
          </a:prstGeom>
          <a:noFill/>
        </p:spPr>
        <p:txBody>
          <a:bodyPr wrap="none" lIns="274320" rtlCol="0">
            <a:no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Lynch R et al. ASH 2021;Abstract 813. </a:t>
            </a:r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996BEA64-7AF4-464A-8AC6-0FDDCDEC0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1319895"/>
            <a:ext cx="10185400" cy="45847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53FFE67-3F8B-4A4C-97D2-27BB732FD759}"/>
              </a:ext>
            </a:extLst>
          </p:cNvPr>
          <p:cNvSpPr/>
          <p:nvPr/>
        </p:nvSpPr>
        <p:spPr bwMode="auto">
          <a:xfrm>
            <a:off x="1847528" y="3140967"/>
            <a:ext cx="432048" cy="435825"/>
          </a:xfrm>
          <a:prstGeom prst="rect">
            <a:avLst/>
          </a:prstGeom>
          <a:solidFill>
            <a:srgbClr val="7FB14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7FB14A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14623E-4CDC-194D-B1F4-320D40BA613A}"/>
              </a:ext>
            </a:extLst>
          </p:cNvPr>
          <p:cNvSpPr txBox="1"/>
          <p:nvPr/>
        </p:nvSpPr>
        <p:spPr>
          <a:xfrm>
            <a:off x="1809906" y="3052095"/>
            <a:ext cx="6136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57%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7E61F9-E8B8-4243-8435-D4E320060E44}"/>
              </a:ext>
            </a:extLst>
          </p:cNvPr>
          <p:cNvSpPr/>
          <p:nvPr/>
        </p:nvSpPr>
        <p:spPr bwMode="auto">
          <a:xfrm>
            <a:off x="3791744" y="3140967"/>
            <a:ext cx="389784" cy="435825"/>
          </a:xfrm>
          <a:prstGeom prst="rect">
            <a:avLst/>
          </a:prstGeom>
          <a:solidFill>
            <a:srgbClr val="7FB14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E7D1D8-8A59-A846-91DD-F685D66D2567}"/>
              </a:ext>
            </a:extLst>
          </p:cNvPr>
          <p:cNvSpPr txBox="1"/>
          <p:nvPr/>
        </p:nvSpPr>
        <p:spPr>
          <a:xfrm>
            <a:off x="3719736" y="3081880"/>
            <a:ext cx="6570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58%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B5762E-2689-464C-BB64-D47DCB9F7E12}"/>
              </a:ext>
            </a:extLst>
          </p:cNvPr>
          <p:cNvSpPr/>
          <p:nvPr/>
        </p:nvSpPr>
        <p:spPr bwMode="auto">
          <a:xfrm>
            <a:off x="1991544" y="1628799"/>
            <a:ext cx="864096" cy="435825"/>
          </a:xfrm>
          <a:prstGeom prst="rect">
            <a:avLst/>
          </a:prstGeom>
          <a:solidFill>
            <a:srgbClr val="E8EBE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1A3939-F792-7644-9D7D-FA834295665A}"/>
              </a:ext>
            </a:extLst>
          </p:cNvPr>
          <p:cNvSpPr txBox="1"/>
          <p:nvPr/>
        </p:nvSpPr>
        <p:spPr>
          <a:xfrm>
            <a:off x="1697403" y="1665516"/>
            <a:ext cx="942213" cy="503398"/>
          </a:xfrm>
          <a:prstGeom prst="rect">
            <a:avLst/>
          </a:prstGeom>
          <a:solidFill>
            <a:srgbClr val="E8EBE8"/>
          </a:solidFill>
        </p:spPr>
        <p:txBody>
          <a:bodyPr wrap="none" rtlCol="0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75.4%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196963-8839-DB45-8C92-9EEA5DE25E56}"/>
              </a:ext>
            </a:extLst>
          </p:cNvPr>
          <p:cNvSpPr/>
          <p:nvPr/>
        </p:nvSpPr>
        <p:spPr bwMode="auto">
          <a:xfrm>
            <a:off x="3215680" y="1399697"/>
            <a:ext cx="770956" cy="435825"/>
          </a:xfrm>
          <a:prstGeom prst="rect">
            <a:avLst/>
          </a:prstGeom>
          <a:solidFill>
            <a:srgbClr val="E8EBE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3CD71DA-7CDD-6641-AC97-DA73DDC3C195}"/>
              </a:ext>
            </a:extLst>
          </p:cNvPr>
          <p:cNvSpPr/>
          <p:nvPr/>
        </p:nvSpPr>
        <p:spPr bwMode="auto">
          <a:xfrm>
            <a:off x="3986636" y="1657326"/>
            <a:ext cx="813220" cy="435825"/>
          </a:xfrm>
          <a:prstGeom prst="rect">
            <a:avLst/>
          </a:prstGeom>
          <a:solidFill>
            <a:srgbClr val="E8EBE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DAC5B1-3571-A549-AA86-D40C5BE58C8B}"/>
              </a:ext>
            </a:extLst>
          </p:cNvPr>
          <p:cNvSpPr txBox="1"/>
          <p:nvPr/>
        </p:nvSpPr>
        <p:spPr>
          <a:xfrm>
            <a:off x="3554555" y="1664784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77.7%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A25FEF5-76BC-DE41-AB6A-D67BF26FBDDC}"/>
              </a:ext>
            </a:extLst>
          </p:cNvPr>
          <p:cNvSpPr/>
          <p:nvPr/>
        </p:nvSpPr>
        <p:spPr bwMode="auto">
          <a:xfrm>
            <a:off x="1847528" y="4365103"/>
            <a:ext cx="432048" cy="432048"/>
          </a:xfrm>
          <a:prstGeom prst="rect">
            <a:avLst/>
          </a:prstGeom>
          <a:solidFill>
            <a:srgbClr val="9D421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8F2752-A9C1-D140-B4BF-DA624AA768A3}"/>
              </a:ext>
            </a:extLst>
          </p:cNvPr>
          <p:cNvSpPr txBox="1"/>
          <p:nvPr/>
        </p:nvSpPr>
        <p:spPr>
          <a:xfrm>
            <a:off x="1778057" y="4304128"/>
            <a:ext cx="5196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18%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0A629A-C13A-C341-B5E8-7042D419D4D5}"/>
              </a:ext>
            </a:extLst>
          </p:cNvPr>
          <p:cNvSpPr/>
          <p:nvPr/>
        </p:nvSpPr>
        <p:spPr bwMode="auto">
          <a:xfrm>
            <a:off x="2536094" y="4453325"/>
            <a:ext cx="463562" cy="435825"/>
          </a:xfrm>
          <a:prstGeom prst="rect">
            <a:avLst/>
          </a:prstGeom>
          <a:solidFill>
            <a:srgbClr val="1664B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B09F6F-4957-1340-9BF8-8EE5EA6ECD51}"/>
              </a:ext>
            </a:extLst>
          </p:cNvPr>
          <p:cNvSpPr txBox="1"/>
          <p:nvPr/>
        </p:nvSpPr>
        <p:spPr>
          <a:xfrm>
            <a:off x="2505465" y="4378544"/>
            <a:ext cx="5196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15%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EAFD1E2-9124-DC47-AB62-630D43823168}"/>
              </a:ext>
            </a:extLst>
          </p:cNvPr>
          <p:cNvSpPr/>
          <p:nvPr/>
        </p:nvSpPr>
        <p:spPr bwMode="auto">
          <a:xfrm>
            <a:off x="3791744" y="4365103"/>
            <a:ext cx="389784" cy="432048"/>
          </a:xfrm>
          <a:prstGeom prst="rect">
            <a:avLst/>
          </a:prstGeom>
          <a:solidFill>
            <a:srgbClr val="9D421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D5AFDA-E009-CD48-BAB5-20EC6A9D2301}"/>
              </a:ext>
            </a:extLst>
          </p:cNvPr>
          <p:cNvSpPr txBox="1"/>
          <p:nvPr/>
        </p:nvSpPr>
        <p:spPr>
          <a:xfrm>
            <a:off x="3688405" y="4307211"/>
            <a:ext cx="5196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19%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61F51BA-1053-0B40-A404-DF94F9ADBEAB}"/>
              </a:ext>
            </a:extLst>
          </p:cNvPr>
          <p:cNvSpPr/>
          <p:nvPr/>
        </p:nvSpPr>
        <p:spPr bwMode="auto">
          <a:xfrm>
            <a:off x="4464735" y="4462635"/>
            <a:ext cx="406610" cy="435825"/>
          </a:xfrm>
          <a:prstGeom prst="rect">
            <a:avLst/>
          </a:prstGeom>
          <a:solidFill>
            <a:srgbClr val="1564A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34BBF5-8B4A-A24D-A3B9-CAF7502E2919}"/>
              </a:ext>
            </a:extLst>
          </p:cNvPr>
          <p:cNvSpPr txBox="1"/>
          <p:nvPr/>
        </p:nvSpPr>
        <p:spPr>
          <a:xfrm>
            <a:off x="4393246" y="4378544"/>
            <a:ext cx="5196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13%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SD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FEA8FF0-1939-DE4B-A8BB-D35BFCB06E90}"/>
              </a:ext>
            </a:extLst>
          </p:cNvPr>
          <p:cNvSpPr/>
          <p:nvPr/>
        </p:nvSpPr>
        <p:spPr>
          <a:xfrm>
            <a:off x="3994663" y="6488668"/>
            <a:ext cx="4202674" cy="369332"/>
          </a:xfrm>
          <a:prstGeom prst="rect">
            <a:avLst/>
          </a:prstGeom>
        </p:spPr>
        <p:txBody>
          <a:bodyPr wrap="square" lIns="182880" tIns="91440" rIns="18288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Courtesy of John P Leonard, MD</a:t>
            </a:r>
          </a:p>
        </p:txBody>
      </p:sp>
    </p:spTree>
    <p:extLst>
      <p:ext uri="{BB962C8B-B14F-4D97-AF65-F5344CB8AC3E}">
        <p14:creationId xmlns:p14="http://schemas.microsoft.com/office/powerpoint/2010/main" val="385298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1E84F-BABD-1B4A-A4FE-30413D523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966" y="-27384"/>
            <a:ext cx="10882666" cy="1224136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0432FF"/>
                </a:solidFill>
              </a:rPr>
              <a:t>CITADEL-203 Phase II Study of the Next-Generation PI3K-Delta Inhibitor </a:t>
            </a:r>
            <a:r>
              <a:rPr lang="en-US" dirty="0" err="1">
                <a:solidFill>
                  <a:srgbClr val="0432FF"/>
                </a:solidFill>
              </a:rPr>
              <a:t>Parsaclisib</a:t>
            </a:r>
            <a:r>
              <a:rPr lang="en-US" dirty="0">
                <a:solidFill>
                  <a:srgbClr val="0432FF"/>
                </a:solidFill>
              </a:rPr>
              <a:t> in R/R FL: </a:t>
            </a:r>
            <a:r>
              <a:rPr lang="en-US" i="1" dirty="0">
                <a:solidFill>
                  <a:srgbClr val="0432FF"/>
                </a:solidFill>
              </a:rPr>
              <a:t>Change from Baseline in Target Lesion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FB3713-111B-514B-8BBE-65D88DCAC512}"/>
              </a:ext>
            </a:extLst>
          </p:cNvPr>
          <p:cNvSpPr txBox="1"/>
          <p:nvPr/>
        </p:nvSpPr>
        <p:spPr>
          <a:xfrm>
            <a:off x="1" y="6477099"/>
            <a:ext cx="4026998" cy="323165"/>
          </a:xfrm>
          <a:prstGeom prst="rect">
            <a:avLst/>
          </a:prstGeom>
          <a:noFill/>
        </p:spPr>
        <p:txBody>
          <a:bodyPr wrap="none" lIns="274320" rtlCol="0">
            <a:no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Lynch R et al. ASH 2021;Abstract 813. 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E8F9B0D2-0AD3-1C46-B56C-91269056F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1196752"/>
            <a:ext cx="9577064" cy="46454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EA3718B-9D11-2B4C-B196-3AD584650A5C}"/>
              </a:ext>
            </a:extLst>
          </p:cNvPr>
          <p:cNvSpPr/>
          <p:nvPr/>
        </p:nvSpPr>
        <p:spPr>
          <a:xfrm>
            <a:off x="3994663" y="6488668"/>
            <a:ext cx="4202674" cy="369332"/>
          </a:xfrm>
          <a:prstGeom prst="rect">
            <a:avLst/>
          </a:prstGeom>
        </p:spPr>
        <p:txBody>
          <a:bodyPr wrap="square" lIns="182880" tIns="91440" rIns="18288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Courtesy of John P Leonard, MD</a:t>
            </a:r>
          </a:p>
        </p:txBody>
      </p:sp>
    </p:spTree>
    <p:extLst>
      <p:ext uri="{BB962C8B-B14F-4D97-AF65-F5344CB8AC3E}">
        <p14:creationId xmlns:p14="http://schemas.microsoft.com/office/powerpoint/2010/main" val="425166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1E84F-BABD-1B4A-A4FE-30413D523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73124"/>
            <a:ext cx="10358967" cy="1257772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PrE0403 Phase II Study of </a:t>
            </a:r>
            <a:r>
              <a:rPr lang="en-US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Venetoclax</a:t>
            </a:r>
            <a:r>
              <a:rPr lang="en-US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Obinutuzumab + </a:t>
            </a:r>
            <a:r>
              <a:rPr lang="en-US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Bendamustine</a:t>
            </a:r>
            <a:r>
              <a:rPr lang="en-US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Front-Line Therapy for High Tumor Burden FL </a:t>
            </a:r>
            <a:r>
              <a:rPr lang="en-US" i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Primary Endpoint: CR at the End of Induction Therapy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75FE06-D642-574C-AF6E-C8D5DF30ED15}"/>
              </a:ext>
            </a:extLst>
          </p:cNvPr>
          <p:cNvSpPr txBox="1"/>
          <p:nvPr/>
        </p:nvSpPr>
        <p:spPr>
          <a:xfrm>
            <a:off x="0" y="6477099"/>
            <a:ext cx="4031828" cy="323165"/>
          </a:xfrm>
          <a:prstGeom prst="rect">
            <a:avLst/>
          </a:prstGeom>
          <a:noFill/>
        </p:spPr>
        <p:txBody>
          <a:bodyPr wrap="none" lIns="274320" rtlCol="0">
            <a:no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Portell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CA et al. ASH 2021;Abstract 814.</a:t>
            </a:r>
          </a:p>
        </p:txBody>
      </p:sp>
      <p:pic>
        <p:nvPicPr>
          <p:cNvPr id="7" name="Picture 6" descr="Graphical user interface, table&#10;&#10;Description automatically generated with medium confidence">
            <a:extLst>
              <a:ext uri="{FF2B5EF4-FFF2-40B4-BE49-F238E27FC236}">
                <a16:creationId xmlns:a16="http://schemas.microsoft.com/office/drawing/2014/main" id="{4C72B1E2-3ABC-5D46-AA22-55F95FD0AE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1484784"/>
            <a:ext cx="8280920" cy="37574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6902A5-FDC0-F448-99B0-27C75E95FBA5}"/>
              </a:ext>
            </a:extLst>
          </p:cNvPr>
          <p:cNvSpPr txBox="1"/>
          <p:nvPr/>
        </p:nvSpPr>
        <p:spPr>
          <a:xfrm>
            <a:off x="1537855" y="5589240"/>
            <a:ext cx="9454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Estimated 2-year OS: 94.4%		Estimated 2-year PFS: 85.8%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2FD057-E4FB-B14D-9E72-4DC302B8A8C4}"/>
              </a:ext>
            </a:extLst>
          </p:cNvPr>
          <p:cNvSpPr/>
          <p:nvPr/>
        </p:nvSpPr>
        <p:spPr>
          <a:xfrm>
            <a:off x="3994663" y="6488668"/>
            <a:ext cx="4202674" cy="369332"/>
          </a:xfrm>
          <a:prstGeom prst="rect">
            <a:avLst/>
          </a:prstGeom>
        </p:spPr>
        <p:txBody>
          <a:bodyPr wrap="square" lIns="182880" tIns="91440" rIns="18288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Courtesy of John P Leonard, MD</a:t>
            </a:r>
          </a:p>
        </p:txBody>
      </p:sp>
    </p:spTree>
    <p:extLst>
      <p:ext uri="{BB962C8B-B14F-4D97-AF65-F5344CB8AC3E}">
        <p14:creationId xmlns:p14="http://schemas.microsoft.com/office/powerpoint/2010/main" val="394223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1E84F-BABD-1B4A-A4FE-30413D523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73124"/>
            <a:ext cx="10358967" cy="1257772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0432FF"/>
                </a:solidFill>
              </a:rPr>
              <a:t>PrE0403: </a:t>
            </a:r>
            <a:r>
              <a:rPr lang="en-US" dirty="0" err="1">
                <a:solidFill>
                  <a:srgbClr val="0432FF"/>
                </a:solidFill>
              </a:rPr>
              <a:t>Venetoclax</a:t>
            </a:r>
            <a:r>
              <a:rPr lang="en-US" dirty="0">
                <a:solidFill>
                  <a:srgbClr val="0432FF"/>
                </a:solidFill>
              </a:rPr>
              <a:t> + Obinutuzumab + </a:t>
            </a:r>
            <a:r>
              <a:rPr lang="en-US" dirty="0" err="1">
                <a:solidFill>
                  <a:srgbClr val="0432FF"/>
                </a:solidFill>
              </a:rPr>
              <a:t>Bendamustine</a:t>
            </a:r>
            <a:r>
              <a:rPr lang="en-US" dirty="0">
                <a:solidFill>
                  <a:srgbClr val="0432FF"/>
                </a:solidFill>
              </a:rPr>
              <a:t> as 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dirty="0">
                <a:solidFill>
                  <a:srgbClr val="0432FF"/>
                </a:solidFill>
              </a:rPr>
              <a:t>Front-Line Therapy  for High Tumor Burden FL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i="1" dirty="0">
                <a:solidFill>
                  <a:srgbClr val="0432FF"/>
                </a:solidFill>
              </a:rPr>
              <a:t>Adverse Events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75FE06-D642-574C-AF6E-C8D5DF30ED15}"/>
              </a:ext>
            </a:extLst>
          </p:cNvPr>
          <p:cNvSpPr txBox="1"/>
          <p:nvPr/>
        </p:nvSpPr>
        <p:spPr>
          <a:xfrm>
            <a:off x="0" y="6477099"/>
            <a:ext cx="4149552" cy="307777"/>
          </a:xfrm>
          <a:prstGeom prst="rect">
            <a:avLst/>
          </a:prstGeom>
          <a:noFill/>
        </p:spPr>
        <p:txBody>
          <a:bodyPr wrap="none" lIns="274320" rtlCol="0">
            <a:no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Portell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CA et al. ASH 2021;Abstract 814.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B57B4261-0AEE-4642-9057-A98B0FDDE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1484784"/>
            <a:ext cx="9623764" cy="43219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A3CCFEC-2B03-5E45-8271-9AAC12477574}"/>
              </a:ext>
            </a:extLst>
          </p:cNvPr>
          <p:cNvSpPr/>
          <p:nvPr/>
        </p:nvSpPr>
        <p:spPr>
          <a:xfrm>
            <a:off x="3994663" y="6488668"/>
            <a:ext cx="4202674" cy="369332"/>
          </a:xfrm>
          <a:prstGeom prst="rect">
            <a:avLst/>
          </a:prstGeom>
        </p:spPr>
        <p:txBody>
          <a:bodyPr wrap="square" lIns="182880" tIns="91440" rIns="18288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Courtesy of John P Leonard, MD</a:t>
            </a:r>
          </a:p>
        </p:txBody>
      </p:sp>
    </p:spTree>
    <p:extLst>
      <p:ext uri="{BB962C8B-B14F-4D97-AF65-F5344CB8AC3E}">
        <p14:creationId xmlns:p14="http://schemas.microsoft.com/office/powerpoint/2010/main" val="329757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1E84F-BABD-1B4A-A4FE-30413D523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85764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</a:t>
            </a:r>
            <a:r>
              <a:rPr lang="en-US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Ib</a:t>
            </a:r>
            <a:r>
              <a:rPr lang="en-US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/II Study of </a:t>
            </a:r>
            <a:r>
              <a:rPr lang="en-US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Polatuzumab</a:t>
            </a:r>
            <a:r>
              <a:rPr lang="en-US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Vedotin + Obinutuzumab + </a:t>
            </a:r>
            <a:r>
              <a:rPr lang="en-US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Venetoclax</a:t>
            </a:r>
            <a:r>
              <a:rPr lang="en-US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R/R Follicular Lymphoma: </a:t>
            </a:r>
            <a:r>
              <a:rPr lang="en-US" i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4D1B1D-1548-E447-8926-90AD0EEFA263}"/>
              </a:ext>
            </a:extLst>
          </p:cNvPr>
          <p:cNvSpPr txBox="1"/>
          <p:nvPr/>
        </p:nvSpPr>
        <p:spPr>
          <a:xfrm>
            <a:off x="1" y="6550223"/>
            <a:ext cx="3880940" cy="323165"/>
          </a:xfrm>
          <a:prstGeom prst="rect">
            <a:avLst/>
          </a:prstGeom>
          <a:noFill/>
        </p:spPr>
        <p:txBody>
          <a:bodyPr wrap="none" lIns="274320" rtlCol="0">
            <a:no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Bannerji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R et al. ASCO 2021;Abstract 7534.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F4C3211B-EBAE-7742-8F8E-A91D09532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08" y="1410160"/>
            <a:ext cx="11470066" cy="44671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57A5C9-98D3-BD41-845F-64AC603F35B8}"/>
              </a:ext>
            </a:extLst>
          </p:cNvPr>
          <p:cNvSpPr/>
          <p:nvPr/>
        </p:nvSpPr>
        <p:spPr bwMode="auto">
          <a:xfrm>
            <a:off x="357608" y="1410160"/>
            <a:ext cx="2786064" cy="4358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2D6EC9-C68C-4343-A760-3295AD5A4C1B}"/>
              </a:ext>
            </a:extLst>
          </p:cNvPr>
          <p:cNvSpPr txBox="1"/>
          <p:nvPr/>
        </p:nvSpPr>
        <p:spPr>
          <a:xfrm>
            <a:off x="357608" y="5973416"/>
            <a:ext cx="35224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*Modified Lugano 2014 response by IRC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CB3502-46AC-D348-8AA6-F67474FCCC97}"/>
              </a:ext>
            </a:extLst>
          </p:cNvPr>
          <p:cNvSpPr txBox="1"/>
          <p:nvPr/>
        </p:nvSpPr>
        <p:spPr>
          <a:xfrm>
            <a:off x="2063552" y="1737980"/>
            <a:ext cx="2888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*Overall response: 		71%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*Complete response: 	57%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F1D6AA-C8A4-9542-96B6-F8B0288DA93A}"/>
              </a:ext>
            </a:extLst>
          </p:cNvPr>
          <p:cNvSpPr txBox="1"/>
          <p:nvPr/>
        </p:nvSpPr>
        <p:spPr>
          <a:xfrm>
            <a:off x="1750640" y="1390713"/>
            <a:ext cx="2953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Best change in tumor burden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2AC4B6-9FCE-F84F-B118-8E5DB85B71FA}"/>
              </a:ext>
            </a:extLst>
          </p:cNvPr>
          <p:cNvSpPr/>
          <p:nvPr/>
        </p:nvSpPr>
        <p:spPr>
          <a:xfrm>
            <a:off x="3994663" y="6488668"/>
            <a:ext cx="4202674" cy="369332"/>
          </a:xfrm>
          <a:prstGeom prst="rect">
            <a:avLst/>
          </a:prstGeom>
        </p:spPr>
        <p:txBody>
          <a:bodyPr wrap="square" lIns="182880" tIns="91440" rIns="18288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Courtesy of John P Leonard, MD</a:t>
            </a:r>
          </a:p>
        </p:txBody>
      </p:sp>
    </p:spTree>
    <p:extLst>
      <p:ext uri="{BB962C8B-B14F-4D97-AF65-F5344CB8AC3E}">
        <p14:creationId xmlns:p14="http://schemas.microsoft.com/office/powerpoint/2010/main" val="403619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432FF"/>
                </a:solidFill>
              </a:rPr>
              <a:t>Dr </a:t>
            </a:r>
            <a:r>
              <a:rPr lang="en-US" sz="3200" dirty="0" err="1"/>
              <a:t>Sehn</a:t>
            </a:r>
            <a:r>
              <a:rPr lang="en-US" sz="3200" dirty="0">
                <a:solidFill>
                  <a:srgbClr val="0432FF"/>
                </a:solidFill>
              </a:rPr>
              <a:t> — Disclosures</a:t>
            </a:r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4294967295"/>
          </p:nvPr>
        </p:nvGraphicFramePr>
        <p:xfrm>
          <a:off x="1055440" y="1844825"/>
          <a:ext cx="10215813" cy="3888431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592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3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20279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Advisory Committee and Consulting Agreements</a:t>
                      </a:r>
                      <a:endParaRPr lang="en-US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AbbVie Inc,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Acerta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Pharma — A member of the AstraZeneca Group, Amgen Inc,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Apobiologix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, AstraZeneca Pharmaceuticals LP, Bristol-Myers Squibb Company, Celgene Corporation, Genentech, a member of the Roche Group, Gilead Sciences Inc, Incyte Corporation, Janssen Biotech Inc,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Karyopharm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Therapeutics, Kite, A Gilead Company, Lundbeck, Merck,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MorphoSys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, Novartis, Pfizer Inc, Roche Laboratories Inc, Sandoz Inc, a Novartis Division,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Seagen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Inc, Takeda Pharmaceuticals USA Inc, Teva Oncology,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Verastem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Inc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8152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Contracted Research</a:t>
                      </a:r>
                      <a:endParaRPr lang="en-US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Teva Oncology</a:t>
                      </a: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1496824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33886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1E84F-BABD-1B4A-A4FE-30413D523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82996"/>
            <a:ext cx="10358967" cy="1185764"/>
          </a:xfrm>
        </p:spPr>
        <p:txBody>
          <a:bodyPr/>
          <a:lstStyle/>
          <a:p>
            <a:pPr algn="l"/>
            <a:r>
              <a:rPr lang="en-US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Polatuzumab</a:t>
            </a:r>
            <a:r>
              <a:rPr lang="en-US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Vedotin + Obinutuzumab + Venetoclax: </a:t>
            </a:r>
            <a:br>
              <a:rPr lang="en-US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i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Response Rates at EOI by Subgroup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4D1B1D-1548-E447-8926-90AD0EEFA263}"/>
              </a:ext>
            </a:extLst>
          </p:cNvPr>
          <p:cNvSpPr txBox="1"/>
          <p:nvPr/>
        </p:nvSpPr>
        <p:spPr>
          <a:xfrm>
            <a:off x="-2434" y="6550223"/>
            <a:ext cx="5356107" cy="323165"/>
          </a:xfrm>
          <a:prstGeom prst="rect">
            <a:avLst/>
          </a:prstGeom>
          <a:noFill/>
        </p:spPr>
        <p:txBody>
          <a:bodyPr wrap="none" lIns="274320" rtlCol="0">
            <a:no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Bannerji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R et al. ASCO 2021;Abstract 7534.</a:t>
            </a:r>
          </a:p>
        </p:txBody>
      </p:sp>
      <p:pic>
        <p:nvPicPr>
          <p:cNvPr id="9" name="Picture 8" descr="Diagram&#10;&#10;Description automatically generated with low confidence">
            <a:extLst>
              <a:ext uri="{FF2B5EF4-FFF2-40B4-BE49-F238E27FC236}">
                <a16:creationId xmlns:a16="http://schemas.microsoft.com/office/drawing/2014/main" id="{FB0D2EBA-6E11-EB4D-A13A-0CC824DF9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619" y="1268760"/>
            <a:ext cx="8496300" cy="5181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0C3BCA8-7EC9-D741-8DEB-464FC3874111}"/>
              </a:ext>
            </a:extLst>
          </p:cNvPr>
          <p:cNvSpPr/>
          <p:nvPr/>
        </p:nvSpPr>
        <p:spPr bwMode="auto">
          <a:xfrm>
            <a:off x="1919536" y="1268760"/>
            <a:ext cx="4608512" cy="4358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AF1F8D-72C3-E74B-8CCF-DB1A708D6D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771823" y="6134301"/>
            <a:ext cx="2416761" cy="563910"/>
          </a:xfrm>
          <a:prstGeom prst="rect">
            <a:avLst/>
          </a:prstGeom>
          <a:effectLst>
            <a:outerShdw blurRad="50800" dist="63500" dir="5400000" algn="t" rotWithShape="0">
              <a:srgbClr val="D0D8E1"/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08AD42A-0990-5048-AD10-7788BF1E93D3}"/>
              </a:ext>
            </a:extLst>
          </p:cNvPr>
          <p:cNvSpPr/>
          <p:nvPr/>
        </p:nvSpPr>
        <p:spPr>
          <a:xfrm>
            <a:off x="3994663" y="6488668"/>
            <a:ext cx="4202674" cy="369332"/>
          </a:xfrm>
          <a:prstGeom prst="rect">
            <a:avLst/>
          </a:prstGeom>
        </p:spPr>
        <p:txBody>
          <a:bodyPr wrap="square" lIns="182880" tIns="91440" rIns="18288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Courtesy of John P Leonard, MD</a:t>
            </a:r>
          </a:p>
        </p:txBody>
      </p:sp>
    </p:spTree>
    <p:extLst>
      <p:ext uri="{BB962C8B-B14F-4D97-AF65-F5344CB8AC3E}">
        <p14:creationId xmlns:p14="http://schemas.microsoft.com/office/powerpoint/2010/main" val="363129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1E84F-BABD-1B4A-A4FE-30413D523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-27384"/>
            <a:ext cx="10358967" cy="1185764"/>
          </a:xfrm>
        </p:spPr>
        <p:txBody>
          <a:bodyPr/>
          <a:lstStyle/>
          <a:p>
            <a:pPr algn="l"/>
            <a:r>
              <a:rPr lang="en-US" dirty="0" err="1">
                <a:solidFill>
                  <a:srgbClr val="0432FF"/>
                </a:solidFill>
              </a:rPr>
              <a:t>Polatuzumab</a:t>
            </a:r>
            <a:r>
              <a:rPr lang="en-US" dirty="0">
                <a:solidFill>
                  <a:srgbClr val="0432FF"/>
                </a:solidFill>
              </a:rPr>
              <a:t> Vedotin + Obinutuzumab + Venetoclax: 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i="1" dirty="0">
                <a:solidFill>
                  <a:srgbClr val="0432FF"/>
                </a:solidFill>
              </a:rPr>
              <a:t>Adverse Events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4D1B1D-1548-E447-8926-90AD0EEFA263}"/>
              </a:ext>
            </a:extLst>
          </p:cNvPr>
          <p:cNvSpPr txBox="1"/>
          <p:nvPr/>
        </p:nvSpPr>
        <p:spPr>
          <a:xfrm>
            <a:off x="0" y="6550223"/>
            <a:ext cx="7372331" cy="307777"/>
          </a:xfrm>
          <a:prstGeom prst="rect">
            <a:avLst/>
          </a:prstGeom>
          <a:noFill/>
        </p:spPr>
        <p:txBody>
          <a:bodyPr wrap="square" lIns="274320" rtlCol="0">
            <a:no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Bannerji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R et al. ASCO 2021;Abstract 7534.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C7DDA8FA-CA81-F44C-97BF-01E546509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689" y="1052736"/>
            <a:ext cx="4909564" cy="4955234"/>
          </a:xfrm>
          <a:prstGeom prst="rect">
            <a:avLst/>
          </a:prstGeom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84CC7D7C-5DEA-FC4C-839B-2495FE403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20" y="1052736"/>
            <a:ext cx="5582259" cy="49552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5AE053-15C8-0A42-9555-5596246938BE}"/>
              </a:ext>
            </a:extLst>
          </p:cNvPr>
          <p:cNvSpPr/>
          <p:nvPr/>
        </p:nvSpPr>
        <p:spPr>
          <a:xfrm>
            <a:off x="3994663" y="6488668"/>
            <a:ext cx="4202674" cy="369332"/>
          </a:xfrm>
          <a:prstGeom prst="rect">
            <a:avLst/>
          </a:prstGeom>
        </p:spPr>
        <p:txBody>
          <a:bodyPr wrap="square" lIns="182880" tIns="91440" rIns="18288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Courtesy of John P Leonard, MD</a:t>
            </a:r>
          </a:p>
        </p:txBody>
      </p:sp>
    </p:spTree>
    <p:extLst>
      <p:ext uri="{BB962C8B-B14F-4D97-AF65-F5344CB8AC3E}">
        <p14:creationId xmlns:p14="http://schemas.microsoft.com/office/powerpoint/2010/main" val="244236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1E84F-BABD-1B4A-A4FE-30413D523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227013"/>
            <a:ext cx="10584314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</a:t>
            </a:r>
            <a:r>
              <a:rPr lang="en-US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Ib</a:t>
            </a:r>
            <a:r>
              <a:rPr lang="en-US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/II Study of Obinutuzumab + Atezolizumab + Lenalidomide for R/R FL (N = 32): </a:t>
            </a:r>
            <a:r>
              <a:rPr lang="en-US" i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Efficacy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B625C5B-8A4E-E243-B395-BCB3EBC11ED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12286" y="1497860"/>
          <a:ext cx="10358436" cy="44514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239498">
                  <a:extLst>
                    <a:ext uri="{9D8B030D-6E8A-4147-A177-3AD203B41FA5}">
                      <a16:colId xmlns:a16="http://schemas.microsoft.com/office/drawing/2014/main" val="1610166893"/>
                    </a:ext>
                  </a:extLst>
                </a:gridCol>
                <a:gridCol w="3666126">
                  <a:extLst>
                    <a:ext uri="{9D8B030D-6E8A-4147-A177-3AD203B41FA5}">
                      <a16:colId xmlns:a16="http://schemas.microsoft.com/office/drawing/2014/main" val="1860944081"/>
                    </a:ext>
                  </a:extLst>
                </a:gridCol>
                <a:gridCol w="3452812">
                  <a:extLst>
                    <a:ext uri="{9D8B030D-6E8A-4147-A177-3AD203B41FA5}">
                      <a16:colId xmlns:a16="http://schemas.microsoft.com/office/drawing/2014/main" val="3608478668"/>
                    </a:ext>
                  </a:extLst>
                </a:gridCol>
              </a:tblGrid>
              <a:tr h="445142">
                <a:tc>
                  <a:txBody>
                    <a:bodyPr/>
                    <a:lstStyle/>
                    <a:p>
                      <a:r>
                        <a:rPr lang="en-US" sz="2000" dirty="0"/>
                        <a:t>Efficacy endpoints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PET-CT (modified Lugano 2014)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CT-MRI (Lugano 2014)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5109221"/>
                  </a:ext>
                </a:extLst>
              </a:tr>
              <a:tr h="445142">
                <a:tc>
                  <a:txBody>
                    <a:bodyPr/>
                    <a:lstStyle/>
                    <a:p>
                      <a:r>
                        <a:rPr lang="en-US" sz="2000" dirty="0"/>
                        <a:t>Overall response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78.1%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81.3%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5381583"/>
                  </a:ext>
                </a:extLst>
              </a:tr>
              <a:tr h="445142">
                <a:tc>
                  <a:txBody>
                    <a:bodyPr/>
                    <a:lstStyle/>
                    <a:p>
                      <a:r>
                        <a:rPr lang="en-US" sz="2000" dirty="0"/>
                        <a:t>   CR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71.9%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31.3%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9111088"/>
                  </a:ext>
                </a:extLst>
              </a:tr>
              <a:tr h="445142">
                <a:tc>
                  <a:txBody>
                    <a:bodyPr/>
                    <a:lstStyle/>
                    <a:p>
                      <a:r>
                        <a:rPr lang="en-US" sz="2000" dirty="0"/>
                        <a:t>   CR rate (double-refractory)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67.0%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Not reported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1891346"/>
                  </a:ext>
                </a:extLst>
              </a:tr>
              <a:tr h="445142">
                <a:tc>
                  <a:txBody>
                    <a:bodyPr/>
                    <a:lstStyle/>
                    <a:p>
                      <a:r>
                        <a:rPr lang="en-US" sz="2000" dirty="0"/>
                        <a:t>   CR rate (POD24)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50.0%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Not reported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7925732"/>
                  </a:ext>
                </a:extLst>
              </a:tr>
              <a:tr h="445142">
                <a:tc>
                  <a:txBody>
                    <a:bodyPr/>
                    <a:lstStyle/>
                    <a:p>
                      <a:r>
                        <a:rPr lang="en-US" sz="2000" dirty="0"/>
                        <a:t>   PR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6.3%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50.0%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9671276"/>
                  </a:ext>
                </a:extLst>
              </a:tr>
              <a:tr h="445142">
                <a:tc>
                  <a:txBody>
                    <a:bodyPr/>
                    <a:lstStyle/>
                    <a:p>
                      <a:r>
                        <a:rPr lang="en-US" sz="2000" dirty="0"/>
                        <a:t>   SD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6.3%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1212593"/>
                  </a:ext>
                </a:extLst>
              </a:tr>
              <a:tr h="445142">
                <a:tc>
                  <a:txBody>
                    <a:bodyPr/>
                    <a:lstStyle/>
                    <a:p>
                      <a:r>
                        <a:rPr lang="en-US" sz="2000" dirty="0"/>
                        <a:t>   PD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9.4%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12.5%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550370"/>
                  </a:ext>
                </a:extLst>
              </a:tr>
              <a:tr h="445142">
                <a:tc>
                  <a:txBody>
                    <a:bodyPr/>
                    <a:lstStyle/>
                    <a:p>
                      <a:r>
                        <a:rPr lang="en-US" sz="2000" dirty="0"/>
                        <a:t>36-month PFS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68.4%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4631404"/>
                  </a:ext>
                </a:extLst>
              </a:tr>
              <a:tr h="445142">
                <a:tc>
                  <a:txBody>
                    <a:bodyPr/>
                    <a:lstStyle/>
                    <a:p>
                      <a:r>
                        <a:rPr lang="en-US" sz="2000" dirty="0"/>
                        <a:t>36-month OS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90.0%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748164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1191807-B0C4-2F40-A933-A3A05E08A362}"/>
              </a:ext>
            </a:extLst>
          </p:cNvPr>
          <p:cNvSpPr txBox="1"/>
          <p:nvPr/>
        </p:nvSpPr>
        <p:spPr>
          <a:xfrm>
            <a:off x="0" y="6519734"/>
            <a:ext cx="6984776" cy="307777"/>
          </a:xfrm>
          <a:prstGeom prst="rect">
            <a:avLst/>
          </a:prstGeom>
          <a:noFill/>
        </p:spPr>
        <p:txBody>
          <a:bodyPr wrap="square" lIns="274320" rtlCol="0">
            <a:no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Morschhauser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F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Blood Cancer J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2021;11(8):147.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871D54-CE87-2E49-B505-5BE802B33646}"/>
              </a:ext>
            </a:extLst>
          </p:cNvPr>
          <p:cNvSpPr/>
          <p:nvPr/>
        </p:nvSpPr>
        <p:spPr>
          <a:xfrm>
            <a:off x="3994663" y="6488668"/>
            <a:ext cx="4202674" cy="369332"/>
          </a:xfrm>
          <a:prstGeom prst="rect">
            <a:avLst/>
          </a:prstGeom>
        </p:spPr>
        <p:txBody>
          <a:bodyPr wrap="square" lIns="182880" tIns="91440" rIns="18288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Courtesy of John P Leonard, MD</a:t>
            </a:r>
          </a:p>
        </p:txBody>
      </p:sp>
    </p:spTree>
    <p:extLst>
      <p:ext uri="{BB962C8B-B14F-4D97-AF65-F5344CB8AC3E}">
        <p14:creationId xmlns:p14="http://schemas.microsoft.com/office/powerpoint/2010/main" val="171941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1E84F-BABD-1B4A-A4FE-30413D523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0432FF"/>
                </a:solidFill>
              </a:rPr>
              <a:t>Obinutuzumab + Atezolizumab + Lenalidomide for R/R FL: </a:t>
            </a:r>
            <a:r>
              <a:rPr lang="en-US" i="1" dirty="0">
                <a:solidFill>
                  <a:srgbClr val="0432FF"/>
                </a:solidFill>
              </a:rPr>
              <a:t>Summary of Adverse Events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191807-B0C4-2F40-A933-A3A05E08A362}"/>
              </a:ext>
            </a:extLst>
          </p:cNvPr>
          <p:cNvSpPr txBox="1"/>
          <p:nvPr/>
        </p:nvSpPr>
        <p:spPr>
          <a:xfrm>
            <a:off x="0" y="6519734"/>
            <a:ext cx="7104112" cy="323165"/>
          </a:xfrm>
          <a:prstGeom prst="rect">
            <a:avLst/>
          </a:prstGeom>
          <a:noFill/>
        </p:spPr>
        <p:txBody>
          <a:bodyPr wrap="square" lIns="274320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Morschhauser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F et al. Blood Cancer J 2021;11(8):147.</a:t>
            </a:r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D51B52AA-2EE6-1049-BA27-16B8F2A592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334140"/>
            <a:ext cx="7200900" cy="4699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D38EBB4-7CE0-3B44-A00C-4D934A9D8115}"/>
              </a:ext>
            </a:extLst>
          </p:cNvPr>
          <p:cNvSpPr/>
          <p:nvPr/>
        </p:nvSpPr>
        <p:spPr>
          <a:xfrm>
            <a:off x="3994663" y="6488668"/>
            <a:ext cx="4202674" cy="369332"/>
          </a:xfrm>
          <a:prstGeom prst="rect">
            <a:avLst/>
          </a:prstGeom>
        </p:spPr>
        <p:txBody>
          <a:bodyPr wrap="square" lIns="182880" tIns="91440" rIns="18288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Courtesy of John P Leonard, MD</a:t>
            </a:r>
          </a:p>
        </p:txBody>
      </p:sp>
    </p:spTree>
    <p:extLst>
      <p:ext uri="{BB962C8B-B14F-4D97-AF65-F5344CB8AC3E}">
        <p14:creationId xmlns:p14="http://schemas.microsoft.com/office/powerpoint/2010/main" val="419151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1A67CC1-EE47-114D-B70B-0FD84C19773B}"/>
              </a:ext>
            </a:extLst>
          </p:cNvPr>
          <p:cNvSpPr txBox="1">
            <a:spLocks/>
          </p:cNvSpPr>
          <p:nvPr/>
        </p:nvSpPr>
        <p:spPr>
          <a:xfrm>
            <a:off x="912286" y="227013"/>
            <a:ext cx="10358967" cy="1143000"/>
          </a:xfrm>
          <a:prstGeom prst="rect">
            <a:avLst/>
          </a:prstGeom>
        </p:spPr>
        <p:txBody>
          <a:bodyPr/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Agenda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Calibri"/>
              <a:ea typeface="MS PGothic" pitchFamily="34" charset="-128"/>
              <a:cs typeface="Calibri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F73A33C-549E-0D4E-B445-1D25AF9288A2}"/>
              </a:ext>
            </a:extLst>
          </p:cNvPr>
          <p:cNvSpPr txBox="1">
            <a:spLocks/>
          </p:cNvSpPr>
          <p:nvPr/>
        </p:nvSpPr>
        <p:spPr>
          <a:xfrm>
            <a:off x="799181" y="1196752"/>
            <a:ext cx="10585176" cy="4799013"/>
          </a:xfrm>
          <a:prstGeom prst="rect">
            <a:avLst/>
          </a:prstGeom>
        </p:spPr>
        <p:txBody>
          <a:bodyPr/>
          <a:lstStyle>
            <a:lvl1pPr marL="390525" indent="-292100" algn="l" defTabSz="412750" rtl="0" eaLnBrk="0" fontAlgn="base" hangingPunct="0">
              <a:lnSpc>
                <a:spcPct val="105000"/>
              </a:lnSpc>
              <a:spcBef>
                <a:spcPct val="300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 pitchFamily="-72" charset="0"/>
              <a:buChar char="•"/>
              <a:defRPr sz="2900" b="1">
                <a:solidFill>
                  <a:srgbClr val="000000"/>
                </a:solidFill>
                <a:latin typeface="Calibri" charset="0"/>
                <a:ea typeface="MS PGothic" pitchFamily="34" charset="-128"/>
                <a:cs typeface="MS PGothic" charset="0"/>
              </a:defRPr>
            </a:lvl1pPr>
            <a:lvl2pPr marL="782638" indent="-260350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600" b="1">
                <a:solidFill>
                  <a:srgbClr val="000000"/>
                </a:solidFill>
                <a:latin typeface="Calibri" charset="0"/>
                <a:ea typeface="MS PGothic" pitchFamily="34" charset="-128"/>
              </a:defRPr>
            </a:lvl2pPr>
            <a:lvl3pPr marL="1173163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4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  <a:cs typeface="ＭＳ Ｐゴシック" pitchFamily="-72" charset="-128"/>
              </a:defRPr>
            </a:lvl3pPr>
            <a:lvl4pPr marL="1565275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2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4pPr>
            <a:lvl5pPr marL="1957388" indent="-195263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0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5pPr>
            <a:lvl6pPr marL="2615386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6pPr>
            <a:lvl7pPr marL="3072444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7pPr>
            <a:lvl8pPr marL="3529502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8pPr>
            <a:lvl9pPr marL="3986559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98425" marR="0" lvl="0" indent="0" algn="l" defTabSz="412750" rtl="0" eaLnBrk="0" fontAlgn="base" latinLnBrk="0" hangingPunct="0">
              <a:lnSpc>
                <a:spcPct val="105000"/>
              </a:lnSpc>
              <a:spcBef>
                <a:spcPts val="1200"/>
              </a:spcBef>
              <a:spcAft>
                <a:spcPts val="2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Introduction: Follicular Lymphoma in Clinical Practice</a:t>
            </a:r>
          </a:p>
          <a:p>
            <a:pPr marL="98425" marR="0" lvl="0" indent="0" algn="l" defTabSz="412750" rtl="0" eaLnBrk="0" fontAlgn="base" latinLnBrk="0" hangingPunct="0">
              <a:lnSpc>
                <a:spcPct val="105000"/>
              </a:lnSpc>
              <a:spcBef>
                <a:spcPts val="1200"/>
              </a:spcBef>
              <a:spcAft>
                <a:spcPts val="2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Module 1: First- and Second-Line Treatment — Chemotherapy, Anti-CD20 Antibodies and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IMiDs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MS PGothic" pitchFamily="34" charset="-128"/>
            </a:endParaRPr>
          </a:p>
          <a:p>
            <a:pPr marL="98425" lvl="0" indent="0">
              <a:spcBef>
                <a:spcPts val="1200"/>
              </a:spcBef>
              <a:spcAft>
                <a:spcPts val="200"/>
              </a:spcAft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Module 2: Sequencing Third Line and </a:t>
            </a:r>
            <a:r>
              <a:rPr lang="en-US" sz="2400" kern="0" dirty="0"/>
              <a:t>Beyond — Bispecific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Antibodies, PI3K Inhibitors,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Tazemetostat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MS PGothic" pitchFamily="34" charset="-128"/>
            </a:endParaRPr>
          </a:p>
          <a:p>
            <a:pPr marL="98425" marR="0" lvl="0" indent="0" algn="l" defTabSz="412750" rtl="0" eaLnBrk="0" fontAlgn="base" latinLnBrk="0" hangingPunct="0">
              <a:lnSpc>
                <a:spcPct val="105000"/>
              </a:lnSpc>
              <a:spcBef>
                <a:spcPts val="1200"/>
              </a:spcBef>
              <a:spcAft>
                <a:spcPts val="2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Module </a:t>
            </a:r>
            <a:r>
              <a:rPr lang="en-US" sz="2400" kern="0" dirty="0"/>
              <a:t>3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: CAR T-Cell Therapy </a:t>
            </a:r>
          </a:p>
        </p:txBody>
      </p:sp>
    </p:spTree>
    <p:extLst>
      <p:ext uri="{BB962C8B-B14F-4D97-AF65-F5344CB8AC3E}">
        <p14:creationId xmlns:p14="http://schemas.microsoft.com/office/powerpoint/2010/main" val="124126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9440A8-7F12-3841-982E-846F3267036A}"/>
              </a:ext>
            </a:extLst>
          </p:cNvPr>
          <p:cNvSpPr/>
          <p:nvPr/>
        </p:nvSpPr>
        <p:spPr bwMode="auto">
          <a:xfrm>
            <a:off x="551384" y="1196752"/>
            <a:ext cx="11251193" cy="484903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1A67CC1-EE47-114D-B70B-0FD84C19773B}"/>
              </a:ext>
            </a:extLst>
          </p:cNvPr>
          <p:cNvSpPr txBox="1">
            <a:spLocks/>
          </p:cNvSpPr>
          <p:nvPr/>
        </p:nvSpPr>
        <p:spPr>
          <a:xfrm>
            <a:off x="912286" y="227013"/>
            <a:ext cx="10358967" cy="1143000"/>
          </a:xfrm>
          <a:prstGeom prst="rect">
            <a:avLst/>
          </a:prstGeom>
        </p:spPr>
        <p:txBody>
          <a:bodyPr/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Agenda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Calibri"/>
              <a:ea typeface="MS PGothic" pitchFamily="34" charset="-128"/>
              <a:cs typeface="Calibri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F73A33C-549E-0D4E-B445-1D25AF9288A2}"/>
              </a:ext>
            </a:extLst>
          </p:cNvPr>
          <p:cNvSpPr txBox="1">
            <a:spLocks/>
          </p:cNvSpPr>
          <p:nvPr/>
        </p:nvSpPr>
        <p:spPr>
          <a:xfrm>
            <a:off x="799181" y="1196752"/>
            <a:ext cx="10585176" cy="4799013"/>
          </a:xfrm>
          <a:prstGeom prst="rect">
            <a:avLst/>
          </a:prstGeom>
        </p:spPr>
        <p:txBody>
          <a:bodyPr/>
          <a:lstStyle>
            <a:lvl1pPr marL="390525" indent="-292100" algn="l" defTabSz="412750" rtl="0" eaLnBrk="0" fontAlgn="base" hangingPunct="0">
              <a:lnSpc>
                <a:spcPct val="105000"/>
              </a:lnSpc>
              <a:spcBef>
                <a:spcPct val="300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 pitchFamily="-72" charset="0"/>
              <a:buChar char="•"/>
              <a:defRPr sz="2900" b="1">
                <a:solidFill>
                  <a:srgbClr val="000000"/>
                </a:solidFill>
                <a:latin typeface="Calibri" charset="0"/>
                <a:ea typeface="MS PGothic" pitchFamily="34" charset="-128"/>
                <a:cs typeface="MS PGothic" charset="0"/>
              </a:defRPr>
            </a:lvl1pPr>
            <a:lvl2pPr marL="782638" indent="-260350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600" b="1">
                <a:solidFill>
                  <a:srgbClr val="000000"/>
                </a:solidFill>
                <a:latin typeface="Calibri" charset="0"/>
                <a:ea typeface="MS PGothic" pitchFamily="34" charset="-128"/>
              </a:defRPr>
            </a:lvl2pPr>
            <a:lvl3pPr marL="1173163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4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  <a:cs typeface="ＭＳ Ｐゴシック" pitchFamily="-72" charset="-128"/>
              </a:defRPr>
            </a:lvl3pPr>
            <a:lvl4pPr marL="1565275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2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4pPr>
            <a:lvl5pPr marL="1957388" indent="-195263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0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5pPr>
            <a:lvl6pPr marL="2615386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6pPr>
            <a:lvl7pPr marL="3072444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7pPr>
            <a:lvl8pPr marL="3529502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8pPr>
            <a:lvl9pPr marL="3986559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98425" marR="0" lvl="0" indent="0" algn="l" defTabSz="412750" rtl="0" eaLnBrk="0" fontAlgn="base" latinLnBrk="0" hangingPunct="0">
              <a:lnSpc>
                <a:spcPct val="105000"/>
              </a:lnSpc>
              <a:spcBef>
                <a:spcPts val="1200"/>
              </a:spcBef>
              <a:spcAft>
                <a:spcPts val="2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Introduction: Follicular Lymphoma in Clinical Practice</a:t>
            </a:r>
          </a:p>
          <a:p>
            <a:pPr marL="98425" marR="0" lvl="0" indent="0" algn="l" defTabSz="412750" rtl="0" eaLnBrk="0" fontAlgn="base" latinLnBrk="0" hangingPunct="0">
              <a:lnSpc>
                <a:spcPct val="105000"/>
              </a:lnSpc>
              <a:spcBef>
                <a:spcPts val="1200"/>
              </a:spcBef>
              <a:spcAft>
                <a:spcPts val="2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Module 1: First- and Second-Line Treatment — Chemotherapy, Anti-CD20 Antibodies and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IMiDs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MS PGothic" pitchFamily="34" charset="-128"/>
            </a:endParaRPr>
          </a:p>
          <a:p>
            <a:pPr marL="98425" lvl="0" indent="0">
              <a:spcBef>
                <a:spcPts val="1200"/>
              </a:spcBef>
              <a:spcAft>
                <a:spcPts val="200"/>
              </a:spcAft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Module 2: Sequencing Third Line and </a:t>
            </a:r>
            <a:r>
              <a:rPr lang="en-US" sz="2400" kern="0" dirty="0"/>
              <a:t>Beyond — Bispecific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Antibodies, PI3K Inhibitors,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Tazemetostat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MS PGothic" pitchFamily="34" charset="-128"/>
            </a:endParaRPr>
          </a:p>
          <a:p>
            <a:pPr marL="98425" marR="0" lvl="0" indent="0" algn="l" defTabSz="412750" rtl="0" eaLnBrk="0" fontAlgn="base" latinLnBrk="0" hangingPunct="0">
              <a:lnSpc>
                <a:spcPct val="105000"/>
              </a:lnSpc>
              <a:spcBef>
                <a:spcPts val="1200"/>
              </a:spcBef>
              <a:spcAft>
                <a:spcPts val="2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Module </a:t>
            </a:r>
            <a:r>
              <a:rPr lang="en-US" sz="2400" kern="0" dirty="0"/>
              <a:t>3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: CAR T-Cell Therapy </a:t>
            </a:r>
          </a:p>
        </p:txBody>
      </p:sp>
    </p:spTree>
    <p:extLst>
      <p:ext uri="{BB962C8B-B14F-4D97-AF65-F5344CB8AC3E}">
        <p14:creationId xmlns:p14="http://schemas.microsoft.com/office/powerpoint/2010/main" val="420126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CFG_REPOLL" val="true"/>
  <p:tag name="KPI_CFG_RPCLEARS" val="true"/>
  <p:tag name="KPI_CFG_FB_TYPE" val="Tiny Counter"/>
  <p:tag name="KPI_CFG_FB_MONITOR" val="Slide Show Monitor"/>
  <p:tag name="KPI_CFG_FB_POSITION" val="Bottom Right"/>
  <p:tag name="KPI_CFG_INS_CLK" val="false"/>
  <p:tag name="KPI_CFG_UNITS" val="1"/>
  <p:tag name="KPI_CFG_SPEED" val="false"/>
  <p:tag name="KPI_SLIDE_COUNT" val="89"/>
  <p:tag name="KPI_VERSION" val="2.0.10292.1"/>
  <p:tag name="KPI_STORAGE" val="&lt;keypoint&quot;&quot;&lt;roster&quot;&quot;&lt;currentId&quot;200&quot;&gt;&lt;trIndex&quot;&quot;&lt;tr(@tid:1@pid:1)&quot;&quot;&lt;v&quot;1&quot;&gt;&gt;&lt;tr(@tid:1@pid:2)&quot;&quot;&lt;v&quot;2&quot;&gt;&gt;&lt;tr(@tid:1@pid:3)&quot;&quot;&lt;v&quot;3&quot;&gt;&gt;&lt;tr(@tid:1@pid:4)&quot;&quot;&lt;v&quot;4&quot;&gt;&gt;&lt;tr(@tid:1@pid:5)&quot;&quot;&lt;v&quot;5&quot;&gt;&gt;&lt;tr(@tid:1@pid:6)&quot;&quot;&lt;v&quot;6&quot;&gt;&gt;&lt;tr(@tid:1@pid:7)&quot;&quot;&lt;v&quot;7&quot;&gt;&gt;&lt;tr(@tid:1@pid:8)&quot;&quot;&lt;v&quot;8&quot;&gt;&gt;&lt;tr(@tid:1@pid:9)&quot;&quot;&lt;v&quot;9&quot;&gt;&gt;&lt;tr(@tid:1@pid:10)&quot;&quot;&lt;v&quot;10&quot;&gt;&gt;&lt;tr(@tid:1@pid:11)&quot;&quot;&lt;v&quot;11&quot;&gt;&gt;&lt;tr(@tid:1@pid:12)&quot;&quot;&lt;v&quot;12&quot;&gt;&gt;&lt;tr(@tid:1@pid:13)&quot;&quot;&lt;v&quot;13&quot;&gt;&gt;&lt;tr(@tid:1@pid:14)&quot;&quot;&lt;v&quot;14&quot;&gt;&gt;&lt;tr(@tid:1@pid:15)&quot;&quot;&lt;v&quot;15&quot;&gt;&gt;&lt;tr(@tid:1@pid:16)&quot;&quot;&lt;v&quot;16&quot;&gt;&gt;&lt;tr(@tid:1@pid:17)&quot;&quot;&lt;v&quot;17&quot;&gt;&gt;&lt;tr(@tid:1@pid:18)&quot;&quot;&lt;v&quot;18&quot;&gt;&gt;&lt;tr(@tid:1@pid:19)&quot;&quot;&lt;v&quot;19&quot;&gt;&gt;&lt;tr(@tid:1@pid:20)&quot;&quot;&lt;v&quot;20&quot;&gt;&gt;&lt;tr(@tid:1@pid:21)&quot;&quot;&lt;v&quot;21&quot;&gt;&gt;&lt;tr(@tid:1@pid:22)&quot;&quot;&lt;v&quot;22&quot;&gt;&gt;&lt;tr(@tid:1@pid:23)&quot;&quot;&lt;v&quot;23&quot;&gt;&gt;&lt;tr(@tid:1@pid:24)&quot;&quot;&lt;v&quot;24&quot;&gt;&gt;&lt;tr(@tid:1@pid:25)&quot;&quot;&lt;v&quot;25&quot;&gt;&gt;&lt;tr(@tid:1@pid:26)&quot;&quot;&lt;v&quot;26&quot;&gt;&gt;&lt;tr(@tid:1@pid:27)&quot;&quot;&lt;v&quot;27&quot;&gt;&gt;&lt;tr(@tid:1@pid:28)&quot;&quot;&lt;v&quot;28&quot;&gt;&gt;&lt;tr(@tid:1@pid:29)&quot;&quot;&lt;v&quot;29&quot;&gt;&gt;&lt;tr(@tid:1@pid:30)&quot;&quot;&lt;v&quot;30&quot;&gt;&gt;&lt;tr(@tid:1@pid:31)&quot;&quot;&lt;v&quot;31&quot;&gt;&gt;&lt;tr(@tid:1@pid:32)&quot;&quot;&lt;v&quot;32&quot;&gt;&gt;&lt;tr(@tid:1@pid:33)&quot;&quot;&lt;v&quot;33&quot;&gt;&gt;&lt;tr(@tid:1@pid:34)&quot;&quot;&lt;v&quot;34&quot;&gt;&gt;&lt;tr(@tid:1@pid:35)&quot;&quot;&lt;v&quot;35&quot;&gt;&gt;&lt;tr(@tid:1@pid:36)&quot;&quot;&lt;v&quot;36&quot;&gt;&gt;&lt;tr(@tid:1@pid:37)&quot;&quot;&lt;v&quot;37&quot;&gt;&gt;&lt;tr(@tid:1@pid:38)&quot;&quot;&lt;v&quot;38&quot;&gt;&gt;&lt;tr(@tid:1@pid:39)&quot;&quot;&lt;v&quot;39&quot;&gt;&gt;&lt;tr(@tid:1@pid:40)&quot;&quot;&lt;v&quot;40&quot;&gt;&gt;&lt;tr(@tid:1@pid:41)&quot;&quot;&lt;v&quot;41&quot;&gt;&gt;&lt;tr(@tid:1@pid:42)&quot;&quot;&lt;v&quot;42&quot;&gt;&gt;&lt;tr(@tid:1@pid:43)&quot;&quot;&lt;v&quot;43&quot;&gt;&gt;&lt;tr(@tid:1@pid:44)&quot;&quot;&lt;v&quot;44&quot;&gt;&gt;&lt;tr(@tid:1@pid:45)&quot;&quot;&lt;v&quot;45&quot;&gt;&gt;&lt;tr(@tid:1@pid:46)&quot;&quot;&lt;v&quot;46&quot;&gt;&gt;&lt;tr(@tid:1@pid:47)&quot;&quot;&lt;v&quot;47&quot;&gt;&gt;&lt;tr(@tid:1@pid:48)&quot;&quot;&lt;v&quot;48&quot;&gt;&gt;&lt;tr(@tid:1@pid:49)&quot;&quot;&lt;v&quot;49&quot;&gt;&gt;&lt;tr(@tid:1@pid:50)&quot;&quot;&lt;v&quot;50&quot;&gt;&gt;&lt;tr(@tid:1@pid:51)&quot;&quot;&lt;v&quot;51&quot;&gt;&gt;&lt;tr(@tid:1@pid:52)&quot;&quot;&lt;v&quot;52&quot;&gt;&gt;&lt;tr(@tid:1@pid:53)&quot;&quot;&lt;v&quot;53&quot;&gt;&gt;&lt;tr(@tid:1@pid:54)&quot;&quot;&lt;v&quot;54&quot;&gt;&gt;&lt;tr(@tid:1@pid:55)&quot;&quot;&lt;v&quot;55&quot;&gt;&gt;&lt;tr(@tid:1@pid:56)&quot;&quot;&lt;v&quot;56&quot;&gt;&gt;&lt;tr(@tid:1@pid:57)&quot;&quot;&lt;v&quot;57&quot;&gt;&gt;&lt;tr(@tid:1@pid:58)&quot;&quot;&lt;v&quot;58&quot;&gt;&gt;&lt;tr(@tid:1@pid:59)&quot;&quot;&lt;v&quot;59&quot;&gt;&gt;&lt;tr(@tid:1@pid:60)&quot;&quot;&lt;v&quot;60&quot;&gt;&gt;&lt;tr(@tid:1@pid:61)&quot;&quot;&lt;v&quot;61&quot;&gt;&gt;&lt;tr(@tid:1@pid:62)&quot;&quot;&lt;v&quot;62&quot;&gt;&gt;&lt;tr(@tid:1@pid:63)&quot;&quot;&lt;v&quot;63&quot;&gt;&gt;&lt;tr(@tid:1@pid:64)&quot;&quot;&lt;v&quot;64&quot;&gt;&gt;&lt;tr(@tid:1@pid:65)&quot;&quot;&lt;v&quot;65&quot;&gt;&gt;&lt;tr(@tid:1@pid:66)&quot;&quot;&lt;v&quot;66&quot;&gt;&gt;&lt;tr(@tid:1@pid:67)&quot;&quot;&lt;v&quot;67&quot;&gt;&gt;&lt;tr(@tid:1@pid:68)&quot;&quot;&lt;v&quot;68&quot;&gt;&gt;&lt;tr(@tid:1@pid:69)&quot;&quot;&lt;v&quot;69&quot;&gt;&gt;&lt;tr(@tid:1@pid:70)&quot;&quot;&lt;v&quot;70&quot;&gt;&gt;&lt;tr(@tid:1@pid:71)&quot;&quot;&lt;v&quot;71&quot;&gt;&gt;&lt;tr(@tid:1@pid:72)&quot;&quot;&lt;v&quot;72&quot;&gt;&gt;&lt;tr(@tid:1@pid:73)&quot;&quot;&lt;v&quot;73&quot;&gt;&gt;&lt;tr(@tid:1@pid:74)&quot;&quot;&lt;v&quot;74&quot;&gt;&gt;&lt;tr(@tid:1@pid:75)&quot;&quot;&lt;v&quot;75&quot;&gt;&gt;&lt;tr(@tid:1@pid:76)&quot;&quot;&lt;v&quot;76&quot;&gt;&gt;&lt;tr(@tid:1@pid:77)&quot;&quot;&lt;v&quot;77&quot;&gt;&gt;&lt;tr(@tid:1@pid:78)&quot;&quot;&lt;v&quot;78&quot;&gt;&gt;&lt;tr(@tid:1@pid:79)&quot;&quot;&lt;v&quot;79&quot;&gt;&gt;&lt;tr(@tid:1@pid:80)&quot;&quot;&lt;v&quot;80&quot;&gt;&gt;&lt;tr(@tid:1@pid:81)&quot;&quot;&lt;v&quot;81&quot;&gt;&gt;&lt;tr(@tid:1@pid:82)&quot;&quot;&lt;v&quot;82&quot;&gt;&gt;&lt;tr(@tid:1@pid:83)&quot;&quot;&lt;v&quot;83&quot;&gt;&gt;&lt;tr(@tid:1@pid:84)&quot;&quot;&lt;v&quot;84&quot;&gt;&gt;&lt;tr(@tid:1@pid:85)&quot;&quot;&lt;v&quot;85&quot;&gt;&gt;&lt;tr(@tid:1@pid:86)&quot;&quot;&lt;v&quot;86&quot;&gt;&gt;&lt;tr(@tid:1@pid:87)&quot;&quot;&lt;v&quot;87&quot;&gt;&gt;&lt;tr(@tid:1@pid:88)&quot;&quot;&lt;v&quot;88&quot;&gt;&gt;&lt;tr(@tid:1@pid:89)&quot;&quot;&lt;v&quot;89&quot;&gt;&gt;&lt;tr(@tid:1@pid:90)&quot;&quot;&lt;v&quot;90&quot;&gt;&gt;&lt;tr(@tid:1@pid:91)&quot;&quot;&lt;v&quot;91&quot;&gt;&gt;&lt;tr(@tid:1@pid:92)&quot;&quot;&lt;v&quot;92&quot;&gt;&gt;&lt;tr(@tid:1@pid:93)&quot;&quot;&lt;v&quot;93&quot;&gt;&gt;&lt;tr(@tid:1@pid:94)&quot;&quot;&lt;v&quot;94&quot;&gt;&gt;&lt;tr(@tid:1@pid:95)&quot;&quot;&lt;v&quot;95&quot;&gt;&gt;&lt;tr(@tid:1@pid:96)&quot;&quot;&lt;v&quot;96&quot;&gt;&gt;&lt;tr(@tid:1@pid:97)&quot;&quot;&lt;v&quot;97&quot;&gt;&gt;&lt;tr(@tid:1@pid:98)&quot;&quot;&lt;v&quot;98&quot;&gt;&gt;&lt;tr(@tid:1@pid:99)&quot;&quot;&lt;v&quot;99&quot;&gt;&gt;&lt;tr(@tid:1@pid:100)&quot;&quot;&lt;v&quot;100&quot;&gt;&gt;&lt;tr(@tid:2@pid:1)&quot;&quot;&lt;v&quot;101&quot;&gt;&gt;&lt;tr(@tid:2@pid:2)&quot;&quot;&lt;v&quot;102&quot;&gt;&gt;&lt;tr(@tid:2@pid:3)&quot;&quot;&lt;v&quot;103&quot;&gt;&gt;&lt;tr(@tid:2@pid:4)&quot;&quot;&lt;v&quot;104&quot;&gt;&gt;&lt;tr(@tid:2@pid:5)&quot;&quot;&lt;v&quot;105&quot;&gt;&gt;&lt;tr(@tid:2@pid:6)&quot;&quot;&lt;v&quot;106&quot;&gt;&gt;&lt;tr(@tid:2@pid:7)&quot;&quot;&lt;v&quot;107&quot;&gt;&gt;&lt;tr(@tid:2@pid:8)&quot;&quot;&lt;v&quot;108&quot;&gt;&gt;&lt;tr(@tid:2@pid:9)&quot;&quot;&lt;v&quot;109&quot;&gt;&gt;&lt;tr(@tid:2@pid:10)&quot;&quot;&lt;v&quot;110&quot;&gt;&gt;&lt;tr(@tid:2@pid:11)&quot;&quot;&lt;v&quot;111&quot;&gt;&gt;&lt;tr(@tid:2@pid:12)&quot;&quot;&lt;v&quot;112&quot;&gt;&gt;&lt;tr(@tid:2@pid:13)&quot;&quot;&lt;v&quot;113&quot;&gt;&gt;&lt;tr(@tid:2@pid:14)&quot;&quot;&lt;v&quot;114&quot;&gt;&gt;&lt;tr(@tid:2@pid:15)&quot;&quot;&lt;v&quot;115&quot;&gt;&gt;&lt;tr(@tid:2@pid:16)&quot;&quot;&lt;v&quot;116&quot;&gt;&gt;&lt;tr(@tid:2@pid:17)&quot;&quot;&lt;v&quot;117&quot;&gt;&gt;&lt;tr(@tid:2@pid:18)&quot;&quot;&lt;v&quot;118&quot;&gt;&gt;&lt;tr(@tid:2@pid:19)&quot;&quot;&lt;v&quot;119&quot;&gt;&gt;&lt;tr(@tid:2@pid:20)&quot;&quot;&lt;v&quot;120&quot;&gt;&gt;&lt;tr(@tid:2@pid:21)&quot;&quot;&lt;v&quot;121&quot;&gt;&gt;&lt;tr(@tid:2@pid:22)&quot;&quot;&lt;v&quot;122&quot;&gt;&gt;&lt;tr(@tid:2@pid:23)&quot;&quot;&lt;v&quot;123&quot;&gt;&gt;&lt;tr(@tid:2@pid:24)&quot;&quot;&lt;v&quot;124&quot;&gt;&gt;&lt;tr(@tid:2@pid:25)&quot;&quot;&lt;v&quot;125&quot;&gt;&gt;&lt;tr(@tid:2@pid:26)&quot;&quot;&lt;v&quot;126&quot;&gt;&gt;&lt;tr(@tid:2@pid:27)&quot;&quot;&lt;v&quot;127&quot;&gt;&gt;&lt;tr(@tid:2@pid:28)&quot;&quot;&lt;v&quot;128&quot;&gt;&gt;&lt;tr(@tid:2@pid:29)&quot;&quot;&lt;v&quot;129&quot;&gt;&gt;&lt;tr(@tid:2@pid:30)&quot;&quot;&lt;v&quot;130&quot;&gt;&gt;&lt;tr(@tid:2@pid:31)&quot;&quot;&lt;v&quot;131&quot;&gt;&gt;&lt;tr(@tid:2@pid:32)&quot;&quot;&lt;v&quot;132&quot;&gt;&gt;&lt;tr(@tid:2@pid:33)&quot;&quot;&lt;v&quot;133&quot;&gt;&gt;&lt;tr(@tid:2@pid:34)&quot;&quot;&lt;v&quot;134&quot;&gt;&gt;&lt;tr(@tid:2@pid:35)&quot;&quot;&lt;v&quot;135&quot;&gt;&gt;&lt;tr(@tid:2@pid:36)&quot;&quot;&lt;v&quot;136&quot;&gt;&gt;&lt;tr(@tid:2@pid:37)&quot;&quot;&lt;v&quot;137&quot;&gt;&gt;&lt;tr(@tid:2@pid:38)&quot;&quot;&lt;v&quot;138&quot;&gt;&gt;&lt;tr(@tid:2@pid:39)&quot;&quot;&lt;v&quot;139&quot;&gt;&gt;&lt;tr(@tid:2@pid:40)&quot;&quot;&lt;v&quot;140&quot;&gt;&gt;&lt;tr(@tid:2@pid:41)&quot;&quot;&lt;v&quot;141&quot;&gt;&gt;&lt;tr(@tid:2@pid:42)&quot;&quot;&lt;v&quot;142&quot;&gt;&gt;&lt;tr(@tid:2@pid:43)&quot;&quot;&lt;v&quot;143&quot;&gt;&gt;&lt;tr(@tid:2@pid:44)&quot;&quot;&lt;v&quot;144&quot;&gt;&gt;&lt;tr(@tid:2@pid:45)&quot;&quot;&lt;v&quot;145&quot;&gt;&gt;&lt;tr(@tid:2@pid:46)&quot;&quot;&lt;v&quot;146&quot;&gt;&gt;&lt;tr(@tid:2@pid:47)&quot;&quot;&lt;v&quot;147&quot;&gt;&gt;&lt;tr(@tid:2@pid:48)&quot;&quot;&lt;v&quot;148&quot;&gt;&gt;&lt;tr(@tid:2@pid:49)&quot;&quot;&lt;v&quot;149&quot;&gt;&gt;&lt;tr(@tid:2@pid:50)&quot;&quot;&lt;v&quot;150&quot;&gt;&gt;&lt;tr(@tid:2@pid:51)&quot;&quot;&lt;v&quot;151&quot;&gt;&gt;&lt;tr(@tid:2@pid:52)&quot;&quot;&lt;v&quot;152&quot;&gt;&gt;&lt;tr(@tid:2@pid:53)&quot;&quot;&lt;v&quot;153&quot;&gt;&gt;&lt;tr(@tid:2@pid:54)&quot;&quot;&lt;v&quot;154&quot;&gt;&gt;&lt;tr(@tid:2@pid:55)&quot;&quot;&lt;v&quot;155&quot;&gt;&gt;&lt;tr(@tid:2@pid:56)&quot;&quot;&lt;v&quot;156&quot;&gt;&gt;&lt;tr(@tid:2@pid:57)&quot;&quot;&lt;v&quot;157&quot;&gt;&gt;&lt;tr(@tid:2@pid:58)&quot;&quot;&lt;v&quot;158&quot;&gt;&gt;&lt;tr(@tid:2@pid:59)&quot;&quot;&lt;v&quot;159&quot;&gt;&gt;&lt;tr(@tid:2@pid:60)&quot;&quot;&lt;v&quot;160&quot;&gt;&gt;&lt;tr(@tid:2@pid:61)&quot;&quot;&lt;v&quot;161&quot;&gt;&gt;&lt;tr(@tid:2@pid:62)&quot;&quot;&lt;v&quot;162&quot;&gt;&gt;&lt;tr(@tid:2@pid:63)&quot;&quot;&lt;v&quot;163&quot;&gt;&gt;&lt;tr(@tid:2@pid:64)&quot;&quot;&lt;v&quot;164&quot;&gt;&gt;&lt;tr(@tid:2@pid:65)&quot;&quot;&lt;v&quot;165&quot;&gt;&gt;&lt;tr(@tid:2@pid:66)&quot;&quot;&lt;v&quot;166&quot;&gt;&gt;&lt;tr(@tid:2@pid:67)&quot;&quot;&lt;v&quot;167&quot;&gt;&gt;&lt;tr(@tid:2@pid:68)&quot;&quot;&lt;v&quot;168&quot;&gt;&gt;&lt;tr(@tid:2@pid:69)&quot;&quot;&lt;v&quot;169&quot;&gt;&gt;&lt;tr(@tid:2@pid:70)&quot;&quot;&lt;v&quot;170&quot;&gt;&gt;&lt;tr(@tid:2@pid:71)&quot;&quot;&lt;v&quot;171&quot;&gt;&gt;&lt;tr(@tid:2@pid:72)&quot;&quot;&lt;v&quot;172&quot;&gt;&gt;&lt;tr(@tid:2@pid:73)&quot;&quot;&lt;v&quot;173&quot;&gt;&gt;&lt;tr(@tid:2@pid:74)&quot;&quot;&lt;v&quot;174&quot;&gt;&gt;&lt;tr(@tid:2@pid:75)&quot;&quot;&lt;v&quot;175&quot;&gt;&gt;&lt;tr(@tid:2@pid:76)&quot;&quot;&lt;v&quot;176&quot;&gt;&gt;&lt;tr(@tid:2@pid:77)&quot;&quot;&lt;v&quot;177&quot;&gt;&gt;&lt;tr(@tid:2@pid:78)&quot;&quot;&lt;v&quot;178&quot;&gt;&gt;&lt;tr(@tid:2@pid:79)&quot;&quot;&lt;v&quot;179&quot;&gt;&gt;&lt;tr(@tid:2@pid:80)&quot;&quot;&lt;v&quot;180&quot;&gt;&gt;&lt;tr(@tid:2@pid:81)&quot;&quot;&lt;v&quot;181&quot;&gt;&gt;&lt;tr(@tid:2@pid:82)&quot;&quot;&lt;v&quot;182&quot;&gt;&gt;&lt;tr(@tid:2@pid:83)&quot;&quot;&lt;v&quot;183&quot;&gt;&gt;&lt;tr(@tid:2@pid:84)&quot;&quot;&lt;v&quot;184&quot;&gt;&gt;&lt;tr(@tid:2@pid:85)&quot;&quot;&lt;v&quot;185&quot;&gt;&gt;&lt;tr(@tid:2@pid:86)&quot;&quot;&lt;v&quot;186&quot;&gt;&gt;&lt;tr(@tid:2@pid:87)&quot;&quot;&lt;v&quot;187&quot;&gt;&gt;&lt;tr(@tid:2@pid:88)&quot;&quot;&lt;v&quot;188&quot;&gt;&gt;&lt;tr(@tid:2@pid:89)&quot;&quot;&lt;v&quot;189&quot;&gt;&gt;&lt;tr(@tid:2@pid:90)&quot;&quot;&lt;v&quot;190&quot;&gt;&gt;&lt;tr(@tid:2@pid:91)&quot;&quot;&lt;v&quot;191&quot;&gt;&gt;&lt;tr(@tid:2@pid:92)&quot;&quot;&lt;v&quot;192&quot;&gt;&gt;&lt;tr(@tid:2@pid:93)&quot;&quot;&lt;v&quot;193&quot;&gt;&gt;&lt;tr(@tid:2@pid:94)&quot;&quot;&lt;v&quot;194&quot;&gt;&gt;&lt;tr(@tid:2@pid:95)&quot;&quot;&lt;v&quot;195&quot;&gt;&gt;&lt;tr(@tid:2@pid:96)&quot;&quot;&lt;v&quot;196&quot;&gt;&gt;&lt;tr(@tid:2@pid:97)&quot;&quot;&lt;v&quot;197&quot;&gt;&gt;&lt;tr(@tid:2@pid:98)&quot;&quot;&lt;v&quot;198&quot;&gt;&gt;&lt;tr(@tid:2@pid:99)&quot;&quot;&lt;v&quot;199&quot;&gt;&gt;&lt;tr(@tid:2@pid:100)&quot;&quot;&lt;v&quot;200&quot;&gt;&gt;&gt;&lt;people&quot;&quot;&lt;p(@id:101)&quot;&quot;&lt;f(@i:0)&quot;Keypad&quot;&gt;&lt;f(@i:1)&quot;1&quot;&gt;&gt;&lt;p(@id:102)&quot;&quot;&lt;f(@i:0)&quot;Keypad&quot;&gt;&lt;f(@i:1)&quot;2&quot;&gt;&gt;&lt;p(@id:103)&quot;&quot;&lt;f(@i:0)&quot;Keypad&quot;&gt;&lt;f(@i:1)&quot;3&quot;&gt;&gt;&lt;p(@id:104)&quot;&quot;&lt;f(@i:0)&quot;Keypad&quot;&gt;&lt;f(@i:1)&quot;4&quot;&gt;&gt;&lt;p(@id:105)&quot;&quot;&lt;f(@i:0)&quot;Keypad&quot;&gt;&lt;f(@i:1)&quot;5&quot;&gt;&gt;&lt;p(@id:106)&quot;&quot;&lt;f(@i:0)&quot;Keypad&quot;&gt;&lt;f(@i:1)&quot;6&quot;&gt;&gt;&lt;p(@id:107)&quot;&quot;&lt;f(@i:0)&quot;Keypad&quot;&gt;&lt;f(@i:1)&quot;7&quot;&gt;&gt;&lt;p(@id:108)&quot;&quot;&lt;f(@i:0)&quot;Keypad&quot;&gt;&lt;f(@i:1)&quot;8&quot;&gt;&gt;&lt;p(@id:109)&quot;&quot;&lt;f(@i:0)&quot;Keypad&quot;&gt;&lt;f(@i:1)&quot;9&quot;&gt;&gt;&lt;p(@id:110)&quot;&quot;&lt;f(@i:0)&quot;Keypad&quot;&gt;&lt;f(@i:1)&quot;10&quot;&gt;&gt;&lt;p(@id:111)&quot;&quot;&lt;f(@i:0)&quot;Keypad&quot;&gt;&lt;f(@i:1)&quot;11&quot;&gt;&gt;&lt;p(@id:112)&quot;&quot;&lt;f(@i:0)&quot;Keypad&quot;&gt;&lt;f(@i:1)&quot;12&quot;&gt;&gt;&lt;p(@id:113)&quot;&quot;&lt;f(@i:0)&quot;Keypad&quot;&gt;&lt;f(@i:1)&quot;13&quot;&gt;&gt;&lt;p(@id:114)&quot;&quot;&lt;f(@i:0)&quot;Keypad&quot;&gt;&lt;f(@i:1)&quot;14&quot;&gt;&gt;&lt;p(@id:115)&quot;&quot;&lt;f(@i:0)&quot;Keypad&quot;&gt;&lt;f(@i:1)&quot;15&quot;&gt;&gt;&lt;p(@id:116)&quot;&quot;&lt;f(@i:0)&quot;Keypad&quot;&gt;&lt;f(@i:1)&quot;16&quot;&gt;&gt;&lt;p(@id:117)&quot;&quot;&lt;f(@i:0)&quot;Keypad&quot;&gt;&lt;f(@i:1)&quot;17&quot;&gt;&gt;&lt;p(@id:118)&quot;&quot;&lt;f(@i:0)&quot;Keypad&quot;&gt;&lt;f(@i:1)&quot;18&quot;&gt;&gt;&lt;p(@id:119)&quot;&quot;&lt;f(@i:0)&quot;Keypad&quot;&gt;&lt;f(@i:1)&quot;19&quot;&gt;&gt;&lt;p(@id:120)&quot;&quot;&lt;f(@i:0)&quot;Keypad&quot;&gt;&lt;f(@i:1)&quot;20&quot;&gt;&gt;&lt;p(@id:121)&quot;&quot;&lt;f(@i:0)&quot;Keypad&quot;&gt;&lt;f(@i:1)&quot;21&quot;&gt;&gt;&lt;p(@id:122)&quot;&quot;&lt;f(@i:0)&quot;Keypad&quot;&gt;&lt;f(@i:1)&quot;22&quot;&gt;&gt;&lt;p(@id:123)&quot;&quot;&lt;f(@i:0)&quot;Keypad&quot;&gt;&lt;f(@i:1)&quot;23&quot;&gt;&gt;&lt;p(@id:124)&quot;&quot;&lt;f(@i:0)&quot;Keypad&quot;&gt;&lt;f(@i:1)&quot;24&quot;&gt;&gt;&lt;p(@id:125)&quot;&quot;&lt;f(@i:0)&quot;Keypad&quot;&gt;&lt;f(@i:1)&quot;25&quot;&gt;&gt;&lt;p(@id:126)&quot;&quot;&lt;f(@i:0)&quot;Keypad&quot;&gt;&lt;f(@i:1)&quot;26&quot;&gt;&gt;&lt;p(@id:127)&quot;&quot;&lt;f(@i:0)&quot;Keypad&quot;&gt;&lt;f(@i:1)&quot;27&quot;&gt;&gt;&lt;p(@id:128)&quot;&quot;&lt;f(@i:0)&quot;Keypad&quot;&gt;&lt;f(@i:1)&quot;28&quot;&gt;&gt;&lt;p(@id:129)&quot;&quot;&lt;f(@i:0)&quot;Keypad&quot;&gt;&lt;f(@i:1)&quot;29&quot;&gt;&gt;&lt;p(@id:130)&quot;&quot;&lt;f(@i:0)&quot;Keypad&quot;&gt;&lt;f(@i:1)&quot;30&quot;&gt;&gt;&lt;p(@id:131)&quot;&quot;&lt;f(@i:0)&quot;Keypad&quot;&gt;&lt;f(@i:1)&quot;31&quot;&gt;&gt;&lt;p(@id:132)&quot;&quot;&lt;f(@i:0)&quot;Keypad&quot;&gt;&lt;f(@i:1)&quot;32&quot;&gt;&gt;&lt;p(@id:133)&quot;&quot;&lt;f(@i:0)&quot;Keypad&quot;&gt;&lt;f(@i:1)&quot;33&quot;&gt;&gt;&lt;p(@id:134)&quot;&quot;&lt;f(@i:0)&quot;Keypad&quot;&gt;&lt;f(@i:1)&quot;34&quot;&gt;&gt;&lt;p(@id:135)&quot;&quot;&lt;f(@i:0)&quot;Keypad&quot;&gt;&lt;f(@i:1)&quot;35&quot;&gt;&gt;&lt;p(@id:136)&quot;&quot;&lt;f(@i:0)&quot;Keypad&quot;&gt;&lt;f(@i:1)&quot;36&quot;&gt;&gt;&lt;p(@id:137)&quot;&quot;&lt;f(@i:0)&quot;Keypad&quot;&gt;&lt;f(@i:1)&quot;37&quot;&gt;&gt;&lt;p(@id:138)&quot;&quot;&lt;f(@i:0)&quot;Keypad&quot;&gt;&lt;f(@i:1)&quot;38&quot;&gt;&gt;&lt;p(@id:139)&quot;&quot;&lt;f(@i:0)&quot;Keypad&quot;&gt;&lt;f(@i:1)&quot;39&quot;&gt;&gt;&lt;p(@id:140)&quot;&quot;&lt;f(@i:0)&quot;Keypad&quot;&gt;&lt;f(@i:1)&quot;40&quot;&gt;&gt;&lt;p(@id:141)&quot;&quot;&lt;f(@i:0)&quot;Keypad&quot;&gt;&lt;f(@i:1)&quot;41&quot;&gt;&gt;&lt;p(@id:142)&quot;&quot;&lt;f(@i:0)&quot;Keypad&quot;&gt;&lt;f(@i:1)&quot;42&quot;&gt;&gt;&lt;p(@id:143)&quot;&quot;&lt;f(@i:0)&quot;Keypad&quot;&gt;&lt;f(@i:1)&quot;43&quot;&gt;&gt;&lt;p(@id:144)&quot;&quot;&lt;f(@i:0)&quot;Keypad&quot;&gt;&lt;f(@i:1)&quot;44&quot;&gt;&gt;&lt;p(@id:145)&quot;&quot;&lt;f(@i:0)&quot;Keypad&quot;&gt;&lt;f(@i:1)&quot;45&quot;&gt;&gt;&lt;p(@id:146)&quot;&quot;&lt;f(@i:0)&quot;Keypad&quot;&gt;&lt;f(@i:1)&quot;46&quot;&gt;&gt;&lt;p(@id:147)&quot;&quot;&lt;f(@i:0)&quot;Keypad&quot;&gt;&lt;f(@i:1)&quot;47&quot;&gt;&gt;&lt;p(@id:148)&quot;&quot;&lt;f(@i:0)&quot;Keypad&quot;&gt;&lt;f(@i:1)&quot;48&quot;&gt;&gt;&lt;p(@id:149)&quot;&quot;&lt;f(@i:0)&quot;Keypad&quot;&gt;&lt;f(@i:1)&quot;49&quot;&gt;&gt;&lt;p(@id:150)&quot;&quot;&lt;f(@i:0)&quot;Keypad&quot;&gt;&lt;f(@i:1)&quot;50&quot;&gt;&gt;&lt;p(@id:151)&quot;&quot;&lt;f(@i:0)&quot;Keypad&quot;&gt;&lt;f(@i:1)&quot;51&quot;&gt;&gt;&lt;p(@id:152)&quot;&quot;&lt;f(@i:0)&quot;Keypad&quot;&gt;&lt;f(@i:1)&quot;52&quot;&gt;&gt;&lt;p(@id:153)&quot;&quot;&lt;f(@i:0)&quot;Keypad&quot;&gt;&lt;f(@i:1)&quot;53&quot;&gt;&gt;&lt;p(@id:154)&quot;&quot;&lt;f(@i:0)&quot;Keypad&quot;&gt;&lt;f(@i:1)&quot;54&quot;&gt;&gt;&lt;p(@id:155)&quot;&quot;&lt;f(@i:0)&quot;Keypad&quot;&gt;&lt;f(@i:1)&quot;55&quot;&gt;&gt;&lt;p(@id:156)&quot;&quot;&lt;f(@i:0)&quot;Keypad&quot;&gt;&lt;f(@i:1)&quot;56&quot;&gt;&gt;&lt;p(@id:157)&quot;&quot;&lt;f(@i:0)&quot;Keypad&quot;&gt;&lt;f(@i:1)&quot;57&quot;&gt;&gt;&lt;p(@id:158)&quot;&quot;&lt;f(@i:0)&quot;Keypad&quot;&gt;&lt;f(@i:1)&quot;58&quot;&gt;&gt;&lt;p(@id:159)&quot;&quot;&lt;f(@i:0)&quot;Keypad&quot;&gt;&lt;f(@i:1)&quot;59&quot;&gt;&gt;&lt;p(@id:160)&quot;&quot;&lt;f(@i:0)&quot;Keypad&quot;&gt;&lt;f(@i:1)&quot;60&quot;&gt;&gt;&lt;p(@id:161)&quot;&quot;&lt;f(@i:0)&quot;Keypad&quot;&gt;&lt;f(@i:1)&quot;61&quot;&gt;&gt;&lt;p(@id:162)&quot;&quot;&lt;f(@i:0)&quot;Keypad&quot;&gt;&lt;f(@i:1)&quot;62&quot;&gt;&gt;&lt;p(@id:163)&quot;&quot;&lt;f(@i:0)&quot;Keypad&quot;&gt;&lt;f(@i:1)&quot;63&quot;&gt;&gt;&lt;p(@id:164)&quot;&quot;&lt;f(@i:0)&quot;Keypad&quot;&gt;&lt;f(@i:1)&quot;64&quot;&gt;&gt;&lt;p(@id:165)&quot;&quot;&lt;f(@i:0)&quot;Keypad&quot;&gt;&lt;f(@i:1)&quot;65&quot;&gt;&gt;&lt;p(@id:166)&quot;&quot;&lt;f(@i:0)&quot;Keypad&quot;&gt;&lt;f(@i:1)&quot;66&quot;&gt;&gt;&lt;p(@id:167)&quot;&quot;&lt;f(@i:0)&quot;Keypad&quot;&gt;&lt;f(@i:1)&quot;67&quot;&gt;&gt;&lt;p(@id:168)&quot;&quot;&lt;f(@i:0)&quot;Keypad&quot;&gt;&lt;f(@i:1)&quot;68&quot;&gt;&gt;&lt;p(@id:169)&quot;&quot;&lt;f(@i:0)&quot;Keypad&quot;&gt;&lt;f(@i:1)&quot;69&quot;&gt;&gt;&lt;p(@id:170)&quot;&quot;&lt;f(@i:0)&quot;Keypad&quot;&gt;&lt;f(@i:1)&quot;70&quot;&gt;&gt;&lt;p(@id:171)&quot;&quot;&lt;f(@i:0)&quot;Keypad&quot;&gt;&lt;f(@i:1)&quot;71&quot;&gt;&gt;&lt;p(@id:172)&quot;&quot;&lt;f(@i:0)&quot;Keypad&quot;&gt;&lt;f(@i:1)&quot;72&quot;&gt;&gt;&lt;p(@id:173)&quot;&quot;&lt;f(@i:0)&quot;Keypad&quot;&gt;&lt;f(@i:1)&quot;73&quot;&gt;&gt;&lt;p(@id:174)&quot;&quot;&lt;f(@i:0)&quot;Keypad&quot;&gt;&lt;f(@i:1)&quot;74&quot;&gt;&gt;&lt;p(@id:175)&quot;&quot;&lt;f(@i:0)&quot;Keypad&quot;&gt;&lt;f(@i:1)&quot;75&quot;&gt;&gt;&lt;p(@id:176)&quot;&quot;&lt;f(@i:0)&quot;Keypad&quot;&gt;&lt;f(@i:1)&quot;76&quot;&gt;&gt;&lt;p(@id:177)&quot;&quot;&lt;f(@i:0)&quot;Keypad&quot;&gt;&lt;f(@i:1)&quot;77&quot;&gt;&gt;&lt;p(@id:178)&quot;&quot;&lt;f(@i:0)&quot;Keypad&quot;&gt;&lt;f(@i:1)&quot;78&quot;&gt;&gt;&lt;p(@id:179)&quot;&quot;&lt;f(@i:0)&quot;Keypad&quot;&gt;&lt;f(@i:1)&quot;79&quot;&gt;&gt;&lt;p(@id:180)&quot;&quot;&lt;f(@i:0)&quot;Keypad&quot;&gt;&lt;f(@i:1)&quot;80&quot;&gt;&gt;&lt;p(@id:181)&quot;&quot;&lt;f(@i:0)&quot;Keypad&quot;&gt;&lt;f(@i:1)&quot;81&quot;&gt;&gt;&lt;p(@id:182)&quot;&quot;&lt;f(@i:0)&quot;Keypad&quot;&gt;&lt;f(@i:1)&quot;82&quot;&gt;&gt;&lt;p(@id:183)&quot;&quot;&lt;f(@i:0)&quot;Keypad&quot;&gt;&lt;f(@i:1)&quot;83&quot;&gt;&gt;&lt;p(@id:184)&quot;&quot;&lt;f(@i:0)&quot;Keypad&quot;&gt;&lt;f(@i:1)&quot;84&quot;&gt;&gt;&lt;p(@id:185)&quot;&quot;&lt;f(@i:0)&quot;Keypad&quot;&gt;&lt;f(@i:1)&quot;85&quot;&gt;&gt;&lt;p(@id:186)&quot;&quot;&lt;f(@i:0)&quot;Keypad&quot;&gt;&lt;f(@i:1)&quot;86&quot;&gt;&gt;&lt;p(@id:187)&quot;&quot;&lt;f(@i:0)&quot;Keypad&quot;&gt;&lt;f(@i:1)&quot;87&quot;&gt;&gt;&lt;p(@id:188)&quot;&quot;&lt;f(@i:0)&quot;Keypad&quot;&gt;&lt;f(@i:1)&quot;88&quot;&gt;&gt;&lt;p(@id:189)&quot;&quot;&lt;f(@i:0)&quot;Keypad&quot;&gt;&lt;f(@i:1)&quot;89&quot;&gt;&gt;&lt;p(@id:190)&quot;&quot;&lt;f(@i:0)&quot;Keypad&quot;&gt;&lt;f(@i:1)&quot;90&quot;&gt;&gt;&lt;p(@id:191)&quot;&quot;&lt;f(@i:0)&quot;Keypad&quot;&gt;&lt;f(@i:1)&quot;91&quot;&gt;&gt;&lt;p(@id:192)&quot;&quot;&lt;f(@i:0)&quot;Keypad&quot;&gt;&lt;f(@i:1)&quot;92&quot;&gt;&gt;&lt;p(@id:193)&quot;&quot;&lt;f(@i:0)&quot;Keypad&quot;&gt;&lt;f(@i:1)&quot;93&quot;&gt;&gt;&lt;p(@id:194)&quot;&quot;&lt;f(@i:0)&quot;Keypad&quot;&gt;&lt;f(@i:1)&quot;94&quot;&gt;&gt;&lt;p(@id:195)&quot;&quot;&lt;f(@i:0)&quot;Keypad&quot;&gt;&lt;f(@i:1)&quot;95&quot;&gt;&gt;&lt;p(@id:196)&quot;&quot;&lt;f(@i:0)&quot;Keypad&quot;&gt;&lt;f(@i:1)&quot;96&quot;&gt;&gt;&lt;p(@id:197)&quot;&quot;&lt;f(@i:0)&quot;Keypad&quot;&gt;&lt;f(@i:1)&quot;97&quot;&gt;&gt;&lt;p(@id:198)&quot;&quot;&lt;f(@i:0)&quot;Keypad&quot;&gt;&lt;f(@i:1)&quot;98&quot;&gt;&gt;&lt;p(@id:199)&quot;&quot;&lt;f(@i:0)&quot;Keypad&quot;&gt;&lt;f(@i:1)&quot;99&quot;&gt;&gt;&lt;p(@id:200)&quot;&quot;&lt;f(@i:0)&quot;Keypad&quot;&gt;&lt;f(@i:1)&quot;100&quot;&gt;&gt;&gt;&lt;fields&quot;&quot;&lt;fld(@i:0)&quot;&quot;&lt;n&quot;First Name&quot;&gt;&gt;&lt;fld(@i:1)&quot;&quot;&lt;n&quot;Last Name&quot;&gt;&gt;&lt;fld(@i:2)&quot;&quot;&lt;n&quot;Entry Disabled&quot;&gt;&gt;&lt;fld(@i:3)&quot;&quot;&lt;n&quot;Participant Group&quot;&gt;&gt;&lt;fld(@i:4)&quot;&quot;&lt;n&quot;Team&quot;&gt;&gt;&lt;fld(@i:5)&quot;&quot;&lt;n&quot;Voting Weight&quot;&gt;&gt;&gt;&gt;&lt;chart&quot;&quot;&lt;styles&quot;&quot;&gt;&gt;&lt;teams&quot;&quot;&gt;&lt;transceivers&quot;&quot;&lt;t(@id:2@tt:ReplyPlus@n:Transceiver 2)&quot;&quot;&lt;f(@id:c)&quot;3&quot;&gt;&lt;f(@id:comType)&quot;Usb&quot;&gt;&lt;f(@id:com)&quot;[Auto]&quot;&gt;&lt;f(@id:kIdType)&quot;Static&quot;&gt;&lt;f(@id:ac)&quot;false&quot;&gt;&lt;f(@id:bl)&quot;Normal&quot;&gt;&lt;f(@id:dm)&quot;false&quot;&gt;&lt;f(@id:dp)&quot;false&quot;&gt;&lt;f(@id:kMin)&quot;1&quot;&gt;&lt;f(@id:kMax)&quot;250&quot;&gt;&lt;f(@id:pl)&quot;EuMax&quot;&gt;&lt;f(@id:rs)&quot;false&quot;&gt;&lt;f(@id:rr)&quot;false&quot;&gt;&lt;f(@id:sr)&quot;true&quot;&gt;&lt;f(@id:ss)&quot;true&quot;&gt;&lt;f(@id:wa)&quot;Off&quot;&gt;&gt;&gt;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4_Default Design">
  <a:themeElements>
    <a:clrScheme name="">
      <a:dk1>
        <a:srgbClr val="919191"/>
      </a:dk1>
      <a:lt1>
        <a:srgbClr val="FFFFFF"/>
      </a:lt1>
      <a:dk2>
        <a:srgbClr val="00003E"/>
      </a:dk2>
      <a:lt2>
        <a:srgbClr val="EBE114"/>
      </a:lt2>
      <a:accent1>
        <a:srgbClr val="618FFD"/>
      </a:accent1>
      <a:accent2>
        <a:srgbClr val="00AE00"/>
      </a:accent2>
      <a:accent3>
        <a:srgbClr val="AAAAAF"/>
      </a:accent3>
      <a:accent4>
        <a:srgbClr val="DADADA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1_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0_Default Design">
  <a:themeElements>
    <a:clrScheme name="">
      <a:dk1>
        <a:srgbClr val="919191"/>
      </a:dk1>
      <a:lt1>
        <a:srgbClr val="FFFFFF"/>
      </a:lt1>
      <a:dk2>
        <a:srgbClr val="00003E"/>
      </a:dk2>
      <a:lt2>
        <a:srgbClr val="EBE114"/>
      </a:lt2>
      <a:accent1>
        <a:srgbClr val="618FFD"/>
      </a:accent1>
      <a:accent2>
        <a:srgbClr val="00AE00"/>
      </a:accent2>
      <a:accent3>
        <a:srgbClr val="AAAAAF"/>
      </a:accent3>
      <a:accent4>
        <a:srgbClr val="DADADA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1_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Kite Pharma Oral Presentati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17" ma:contentTypeDescription="Create a new document." ma:contentTypeScope="" ma:versionID="0836c851ab56100df1895fa2a218104e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fd973d22d93f3f1ceb87c2fa5e19ecd8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 xsi:nil="true"/>
    <QID xmlns="96f1686b-f877-4eb8-89ab-3a67a5dc2612" xsi:nil="true"/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17AFCDB5-FCD9-4E85-9F75-646811B47815}"/>
</file>

<file path=customXml/itemProps2.xml><?xml version="1.0" encoding="utf-8"?>
<ds:datastoreItem xmlns:ds="http://schemas.openxmlformats.org/officeDocument/2006/customXml" ds:itemID="{10D5E83A-6CB3-42BD-ABF3-FDF2A08647CD}"/>
</file>

<file path=customXml/itemProps3.xml><?xml version="1.0" encoding="utf-8"?>
<ds:datastoreItem xmlns:ds="http://schemas.openxmlformats.org/officeDocument/2006/customXml" ds:itemID="{EC2FDEE4-DA0D-404D-9A11-E84E5F0383B0}"/>
</file>

<file path=docProps/app.xml><?xml version="1.0" encoding="utf-8"?>
<Properties xmlns="http://schemas.openxmlformats.org/officeDocument/2006/extended-properties" xmlns:vt="http://schemas.openxmlformats.org/officeDocument/2006/docPropsVTypes">
  <TotalTime>4759</TotalTime>
  <Words>4241</Words>
  <Application>Microsoft Macintosh PowerPoint</Application>
  <PresentationFormat>Widescreen</PresentationFormat>
  <Paragraphs>451</Paragraphs>
  <Slides>73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73</vt:i4>
      </vt:variant>
    </vt:vector>
  </HeadingPairs>
  <TitlesOfParts>
    <vt:vector size="88" baseType="lpstr">
      <vt:lpstr>Arial</vt:lpstr>
      <vt:lpstr>Calibri</vt:lpstr>
      <vt:lpstr>Calibri Light</vt:lpstr>
      <vt:lpstr>StarSymbol</vt:lpstr>
      <vt:lpstr>Symbol</vt:lpstr>
      <vt:lpstr>System Font Regular</vt:lpstr>
      <vt:lpstr>Times New Roman</vt:lpstr>
      <vt:lpstr>Wingdings</vt:lpstr>
      <vt:lpstr>1_Default Design</vt:lpstr>
      <vt:lpstr>5_Default Design</vt:lpstr>
      <vt:lpstr>6_Default Design</vt:lpstr>
      <vt:lpstr>7_Default Design</vt:lpstr>
      <vt:lpstr>34_Default Design</vt:lpstr>
      <vt:lpstr>20_Default Design</vt:lpstr>
      <vt:lpstr>2_Kite Pharma Oral Presentation</vt:lpstr>
      <vt:lpstr>Year in Review: Clinical Investigator Perspectives on the Most Relevant New Data Sets and Advances in Oncology  Follicular Lymphoma  Tuesday, January 4, 2022 5:00 PM – 6:00 PM ET</vt:lpstr>
      <vt:lpstr>YiR Follicular Lymphoma Faculty</vt:lpstr>
      <vt:lpstr>Commercial Support</vt:lpstr>
      <vt:lpstr>Dr Love — Disclosures</vt:lpstr>
      <vt:lpstr>Research To Practice CME Planning Committee Members,  Staff and Reviewers</vt:lpstr>
      <vt:lpstr>Dr Leonard — Disclosures</vt:lpstr>
      <vt:lpstr>Dr Sehn — Disclosures</vt:lpstr>
      <vt:lpstr>PowerPoint Presentation</vt:lpstr>
      <vt:lpstr>PowerPoint Presentation</vt:lpstr>
      <vt:lpstr>In the past year approximately how many patients with follicular lymphoma (FL) did you care for clinically?</vt:lpstr>
      <vt:lpstr>In the past year approximately how many of your patients with FL died from their disease (including those with transformation)?</vt:lpstr>
      <vt:lpstr>PowerPoint Presentation</vt:lpstr>
      <vt:lpstr>Module 1: First- and Second-Line Treatment — Chemotherapy, Anti-CD20 Antibodies and IMiDs</vt:lpstr>
      <vt:lpstr>PowerPoint Presentation</vt:lpstr>
      <vt:lpstr>PowerPoint Presentation</vt:lpstr>
      <vt:lpstr>PowerPoint Presentation</vt:lpstr>
      <vt:lpstr>Long-Term Follow-Up of the RESORT Trial: A Phase III Study of 2 Different Rituximab Strategies in Low-Tumor-Burden FL</vt:lpstr>
      <vt:lpstr>Long-Term Follow-Up of the RESORT Trial: A Phase III Study of 2 Different Rituximab Strategies in Low-Tumor-Burden FL</vt:lpstr>
      <vt:lpstr>Long-Term Follow-Up of the RESORT Trial: A Phase III Study of 2 Different Rituximab Strategies in Low-Tumor-Burden FL</vt:lpstr>
      <vt:lpstr>Long-Term Follow-Up of the RESORT Trial:  Freedom from First Cytotoxic Therapy</vt:lpstr>
      <vt:lpstr>  Six‑Year Results from the Phase III RELEVANCE Study: Similar Outcomes for Previously Untreated Follicular Lymphoma (FL) Receiving Lenalidomide with Rituximab (R2) versus R‑Chemotherapy Followed by Rituximab Maintenance  Morschhauser F, et al ASH 2021</vt:lpstr>
      <vt:lpstr>  Six‑Year Results from the Phase III RELEVANCE Study:  Outcomes After Progression Morschhauser F, et al ASH 2021</vt:lpstr>
      <vt:lpstr>Completed Induction Analysis of MAGNIFY: A Phase IIIb Study of R2 Followed by Maintenance for R/R iNHL</vt:lpstr>
      <vt:lpstr>Completed Induction Analysis of MAGNIFY: A Phase IIIb Study of R2 Followed by Maintenance for R/R Indolent NHL</vt:lpstr>
      <vt:lpstr>PowerPoint Presentation</vt:lpstr>
      <vt:lpstr>Module 2: Sequencing Third Line and Beyond — Bispecific Antibodies, PI3K Inhibitors, Tazemetostat</vt:lpstr>
      <vt:lpstr>To approximately how many patients with FL have you  administered a PI3K inhibitor?</vt:lpstr>
      <vt:lpstr>To approximately how many patients with FL have you administered tazemetostat?</vt:lpstr>
      <vt:lpstr>If the bispecific antibody mosunetuzumab was approved by the FDA for patients with FL after 2 lines of treatment, would you use it before a PI3K inhibitor or tazemetostat for a 60-year-old patient?</vt:lpstr>
      <vt:lpstr>PowerPoint Presentation</vt:lpstr>
      <vt:lpstr>Structure of Selected Bispecific Antibodies</vt:lpstr>
      <vt:lpstr>FDA Grants Breakthrough Therapy Designation for the CD20 x CD3 Bispecific Cancer Immunotherapy Mosunetuzumab for Follicular Lymphoma Press Release — July 14, 2020</vt:lpstr>
      <vt:lpstr>Phase I/II Study of Mosunetuzumab Monotherapy in Patients with R/R FL Who Have Received ≥2 Lines of Therapy</vt:lpstr>
      <vt:lpstr>Safety Profile of Mosunetuzumab Monotherapy for Patients with R/R FL Who Have Received ≥2 Lines of Therapy: Adverse Events (AEs)</vt:lpstr>
      <vt:lpstr>Phase Ib/II Study of Mosunetuzumab with Polatuzumab Vedotin for R/R Aggressive B-Cell NHL: Response</vt:lpstr>
      <vt:lpstr>Mosunetuzumab with Polatuzumab Vedotin for R/R Aggressive  B-Cell NHL: CRS and Other AEs of Interest</vt:lpstr>
      <vt:lpstr>Stage Ib Study of Mosunetuzumab + Lenalidomide for R/R FL: Response</vt:lpstr>
      <vt:lpstr>Mosunetuzumab + Lenalidomide for R/R FL: Change in Tumor Sum of Product Diameters and Duration of Response</vt:lpstr>
      <vt:lpstr>Mosunetuzumab + Lenalidomide for R/R FL: Summary of  Adverse Events</vt:lpstr>
      <vt:lpstr>Phase I Study of Glofitamab in R/R B-Cell Lymphomas: Response</vt:lpstr>
      <vt:lpstr>Phase I/II Study of Glofitamab as Monotherapy or in Combination with Obinutuzumab for R/R FL: Response</vt:lpstr>
      <vt:lpstr>Glofitamab as Monotherapy or in Combination with Obinutuzumab for R/R FL: Common and Clinical AEs of Interest</vt:lpstr>
      <vt:lpstr>Phase I/II Dose Escalation of Subcutaneous Epcoritamab for R/R B-Cell NHL: Adverse Events of Special Interest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Module 3: CAR T-Cell Therapy </vt:lpstr>
      <vt:lpstr>PowerPoint Presentation</vt:lpstr>
      <vt:lpstr>PowerPoint Presentation</vt:lpstr>
      <vt:lpstr>ZUMA-5: A Phase II Study of Axicabtagene Ciloleucel (Axi-Cel) for R/R iNHL — Long-Term Follow-Up</vt:lpstr>
      <vt:lpstr>ZUMA-5: Duration of Response and PFS</vt:lpstr>
      <vt:lpstr>PowerPoint Presentation</vt:lpstr>
      <vt:lpstr>GAZELLE study design</vt:lpstr>
      <vt:lpstr>No patients experienced a Gr ≥3 IRR with obinutuzumab SDI in C2 </vt:lpstr>
      <vt:lpstr>EOI response rates</vt:lpstr>
      <vt:lpstr>PowerPoint Presentation</vt:lpstr>
      <vt:lpstr>Completed Induction Analysis of MAGNIFY: Phase 3b study of R2 followed by Maintenance in R/R Indolent NHL</vt:lpstr>
      <vt:lpstr>PowerPoint Presentation</vt:lpstr>
      <vt:lpstr>PowerPoint Presentation</vt:lpstr>
      <vt:lpstr>ELARA: Efficacy Analysis with Extended Follow-Up</vt:lpstr>
      <vt:lpstr>Subcutaneous Epcoritamab for R/R B-Cell NHL: Treatment Response by Diagnosis</vt:lpstr>
      <vt:lpstr>Comparative Potency and Isoform Selectivity of PI3K Inhibitors</vt:lpstr>
      <vt:lpstr>CITADEL-203 Phase II Study of the Next-Generation PI3K-Delta Inhibitor Parsaclisib in R/R FL: Objective Response by IRC</vt:lpstr>
      <vt:lpstr>CITADEL-203 Phase II Study of the Next-Generation PI3K-Delta Inhibitor Parsaclisib in R/R FL: Change from Baseline in Target Lesion</vt:lpstr>
      <vt:lpstr>PrE0403 Phase II Study of Venetoclax + Obinutuzumab + Bendamustine as Front-Line Therapy for High Tumor Burden FL Primary Endpoint: CR at the End of Induction Therapy</vt:lpstr>
      <vt:lpstr>PrE0403: Venetoclax + Obinutuzumab + Bendamustine as  Front-Line Therapy  for High Tumor Burden FL Adverse Events</vt:lpstr>
      <vt:lpstr>Phase Ib/II Study of Polatuzumab Vedotin + Obinutuzumab + Venetoclax for R/R Follicular Lymphoma: Response</vt:lpstr>
      <vt:lpstr>Polatuzumab Vedotin + Obinutuzumab + Venetoclax:  Response Rates at EOI by Subgroup</vt:lpstr>
      <vt:lpstr>Polatuzumab Vedotin + Obinutuzumab + Venetoclax:  Adverse Events</vt:lpstr>
      <vt:lpstr>Phase Ib/II Study of Obinutuzumab + Atezolizumab + Lenalidomide for R/R FL (N = 32): Efficacy</vt:lpstr>
      <vt:lpstr>Obinutuzumab + Atezolizumab + Lenalidomide for R/R FL: Summary of Adverse Events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In Review Prostate Cancer  Wednesday, November 18, 2020 2:00 PM – 3:30 PM ET</dc:title>
  <dc:creator>Rick Kaderman</dc:creator>
  <cp:lastModifiedBy>Silvana Izquierdo</cp:lastModifiedBy>
  <cp:revision>567</cp:revision>
  <cp:lastPrinted>2020-12-08T02:40:56Z</cp:lastPrinted>
  <dcterms:created xsi:type="dcterms:W3CDTF">2020-11-13T19:02:13Z</dcterms:created>
  <dcterms:modified xsi:type="dcterms:W3CDTF">2022-01-12T13:58:05Z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</Properties>
</file>