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3"/>
  </p:notesMasterIdLst>
  <p:sldIdLst>
    <p:sldId id="256" r:id="rId5"/>
    <p:sldId id="285" r:id="rId6"/>
    <p:sldId id="286" r:id="rId7"/>
    <p:sldId id="267" r:id="rId8"/>
    <p:sldId id="268" r:id="rId9"/>
    <p:sldId id="283" r:id="rId10"/>
    <p:sldId id="284" r:id="rId11"/>
    <p:sldId id="287" r:id="rId12"/>
    <p:sldId id="266" r:id="rId13"/>
    <p:sldId id="270" r:id="rId14"/>
    <p:sldId id="271" r:id="rId15"/>
    <p:sldId id="288" r:id="rId16"/>
    <p:sldId id="274" r:id="rId17"/>
    <p:sldId id="275" r:id="rId18"/>
    <p:sldId id="277" r:id="rId19"/>
    <p:sldId id="276" r:id="rId20"/>
    <p:sldId id="278" r:id="rId21"/>
    <p:sldId id="279" r:id="rId22"/>
    <p:sldId id="289" r:id="rId23"/>
    <p:sldId id="269" r:id="rId24"/>
    <p:sldId id="290" r:id="rId25"/>
    <p:sldId id="262" r:id="rId26"/>
    <p:sldId id="263" r:id="rId27"/>
    <p:sldId id="264" r:id="rId28"/>
    <p:sldId id="265" r:id="rId29"/>
    <p:sldId id="291" r:id="rId30"/>
    <p:sldId id="259" r:id="rId31"/>
    <p:sldId id="257" r:id="rId32"/>
    <p:sldId id="258" r:id="rId33"/>
    <p:sldId id="272" r:id="rId34"/>
    <p:sldId id="273" r:id="rId35"/>
    <p:sldId id="292" r:id="rId36"/>
    <p:sldId id="280" r:id="rId37"/>
    <p:sldId id="281" r:id="rId38"/>
    <p:sldId id="282" r:id="rId39"/>
    <p:sldId id="260" r:id="rId40"/>
    <p:sldId id="261" r:id="rId41"/>
    <p:sldId id="293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5" autoAdjust="0"/>
    <p:restoredTop sz="94643"/>
  </p:normalViewPr>
  <p:slideViewPr>
    <p:cSldViewPr snapToGrid="0">
      <p:cViewPr varScale="1">
        <p:scale>
          <a:sx n="169" d="100"/>
          <a:sy n="169" d="100"/>
        </p:scale>
        <p:origin x="6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89DB1-CAF2-4113-ABA4-D50BD598FC74}" type="datetimeFigureOut">
              <a:rPr lang="en-US" smtClean="0"/>
              <a:t>1/25/22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9DB65-F0DA-4939-BCF3-60525B3D4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27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Doubling time 69 vs 80d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09DB65-F0DA-4939-BCF3-60525B3D487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8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Rates of MRD negativity in blood and marrow at timepoints </a:t>
            </a:r>
            <a:r>
              <a:rPr lang="en-US"/>
              <a:t>8/16/25 months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09DB65-F0DA-4939-BCF3-60525B3D487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608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4EE4A-7DE2-4CEF-A70B-E2213E5FDD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B868DB-873C-4E5F-A5EF-D41A4F8B05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4466E-FA44-4A08-BACB-7186FD6BC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0AF5A-7883-4B96-9D5D-BE5463B81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B5C05-7567-4CD2-AA56-973ED496F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16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9DEC9-3BB2-433A-8713-DDB722F9F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DDE0C2-24EF-4219-9764-2ACA889F71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14C18-13F2-4EB8-BDE4-42FED4838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8B98F-5F65-42E8-A1FF-B124D949C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51E11-831F-4284-BFAB-B258638B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5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3F25AF-2289-4FD1-98E5-BE0E6EDC47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04A427-92D9-4BAD-A9F7-0943CD1B68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19C6E-AA28-46A8-B260-BE56558D2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48337-56CF-4D30-B111-05FE15853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3035D-45F9-459F-A153-B3EB4B5AB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36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6B8DD-4548-4640-9CCF-5811E2030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E5CB2-6CC0-49B3-93E1-C8788E11F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FBC67-7375-438E-9321-9351ADE56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67345-A7A7-48A0-B143-1EB000691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BC7EC-43B1-4CB3-B31A-66355B5EE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449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2F315-19EE-4E62-8695-8CBE1AB37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3337C-0E7F-44F5-9B89-9B037D946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2F45C-539C-4C56-9E87-B50C75087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F7E29-D77F-4F65-AD7A-893472A43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ABD5F-7895-452F-B18E-D456ECE9D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30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D9A43-E8F5-4B32-8E23-3E04B550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6F1C3-FBF6-4CD5-BB33-0A5D02D980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253FE3-FAAE-408B-8D45-40DF653BE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05F9A-48C6-44A5-B61C-7F6896C83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BA7B35-31D0-4CA2-B413-4EB338B68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410175-57CC-4C23-87E1-E85905B93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29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34877-95FD-44FA-ACA8-1667394BF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C2A321-6533-4D0E-B1FD-C997608AD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B6FFA-3490-44FA-AAB9-C4AEF213C4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C489E1-49D0-4A72-9190-4637DBC8F7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87E4B5-351B-47E0-90A8-EFDA20D146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E1CBE7-4F05-4E43-821D-883798EAD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017982-835F-4C10-9110-D613AE57C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38A345-6316-462B-8BC4-147B30092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87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8B433-0E78-4375-841C-67CEB0E0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A4E127-7B35-4989-97F3-EF91266B9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236A03-6380-457D-8F10-58FCBDD25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B7E9F9-51C0-43B0-AB1F-FA47F6043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4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B2AD25-D6BD-4D46-921A-CE2DC48E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0AE6AC-DBB9-4C36-9C3D-AE09904C5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45F32B-C64E-4BC7-9755-6680AAFE6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5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47410-B9D0-4B5D-8202-205D53B21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FB791-0F5D-4807-A8D5-AEF43FAFA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3707A9-B727-4B71-A28D-6727951F2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4CF34B-EBBB-472F-AB91-795844E5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92E3E-3BD4-4DCF-8F7D-021DD13DB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C50088-FA58-49C0-A8B0-A1F12940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F12D1-9B52-4209-ACB4-8A61FBC21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5AA15E-5E3E-4FD5-9607-516E3DFD9C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2B46BA-76F1-4089-907C-355C8CE2AB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0C1924-66A1-41CE-8AE4-8F076FA62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7A9EB0-4828-4C6A-BBAE-FBEB8FA8E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1A5A9-BFA2-456A-9DDF-601798C5E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89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5D1A65-B226-4DEC-8CF7-C9936D983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3817C-B946-4A29-9061-BC9F8CB6F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14E69-8E0C-44EA-889D-FBE9975509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FDDE3-7C57-4512-8A14-7DC999C91EC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9561C-E556-41ED-B787-7EEE6BB81C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2B5B4-D579-4946-9E84-F77364184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1EF5C-C40F-4BC4-A6D8-382DB316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6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C9088-E80B-4746-93DB-7B472D1C2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80437"/>
            <a:ext cx="9144000" cy="2387600"/>
          </a:xfrm>
        </p:spPr>
        <p:txBody>
          <a:bodyPr/>
          <a:lstStyle/>
          <a:p>
            <a:r>
              <a:rPr lang="en-US" dirty="0"/>
              <a:t>2021 Year in Review</a:t>
            </a:r>
            <a:br>
              <a:rPr lang="en-US" dirty="0"/>
            </a:br>
            <a:r>
              <a:rPr lang="en-US" dirty="0"/>
              <a:t>Research to Practice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7B6C6F-D4C2-4D26-9774-FC2302443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8971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Jeff Sharman M.D.</a:t>
            </a:r>
          </a:p>
          <a:p>
            <a:r>
              <a:rPr lang="en-US" dirty="0"/>
              <a:t>Medical Director of Hematology Research</a:t>
            </a:r>
          </a:p>
          <a:p>
            <a:r>
              <a:rPr lang="en-US" dirty="0"/>
              <a:t>US Oncology</a:t>
            </a:r>
          </a:p>
          <a:p>
            <a:r>
              <a:rPr lang="en-US" dirty="0"/>
              <a:t>Eugene Oregon</a:t>
            </a:r>
          </a:p>
        </p:txBody>
      </p:sp>
    </p:spTree>
    <p:extLst>
      <p:ext uri="{BB962C8B-B14F-4D97-AF65-F5344CB8AC3E}">
        <p14:creationId xmlns:p14="http://schemas.microsoft.com/office/powerpoint/2010/main" val="171231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11FB6-220E-4685-8DDD-FFD2AD96D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ELEVATE-TN study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4144F6-B678-40B0-8365-FC4867470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30" y="1690688"/>
            <a:ext cx="11735053" cy="38526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8A53F3-449A-49D2-8502-33D0EC11A87C}"/>
              </a:ext>
            </a:extLst>
          </p:cNvPr>
          <p:cNvSpPr txBox="1"/>
          <p:nvPr/>
        </p:nvSpPr>
        <p:spPr>
          <a:xfrm>
            <a:off x="9901137" y="6492875"/>
            <a:ext cx="2126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Sharman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3C1F31-B2DD-1A42-BF6F-7E378C61C32C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099319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A3D38C-ED2F-43F0-901D-AB6486906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965" y="3369923"/>
            <a:ext cx="6630153" cy="33434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E2CC73-F3C7-4EA8-A2AA-93491F4FB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565" y="144626"/>
            <a:ext cx="6275329" cy="31199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609788-A406-418B-8385-3DC258D7AE03}"/>
              </a:ext>
            </a:extLst>
          </p:cNvPr>
          <p:cNvSpPr txBox="1"/>
          <p:nvPr/>
        </p:nvSpPr>
        <p:spPr>
          <a:xfrm>
            <a:off x="9544692" y="5964188"/>
            <a:ext cx="2126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Sharman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A41818-0423-AF44-B06C-AD8D8988C379}"/>
              </a:ext>
            </a:extLst>
          </p:cNvPr>
          <p:cNvSpPr txBox="1"/>
          <p:nvPr/>
        </p:nvSpPr>
        <p:spPr>
          <a:xfrm>
            <a:off x="6022848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4197920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397092-DD7B-4C52-9C0E-9BEFB2133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1091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Zanubrutinib Updates</a:t>
            </a:r>
          </a:p>
        </p:txBody>
      </p:sp>
    </p:spTree>
    <p:extLst>
      <p:ext uri="{BB962C8B-B14F-4D97-AF65-F5344CB8AC3E}">
        <p14:creationId xmlns:p14="http://schemas.microsoft.com/office/powerpoint/2010/main" val="958779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4A7A5-09D8-41B3-B1FF-788A58F87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6192"/>
            <a:ext cx="10515600" cy="1325563"/>
          </a:xfrm>
        </p:spPr>
        <p:txBody>
          <a:bodyPr/>
          <a:lstStyle/>
          <a:p>
            <a:r>
              <a:rPr lang="en-US" dirty="0"/>
              <a:t>Zanubrutinib: Frontline Registration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0549A2-E0C2-418F-BAA7-974CEC892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31" y="1211834"/>
            <a:ext cx="10560885" cy="49573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EAC2D4-1A4B-48F7-AFDF-DDA06D4AC109}"/>
              </a:ext>
            </a:extLst>
          </p:cNvPr>
          <p:cNvSpPr txBox="1"/>
          <p:nvPr/>
        </p:nvSpPr>
        <p:spPr>
          <a:xfrm>
            <a:off x="10906874" y="6492875"/>
            <a:ext cx="128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Tam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B49DAD-11F4-304F-9558-5F235F0D18C7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2158040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1A176-C145-4445-B555-D615C9ECF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0053"/>
            <a:ext cx="10515600" cy="902843"/>
          </a:xfrm>
        </p:spPr>
        <p:txBody>
          <a:bodyPr/>
          <a:lstStyle/>
          <a:p>
            <a:r>
              <a:rPr lang="en-US" dirty="0"/>
              <a:t>Zanubrutinib vs BR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89C099-BEB0-412C-A23D-4B7DA6854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405" y="1170432"/>
            <a:ext cx="9607182" cy="53169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1FFF4E-C868-44F7-AE1A-7E864F83BAE2}"/>
              </a:ext>
            </a:extLst>
          </p:cNvPr>
          <p:cNvSpPr txBox="1"/>
          <p:nvPr/>
        </p:nvSpPr>
        <p:spPr>
          <a:xfrm>
            <a:off x="10906874" y="6487414"/>
            <a:ext cx="128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Tam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3648C-B67A-DC46-92A4-364CD1F60615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547427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C3A15FE-9FDC-4E92-A2AF-14D3D67A1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207" y="1949774"/>
            <a:ext cx="10999430" cy="36097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95B3A1-D694-4A38-B5C7-0AEFAC9D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Zanubrutinib Monotherapy in 17P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08FB1F-84E4-4AF0-989E-CC7E15027EAC}"/>
              </a:ext>
            </a:extLst>
          </p:cNvPr>
          <p:cNvSpPr txBox="1"/>
          <p:nvPr/>
        </p:nvSpPr>
        <p:spPr>
          <a:xfrm>
            <a:off x="10324706" y="6475222"/>
            <a:ext cx="169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Brown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5C55BE-BEB2-FC43-BD35-E68D2F4813DA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2747238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E9823-43D1-4122-8977-4DE6239D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Zanubrutinib Monotherapy in 17P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BF2CF3-FE89-4847-949D-4E3837C51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075" y="1438656"/>
            <a:ext cx="10993163" cy="44256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6FD11F-9BEC-4AD4-96D1-BDBA3ADE48FD}"/>
              </a:ext>
            </a:extLst>
          </p:cNvPr>
          <p:cNvSpPr txBox="1"/>
          <p:nvPr/>
        </p:nvSpPr>
        <p:spPr>
          <a:xfrm>
            <a:off x="10410050" y="6488668"/>
            <a:ext cx="169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Brown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AFD80C-9B51-AF4C-AA3F-EAD5BE24877A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652590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E15B0-1CDB-468E-8667-E74AA9B42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53"/>
            <a:ext cx="10515600" cy="1325563"/>
          </a:xfrm>
        </p:spPr>
        <p:txBody>
          <a:bodyPr/>
          <a:lstStyle/>
          <a:p>
            <a:r>
              <a:rPr lang="en-US" dirty="0" err="1"/>
              <a:t>Zanu</a:t>
            </a:r>
            <a:r>
              <a:rPr lang="en-US" dirty="0"/>
              <a:t>/Ven Combo in 17P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273D13-F0A3-47E6-90AF-B78C4083B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82" y="1645920"/>
            <a:ext cx="11098088" cy="38282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FB5CAA-E0E1-4CFB-AB60-3F3234CC4585}"/>
              </a:ext>
            </a:extLst>
          </p:cNvPr>
          <p:cNvSpPr txBox="1"/>
          <p:nvPr/>
        </p:nvSpPr>
        <p:spPr>
          <a:xfrm>
            <a:off x="10461832" y="6471015"/>
            <a:ext cx="169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Tedeschi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2AEF8A-5282-CE49-BEA0-9E0DBB75709B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1719834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5E8C8-27F3-4D40-B09E-479EE8362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84"/>
            <a:ext cx="10515600" cy="1325563"/>
          </a:xfrm>
        </p:spPr>
        <p:txBody>
          <a:bodyPr/>
          <a:lstStyle/>
          <a:p>
            <a:r>
              <a:rPr lang="en-US" dirty="0" err="1"/>
              <a:t>Zanu</a:t>
            </a:r>
            <a:r>
              <a:rPr lang="en-US" dirty="0"/>
              <a:t>/Ven Combo in 17P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1083C4-80D2-423F-A313-2E6C96938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89" y="1813560"/>
            <a:ext cx="11885622" cy="32308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5D1E82-11AE-4347-A0FF-262FD027C2FF}"/>
              </a:ext>
            </a:extLst>
          </p:cNvPr>
          <p:cNvSpPr txBox="1"/>
          <p:nvPr/>
        </p:nvSpPr>
        <p:spPr>
          <a:xfrm>
            <a:off x="10343575" y="6468284"/>
            <a:ext cx="169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Tedeschi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8CF504-482C-1D49-8923-B30BBCBF2417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4013127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397092-DD7B-4C52-9C0E-9BEFB2133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7434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BTK: Head-to-Head</a:t>
            </a:r>
          </a:p>
        </p:txBody>
      </p:sp>
    </p:spTree>
    <p:extLst>
      <p:ext uri="{BB962C8B-B14F-4D97-AF65-F5344CB8AC3E}">
        <p14:creationId xmlns:p14="http://schemas.microsoft.com/office/powerpoint/2010/main" val="3674204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3BFD0F-20B0-4999-AF64-3ADEC261F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in 2021: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0FCBCD-DC5D-4287-8D87-1CD8BF7E46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Ibrutinib</a:t>
            </a:r>
          </a:p>
          <a:p>
            <a:pPr lvl="1"/>
            <a:r>
              <a:rPr lang="en-US" dirty="0"/>
              <a:t>Alliance Update</a:t>
            </a:r>
          </a:p>
          <a:p>
            <a:pPr lvl="1"/>
            <a:r>
              <a:rPr lang="en-US" dirty="0"/>
              <a:t>UK Flair Study</a:t>
            </a:r>
          </a:p>
          <a:p>
            <a:r>
              <a:rPr lang="en-US" dirty="0"/>
              <a:t>Acalabrutinib</a:t>
            </a:r>
          </a:p>
          <a:p>
            <a:pPr lvl="1"/>
            <a:r>
              <a:rPr lang="en-US" dirty="0"/>
              <a:t>ELEVATE-TN</a:t>
            </a:r>
          </a:p>
          <a:p>
            <a:r>
              <a:rPr lang="en-US" dirty="0"/>
              <a:t>Zanubrutinib</a:t>
            </a:r>
          </a:p>
          <a:p>
            <a:pPr lvl="1"/>
            <a:r>
              <a:rPr lang="en-US" dirty="0"/>
              <a:t>Sequoia Study BR vs Z</a:t>
            </a:r>
          </a:p>
          <a:p>
            <a:pPr lvl="1"/>
            <a:r>
              <a:rPr lang="en-US" dirty="0"/>
              <a:t>17P cohorts</a:t>
            </a:r>
          </a:p>
          <a:p>
            <a:r>
              <a:rPr lang="en-US" dirty="0"/>
              <a:t>BTK Head-to-Head</a:t>
            </a:r>
          </a:p>
          <a:p>
            <a:pPr lvl="1"/>
            <a:r>
              <a:rPr lang="en-US" dirty="0"/>
              <a:t>ELEVATE-RR (</a:t>
            </a:r>
            <a:r>
              <a:rPr lang="en-US" dirty="0" err="1"/>
              <a:t>acala</a:t>
            </a:r>
            <a:r>
              <a:rPr lang="en-US" dirty="0"/>
              <a:t> vs </a:t>
            </a:r>
            <a:r>
              <a:rPr lang="en-US" dirty="0" err="1"/>
              <a:t>ibr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Alpine (</a:t>
            </a:r>
            <a:r>
              <a:rPr lang="en-US" dirty="0" err="1"/>
              <a:t>zanu</a:t>
            </a:r>
            <a:r>
              <a:rPr lang="en-US" dirty="0"/>
              <a:t> vs </a:t>
            </a:r>
            <a:r>
              <a:rPr lang="en-US" dirty="0" err="1"/>
              <a:t>ibr</a:t>
            </a:r>
            <a:r>
              <a:rPr lang="en-US" dirty="0"/>
              <a:t>)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7F3E21-80D0-42F0-948F-7211FBCB65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Venetoclax Strategies</a:t>
            </a:r>
          </a:p>
          <a:p>
            <a:pPr lvl="1"/>
            <a:r>
              <a:rPr lang="en-US" dirty="0"/>
              <a:t>CLL14 Update</a:t>
            </a:r>
          </a:p>
          <a:p>
            <a:pPr lvl="1"/>
            <a:r>
              <a:rPr lang="en-US" dirty="0"/>
              <a:t>CLL13 Initial presentation</a:t>
            </a:r>
          </a:p>
          <a:p>
            <a:pPr lvl="1"/>
            <a:r>
              <a:rPr lang="en-US" dirty="0"/>
              <a:t>Glow </a:t>
            </a:r>
          </a:p>
          <a:p>
            <a:pPr lvl="1"/>
            <a:r>
              <a:rPr lang="en-US" dirty="0"/>
              <a:t>Novel Triplets</a:t>
            </a:r>
          </a:p>
          <a:p>
            <a:pPr marL="457200" lvl="1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542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5EA942-4B97-4CFA-A711-1F625B675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217" y="2129442"/>
            <a:ext cx="11411565" cy="259911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6FCAA1FE-0EFE-49EC-9428-C658491EF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ELEVATE-RR: Acala vs Ibrutinib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C5A7D9-DF72-4DB5-B9B0-FB2C1765B0ED}"/>
              </a:ext>
            </a:extLst>
          </p:cNvPr>
          <p:cNvSpPr txBox="1"/>
          <p:nvPr/>
        </p:nvSpPr>
        <p:spPr>
          <a:xfrm>
            <a:off x="8980847" y="6393553"/>
            <a:ext cx="3051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Byrd / Seymour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1A43D2-814E-6342-9A1F-4165F28CB1C0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2888208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C20C5-3211-4C1F-B712-813F55BA2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ELEVATE-RR: Acala vs Ibrutinib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F16FD3-6FDF-41F7-B2F5-91AFBE5AC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789" y="1877655"/>
            <a:ext cx="8876711" cy="41581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9B1377-A5CC-43BD-99BC-2DAD7772FC49}"/>
              </a:ext>
            </a:extLst>
          </p:cNvPr>
          <p:cNvSpPr txBox="1"/>
          <p:nvPr/>
        </p:nvSpPr>
        <p:spPr>
          <a:xfrm>
            <a:off x="10089865" y="6488668"/>
            <a:ext cx="186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Seymour 2021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2A794D-2224-46A8-BB36-FF00AF7A0DE9}"/>
              </a:ext>
            </a:extLst>
          </p:cNvPr>
          <p:cNvSpPr/>
          <p:nvPr/>
        </p:nvSpPr>
        <p:spPr>
          <a:xfrm>
            <a:off x="3359649" y="3010328"/>
            <a:ext cx="965771" cy="6780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B9790E-8C92-4ECB-9A3E-561382D27C64}"/>
              </a:ext>
            </a:extLst>
          </p:cNvPr>
          <p:cNvSpPr/>
          <p:nvPr/>
        </p:nvSpPr>
        <p:spPr>
          <a:xfrm>
            <a:off x="3359648" y="5137078"/>
            <a:ext cx="965771" cy="8987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396C46-E9B1-4604-9D24-1F4C2F490187}"/>
              </a:ext>
            </a:extLst>
          </p:cNvPr>
          <p:cNvSpPr/>
          <p:nvPr/>
        </p:nvSpPr>
        <p:spPr>
          <a:xfrm>
            <a:off x="3359648" y="4500081"/>
            <a:ext cx="965771" cy="4500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8F3953-8BBF-E441-9128-5612AF788CA4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6918386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D8553-1247-4042-9807-5E94AAD7F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Acalabrutinib vs </a:t>
            </a:r>
            <a:b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Ibrutinib</a:t>
            </a:r>
            <a:b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1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Byrd 2021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24A864-6785-4B79-9303-61E331B3D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32704" y="36582"/>
            <a:ext cx="4930410" cy="67055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2D52AC-5CD7-4069-8E39-E3C3240DFE01}"/>
              </a:ext>
            </a:extLst>
          </p:cNvPr>
          <p:cNvSpPr txBox="1"/>
          <p:nvPr/>
        </p:nvSpPr>
        <p:spPr>
          <a:xfrm>
            <a:off x="10857001" y="6488668"/>
            <a:ext cx="1334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Byrd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78DC79-12D1-454E-8CB0-3A354B0C4FB5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442245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8ABE6-CD2B-4487-AA80-C3063BE33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Alpine: Ibrutinib vs Zanubrutinib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6F8F10-1B4D-4B26-9EC5-22FF53B7B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071" y="1503997"/>
            <a:ext cx="10526816" cy="42993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B4BF31-7DCF-48D4-9052-9B4B688BEA93}"/>
              </a:ext>
            </a:extLst>
          </p:cNvPr>
          <p:cNvSpPr txBox="1"/>
          <p:nvPr/>
        </p:nvSpPr>
        <p:spPr>
          <a:xfrm>
            <a:off x="10338636" y="6426454"/>
            <a:ext cx="168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Hillmen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663209-0ECB-5842-B5FC-037AF277986B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281801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A67AE-D516-47AF-8728-BB9492FB7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Alpine: Zanubrutinib vs Ibrutinib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B3EADB-2323-4118-B48E-77ED4BDCD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14" y="1690688"/>
            <a:ext cx="10673571" cy="37189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A3425A-13B3-4E8E-ACAE-779DFCBE9E42}"/>
              </a:ext>
            </a:extLst>
          </p:cNvPr>
          <p:cNvSpPr txBox="1"/>
          <p:nvPr/>
        </p:nvSpPr>
        <p:spPr>
          <a:xfrm>
            <a:off x="10511640" y="6434439"/>
            <a:ext cx="168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Hillmen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928B9F-3FA7-FC4D-9253-7F7F3125757D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1104814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7F494-3166-4C8E-8BA1-00CDA918A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Alpine: Zanubrutinib vs Ibrutinib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AFF7C0-84D6-4C8A-8963-B5CFDD064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464" y="1167067"/>
            <a:ext cx="9120234" cy="48679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5C478B-6EB5-4FED-A402-B45DC0BF6DBB}"/>
              </a:ext>
            </a:extLst>
          </p:cNvPr>
          <p:cNvSpPr txBox="1"/>
          <p:nvPr/>
        </p:nvSpPr>
        <p:spPr>
          <a:xfrm>
            <a:off x="10388500" y="6488668"/>
            <a:ext cx="1684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Hillmen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3F1DDC-F772-CF42-891A-A9604CA2B56B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22274097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397092-DD7B-4C52-9C0E-9BEFB2133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6941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Venetoclax Updates</a:t>
            </a:r>
          </a:p>
        </p:txBody>
      </p:sp>
    </p:spTree>
    <p:extLst>
      <p:ext uri="{BB962C8B-B14F-4D97-AF65-F5344CB8AC3E}">
        <p14:creationId xmlns:p14="http://schemas.microsoft.com/office/powerpoint/2010/main" val="42933897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78AF8-9DFE-4E6E-AF15-199425E92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CLL-14 Update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24B20A-C698-4EFB-913B-B0EDE1CBC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403" y="1325563"/>
            <a:ext cx="10269397" cy="50732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440305-0343-7742-A6E6-EFA8B2B5DF29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40776696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E89F1-ECD2-404F-AF13-B561C6265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38449"/>
            <a:ext cx="10210800" cy="107899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/>
              <a:t>CLL-14 Update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BDD0CE-06A4-404B-8A13-580229C1C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41750"/>
            <a:ext cx="12192000" cy="4716250"/>
          </a:xfrm>
          <a:prstGeom prst="rect">
            <a:avLst/>
          </a:prstGeom>
          <a:solidFill>
            <a:srgbClr val="566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26">
            <a:extLst>
              <a:ext uri="{FF2B5EF4-FFF2-40B4-BE49-F238E27FC236}">
                <a16:creationId xmlns:a16="http://schemas.microsoft.com/office/drawing/2014/main" id="{EE9899FA-8881-472C-AA59-D08A89CA8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64" y="2423160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FAED133-EE71-42E9-8868-C6A9126B12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254" y="2742397"/>
            <a:ext cx="3530123" cy="3291840"/>
          </a:xfrm>
          <a:prstGeom prst="rect">
            <a:avLst/>
          </a:prstGeom>
        </p:spPr>
      </p:pic>
      <p:sp>
        <p:nvSpPr>
          <p:cNvPr id="16" name="Rounded Rectangle 16">
            <a:extLst>
              <a:ext uri="{FF2B5EF4-FFF2-40B4-BE49-F238E27FC236}">
                <a16:creationId xmlns:a16="http://schemas.microsoft.com/office/drawing/2014/main" id="{080B7D90-3DF1-4514-B26D-616BE35553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4749" y="2423160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4C7437-A9CC-4E8A-9A19-009DD095F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395" y="2744731"/>
            <a:ext cx="4418577" cy="32918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A424B7-8F73-4B71-9CF0-7955657B793D}"/>
              </a:ext>
            </a:extLst>
          </p:cNvPr>
          <p:cNvSpPr txBox="1"/>
          <p:nvPr/>
        </p:nvSpPr>
        <p:spPr>
          <a:xfrm>
            <a:off x="9265920" y="6450219"/>
            <a:ext cx="212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Al-Sawaf JCO 2021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6D2B1E-9321-214D-90F2-BD1B73059B4D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9886263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0F3A6B-C16D-4DCC-8E65-5660200D5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CLL-14 Update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2BD84D-B63A-42F2-A64E-076E830E4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428" y="809666"/>
            <a:ext cx="7225748" cy="52386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AF58C7-805E-4075-9512-197F254C40F5}"/>
              </a:ext>
            </a:extLst>
          </p:cNvPr>
          <p:cNvSpPr txBox="1"/>
          <p:nvPr/>
        </p:nvSpPr>
        <p:spPr>
          <a:xfrm>
            <a:off x="5522337" y="6198103"/>
            <a:ext cx="212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Al-Sawaf JCO 2021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2F4588-25FC-6049-B23A-2836310CDB0F}"/>
              </a:ext>
            </a:extLst>
          </p:cNvPr>
          <p:cNvSpPr txBox="1"/>
          <p:nvPr/>
        </p:nvSpPr>
        <p:spPr>
          <a:xfrm>
            <a:off x="6022848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4123470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397092-DD7B-4C52-9C0E-9BEFB2133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39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Ibrutinib Updates</a:t>
            </a:r>
          </a:p>
        </p:txBody>
      </p:sp>
    </p:spTree>
    <p:extLst>
      <p:ext uri="{BB962C8B-B14F-4D97-AF65-F5344CB8AC3E}">
        <p14:creationId xmlns:p14="http://schemas.microsoft.com/office/powerpoint/2010/main" val="7609991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9E73E-BAE8-4472-939A-C875FC6C4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CLL13 Gaia Study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739935-FBFB-4EE6-A5D3-47C792959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70707"/>
            <a:ext cx="10136221" cy="52513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FE02FC-AFC7-48DB-BCFB-837F67435E61}"/>
              </a:ext>
            </a:extLst>
          </p:cNvPr>
          <p:cNvSpPr txBox="1"/>
          <p:nvPr/>
        </p:nvSpPr>
        <p:spPr>
          <a:xfrm>
            <a:off x="10280533" y="6422092"/>
            <a:ext cx="1767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Eichhorst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9BCEDF-A733-B242-94DA-F54217738690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482282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295B-BFE6-4CB0-AF59-48F494873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CLL13 Coprimary Endpoint: MRD by Flow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40D3F1-6CDE-435F-8FEB-611424EC9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584" y="1070353"/>
            <a:ext cx="8300496" cy="55662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5B8E90-FC5A-457B-B251-0D703A96F0E9}"/>
              </a:ext>
            </a:extLst>
          </p:cNvPr>
          <p:cNvSpPr txBox="1"/>
          <p:nvPr/>
        </p:nvSpPr>
        <p:spPr>
          <a:xfrm>
            <a:off x="10205389" y="6307932"/>
            <a:ext cx="1767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Eichhorst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26C88C-E39F-9845-B2FE-482CBB0A58C0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94934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6D87A-C06B-4E51-A584-E5E17E205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CLL13 Toxicity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D3CAC0-C40F-43DA-BEDD-45BA2E830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583" y="1325563"/>
            <a:ext cx="10263217" cy="51673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DCD0AD-4A47-674F-8531-D6238D5DFBFF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2062612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C0081-6C4C-4F2C-AC06-1F68BB414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704" y="0"/>
            <a:ext cx="10515600" cy="1325563"/>
          </a:xfrm>
        </p:spPr>
        <p:txBody>
          <a:bodyPr/>
          <a:lstStyle/>
          <a:p>
            <a:r>
              <a:rPr lang="en-US" dirty="0"/>
              <a:t>GLOW: Ibrutinib/Venetoclax Pivotal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A6FB02-EA93-43C2-A7B8-93F137677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76" y="2121409"/>
            <a:ext cx="11235848" cy="2852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B7A0E4-16A2-488F-B48E-6CED21A8403B}"/>
              </a:ext>
            </a:extLst>
          </p:cNvPr>
          <p:cNvSpPr txBox="1"/>
          <p:nvPr/>
        </p:nvSpPr>
        <p:spPr>
          <a:xfrm>
            <a:off x="10280904" y="639915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Kater</a:t>
            </a:r>
            <a:r>
              <a:rPr lang="en-US" dirty="0"/>
              <a:t>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3A960E-6973-D34A-A85D-C53171907B6D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8505607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6592-8F02-4C4C-8A8F-56660D94F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GLOW: Ibrutinib/Venetoclax Pivotal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916ADF-6A7A-4D95-9606-06AFAA2D1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69" y="1690688"/>
            <a:ext cx="5477731" cy="43044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CC4DB9-CADE-4C48-AF7F-B06028FEF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361" y="1690688"/>
            <a:ext cx="5765018" cy="40185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5E136A-59EC-43CF-A0AC-36FD535A0448}"/>
              </a:ext>
            </a:extLst>
          </p:cNvPr>
          <p:cNvSpPr txBox="1"/>
          <p:nvPr/>
        </p:nvSpPr>
        <p:spPr>
          <a:xfrm>
            <a:off x="10021550" y="635933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Kater</a:t>
            </a:r>
            <a:r>
              <a:rPr lang="en-US" dirty="0"/>
              <a:t>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3C3BB8-8B6C-9C4B-ABA9-FA9E34228A8A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8412376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E1905-0112-45A7-A243-B8F114A4B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045"/>
            <a:ext cx="10515600" cy="1325563"/>
          </a:xfrm>
        </p:spPr>
        <p:txBody>
          <a:bodyPr/>
          <a:lstStyle/>
          <a:p>
            <a:r>
              <a:rPr lang="en-US" dirty="0"/>
              <a:t>GLOW: Ibrutinib/Venetoclax Pivotal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30C58D-825E-4252-8E26-455DE0429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929" y="1754696"/>
            <a:ext cx="9155879" cy="42622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01B80E-484C-4155-8873-D23A1714E8A2}"/>
              </a:ext>
            </a:extLst>
          </p:cNvPr>
          <p:cNvSpPr txBox="1"/>
          <p:nvPr/>
        </p:nvSpPr>
        <p:spPr>
          <a:xfrm>
            <a:off x="10253882" y="647101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Munir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BC5B7C-762E-654C-A90E-0277CC2A660A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23991615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A8B77C-CD38-4BEA-80E2-B89106F19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2767106"/>
            <a:ext cx="3555999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Triplet: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Acalabrutinib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Obinutuzumab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Venetoclax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29F0E0-99A0-440A-89F7-6EDD6E125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387" y="2206752"/>
            <a:ext cx="7857065" cy="24749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4B5970-6758-44C2-A7C6-1FAC51244F49}"/>
              </a:ext>
            </a:extLst>
          </p:cNvPr>
          <p:cNvSpPr txBox="1"/>
          <p:nvPr/>
        </p:nvSpPr>
        <p:spPr>
          <a:xfrm>
            <a:off x="8755846" y="5918561"/>
            <a:ext cx="1448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Davids 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96D876-E38B-9E40-A423-AA86DC9EECFA}"/>
              </a:ext>
            </a:extLst>
          </p:cNvPr>
          <p:cNvSpPr txBox="1"/>
          <p:nvPr/>
        </p:nvSpPr>
        <p:spPr>
          <a:xfrm>
            <a:off x="6022848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5902406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F3B6A2-7B34-460C-8237-619AAC359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Triplet: AVO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MRD at 8/16/25 months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8320F6-07BB-415C-A5B5-F4B362E9D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428" y="1830304"/>
            <a:ext cx="7225748" cy="31973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6C511A-68C8-4434-AD14-2C9A45C5BE8E}"/>
              </a:ext>
            </a:extLst>
          </p:cNvPr>
          <p:cNvSpPr txBox="1"/>
          <p:nvPr/>
        </p:nvSpPr>
        <p:spPr>
          <a:xfrm>
            <a:off x="7390973" y="6119336"/>
            <a:ext cx="1448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Davids 2021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5CD478-F6A8-4343-B902-ED78CC5ED178}"/>
              </a:ext>
            </a:extLst>
          </p:cNvPr>
          <p:cNvSpPr txBox="1"/>
          <p:nvPr/>
        </p:nvSpPr>
        <p:spPr>
          <a:xfrm>
            <a:off x="5665763" y="5177928"/>
            <a:ext cx="211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Blood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68459A-6D21-4E91-8C19-2CE9A13FCD30}"/>
              </a:ext>
            </a:extLst>
          </p:cNvPr>
          <p:cNvSpPr txBox="1"/>
          <p:nvPr/>
        </p:nvSpPr>
        <p:spPr>
          <a:xfrm>
            <a:off x="9190534" y="5177928"/>
            <a:ext cx="211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Marrow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74B807-CBE7-2D4F-8F83-F8602C5B4473}"/>
              </a:ext>
            </a:extLst>
          </p:cNvPr>
          <p:cNvSpPr txBox="1"/>
          <p:nvPr/>
        </p:nvSpPr>
        <p:spPr>
          <a:xfrm>
            <a:off x="6022848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8687816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3E12-7273-4F56-A204-5064B8555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B8394-E52B-4E17-9D82-34256915E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24616" cy="4351338"/>
          </a:xfrm>
        </p:spPr>
        <p:txBody>
          <a:bodyPr/>
          <a:lstStyle/>
          <a:p>
            <a:r>
              <a:rPr lang="en-US" dirty="0"/>
              <a:t>BTK effective frontline strategy versus CIT</a:t>
            </a:r>
          </a:p>
          <a:p>
            <a:r>
              <a:rPr lang="en-US" dirty="0"/>
              <a:t>Second Generation BTK inhibitors offer distinct safety profile</a:t>
            </a:r>
          </a:p>
          <a:p>
            <a:r>
              <a:rPr lang="en-US" dirty="0"/>
              <a:t>Zanubrutinib effective in frontline 17P as monotherapy or in combination</a:t>
            </a:r>
          </a:p>
          <a:p>
            <a:r>
              <a:rPr lang="en-US" dirty="0"/>
              <a:t>Venetoclax allows fixed duration therapy and partners with obinutuzumab better than rituximab</a:t>
            </a:r>
          </a:p>
          <a:p>
            <a:r>
              <a:rPr lang="en-US" dirty="0"/>
              <a:t>Uncertain if BTK or anti-CD20 better partner for Venetoclax (MAJIC study)</a:t>
            </a:r>
          </a:p>
          <a:p>
            <a:r>
              <a:rPr lang="en-US" dirty="0"/>
              <a:t>Doublet vs triplet data emerging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4CDE57-7EA6-5C4F-9FFD-AED5572033B1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1011605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09993-0F01-4B34-8FE4-BB5F0820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049147"/>
          </a:xfrm>
        </p:spPr>
        <p:txBody>
          <a:bodyPr/>
          <a:lstStyle/>
          <a:p>
            <a:r>
              <a:rPr lang="en-US" dirty="0"/>
              <a:t>Alliance Study (IR vs I vs BR)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1867D5-4354-4305-8D99-171D7F811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141058"/>
            <a:ext cx="10041427" cy="495494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8FC266-2478-4163-A070-ADBCA140AB94}"/>
              </a:ext>
            </a:extLst>
          </p:cNvPr>
          <p:cNvSpPr txBox="1"/>
          <p:nvPr/>
        </p:nvSpPr>
        <p:spPr>
          <a:xfrm>
            <a:off x="10148676" y="6488668"/>
            <a:ext cx="1767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Woyach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92EA33-3408-6243-93B9-5E28BE98FBC2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840131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4BD80-3833-4011-8A4A-35E8D8F1C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73"/>
            <a:ext cx="10515600" cy="1132275"/>
          </a:xfrm>
        </p:spPr>
        <p:txBody>
          <a:bodyPr/>
          <a:lstStyle/>
          <a:p>
            <a:r>
              <a:rPr lang="en-US" dirty="0"/>
              <a:t>Alliance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5E1A36-265F-46D6-9D0D-A828D462D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94" y="957854"/>
            <a:ext cx="10349116" cy="53941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F0D289-414E-46BB-920B-90A6AD98346F}"/>
              </a:ext>
            </a:extLst>
          </p:cNvPr>
          <p:cNvSpPr txBox="1"/>
          <p:nvPr/>
        </p:nvSpPr>
        <p:spPr>
          <a:xfrm>
            <a:off x="10205252" y="6474895"/>
            <a:ext cx="1767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Woyach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0D9EEC-9670-884C-A614-65AB6111A0F5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1208757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AC1FD9-D2CD-4BC6-A912-15B1D99CBD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98956" y="1325563"/>
            <a:ext cx="9276892" cy="447068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37727A9-3174-4F25-B0F4-6BC6CE46C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248" y="0"/>
            <a:ext cx="10515600" cy="1325563"/>
          </a:xfrm>
        </p:spPr>
        <p:txBody>
          <a:bodyPr/>
          <a:lstStyle/>
          <a:p>
            <a:r>
              <a:rPr lang="en-US" dirty="0"/>
              <a:t>UK Flair Study: IR vs FCR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53A0E2-314E-4360-A49F-8EAEF6ECED71}"/>
              </a:ext>
            </a:extLst>
          </p:cNvPr>
          <p:cNvSpPr txBox="1"/>
          <p:nvPr/>
        </p:nvSpPr>
        <p:spPr>
          <a:xfrm>
            <a:off x="10096072" y="6386416"/>
            <a:ext cx="2095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Hillmen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A0E033-B35A-5849-A373-F78B7D2943F5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846204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24345-9707-4540-99F1-8922B2E16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145669"/>
            <a:ext cx="10515600" cy="1325563"/>
          </a:xfrm>
        </p:spPr>
        <p:txBody>
          <a:bodyPr/>
          <a:lstStyle/>
          <a:p>
            <a:r>
              <a:rPr lang="en-US" dirty="0"/>
              <a:t>UK Flair Study: IR vs FCR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47CFD3-B11F-46DE-8F1A-7DB13505E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56" y="1897482"/>
            <a:ext cx="6530005" cy="39442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C7BBB3-1B74-4732-B42B-D139C3351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515" y="1897482"/>
            <a:ext cx="5475229" cy="39442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D894C0-B322-4CB9-A7AC-FE657E993A63}"/>
              </a:ext>
            </a:extLst>
          </p:cNvPr>
          <p:cNvSpPr txBox="1"/>
          <p:nvPr/>
        </p:nvSpPr>
        <p:spPr>
          <a:xfrm>
            <a:off x="9958816" y="6488668"/>
            <a:ext cx="2095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Hillmen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69EEAA-CEEF-2D40-972E-5BFA66C8F8CC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3275851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397092-DD7B-4C52-9C0E-9BEFB2133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5722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Acalabrutinib Updates</a:t>
            </a:r>
          </a:p>
        </p:txBody>
      </p:sp>
    </p:spTree>
    <p:extLst>
      <p:ext uri="{BB962C8B-B14F-4D97-AF65-F5344CB8AC3E}">
        <p14:creationId xmlns:p14="http://schemas.microsoft.com/office/powerpoint/2010/main" val="1504308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0AB77-960B-4F23-B638-2D1C7C505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764" y="193230"/>
            <a:ext cx="10515600" cy="988187"/>
          </a:xfrm>
        </p:spPr>
        <p:txBody>
          <a:bodyPr/>
          <a:lstStyle/>
          <a:p>
            <a:r>
              <a:rPr lang="en-US" dirty="0"/>
              <a:t>Acalabrutinib: Novel Formulation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82858A-5CC0-451A-8F91-ECA5BC610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3337" y="1181417"/>
            <a:ext cx="6948453" cy="54833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22430C-FCA9-4080-A92F-06BE691DC87D}"/>
              </a:ext>
            </a:extLst>
          </p:cNvPr>
          <p:cNvSpPr txBox="1"/>
          <p:nvPr/>
        </p:nvSpPr>
        <p:spPr>
          <a:xfrm>
            <a:off x="9980864" y="6480031"/>
            <a:ext cx="1808252" cy="369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Sharma 2021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4B54C3-71F9-DF46-A049-476F48FC9518}"/>
              </a:ext>
            </a:extLst>
          </p:cNvPr>
          <p:cNvSpPr txBox="1"/>
          <p:nvPr/>
        </p:nvSpPr>
        <p:spPr>
          <a:xfrm>
            <a:off x="0" y="6488668"/>
            <a:ext cx="61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Courtesy of Jeff Sharman, MD</a:t>
            </a:r>
          </a:p>
        </p:txBody>
      </p:sp>
    </p:spTree>
    <p:extLst>
      <p:ext uri="{BB962C8B-B14F-4D97-AF65-F5344CB8AC3E}">
        <p14:creationId xmlns:p14="http://schemas.microsoft.com/office/powerpoint/2010/main" val="942143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 xsi:nil="true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1D3E0335-ECAE-489B-BFF3-8C4154EEB173}"/>
</file>

<file path=customXml/itemProps2.xml><?xml version="1.0" encoding="utf-8"?>
<ds:datastoreItem xmlns:ds="http://schemas.openxmlformats.org/officeDocument/2006/customXml" ds:itemID="{16CC2836-85DC-4F34-A18D-8CBBBB5855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94D9F4-6D2A-47F4-99B9-D1D3E79E9FBF}">
  <ds:schemaRefs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a816d7bc-0143-419f-a8aa-df731e92200b"/>
    <ds:schemaRef ds:uri="2e2f33b5-57dc-45cf-b352-91f49096b832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546</Words>
  <Application>Microsoft Macintosh PowerPoint</Application>
  <PresentationFormat>Widescreen</PresentationFormat>
  <Paragraphs>128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Office Theme</vt:lpstr>
      <vt:lpstr>2021 Year in Review Research to Practice</vt:lpstr>
      <vt:lpstr>Updates in 2021: </vt:lpstr>
      <vt:lpstr>Ibrutinib Updates</vt:lpstr>
      <vt:lpstr>Alliance Study (IR vs I vs BR) </vt:lpstr>
      <vt:lpstr>Alliance Study</vt:lpstr>
      <vt:lpstr>UK Flair Study: IR vs FCR</vt:lpstr>
      <vt:lpstr>UK Flair Study: IR vs FCR</vt:lpstr>
      <vt:lpstr>Acalabrutinib Updates</vt:lpstr>
      <vt:lpstr>Acalabrutinib: Novel Formulation</vt:lpstr>
      <vt:lpstr>ELEVATE-TN study</vt:lpstr>
      <vt:lpstr>PowerPoint Presentation</vt:lpstr>
      <vt:lpstr>Zanubrutinib Updates</vt:lpstr>
      <vt:lpstr>Zanubrutinib: Frontline Registration Study</vt:lpstr>
      <vt:lpstr>Zanubrutinib vs BR</vt:lpstr>
      <vt:lpstr>Zanubrutinib Monotherapy in 17P</vt:lpstr>
      <vt:lpstr>Zanubrutinib Monotherapy in 17P</vt:lpstr>
      <vt:lpstr>Zanu/Ven Combo in 17P</vt:lpstr>
      <vt:lpstr>Zanu/Ven Combo in 17P</vt:lpstr>
      <vt:lpstr>BTK: Head-to-Head</vt:lpstr>
      <vt:lpstr>ELEVATE-RR: Acala vs Ibrutinib</vt:lpstr>
      <vt:lpstr>ELEVATE-RR: Acala vs Ibrutinib</vt:lpstr>
      <vt:lpstr>Acalabrutinib vs  Ibrutinib Byrd 2021</vt:lpstr>
      <vt:lpstr>Alpine: Ibrutinib vs Zanubrutinib</vt:lpstr>
      <vt:lpstr>Alpine: Zanubrutinib vs Ibrutinib</vt:lpstr>
      <vt:lpstr>Alpine: Zanubrutinib vs Ibrutinib</vt:lpstr>
      <vt:lpstr>Venetoclax Updates</vt:lpstr>
      <vt:lpstr>CLL-14 Update</vt:lpstr>
      <vt:lpstr>CLL-14 Update</vt:lpstr>
      <vt:lpstr>CLL-14 Update</vt:lpstr>
      <vt:lpstr>CLL13 Gaia Study</vt:lpstr>
      <vt:lpstr>CLL13 Coprimary Endpoint: MRD by Flow</vt:lpstr>
      <vt:lpstr>CLL13 Toxicity</vt:lpstr>
      <vt:lpstr>GLOW: Ibrutinib/Venetoclax Pivotal Study</vt:lpstr>
      <vt:lpstr>GLOW: Ibrutinib/Venetoclax Pivotal Study</vt:lpstr>
      <vt:lpstr>GLOW: Ibrutinib/Venetoclax Pivotal Study</vt:lpstr>
      <vt:lpstr>Triplet: Acalabrutinib Obinutuzumab Venetoclax</vt:lpstr>
      <vt:lpstr>Triplet: AVO MRD at 8/16/25 months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Sharman, Jeff P MD</dc:creator>
  <cp:lastModifiedBy>Fernando Rendina</cp:lastModifiedBy>
  <cp:revision>26</cp:revision>
  <dcterms:created xsi:type="dcterms:W3CDTF">2022-01-17T12:26:25Z</dcterms:created>
  <dcterms:modified xsi:type="dcterms:W3CDTF">2022-01-25T15:35:11Z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</Properties>
</file>