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entation.xml" ContentType="application/vnd.openxmlformats-officedocument.presentationml.presentation.main+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slideMasters/slideMaster1.xml" ContentType="application/vnd.openxmlformats-officedocument.presentationml.slideMaster+xml"/>
  <Override PartName="/ppt/notesSlides/notesSlide5.xml" ContentType="application/vnd.openxmlformats-officedocument.presentationml.notesSlide+xml"/>
  <Override PartName="/ppt/notesSlides/notesSlide4.xml" ContentType="application/vnd.openxmlformats-officedocument.presentationml.notesSlide+xml"/>
  <Override PartName="/ppt/slideLayouts/slideLayout1.xml" ContentType="application/vnd.openxmlformats-officedocument.presentationml.slideLayout+xml"/>
  <Override PartName="/ppt/notesSlides/notesSlide3.xml" ContentType="application/vnd.openxmlformats-officedocument.presentationml.notesSlide+xml"/>
  <Override PartName="/ppt/notesSlides/notesSlide2.xml" ContentType="application/vnd.openxmlformats-officedocument.presentationml.notesSlid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notesSlides/notesSlide1.xml" ContentType="application/vnd.openxmlformats-officedocument.presentationml.notesSlid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1"/>
  </p:notesMasterIdLst>
  <p:sldIdLst>
    <p:sldId id="256" r:id="rId2"/>
    <p:sldId id="12980" r:id="rId3"/>
    <p:sldId id="12981" r:id="rId4"/>
    <p:sldId id="12982" r:id="rId5"/>
    <p:sldId id="258" r:id="rId6"/>
    <p:sldId id="12948" r:id="rId7"/>
    <p:sldId id="1747256549" r:id="rId8"/>
    <p:sldId id="259" r:id="rId9"/>
    <p:sldId id="5308" r:id="rId10"/>
    <p:sldId id="681" r:id="rId11"/>
    <p:sldId id="5355" r:id="rId12"/>
    <p:sldId id="260" r:id="rId13"/>
    <p:sldId id="12986" r:id="rId14"/>
    <p:sldId id="13003" r:id="rId15"/>
    <p:sldId id="13001" r:id="rId16"/>
    <p:sldId id="12990" r:id="rId17"/>
    <p:sldId id="12991" r:id="rId18"/>
    <p:sldId id="261" r:id="rId19"/>
    <p:sldId id="1747256552" r:id="rId20"/>
    <p:sldId id="1747256554" r:id="rId21"/>
    <p:sldId id="1747256555" r:id="rId22"/>
    <p:sldId id="262" r:id="rId23"/>
    <p:sldId id="12975" r:id="rId24"/>
    <p:sldId id="1747256556" r:id="rId25"/>
    <p:sldId id="12977" r:id="rId26"/>
    <p:sldId id="12978" r:id="rId27"/>
    <p:sldId id="12979" r:id="rId28"/>
    <p:sldId id="263" r:id="rId29"/>
    <p:sldId id="1747256557" r:id="rId30"/>
    <p:sldId id="1747256559" r:id="rId31"/>
    <p:sldId id="1747256558" r:id="rId32"/>
    <p:sldId id="264" r:id="rId33"/>
    <p:sldId id="1747256561" r:id="rId34"/>
    <p:sldId id="1747256560" r:id="rId35"/>
    <p:sldId id="265" r:id="rId36"/>
    <p:sldId id="1747256563" r:id="rId37"/>
    <p:sldId id="1747256562" r:id="rId38"/>
    <p:sldId id="1747256564" r:id="rId39"/>
    <p:sldId id="266"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136"/>
    <p:restoredTop sz="84006"/>
  </p:normalViewPr>
  <p:slideViewPr>
    <p:cSldViewPr snapToGrid="0" snapToObjects="1">
      <p:cViewPr varScale="1">
        <p:scale>
          <a:sx n="92" d="100"/>
          <a:sy n="92" d="100"/>
        </p:scale>
        <p:origin x="792"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47"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48" Type="http://schemas.openxmlformats.org/officeDocument/2006/relationships/customXml" Target="../customXml/item3.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customXml" Target="../customXml/item1.xml"/><Relationship Id="rId20" Type="http://schemas.openxmlformats.org/officeDocument/2006/relationships/slide" Target="slides/slide19.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6C0041-FEC3-1B49-9AA4-D05D745B56B2}" type="datetimeFigureOut">
              <a:rPr lang="en-US" smtClean="0"/>
              <a:t>1/18/22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1879B27-B9A7-A74B-B8D2-C0E4E1E681E5}" type="slidenum">
              <a:rPr lang="en-US" smtClean="0"/>
              <a:t>‹#›</a:t>
            </a:fld>
            <a:endParaRPr lang="en-US"/>
          </a:p>
        </p:txBody>
      </p:sp>
    </p:spTree>
    <p:extLst>
      <p:ext uri="{BB962C8B-B14F-4D97-AF65-F5344CB8AC3E}">
        <p14:creationId xmlns:p14="http://schemas.microsoft.com/office/powerpoint/2010/main" val="5521242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sciencedirect.com/topics/medicine-and-dentistry/lymphoid-leukemia" TargetMode="External"/><Relationship Id="rId2" Type="http://schemas.openxmlformats.org/officeDocument/2006/relationships/slide" Target="../slides/slide24.xml"/><Relationship Id="rId1" Type="http://schemas.openxmlformats.org/officeDocument/2006/relationships/notesMaster" Target="../notesMasters/notesMaster1.xml"/><Relationship Id="rId4" Type="http://schemas.openxmlformats.org/officeDocument/2006/relationships/hyperlink" Target="https://www.sciencedirect.com/topics/medicine-and-dentistry/lymphocytic-lymphoma" TargetMode="Externa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The following points substantiated by poster:</a:t>
            </a:r>
          </a:p>
          <a:p>
            <a:pPr marL="171450" indent="-171450">
              <a:buFont typeface="Arial" panose="020B0604020202020204" pitchFamily="34" charset="0"/>
              <a:buChar char="•"/>
            </a:pPr>
            <a:r>
              <a:rPr lang="en-US" sz="1200" dirty="0"/>
              <a:t>Median duration of prior ibrutinib therapy was 6 months (&lt;1–56) </a:t>
            </a:r>
          </a:p>
          <a:p>
            <a:pPr marL="171450" indent="-171450">
              <a:buFont typeface="Arial" panose="020B0604020202020204" pitchFamily="34" charset="0"/>
              <a:buChar char="•"/>
            </a:pPr>
            <a:r>
              <a:rPr lang="en-US" sz="1200" dirty="0"/>
              <a:t>After a median follow-up of 23 months, 62% of patients remain on acalabrutinib </a:t>
            </a:r>
          </a:p>
          <a:p>
            <a:pPr marL="171450" indent="-171450">
              <a:buFont typeface="Arial" panose="020B0604020202020204" pitchFamily="34" charset="0"/>
              <a:buChar char="•"/>
            </a:pPr>
            <a:r>
              <a:rPr lang="en-US" sz="1200" dirty="0"/>
              <a:t>15% discontinued due to disease progression</a:t>
            </a:r>
          </a:p>
          <a:p>
            <a:pPr marL="171450" indent="-171450">
              <a:buFont typeface="Arial" panose="020B0604020202020204" pitchFamily="34" charset="0"/>
              <a:buChar char="•"/>
            </a:pPr>
            <a:r>
              <a:rPr lang="en-US" sz="1200" dirty="0"/>
              <a:t>12% discontinued due to adverse events</a:t>
            </a:r>
          </a:p>
          <a:p>
            <a:pPr marL="171450" indent="-171450">
              <a:buFont typeface="Arial" panose="020B0604020202020204" pitchFamily="34" charset="0"/>
              <a:buChar char="•"/>
            </a:pPr>
            <a:endParaRPr lang="en-US" sz="1200" dirty="0"/>
          </a:p>
          <a:p>
            <a:pPr marL="0" indent="0">
              <a:buFont typeface="Arial" panose="020B0604020202020204" pitchFamily="34" charset="0"/>
              <a:buNone/>
            </a:pPr>
            <a:r>
              <a:rPr lang="en-US" sz="1200" dirty="0"/>
              <a:t>The following point from Rogers’ slide presentation substantiated on slides submitted by Dr. Mato: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Median time from last ibrutinib dose to starting acalabrutinib was 9.2 months (0.8–31.1)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p>
          <a:p>
            <a:pPr>
              <a:buClr>
                <a:schemeClr val="tx1"/>
              </a:buClr>
            </a:pPr>
            <a:r>
              <a:rPr lang="en-US" sz="1200" dirty="0"/>
              <a:t>62% of patients remain on acalabrutinib, median f/u 23 </a:t>
            </a:r>
            <a:r>
              <a:rPr lang="en-US" sz="1200" dirty="0" err="1"/>
              <a:t>mo</a:t>
            </a:r>
            <a:endParaRPr lang="en-US" sz="1200" dirty="0"/>
          </a:p>
          <a:p>
            <a:pPr>
              <a:buClr>
                <a:schemeClr val="tx1"/>
              </a:buClr>
            </a:pPr>
            <a:r>
              <a:rPr lang="en-US" sz="1200" dirty="0"/>
              <a:t>15% discontinued due to disease progression</a:t>
            </a:r>
          </a:p>
          <a:p>
            <a:pPr>
              <a:buClr>
                <a:schemeClr val="tx1"/>
              </a:buClr>
            </a:pPr>
            <a:r>
              <a:rPr lang="en-US" sz="1200" dirty="0"/>
              <a:t>12% discontinued due to adverse events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p>
          <a:p>
            <a:pPr marL="0" indent="0">
              <a:buFont typeface="Arial" panose="020B0604020202020204" pitchFamily="34" charset="0"/>
              <a:buNone/>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 </a:t>
            </a:r>
          </a:p>
          <a:p>
            <a:endParaRPr lang="en-US" dirty="0"/>
          </a:p>
        </p:txBody>
      </p:sp>
      <p:sp>
        <p:nvSpPr>
          <p:cNvPr id="4" name="Slide Number Placeholder 3"/>
          <p:cNvSpPr>
            <a:spLocks noGrp="1"/>
          </p:cNvSpPr>
          <p:nvPr>
            <p:ph type="sldNum" sz="quarter" idx="5"/>
          </p:nvPr>
        </p:nvSpPr>
        <p:spPr/>
        <p:txBody>
          <a:bodyPr/>
          <a:lstStyle/>
          <a:p>
            <a:fld id="{728E04E6-81C1-354E-9F01-8DBB43259E73}" type="slidenum">
              <a:rPr lang="en-US" smtClean="0"/>
              <a:t>6</a:t>
            </a:fld>
            <a:endParaRPr lang="en-US" dirty="0"/>
          </a:p>
        </p:txBody>
      </p:sp>
    </p:spTree>
    <p:extLst>
      <p:ext uri="{BB962C8B-B14F-4D97-AF65-F5344CB8AC3E}">
        <p14:creationId xmlns:p14="http://schemas.microsoft.com/office/powerpoint/2010/main" val="35082400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55798653-B567-46B3-BD61-D79794779869}" type="slidenum">
              <a:rPr kumimoji="0" lang="en-US" sz="1200" b="0" i="0" u="none" strike="noStrike" kern="1200" cap="none" spc="0" normalizeH="0" baseline="0" noProof="0" smtClean="0">
                <a:ln>
                  <a:noFill/>
                </a:ln>
                <a:solidFill>
                  <a:prstClr val="black"/>
                </a:solidFill>
                <a:effectLst/>
                <a:uLnTx/>
                <a:uFillTx/>
                <a:latin typeface="Arial" charset="0"/>
              </a:rPr>
              <a:pPr marL="0" marR="0" lvl="0" indent="0" algn="r" defTabSz="457200" rtl="0" eaLnBrk="1" fontAlgn="base" latinLnBrk="0" hangingPunct="1">
                <a:lnSpc>
                  <a:spcPct val="100000"/>
                </a:lnSpc>
                <a:spcBef>
                  <a:spcPct val="0"/>
                </a:spcBef>
                <a:spcAft>
                  <a:spcPct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Arial" charset="0"/>
            </a:endParaRPr>
          </a:p>
        </p:txBody>
      </p:sp>
    </p:spTree>
    <p:extLst>
      <p:ext uri="{BB962C8B-B14F-4D97-AF65-F5344CB8AC3E}">
        <p14:creationId xmlns:p14="http://schemas.microsoft.com/office/powerpoint/2010/main" val="16360150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In 121 efficacy evaluable patients with chronic </a:t>
            </a:r>
            <a:r>
              <a:rPr lang="en-US" sz="1200" b="0" i="0" kern="1200" dirty="0">
                <a:solidFill>
                  <a:schemeClr val="tx1"/>
                </a:solidFill>
                <a:effectLst/>
                <a:latin typeface="+mn-lt"/>
                <a:ea typeface="+mn-ea"/>
                <a:cs typeface="+mn-cs"/>
                <a:hlinkClick r:id="rId3" tooltip="Learn more about lymphocytic leukaemia from ScienceDirect's AI-generated Topic Pages"/>
              </a:rPr>
              <a:t>lymphocytic leukaemia</a:t>
            </a:r>
            <a:r>
              <a:rPr lang="en-US" sz="1200" b="0" i="0" kern="1200" dirty="0">
                <a:solidFill>
                  <a:schemeClr val="tx1"/>
                </a:solidFill>
                <a:effectLst/>
                <a:latin typeface="+mn-lt"/>
                <a:ea typeface="+mn-ea"/>
                <a:cs typeface="+mn-cs"/>
              </a:rPr>
              <a:t> (CLL) or </a:t>
            </a:r>
            <a:r>
              <a:rPr lang="en-US" sz="1200" b="0" i="0" kern="1200" dirty="0">
                <a:solidFill>
                  <a:schemeClr val="tx1"/>
                </a:solidFill>
                <a:effectLst/>
                <a:latin typeface="+mn-lt"/>
                <a:ea typeface="+mn-ea"/>
                <a:cs typeface="+mn-cs"/>
                <a:hlinkClick r:id="rId4" tooltip="Learn more about small lymphocytic lymphoma from ScienceDirect's AI-generated Topic Pages"/>
              </a:rPr>
              <a:t>small lymphocytic lymphoma</a:t>
            </a:r>
            <a:r>
              <a:rPr lang="en-US" sz="1200" b="0" i="0" kern="1200" dirty="0">
                <a:solidFill>
                  <a:schemeClr val="tx1"/>
                </a:solidFill>
                <a:effectLst/>
                <a:latin typeface="+mn-lt"/>
                <a:ea typeface="+mn-ea"/>
                <a:cs typeface="+mn-cs"/>
              </a:rPr>
              <a:t> (SLL) treated with a previous covalent BTK inhibitor (median previous lines of treatment 4), the ORR with </a:t>
            </a:r>
            <a:r>
              <a:rPr lang="en-US" sz="1200" b="0" i="0" kern="1200" dirty="0" err="1">
                <a:solidFill>
                  <a:schemeClr val="tx1"/>
                </a:solidFill>
                <a:effectLst/>
                <a:latin typeface="+mn-lt"/>
                <a:ea typeface="+mn-ea"/>
                <a:cs typeface="+mn-cs"/>
              </a:rPr>
              <a:t>pirtobrutinib</a:t>
            </a:r>
            <a:r>
              <a:rPr lang="en-US" sz="1200" b="0" i="0" kern="1200" dirty="0">
                <a:solidFill>
                  <a:schemeClr val="tx1"/>
                </a:solidFill>
                <a:effectLst/>
                <a:latin typeface="+mn-lt"/>
                <a:ea typeface="+mn-ea"/>
                <a:cs typeface="+mn-cs"/>
              </a:rPr>
              <a:t> was 62% (95% CI 53–71). </a:t>
            </a:r>
            <a:endParaRPr lang="en-US" dirty="0"/>
          </a:p>
        </p:txBody>
      </p:sp>
      <p:sp>
        <p:nvSpPr>
          <p:cNvPr id="4" name="Slide Number Placeholder 3"/>
          <p:cNvSpPr>
            <a:spLocks noGrp="1"/>
          </p:cNvSpPr>
          <p:nvPr>
            <p:ph type="sldNum" sz="quarter" idx="5"/>
          </p:nvPr>
        </p:nvSpPr>
        <p:spPr/>
        <p:txBody>
          <a:bodyPr/>
          <a:lstStyle/>
          <a:p>
            <a:fld id="{41879B27-B9A7-A74B-B8D2-C0E4E1E681E5}" type="slidenum">
              <a:rPr lang="en-US" smtClean="0"/>
              <a:t>24</a:t>
            </a:fld>
            <a:endParaRPr lang="en-US"/>
          </a:p>
        </p:txBody>
      </p:sp>
    </p:spTree>
    <p:extLst>
      <p:ext uri="{BB962C8B-B14F-4D97-AF65-F5344CB8AC3E}">
        <p14:creationId xmlns:p14="http://schemas.microsoft.com/office/powerpoint/2010/main" val="16642819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55798653-B567-46B3-BD61-D79794779869}" type="slidenum">
              <a:rPr kumimoji="0" lang="en-US" sz="1200" b="0" i="0" u="none" strike="noStrike" kern="1200" cap="none" spc="0" normalizeH="0" baseline="0" noProof="0" smtClean="0">
                <a:ln>
                  <a:noFill/>
                </a:ln>
                <a:solidFill>
                  <a:prstClr val="black"/>
                </a:solidFill>
                <a:effectLst/>
                <a:uLnTx/>
                <a:uFillTx/>
                <a:latin typeface="Arial" charset="0"/>
              </a:rPr>
              <a:pPr marL="0" marR="0" lvl="0" indent="0" algn="r" defTabSz="457200" rtl="0" eaLnBrk="1" fontAlgn="base" latinLnBrk="0" hangingPunct="1">
                <a:lnSpc>
                  <a:spcPct val="100000"/>
                </a:lnSpc>
                <a:spcBef>
                  <a:spcPct val="0"/>
                </a:spcBef>
                <a:spcAft>
                  <a:spcPct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Arial" charset="0"/>
            </a:endParaRPr>
          </a:p>
        </p:txBody>
      </p:sp>
    </p:spTree>
    <p:extLst>
      <p:ext uri="{BB962C8B-B14F-4D97-AF65-F5344CB8AC3E}">
        <p14:creationId xmlns:p14="http://schemas.microsoft.com/office/powerpoint/2010/main" val="42421199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55798653-B567-46B3-BD61-D79794779869}" type="slidenum">
              <a:rPr kumimoji="0" lang="en-US" sz="1200" b="0" i="0" u="none" strike="noStrike" kern="1200" cap="none" spc="0" normalizeH="0" baseline="0" noProof="0" smtClean="0">
                <a:ln>
                  <a:noFill/>
                </a:ln>
                <a:solidFill>
                  <a:prstClr val="black"/>
                </a:solidFill>
                <a:effectLst/>
                <a:uLnTx/>
                <a:uFillTx/>
                <a:latin typeface="Arial" charset="0"/>
              </a:rPr>
              <a:pPr marL="0" marR="0" lvl="0" indent="0" algn="r" defTabSz="457200" rtl="0" eaLnBrk="1" fontAlgn="base" latinLnBrk="0" hangingPunct="1">
                <a:lnSpc>
                  <a:spcPct val="100000"/>
                </a:lnSpc>
                <a:spcBef>
                  <a:spcPct val="0"/>
                </a:spcBef>
                <a:spcAft>
                  <a:spcPct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Arial" charset="0"/>
            </a:endParaRPr>
          </a:p>
        </p:txBody>
      </p:sp>
    </p:spTree>
    <p:extLst>
      <p:ext uri="{BB962C8B-B14F-4D97-AF65-F5344CB8AC3E}">
        <p14:creationId xmlns:p14="http://schemas.microsoft.com/office/powerpoint/2010/main" val="31795469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Arial Narrow" panose="020B0606020202030204" pitchFamily="34" charset="0"/>
              </a:rPr>
              <a:t>Data cutoff date of 16 July 2021. Total % may be different than the sum of the individual components due to rounding. </a:t>
            </a:r>
            <a:r>
              <a:rPr lang="en-US" sz="1200" baseline="30000" dirty="0" err="1">
                <a:solidFill>
                  <a:srgbClr val="000000"/>
                </a:solidFill>
                <a:latin typeface="Arial Narrow" panose="020B0606020202030204" pitchFamily="34" charset="0"/>
              </a:rPr>
              <a:t>a</a:t>
            </a:r>
            <a:r>
              <a:rPr lang="en-US" sz="1200" dirty="0" err="1">
                <a:solidFill>
                  <a:srgbClr val="000000"/>
                </a:solidFill>
                <a:latin typeface="Arial Narrow" panose="020B0606020202030204" pitchFamily="34" charset="0"/>
              </a:rPr>
              <a:t>Aggregate</a:t>
            </a:r>
            <a:r>
              <a:rPr lang="en-US" sz="1200" dirty="0">
                <a:solidFill>
                  <a:srgbClr val="000000"/>
                </a:solidFill>
                <a:latin typeface="Arial Narrow" panose="020B0606020202030204" pitchFamily="34" charset="0"/>
              </a:rPr>
              <a:t> of neutropenia and neutrophil count decreased. </a:t>
            </a:r>
            <a:r>
              <a:rPr lang="en-US" sz="1200" baseline="30000" dirty="0" err="1">
                <a:solidFill>
                  <a:srgbClr val="000000"/>
                </a:solidFill>
                <a:latin typeface="Arial Narrow" panose="020B0606020202030204" pitchFamily="34" charset="0"/>
              </a:rPr>
              <a:t>b</a:t>
            </a:r>
            <a:r>
              <a:rPr lang="en-US" sz="1200" dirty="0" err="1">
                <a:solidFill>
                  <a:srgbClr val="000000"/>
                </a:solidFill>
                <a:latin typeface="Arial Narrow" panose="020B0606020202030204" pitchFamily="34" charset="0"/>
              </a:rPr>
              <a:t>AEs</a:t>
            </a:r>
            <a:r>
              <a:rPr lang="en-US" sz="1200" dirty="0">
                <a:solidFill>
                  <a:srgbClr val="000000"/>
                </a:solidFill>
                <a:latin typeface="Arial Narrow" panose="020B0606020202030204" pitchFamily="34" charset="0"/>
              </a:rPr>
              <a:t> of special interest are those that were previously associated with covalent BTK inhibitors. </a:t>
            </a:r>
            <a:r>
              <a:rPr lang="en-US" sz="1200" baseline="30000" dirty="0" err="1">
                <a:solidFill>
                  <a:srgbClr val="000000"/>
                </a:solidFill>
                <a:latin typeface="Arial Narrow" panose="020B0606020202030204" pitchFamily="34" charset="0"/>
              </a:rPr>
              <a:t>c</a:t>
            </a:r>
            <a:r>
              <a:rPr lang="en-US" sz="1200" dirty="0" err="1">
                <a:solidFill>
                  <a:srgbClr val="000000"/>
                </a:solidFill>
                <a:latin typeface="Arial Narrow" panose="020B0606020202030204" pitchFamily="34" charset="0"/>
              </a:rPr>
              <a:t>Aggregate</a:t>
            </a:r>
            <a:r>
              <a:rPr lang="en-US" sz="1200" dirty="0">
                <a:solidFill>
                  <a:srgbClr val="000000"/>
                </a:solidFill>
                <a:latin typeface="Arial Narrow" panose="020B0606020202030204" pitchFamily="34" charset="0"/>
              </a:rPr>
              <a:t> of contusion, petechiae, ecchymosis, and increased tendency to bruise. </a:t>
            </a:r>
            <a:r>
              <a:rPr lang="en-US" sz="1200" baseline="30000" dirty="0" err="1">
                <a:solidFill>
                  <a:srgbClr val="000000"/>
                </a:solidFill>
                <a:latin typeface="Arial Narrow" panose="020B0606020202030204" pitchFamily="34" charset="0"/>
              </a:rPr>
              <a:t>d</a:t>
            </a:r>
            <a:r>
              <a:rPr lang="en-US" sz="1200" dirty="0" err="1">
                <a:solidFill>
                  <a:srgbClr val="000000"/>
                </a:solidFill>
                <a:latin typeface="Arial Narrow" panose="020B0606020202030204" pitchFamily="34" charset="0"/>
              </a:rPr>
              <a:t>Aggregate</a:t>
            </a:r>
            <a:r>
              <a:rPr lang="en-US" sz="1200" dirty="0">
                <a:solidFill>
                  <a:srgbClr val="000000"/>
                </a:solidFill>
                <a:latin typeface="Arial Narrow" panose="020B0606020202030204" pitchFamily="34" charset="0"/>
              </a:rPr>
              <a:t> of all preferred terms including rash. </a:t>
            </a:r>
            <a:r>
              <a:rPr lang="en-US" sz="1200" baseline="30000" dirty="0" err="1">
                <a:solidFill>
                  <a:srgbClr val="000000"/>
                </a:solidFill>
                <a:latin typeface="Arial Narrow" panose="020B0606020202030204" pitchFamily="34" charset="0"/>
              </a:rPr>
              <a:t>e</a:t>
            </a:r>
            <a:r>
              <a:rPr lang="en-US" sz="1200" dirty="0" err="1">
                <a:solidFill>
                  <a:srgbClr val="000000"/>
                </a:solidFill>
                <a:latin typeface="Arial Narrow" panose="020B0606020202030204" pitchFamily="34" charset="0"/>
              </a:rPr>
              <a:t>Aggregate</a:t>
            </a:r>
            <a:r>
              <a:rPr lang="en-US" sz="1200" dirty="0">
                <a:solidFill>
                  <a:srgbClr val="000000"/>
                </a:solidFill>
                <a:latin typeface="Arial Narrow" panose="020B0606020202030204" pitchFamily="34" charset="0"/>
              </a:rPr>
              <a:t> of all preferred terms including hematoma or hemorrhage. </a:t>
            </a:r>
            <a:r>
              <a:rPr lang="en-US" sz="1200" baseline="30000" dirty="0" err="1">
                <a:solidFill>
                  <a:srgbClr val="000000"/>
                </a:solidFill>
                <a:latin typeface="Arial Narrow" panose="020B0606020202030204" pitchFamily="34" charset="0"/>
              </a:rPr>
              <a:t>f</a:t>
            </a:r>
            <a:r>
              <a:rPr lang="en-US" sz="1200" dirty="0" err="1">
                <a:solidFill>
                  <a:srgbClr val="000000"/>
                </a:solidFill>
                <a:latin typeface="Arial Narrow" panose="020B0606020202030204" pitchFamily="34" charset="0"/>
              </a:rPr>
              <a:t>Aggregate</a:t>
            </a:r>
            <a:r>
              <a:rPr lang="en-US" sz="1200" dirty="0">
                <a:solidFill>
                  <a:srgbClr val="000000"/>
                </a:solidFill>
                <a:latin typeface="Arial Narrow" panose="020B0606020202030204" pitchFamily="34" charset="0"/>
              </a:rPr>
              <a:t> of atrial fibrillation and atrial flutter. </a:t>
            </a:r>
            <a:r>
              <a:rPr lang="en-US" sz="1200" baseline="30000" dirty="0" err="1">
                <a:solidFill>
                  <a:srgbClr val="000000"/>
                </a:solidFill>
                <a:latin typeface="Arial Narrow" panose="020B0606020202030204" pitchFamily="34" charset="0"/>
              </a:rPr>
              <a:t>g</a:t>
            </a:r>
            <a:r>
              <a:rPr lang="en-US" sz="1200" dirty="0" err="1">
                <a:solidFill>
                  <a:srgbClr val="000000"/>
                </a:solidFill>
                <a:latin typeface="Arial Narrow" panose="020B0606020202030204" pitchFamily="34" charset="0"/>
              </a:rPr>
              <a:t>Represents</a:t>
            </a:r>
            <a:r>
              <a:rPr lang="en-US" sz="1200" dirty="0">
                <a:solidFill>
                  <a:srgbClr val="000000"/>
                </a:solidFill>
                <a:latin typeface="Arial Narrow" panose="020B0606020202030204" pitchFamily="34" charset="0"/>
              </a:rPr>
              <a:t> 6 events (all grade 3), including 2 cases of post-operative bleeding, 1 case each of GI hemorrhage in the setting of sepsis, NSAID use, chronic peptic ulcer disease, and one case of subarachnoid hemorrhage in setting of traumatic bike accident. </a:t>
            </a:r>
            <a:r>
              <a:rPr lang="en-US" sz="1200" baseline="30000" dirty="0" err="1">
                <a:solidFill>
                  <a:srgbClr val="000000"/>
                </a:solidFill>
                <a:latin typeface="Arial Narrow" panose="020B0606020202030204" pitchFamily="34" charset="0"/>
              </a:rPr>
              <a:t>h</a:t>
            </a:r>
            <a:r>
              <a:rPr lang="en-US" sz="1200" dirty="0" err="1">
                <a:solidFill>
                  <a:srgbClr val="000000"/>
                </a:solidFill>
                <a:latin typeface="Arial Narrow" panose="020B0606020202030204" pitchFamily="34" charset="0"/>
              </a:rPr>
              <a:t>Of</a:t>
            </a:r>
            <a:r>
              <a:rPr lang="en-US" sz="1200" dirty="0">
                <a:solidFill>
                  <a:srgbClr val="000000"/>
                </a:solidFill>
                <a:latin typeface="Arial Narrow" panose="020B0606020202030204" pitchFamily="34" charset="0"/>
              </a:rPr>
              <a:t> 10 total </a:t>
            </a:r>
            <a:r>
              <a:rPr lang="en-US" sz="1200" dirty="0" err="1">
                <a:solidFill>
                  <a:srgbClr val="000000"/>
                </a:solidFill>
                <a:latin typeface="Arial Narrow" panose="020B0606020202030204" pitchFamily="34" charset="0"/>
              </a:rPr>
              <a:t>afib</a:t>
            </a:r>
            <a:r>
              <a:rPr lang="en-US" sz="1200" dirty="0">
                <a:solidFill>
                  <a:srgbClr val="000000"/>
                </a:solidFill>
                <a:latin typeface="Arial Narrow" panose="020B0606020202030204" pitchFamily="34" charset="0"/>
              </a:rPr>
              <a:t>/aflutter TEAEs, 3 occurred in patients with a prior medical history of atrial fibrillation, 2 in patients presenting with concurrent systemic infection, and 2 in patients with both.</a:t>
            </a:r>
          </a:p>
          <a:p>
            <a:endParaRPr lang="en-US" b="1" i="0" dirty="0">
              <a:solidFill>
                <a:srgbClr val="000000"/>
              </a:solidFill>
              <a:effectLst/>
              <a:latin typeface="Lato" panose="020F0502020204030203" pitchFamily="34" charset="0"/>
            </a:endParaRPr>
          </a:p>
        </p:txBody>
      </p:sp>
      <p:sp>
        <p:nvSpPr>
          <p:cNvPr id="4" name="Slide Number Placeholder 3"/>
          <p:cNvSpPr>
            <a:spLocks noGrp="1"/>
          </p:cNvSpPr>
          <p:nvPr>
            <p:ph type="sldNum" sz="quarter" idx="5"/>
          </p:nvPr>
        </p:nvSpPr>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55798653-B567-46B3-BD61-D79794779869}" type="slidenum">
              <a:rPr kumimoji="0" lang="en-US" sz="1200" b="0" i="0" u="none" strike="noStrike" kern="1200" cap="none" spc="0" normalizeH="0" baseline="0" noProof="0" smtClean="0">
                <a:ln>
                  <a:noFill/>
                </a:ln>
                <a:solidFill>
                  <a:prstClr val="black"/>
                </a:solidFill>
                <a:effectLst/>
                <a:uLnTx/>
                <a:uFillTx/>
                <a:latin typeface="Arial" charset="0"/>
              </a:rPr>
              <a:pPr marL="0" marR="0" lvl="0" indent="0" algn="r" defTabSz="457200" rtl="0" eaLnBrk="1" fontAlgn="base" latinLnBrk="0" hangingPunct="1">
                <a:lnSpc>
                  <a:spcPct val="100000"/>
                </a:lnSpc>
                <a:spcBef>
                  <a:spcPct val="0"/>
                </a:spcBef>
                <a:spcAft>
                  <a:spcPct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Arial" charset="0"/>
            </a:endParaRPr>
          </a:p>
        </p:txBody>
      </p:sp>
    </p:spTree>
    <p:extLst>
      <p:ext uri="{BB962C8B-B14F-4D97-AF65-F5344CB8AC3E}">
        <p14:creationId xmlns:p14="http://schemas.microsoft.com/office/powerpoint/2010/main" val="19427686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Phase 1/2 42 TRANSCEND CLL 004 (NCT03331198) study of </a:t>
            </a:r>
            <a:r>
              <a:rPr lang="en-US" dirty="0" err="1"/>
              <a:t>lisocabtagene</a:t>
            </a:r>
            <a:r>
              <a:rPr lang="en-US" dirty="0"/>
              <a:t> </a:t>
            </a:r>
            <a:r>
              <a:rPr lang="en-US" dirty="0" err="1"/>
              <a:t>maraleucel</a:t>
            </a:r>
            <a:r>
              <a:rPr lang="en-US" dirty="0"/>
              <a:t> (</a:t>
            </a:r>
            <a:r>
              <a:rPr lang="en-US" dirty="0" err="1"/>
              <a:t>liso-cel</a:t>
            </a:r>
            <a:r>
              <a:rPr lang="en-US" dirty="0"/>
              <a:t>), an 43 autologous CD19-directed chimeric antigen receptor (CAR) T-cell therapy</a:t>
            </a:r>
          </a:p>
          <a:p>
            <a:r>
              <a:rPr lang="en-US" dirty="0"/>
              <a:t>Two dose levels: (50×106 or 100×106 CAR+ 46 T cells). </a:t>
            </a:r>
          </a:p>
        </p:txBody>
      </p:sp>
      <p:sp>
        <p:nvSpPr>
          <p:cNvPr id="4" name="Slide Number Placeholder 3"/>
          <p:cNvSpPr>
            <a:spLocks noGrp="1"/>
          </p:cNvSpPr>
          <p:nvPr>
            <p:ph type="sldNum" sz="quarter" idx="5"/>
          </p:nvPr>
        </p:nvSpPr>
        <p:spPr/>
        <p:txBody>
          <a:bodyPr/>
          <a:lstStyle/>
          <a:p>
            <a:fld id="{41879B27-B9A7-A74B-B8D2-C0E4E1E681E5}" type="slidenum">
              <a:rPr lang="en-US" smtClean="0"/>
              <a:t>29</a:t>
            </a:fld>
            <a:endParaRPr lang="en-US"/>
          </a:p>
        </p:txBody>
      </p:sp>
    </p:spTree>
    <p:extLst>
      <p:ext uri="{BB962C8B-B14F-4D97-AF65-F5344CB8AC3E}">
        <p14:creationId xmlns:p14="http://schemas.microsoft.com/office/powerpoint/2010/main" val="15749846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Seventy-four percent of patients had cytokine release syndrome (9% grade 3) 53 and 39% had neurological events (22% grade 3/4). </a:t>
            </a:r>
          </a:p>
        </p:txBody>
      </p:sp>
      <p:sp>
        <p:nvSpPr>
          <p:cNvPr id="4" name="Slide Number Placeholder 3"/>
          <p:cNvSpPr>
            <a:spLocks noGrp="1"/>
          </p:cNvSpPr>
          <p:nvPr>
            <p:ph type="sldNum" sz="quarter" idx="5"/>
          </p:nvPr>
        </p:nvSpPr>
        <p:spPr/>
        <p:txBody>
          <a:bodyPr/>
          <a:lstStyle/>
          <a:p>
            <a:fld id="{41879B27-B9A7-A74B-B8D2-C0E4E1E681E5}" type="slidenum">
              <a:rPr lang="en-US" smtClean="0"/>
              <a:t>31</a:t>
            </a:fld>
            <a:endParaRPr lang="en-US"/>
          </a:p>
        </p:txBody>
      </p:sp>
    </p:spTree>
    <p:extLst>
      <p:ext uri="{BB962C8B-B14F-4D97-AF65-F5344CB8AC3E}">
        <p14:creationId xmlns:p14="http://schemas.microsoft.com/office/powerpoint/2010/main" val="38119730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Responses were achieved by Day 30 post infusion, and 16 of 18 pts (89%)haveongoingresponsesat≥6 </a:t>
            </a:r>
            <a:r>
              <a:rPr lang="en-US" sz="1200" b="0" i="0" kern="1200" dirty="0" err="1">
                <a:solidFill>
                  <a:schemeClr val="tx1"/>
                </a:solidFill>
                <a:effectLst/>
                <a:latin typeface="+mn-lt"/>
                <a:ea typeface="+mn-ea"/>
                <a:cs typeface="+mn-cs"/>
              </a:rPr>
              <a:t>mo</a:t>
            </a:r>
            <a:endParaRPr lang="en-US" dirty="0"/>
          </a:p>
        </p:txBody>
      </p:sp>
      <p:sp>
        <p:nvSpPr>
          <p:cNvPr id="4" name="Slide Number Placeholder 3"/>
          <p:cNvSpPr>
            <a:spLocks noGrp="1"/>
          </p:cNvSpPr>
          <p:nvPr>
            <p:ph type="sldNum" sz="quarter" idx="5"/>
          </p:nvPr>
        </p:nvSpPr>
        <p:spPr/>
        <p:txBody>
          <a:bodyPr/>
          <a:lstStyle/>
          <a:p>
            <a:fld id="{41879B27-B9A7-A74B-B8D2-C0E4E1E681E5}" type="slidenum">
              <a:rPr lang="en-US" smtClean="0"/>
              <a:t>34</a:t>
            </a:fld>
            <a:endParaRPr lang="en-US"/>
          </a:p>
        </p:txBody>
      </p:sp>
    </p:spTree>
    <p:extLst>
      <p:ext uri="{BB962C8B-B14F-4D97-AF65-F5344CB8AC3E}">
        <p14:creationId xmlns:p14="http://schemas.microsoft.com/office/powerpoint/2010/main" val="34090046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A larger proportion of patients in the early cohort were admitted (85% vs 55%) and required ICU admission (32% vs 15%). The CFR in the early cohort was 35% vs 11% in the later cohort (</a:t>
            </a:r>
            <a:r>
              <a:rPr lang="en-US" sz="1200" b="0" i="1" kern="1200" dirty="0">
                <a:solidFill>
                  <a:schemeClr val="tx1"/>
                </a:solidFill>
                <a:effectLst/>
                <a:latin typeface="+mn-lt"/>
                <a:ea typeface="+mn-ea"/>
                <a:cs typeface="+mn-cs"/>
              </a:rPr>
              <a:t>P</a:t>
            </a:r>
            <a:r>
              <a:rPr lang="en-US" sz="1200" b="0" i="0" kern="1200" dirty="0">
                <a:solidFill>
                  <a:schemeClr val="tx1"/>
                </a:solidFill>
                <a:effectLst/>
                <a:latin typeface="+mn-lt"/>
                <a:ea typeface="+mn-ea"/>
                <a:cs typeface="+mn-cs"/>
              </a:rPr>
              <a:t> &lt; .001). For patients requiring hospitalization, the CFR was 40% (86 of 213) in the early cohort and 20% (13 of 65) in the later cohort (</a:t>
            </a:r>
            <a:r>
              <a:rPr lang="en-US" sz="1200" b="0" i="1" kern="1200" dirty="0">
                <a:solidFill>
                  <a:schemeClr val="tx1"/>
                </a:solidFill>
                <a:effectLst/>
                <a:latin typeface="+mn-lt"/>
                <a:ea typeface="+mn-ea"/>
                <a:cs typeface="+mn-cs"/>
              </a:rPr>
              <a:t>P</a:t>
            </a:r>
            <a:r>
              <a:rPr lang="en-US" sz="1200" b="0" i="0" kern="1200" dirty="0">
                <a:solidFill>
                  <a:schemeClr val="tx1"/>
                </a:solidFill>
                <a:effectLst/>
                <a:latin typeface="+mn-lt"/>
                <a:ea typeface="+mn-ea"/>
                <a:cs typeface="+mn-cs"/>
              </a:rPr>
              <a:t> = .003). For those who required oxygen, the CFR was 44% vs 25% (</a:t>
            </a:r>
            <a:r>
              <a:rPr lang="en-US" sz="1200" b="0" i="1" kern="1200" dirty="0">
                <a:solidFill>
                  <a:schemeClr val="tx1"/>
                </a:solidFill>
                <a:effectLst/>
                <a:latin typeface="+mn-lt"/>
                <a:ea typeface="+mn-ea"/>
                <a:cs typeface="+mn-cs"/>
              </a:rPr>
              <a:t>P</a:t>
            </a:r>
            <a:r>
              <a:rPr lang="en-US" sz="1200" b="0" i="0" kern="1200" dirty="0">
                <a:solidFill>
                  <a:schemeClr val="tx1"/>
                </a:solidFill>
                <a:effectLst/>
                <a:latin typeface="+mn-lt"/>
                <a:ea typeface="+mn-ea"/>
                <a:cs typeface="+mn-cs"/>
              </a:rPr>
              <a:t> = .015). The proportion of hospitalized patients requiring ICU-level care was lower in the later cohort (37% in early cohort vs 29% in the later cohort), whereas the CFR remained high for the subset of patients who required ICU-level care (52% vs 50%; </a:t>
            </a:r>
            <a:r>
              <a:rPr lang="en-US" sz="1200" b="0" i="1" kern="1200" dirty="0">
                <a:solidFill>
                  <a:schemeClr val="tx1"/>
                </a:solidFill>
                <a:effectLst/>
                <a:latin typeface="+mn-lt"/>
                <a:ea typeface="+mn-ea"/>
                <a:cs typeface="+mn-cs"/>
              </a:rPr>
              <a:t>P</a:t>
            </a:r>
            <a:r>
              <a:rPr lang="en-US" sz="1200" b="0" i="0" kern="1200" dirty="0">
                <a:solidFill>
                  <a:schemeClr val="tx1"/>
                </a:solidFill>
                <a:effectLst/>
                <a:latin typeface="+mn-lt"/>
                <a:ea typeface="+mn-ea"/>
                <a:cs typeface="+mn-cs"/>
              </a:rPr>
              <a:t> = .89). A difference in management of BTKi-treated patients was observed in the early vs the later cohort. In the early cohort, 76% of patients receiving BTKi had their drug therapy suspended or discontinued. In the later cohort, only 20% of BTKi-treated patients had their therapy suspended or discontinued.</a:t>
            </a:r>
          </a:p>
          <a:p>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Univariable analyses examined associations between administration of specific COVID-19 therapies and OS in all admitted patients and also the subset of admitted patients who required supplemental oxygen (supplemental Tables 2 and 3). </a:t>
            </a:r>
            <a:r>
              <a:rPr lang="en-US" sz="1200" b="0" i="0" kern="1200" dirty="0" err="1">
                <a:solidFill>
                  <a:schemeClr val="tx1"/>
                </a:solidFill>
                <a:effectLst/>
                <a:latin typeface="+mn-lt"/>
                <a:ea typeface="+mn-ea"/>
                <a:cs typeface="+mn-cs"/>
              </a:rPr>
              <a:t>Remdesivir</a:t>
            </a:r>
            <a:r>
              <a:rPr lang="en-US" sz="1200" b="0" i="0" kern="1200" dirty="0">
                <a:solidFill>
                  <a:schemeClr val="tx1"/>
                </a:solidFill>
                <a:effectLst/>
                <a:latin typeface="+mn-lt"/>
                <a:ea typeface="+mn-ea"/>
                <a:cs typeface="+mn-cs"/>
              </a:rPr>
              <a:t> (hazards ratio [HR], 0.48; </a:t>
            </a:r>
            <a:r>
              <a:rPr lang="en-US" sz="1200" b="0" i="1" kern="1200" dirty="0">
                <a:solidFill>
                  <a:schemeClr val="tx1"/>
                </a:solidFill>
                <a:effectLst/>
                <a:latin typeface="+mn-lt"/>
                <a:ea typeface="+mn-ea"/>
                <a:cs typeface="+mn-cs"/>
              </a:rPr>
              <a:t>P</a:t>
            </a:r>
            <a:r>
              <a:rPr lang="en-US" sz="1200" b="0" i="0" kern="1200" dirty="0">
                <a:solidFill>
                  <a:schemeClr val="tx1"/>
                </a:solidFill>
                <a:effectLst/>
                <a:latin typeface="+mn-lt"/>
                <a:ea typeface="+mn-ea"/>
                <a:cs typeface="+mn-cs"/>
              </a:rPr>
              <a:t> = .03) and convalescent plasma (HR, 0.50; </a:t>
            </a:r>
            <a:r>
              <a:rPr lang="en-US" sz="1200" b="0" i="1" kern="1200" dirty="0">
                <a:solidFill>
                  <a:schemeClr val="tx1"/>
                </a:solidFill>
                <a:effectLst/>
                <a:latin typeface="+mn-lt"/>
                <a:ea typeface="+mn-ea"/>
                <a:cs typeface="+mn-cs"/>
              </a:rPr>
              <a:t>P</a:t>
            </a:r>
            <a:r>
              <a:rPr lang="en-US" sz="1200" b="0" i="0" kern="1200" dirty="0">
                <a:solidFill>
                  <a:schemeClr val="tx1"/>
                </a:solidFill>
                <a:effectLst/>
                <a:latin typeface="+mn-lt"/>
                <a:ea typeface="+mn-ea"/>
                <a:cs typeface="+mn-cs"/>
              </a:rPr>
              <a:t> = .04) administration were associated with improved OS, whereas admitted patients who received corticosteroids (HR, 1.73, </a:t>
            </a:r>
            <a:r>
              <a:rPr lang="en-US" sz="1200" b="0" i="1" kern="1200" dirty="0">
                <a:solidFill>
                  <a:schemeClr val="tx1"/>
                </a:solidFill>
                <a:effectLst/>
                <a:latin typeface="+mn-lt"/>
                <a:ea typeface="+mn-ea"/>
                <a:cs typeface="+mn-cs"/>
              </a:rPr>
              <a:t>P</a:t>
            </a:r>
            <a:r>
              <a:rPr lang="en-US" sz="1200" b="0" i="0" kern="1200" dirty="0">
                <a:solidFill>
                  <a:schemeClr val="tx1"/>
                </a:solidFill>
                <a:effectLst/>
                <a:latin typeface="+mn-lt"/>
                <a:ea typeface="+mn-ea"/>
                <a:cs typeface="+mn-cs"/>
              </a:rPr>
              <a:t> = .01) and hydroxychloroquine (HR, 1.53; </a:t>
            </a:r>
            <a:r>
              <a:rPr lang="en-US" sz="1200" b="0" i="1" kern="1200" dirty="0">
                <a:solidFill>
                  <a:schemeClr val="tx1"/>
                </a:solidFill>
                <a:effectLst/>
                <a:latin typeface="+mn-lt"/>
                <a:ea typeface="+mn-ea"/>
                <a:cs typeface="+mn-cs"/>
              </a:rPr>
              <a:t>P</a:t>
            </a:r>
            <a:r>
              <a:rPr lang="en-US" sz="1200" b="0" i="0" kern="1200" dirty="0">
                <a:solidFill>
                  <a:schemeClr val="tx1"/>
                </a:solidFill>
                <a:effectLst/>
                <a:latin typeface="+mn-lt"/>
                <a:ea typeface="+mn-ea"/>
                <a:cs typeface="+mn-cs"/>
              </a:rPr>
              <a:t> = .04) had an increased risk of death.</a:t>
            </a:r>
          </a:p>
          <a:p>
            <a:pPr fontAlgn="base"/>
            <a:br>
              <a:rPr lang="en-US" sz="1200" b="0" i="0" kern="1200" dirty="0">
                <a:solidFill>
                  <a:schemeClr val="tx1"/>
                </a:solidFill>
                <a:effectLst/>
                <a:latin typeface="+mn-lt"/>
                <a:ea typeface="+mn-ea"/>
                <a:cs typeface="+mn-cs"/>
              </a:rPr>
            </a:br>
            <a:endParaRPr lang="en-US" sz="1200" b="0"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41879B27-B9A7-A74B-B8D2-C0E4E1E681E5}" type="slidenum">
              <a:rPr lang="en-US" smtClean="0"/>
              <a:t>38</a:t>
            </a:fld>
            <a:endParaRPr lang="en-US"/>
          </a:p>
        </p:txBody>
      </p:sp>
    </p:spTree>
    <p:extLst>
      <p:ext uri="{BB962C8B-B14F-4D97-AF65-F5344CB8AC3E}">
        <p14:creationId xmlns:p14="http://schemas.microsoft.com/office/powerpoint/2010/main" val="39066663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The following points substantiated by poster:</a:t>
            </a:r>
          </a:p>
          <a:p>
            <a:pPr marL="171450" indent="-171450">
              <a:buFont typeface="Arial" panose="020B0604020202020204" pitchFamily="34" charset="0"/>
              <a:buChar char="•"/>
            </a:pPr>
            <a:r>
              <a:rPr lang="en-US" sz="1200" dirty="0"/>
              <a:t>Median duration of prior ibrutinib therapy was 6 months (&lt;1–56) </a:t>
            </a:r>
          </a:p>
          <a:p>
            <a:pPr marL="171450" indent="-171450">
              <a:buFont typeface="Arial" panose="020B0604020202020204" pitchFamily="34" charset="0"/>
              <a:buChar char="•"/>
            </a:pPr>
            <a:r>
              <a:rPr lang="en-US" sz="1200" dirty="0"/>
              <a:t>After a median follow-up of 23 months, 62% of patients remain on acalabrutinib </a:t>
            </a:r>
          </a:p>
          <a:p>
            <a:pPr marL="171450" indent="-171450">
              <a:buFont typeface="Arial" panose="020B0604020202020204" pitchFamily="34" charset="0"/>
              <a:buChar char="•"/>
            </a:pPr>
            <a:r>
              <a:rPr lang="en-US" sz="1200" dirty="0"/>
              <a:t>15% discontinued due to disease progression</a:t>
            </a:r>
          </a:p>
          <a:p>
            <a:pPr marL="171450" indent="-171450">
              <a:buFont typeface="Arial" panose="020B0604020202020204" pitchFamily="34" charset="0"/>
              <a:buChar char="•"/>
            </a:pPr>
            <a:r>
              <a:rPr lang="en-US" sz="1200" dirty="0"/>
              <a:t>12% discontinued due to adverse events</a:t>
            </a:r>
          </a:p>
          <a:p>
            <a:pPr marL="171450" indent="-171450">
              <a:buFont typeface="Arial" panose="020B0604020202020204" pitchFamily="34" charset="0"/>
              <a:buChar char="•"/>
            </a:pPr>
            <a:endParaRPr lang="en-US" sz="1200" dirty="0"/>
          </a:p>
          <a:p>
            <a:pPr marL="0" indent="0">
              <a:buFont typeface="Arial" panose="020B0604020202020204" pitchFamily="34" charset="0"/>
              <a:buNone/>
            </a:pPr>
            <a:r>
              <a:rPr lang="en-US" sz="1200" dirty="0"/>
              <a:t>The following point from Rogers’ slide presentation substantiated on slides submitted by Dr. Mato: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Median time from last ibrutinib dose to starting acalabrutinib was 9.2 months (0.8–31.1)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p>
          <a:p>
            <a:pPr>
              <a:buClr>
                <a:schemeClr val="tx1"/>
              </a:buClr>
            </a:pPr>
            <a:r>
              <a:rPr lang="en-US" sz="1200" dirty="0"/>
              <a:t>62% of patients remain on acalabrutinib, median f/u 23 </a:t>
            </a:r>
            <a:r>
              <a:rPr lang="en-US" sz="1200" dirty="0" err="1"/>
              <a:t>mo</a:t>
            </a:r>
            <a:endParaRPr lang="en-US" sz="1200" dirty="0"/>
          </a:p>
          <a:p>
            <a:pPr>
              <a:buClr>
                <a:schemeClr val="tx1"/>
              </a:buClr>
            </a:pPr>
            <a:r>
              <a:rPr lang="en-US" sz="1200" dirty="0"/>
              <a:t>15% discontinued due to disease progression</a:t>
            </a:r>
          </a:p>
          <a:p>
            <a:pPr>
              <a:buClr>
                <a:schemeClr val="tx1"/>
              </a:buClr>
            </a:pPr>
            <a:r>
              <a:rPr lang="en-US" sz="1200" dirty="0"/>
              <a:t>12% discontinued due to adverse events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p>
          <a:p>
            <a:pPr marL="0" indent="0">
              <a:buFont typeface="Arial" panose="020B0604020202020204" pitchFamily="34" charset="0"/>
              <a:buNone/>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 </a:t>
            </a:r>
          </a:p>
          <a:p>
            <a:endParaRPr lang="en-US" dirty="0"/>
          </a:p>
        </p:txBody>
      </p:sp>
      <p:sp>
        <p:nvSpPr>
          <p:cNvPr id="4" name="Slide Number Placeholder 3"/>
          <p:cNvSpPr>
            <a:spLocks noGrp="1"/>
          </p:cNvSpPr>
          <p:nvPr>
            <p:ph type="sldNum" sz="quarter" idx="5"/>
          </p:nvPr>
        </p:nvSpPr>
        <p:spPr/>
        <p:txBody>
          <a:bodyPr/>
          <a:lstStyle/>
          <a:p>
            <a:fld id="{728E04E6-81C1-354E-9F01-8DBB43259E73}" type="slidenum">
              <a:rPr lang="en-US" smtClean="0"/>
              <a:t>7</a:t>
            </a:fld>
            <a:endParaRPr lang="en-US" dirty="0"/>
          </a:p>
        </p:txBody>
      </p:sp>
    </p:spTree>
    <p:extLst>
      <p:ext uri="{BB962C8B-B14F-4D97-AF65-F5344CB8AC3E}">
        <p14:creationId xmlns:p14="http://schemas.microsoft.com/office/powerpoint/2010/main" val="39488006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https://meetinglibrary.asco.org/record/159489/abstract</a:t>
            </a:r>
          </a:p>
        </p:txBody>
      </p:sp>
      <p:sp>
        <p:nvSpPr>
          <p:cNvPr id="4" name="Slide Number Placeholder 3"/>
          <p:cNvSpPr>
            <a:spLocks noGrp="1"/>
          </p:cNvSpPr>
          <p:nvPr>
            <p:ph type="sldNum" sz="quarter" idx="5"/>
          </p:nvPr>
        </p:nvSpPr>
        <p:spPr/>
        <p:txBody>
          <a:bodyPr/>
          <a:lstStyle/>
          <a:p>
            <a:fld id="{F569B5D4-EF67-4410-A9CC-D516C7A9360E}" type="slidenum">
              <a:rPr lang="en-US" smtClean="0"/>
              <a:t>9</a:t>
            </a:fld>
            <a:endParaRPr lang="en-US" dirty="0"/>
          </a:p>
        </p:txBody>
      </p:sp>
    </p:spTree>
    <p:extLst>
      <p:ext uri="{BB962C8B-B14F-4D97-AF65-F5344CB8AC3E}">
        <p14:creationId xmlns:p14="http://schemas.microsoft.com/office/powerpoint/2010/main" val="14629296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8C7A3DAA-0021-413A-90FE-8661E283DD55}" type="slidenum">
              <a:rPr lang="en-GB" smtClean="0"/>
              <a:pPr>
                <a:defRPr/>
              </a:pPr>
              <a:t>10</a:t>
            </a:fld>
            <a:endParaRPr lang="en-GB" dirty="0"/>
          </a:p>
        </p:txBody>
      </p:sp>
    </p:spTree>
    <p:extLst>
      <p:ext uri="{BB962C8B-B14F-4D97-AF65-F5344CB8AC3E}">
        <p14:creationId xmlns:p14="http://schemas.microsoft.com/office/powerpoint/2010/main" val="905923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EOT, end of treatment; MRD, measurable residual disease; PD, progressive disease; </a:t>
            </a:r>
            <a:r>
              <a:rPr lang="en-US" i="1" dirty="0" err="1"/>
              <a:t>uMRD</a:t>
            </a:r>
            <a:r>
              <a:rPr lang="en-US" i="1" dirty="0"/>
              <a:t>, undetectable measurable residual disease.</a:t>
            </a:r>
            <a:endParaRPr lang="en-US" dirty="0"/>
          </a:p>
          <a:p>
            <a:endParaRPr lang="en-US" dirty="0"/>
          </a:p>
        </p:txBody>
      </p:sp>
      <p:sp>
        <p:nvSpPr>
          <p:cNvPr id="4" name="Slide Number Placeholder 3"/>
          <p:cNvSpPr>
            <a:spLocks noGrp="1"/>
          </p:cNvSpPr>
          <p:nvPr>
            <p:ph type="sldNum" sz="quarter" idx="5"/>
          </p:nvPr>
        </p:nvSpPr>
        <p:spPr/>
        <p:txBody>
          <a:bodyPr/>
          <a:lstStyle/>
          <a:p>
            <a:fld id="{ACAACD21-A5B8-4881-A073-41AF194BEDA1}" type="slidenum">
              <a:rPr lang="en-US" smtClean="0"/>
              <a:t>11</a:t>
            </a:fld>
            <a:endParaRPr lang="en-US" dirty="0"/>
          </a:p>
        </p:txBody>
      </p:sp>
    </p:spTree>
    <p:extLst>
      <p:ext uri="{BB962C8B-B14F-4D97-AF65-F5344CB8AC3E}">
        <p14:creationId xmlns:p14="http://schemas.microsoft.com/office/powerpoint/2010/main" val="33060919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Patients with MRD = continue </a:t>
            </a:r>
            <a:r>
              <a:rPr lang="en-US" dirty="0" err="1"/>
              <a:t>ibr</a:t>
            </a:r>
            <a:r>
              <a:rPr lang="en-US" dirty="0"/>
              <a:t> monotherapy</a:t>
            </a:r>
          </a:p>
          <a:p>
            <a:r>
              <a:rPr lang="en-US" dirty="0"/>
              <a:t>Primary </a:t>
            </a:r>
            <a:r>
              <a:rPr lang="en-US" dirty="0" err="1"/>
              <a:t>endpoing</a:t>
            </a:r>
            <a:endParaRPr lang="en-US" dirty="0"/>
          </a:p>
        </p:txBody>
      </p:sp>
      <p:sp>
        <p:nvSpPr>
          <p:cNvPr id="4" name="Slide Number Placeholder 3"/>
          <p:cNvSpPr>
            <a:spLocks noGrp="1"/>
          </p:cNvSpPr>
          <p:nvPr>
            <p:ph type="sldNum" sz="quarter" idx="5"/>
          </p:nvPr>
        </p:nvSpPr>
        <p:spPr/>
        <p:txBody>
          <a:bodyPr/>
          <a:lstStyle/>
          <a:p>
            <a:fld id="{41879B27-B9A7-A74B-B8D2-C0E4E1E681E5}" type="slidenum">
              <a:rPr lang="en-US" smtClean="0"/>
              <a:t>14</a:t>
            </a:fld>
            <a:endParaRPr lang="en-US"/>
          </a:p>
        </p:txBody>
      </p:sp>
    </p:spTree>
    <p:extLst>
      <p:ext uri="{BB962C8B-B14F-4D97-AF65-F5344CB8AC3E}">
        <p14:creationId xmlns:p14="http://schemas.microsoft.com/office/powerpoint/2010/main" val="3913201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dirty="0"/>
              <a:t>PFS 98% at </a:t>
            </a:r>
            <a:r>
              <a:rPr lang="da-DK" dirty="0" err="1"/>
              <a:t>Month</a:t>
            </a:r>
            <a:r>
              <a:rPr lang="da-DK" dirty="0"/>
              <a:t> 27 for patients </a:t>
            </a:r>
            <a:r>
              <a:rPr lang="da-DK" dirty="0" err="1"/>
              <a:t>randomized</a:t>
            </a:r>
            <a:r>
              <a:rPr lang="da-DK" dirty="0"/>
              <a:t> to observation, </a:t>
            </a:r>
            <a:r>
              <a:rPr lang="da-DK" dirty="0" err="1"/>
              <a:t>primary</a:t>
            </a:r>
            <a:r>
              <a:rPr lang="da-DK" dirty="0"/>
              <a:t> </a:t>
            </a:r>
            <a:r>
              <a:rPr lang="da-DK" dirty="0" err="1"/>
              <a:t>endpoint</a:t>
            </a:r>
            <a:r>
              <a:rPr lang="da-DK" dirty="0"/>
              <a:t> </a:t>
            </a:r>
            <a:r>
              <a:rPr lang="da-DK" dirty="0" err="1"/>
              <a:t>met</a:t>
            </a:r>
            <a:r>
              <a:rPr lang="da-DK" dirty="0"/>
              <a:t> (</a:t>
            </a:r>
            <a:r>
              <a:rPr lang="da-DK" dirty="0" err="1"/>
              <a:t>significantly</a:t>
            </a:r>
            <a:r>
              <a:rPr lang="da-DK" dirty="0"/>
              <a:t> </a:t>
            </a:r>
            <a:r>
              <a:rPr lang="da-DK" dirty="0" err="1"/>
              <a:t>different</a:t>
            </a:r>
            <a:r>
              <a:rPr lang="da-DK" dirty="0"/>
              <a:t> from </a:t>
            </a:r>
            <a:r>
              <a:rPr lang="da-DK" dirty="0" err="1"/>
              <a:t>historic</a:t>
            </a:r>
            <a:r>
              <a:rPr lang="da-DK" dirty="0"/>
              <a:t> </a:t>
            </a:r>
            <a:r>
              <a:rPr lang="da-DK" dirty="0" err="1"/>
              <a:t>comparison</a:t>
            </a:r>
            <a:r>
              <a:rPr lang="da-DK" dirty="0"/>
              <a:t> at 60%)</a:t>
            </a:r>
          </a:p>
          <a:p>
            <a:r>
              <a:rPr lang="da-DK" dirty="0"/>
              <a:t>PFS 00% for </a:t>
            </a:r>
            <a:r>
              <a:rPr lang="da-DK" dirty="0" err="1"/>
              <a:t>uMRD</a:t>
            </a:r>
            <a:r>
              <a:rPr lang="da-DK" dirty="0"/>
              <a:t> </a:t>
            </a:r>
            <a:r>
              <a:rPr lang="da-DK" dirty="0" err="1"/>
              <a:t>randomized</a:t>
            </a:r>
            <a:r>
              <a:rPr lang="da-DK" dirty="0"/>
              <a:t> to </a:t>
            </a:r>
            <a:r>
              <a:rPr lang="da-DK" dirty="0" err="1"/>
              <a:t>ibrutinib</a:t>
            </a:r>
            <a:r>
              <a:rPr lang="da-DK" dirty="0"/>
              <a:t>, 86% for non-</a:t>
            </a:r>
            <a:r>
              <a:rPr lang="da-DK" dirty="0" err="1"/>
              <a:t>randomized</a:t>
            </a:r>
            <a:r>
              <a:rPr lang="da-DK" dirty="0"/>
              <a:t> at 27 </a:t>
            </a:r>
            <a:r>
              <a:rPr lang="da-DK" dirty="0" err="1"/>
              <a:t>months</a:t>
            </a:r>
            <a:r>
              <a:rPr lang="da-DK" dirty="0"/>
              <a:t>, </a:t>
            </a:r>
          </a:p>
          <a:p>
            <a:r>
              <a:rPr lang="da-DK" dirty="0"/>
              <a:t>First event in observation, </a:t>
            </a:r>
            <a:r>
              <a:rPr lang="da-DK" dirty="0" err="1"/>
              <a:t>death</a:t>
            </a:r>
            <a:r>
              <a:rPr lang="da-DK" dirty="0"/>
              <a:t> due to MDS, 2nd event (</a:t>
            </a:r>
            <a:r>
              <a:rPr lang="da-DK" dirty="0" err="1"/>
              <a:t>after</a:t>
            </a:r>
            <a:r>
              <a:rPr lang="da-DK" dirty="0"/>
              <a:t> </a:t>
            </a:r>
            <a:r>
              <a:rPr lang="da-DK" dirty="0" err="1"/>
              <a:t>primary</a:t>
            </a:r>
            <a:r>
              <a:rPr lang="da-DK" dirty="0"/>
              <a:t> </a:t>
            </a:r>
            <a:r>
              <a:rPr lang="da-DK" dirty="0" err="1"/>
              <a:t>endpoint</a:t>
            </a:r>
            <a:r>
              <a:rPr lang="da-DK" dirty="0"/>
              <a:t>) progression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patient was number 25. After 2.5 years from registration (4may2020) MRD level in PB was increasing and treatment should be reinitiated, but on 15jun2020 patient and PI decided not to </a:t>
            </a:r>
            <a:r>
              <a:rPr lang="en-US" sz="1200" kern="1200" dirty="0" err="1">
                <a:solidFill>
                  <a:schemeClr val="tx1"/>
                </a:solidFill>
                <a:effectLst/>
                <a:latin typeface="+mn-lt"/>
                <a:ea typeface="+mn-ea"/>
                <a:cs typeface="+mn-cs"/>
              </a:rPr>
              <a:t>reinitate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therpy</a:t>
            </a:r>
            <a:r>
              <a:rPr lang="en-US" sz="1200" kern="1200" dirty="0">
                <a:solidFill>
                  <a:schemeClr val="tx1"/>
                </a:solidFill>
                <a:effectLst/>
                <a:latin typeface="+mn-lt"/>
                <a:ea typeface="+mn-ea"/>
                <a:cs typeface="+mn-cs"/>
              </a:rPr>
              <a:t> (MRD pos) due to severe AE's during initial treatment. On 28oct2020 there was PD in follow up (no CLL transformation). On 6jul2021 </a:t>
            </a:r>
            <a:r>
              <a:rPr lang="en-US" sz="1200" kern="1200" dirty="0" err="1">
                <a:solidFill>
                  <a:schemeClr val="tx1"/>
                </a:solidFill>
                <a:effectLst/>
                <a:latin typeface="+mn-lt"/>
                <a:ea typeface="+mn-ea"/>
                <a:cs typeface="+mn-cs"/>
              </a:rPr>
              <a:t>Venetoclax</a:t>
            </a:r>
            <a:r>
              <a:rPr lang="en-US" sz="1200" kern="1200" dirty="0">
                <a:solidFill>
                  <a:schemeClr val="tx1"/>
                </a:solidFill>
                <a:effectLst/>
                <a:latin typeface="+mn-lt"/>
                <a:ea typeface="+mn-ea"/>
                <a:cs typeface="+mn-cs"/>
              </a:rPr>
              <a:t> was started, and </a:t>
            </a:r>
            <a:r>
              <a:rPr lang="en-US" sz="1200" kern="1200" dirty="0" err="1">
                <a:solidFill>
                  <a:schemeClr val="tx1"/>
                </a:solidFill>
                <a:effectLst/>
                <a:latin typeface="+mn-lt"/>
                <a:ea typeface="+mn-ea"/>
                <a:cs typeface="+mn-cs"/>
              </a:rPr>
              <a:t>Ven+mabthera</a:t>
            </a:r>
            <a:r>
              <a:rPr lang="en-US" sz="1200" kern="1200" dirty="0">
                <a:solidFill>
                  <a:schemeClr val="tx1"/>
                </a:solidFill>
                <a:effectLst/>
                <a:latin typeface="+mn-lt"/>
                <a:ea typeface="+mn-ea"/>
                <a:cs typeface="+mn-cs"/>
              </a:rPr>
              <a:t> on 12oct2021.</a:t>
            </a:r>
            <a:endParaRPr lang="da-DK" sz="1200" kern="1200" dirty="0">
              <a:solidFill>
                <a:schemeClr val="tx1"/>
              </a:solidFill>
              <a:effectLst/>
              <a:latin typeface="+mn-lt"/>
              <a:ea typeface="+mn-ea"/>
              <a:cs typeface="+mn-cs"/>
            </a:endParaRPr>
          </a:p>
        </p:txBody>
      </p:sp>
      <p:sp>
        <p:nvSpPr>
          <p:cNvPr id="4" name="Pladsholder til slide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3F4ACC5-CC60-43AD-A0CD-095DA40EE1DE}" type="slidenum">
              <a:rPr kumimoji="0" lang="da-DK"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da-DK"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534618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dirty="0" err="1"/>
              <a:t>Similaryly</a:t>
            </a:r>
            <a:r>
              <a:rPr lang="da-DK" dirty="0"/>
              <a:t> </a:t>
            </a:r>
            <a:r>
              <a:rPr lang="da-DK" dirty="0" err="1"/>
              <a:t>sustained</a:t>
            </a:r>
            <a:r>
              <a:rPr lang="da-DK" dirty="0"/>
              <a:t> </a:t>
            </a:r>
            <a:r>
              <a:rPr lang="da-DK" dirty="0" err="1"/>
              <a:t>uMRD</a:t>
            </a:r>
            <a:r>
              <a:rPr lang="da-DK" dirty="0"/>
              <a:t> upon observation and </a:t>
            </a:r>
            <a:r>
              <a:rPr lang="da-DK" dirty="0" err="1"/>
              <a:t>ibrutinib</a:t>
            </a:r>
            <a:endParaRPr lang="da-DK" dirty="0"/>
          </a:p>
        </p:txBody>
      </p:sp>
      <p:sp>
        <p:nvSpPr>
          <p:cNvPr id="4" name="Pladsholder til slide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3F4ACC5-CC60-43AD-A0CD-095DA40EE1DE}" type="slidenum">
              <a:rPr kumimoji="0" lang="da-DK"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da-DK"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417961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dirty="0" err="1"/>
              <a:t>Sustained</a:t>
            </a:r>
            <a:r>
              <a:rPr lang="da-DK" dirty="0"/>
              <a:t> MRD </a:t>
            </a:r>
            <a:r>
              <a:rPr lang="da-DK" dirty="0" err="1"/>
              <a:t>intermediate</a:t>
            </a:r>
            <a:r>
              <a:rPr lang="da-DK" dirty="0"/>
              <a:t>/</a:t>
            </a:r>
            <a:r>
              <a:rPr lang="da-DK" dirty="0" err="1"/>
              <a:t>uMRD</a:t>
            </a:r>
            <a:r>
              <a:rPr lang="da-DK" dirty="0"/>
              <a:t> on </a:t>
            </a:r>
            <a:r>
              <a:rPr lang="da-DK" dirty="0" err="1"/>
              <a:t>ibrutinib</a:t>
            </a:r>
            <a:endParaRPr lang="da-DK" dirty="0"/>
          </a:p>
        </p:txBody>
      </p:sp>
      <p:sp>
        <p:nvSpPr>
          <p:cNvPr id="4" name="Pladsholder til slide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3F4ACC5-CC60-43AD-A0CD-095DA40EE1DE}" type="slidenum">
              <a:rPr kumimoji="0" lang="da-DK"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da-DK"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963819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64B54C-6D66-5D46-AFD1-1553293E804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093232F-1161-CA4F-B6E5-ABDC02511A3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5B7AF45-F911-F945-8150-367D5359AA45}"/>
              </a:ext>
            </a:extLst>
          </p:cNvPr>
          <p:cNvSpPr>
            <a:spLocks noGrp="1"/>
          </p:cNvSpPr>
          <p:nvPr>
            <p:ph type="dt" sz="half" idx="10"/>
          </p:nvPr>
        </p:nvSpPr>
        <p:spPr/>
        <p:txBody>
          <a:bodyPr/>
          <a:lstStyle/>
          <a:p>
            <a:fld id="{93B5E62D-58EA-5849-94F1-3E604791ED89}" type="datetimeFigureOut">
              <a:rPr lang="en-US" smtClean="0"/>
              <a:t>1/18/22</a:t>
            </a:fld>
            <a:endParaRPr lang="en-US"/>
          </a:p>
        </p:txBody>
      </p:sp>
      <p:sp>
        <p:nvSpPr>
          <p:cNvPr id="5" name="Footer Placeholder 4">
            <a:extLst>
              <a:ext uri="{FF2B5EF4-FFF2-40B4-BE49-F238E27FC236}">
                <a16:creationId xmlns:a16="http://schemas.microsoft.com/office/drawing/2014/main" id="{018579A0-4B00-634F-A751-859E00394E8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31F757A-06F1-1C41-9DA5-9142E4DE5232}"/>
              </a:ext>
            </a:extLst>
          </p:cNvPr>
          <p:cNvSpPr>
            <a:spLocks noGrp="1"/>
          </p:cNvSpPr>
          <p:nvPr>
            <p:ph type="sldNum" sz="quarter" idx="12"/>
          </p:nvPr>
        </p:nvSpPr>
        <p:spPr/>
        <p:txBody>
          <a:bodyPr/>
          <a:lstStyle/>
          <a:p>
            <a:fld id="{B251A4BC-38B7-AA47-BFF4-52D48933443C}" type="slidenum">
              <a:rPr lang="en-US" smtClean="0"/>
              <a:t>‹#›</a:t>
            </a:fld>
            <a:endParaRPr lang="en-US"/>
          </a:p>
        </p:txBody>
      </p:sp>
    </p:spTree>
    <p:extLst>
      <p:ext uri="{BB962C8B-B14F-4D97-AF65-F5344CB8AC3E}">
        <p14:creationId xmlns:p14="http://schemas.microsoft.com/office/powerpoint/2010/main" val="12983643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9CEDDF-F9DC-C340-889B-30AEB0D48E9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BD6D39A-3788-7D4B-85F8-B9CDD40230C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CD2C765-B284-6343-8070-FA4082E85146}"/>
              </a:ext>
            </a:extLst>
          </p:cNvPr>
          <p:cNvSpPr>
            <a:spLocks noGrp="1"/>
          </p:cNvSpPr>
          <p:nvPr>
            <p:ph type="dt" sz="half" idx="10"/>
          </p:nvPr>
        </p:nvSpPr>
        <p:spPr/>
        <p:txBody>
          <a:bodyPr/>
          <a:lstStyle/>
          <a:p>
            <a:fld id="{93B5E62D-58EA-5849-94F1-3E604791ED89}" type="datetimeFigureOut">
              <a:rPr lang="en-US" smtClean="0"/>
              <a:t>1/18/22</a:t>
            </a:fld>
            <a:endParaRPr lang="en-US"/>
          </a:p>
        </p:txBody>
      </p:sp>
      <p:sp>
        <p:nvSpPr>
          <p:cNvPr id="5" name="Footer Placeholder 4">
            <a:extLst>
              <a:ext uri="{FF2B5EF4-FFF2-40B4-BE49-F238E27FC236}">
                <a16:creationId xmlns:a16="http://schemas.microsoft.com/office/drawing/2014/main" id="{633AEB56-84BC-F84E-B4E4-41C3246E6F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C12DE0-5A23-7A42-BE94-9AD7EA92DA0E}"/>
              </a:ext>
            </a:extLst>
          </p:cNvPr>
          <p:cNvSpPr>
            <a:spLocks noGrp="1"/>
          </p:cNvSpPr>
          <p:nvPr>
            <p:ph type="sldNum" sz="quarter" idx="12"/>
          </p:nvPr>
        </p:nvSpPr>
        <p:spPr/>
        <p:txBody>
          <a:bodyPr/>
          <a:lstStyle/>
          <a:p>
            <a:fld id="{B251A4BC-38B7-AA47-BFF4-52D48933443C}" type="slidenum">
              <a:rPr lang="en-US" smtClean="0"/>
              <a:t>‹#›</a:t>
            </a:fld>
            <a:endParaRPr lang="en-US"/>
          </a:p>
        </p:txBody>
      </p:sp>
    </p:spTree>
    <p:extLst>
      <p:ext uri="{BB962C8B-B14F-4D97-AF65-F5344CB8AC3E}">
        <p14:creationId xmlns:p14="http://schemas.microsoft.com/office/powerpoint/2010/main" val="17924227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4032DD8-D9BD-8047-9F1C-56416A7D26D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96436ED-9741-B543-B288-EF3443AA4F1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E4FAC64-F869-4F40-AA21-F81503A73A1F}"/>
              </a:ext>
            </a:extLst>
          </p:cNvPr>
          <p:cNvSpPr>
            <a:spLocks noGrp="1"/>
          </p:cNvSpPr>
          <p:nvPr>
            <p:ph type="dt" sz="half" idx="10"/>
          </p:nvPr>
        </p:nvSpPr>
        <p:spPr/>
        <p:txBody>
          <a:bodyPr/>
          <a:lstStyle/>
          <a:p>
            <a:fld id="{93B5E62D-58EA-5849-94F1-3E604791ED89}" type="datetimeFigureOut">
              <a:rPr lang="en-US" smtClean="0"/>
              <a:t>1/18/22</a:t>
            </a:fld>
            <a:endParaRPr lang="en-US"/>
          </a:p>
        </p:txBody>
      </p:sp>
      <p:sp>
        <p:nvSpPr>
          <p:cNvPr id="5" name="Footer Placeholder 4">
            <a:extLst>
              <a:ext uri="{FF2B5EF4-FFF2-40B4-BE49-F238E27FC236}">
                <a16:creationId xmlns:a16="http://schemas.microsoft.com/office/drawing/2014/main" id="{B5BAFA6D-CABF-AC43-8864-6628AF106A1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B3839C6-2295-E040-9C7D-601C3F0F1709}"/>
              </a:ext>
            </a:extLst>
          </p:cNvPr>
          <p:cNvSpPr>
            <a:spLocks noGrp="1"/>
          </p:cNvSpPr>
          <p:nvPr>
            <p:ph type="sldNum" sz="quarter" idx="12"/>
          </p:nvPr>
        </p:nvSpPr>
        <p:spPr/>
        <p:txBody>
          <a:bodyPr/>
          <a:lstStyle/>
          <a:p>
            <a:fld id="{B251A4BC-38B7-AA47-BFF4-52D48933443C}" type="slidenum">
              <a:rPr lang="en-US" smtClean="0"/>
              <a:t>‹#›</a:t>
            </a:fld>
            <a:endParaRPr lang="en-US"/>
          </a:p>
        </p:txBody>
      </p:sp>
    </p:spTree>
    <p:extLst>
      <p:ext uri="{BB962C8B-B14F-4D97-AF65-F5344CB8AC3E}">
        <p14:creationId xmlns:p14="http://schemas.microsoft.com/office/powerpoint/2010/main" val="41501519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A11221-AEC8-4F20-A19B-7F1DDF899361}"/>
              </a:ext>
            </a:extLst>
          </p:cNvPr>
          <p:cNvSpPr>
            <a:spLocks noGrp="1"/>
          </p:cNvSpPr>
          <p:nvPr>
            <p:ph type="ctrTitle"/>
          </p:nvPr>
        </p:nvSpPr>
        <p:spPr>
          <a:xfrm>
            <a:off x="763930" y="607061"/>
            <a:ext cx="10683433" cy="2078267"/>
          </a:xfrm>
        </p:spPr>
        <p:txBody>
          <a:bodyPr anchor="ctr">
            <a:normAutofit/>
          </a:bodyPr>
          <a:lstStyle>
            <a:lvl1pPr algn="ctr">
              <a:defRPr sz="3600"/>
            </a:lvl1pPr>
          </a:lstStyle>
          <a:p>
            <a:r>
              <a:rPr lang="en-US"/>
              <a:t>Click to edit Master title style</a:t>
            </a:r>
          </a:p>
        </p:txBody>
      </p:sp>
      <p:sp>
        <p:nvSpPr>
          <p:cNvPr id="3" name="Subtitle 2">
            <a:extLst>
              <a:ext uri="{FF2B5EF4-FFF2-40B4-BE49-F238E27FC236}">
                <a16:creationId xmlns:a16="http://schemas.microsoft.com/office/drawing/2014/main" id="{DBE16377-A904-4475-ACD2-C5EE764AB30C}"/>
              </a:ext>
            </a:extLst>
          </p:cNvPr>
          <p:cNvSpPr>
            <a:spLocks noGrp="1"/>
          </p:cNvSpPr>
          <p:nvPr>
            <p:ph type="subTitle" idx="1"/>
          </p:nvPr>
        </p:nvSpPr>
        <p:spPr>
          <a:xfrm>
            <a:off x="763930" y="3124873"/>
            <a:ext cx="10683433" cy="1655763"/>
          </a:xfrm>
        </p:spPr>
        <p:txBody>
          <a:bodyPr>
            <a:normAutofit/>
          </a:bodyPr>
          <a:lstStyle>
            <a:lvl1pPr marL="0" indent="0" algn="ctr">
              <a:buNone/>
              <a:defRPr sz="18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9" name="Text Placeholder 8">
            <a:extLst>
              <a:ext uri="{FF2B5EF4-FFF2-40B4-BE49-F238E27FC236}">
                <a16:creationId xmlns:a16="http://schemas.microsoft.com/office/drawing/2014/main" id="{665874EA-58E4-43D8-83A9-0F00DC593793}"/>
              </a:ext>
            </a:extLst>
          </p:cNvPr>
          <p:cNvSpPr>
            <a:spLocks noGrp="1"/>
          </p:cNvSpPr>
          <p:nvPr>
            <p:ph type="body" sz="quarter" idx="10"/>
          </p:nvPr>
        </p:nvSpPr>
        <p:spPr>
          <a:xfrm>
            <a:off x="763928" y="5220183"/>
            <a:ext cx="10683435" cy="1181100"/>
          </a:xfrm>
        </p:spPr>
        <p:txBody>
          <a:bodyPr>
            <a:normAutofit/>
          </a:bodyPr>
          <a:lstStyle>
            <a:lvl1pPr marL="0" indent="0" algn="ctr">
              <a:buFontTx/>
              <a:buNone/>
              <a:defRPr sz="1200"/>
            </a:lvl1pPr>
            <a:lvl2pPr marL="457189" indent="0" algn="ctr">
              <a:buFontTx/>
              <a:buNone/>
              <a:defRPr/>
            </a:lvl2pPr>
            <a:lvl3pPr marL="914377" indent="0" algn="ctr">
              <a:buFontTx/>
              <a:buNone/>
              <a:defRPr/>
            </a:lvl3pPr>
            <a:lvl4pPr marL="1371566" indent="0" algn="ctr">
              <a:buFontTx/>
              <a:buNone/>
              <a:defRPr/>
            </a:lvl4pPr>
            <a:lvl5pPr marL="1828754" indent="0" algn="ctr">
              <a:buFontTx/>
              <a:buNone/>
              <a:defRPr/>
            </a:lvl5pPr>
          </a:lstStyle>
          <a:p>
            <a:pPr lvl="0"/>
            <a:endParaRPr lang="en-US"/>
          </a:p>
        </p:txBody>
      </p:sp>
    </p:spTree>
    <p:extLst>
      <p:ext uri="{BB962C8B-B14F-4D97-AF65-F5344CB8AC3E}">
        <p14:creationId xmlns:p14="http://schemas.microsoft.com/office/powerpoint/2010/main" val="13356759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8FDAD0-F539-8040-8196-2EDB649DFF1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0C1045E-9586-8143-B915-824978A73DD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352CD49-27A1-0042-AEA8-E922EC4CAAA4}"/>
              </a:ext>
            </a:extLst>
          </p:cNvPr>
          <p:cNvSpPr>
            <a:spLocks noGrp="1"/>
          </p:cNvSpPr>
          <p:nvPr>
            <p:ph type="dt" sz="half" idx="10"/>
          </p:nvPr>
        </p:nvSpPr>
        <p:spPr/>
        <p:txBody>
          <a:bodyPr/>
          <a:lstStyle/>
          <a:p>
            <a:fld id="{93B5E62D-58EA-5849-94F1-3E604791ED89}" type="datetimeFigureOut">
              <a:rPr lang="en-US" smtClean="0"/>
              <a:t>1/18/22</a:t>
            </a:fld>
            <a:endParaRPr lang="en-US"/>
          </a:p>
        </p:txBody>
      </p:sp>
      <p:sp>
        <p:nvSpPr>
          <p:cNvPr id="5" name="Footer Placeholder 4">
            <a:extLst>
              <a:ext uri="{FF2B5EF4-FFF2-40B4-BE49-F238E27FC236}">
                <a16:creationId xmlns:a16="http://schemas.microsoft.com/office/drawing/2014/main" id="{5906BF09-4733-9546-94AD-ED0C84D37A2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475D221-78B6-E44A-A69E-4785BB17532C}"/>
              </a:ext>
            </a:extLst>
          </p:cNvPr>
          <p:cNvSpPr>
            <a:spLocks noGrp="1"/>
          </p:cNvSpPr>
          <p:nvPr>
            <p:ph type="sldNum" sz="quarter" idx="12"/>
          </p:nvPr>
        </p:nvSpPr>
        <p:spPr/>
        <p:txBody>
          <a:bodyPr/>
          <a:lstStyle/>
          <a:p>
            <a:fld id="{B251A4BC-38B7-AA47-BFF4-52D48933443C}" type="slidenum">
              <a:rPr lang="en-US" smtClean="0"/>
              <a:t>‹#›</a:t>
            </a:fld>
            <a:endParaRPr lang="en-US"/>
          </a:p>
        </p:txBody>
      </p:sp>
    </p:spTree>
    <p:extLst>
      <p:ext uri="{BB962C8B-B14F-4D97-AF65-F5344CB8AC3E}">
        <p14:creationId xmlns:p14="http://schemas.microsoft.com/office/powerpoint/2010/main" val="41971887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7E456F-4E0E-8547-A632-01A1561B675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7A8284E-A710-3C45-9570-14EF4C16534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42DD32C-658F-2D47-B5DD-67E54F91C8F6}"/>
              </a:ext>
            </a:extLst>
          </p:cNvPr>
          <p:cNvSpPr>
            <a:spLocks noGrp="1"/>
          </p:cNvSpPr>
          <p:nvPr>
            <p:ph type="dt" sz="half" idx="10"/>
          </p:nvPr>
        </p:nvSpPr>
        <p:spPr/>
        <p:txBody>
          <a:bodyPr/>
          <a:lstStyle/>
          <a:p>
            <a:fld id="{93B5E62D-58EA-5849-94F1-3E604791ED89}" type="datetimeFigureOut">
              <a:rPr lang="en-US" smtClean="0"/>
              <a:t>1/18/22</a:t>
            </a:fld>
            <a:endParaRPr lang="en-US"/>
          </a:p>
        </p:txBody>
      </p:sp>
      <p:sp>
        <p:nvSpPr>
          <p:cNvPr id="5" name="Footer Placeholder 4">
            <a:extLst>
              <a:ext uri="{FF2B5EF4-FFF2-40B4-BE49-F238E27FC236}">
                <a16:creationId xmlns:a16="http://schemas.microsoft.com/office/drawing/2014/main" id="{B9C7E10E-E3E8-9542-A9DD-9A76C45AFAF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2B05A2C-5784-E24E-A91D-48992FE05D5A}"/>
              </a:ext>
            </a:extLst>
          </p:cNvPr>
          <p:cNvSpPr>
            <a:spLocks noGrp="1"/>
          </p:cNvSpPr>
          <p:nvPr>
            <p:ph type="sldNum" sz="quarter" idx="12"/>
          </p:nvPr>
        </p:nvSpPr>
        <p:spPr/>
        <p:txBody>
          <a:bodyPr/>
          <a:lstStyle/>
          <a:p>
            <a:fld id="{B251A4BC-38B7-AA47-BFF4-52D48933443C}" type="slidenum">
              <a:rPr lang="en-US" smtClean="0"/>
              <a:t>‹#›</a:t>
            </a:fld>
            <a:endParaRPr lang="en-US"/>
          </a:p>
        </p:txBody>
      </p:sp>
    </p:spTree>
    <p:extLst>
      <p:ext uri="{BB962C8B-B14F-4D97-AF65-F5344CB8AC3E}">
        <p14:creationId xmlns:p14="http://schemas.microsoft.com/office/powerpoint/2010/main" val="5853831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46FC88-11A3-D249-810A-83F2E60303B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2F83162-40A2-014F-8BAD-6D2766179BD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22B7008-8EAB-EB4A-988C-06EFC6D2893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1837345-B317-8947-8ED0-482A799160CB}"/>
              </a:ext>
            </a:extLst>
          </p:cNvPr>
          <p:cNvSpPr>
            <a:spLocks noGrp="1"/>
          </p:cNvSpPr>
          <p:nvPr>
            <p:ph type="dt" sz="half" idx="10"/>
          </p:nvPr>
        </p:nvSpPr>
        <p:spPr/>
        <p:txBody>
          <a:bodyPr/>
          <a:lstStyle/>
          <a:p>
            <a:fld id="{93B5E62D-58EA-5849-94F1-3E604791ED89}" type="datetimeFigureOut">
              <a:rPr lang="en-US" smtClean="0"/>
              <a:t>1/18/22</a:t>
            </a:fld>
            <a:endParaRPr lang="en-US"/>
          </a:p>
        </p:txBody>
      </p:sp>
      <p:sp>
        <p:nvSpPr>
          <p:cNvPr id="6" name="Footer Placeholder 5">
            <a:extLst>
              <a:ext uri="{FF2B5EF4-FFF2-40B4-BE49-F238E27FC236}">
                <a16:creationId xmlns:a16="http://schemas.microsoft.com/office/drawing/2014/main" id="{2996FD9F-6717-3541-B643-7F7EF5A6CD7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046FB1D-435D-8941-AAA3-DCFAB149149B}"/>
              </a:ext>
            </a:extLst>
          </p:cNvPr>
          <p:cNvSpPr>
            <a:spLocks noGrp="1"/>
          </p:cNvSpPr>
          <p:nvPr>
            <p:ph type="sldNum" sz="quarter" idx="12"/>
          </p:nvPr>
        </p:nvSpPr>
        <p:spPr/>
        <p:txBody>
          <a:bodyPr/>
          <a:lstStyle/>
          <a:p>
            <a:fld id="{B251A4BC-38B7-AA47-BFF4-52D48933443C}" type="slidenum">
              <a:rPr lang="en-US" smtClean="0"/>
              <a:t>‹#›</a:t>
            </a:fld>
            <a:endParaRPr lang="en-US"/>
          </a:p>
        </p:txBody>
      </p:sp>
    </p:spTree>
    <p:extLst>
      <p:ext uri="{BB962C8B-B14F-4D97-AF65-F5344CB8AC3E}">
        <p14:creationId xmlns:p14="http://schemas.microsoft.com/office/powerpoint/2010/main" val="9085508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3A025E-BEE9-DE4B-8E62-D0110F53BF8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0FA854B-7CFA-ED48-9D7A-FBC466F5578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4046FA0-DE19-2145-8358-F1213FF96D8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7F39C95-6456-524B-BA9B-DF840A341B2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B746240-7475-2148-982A-B6B4E760F7B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DDD6258-C034-2C4C-920A-389109B9CB46}"/>
              </a:ext>
            </a:extLst>
          </p:cNvPr>
          <p:cNvSpPr>
            <a:spLocks noGrp="1"/>
          </p:cNvSpPr>
          <p:nvPr>
            <p:ph type="dt" sz="half" idx="10"/>
          </p:nvPr>
        </p:nvSpPr>
        <p:spPr/>
        <p:txBody>
          <a:bodyPr/>
          <a:lstStyle/>
          <a:p>
            <a:fld id="{93B5E62D-58EA-5849-94F1-3E604791ED89}" type="datetimeFigureOut">
              <a:rPr lang="en-US" smtClean="0"/>
              <a:t>1/18/22</a:t>
            </a:fld>
            <a:endParaRPr lang="en-US"/>
          </a:p>
        </p:txBody>
      </p:sp>
      <p:sp>
        <p:nvSpPr>
          <p:cNvPr id="8" name="Footer Placeholder 7">
            <a:extLst>
              <a:ext uri="{FF2B5EF4-FFF2-40B4-BE49-F238E27FC236}">
                <a16:creationId xmlns:a16="http://schemas.microsoft.com/office/drawing/2014/main" id="{89DE3F17-2252-6949-9791-619A724C349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A60CC99-8856-CD47-B7E9-2D58C055C050}"/>
              </a:ext>
            </a:extLst>
          </p:cNvPr>
          <p:cNvSpPr>
            <a:spLocks noGrp="1"/>
          </p:cNvSpPr>
          <p:nvPr>
            <p:ph type="sldNum" sz="quarter" idx="12"/>
          </p:nvPr>
        </p:nvSpPr>
        <p:spPr/>
        <p:txBody>
          <a:bodyPr/>
          <a:lstStyle/>
          <a:p>
            <a:fld id="{B251A4BC-38B7-AA47-BFF4-52D48933443C}" type="slidenum">
              <a:rPr lang="en-US" smtClean="0"/>
              <a:t>‹#›</a:t>
            </a:fld>
            <a:endParaRPr lang="en-US"/>
          </a:p>
        </p:txBody>
      </p:sp>
    </p:spTree>
    <p:extLst>
      <p:ext uri="{BB962C8B-B14F-4D97-AF65-F5344CB8AC3E}">
        <p14:creationId xmlns:p14="http://schemas.microsoft.com/office/powerpoint/2010/main" val="27592428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42CA4E-F06F-094F-8DC9-FFB7ECF86D5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1019464-2678-C646-BD12-55ABBFB671FA}"/>
              </a:ext>
            </a:extLst>
          </p:cNvPr>
          <p:cNvSpPr>
            <a:spLocks noGrp="1"/>
          </p:cNvSpPr>
          <p:nvPr>
            <p:ph type="dt" sz="half" idx="10"/>
          </p:nvPr>
        </p:nvSpPr>
        <p:spPr/>
        <p:txBody>
          <a:bodyPr/>
          <a:lstStyle/>
          <a:p>
            <a:fld id="{93B5E62D-58EA-5849-94F1-3E604791ED89}" type="datetimeFigureOut">
              <a:rPr lang="en-US" smtClean="0"/>
              <a:t>1/18/22</a:t>
            </a:fld>
            <a:endParaRPr lang="en-US"/>
          </a:p>
        </p:txBody>
      </p:sp>
      <p:sp>
        <p:nvSpPr>
          <p:cNvPr id="4" name="Footer Placeholder 3">
            <a:extLst>
              <a:ext uri="{FF2B5EF4-FFF2-40B4-BE49-F238E27FC236}">
                <a16:creationId xmlns:a16="http://schemas.microsoft.com/office/drawing/2014/main" id="{4573C03D-2485-0A4C-8340-FAC95866948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272631A-903D-3748-8A79-94124E0F580B}"/>
              </a:ext>
            </a:extLst>
          </p:cNvPr>
          <p:cNvSpPr>
            <a:spLocks noGrp="1"/>
          </p:cNvSpPr>
          <p:nvPr>
            <p:ph type="sldNum" sz="quarter" idx="12"/>
          </p:nvPr>
        </p:nvSpPr>
        <p:spPr/>
        <p:txBody>
          <a:bodyPr/>
          <a:lstStyle/>
          <a:p>
            <a:fld id="{B251A4BC-38B7-AA47-BFF4-52D48933443C}" type="slidenum">
              <a:rPr lang="en-US" smtClean="0"/>
              <a:t>‹#›</a:t>
            </a:fld>
            <a:endParaRPr lang="en-US"/>
          </a:p>
        </p:txBody>
      </p:sp>
    </p:spTree>
    <p:extLst>
      <p:ext uri="{BB962C8B-B14F-4D97-AF65-F5344CB8AC3E}">
        <p14:creationId xmlns:p14="http://schemas.microsoft.com/office/powerpoint/2010/main" val="34125939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CF39C00-CD01-AB4A-AA4A-433DE908DDFB}"/>
              </a:ext>
            </a:extLst>
          </p:cNvPr>
          <p:cNvSpPr>
            <a:spLocks noGrp="1"/>
          </p:cNvSpPr>
          <p:nvPr>
            <p:ph type="dt" sz="half" idx="10"/>
          </p:nvPr>
        </p:nvSpPr>
        <p:spPr/>
        <p:txBody>
          <a:bodyPr/>
          <a:lstStyle/>
          <a:p>
            <a:fld id="{93B5E62D-58EA-5849-94F1-3E604791ED89}" type="datetimeFigureOut">
              <a:rPr lang="en-US" smtClean="0"/>
              <a:t>1/18/22</a:t>
            </a:fld>
            <a:endParaRPr lang="en-US"/>
          </a:p>
        </p:txBody>
      </p:sp>
      <p:sp>
        <p:nvSpPr>
          <p:cNvPr id="3" name="Footer Placeholder 2">
            <a:extLst>
              <a:ext uri="{FF2B5EF4-FFF2-40B4-BE49-F238E27FC236}">
                <a16:creationId xmlns:a16="http://schemas.microsoft.com/office/drawing/2014/main" id="{D16F3C12-F663-3A4A-890F-E3A8794D725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B94B0B8-2C3E-AD4D-8C5F-335FCC1C6F16}"/>
              </a:ext>
            </a:extLst>
          </p:cNvPr>
          <p:cNvSpPr>
            <a:spLocks noGrp="1"/>
          </p:cNvSpPr>
          <p:nvPr>
            <p:ph type="sldNum" sz="quarter" idx="12"/>
          </p:nvPr>
        </p:nvSpPr>
        <p:spPr/>
        <p:txBody>
          <a:bodyPr/>
          <a:lstStyle/>
          <a:p>
            <a:fld id="{B251A4BC-38B7-AA47-BFF4-52D48933443C}" type="slidenum">
              <a:rPr lang="en-US" smtClean="0"/>
              <a:t>‹#›</a:t>
            </a:fld>
            <a:endParaRPr lang="en-US"/>
          </a:p>
        </p:txBody>
      </p:sp>
    </p:spTree>
    <p:extLst>
      <p:ext uri="{BB962C8B-B14F-4D97-AF65-F5344CB8AC3E}">
        <p14:creationId xmlns:p14="http://schemas.microsoft.com/office/powerpoint/2010/main" val="26581769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C39795-9EF1-DA46-9745-EB06F3B09B5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7234C97-A279-C748-A5FE-C81DF00CD51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003BEA0-AE36-DA4D-BC98-DEEA61F28A7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2C5531F-9D22-5540-9567-E0681D0680D6}"/>
              </a:ext>
            </a:extLst>
          </p:cNvPr>
          <p:cNvSpPr>
            <a:spLocks noGrp="1"/>
          </p:cNvSpPr>
          <p:nvPr>
            <p:ph type="dt" sz="half" idx="10"/>
          </p:nvPr>
        </p:nvSpPr>
        <p:spPr/>
        <p:txBody>
          <a:bodyPr/>
          <a:lstStyle/>
          <a:p>
            <a:fld id="{93B5E62D-58EA-5849-94F1-3E604791ED89}" type="datetimeFigureOut">
              <a:rPr lang="en-US" smtClean="0"/>
              <a:t>1/18/22</a:t>
            </a:fld>
            <a:endParaRPr lang="en-US"/>
          </a:p>
        </p:txBody>
      </p:sp>
      <p:sp>
        <p:nvSpPr>
          <p:cNvPr id="6" name="Footer Placeholder 5">
            <a:extLst>
              <a:ext uri="{FF2B5EF4-FFF2-40B4-BE49-F238E27FC236}">
                <a16:creationId xmlns:a16="http://schemas.microsoft.com/office/drawing/2014/main" id="{69C063A1-D500-0C42-9B57-343D740DCCE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A7427C3-FEFC-2D43-9852-38C35F70F092}"/>
              </a:ext>
            </a:extLst>
          </p:cNvPr>
          <p:cNvSpPr>
            <a:spLocks noGrp="1"/>
          </p:cNvSpPr>
          <p:nvPr>
            <p:ph type="sldNum" sz="quarter" idx="12"/>
          </p:nvPr>
        </p:nvSpPr>
        <p:spPr/>
        <p:txBody>
          <a:bodyPr/>
          <a:lstStyle/>
          <a:p>
            <a:fld id="{B251A4BC-38B7-AA47-BFF4-52D48933443C}" type="slidenum">
              <a:rPr lang="en-US" smtClean="0"/>
              <a:t>‹#›</a:t>
            </a:fld>
            <a:endParaRPr lang="en-US"/>
          </a:p>
        </p:txBody>
      </p:sp>
    </p:spTree>
    <p:extLst>
      <p:ext uri="{BB962C8B-B14F-4D97-AF65-F5344CB8AC3E}">
        <p14:creationId xmlns:p14="http://schemas.microsoft.com/office/powerpoint/2010/main" val="976360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24A7F7-35EA-964E-ACEB-A46933863C3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EAC03D7-6137-6E45-94A6-47BAC9693AE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86CFFAA-C215-4648-8DA1-0B2DF231263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2B3636D-86F3-4D4E-B871-E4D7DDE653E7}"/>
              </a:ext>
            </a:extLst>
          </p:cNvPr>
          <p:cNvSpPr>
            <a:spLocks noGrp="1"/>
          </p:cNvSpPr>
          <p:nvPr>
            <p:ph type="dt" sz="half" idx="10"/>
          </p:nvPr>
        </p:nvSpPr>
        <p:spPr/>
        <p:txBody>
          <a:bodyPr/>
          <a:lstStyle/>
          <a:p>
            <a:fld id="{93B5E62D-58EA-5849-94F1-3E604791ED89}" type="datetimeFigureOut">
              <a:rPr lang="en-US" smtClean="0"/>
              <a:t>1/18/22</a:t>
            </a:fld>
            <a:endParaRPr lang="en-US"/>
          </a:p>
        </p:txBody>
      </p:sp>
      <p:sp>
        <p:nvSpPr>
          <p:cNvPr id="6" name="Footer Placeholder 5">
            <a:extLst>
              <a:ext uri="{FF2B5EF4-FFF2-40B4-BE49-F238E27FC236}">
                <a16:creationId xmlns:a16="http://schemas.microsoft.com/office/drawing/2014/main" id="{E2FFBF4F-02C4-DF44-98CD-DF727CA01A3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8CD9C07-BBAE-D741-8CED-A9B4A7407153}"/>
              </a:ext>
            </a:extLst>
          </p:cNvPr>
          <p:cNvSpPr>
            <a:spLocks noGrp="1"/>
          </p:cNvSpPr>
          <p:nvPr>
            <p:ph type="sldNum" sz="quarter" idx="12"/>
          </p:nvPr>
        </p:nvSpPr>
        <p:spPr/>
        <p:txBody>
          <a:bodyPr/>
          <a:lstStyle/>
          <a:p>
            <a:fld id="{B251A4BC-38B7-AA47-BFF4-52D48933443C}" type="slidenum">
              <a:rPr lang="en-US" smtClean="0"/>
              <a:t>‹#›</a:t>
            </a:fld>
            <a:endParaRPr lang="en-US"/>
          </a:p>
        </p:txBody>
      </p:sp>
    </p:spTree>
    <p:extLst>
      <p:ext uri="{BB962C8B-B14F-4D97-AF65-F5344CB8AC3E}">
        <p14:creationId xmlns:p14="http://schemas.microsoft.com/office/powerpoint/2010/main" val="7281730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5CFA552-C133-2E44-902D-007E8CF64A7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873F8EA-D8D6-D040-8CA5-0C574CF3F44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981E96F-7C55-9948-9A20-312996B1B35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B5E62D-58EA-5849-94F1-3E604791ED89}" type="datetimeFigureOut">
              <a:rPr lang="en-US" smtClean="0"/>
              <a:t>1/18/22</a:t>
            </a:fld>
            <a:endParaRPr lang="en-US"/>
          </a:p>
        </p:txBody>
      </p:sp>
      <p:sp>
        <p:nvSpPr>
          <p:cNvPr id="5" name="Footer Placeholder 4">
            <a:extLst>
              <a:ext uri="{FF2B5EF4-FFF2-40B4-BE49-F238E27FC236}">
                <a16:creationId xmlns:a16="http://schemas.microsoft.com/office/drawing/2014/main" id="{A5D4A75A-BF29-5A41-B6AB-D687A084C53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81EBD6A-843C-C549-894B-2EE0F90E4FE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251A4BC-38B7-AA47-BFF4-52D48933443C}" type="slidenum">
              <a:rPr lang="en-US" smtClean="0"/>
              <a:t>‹#›</a:t>
            </a:fld>
            <a:endParaRPr lang="en-US"/>
          </a:p>
        </p:txBody>
      </p:sp>
    </p:spTree>
    <p:extLst>
      <p:ext uri="{BB962C8B-B14F-4D97-AF65-F5344CB8AC3E}">
        <p14:creationId xmlns:p14="http://schemas.microsoft.com/office/powerpoint/2010/main" val="15461499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10.tif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6.emf"/></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21.jpg"/></Relationships>
</file>

<file path=ppt/slides/_rels/slide26.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jpg"/><Relationship Id="rId7" Type="http://schemas.openxmlformats.org/officeDocument/2006/relationships/image" Target="../media/image26.svg"/><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image" Target="../media/image25.png"/><Relationship Id="rId5" Type="http://schemas.openxmlformats.org/officeDocument/2006/relationships/image" Target="../media/image24.svg"/><Relationship Id="rId4" Type="http://schemas.openxmlformats.org/officeDocument/2006/relationships/image" Target="../media/image23.png"/><Relationship Id="rId9" Type="http://schemas.openxmlformats.org/officeDocument/2006/relationships/image" Target="../media/image28.sv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9F0ED8-C591-124E-BDDF-52E9BAC712AA}"/>
              </a:ext>
            </a:extLst>
          </p:cNvPr>
          <p:cNvSpPr>
            <a:spLocks noGrp="1"/>
          </p:cNvSpPr>
          <p:nvPr>
            <p:ph type="ctrTitle"/>
          </p:nvPr>
        </p:nvSpPr>
        <p:spPr>
          <a:xfrm>
            <a:off x="1524000" y="703909"/>
            <a:ext cx="9144000" cy="2387600"/>
          </a:xfrm>
        </p:spPr>
        <p:txBody>
          <a:bodyPr/>
          <a:lstStyle/>
          <a:p>
            <a:r>
              <a:rPr lang="en-US" dirty="0"/>
              <a:t>Year in Review: CLL</a:t>
            </a:r>
          </a:p>
        </p:txBody>
      </p:sp>
      <p:sp>
        <p:nvSpPr>
          <p:cNvPr id="3" name="Subtitle 2">
            <a:extLst>
              <a:ext uri="{FF2B5EF4-FFF2-40B4-BE49-F238E27FC236}">
                <a16:creationId xmlns:a16="http://schemas.microsoft.com/office/drawing/2014/main" id="{AAE104F5-70E4-7F42-871F-2C0B9474774B}"/>
              </a:ext>
            </a:extLst>
          </p:cNvPr>
          <p:cNvSpPr>
            <a:spLocks noGrp="1"/>
          </p:cNvSpPr>
          <p:nvPr>
            <p:ph type="subTitle" idx="1"/>
          </p:nvPr>
        </p:nvSpPr>
        <p:spPr>
          <a:xfrm>
            <a:off x="1524000" y="3978733"/>
            <a:ext cx="9144000" cy="1655762"/>
          </a:xfrm>
        </p:spPr>
        <p:txBody>
          <a:bodyPr>
            <a:normAutofit lnSpcReduction="10000"/>
          </a:bodyPr>
          <a:lstStyle/>
          <a:p>
            <a:r>
              <a:rPr lang="en-US" b="1" dirty="0"/>
              <a:t>Lindsey </a:t>
            </a:r>
            <a:r>
              <a:rPr lang="en-US" b="1" dirty="0" err="1"/>
              <a:t>Roeker</a:t>
            </a:r>
            <a:r>
              <a:rPr lang="en-US" b="1" dirty="0"/>
              <a:t>, MD</a:t>
            </a:r>
          </a:p>
          <a:p>
            <a:r>
              <a:rPr lang="en-US" dirty="0"/>
              <a:t>Memorial Sloan Kettering Cancer Center</a:t>
            </a:r>
          </a:p>
          <a:p>
            <a:r>
              <a:rPr lang="en-US" dirty="0"/>
              <a:t>CLL Program</a:t>
            </a:r>
          </a:p>
          <a:p>
            <a:r>
              <a:rPr lang="en-US" dirty="0"/>
              <a:t>New York, NY</a:t>
            </a:r>
          </a:p>
        </p:txBody>
      </p:sp>
    </p:spTree>
    <p:extLst>
      <p:ext uri="{BB962C8B-B14F-4D97-AF65-F5344CB8AC3E}">
        <p14:creationId xmlns:p14="http://schemas.microsoft.com/office/powerpoint/2010/main" val="28412900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4" name="Title 1">
            <a:extLst>
              <a:ext uri="{FF2B5EF4-FFF2-40B4-BE49-F238E27FC236}">
                <a16:creationId xmlns:a16="http://schemas.microsoft.com/office/drawing/2014/main" id="{C214FFCE-D6C4-A04C-A30E-8A227F368299}"/>
              </a:ext>
            </a:extLst>
          </p:cNvPr>
          <p:cNvSpPr>
            <a:spLocks noGrp="1"/>
          </p:cNvSpPr>
          <p:nvPr>
            <p:ph type="title"/>
          </p:nvPr>
        </p:nvSpPr>
        <p:spPr>
          <a:xfrm>
            <a:off x="838200" y="24142"/>
            <a:ext cx="10515600" cy="1325563"/>
          </a:xfrm>
        </p:spPr>
        <p:txBody>
          <a:bodyPr>
            <a:normAutofit/>
          </a:bodyPr>
          <a:lstStyle/>
          <a:p>
            <a:r>
              <a:rPr lang="en-US" sz="3200" dirty="0"/>
              <a:t>MURANO: 5-Year Follow up: PFS and OS</a:t>
            </a:r>
          </a:p>
        </p:txBody>
      </p:sp>
      <p:sp>
        <p:nvSpPr>
          <p:cNvPr id="898" name="Rectangle 897">
            <a:extLst>
              <a:ext uri="{FF2B5EF4-FFF2-40B4-BE49-F238E27FC236}">
                <a16:creationId xmlns:a16="http://schemas.microsoft.com/office/drawing/2014/main" id="{7A7AC5B1-9F99-457E-92F1-775817E06AB8}"/>
              </a:ext>
            </a:extLst>
          </p:cNvPr>
          <p:cNvSpPr/>
          <p:nvPr/>
        </p:nvSpPr>
        <p:spPr>
          <a:xfrm>
            <a:off x="493071" y="5112834"/>
            <a:ext cx="9758058" cy="729952"/>
          </a:xfrm>
          <a:prstGeom prst="rect">
            <a:avLst/>
          </a:prstGeom>
          <a:solidFill>
            <a:srgbClr val="012652"/>
          </a:solidFill>
          <a:ln>
            <a:noFill/>
          </a:ln>
        </p:spPr>
        <p:style>
          <a:lnRef idx="2">
            <a:schemeClr val="accent1">
              <a:shade val="50000"/>
            </a:schemeClr>
          </a:lnRef>
          <a:fillRef idx="1">
            <a:schemeClr val="accent1"/>
          </a:fillRef>
          <a:effectRef idx="0">
            <a:schemeClr val="accent1"/>
          </a:effectRef>
          <a:fontRef idx="minor">
            <a:schemeClr val="lt1"/>
          </a:fontRef>
        </p:style>
        <p:txBody>
          <a:bodyPr lIns="172800" tIns="0" rIns="259200" bIns="0" rtlCol="0" anchor="ctr"/>
          <a:lstStyle/>
          <a:p>
            <a:pPr marL="205740" indent="-205740" defTabSz="2126281">
              <a:buFont typeface="Arial" panose="020B0604020202020204" pitchFamily="34" charset="0"/>
              <a:buChar char="•"/>
              <a:defRPr/>
            </a:pPr>
            <a:r>
              <a:rPr lang="en-US" sz="1440" dirty="0">
                <a:solidFill>
                  <a:schemeClr val="bg1"/>
                </a:solidFill>
              </a:rPr>
              <a:t>With this 5-year update we can now accurately define the median PFS of VenR-treated patients</a:t>
            </a:r>
          </a:p>
          <a:p>
            <a:pPr marL="205740" indent="-205740" defTabSz="2126281">
              <a:buFont typeface="Arial" panose="020B0604020202020204" pitchFamily="34" charset="0"/>
              <a:buChar char="•"/>
              <a:defRPr/>
            </a:pPr>
            <a:r>
              <a:rPr lang="en-US" sz="1440" dirty="0">
                <a:solidFill>
                  <a:schemeClr val="bg1"/>
                </a:solidFill>
              </a:rPr>
              <a:t>No new safety signals were identified 3 years after EOT with longer follow up and patients are outside of the adverse event reporting window</a:t>
            </a:r>
          </a:p>
        </p:txBody>
      </p:sp>
      <p:graphicFrame>
        <p:nvGraphicFramePr>
          <p:cNvPr id="935" name="Table 934">
            <a:extLst>
              <a:ext uri="{FF2B5EF4-FFF2-40B4-BE49-F238E27FC236}">
                <a16:creationId xmlns:a16="http://schemas.microsoft.com/office/drawing/2014/main" id="{F1161BDF-3413-8D45-ADB0-41050E414725}"/>
              </a:ext>
            </a:extLst>
          </p:cNvPr>
          <p:cNvGraphicFramePr>
            <a:graphicFrameLocks noGrp="1"/>
          </p:cNvGraphicFramePr>
          <p:nvPr/>
        </p:nvGraphicFramePr>
        <p:xfrm>
          <a:off x="1478055" y="1691556"/>
          <a:ext cx="3597041" cy="703680"/>
        </p:xfrm>
        <a:graphic>
          <a:graphicData uri="http://schemas.openxmlformats.org/drawingml/2006/table">
            <a:tbl>
              <a:tblPr firstRow="1" bandRow="1">
                <a:tableStyleId>{5940675A-B579-460E-94D1-54222C63F5DA}</a:tableStyleId>
              </a:tblPr>
              <a:tblGrid>
                <a:gridCol w="813379">
                  <a:extLst>
                    <a:ext uri="{9D8B030D-6E8A-4147-A177-3AD203B41FA5}">
                      <a16:colId xmlns:a16="http://schemas.microsoft.com/office/drawing/2014/main" val="3769232147"/>
                    </a:ext>
                  </a:extLst>
                </a:gridCol>
                <a:gridCol w="985923">
                  <a:extLst>
                    <a:ext uri="{9D8B030D-6E8A-4147-A177-3AD203B41FA5}">
                      <a16:colId xmlns:a16="http://schemas.microsoft.com/office/drawing/2014/main" val="3580815305"/>
                    </a:ext>
                  </a:extLst>
                </a:gridCol>
                <a:gridCol w="1086140">
                  <a:extLst>
                    <a:ext uri="{9D8B030D-6E8A-4147-A177-3AD203B41FA5}">
                      <a16:colId xmlns:a16="http://schemas.microsoft.com/office/drawing/2014/main" val="2625818216"/>
                    </a:ext>
                  </a:extLst>
                </a:gridCol>
                <a:gridCol w="711599">
                  <a:extLst>
                    <a:ext uri="{9D8B030D-6E8A-4147-A177-3AD203B41FA5}">
                      <a16:colId xmlns:a16="http://schemas.microsoft.com/office/drawing/2014/main" val="3393885764"/>
                    </a:ext>
                  </a:extLst>
                </a:gridCol>
              </a:tblGrid>
              <a:tr h="0">
                <a:tc>
                  <a:txBody>
                    <a:bodyPr/>
                    <a:lstStyle/>
                    <a:p>
                      <a:endParaRPr lang="en-GB" sz="800" b="1" dirty="0"/>
                    </a:p>
                  </a:txBody>
                  <a:tcPr marL="36000" marR="3600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800" b="1" dirty="0"/>
                        <a:t>Median PFS </a:t>
                      </a:r>
                      <a:br>
                        <a:rPr lang="en-GB" sz="800" b="0" dirty="0"/>
                      </a:br>
                      <a:r>
                        <a:rPr lang="en-GB" sz="700" b="0" dirty="0"/>
                        <a:t>(95% CI),</a:t>
                      </a:r>
                      <a:r>
                        <a:rPr lang="en-GB" sz="700" b="0" baseline="0" dirty="0"/>
                        <a:t> months</a:t>
                      </a:r>
                      <a:endParaRPr lang="en-GB" sz="700" b="0" dirty="0"/>
                    </a:p>
                  </a:txBody>
                  <a:tcPr marL="36000" marR="3600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800" b="1" dirty="0"/>
                        <a:t>HR*</a:t>
                      </a:r>
                      <a:r>
                        <a:rPr lang="en-GB" sz="800" b="0" dirty="0"/>
                        <a:t> </a:t>
                      </a:r>
                      <a:br>
                        <a:rPr lang="en-GB" sz="800" b="0" dirty="0"/>
                      </a:br>
                      <a:r>
                        <a:rPr lang="en-GB" sz="800" b="0" dirty="0"/>
                        <a:t>(95% CI)</a:t>
                      </a:r>
                    </a:p>
                  </a:txBody>
                  <a:tcPr marL="36000" marR="3600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760622" rtl="0" eaLnBrk="1" fontAlgn="auto" latinLnBrk="0" hangingPunct="1">
                        <a:lnSpc>
                          <a:spcPct val="100000"/>
                        </a:lnSpc>
                        <a:spcBef>
                          <a:spcPts val="0"/>
                        </a:spcBef>
                        <a:spcAft>
                          <a:spcPts val="0"/>
                        </a:spcAft>
                        <a:buClrTx/>
                        <a:buSzTx/>
                        <a:buFontTx/>
                        <a:buNone/>
                        <a:tabLst/>
                        <a:defRPr/>
                      </a:pPr>
                      <a:r>
                        <a:rPr lang="en-GB" sz="800" b="1" dirty="0"/>
                        <a:t>5-yr </a:t>
                      </a:r>
                      <a:br>
                        <a:rPr lang="en-GB" sz="800" b="1" dirty="0"/>
                      </a:br>
                      <a:r>
                        <a:rPr lang="en-GB" sz="800" b="1" dirty="0"/>
                        <a:t>PFS </a:t>
                      </a:r>
                      <a:r>
                        <a:rPr lang="en-GB" sz="800" b="0" dirty="0"/>
                        <a:t>(%)</a:t>
                      </a:r>
                    </a:p>
                  </a:txBody>
                  <a:tcPr marL="36000" marR="36000" marT="36000" marB="36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08741451"/>
                  </a:ext>
                </a:extLst>
              </a:tr>
              <a:tr h="0">
                <a:tc>
                  <a:txBody>
                    <a:bodyPr/>
                    <a:lstStyle/>
                    <a:p>
                      <a:r>
                        <a:rPr lang="en-GB" sz="800" b="1" dirty="0">
                          <a:solidFill>
                            <a:srgbClr val="0066CC"/>
                          </a:solidFill>
                        </a:rPr>
                        <a:t>VenR (N=194)</a:t>
                      </a:r>
                    </a:p>
                  </a:txBody>
                  <a:tcPr marL="36000" marR="3600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800" b="1" dirty="0">
                          <a:solidFill>
                            <a:srgbClr val="0066CC"/>
                          </a:solidFill>
                        </a:rPr>
                        <a:t>53.6</a:t>
                      </a:r>
                      <a:r>
                        <a:rPr lang="en-GB" sz="800" b="0" dirty="0"/>
                        <a:t> </a:t>
                      </a:r>
                      <a:r>
                        <a:rPr lang="en-GB" sz="800" b="0" dirty="0">
                          <a:solidFill>
                            <a:srgbClr val="0066CC"/>
                          </a:solidFill>
                        </a:rPr>
                        <a:t>(48.4, 57.0)</a:t>
                      </a:r>
                    </a:p>
                  </a:txBody>
                  <a:tcPr marL="36000" marR="3600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pPr marL="0" marR="0" lvl="0" indent="0" algn="ctr" defTabSz="760622" rtl="0" eaLnBrk="1" fontAlgn="auto" latinLnBrk="0" hangingPunct="1">
                        <a:lnSpc>
                          <a:spcPct val="100000"/>
                        </a:lnSpc>
                        <a:spcBef>
                          <a:spcPts val="0"/>
                        </a:spcBef>
                        <a:spcAft>
                          <a:spcPts val="0"/>
                        </a:spcAft>
                        <a:buClrTx/>
                        <a:buSzTx/>
                        <a:buFontTx/>
                        <a:buNone/>
                        <a:tabLst/>
                        <a:defRPr/>
                      </a:pPr>
                      <a:r>
                        <a:rPr lang="en-GB" sz="800" b="1" dirty="0"/>
                        <a:t>0.19 </a:t>
                      </a:r>
                      <a:r>
                        <a:rPr lang="en-GB" sz="800" b="0" dirty="0"/>
                        <a:t>(0.15, 0.26)</a:t>
                      </a:r>
                      <a:br>
                        <a:rPr lang="en-GB" sz="800" b="0" dirty="0"/>
                      </a:br>
                      <a:r>
                        <a:rPr lang="en-GB" sz="800" b="0" dirty="0"/>
                        <a:t>Stratified</a:t>
                      </a:r>
                      <a:r>
                        <a:rPr lang="en-GB" sz="800" b="0" baseline="0" dirty="0"/>
                        <a:t> P-value</a:t>
                      </a:r>
                    </a:p>
                    <a:p>
                      <a:pPr marL="0" marR="0" lvl="0" indent="0" algn="ctr" defTabSz="760622" rtl="0" eaLnBrk="1" fontAlgn="auto" latinLnBrk="0" hangingPunct="1">
                        <a:lnSpc>
                          <a:spcPct val="100000"/>
                        </a:lnSpc>
                        <a:spcBef>
                          <a:spcPts val="0"/>
                        </a:spcBef>
                        <a:spcAft>
                          <a:spcPts val="0"/>
                        </a:spcAft>
                        <a:buClrTx/>
                        <a:buSzTx/>
                        <a:buFontTx/>
                        <a:buNone/>
                        <a:tabLst/>
                        <a:defRPr/>
                      </a:pPr>
                      <a:r>
                        <a:rPr lang="en-GB" sz="800" b="0" dirty="0"/>
                        <a:t>&lt;0.0001</a:t>
                      </a:r>
                      <a:r>
                        <a:rPr lang="en-GB" sz="800" b="0" baseline="30000" dirty="0"/>
                        <a:t>†</a:t>
                      </a:r>
                      <a:endParaRPr lang="en-GB" sz="800" b="0" dirty="0"/>
                    </a:p>
                  </a:txBody>
                  <a:tcPr marL="36000" marR="3600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760622" rtl="0" eaLnBrk="1" fontAlgn="auto" latinLnBrk="0" hangingPunct="1">
                        <a:lnSpc>
                          <a:spcPct val="100000"/>
                        </a:lnSpc>
                        <a:spcBef>
                          <a:spcPts val="0"/>
                        </a:spcBef>
                        <a:spcAft>
                          <a:spcPts val="0"/>
                        </a:spcAft>
                        <a:buClrTx/>
                        <a:buSzTx/>
                        <a:buFontTx/>
                        <a:buNone/>
                        <a:tabLst/>
                        <a:defRPr/>
                      </a:pPr>
                      <a:r>
                        <a:rPr lang="en-GB" sz="800" b="1" dirty="0">
                          <a:solidFill>
                            <a:srgbClr val="0066CC"/>
                          </a:solidFill>
                        </a:rPr>
                        <a:t>37.8</a:t>
                      </a:r>
                      <a:endParaRPr lang="en-GB" sz="800" b="1" dirty="0">
                        <a:solidFill>
                          <a:srgbClr val="009963"/>
                        </a:solidFill>
                      </a:endParaRPr>
                    </a:p>
                  </a:txBody>
                  <a:tcPr marL="36000" marR="36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41806317"/>
                  </a:ext>
                </a:extLst>
              </a:tr>
              <a:tr h="0">
                <a:tc>
                  <a:txBody>
                    <a:bodyPr/>
                    <a:lstStyle/>
                    <a:p>
                      <a:r>
                        <a:rPr lang="en-GB" sz="800" b="1" dirty="0">
                          <a:solidFill>
                            <a:srgbClr val="009963"/>
                          </a:solidFill>
                        </a:rPr>
                        <a:t>BR (N=195)</a:t>
                      </a:r>
                    </a:p>
                  </a:txBody>
                  <a:tcPr marL="36000" marR="3600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800" b="1" dirty="0">
                          <a:solidFill>
                            <a:srgbClr val="009963"/>
                          </a:solidFill>
                        </a:rPr>
                        <a:t>17.0</a:t>
                      </a:r>
                      <a:r>
                        <a:rPr lang="en-GB" sz="800" b="0" dirty="0"/>
                        <a:t> </a:t>
                      </a:r>
                      <a:r>
                        <a:rPr lang="en-GB" sz="800" b="0" dirty="0">
                          <a:solidFill>
                            <a:srgbClr val="009964"/>
                          </a:solidFill>
                        </a:rPr>
                        <a:t>(15.5, 21.7)</a:t>
                      </a:r>
                    </a:p>
                  </a:txBody>
                  <a:tcPr marL="36000" marR="3600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lang="en-GB" sz="400" b="1" dirty="0"/>
                    </a:p>
                  </a:txBody>
                  <a:tcPr/>
                </a:tc>
                <a:tc>
                  <a:txBody>
                    <a:bodyPr/>
                    <a:lstStyle/>
                    <a:p>
                      <a:pPr marL="0" marR="0" lvl="0" indent="0" algn="ctr" defTabSz="760622" rtl="0" eaLnBrk="1" fontAlgn="auto" latinLnBrk="0" hangingPunct="1">
                        <a:lnSpc>
                          <a:spcPct val="100000"/>
                        </a:lnSpc>
                        <a:spcBef>
                          <a:spcPts val="0"/>
                        </a:spcBef>
                        <a:spcAft>
                          <a:spcPts val="0"/>
                        </a:spcAft>
                        <a:buClrTx/>
                        <a:buSzTx/>
                        <a:buFontTx/>
                        <a:buNone/>
                        <a:tabLst/>
                        <a:defRPr/>
                      </a:pPr>
                      <a:r>
                        <a:rPr lang="en-GB" sz="800" b="1" dirty="0">
                          <a:solidFill>
                            <a:srgbClr val="009963"/>
                          </a:solidFill>
                        </a:rPr>
                        <a:t>NE</a:t>
                      </a:r>
                    </a:p>
                  </a:txBody>
                  <a:tcPr marL="36000" marR="36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97998166"/>
                  </a:ext>
                </a:extLst>
              </a:tr>
            </a:tbl>
          </a:graphicData>
        </a:graphic>
      </p:graphicFrame>
      <p:sp>
        <p:nvSpPr>
          <p:cNvPr id="936" name="TextBox 935">
            <a:extLst>
              <a:ext uri="{FF2B5EF4-FFF2-40B4-BE49-F238E27FC236}">
                <a16:creationId xmlns:a16="http://schemas.microsoft.com/office/drawing/2014/main" id="{3BF52150-C0CD-6646-9DF3-07267E25972B}"/>
              </a:ext>
            </a:extLst>
          </p:cNvPr>
          <p:cNvSpPr txBox="1"/>
          <p:nvPr/>
        </p:nvSpPr>
        <p:spPr>
          <a:xfrm>
            <a:off x="1217722" y="4396727"/>
            <a:ext cx="3975575" cy="12311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sp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800" b="1" i="0" u="none" strike="noStrike" kern="1200" cap="none" spc="0" normalizeH="0" baseline="0" noProof="0" dirty="0">
                <a:ln>
                  <a:noFill/>
                </a:ln>
                <a:solidFill>
                  <a:srgbClr val="000000"/>
                </a:solidFill>
                <a:effectLst/>
                <a:uLnTx/>
                <a:uFillTx/>
                <a:latin typeface="Arial" charset="0"/>
                <a:ea typeface="+mn-ea"/>
                <a:cs typeface="Arial"/>
                <a:sym typeface="Helvetica"/>
              </a:rPr>
              <a:t>Time (months)</a:t>
            </a:r>
          </a:p>
        </p:txBody>
      </p:sp>
      <p:sp>
        <p:nvSpPr>
          <p:cNvPr id="937" name="TextBox 936">
            <a:extLst>
              <a:ext uri="{FF2B5EF4-FFF2-40B4-BE49-F238E27FC236}">
                <a16:creationId xmlns:a16="http://schemas.microsoft.com/office/drawing/2014/main" id="{F6C22871-92C6-0F43-8F4E-5039903DB1FF}"/>
              </a:ext>
            </a:extLst>
          </p:cNvPr>
          <p:cNvSpPr txBox="1"/>
          <p:nvPr/>
        </p:nvSpPr>
        <p:spPr>
          <a:xfrm>
            <a:off x="1158144" y="4268521"/>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Arial" charset="0"/>
                <a:ea typeface="+mn-ea"/>
                <a:cs typeface="Arial"/>
                <a:sym typeface="Helvetica"/>
              </a:rPr>
              <a:t>0</a:t>
            </a:r>
          </a:p>
        </p:txBody>
      </p:sp>
      <p:sp>
        <p:nvSpPr>
          <p:cNvPr id="939" name="TextBox 938">
            <a:extLst>
              <a:ext uri="{FF2B5EF4-FFF2-40B4-BE49-F238E27FC236}">
                <a16:creationId xmlns:a16="http://schemas.microsoft.com/office/drawing/2014/main" id="{D9286CBB-951E-5F41-8E4D-99677BFE180A}"/>
              </a:ext>
            </a:extLst>
          </p:cNvPr>
          <p:cNvSpPr txBox="1"/>
          <p:nvPr/>
        </p:nvSpPr>
        <p:spPr>
          <a:xfrm>
            <a:off x="1822312" y="4268521"/>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Arial" charset="0"/>
                <a:ea typeface="+mn-ea"/>
                <a:cs typeface="Arial"/>
                <a:sym typeface="Helvetica"/>
              </a:rPr>
              <a:t>12</a:t>
            </a:r>
          </a:p>
        </p:txBody>
      </p:sp>
      <p:sp>
        <p:nvSpPr>
          <p:cNvPr id="942" name="TextBox 941">
            <a:extLst>
              <a:ext uri="{FF2B5EF4-FFF2-40B4-BE49-F238E27FC236}">
                <a16:creationId xmlns:a16="http://schemas.microsoft.com/office/drawing/2014/main" id="{3A94C1E3-05FC-E241-81E4-C027BAE94591}"/>
              </a:ext>
            </a:extLst>
          </p:cNvPr>
          <p:cNvSpPr txBox="1"/>
          <p:nvPr/>
        </p:nvSpPr>
        <p:spPr>
          <a:xfrm>
            <a:off x="2818564" y="4268521"/>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Arial" charset="0"/>
                <a:ea typeface="+mn-ea"/>
                <a:cs typeface="Arial"/>
                <a:sym typeface="Helvetica"/>
              </a:rPr>
              <a:t>30</a:t>
            </a:r>
          </a:p>
        </p:txBody>
      </p:sp>
      <p:sp>
        <p:nvSpPr>
          <p:cNvPr id="944" name="TextBox 943">
            <a:extLst>
              <a:ext uri="{FF2B5EF4-FFF2-40B4-BE49-F238E27FC236}">
                <a16:creationId xmlns:a16="http://schemas.microsoft.com/office/drawing/2014/main" id="{BD3EF293-2A74-9149-BDD0-4BC949B3519E}"/>
              </a:ext>
            </a:extLst>
          </p:cNvPr>
          <p:cNvSpPr txBox="1"/>
          <p:nvPr/>
        </p:nvSpPr>
        <p:spPr>
          <a:xfrm>
            <a:off x="3814816" y="4268521"/>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Arial" charset="0"/>
                <a:ea typeface="+mn-ea"/>
                <a:cs typeface="Arial"/>
                <a:sym typeface="Helvetica"/>
              </a:rPr>
              <a:t>48</a:t>
            </a:r>
          </a:p>
        </p:txBody>
      </p:sp>
      <p:sp>
        <p:nvSpPr>
          <p:cNvPr id="946" name="TextBox 945">
            <a:extLst>
              <a:ext uri="{FF2B5EF4-FFF2-40B4-BE49-F238E27FC236}">
                <a16:creationId xmlns:a16="http://schemas.microsoft.com/office/drawing/2014/main" id="{17807783-4C7A-8D4E-A2E6-4F02D9FF8452}"/>
              </a:ext>
            </a:extLst>
          </p:cNvPr>
          <p:cNvSpPr txBox="1"/>
          <p:nvPr/>
        </p:nvSpPr>
        <p:spPr>
          <a:xfrm>
            <a:off x="4146900" y="4268521"/>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Arial" charset="0"/>
                <a:ea typeface="+mn-ea"/>
                <a:cs typeface="Arial"/>
                <a:sym typeface="Helvetica"/>
              </a:rPr>
              <a:t>54</a:t>
            </a:r>
          </a:p>
        </p:txBody>
      </p:sp>
      <p:sp>
        <p:nvSpPr>
          <p:cNvPr id="948" name="TextBox 947">
            <a:extLst>
              <a:ext uri="{FF2B5EF4-FFF2-40B4-BE49-F238E27FC236}">
                <a16:creationId xmlns:a16="http://schemas.microsoft.com/office/drawing/2014/main" id="{0568979E-0F70-A542-93AE-BD508010C424}"/>
              </a:ext>
            </a:extLst>
          </p:cNvPr>
          <p:cNvSpPr txBox="1"/>
          <p:nvPr/>
        </p:nvSpPr>
        <p:spPr>
          <a:xfrm>
            <a:off x="4478984" y="4268521"/>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Arial" charset="0"/>
                <a:ea typeface="+mn-ea"/>
                <a:cs typeface="Arial"/>
                <a:sym typeface="Helvetica"/>
              </a:rPr>
              <a:t>60</a:t>
            </a:r>
          </a:p>
        </p:txBody>
      </p:sp>
      <p:sp>
        <p:nvSpPr>
          <p:cNvPr id="952" name="TextBox 951">
            <a:extLst>
              <a:ext uri="{FF2B5EF4-FFF2-40B4-BE49-F238E27FC236}">
                <a16:creationId xmlns:a16="http://schemas.microsoft.com/office/drawing/2014/main" id="{2F5FD691-65AB-BC41-B09C-85D08D2FEA7F}"/>
              </a:ext>
            </a:extLst>
          </p:cNvPr>
          <p:cNvSpPr txBox="1"/>
          <p:nvPr/>
        </p:nvSpPr>
        <p:spPr>
          <a:xfrm>
            <a:off x="4811068" y="4268521"/>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Arial" charset="0"/>
                <a:ea typeface="+mn-ea"/>
                <a:cs typeface="Arial"/>
              </a:rPr>
              <a:t>66</a:t>
            </a:r>
            <a:endParaRPr kumimoji="0" lang="en-GB" sz="800" b="0" i="0" u="none" strike="noStrike" kern="1200" cap="none" spc="0" normalizeH="0" baseline="0" noProof="0" dirty="0">
              <a:ln>
                <a:noFill/>
              </a:ln>
              <a:solidFill>
                <a:srgbClr val="000000"/>
              </a:solidFill>
              <a:effectLst/>
              <a:uLnTx/>
              <a:uFillTx/>
              <a:latin typeface="Arial" charset="0"/>
              <a:ea typeface="+mn-ea"/>
              <a:cs typeface="Arial"/>
              <a:sym typeface="Helvetica"/>
            </a:endParaRPr>
          </a:p>
        </p:txBody>
      </p:sp>
      <p:sp>
        <p:nvSpPr>
          <p:cNvPr id="954" name="TextBox 953">
            <a:extLst>
              <a:ext uri="{FF2B5EF4-FFF2-40B4-BE49-F238E27FC236}">
                <a16:creationId xmlns:a16="http://schemas.microsoft.com/office/drawing/2014/main" id="{7ABF3DA8-D9BC-D543-B66E-9EA4DAD18752}"/>
              </a:ext>
            </a:extLst>
          </p:cNvPr>
          <p:cNvSpPr txBox="1"/>
          <p:nvPr/>
        </p:nvSpPr>
        <p:spPr>
          <a:xfrm>
            <a:off x="5143154" y="4268521"/>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Arial" charset="0"/>
                <a:ea typeface="+mn-ea"/>
                <a:cs typeface="Arial"/>
                <a:sym typeface="Helvetica"/>
              </a:rPr>
              <a:t>72</a:t>
            </a:r>
          </a:p>
        </p:txBody>
      </p:sp>
      <p:sp>
        <p:nvSpPr>
          <p:cNvPr id="956" name="TextBox 955">
            <a:extLst>
              <a:ext uri="{FF2B5EF4-FFF2-40B4-BE49-F238E27FC236}">
                <a16:creationId xmlns:a16="http://schemas.microsoft.com/office/drawing/2014/main" id="{92A171F1-B417-E74F-94AD-B62189A8DC09}"/>
              </a:ext>
            </a:extLst>
          </p:cNvPr>
          <p:cNvSpPr txBox="1"/>
          <p:nvPr/>
        </p:nvSpPr>
        <p:spPr>
          <a:xfrm>
            <a:off x="953671" y="2437827"/>
            <a:ext cx="203474" cy="12311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nchorCtr="0">
            <a:spAutoFit/>
          </a:bodyPr>
          <a:lstStyle/>
          <a:p>
            <a:pPr marL="0" marR="0" lvl="0" indent="0" algn="r" defTabSz="1219170" rtl="0" eaLnBrk="1" fontAlgn="base" latinLnBrk="0" hangingPunct="0">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Arial" charset="0"/>
                <a:ea typeface="+mn-ea"/>
                <a:cs typeface="Arial"/>
                <a:sym typeface="Helvetica"/>
              </a:rPr>
              <a:t>100</a:t>
            </a:r>
          </a:p>
        </p:txBody>
      </p:sp>
      <p:sp>
        <p:nvSpPr>
          <p:cNvPr id="957" name="TextBox 956">
            <a:extLst>
              <a:ext uri="{FF2B5EF4-FFF2-40B4-BE49-F238E27FC236}">
                <a16:creationId xmlns:a16="http://schemas.microsoft.com/office/drawing/2014/main" id="{A95263C4-C41F-2543-901A-AA8D01BD16D3}"/>
              </a:ext>
            </a:extLst>
          </p:cNvPr>
          <p:cNvSpPr txBox="1"/>
          <p:nvPr/>
        </p:nvSpPr>
        <p:spPr>
          <a:xfrm>
            <a:off x="964470" y="2782129"/>
            <a:ext cx="192673" cy="12311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nchorCtr="0">
            <a:spAutoFit/>
          </a:bodyPr>
          <a:lstStyle/>
          <a:p>
            <a:pPr marL="0" marR="0" lvl="0" indent="0" algn="r" defTabSz="1219170" rtl="0" eaLnBrk="1" fontAlgn="base" latinLnBrk="0" hangingPunct="0">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Arial" charset="0"/>
                <a:ea typeface="+mn-ea"/>
                <a:cs typeface="Arial"/>
                <a:sym typeface="Helvetica"/>
              </a:rPr>
              <a:t>80</a:t>
            </a:r>
          </a:p>
        </p:txBody>
      </p:sp>
      <p:sp>
        <p:nvSpPr>
          <p:cNvPr id="958" name="TextBox 957">
            <a:extLst>
              <a:ext uri="{FF2B5EF4-FFF2-40B4-BE49-F238E27FC236}">
                <a16:creationId xmlns:a16="http://schemas.microsoft.com/office/drawing/2014/main" id="{560C28AF-DD5E-6446-894D-1B3D0D949A19}"/>
              </a:ext>
            </a:extLst>
          </p:cNvPr>
          <p:cNvSpPr txBox="1"/>
          <p:nvPr/>
        </p:nvSpPr>
        <p:spPr>
          <a:xfrm>
            <a:off x="1004770" y="3126431"/>
            <a:ext cx="152374" cy="12311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nchorCtr="0">
            <a:spAutoFit/>
          </a:bodyPr>
          <a:lstStyle/>
          <a:p>
            <a:pPr marL="0" marR="0" lvl="0" indent="0" algn="r" defTabSz="1219170" rtl="0" eaLnBrk="1" fontAlgn="base" latinLnBrk="0" hangingPunct="0">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Arial" charset="0"/>
                <a:ea typeface="+mn-ea"/>
                <a:cs typeface="Arial"/>
                <a:sym typeface="Helvetica"/>
              </a:rPr>
              <a:t>60</a:t>
            </a:r>
          </a:p>
        </p:txBody>
      </p:sp>
      <p:sp>
        <p:nvSpPr>
          <p:cNvPr id="960" name="TextBox 959">
            <a:extLst>
              <a:ext uri="{FF2B5EF4-FFF2-40B4-BE49-F238E27FC236}">
                <a16:creationId xmlns:a16="http://schemas.microsoft.com/office/drawing/2014/main" id="{045C3B65-C02A-4E44-9F71-B2F5FBB73C5C}"/>
              </a:ext>
            </a:extLst>
          </p:cNvPr>
          <p:cNvSpPr txBox="1"/>
          <p:nvPr/>
        </p:nvSpPr>
        <p:spPr>
          <a:xfrm>
            <a:off x="1004770" y="3470733"/>
            <a:ext cx="152373" cy="12311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nchorCtr="0">
            <a:spAutoFit/>
          </a:bodyPr>
          <a:lstStyle/>
          <a:p>
            <a:pPr marL="0" marR="0" lvl="0" indent="0" algn="r" defTabSz="1219170" rtl="0" eaLnBrk="1" fontAlgn="base" latinLnBrk="0" hangingPunct="0">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Arial" charset="0"/>
                <a:ea typeface="+mn-ea"/>
                <a:cs typeface="Arial"/>
                <a:sym typeface="Helvetica"/>
              </a:rPr>
              <a:t>40</a:t>
            </a:r>
          </a:p>
        </p:txBody>
      </p:sp>
      <p:sp>
        <p:nvSpPr>
          <p:cNvPr id="962" name="TextBox 961">
            <a:extLst>
              <a:ext uri="{FF2B5EF4-FFF2-40B4-BE49-F238E27FC236}">
                <a16:creationId xmlns:a16="http://schemas.microsoft.com/office/drawing/2014/main" id="{8BEA971A-03A1-7F45-BBCA-8848728E5FD4}"/>
              </a:ext>
            </a:extLst>
          </p:cNvPr>
          <p:cNvSpPr txBox="1"/>
          <p:nvPr/>
        </p:nvSpPr>
        <p:spPr>
          <a:xfrm>
            <a:off x="1022986" y="3815035"/>
            <a:ext cx="134158" cy="12311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nchorCtr="0">
            <a:spAutoFit/>
          </a:bodyPr>
          <a:lstStyle/>
          <a:p>
            <a:pPr marL="0" marR="0" lvl="0" indent="0" algn="r" defTabSz="1219170" rtl="0" eaLnBrk="1" fontAlgn="base" latinLnBrk="0" hangingPunct="0">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Arial" charset="0"/>
                <a:ea typeface="+mn-ea"/>
                <a:cs typeface="Arial"/>
                <a:sym typeface="Helvetica"/>
              </a:rPr>
              <a:t>20</a:t>
            </a:r>
          </a:p>
        </p:txBody>
      </p:sp>
      <p:sp>
        <p:nvSpPr>
          <p:cNvPr id="965" name="TextBox 964">
            <a:extLst>
              <a:ext uri="{FF2B5EF4-FFF2-40B4-BE49-F238E27FC236}">
                <a16:creationId xmlns:a16="http://schemas.microsoft.com/office/drawing/2014/main" id="{75D0F638-4FFD-1443-80F3-C4469DF88A74}"/>
              </a:ext>
            </a:extLst>
          </p:cNvPr>
          <p:cNvSpPr txBox="1"/>
          <p:nvPr/>
        </p:nvSpPr>
        <p:spPr>
          <a:xfrm>
            <a:off x="1065345" y="4159335"/>
            <a:ext cx="91800" cy="12311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nchorCtr="0">
            <a:spAutoFit/>
          </a:bodyPr>
          <a:lstStyle/>
          <a:p>
            <a:pPr marL="0" marR="0" lvl="0" indent="0" algn="r" defTabSz="1219170" rtl="0" eaLnBrk="1" fontAlgn="base" latinLnBrk="0" hangingPunct="0">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Arial" charset="0"/>
                <a:ea typeface="+mn-ea"/>
                <a:cs typeface="Arial"/>
                <a:sym typeface="Helvetica"/>
              </a:rPr>
              <a:t>0</a:t>
            </a:r>
          </a:p>
        </p:txBody>
      </p:sp>
      <p:sp>
        <p:nvSpPr>
          <p:cNvPr id="967" name="TextBox 966">
            <a:extLst>
              <a:ext uri="{FF2B5EF4-FFF2-40B4-BE49-F238E27FC236}">
                <a16:creationId xmlns:a16="http://schemas.microsoft.com/office/drawing/2014/main" id="{10D1EB00-1324-A847-B4DA-47C706A98C74}"/>
              </a:ext>
            </a:extLst>
          </p:cNvPr>
          <p:cNvSpPr txBox="1"/>
          <p:nvPr/>
        </p:nvSpPr>
        <p:spPr>
          <a:xfrm rot="16200000">
            <a:off x="50572" y="3327356"/>
            <a:ext cx="1714764" cy="12311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nchorCtr="0">
            <a:sp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800" b="1" i="0" u="none" strike="noStrike" kern="1200" cap="none" spc="0" normalizeH="0" baseline="0" noProof="0" dirty="0">
                <a:ln>
                  <a:noFill/>
                </a:ln>
                <a:solidFill>
                  <a:srgbClr val="000000"/>
                </a:solidFill>
                <a:effectLst/>
                <a:uLnTx/>
                <a:uFillTx/>
                <a:latin typeface="Arial" charset="0"/>
                <a:ea typeface="+mn-ea"/>
                <a:cs typeface="Arial"/>
                <a:sym typeface="Helvetica"/>
              </a:rPr>
              <a:t>Progression-Free Survival (%)</a:t>
            </a:r>
          </a:p>
        </p:txBody>
      </p:sp>
      <p:cxnSp>
        <p:nvCxnSpPr>
          <p:cNvPr id="969" name="Straight Connector 968">
            <a:extLst>
              <a:ext uri="{FF2B5EF4-FFF2-40B4-BE49-F238E27FC236}">
                <a16:creationId xmlns:a16="http://schemas.microsoft.com/office/drawing/2014/main" id="{EE364732-E812-6642-ADF0-0585B58F2921}"/>
              </a:ext>
            </a:extLst>
          </p:cNvPr>
          <p:cNvCxnSpPr>
            <a:cxnSpLocks/>
          </p:cNvCxnSpPr>
          <p:nvPr/>
        </p:nvCxnSpPr>
        <p:spPr>
          <a:xfrm>
            <a:off x="1217722" y="4214148"/>
            <a:ext cx="0" cy="45692"/>
          </a:xfrm>
          <a:prstGeom prst="line">
            <a:avLst/>
          </a:prstGeom>
          <a:noFill/>
          <a:ln w="28575" cap="flat">
            <a:solidFill>
              <a:schemeClr val="tx1"/>
            </a:solidFill>
            <a:prstDash val="solid"/>
            <a:miter lim="800000"/>
          </a:ln>
          <a:effectLst/>
          <a:sp3d/>
        </p:spPr>
        <p:style>
          <a:lnRef idx="0">
            <a:scrgbClr r="0" g="0" b="0"/>
          </a:lnRef>
          <a:fillRef idx="0">
            <a:scrgbClr r="0" g="0" b="0"/>
          </a:fillRef>
          <a:effectRef idx="0">
            <a:scrgbClr r="0" g="0" b="0"/>
          </a:effectRef>
          <a:fontRef idx="none"/>
        </p:style>
      </p:cxnSp>
      <p:cxnSp>
        <p:nvCxnSpPr>
          <p:cNvPr id="975" name="Straight Connector 974">
            <a:extLst>
              <a:ext uri="{FF2B5EF4-FFF2-40B4-BE49-F238E27FC236}">
                <a16:creationId xmlns:a16="http://schemas.microsoft.com/office/drawing/2014/main" id="{D2B8BF32-878B-5244-AB79-4521C827A558}"/>
              </a:ext>
            </a:extLst>
          </p:cNvPr>
          <p:cNvCxnSpPr>
            <a:cxnSpLocks/>
          </p:cNvCxnSpPr>
          <p:nvPr/>
        </p:nvCxnSpPr>
        <p:spPr>
          <a:xfrm>
            <a:off x="1549020" y="4214148"/>
            <a:ext cx="0" cy="45692"/>
          </a:xfrm>
          <a:prstGeom prst="line">
            <a:avLst/>
          </a:prstGeom>
          <a:noFill/>
          <a:ln w="28575" cap="flat">
            <a:solidFill>
              <a:schemeClr val="tx1"/>
            </a:solidFill>
            <a:prstDash val="solid"/>
            <a:miter lim="800000"/>
          </a:ln>
          <a:effectLst/>
          <a:sp3d/>
        </p:spPr>
        <p:style>
          <a:lnRef idx="0">
            <a:scrgbClr r="0" g="0" b="0"/>
          </a:lnRef>
          <a:fillRef idx="0">
            <a:scrgbClr r="0" g="0" b="0"/>
          </a:fillRef>
          <a:effectRef idx="0">
            <a:scrgbClr r="0" g="0" b="0"/>
          </a:effectRef>
          <a:fontRef idx="none"/>
        </p:style>
      </p:cxnSp>
      <p:cxnSp>
        <p:nvCxnSpPr>
          <p:cNvPr id="977" name="Straight Connector 976">
            <a:extLst>
              <a:ext uri="{FF2B5EF4-FFF2-40B4-BE49-F238E27FC236}">
                <a16:creationId xmlns:a16="http://schemas.microsoft.com/office/drawing/2014/main" id="{D55629A1-AC4C-9F4F-9C0F-ED76051D0AD9}"/>
              </a:ext>
            </a:extLst>
          </p:cNvPr>
          <p:cNvCxnSpPr>
            <a:cxnSpLocks/>
          </p:cNvCxnSpPr>
          <p:nvPr/>
        </p:nvCxnSpPr>
        <p:spPr>
          <a:xfrm>
            <a:off x="2211616" y="4214148"/>
            <a:ext cx="0" cy="45692"/>
          </a:xfrm>
          <a:prstGeom prst="line">
            <a:avLst/>
          </a:prstGeom>
          <a:noFill/>
          <a:ln w="28575" cap="flat">
            <a:solidFill>
              <a:schemeClr val="tx1"/>
            </a:solidFill>
            <a:prstDash val="solid"/>
            <a:miter lim="800000"/>
          </a:ln>
          <a:effectLst/>
          <a:sp3d/>
        </p:spPr>
        <p:style>
          <a:lnRef idx="0">
            <a:scrgbClr r="0" g="0" b="0"/>
          </a:lnRef>
          <a:fillRef idx="0">
            <a:scrgbClr r="0" g="0" b="0"/>
          </a:fillRef>
          <a:effectRef idx="0">
            <a:scrgbClr r="0" g="0" b="0"/>
          </a:effectRef>
          <a:fontRef idx="none"/>
        </p:style>
      </p:cxnSp>
      <p:cxnSp>
        <p:nvCxnSpPr>
          <p:cNvPr id="979" name="Straight Connector 978">
            <a:extLst>
              <a:ext uri="{FF2B5EF4-FFF2-40B4-BE49-F238E27FC236}">
                <a16:creationId xmlns:a16="http://schemas.microsoft.com/office/drawing/2014/main" id="{6D84A637-1421-ED4E-91F6-F426FB23E03D}"/>
              </a:ext>
            </a:extLst>
          </p:cNvPr>
          <p:cNvCxnSpPr>
            <a:cxnSpLocks/>
          </p:cNvCxnSpPr>
          <p:nvPr/>
        </p:nvCxnSpPr>
        <p:spPr>
          <a:xfrm>
            <a:off x="3868106" y="4214148"/>
            <a:ext cx="0" cy="45692"/>
          </a:xfrm>
          <a:prstGeom prst="line">
            <a:avLst/>
          </a:prstGeom>
          <a:noFill/>
          <a:ln w="28575" cap="flat">
            <a:solidFill>
              <a:schemeClr val="tx1"/>
            </a:solidFill>
            <a:prstDash val="solid"/>
            <a:miter lim="800000"/>
          </a:ln>
          <a:effectLst/>
          <a:sp3d/>
        </p:spPr>
        <p:style>
          <a:lnRef idx="0">
            <a:scrgbClr r="0" g="0" b="0"/>
          </a:lnRef>
          <a:fillRef idx="0">
            <a:scrgbClr r="0" g="0" b="0"/>
          </a:fillRef>
          <a:effectRef idx="0">
            <a:scrgbClr r="0" g="0" b="0"/>
          </a:effectRef>
          <a:fontRef idx="none"/>
        </p:style>
      </p:cxnSp>
      <p:cxnSp>
        <p:nvCxnSpPr>
          <p:cNvPr id="980" name="Straight Connector 979">
            <a:extLst>
              <a:ext uri="{FF2B5EF4-FFF2-40B4-BE49-F238E27FC236}">
                <a16:creationId xmlns:a16="http://schemas.microsoft.com/office/drawing/2014/main" id="{981466C7-B8E0-DF4A-A74D-3AB6C4431FCA}"/>
              </a:ext>
            </a:extLst>
          </p:cNvPr>
          <p:cNvCxnSpPr>
            <a:cxnSpLocks/>
          </p:cNvCxnSpPr>
          <p:nvPr/>
        </p:nvCxnSpPr>
        <p:spPr>
          <a:xfrm>
            <a:off x="4530702" y="4214148"/>
            <a:ext cx="0" cy="45692"/>
          </a:xfrm>
          <a:prstGeom prst="line">
            <a:avLst/>
          </a:prstGeom>
          <a:noFill/>
          <a:ln w="28575" cap="flat">
            <a:solidFill>
              <a:schemeClr val="tx1"/>
            </a:solidFill>
            <a:prstDash val="solid"/>
            <a:miter lim="800000"/>
          </a:ln>
          <a:effectLst/>
          <a:sp3d/>
        </p:spPr>
        <p:style>
          <a:lnRef idx="0">
            <a:scrgbClr r="0" g="0" b="0"/>
          </a:lnRef>
          <a:fillRef idx="0">
            <a:scrgbClr r="0" g="0" b="0"/>
          </a:fillRef>
          <a:effectRef idx="0">
            <a:scrgbClr r="0" g="0" b="0"/>
          </a:effectRef>
          <a:fontRef idx="none"/>
        </p:style>
      </p:cxnSp>
      <p:cxnSp>
        <p:nvCxnSpPr>
          <p:cNvPr id="981" name="Straight Connector 980">
            <a:extLst>
              <a:ext uri="{FF2B5EF4-FFF2-40B4-BE49-F238E27FC236}">
                <a16:creationId xmlns:a16="http://schemas.microsoft.com/office/drawing/2014/main" id="{45CA2BBF-B4C9-D346-8C13-9A1A1E18ED1C}"/>
              </a:ext>
            </a:extLst>
          </p:cNvPr>
          <p:cNvCxnSpPr>
            <a:cxnSpLocks/>
          </p:cNvCxnSpPr>
          <p:nvPr/>
        </p:nvCxnSpPr>
        <p:spPr>
          <a:xfrm>
            <a:off x="5193297" y="4214148"/>
            <a:ext cx="0" cy="45692"/>
          </a:xfrm>
          <a:prstGeom prst="line">
            <a:avLst/>
          </a:prstGeom>
          <a:noFill/>
          <a:ln w="28575" cap="flat">
            <a:solidFill>
              <a:schemeClr val="tx1"/>
            </a:solidFill>
            <a:prstDash val="solid"/>
            <a:miter lim="800000"/>
          </a:ln>
          <a:effectLst/>
          <a:sp3d/>
        </p:spPr>
        <p:style>
          <a:lnRef idx="0">
            <a:scrgbClr r="0" g="0" b="0"/>
          </a:lnRef>
          <a:fillRef idx="0">
            <a:scrgbClr r="0" g="0" b="0"/>
          </a:fillRef>
          <a:effectRef idx="0">
            <a:scrgbClr r="0" g="0" b="0"/>
          </a:effectRef>
          <a:fontRef idx="none"/>
        </p:style>
      </p:cxnSp>
      <p:cxnSp>
        <p:nvCxnSpPr>
          <p:cNvPr id="982" name="Straight Connector 981">
            <a:extLst>
              <a:ext uri="{FF2B5EF4-FFF2-40B4-BE49-F238E27FC236}">
                <a16:creationId xmlns:a16="http://schemas.microsoft.com/office/drawing/2014/main" id="{6DCEE9C6-373D-E444-A863-5C7E8C073C94}"/>
              </a:ext>
            </a:extLst>
          </p:cNvPr>
          <p:cNvCxnSpPr>
            <a:cxnSpLocks/>
          </p:cNvCxnSpPr>
          <p:nvPr/>
        </p:nvCxnSpPr>
        <p:spPr>
          <a:xfrm rot="5400000">
            <a:off x="1196539" y="2478201"/>
            <a:ext cx="0" cy="42362"/>
          </a:xfrm>
          <a:prstGeom prst="line">
            <a:avLst/>
          </a:prstGeom>
          <a:noFill/>
          <a:ln w="28575" cap="flat">
            <a:solidFill>
              <a:schemeClr val="tx1"/>
            </a:solidFill>
            <a:prstDash val="solid"/>
            <a:miter lim="800000"/>
          </a:ln>
          <a:effectLst/>
          <a:sp3d/>
        </p:spPr>
        <p:style>
          <a:lnRef idx="0">
            <a:scrgbClr r="0" g="0" b="0"/>
          </a:lnRef>
          <a:fillRef idx="0">
            <a:scrgbClr r="0" g="0" b="0"/>
          </a:fillRef>
          <a:effectRef idx="0">
            <a:scrgbClr r="0" g="0" b="0"/>
          </a:effectRef>
          <a:fontRef idx="none"/>
        </p:style>
      </p:cxnSp>
      <p:cxnSp>
        <p:nvCxnSpPr>
          <p:cNvPr id="983" name="Straight Connector 982">
            <a:extLst>
              <a:ext uri="{FF2B5EF4-FFF2-40B4-BE49-F238E27FC236}">
                <a16:creationId xmlns:a16="http://schemas.microsoft.com/office/drawing/2014/main" id="{D36E1A69-5DFE-D64C-BD22-CE9F57131687}"/>
              </a:ext>
            </a:extLst>
          </p:cNvPr>
          <p:cNvCxnSpPr>
            <a:cxnSpLocks/>
          </p:cNvCxnSpPr>
          <p:nvPr/>
        </p:nvCxnSpPr>
        <p:spPr>
          <a:xfrm rot="5400000">
            <a:off x="1196539" y="2821155"/>
            <a:ext cx="0" cy="42362"/>
          </a:xfrm>
          <a:prstGeom prst="line">
            <a:avLst/>
          </a:prstGeom>
          <a:noFill/>
          <a:ln w="28575" cap="flat">
            <a:solidFill>
              <a:schemeClr val="tx1"/>
            </a:solidFill>
            <a:prstDash val="solid"/>
            <a:miter lim="800000"/>
          </a:ln>
          <a:effectLst/>
          <a:sp3d/>
        </p:spPr>
        <p:style>
          <a:lnRef idx="0">
            <a:scrgbClr r="0" g="0" b="0"/>
          </a:lnRef>
          <a:fillRef idx="0">
            <a:scrgbClr r="0" g="0" b="0"/>
          </a:fillRef>
          <a:effectRef idx="0">
            <a:scrgbClr r="0" g="0" b="0"/>
          </a:effectRef>
          <a:fontRef idx="none"/>
        </p:style>
      </p:cxnSp>
      <p:cxnSp>
        <p:nvCxnSpPr>
          <p:cNvPr id="985" name="Straight Connector 984">
            <a:extLst>
              <a:ext uri="{FF2B5EF4-FFF2-40B4-BE49-F238E27FC236}">
                <a16:creationId xmlns:a16="http://schemas.microsoft.com/office/drawing/2014/main" id="{8D0CFCED-A4A5-BE47-9EFB-1A431A1D57ED}"/>
              </a:ext>
            </a:extLst>
          </p:cNvPr>
          <p:cNvCxnSpPr>
            <a:cxnSpLocks/>
          </p:cNvCxnSpPr>
          <p:nvPr/>
        </p:nvCxnSpPr>
        <p:spPr>
          <a:xfrm rot="5400000">
            <a:off x="1196539" y="3164108"/>
            <a:ext cx="0" cy="42362"/>
          </a:xfrm>
          <a:prstGeom prst="line">
            <a:avLst/>
          </a:prstGeom>
          <a:noFill/>
          <a:ln w="28575" cap="flat">
            <a:solidFill>
              <a:schemeClr val="tx1"/>
            </a:solidFill>
            <a:prstDash val="solid"/>
            <a:miter lim="800000"/>
          </a:ln>
          <a:effectLst/>
          <a:sp3d/>
        </p:spPr>
        <p:style>
          <a:lnRef idx="0">
            <a:scrgbClr r="0" g="0" b="0"/>
          </a:lnRef>
          <a:fillRef idx="0">
            <a:scrgbClr r="0" g="0" b="0"/>
          </a:fillRef>
          <a:effectRef idx="0">
            <a:scrgbClr r="0" g="0" b="0"/>
          </a:effectRef>
          <a:fontRef idx="none"/>
        </p:style>
      </p:cxnSp>
      <p:cxnSp>
        <p:nvCxnSpPr>
          <p:cNvPr id="987" name="Straight Connector 986">
            <a:extLst>
              <a:ext uri="{FF2B5EF4-FFF2-40B4-BE49-F238E27FC236}">
                <a16:creationId xmlns:a16="http://schemas.microsoft.com/office/drawing/2014/main" id="{7D7AF62E-7650-8D49-BFB6-8E5BBED25143}"/>
              </a:ext>
            </a:extLst>
          </p:cNvPr>
          <p:cNvCxnSpPr>
            <a:cxnSpLocks/>
          </p:cNvCxnSpPr>
          <p:nvPr/>
        </p:nvCxnSpPr>
        <p:spPr>
          <a:xfrm rot="5400000">
            <a:off x="1196539" y="3507062"/>
            <a:ext cx="0" cy="42362"/>
          </a:xfrm>
          <a:prstGeom prst="line">
            <a:avLst/>
          </a:prstGeom>
          <a:noFill/>
          <a:ln w="28575" cap="flat">
            <a:solidFill>
              <a:schemeClr val="tx1"/>
            </a:solidFill>
            <a:prstDash val="solid"/>
            <a:miter lim="800000"/>
          </a:ln>
          <a:effectLst/>
          <a:sp3d/>
        </p:spPr>
        <p:style>
          <a:lnRef idx="0">
            <a:scrgbClr r="0" g="0" b="0"/>
          </a:lnRef>
          <a:fillRef idx="0">
            <a:scrgbClr r="0" g="0" b="0"/>
          </a:fillRef>
          <a:effectRef idx="0">
            <a:scrgbClr r="0" g="0" b="0"/>
          </a:effectRef>
          <a:fontRef idx="none"/>
        </p:style>
      </p:cxnSp>
      <p:cxnSp>
        <p:nvCxnSpPr>
          <p:cNvPr id="988" name="Straight Connector 987">
            <a:extLst>
              <a:ext uri="{FF2B5EF4-FFF2-40B4-BE49-F238E27FC236}">
                <a16:creationId xmlns:a16="http://schemas.microsoft.com/office/drawing/2014/main" id="{416C2056-926C-6B46-924A-10D18C626AC5}"/>
              </a:ext>
            </a:extLst>
          </p:cNvPr>
          <p:cNvCxnSpPr>
            <a:cxnSpLocks/>
          </p:cNvCxnSpPr>
          <p:nvPr/>
        </p:nvCxnSpPr>
        <p:spPr>
          <a:xfrm rot="5400000">
            <a:off x="1196539" y="3850015"/>
            <a:ext cx="0" cy="42362"/>
          </a:xfrm>
          <a:prstGeom prst="line">
            <a:avLst/>
          </a:prstGeom>
          <a:noFill/>
          <a:ln w="28575" cap="flat">
            <a:solidFill>
              <a:schemeClr val="tx1"/>
            </a:solidFill>
            <a:prstDash val="solid"/>
            <a:miter lim="800000"/>
          </a:ln>
          <a:effectLst/>
          <a:sp3d/>
        </p:spPr>
        <p:style>
          <a:lnRef idx="0">
            <a:scrgbClr r="0" g="0" b="0"/>
          </a:lnRef>
          <a:fillRef idx="0">
            <a:scrgbClr r="0" g="0" b="0"/>
          </a:fillRef>
          <a:effectRef idx="0">
            <a:scrgbClr r="0" g="0" b="0"/>
          </a:effectRef>
          <a:fontRef idx="none"/>
        </p:style>
      </p:cxnSp>
      <p:cxnSp>
        <p:nvCxnSpPr>
          <p:cNvPr id="990" name="Straight Connector 989">
            <a:extLst>
              <a:ext uri="{FF2B5EF4-FFF2-40B4-BE49-F238E27FC236}">
                <a16:creationId xmlns:a16="http://schemas.microsoft.com/office/drawing/2014/main" id="{98F72FB1-5CF5-1F4C-8854-710E2B5D02FC}"/>
              </a:ext>
            </a:extLst>
          </p:cNvPr>
          <p:cNvCxnSpPr>
            <a:cxnSpLocks/>
          </p:cNvCxnSpPr>
          <p:nvPr/>
        </p:nvCxnSpPr>
        <p:spPr>
          <a:xfrm rot="5400000">
            <a:off x="1196539" y="4192966"/>
            <a:ext cx="0" cy="42362"/>
          </a:xfrm>
          <a:prstGeom prst="line">
            <a:avLst/>
          </a:prstGeom>
          <a:noFill/>
          <a:ln w="28575" cap="flat">
            <a:solidFill>
              <a:schemeClr val="tx1"/>
            </a:solidFill>
            <a:prstDash val="solid"/>
            <a:miter lim="800000"/>
          </a:ln>
          <a:effectLst/>
          <a:sp3d/>
        </p:spPr>
        <p:style>
          <a:lnRef idx="0">
            <a:scrgbClr r="0" g="0" b="0"/>
          </a:lnRef>
          <a:fillRef idx="0">
            <a:scrgbClr r="0" g="0" b="0"/>
          </a:fillRef>
          <a:effectRef idx="0">
            <a:scrgbClr r="0" g="0" b="0"/>
          </a:effectRef>
          <a:fontRef idx="none"/>
        </p:style>
      </p:cxnSp>
      <p:cxnSp>
        <p:nvCxnSpPr>
          <p:cNvPr id="993" name="Straight Connector 992">
            <a:extLst>
              <a:ext uri="{FF2B5EF4-FFF2-40B4-BE49-F238E27FC236}">
                <a16:creationId xmlns:a16="http://schemas.microsoft.com/office/drawing/2014/main" id="{E8188742-72DC-7041-BDFA-FF902D05294C}"/>
              </a:ext>
            </a:extLst>
          </p:cNvPr>
          <p:cNvCxnSpPr>
            <a:cxnSpLocks/>
          </p:cNvCxnSpPr>
          <p:nvPr/>
        </p:nvCxnSpPr>
        <p:spPr>
          <a:xfrm>
            <a:off x="1880318" y="4214148"/>
            <a:ext cx="0" cy="45692"/>
          </a:xfrm>
          <a:prstGeom prst="line">
            <a:avLst/>
          </a:prstGeom>
          <a:noFill/>
          <a:ln w="28575" cap="flat">
            <a:solidFill>
              <a:schemeClr val="tx1"/>
            </a:solidFill>
            <a:prstDash val="solid"/>
            <a:miter lim="800000"/>
          </a:ln>
          <a:effectLst/>
          <a:sp3d/>
        </p:spPr>
        <p:style>
          <a:lnRef idx="0">
            <a:scrgbClr r="0" g="0" b="0"/>
          </a:lnRef>
          <a:fillRef idx="0">
            <a:scrgbClr r="0" g="0" b="0"/>
          </a:fillRef>
          <a:effectRef idx="0">
            <a:scrgbClr r="0" g="0" b="0"/>
          </a:effectRef>
          <a:fontRef idx="none"/>
        </p:style>
      </p:cxnSp>
      <p:cxnSp>
        <p:nvCxnSpPr>
          <p:cNvPr id="995" name="Straight Connector 994">
            <a:extLst>
              <a:ext uri="{FF2B5EF4-FFF2-40B4-BE49-F238E27FC236}">
                <a16:creationId xmlns:a16="http://schemas.microsoft.com/office/drawing/2014/main" id="{2775258E-E262-DB4F-AF63-7FE611A7A917}"/>
              </a:ext>
            </a:extLst>
          </p:cNvPr>
          <p:cNvCxnSpPr>
            <a:cxnSpLocks/>
          </p:cNvCxnSpPr>
          <p:nvPr/>
        </p:nvCxnSpPr>
        <p:spPr>
          <a:xfrm>
            <a:off x="2542914" y="4214148"/>
            <a:ext cx="0" cy="45692"/>
          </a:xfrm>
          <a:prstGeom prst="line">
            <a:avLst/>
          </a:prstGeom>
          <a:noFill/>
          <a:ln w="28575" cap="flat">
            <a:solidFill>
              <a:schemeClr val="tx1"/>
            </a:solidFill>
            <a:prstDash val="solid"/>
            <a:miter lim="800000"/>
          </a:ln>
          <a:effectLst/>
          <a:sp3d/>
        </p:spPr>
        <p:style>
          <a:lnRef idx="0">
            <a:scrgbClr r="0" g="0" b="0"/>
          </a:lnRef>
          <a:fillRef idx="0">
            <a:scrgbClr r="0" g="0" b="0"/>
          </a:fillRef>
          <a:effectRef idx="0">
            <a:scrgbClr r="0" g="0" b="0"/>
          </a:effectRef>
          <a:fontRef idx="none"/>
        </p:style>
      </p:cxnSp>
      <p:cxnSp>
        <p:nvCxnSpPr>
          <p:cNvPr id="996" name="Straight Connector 995">
            <a:extLst>
              <a:ext uri="{FF2B5EF4-FFF2-40B4-BE49-F238E27FC236}">
                <a16:creationId xmlns:a16="http://schemas.microsoft.com/office/drawing/2014/main" id="{DEC55CF7-931B-B047-878B-5A0E4C8EC28E}"/>
              </a:ext>
            </a:extLst>
          </p:cNvPr>
          <p:cNvCxnSpPr>
            <a:cxnSpLocks/>
          </p:cNvCxnSpPr>
          <p:nvPr/>
        </p:nvCxnSpPr>
        <p:spPr>
          <a:xfrm>
            <a:off x="2874212" y="4214148"/>
            <a:ext cx="0" cy="45692"/>
          </a:xfrm>
          <a:prstGeom prst="line">
            <a:avLst/>
          </a:prstGeom>
          <a:noFill/>
          <a:ln w="28575" cap="flat">
            <a:solidFill>
              <a:schemeClr val="tx1"/>
            </a:solidFill>
            <a:prstDash val="solid"/>
            <a:miter lim="800000"/>
          </a:ln>
          <a:effectLst/>
          <a:sp3d/>
        </p:spPr>
        <p:style>
          <a:lnRef idx="0">
            <a:scrgbClr r="0" g="0" b="0"/>
          </a:lnRef>
          <a:fillRef idx="0">
            <a:scrgbClr r="0" g="0" b="0"/>
          </a:fillRef>
          <a:effectRef idx="0">
            <a:scrgbClr r="0" g="0" b="0"/>
          </a:effectRef>
          <a:fontRef idx="none"/>
        </p:style>
      </p:cxnSp>
      <p:cxnSp>
        <p:nvCxnSpPr>
          <p:cNvPr id="997" name="Straight Connector 996">
            <a:extLst>
              <a:ext uri="{FF2B5EF4-FFF2-40B4-BE49-F238E27FC236}">
                <a16:creationId xmlns:a16="http://schemas.microsoft.com/office/drawing/2014/main" id="{9A348D20-E0FA-0F43-92A3-430A1FEBA349}"/>
              </a:ext>
            </a:extLst>
          </p:cNvPr>
          <p:cNvCxnSpPr>
            <a:cxnSpLocks/>
          </p:cNvCxnSpPr>
          <p:nvPr/>
        </p:nvCxnSpPr>
        <p:spPr>
          <a:xfrm>
            <a:off x="3205510" y="4214148"/>
            <a:ext cx="0" cy="45692"/>
          </a:xfrm>
          <a:prstGeom prst="line">
            <a:avLst/>
          </a:prstGeom>
          <a:noFill/>
          <a:ln w="28575" cap="flat">
            <a:solidFill>
              <a:schemeClr val="tx1"/>
            </a:solidFill>
            <a:prstDash val="solid"/>
            <a:miter lim="800000"/>
          </a:ln>
          <a:effectLst/>
          <a:sp3d/>
        </p:spPr>
        <p:style>
          <a:lnRef idx="0">
            <a:scrgbClr r="0" g="0" b="0"/>
          </a:lnRef>
          <a:fillRef idx="0">
            <a:scrgbClr r="0" g="0" b="0"/>
          </a:fillRef>
          <a:effectRef idx="0">
            <a:scrgbClr r="0" g="0" b="0"/>
          </a:effectRef>
          <a:fontRef idx="none"/>
        </p:style>
      </p:cxnSp>
      <p:cxnSp>
        <p:nvCxnSpPr>
          <p:cNvPr id="998" name="Straight Connector 997">
            <a:extLst>
              <a:ext uri="{FF2B5EF4-FFF2-40B4-BE49-F238E27FC236}">
                <a16:creationId xmlns:a16="http://schemas.microsoft.com/office/drawing/2014/main" id="{258FE9E6-A461-4244-9F6E-6BEE2FAF333B}"/>
              </a:ext>
            </a:extLst>
          </p:cNvPr>
          <p:cNvCxnSpPr>
            <a:cxnSpLocks/>
          </p:cNvCxnSpPr>
          <p:nvPr/>
        </p:nvCxnSpPr>
        <p:spPr>
          <a:xfrm>
            <a:off x="3536808" y="4214148"/>
            <a:ext cx="0" cy="45692"/>
          </a:xfrm>
          <a:prstGeom prst="line">
            <a:avLst/>
          </a:prstGeom>
          <a:noFill/>
          <a:ln w="28575" cap="flat">
            <a:solidFill>
              <a:schemeClr val="tx1"/>
            </a:solidFill>
            <a:prstDash val="solid"/>
            <a:miter lim="800000"/>
          </a:ln>
          <a:effectLst/>
          <a:sp3d/>
        </p:spPr>
        <p:style>
          <a:lnRef idx="0">
            <a:scrgbClr r="0" g="0" b="0"/>
          </a:lnRef>
          <a:fillRef idx="0">
            <a:scrgbClr r="0" g="0" b="0"/>
          </a:fillRef>
          <a:effectRef idx="0">
            <a:scrgbClr r="0" g="0" b="0"/>
          </a:effectRef>
          <a:fontRef idx="none"/>
        </p:style>
      </p:cxnSp>
      <p:cxnSp>
        <p:nvCxnSpPr>
          <p:cNvPr id="999" name="Straight Connector 998">
            <a:extLst>
              <a:ext uri="{FF2B5EF4-FFF2-40B4-BE49-F238E27FC236}">
                <a16:creationId xmlns:a16="http://schemas.microsoft.com/office/drawing/2014/main" id="{809EBBCB-61BD-374B-BAEE-1085737B31DC}"/>
              </a:ext>
            </a:extLst>
          </p:cNvPr>
          <p:cNvCxnSpPr>
            <a:cxnSpLocks/>
          </p:cNvCxnSpPr>
          <p:nvPr/>
        </p:nvCxnSpPr>
        <p:spPr>
          <a:xfrm>
            <a:off x="4199404" y="4214148"/>
            <a:ext cx="0" cy="45692"/>
          </a:xfrm>
          <a:prstGeom prst="line">
            <a:avLst/>
          </a:prstGeom>
          <a:noFill/>
          <a:ln w="28575" cap="flat">
            <a:solidFill>
              <a:schemeClr val="tx1"/>
            </a:solidFill>
            <a:prstDash val="solid"/>
            <a:miter lim="800000"/>
          </a:ln>
          <a:effectLst/>
          <a:sp3d/>
        </p:spPr>
        <p:style>
          <a:lnRef idx="0">
            <a:scrgbClr r="0" g="0" b="0"/>
          </a:lnRef>
          <a:fillRef idx="0">
            <a:scrgbClr r="0" g="0" b="0"/>
          </a:fillRef>
          <a:effectRef idx="0">
            <a:scrgbClr r="0" g="0" b="0"/>
          </a:effectRef>
          <a:fontRef idx="none"/>
        </p:style>
      </p:cxnSp>
      <p:cxnSp>
        <p:nvCxnSpPr>
          <p:cNvPr id="1000" name="Straight Connector 999">
            <a:extLst>
              <a:ext uri="{FF2B5EF4-FFF2-40B4-BE49-F238E27FC236}">
                <a16:creationId xmlns:a16="http://schemas.microsoft.com/office/drawing/2014/main" id="{EE2FBB28-B903-EA49-8A3C-51E2E90872EC}"/>
              </a:ext>
            </a:extLst>
          </p:cNvPr>
          <p:cNvCxnSpPr>
            <a:cxnSpLocks/>
          </p:cNvCxnSpPr>
          <p:nvPr/>
        </p:nvCxnSpPr>
        <p:spPr>
          <a:xfrm>
            <a:off x="4862000" y="4214148"/>
            <a:ext cx="0" cy="45692"/>
          </a:xfrm>
          <a:prstGeom prst="line">
            <a:avLst/>
          </a:prstGeom>
          <a:noFill/>
          <a:ln w="28575" cap="flat">
            <a:solidFill>
              <a:schemeClr val="tx1"/>
            </a:solidFill>
            <a:prstDash val="solid"/>
            <a:miter lim="800000"/>
          </a:ln>
          <a:effectLst/>
          <a:sp3d/>
        </p:spPr>
        <p:style>
          <a:lnRef idx="0">
            <a:scrgbClr r="0" g="0" b="0"/>
          </a:lnRef>
          <a:fillRef idx="0">
            <a:scrgbClr r="0" g="0" b="0"/>
          </a:fillRef>
          <a:effectRef idx="0">
            <a:scrgbClr r="0" g="0" b="0"/>
          </a:effectRef>
          <a:fontRef idx="none"/>
        </p:style>
      </p:cxnSp>
      <p:sp>
        <p:nvSpPr>
          <p:cNvPr id="1001" name="TextBox 1000">
            <a:extLst>
              <a:ext uri="{FF2B5EF4-FFF2-40B4-BE49-F238E27FC236}">
                <a16:creationId xmlns:a16="http://schemas.microsoft.com/office/drawing/2014/main" id="{E8FFFE59-C4F3-C540-B8B7-8F2C1E5973D7}"/>
              </a:ext>
            </a:extLst>
          </p:cNvPr>
          <p:cNvSpPr txBox="1"/>
          <p:nvPr/>
        </p:nvSpPr>
        <p:spPr>
          <a:xfrm>
            <a:off x="1490228" y="4268521"/>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Arial" charset="0"/>
                <a:ea typeface="+mn-ea"/>
                <a:cs typeface="Arial"/>
                <a:sym typeface="Helvetica"/>
              </a:rPr>
              <a:t>6</a:t>
            </a:r>
          </a:p>
        </p:txBody>
      </p:sp>
      <p:sp>
        <p:nvSpPr>
          <p:cNvPr id="1003" name="TextBox 1002">
            <a:extLst>
              <a:ext uri="{FF2B5EF4-FFF2-40B4-BE49-F238E27FC236}">
                <a16:creationId xmlns:a16="http://schemas.microsoft.com/office/drawing/2014/main" id="{35E4BA6A-5937-9C43-8551-B75EF1C61951}"/>
              </a:ext>
            </a:extLst>
          </p:cNvPr>
          <p:cNvSpPr txBox="1"/>
          <p:nvPr/>
        </p:nvSpPr>
        <p:spPr>
          <a:xfrm>
            <a:off x="2486480" y="4268521"/>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Arial" charset="0"/>
                <a:ea typeface="+mn-ea"/>
                <a:cs typeface="Arial"/>
                <a:sym typeface="Helvetica"/>
              </a:rPr>
              <a:t>24</a:t>
            </a:r>
          </a:p>
        </p:txBody>
      </p:sp>
      <p:sp>
        <p:nvSpPr>
          <p:cNvPr id="1004" name="TextBox 1003">
            <a:extLst>
              <a:ext uri="{FF2B5EF4-FFF2-40B4-BE49-F238E27FC236}">
                <a16:creationId xmlns:a16="http://schemas.microsoft.com/office/drawing/2014/main" id="{443D6A41-D5B5-2A41-BDEF-E8D591CB3F4F}"/>
              </a:ext>
            </a:extLst>
          </p:cNvPr>
          <p:cNvSpPr txBox="1"/>
          <p:nvPr/>
        </p:nvSpPr>
        <p:spPr>
          <a:xfrm>
            <a:off x="3482732" y="4268521"/>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Arial" charset="0"/>
                <a:ea typeface="+mn-ea"/>
                <a:cs typeface="Arial"/>
                <a:sym typeface="Helvetica"/>
              </a:rPr>
              <a:t>42</a:t>
            </a:r>
          </a:p>
        </p:txBody>
      </p:sp>
      <p:sp>
        <p:nvSpPr>
          <p:cNvPr id="1005" name="TextBox 1004">
            <a:extLst>
              <a:ext uri="{FF2B5EF4-FFF2-40B4-BE49-F238E27FC236}">
                <a16:creationId xmlns:a16="http://schemas.microsoft.com/office/drawing/2014/main" id="{E275F11E-BF90-AD48-832B-A57008F81335}"/>
              </a:ext>
            </a:extLst>
          </p:cNvPr>
          <p:cNvSpPr txBox="1"/>
          <p:nvPr/>
        </p:nvSpPr>
        <p:spPr>
          <a:xfrm>
            <a:off x="2154396" y="4268521"/>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Arial" charset="0"/>
                <a:ea typeface="+mn-ea"/>
                <a:cs typeface="Arial"/>
                <a:sym typeface="Helvetica"/>
              </a:rPr>
              <a:t>18</a:t>
            </a:r>
          </a:p>
        </p:txBody>
      </p:sp>
      <p:sp>
        <p:nvSpPr>
          <p:cNvPr id="1006" name="TextBox 1005">
            <a:extLst>
              <a:ext uri="{FF2B5EF4-FFF2-40B4-BE49-F238E27FC236}">
                <a16:creationId xmlns:a16="http://schemas.microsoft.com/office/drawing/2014/main" id="{3ADDA89F-EDAA-0E48-AA88-66B333654F61}"/>
              </a:ext>
            </a:extLst>
          </p:cNvPr>
          <p:cNvSpPr txBox="1"/>
          <p:nvPr/>
        </p:nvSpPr>
        <p:spPr>
          <a:xfrm>
            <a:off x="3150648" y="4268521"/>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Arial" charset="0"/>
                <a:ea typeface="+mn-ea"/>
                <a:cs typeface="Arial"/>
                <a:sym typeface="Helvetica"/>
              </a:rPr>
              <a:t>36</a:t>
            </a:r>
          </a:p>
        </p:txBody>
      </p:sp>
      <p:sp>
        <p:nvSpPr>
          <p:cNvPr id="1007" name="Freeform: Shape 366">
            <a:extLst>
              <a:ext uri="{FF2B5EF4-FFF2-40B4-BE49-F238E27FC236}">
                <a16:creationId xmlns:a16="http://schemas.microsoft.com/office/drawing/2014/main" id="{CE469B32-1254-CE4B-9A90-51EAEF148D5B}"/>
              </a:ext>
            </a:extLst>
          </p:cNvPr>
          <p:cNvSpPr/>
          <p:nvPr/>
        </p:nvSpPr>
        <p:spPr>
          <a:xfrm>
            <a:off x="1233123" y="2503060"/>
            <a:ext cx="3876846" cy="1132695"/>
          </a:xfrm>
          <a:custGeom>
            <a:avLst/>
            <a:gdLst>
              <a:gd name="connsiteX0" fmla="*/ 0 w 3876846"/>
              <a:gd name="connsiteY0" fmla="*/ 0 h 1132695"/>
              <a:gd name="connsiteX1" fmla="*/ 39632 w 3876846"/>
              <a:gd name="connsiteY1" fmla="*/ 0 h 1132695"/>
              <a:gd name="connsiteX2" fmla="*/ 39632 w 3876846"/>
              <a:gd name="connsiteY2" fmla="*/ 13475 h 1132695"/>
              <a:gd name="connsiteX3" fmla="*/ 59449 w 3876846"/>
              <a:gd name="connsiteY3" fmla="*/ 13475 h 1132695"/>
              <a:gd name="connsiteX4" fmla="*/ 125239 w 3876846"/>
              <a:gd name="connsiteY4" fmla="*/ 13475 h 1132695"/>
              <a:gd name="connsiteX5" fmla="*/ 125239 w 3876846"/>
              <a:gd name="connsiteY5" fmla="*/ 29328 h 1132695"/>
              <a:gd name="connsiteX6" fmla="*/ 165664 w 3876846"/>
              <a:gd name="connsiteY6" fmla="*/ 29328 h 1132695"/>
              <a:gd name="connsiteX7" fmla="*/ 165664 w 3876846"/>
              <a:gd name="connsiteY7" fmla="*/ 36462 h 1132695"/>
              <a:gd name="connsiteX8" fmla="*/ 194199 w 3876846"/>
              <a:gd name="connsiteY8" fmla="*/ 36462 h 1132695"/>
              <a:gd name="connsiteX9" fmla="*/ 194199 w 3876846"/>
              <a:gd name="connsiteY9" fmla="*/ 54693 h 1132695"/>
              <a:gd name="connsiteX10" fmla="*/ 218771 w 3876846"/>
              <a:gd name="connsiteY10" fmla="*/ 54693 h 1132695"/>
              <a:gd name="connsiteX11" fmla="*/ 218771 w 3876846"/>
              <a:gd name="connsiteY11" fmla="*/ 69753 h 1132695"/>
              <a:gd name="connsiteX12" fmla="*/ 368582 w 3876846"/>
              <a:gd name="connsiteY12" fmla="*/ 69753 h 1132695"/>
              <a:gd name="connsiteX13" fmla="*/ 368582 w 3876846"/>
              <a:gd name="connsiteY13" fmla="*/ 83228 h 1132695"/>
              <a:gd name="connsiteX14" fmla="*/ 479553 w 3876846"/>
              <a:gd name="connsiteY14" fmla="*/ 83228 h 1132695"/>
              <a:gd name="connsiteX15" fmla="*/ 479553 w 3876846"/>
              <a:gd name="connsiteY15" fmla="*/ 104630 h 1132695"/>
              <a:gd name="connsiteX16" fmla="*/ 529490 w 3876846"/>
              <a:gd name="connsiteY16" fmla="*/ 104630 h 1132695"/>
              <a:gd name="connsiteX17" fmla="*/ 529490 w 3876846"/>
              <a:gd name="connsiteY17" fmla="*/ 118105 h 1132695"/>
              <a:gd name="connsiteX18" fmla="*/ 650765 w 3876846"/>
              <a:gd name="connsiteY18" fmla="*/ 118105 h 1132695"/>
              <a:gd name="connsiteX19" fmla="*/ 650765 w 3876846"/>
              <a:gd name="connsiteY19" fmla="*/ 123653 h 1132695"/>
              <a:gd name="connsiteX20" fmla="*/ 790271 w 3876846"/>
              <a:gd name="connsiteY20" fmla="*/ 123653 h 1132695"/>
              <a:gd name="connsiteX21" fmla="*/ 790271 w 3876846"/>
              <a:gd name="connsiteY21" fmla="*/ 135543 h 1132695"/>
              <a:gd name="connsiteX22" fmla="*/ 852098 w 3876846"/>
              <a:gd name="connsiteY22" fmla="*/ 135543 h 1132695"/>
              <a:gd name="connsiteX23" fmla="*/ 852098 w 3876846"/>
              <a:gd name="connsiteY23" fmla="*/ 149018 h 1132695"/>
              <a:gd name="connsiteX24" fmla="*/ 942460 w 3876846"/>
              <a:gd name="connsiteY24" fmla="*/ 149018 h 1132695"/>
              <a:gd name="connsiteX25" fmla="*/ 942460 w 3876846"/>
              <a:gd name="connsiteY25" fmla="*/ 161700 h 1132695"/>
              <a:gd name="connsiteX26" fmla="*/ 966239 w 3876846"/>
              <a:gd name="connsiteY26" fmla="*/ 161700 h 1132695"/>
              <a:gd name="connsiteX27" fmla="*/ 966239 w 3876846"/>
              <a:gd name="connsiteY27" fmla="*/ 175176 h 1132695"/>
              <a:gd name="connsiteX28" fmla="*/ 1105746 w 3876846"/>
              <a:gd name="connsiteY28" fmla="*/ 175176 h 1132695"/>
              <a:gd name="connsiteX29" fmla="*/ 1105746 w 3876846"/>
              <a:gd name="connsiteY29" fmla="*/ 191028 h 1132695"/>
              <a:gd name="connsiteX30" fmla="*/ 1158853 w 3876846"/>
              <a:gd name="connsiteY30" fmla="*/ 191028 h 1132695"/>
              <a:gd name="connsiteX31" fmla="*/ 1158853 w 3876846"/>
              <a:gd name="connsiteY31" fmla="*/ 206089 h 1132695"/>
              <a:gd name="connsiteX32" fmla="*/ 1288055 w 3876846"/>
              <a:gd name="connsiteY32" fmla="*/ 206089 h 1132695"/>
              <a:gd name="connsiteX33" fmla="*/ 1288055 w 3876846"/>
              <a:gd name="connsiteY33" fmla="*/ 233831 h 1132695"/>
              <a:gd name="connsiteX34" fmla="*/ 1315005 w 3876846"/>
              <a:gd name="connsiteY34" fmla="*/ 233831 h 1132695"/>
              <a:gd name="connsiteX35" fmla="*/ 1315005 w 3876846"/>
              <a:gd name="connsiteY35" fmla="*/ 259196 h 1132695"/>
              <a:gd name="connsiteX36" fmla="*/ 1335614 w 3876846"/>
              <a:gd name="connsiteY36" fmla="*/ 259196 h 1132695"/>
              <a:gd name="connsiteX37" fmla="*/ 1335614 w 3876846"/>
              <a:gd name="connsiteY37" fmla="*/ 293280 h 1132695"/>
              <a:gd name="connsiteX38" fmla="*/ 1377624 w 3876846"/>
              <a:gd name="connsiteY38" fmla="*/ 293280 h 1132695"/>
              <a:gd name="connsiteX39" fmla="*/ 1377624 w 3876846"/>
              <a:gd name="connsiteY39" fmla="*/ 321816 h 1132695"/>
              <a:gd name="connsiteX40" fmla="*/ 1402989 w 3876846"/>
              <a:gd name="connsiteY40" fmla="*/ 321816 h 1132695"/>
              <a:gd name="connsiteX41" fmla="*/ 1402989 w 3876846"/>
              <a:gd name="connsiteY41" fmla="*/ 340046 h 1132695"/>
              <a:gd name="connsiteX42" fmla="*/ 1509997 w 3876846"/>
              <a:gd name="connsiteY42" fmla="*/ 340046 h 1132695"/>
              <a:gd name="connsiteX43" fmla="*/ 1509997 w 3876846"/>
              <a:gd name="connsiteY43" fmla="*/ 356692 h 1132695"/>
              <a:gd name="connsiteX44" fmla="*/ 1535361 w 3876846"/>
              <a:gd name="connsiteY44" fmla="*/ 356692 h 1132695"/>
              <a:gd name="connsiteX45" fmla="*/ 1535361 w 3876846"/>
              <a:gd name="connsiteY45" fmla="*/ 370167 h 1132695"/>
              <a:gd name="connsiteX46" fmla="*/ 1604322 w 3876846"/>
              <a:gd name="connsiteY46" fmla="*/ 370167 h 1132695"/>
              <a:gd name="connsiteX47" fmla="*/ 1604322 w 3876846"/>
              <a:gd name="connsiteY47" fmla="*/ 393947 h 1132695"/>
              <a:gd name="connsiteX48" fmla="*/ 1647917 w 3876846"/>
              <a:gd name="connsiteY48" fmla="*/ 393947 h 1132695"/>
              <a:gd name="connsiteX49" fmla="*/ 1647917 w 3876846"/>
              <a:gd name="connsiteY49" fmla="*/ 407422 h 1132695"/>
              <a:gd name="connsiteX50" fmla="*/ 1647917 w 3876846"/>
              <a:gd name="connsiteY50" fmla="*/ 415348 h 1132695"/>
              <a:gd name="connsiteX51" fmla="*/ 1716085 w 3876846"/>
              <a:gd name="connsiteY51" fmla="*/ 415348 h 1132695"/>
              <a:gd name="connsiteX52" fmla="*/ 1716085 w 3876846"/>
              <a:gd name="connsiteY52" fmla="*/ 428823 h 1132695"/>
              <a:gd name="connsiteX53" fmla="*/ 1750169 w 3876846"/>
              <a:gd name="connsiteY53" fmla="*/ 428823 h 1132695"/>
              <a:gd name="connsiteX54" fmla="*/ 1750169 w 3876846"/>
              <a:gd name="connsiteY54" fmla="*/ 447054 h 1132695"/>
              <a:gd name="connsiteX55" fmla="*/ 1766815 w 3876846"/>
              <a:gd name="connsiteY55" fmla="*/ 447054 h 1132695"/>
              <a:gd name="connsiteX56" fmla="*/ 1766815 w 3876846"/>
              <a:gd name="connsiteY56" fmla="*/ 462907 h 1132695"/>
              <a:gd name="connsiteX57" fmla="*/ 1884127 w 3876846"/>
              <a:gd name="connsiteY57" fmla="*/ 462907 h 1132695"/>
              <a:gd name="connsiteX58" fmla="*/ 1884127 w 3876846"/>
              <a:gd name="connsiteY58" fmla="*/ 472419 h 1132695"/>
              <a:gd name="connsiteX59" fmla="*/ 1934857 w 3876846"/>
              <a:gd name="connsiteY59" fmla="*/ 472419 h 1132695"/>
              <a:gd name="connsiteX60" fmla="*/ 1934857 w 3876846"/>
              <a:gd name="connsiteY60" fmla="*/ 485894 h 1132695"/>
              <a:gd name="connsiteX61" fmla="*/ 1983208 w 3876846"/>
              <a:gd name="connsiteY61" fmla="*/ 485894 h 1132695"/>
              <a:gd name="connsiteX62" fmla="*/ 1983208 w 3876846"/>
              <a:gd name="connsiteY62" fmla="*/ 497784 h 1132695"/>
              <a:gd name="connsiteX63" fmla="*/ 2053754 w 3876846"/>
              <a:gd name="connsiteY63" fmla="*/ 497784 h 1132695"/>
              <a:gd name="connsiteX64" fmla="*/ 2053754 w 3876846"/>
              <a:gd name="connsiteY64" fmla="*/ 509673 h 1132695"/>
              <a:gd name="connsiteX65" fmla="*/ 2075948 w 3876846"/>
              <a:gd name="connsiteY65" fmla="*/ 509673 h 1132695"/>
              <a:gd name="connsiteX66" fmla="*/ 2075948 w 3876846"/>
              <a:gd name="connsiteY66" fmla="*/ 517600 h 1132695"/>
              <a:gd name="connsiteX67" fmla="*/ 2102898 w 3876846"/>
              <a:gd name="connsiteY67" fmla="*/ 517600 h 1132695"/>
              <a:gd name="connsiteX68" fmla="*/ 2102898 w 3876846"/>
              <a:gd name="connsiteY68" fmla="*/ 526319 h 1132695"/>
              <a:gd name="connsiteX69" fmla="*/ 2137775 w 3876846"/>
              <a:gd name="connsiteY69" fmla="*/ 526319 h 1132695"/>
              <a:gd name="connsiteX70" fmla="*/ 2137775 w 3876846"/>
              <a:gd name="connsiteY70" fmla="*/ 539794 h 1132695"/>
              <a:gd name="connsiteX71" fmla="*/ 2157591 w 3876846"/>
              <a:gd name="connsiteY71" fmla="*/ 539794 h 1132695"/>
              <a:gd name="connsiteX72" fmla="*/ 2157591 w 3876846"/>
              <a:gd name="connsiteY72" fmla="*/ 563574 h 1132695"/>
              <a:gd name="connsiteX73" fmla="*/ 2244782 w 3876846"/>
              <a:gd name="connsiteY73" fmla="*/ 563574 h 1132695"/>
              <a:gd name="connsiteX74" fmla="*/ 2244782 w 3876846"/>
              <a:gd name="connsiteY74" fmla="*/ 576256 h 1132695"/>
              <a:gd name="connsiteX75" fmla="*/ 2280452 w 3876846"/>
              <a:gd name="connsiteY75" fmla="*/ 576256 h 1132695"/>
              <a:gd name="connsiteX76" fmla="*/ 2308987 w 3876846"/>
              <a:gd name="connsiteY76" fmla="*/ 576256 h 1132695"/>
              <a:gd name="connsiteX77" fmla="*/ 2308987 w 3876846"/>
              <a:gd name="connsiteY77" fmla="*/ 590524 h 1132695"/>
              <a:gd name="connsiteX78" fmla="*/ 2342278 w 3876846"/>
              <a:gd name="connsiteY78" fmla="*/ 590524 h 1132695"/>
              <a:gd name="connsiteX79" fmla="*/ 2342278 w 3876846"/>
              <a:gd name="connsiteY79" fmla="*/ 610340 h 1132695"/>
              <a:gd name="connsiteX80" fmla="*/ 2391423 w 3876846"/>
              <a:gd name="connsiteY80" fmla="*/ 610340 h 1132695"/>
              <a:gd name="connsiteX81" fmla="*/ 2391423 w 3876846"/>
              <a:gd name="connsiteY81" fmla="*/ 626986 h 1132695"/>
              <a:gd name="connsiteX82" fmla="*/ 2438189 w 3876846"/>
              <a:gd name="connsiteY82" fmla="*/ 626986 h 1132695"/>
              <a:gd name="connsiteX83" fmla="*/ 2438189 w 3876846"/>
              <a:gd name="connsiteY83" fmla="*/ 649180 h 1132695"/>
              <a:gd name="connsiteX84" fmla="*/ 2456420 w 3876846"/>
              <a:gd name="connsiteY84" fmla="*/ 649180 h 1132695"/>
              <a:gd name="connsiteX85" fmla="*/ 2456420 w 3876846"/>
              <a:gd name="connsiteY85" fmla="*/ 673752 h 1132695"/>
              <a:gd name="connsiteX86" fmla="*/ 2636351 w 3876846"/>
              <a:gd name="connsiteY86" fmla="*/ 673752 h 1132695"/>
              <a:gd name="connsiteX87" fmla="*/ 2636351 w 3876846"/>
              <a:gd name="connsiteY87" fmla="*/ 703872 h 1132695"/>
              <a:gd name="connsiteX88" fmla="*/ 2651411 w 3876846"/>
              <a:gd name="connsiteY88" fmla="*/ 703872 h 1132695"/>
              <a:gd name="connsiteX89" fmla="*/ 2651411 w 3876846"/>
              <a:gd name="connsiteY89" fmla="*/ 727652 h 1132695"/>
              <a:gd name="connsiteX90" fmla="*/ 2669642 w 3876846"/>
              <a:gd name="connsiteY90" fmla="*/ 727652 h 1132695"/>
              <a:gd name="connsiteX91" fmla="*/ 2669642 w 3876846"/>
              <a:gd name="connsiteY91" fmla="*/ 742712 h 1132695"/>
              <a:gd name="connsiteX92" fmla="*/ 2693422 w 3876846"/>
              <a:gd name="connsiteY92" fmla="*/ 742712 h 1132695"/>
              <a:gd name="connsiteX93" fmla="*/ 2693422 w 3876846"/>
              <a:gd name="connsiteY93" fmla="*/ 753017 h 1132695"/>
              <a:gd name="connsiteX94" fmla="*/ 2872560 w 3876846"/>
              <a:gd name="connsiteY94" fmla="*/ 753017 h 1132695"/>
              <a:gd name="connsiteX95" fmla="*/ 2872560 w 3876846"/>
              <a:gd name="connsiteY95" fmla="*/ 781552 h 1132695"/>
              <a:gd name="connsiteX96" fmla="*/ 2905059 w 3876846"/>
              <a:gd name="connsiteY96" fmla="*/ 781552 h 1132695"/>
              <a:gd name="connsiteX97" fmla="*/ 2905059 w 3876846"/>
              <a:gd name="connsiteY97" fmla="*/ 804539 h 1132695"/>
              <a:gd name="connsiteX98" fmla="*/ 2915363 w 3876846"/>
              <a:gd name="connsiteY98" fmla="*/ 804539 h 1132695"/>
              <a:gd name="connsiteX99" fmla="*/ 2915363 w 3876846"/>
              <a:gd name="connsiteY99" fmla="*/ 823562 h 1132695"/>
              <a:gd name="connsiteX100" fmla="*/ 2943106 w 3876846"/>
              <a:gd name="connsiteY100" fmla="*/ 823562 h 1132695"/>
              <a:gd name="connsiteX101" fmla="*/ 2943106 w 3876846"/>
              <a:gd name="connsiteY101" fmla="*/ 858439 h 1132695"/>
              <a:gd name="connsiteX102" fmla="*/ 2958167 w 3876846"/>
              <a:gd name="connsiteY102" fmla="*/ 858439 h 1132695"/>
              <a:gd name="connsiteX103" fmla="*/ 2958167 w 3876846"/>
              <a:gd name="connsiteY103" fmla="*/ 886974 h 1132695"/>
              <a:gd name="connsiteX104" fmla="*/ 2977190 w 3876846"/>
              <a:gd name="connsiteY104" fmla="*/ 886974 h 1132695"/>
              <a:gd name="connsiteX105" fmla="*/ 2977190 w 3876846"/>
              <a:gd name="connsiteY105" fmla="*/ 898864 h 1132695"/>
              <a:gd name="connsiteX106" fmla="*/ 3005726 w 3876846"/>
              <a:gd name="connsiteY106" fmla="*/ 898864 h 1132695"/>
              <a:gd name="connsiteX107" fmla="*/ 3005726 w 3876846"/>
              <a:gd name="connsiteY107" fmla="*/ 921058 h 1132695"/>
              <a:gd name="connsiteX108" fmla="*/ 3029505 w 3876846"/>
              <a:gd name="connsiteY108" fmla="*/ 921058 h 1132695"/>
              <a:gd name="connsiteX109" fmla="*/ 3029505 w 3876846"/>
              <a:gd name="connsiteY109" fmla="*/ 934533 h 1132695"/>
              <a:gd name="connsiteX110" fmla="*/ 3103221 w 3876846"/>
              <a:gd name="connsiteY110" fmla="*/ 934533 h 1132695"/>
              <a:gd name="connsiteX111" fmla="*/ 3103221 w 3876846"/>
              <a:gd name="connsiteY111" fmla="*/ 954349 h 1132695"/>
              <a:gd name="connsiteX112" fmla="*/ 3129379 w 3876846"/>
              <a:gd name="connsiteY112" fmla="*/ 954349 h 1132695"/>
              <a:gd name="connsiteX113" fmla="*/ 3129379 w 3876846"/>
              <a:gd name="connsiteY113" fmla="*/ 978129 h 1132695"/>
              <a:gd name="connsiteX114" fmla="*/ 3129379 w 3876846"/>
              <a:gd name="connsiteY114" fmla="*/ 1001116 h 1132695"/>
              <a:gd name="connsiteX115" fmla="*/ 3250654 w 3876846"/>
              <a:gd name="connsiteY115" fmla="*/ 1001116 h 1132695"/>
              <a:gd name="connsiteX116" fmla="*/ 3250654 w 3876846"/>
              <a:gd name="connsiteY116" fmla="*/ 1024895 h 1132695"/>
              <a:gd name="connsiteX117" fmla="*/ 3286323 w 3876846"/>
              <a:gd name="connsiteY117" fmla="*/ 1024895 h 1132695"/>
              <a:gd name="connsiteX118" fmla="*/ 3286323 w 3876846"/>
              <a:gd name="connsiteY118" fmla="*/ 1061357 h 1132695"/>
              <a:gd name="connsiteX119" fmla="*/ 3547897 w 3876846"/>
              <a:gd name="connsiteY119" fmla="*/ 1061357 h 1132695"/>
              <a:gd name="connsiteX120" fmla="*/ 3547897 w 3876846"/>
              <a:gd name="connsiteY120" fmla="*/ 1132696 h 1132695"/>
              <a:gd name="connsiteX121" fmla="*/ 3876847 w 3876846"/>
              <a:gd name="connsiteY121" fmla="*/ 1132696 h 1132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3876846" h="1132695">
                <a:moveTo>
                  <a:pt x="0" y="0"/>
                </a:moveTo>
                <a:lnTo>
                  <a:pt x="39632" y="0"/>
                </a:lnTo>
                <a:lnTo>
                  <a:pt x="39632" y="13475"/>
                </a:lnTo>
                <a:lnTo>
                  <a:pt x="59449" y="13475"/>
                </a:lnTo>
                <a:lnTo>
                  <a:pt x="125239" y="13475"/>
                </a:lnTo>
                <a:lnTo>
                  <a:pt x="125239" y="29328"/>
                </a:lnTo>
                <a:lnTo>
                  <a:pt x="165664" y="29328"/>
                </a:lnTo>
                <a:lnTo>
                  <a:pt x="165664" y="36462"/>
                </a:lnTo>
                <a:lnTo>
                  <a:pt x="194199" y="36462"/>
                </a:lnTo>
                <a:lnTo>
                  <a:pt x="194199" y="54693"/>
                </a:lnTo>
                <a:lnTo>
                  <a:pt x="218771" y="54693"/>
                </a:lnTo>
                <a:lnTo>
                  <a:pt x="218771" y="69753"/>
                </a:lnTo>
                <a:lnTo>
                  <a:pt x="368582" y="69753"/>
                </a:lnTo>
                <a:lnTo>
                  <a:pt x="368582" y="83228"/>
                </a:lnTo>
                <a:lnTo>
                  <a:pt x="479553" y="83228"/>
                </a:lnTo>
                <a:lnTo>
                  <a:pt x="479553" y="104630"/>
                </a:lnTo>
                <a:lnTo>
                  <a:pt x="529490" y="104630"/>
                </a:lnTo>
                <a:lnTo>
                  <a:pt x="529490" y="118105"/>
                </a:lnTo>
                <a:lnTo>
                  <a:pt x="650765" y="118105"/>
                </a:lnTo>
                <a:lnTo>
                  <a:pt x="650765" y="123653"/>
                </a:lnTo>
                <a:lnTo>
                  <a:pt x="790271" y="123653"/>
                </a:lnTo>
                <a:lnTo>
                  <a:pt x="790271" y="135543"/>
                </a:lnTo>
                <a:lnTo>
                  <a:pt x="852098" y="135543"/>
                </a:lnTo>
                <a:lnTo>
                  <a:pt x="852098" y="149018"/>
                </a:lnTo>
                <a:lnTo>
                  <a:pt x="942460" y="149018"/>
                </a:lnTo>
                <a:lnTo>
                  <a:pt x="942460" y="161700"/>
                </a:lnTo>
                <a:lnTo>
                  <a:pt x="966239" y="161700"/>
                </a:lnTo>
                <a:lnTo>
                  <a:pt x="966239" y="175176"/>
                </a:lnTo>
                <a:lnTo>
                  <a:pt x="1105746" y="175176"/>
                </a:lnTo>
                <a:lnTo>
                  <a:pt x="1105746" y="191028"/>
                </a:lnTo>
                <a:lnTo>
                  <a:pt x="1158853" y="191028"/>
                </a:lnTo>
                <a:lnTo>
                  <a:pt x="1158853" y="206089"/>
                </a:lnTo>
                <a:lnTo>
                  <a:pt x="1288055" y="206089"/>
                </a:lnTo>
                <a:lnTo>
                  <a:pt x="1288055" y="233831"/>
                </a:lnTo>
                <a:lnTo>
                  <a:pt x="1315005" y="233831"/>
                </a:lnTo>
                <a:lnTo>
                  <a:pt x="1315005" y="259196"/>
                </a:lnTo>
                <a:lnTo>
                  <a:pt x="1335614" y="259196"/>
                </a:lnTo>
                <a:lnTo>
                  <a:pt x="1335614" y="293280"/>
                </a:lnTo>
                <a:lnTo>
                  <a:pt x="1377624" y="293280"/>
                </a:lnTo>
                <a:lnTo>
                  <a:pt x="1377624" y="321816"/>
                </a:lnTo>
                <a:lnTo>
                  <a:pt x="1402989" y="321816"/>
                </a:lnTo>
                <a:lnTo>
                  <a:pt x="1402989" y="340046"/>
                </a:lnTo>
                <a:lnTo>
                  <a:pt x="1509997" y="340046"/>
                </a:lnTo>
                <a:lnTo>
                  <a:pt x="1509997" y="356692"/>
                </a:lnTo>
                <a:lnTo>
                  <a:pt x="1535361" y="356692"/>
                </a:lnTo>
                <a:lnTo>
                  <a:pt x="1535361" y="370167"/>
                </a:lnTo>
                <a:lnTo>
                  <a:pt x="1604322" y="370167"/>
                </a:lnTo>
                <a:lnTo>
                  <a:pt x="1604322" y="393947"/>
                </a:lnTo>
                <a:lnTo>
                  <a:pt x="1647917" y="393947"/>
                </a:lnTo>
                <a:lnTo>
                  <a:pt x="1647917" y="407422"/>
                </a:lnTo>
                <a:lnTo>
                  <a:pt x="1647917" y="415348"/>
                </a:lnTo>
                <a:lnTo>
                  <a:pt x="1716085" y="415348"/>
                </a:lnTo>
                <a:lnTo>
                  <a:pt x="1716085" y="428823"/>
                </a:lnTo>
                <a:lnTo>
                  <a:pt x="1750169" y="428823"/>
                </a:lnTo>
                <a:lnTo>
                  <a:pt x="1750169" y="447054"/>
                </a:lnTo>
                <a:lnTo>
                  <a:pt x="1766815" y="447054"/>
                </a:lnTo>
                <a:lnTo>
                  <a:pt x="1766815" y="462907"/>
                </a:lnTo>
                <a:lnTo>
                  <a:pt x="1884127" y="462907"/>
                </a:lnTo>
                <a:lnTo>
                  <a:pt x="1884127" y="472419"/>
                </a:lnTo>
                <a:lnTo>
                  <a:pt x="1934857" y="472419"/>
                </a:lnTo>
                <a:lnTo>
                  <a:pt x="1934857" y="485894"/>
                </a:lnTo>
                <a:lnTo>
                  <a:pt x="1983208" y="485894"/>
                </a:lnTo>
                <a:lnTo>
                  <a:pt x="1983208" y="497784"/>
                </a:lnTo>
                <a:lnTo>
                  <a:pt x="2053754" y="497784"/>
                </a:lnTo>
                <a:lnTo>
                  <a:pt x="2053754" y="509673"/>
                </a:lnTo>
                <a:lnTo>
                  <a:pt x="2075948" y="509673"/>
                </a:lnTo>
                <a:lnTo>
                  <a:pt x="2075948" y="517600"/>
                </a:lnTo>
                <a:lnTo>
                  <a:pt x="2102898" y="517600"/>
                </a:lnTo>
                <a:lnTo>
                  <a:pt x="2102898" y="526319"/>
                </a:lnTo>
                <a:lnTo>
                  <a:pt x="2137775" y="526319"/>
                </a:lnTo>
                <a:lnTo>
                  <a:pt x="2137775" y="539794"/>
                </a:lnTo>
                <a:lnTo>
                  <a:pt x="2157591" y="539794"/>
                </a:lnTo>
                <a:lnTo>
                  <a:pt x="2157591" y="563574"/>
                </a:lnTo>
                <a:lnTo>
                  <a:pt x="2244782" y="563574"/>
                </a:lnTo>
                <a:lnTo>
                  <a:pt x="2244782" y="576256"/>
                </a:lnTo>
                <a:lnTo>
                  <a:pt x="2280452" y="576256"/>
                </a:lnTo>
                <a:lnTo>
                  <a:pt x="2308987" y="576256"/>
                </a:lnTo>
                <a:lnTo>
                  <a:pt x="2308987" y="590524"/>
                </a:lnTo>
                <a:lnTo>
                  <a:pt x="2342278" y="590524"/>
                </a:lnTo>
                <a:lnTo>
                  <a:pt x="2342278" y="610340"/>
                </a:lnTo>
                <a:lnTo>
                  <a:pt x="2391423" y="610340"/>
                </a:lnTo>
                <a:lnTo>
                  <a:pt x="2391423" y="626986"/>
                </a:lnTo>
                <a:lnTo>
                  <a:pt x="2438189" y="626986"/>
                </a:lnTo>
                <a:lnTo>
                  <a:pt x="2438189" y="649180"/>
                </a:lnTo>
                <a:lnTo>
                  <a:pt x="2456420" y="649180"/>
                </a:lnTo>
                <a:lnTo>
                  <a:pt x="2456420" y="673752"/>
                </a:lnTo>
                <a:lnTo>
                  <a:pt x="2636351" y="673752"/>
                </a:lnTo>
                <a:lnTo>
                  <a:pt x="2636351" y="703872"/>
                </a:lnTo>
                <a:lnTo>
                  <a:pt x="2651411" y="703872"/>
                </a:lnTo>
                <a:lnTo>
                  <a:pt x="2651411" y="727652"/>
                </a:lnTo>
                <a:lnTo>
                  <a:pt x="2669642" y="727652"/>
                </a:lnTo>
                <a:lnTo>
                  <a:pt x="2669642" y="742712"/>
                </a:lnTo>
                <a:lnTo>
                  <a:pt x="2693422" y="742712"/>
                </a:lnTo>
                <a:lnTo>
                  <a:pt x="2693422" y="753017"/>
                </a:lnTo>
                <a:lnTo>
                  <a:pt x="2872560" y="753017"/>
                </a:lnTo>
                <a:lnTo>
                  <a:pt x="2872560" y="781552"/>
                </a:lnTo>
                <a:lnTo>
                  <a:pt x="2905059" y="781552"/>
                </a:lnTo>
                <a:lnTo>
                  <a:pt x="2905059" y="804539"/>
                </a:lnTo>
                <a:lnTo>
                  <a:pt x="2915363" y="804539"/>
                </a:lnTo>
                <a:lnTo>
                  <a:pt x="2915363" y="823562"/>
                </a:lnTo>
                <a:lnTo>
                  <a:pt x="2943106" y="823562"/>
                </a:lnTo>
                <a:lnTo>
                  <a:pt x="2943106" y="858439"/>
                </a:lnTo>
                <a:lnTo>
                  <a:pt x="2958167" y="858439"/>
                </a:lnTo>
                <a:lnTo>
                  <a:pt x="2958167" y="886974"/>
                </a:lnTo>
                <a:lnTo>
                  <a:pt x="2977190" y="886974"/>
                </a:lnTo>
                <a:lnTo>
                  <a:pt x="2977190" y="898864"/>
                </a:lnTo>
                <a:lnTo>
                  <a:pt x="3005726" y="898864"/>
                </a:lnTo>
                <a:lnTo>
                  <a:pt x="3005726" y="921058"/>
                </a:lnTo>
                <a:lnTo>
                  <a:pt x="3029505" y="921058"/>
                </a:lnTo>
                <a:lnTo>
                  <a:pt x="3029505" y="934533"/>
                </a:lnTo>
                <a:lnTo>
                  <a:pt x="3103221" y="934533"/>
                </a:lnTo>
                <a:lnTo>
                  <a:pt x="3103221" y="954349"/>
                </a:lnTo>
                <a:lnTo>
                  <a:pt x="3129379" y="954349"/>
                </a:lnTo>
                <a:lnTo>
                  <a:pt x="3129379" y="978129"/>
                </a:lnTo>
                <a:lnTo>
                  <a:pt x="3129379" y="1001116"/>
                </a:lnTo>
                <a:lnTo>
                  <a:pt x="3250654" y="1001116"/>
                </a:lnTo>
                <a:lnTo>
                  <a:pt x="3250654" y="1024895"/>
                </a:lnTo>
                <a:lnTo>
                  <a:pt x="3286323" y="1024895"/>
                </a:lnTo>
                <a:lnTo>
                  <a:pt x="3286323" y="1061357"/>
                </a:lnTo>
                <a:lnTo>
                  <a:pt x="3547897" y="1061357"/>
                </a:lnTo>
                <a:lnTo>
                  <a:pt x="3547897" y="1132696"/>
                </a:lnTo>
                <a:lnTo>
                  <a:pt x="3876847" y="1132696"/>
                </a:lnTo>
              </a:path>
            </a:pathLst>
          </a:custGeom>
          <a:noFill/>
          <a:ln w="19050" cap="flat">
            <a:solidFill>
              <a:schemeClr val="tx2"/>
            </a:solidFill>
            <a:prstDash val="solid"/>
            <a:miter/>
          </a:ln>
        </p:spPr>
        <p:txBody>
          <a:bodyPr rtlCol="0"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ru-UA" sz="1800" b="0" i="0" u="none" strike="noStrike" kern="1200" cap="none" spc="0" normalizeH="0" baseline="0" noProof="0" dirty="0">
              <a:ln>
                <a:noFill/>
              </a:ln>
              <a:solidFill>
                <a:srgbClr val="000000"/>
              </a:solidFill>
              <a:effectLst/>
              <a:uLnTx/>
              <a:uFillTx/>
              <a:latin typeface="Arial" charset="0"/>
              <a:ea typeface="+mn-ea"/>
              <a:cs typeface="Arial" charset="0"/>
            </a:endParaRPr>
          </a:p>
        </p:txBody>
      </p:sp>
      <p:sp>
        <p:nvSpPr>
          <p:cNvPr id="1008" name="Freeform: Shape 612">
            <a:extLst>
              <a:ext uri="{FF2B5EF4-FFF2-40B4-BE49-F238E27FC236}">
                <a16:creationId xmlns:a16="http://schemas.microsoft.com/office/drawing/2014/main" id="{CDC7DAD1-4F4A-2B44-A1F2-503E008254B8}"/>
              </a:ext>
            </a:extLst>
          </p:cNvPr>
          <p:cNvSpPr/>
          <p:nvPr/>
        </p:nvSpPr>
        <p:spPr>
          <a:xfrm>
            <a:off x="1233920" y="2506235"/>
            <a:ext cx="3256994" cy="1676452"/>
          </a:xfrm>
          <a:custGeom>
            <a:avLst/>
            <a:gdLst>
              <a:gd name="connsiteX0" fmla="*/ 0 w 3256994"/>
              <a:gd name="connsiteY0" fmla="*/ 0 h 1676452"/>
              <a:gd name="connsiteX1" fmla="*/ 27743 w 3256994"/>
              <a:gd name="connsiteY1" fmla="*/ 0 h 1676452"/>
              <a:gd name="connsiteX2" fmla="*/ 27743 w 3256994"/>
              <a:gd name="connsiteY2" fmla="*/ 7926 h 1676452"/>
              <a:gd name="connsiteX3" fmla="*/ 57863 w 3256994"/>
              <a:gd name="connsiteY3" fmla="*/ 7926 h 1676452"/>
              <a:gd name="connsiteX4" fmla="*/ 57863 w 3256994"/>
              <a:gd name="connsiteY4" fmla="*/ 29328 h 1676452"/>
              <a:gd name="connsiteX5" fmla="*/ 103837 w 3256994"/>
              <a:gd name="connsiteY5" fmla="*/ 29328 h 1676452"/>
              <a:gd name="connsiteX6" fmla="*/ 103837 w 3256994"/>
              <a:gd name="connsiteY6" fmla="*/ 37254 h 1676452"/>
              <a:gd name="connsiteX7" fmla="*/ 111764 w 3256994"/>
              <a:gd name="connsiteY7" fmla="*/ 37254 h 1676452"/>
              <a:gd name="connsiteX8" fmla="*/ 111764 w 3256994"/>
              <a:gd name="connsiteY8" fmla="*/ 48352 h 1676452"/>
              <a:gd name="connsiteX9" fmla="*/ 129995 w 3256994"/>
              <a:gd name="connsiteY9" fmla="*/ 48352 h 1676452"/>
              <a:gd name="connsiteX10" fmla="*/ 129995 w 3256994"/>
              <a:gd name="connsiteY10" fmla="*/ 56278 h 1676452"/>
              <a:gd name="connsiteX11" fmla="*/ 175968 w 3256994"/>
              <a:gd name="connsiteY11" fmla="*/ 56278 h 1676452"/>
              <a:gd name="connsiteX12" fmla="*/ 175968 w 3256994"/>
              <a:gd name="connsiteY12" fmla="*/ 68960 h 1676452"/>
              <a:gd name="connsiteX13" fmla="*/ 221149 w 3256994"/>
              <a:gd name="connsiteY13" fmla="*/ 68960 h 1676452"/>
              <a:gd name="connsiteX14" fmla="*/ 221149 w 3256994"/>
              <a:gd name="connsiteY14" fmla="*/ 76887 h 1676452"/>
              <a:gd name="connsiteX15" fmla="*/ 244929 w 3256994"/>
              <a:gd name="connsiteY15" fmla="*/ 76887 h 1676452"/>
              <a:gd name="connsiteX16" fmla="*/ 244929 w 3256994"/>
              <a:gd name="connsiteY16" fmla="*/ 91947 h 1676452"/>
              <a:gd name="connsiteX17" fmla="*/ 301999 w 3256994"/>
              <a:gd name="connsiteY17" fmla="*/ 91947 h 1676452"/>
              <a:gd name="connsiteX18" fmla="*/ 301999 w 3256994"/>
              <a:gd name="connsiteY18" fmla="*/ 104630 h 1676452"/>
              <a:gd name="connsiteX19" fmla="*/ 308341 w 3256994"/>
              <a:gd name="connsiteY19" fmla="*/ 104630 h 1676452"/>
              <a:gd name="connsiteX20" fmla="*/ 308341 w 3256994"/>
              <a:gd name="connsiteY20" fmla="*/ 117312 h 1676452"/>
              <a:gd name="connsiteX21" fmla="*/ 318645 w 3256994"/>
              <a:gd name="connsiteY21" fmla="*/ 117312 h 1676452"/>
              <a:gd name="connsiteX22" fmla="*/ 318645 w 3256994"/>
              <a:gd name="connsiteY22" fmla="*/ 124446 h 1676452"/>
              <a:gd name="connsiteX23" fmla="*/ 328157 w 3256994"/>
              <a:gd name="connsiteY23" fmla="*/ 124446 h 1676452"/>
              <a:gd name="connsiteX24" fmla="*/ 328157 w 3256994"/>
              <a:gd name="connsiteY24" fmla="*/ 137921 h 1676452"/>
              <a:gd name="connsiteX25" fmla="*/ 343217 w 3256994"/>
              <a:gd name="connsiteY25" fmla="*/ 137921 h 1676452"/>
              <a:gd name="connsiteX26" fmla="*/ 343217 w 3256994"/>
              <a:gd name="connsiteY26" fmla="*/ 156152 h 1676452"/>
              <a:gd name="connsiteX27" fmla="*/ 361448 w 3256994"/>
              <a:gd name="connsiteY27" fmla="*/ 156152 h 1676452"/>
              <a:gd name="connsiteX28" fmla="*/ 361448 w 3256994"/>
              <a:gd name="connsiteY28" fmla="*/ 169627 h 1676452"/>
              <a:gd name="connsiteX29" fmla="*/ 370167 w 3256994"/>
              <a:gd name="connsiteY29" fmla="*/ 169627 h 1676452"/>
              <a:gd name="connsiteX30" fmla="*/ 370167 w 3256994"/>
              <a:gd name="connsiteY30" fmla="*/ 183102 h 1676452"/>
              <a:gd name="connsiteX31" fmla="*/ 381264 w 3256994"/>
              <a:gd name="connsiteY31" fmla="*/ 183102 h 1676452"/>
              <a:gd name="connsiteX32" fmla="*/ 381264 w 3256994"/>
              <a:gd name="connsiteY32" fmla="*/ 196577 h 1676452"/>
              <a:gd name="connsiteX33" fmla="*/ 393154 w 3256994"/>
              <a:gd name="connsiteY33" fmla="*/ 196577 h 1676452"/>
              <a:gd name="connsiteX34" fmla="*/ 393154 w 3256994"/>
              <a:gd name="connsiteY34" fmla="*/ 218771 h 1676452"/>
              <a:gd name="connsiteX35" fmla="*/ 402666 w 3256994"/>
              <a:gd name="connsiteY35" fmla="*/ 218771 h 1676452"/>
              <a:gd name="connsiteX36" fmla="*/ 402666 w 3256994"/>
              <a:gd name="connsiteY36" fmla="*/ 247307 h 1676452"/>
              <a:gd name="connsiteX37" fmla="*/ 415348 w 3256994"/>
              <a:gd name="connsiteY37" fmla="*/ 247307 h 1676452"/>
              <a:gd name="connsiteX38" fmla="*/ 415348 w 3256994"/>
              <a:gd name="connsiteY38" fmla="*/ 285354 h 1676452"/>
              <a:gd name="connsiteX39" fmla="*/ 428823 w 3256994"/>
              <a:gd name="connsiteY39" fmla="*/ 285354 h 1676452"/>
              <a:gd name="connsiteX40" fmla="*/ 428823 w 3256994"/>
              <a:gd name="connsiteY40" fmla="*/ 317852 h 1676452"/>
              <a:gd name="connsiteX41" fmla="*/ 436750 w 3256994"/>
              <a:gd name="connsiteY41" fmla="*/ 317852 h 1676452"/>
              <a:gd name="connsiteX42" fmla="*/ 436750 w 3256994"/>
              <a:gd name="connsiteY42" fmla="*/ 340839 h 1676452"/>
              <a:gd name="connsiteX43" fmla="*/ 520770 w 3256994"/>
              <a:gd name="connsiteY43" fmla="*/ 340839 h 1676452"/>
              <a:gd name="connsiteX44" fmla="*/ 520770 w 3256994"/>
              <a:gd name="connsiteY44" fmla="*/ 366997 h 1676452"/>
              <a:gd name="connsiteX45" fmla="*/ 540587 w 3256994"/>
              <a:gd name="connsiteY45" fmla="*/ 366997 h 1676452"/>
              <a:gd name="connsiteX46" fmla="*/ 540587 w 3256994"/>
              <a:gd name="connsiteY46" fmla="*/ 395532 h 1676452"/>
              <a:gd name="connsiteX47" fmla="*/ 575463 w 3256994"/>
              <a:gd name="connsiteY47" fmla="*/ 395532 h 1676452"/>
              <a:gd name="connsiteX48" fmla="*/ 575463 w 3256994"/>
              <a:gd name="connsiteY48" fmla="*/ 419311 h 1676452"/>
              <a:gd name="connsiteX49" fmla="*/ 600828 w 3256994"/>
              <a:gd name="connsiteY49" fmla="*/ 419311 h 1676452"/>
              <a:gd name="connsiteX50" fmla="*/ 600828 w 3256994"/>
              <a:gd name="connsiteY50" fmla="*/ 428823 h 1676452"/>
              <a:gd name="connsiteX51" fmla="*/ 607962 w 3256994"/>
              <a:gd name="connsiteY51" fmla="*/ 428823 h 1676452"/>
              <a:gd name="connsiteX52" fmla="*/ 607962 w 3256994"/>
              <a:gd name="connsiteY52" fmla="*/ 464492 h 1676452"/>
              <a:gd name="connsiteX53" fmla="*/ 636497 w 3256994"/>
              <a:gd name="connsiteY53" fmla="*/ 464492 h 1676452"/>
              <a:gd name="connsiteX54" fmla="*/ 636497 w 3256994"/>
              <a:gd name="connsiteY54" fmla="*/ 472419 h 1676452"/>
              <a:gd name="connsiteX55" fmla="*/ 664240 w 3256994"/>
              <a:gd name="connsiteY55" fmla="*/ 472419 h 1676452"/>
              <a:gd name="connsiteX56" fmla="*/ 664240 w 3256994"/>
              <a:gd name="connsiteY56" fmla="*/ 489065 h 1676452"/>
              <a:gd name="connsiteX57" fmla="*/ 676922 w 3256994"/>
              <a:gd name="connsiteY57" fmla="*/ 489065 h 1676452"/>
              <a:gd name="connsiteX58" fmla="*/ 676922 w 3256994"/>
              <a:gd name="connsiteY58" fmla="*/ 500162 h 1676452"/>
              <a:gd name="connsiteX59" fmla="*/ 684849 w 3256994"/>
              <a:gd name="connsiteY59" fmla="*/ 500162 h 1676452"/>
              <a:gd name="connsiteX60" fmla="*/ 684849 w 3256994"/>
              <a:gd name="connsiteY60" fmla="*/ 513637 h 1676452"/>
              <a:gd name="connsiteX61" fmla="*/ 699909 w 3256994"/>
              <a:gd name="connsiteY61" fmla="*/ 513637 h 1676452"/>
              <a:gd name="connsiteX62" fmla="*/ 699909 w 3256994"/>
              <a:gd name="connsiteY62" fmla="*/ 529490 h 1676452"/>
              <a:gd name="connsiteX63" fmla="*/ 703872 w 3256994"/>
              <a:gd name="connsiteY63" fmla="*/ 529490 h 1676452"/>
              <a:gd name="connsiteX64" fmla="*/ 703872 w 3256994"/>
              <a:gd name="connsiteY64" fmla="*/ 561988 h 1676452"/>
              <a:gd name="connsiteX65" fmla="*/ 726859 w 3256994"/>
              <a:gd name="connsiteY65" fmla="*/ 561988 h 1676452"/>
              <a:gd name="connsiteX66" fmla="*/ 726859 w 3256994"/>
              <a:gd name="connsiteY66" fmla="*/ 592109 h 1676452"/>
              <a:gd name="connsiteX67" fmla="*/ 737164 w 3256994"/>
              <a:gd name="connsiteY67" fmla="*/ 592109 h 1676452"/>
              <a:gd name="connsiteX68" fmla="*/ 737164 w 3256994"/>
              <a:gd name="connsiteY68" fmla="*/ 616681 h 1676452"/>
              <a:gd name="connsiteX69" fmla="*/ 741920 w 3256994"/>
              <a:gd name="connsiteY69" fmla="*/ 616681 h 1676452"/>
              <a:gd name="connsiteX70" fmla="*/ 741920 w 3256994"/>
              <a:gd name="connsiteY70" fmla="*/ 630156 h 1676452"/>
              <a:gd name="connsiteX71" fmla="*/ 748261 w 3256994"/>
              <a:gd name="connsiteY71" fmla="*/ 630156 h 1676452"/>
              <a:gd name="connsiteX72" fmla="*/ 748261 w 3256994"/>
              <a:gd name="connsiteY72" fmla="*/ 647594 h 1676452"/>
              <a:gd name="connsiteX73" fmla="*/ 757773 w 3256994"/>
              <a:gd name="connsiteY73" fmla="*/ 647594 h 1676452"/>
              <a:gd name="connsiteX74" fmla="*/ 757773 w 3256994"/>
              <a:gd name="connsiteY74" fmla="*/ 665825 h 1676452"/>
              <a:gd name="connsiteX75" fmla="*/ 772040 w 3256994"/>
              <a:gd name="connsiteY75" fmla="*/ 665825 h 1676452"/>
              <a:gd name="connsiteX76" fmla="*/ 772040 w 3256994"/>
              <a:gd name="connsiteY76" fmla="*/ 684056 h 1676452"/>
              <a:gd name="connsiteX77" fmla="*/ 783137 w 3256994"/>
              <a:gd name="connsiteY77" fmla="*/ 684056 h 1676452"/>
              <a:gd name="connsiteX78" fmla="*/ 783137 w 3256994"/>
              <a:gd name="connsiteY78" fmla="*/ 695946 h 1676452"/>
              <a:gd name="connsiteX79" fmla="*/ 802161 w 3256994"/>
              <a:gd name="connsiteY79" fmla="*/ 695946 h 1676452"/>
              <a:gd name="connsiteX80" fmla="*/ 802161 w 3256994"/>
              <a:gd name="connsiteY80" fmla="*/ 703080 h 1676452"/>
              <a:gd name="connsiteX81" fmla="*/ 817221 w 3256994"/>
              <a:gd name="connsiteY81" fmla="*/ 703080 h 1676452"/>
              <a:gd name="connsiteX82" fmla="*/ 817221 w 3256994"/>
              <a:gd name="connsiteY82" fmla="*/ 711799 h 1676452"/>
              <a:gd name="connsiteX83" fmla="*/ 844964 w 3256994"/>
              <a:gd name="connsiteY83" fmla="*/ 711799 h 1676452"/>
              <a:gd name="connsiteX84" fmla="*/ 844964 w 3256994"/>
              <a:gd name="connsiteY84" fmla="*/ 726859 h 1676452"/>
              <a:gd name="connsiteX85" fmla="*/ 856854 w 3256994"/>
              <a:gd name="connsiteY85" fmla="*/ 726859 h 1676452"/>
              <a:gd name="connsiteX86" fmla="*/ 856854 w 3256994"/>
              <a:gd name="connsiteY86" fmla="*/ 764114 h 1676452"/>
              <a:gd name="connsiteX87" fmla="*/ 867158 w 3256994"/>
              <a:gd name="connsiteY87" fmla="*/ 764114 h 1676452"/>
              <a:gd name="connsiteX88" fmla="*/ 867158 w 3256994"/>
              <a:gd name="connsiteY88" fmla="*/ 786308 h 1676452"/>
              <a:gd name="connsiteX89" fmla="*/ 885389 w 3256994"/>
              <a:gd name="connsiteY89" fmla="*/ 786308 h 1676452"/>
              <a:gd name="connsiteX90" fmla="*/ 885389 w 3256994"/>
              <a:gd name="connsiteY90" fmla="*/ 804539 h 1676452"/>
              <a:gd name="connsiteX91" fmla="*/ 894901 w 3256994"/>
              <a:gd name="connsiteY91" fmla="*/ 804539 h 1676452"/>
              <a:gd name="connsiteX92" fmla="*/ 894901 w 3256994"/>
              <a:gd name="connsiteY92" fmla="*/ 814843 h 1676452"/>
              <a:gd name="connsiteX93" fmla="*/ 901242 w 3256994"/>
              <a:gd name="connsiteY93" fmla="*/ 814843 h 1676452"/>
              <a:gd name="connsiteX94" fmla="*/ 901242 w 3256994"/>
              <a:gd name="connsiteY94" fmla="*/ 837038 h 1676452"/>
              <a:gd name="connsiteX95" fmla="*/ 909961 w 3256994"/>
              <a:gd name="connsiteY95" fmla="*/ 837038 h 1676452"/>
              <a:gd name="connsiteX96" fmla="*/ 909961 w 3256994"/>
              <a:gd name="connsiteY96" fmla="*/ 850512 h 1676452"/>
              <a:gd name="connsiteX97" fmla="*/ 932155 w 3256994"/>
              <a:gd name="connsiteY97" fmla="*/ 850512 h 1676452"/>
              <a:gd name="connsiteX98" fmla="*/ 932155 w 3256994"/>
              <a:gd name="connsiteY98" fmla="*/ 860024 h 1676452"/>
              <a:gd name="connsiteX99" fmla="*/ 943252 w 3256994"/>
              <a:gd name="connsiteY99" fmla="*/ 860024 h 1676452"/>
              <a:gd name="connsiteX100" fmla="*/ 943252 w 3256994"/>
              <a:gd name="connsiteY100" fmla="*/ 873499 h 1676452"/>
              <a:gd name="connsiteX101" fmla="*/ 950386 w 3256994"/>
              <a:gd name="connsiteY101" fmla="*/ 873499 h 1676452"/>
              <a:gd name="connsiteX102" fmla="*/ 950386 w 3256994"/>
              <a:gd name="connsiteY102" fmla="*/ 880633 h 1676452"/>
              <a:gd name="connsiteX103" fmla="*/ 986848 w 3256994"/>
              <a:gd name="connsiteY103" fmla="*/ 880633 h 1676452"/>
              <a:gd name="connsiteX104" fmla="*/ 986848 w 3256994"/>
              <a:gd name="connsiteY104" fmla="*/ 886182 h 1676452"/>
              <a:gd name="connsiteX105" fmla="*/ 1023310 w 3256994"/>
              <a:gd name="connsiteY105" fmla="*/ 886182 h 1676452"/>
              <a:gd name="connsiteX106" fmla="*/ 1023310 w 3256994"/>
              <a:gd name="connsiteY106" fmla="*/ 905998 h 1676452"/>
              <a:gd name="connsiteX107" fmla="*/ 1075625 w 3256994"/>
              <a:gd name="connsiteY107" fmla="*/ 905998 h 1676452"/>
              <a:gd name="connsiteX108" fmla="*/ 1075625 w 3256994"/>
              <a:gd name="connsiteY108" fmla="*/ 928192 h 1676452"/>
              <a:gd name="connsiteX109" fmla="*/ 1127147 w 3256994"/>
              <a:gd name="connsiteY109" fmla="*/ 928192 h 1676452"/>
              <a:gd name="connsiteX110" fmla="*/ 1127147 w 3256994"/>
              <a:gd name="connsiteY110" fmla="*/ 937704 h 1676452"/>
              <a:gd name="connsiteX111" fmla="*/ 1154097 w 3256994"/>
              <a:gd name="connsiteY111" fmla="*/ 937704 h 1676452"/>
              <a:gd name="connsiteX112" fmla="*/ 1154097 w 3256994"/>
              <a:gd name="connsiteY112" fmla="*/ 950386 h 1676452"/>
              <a:gd name="connsiteX113" fmla="*/ 1169158 w 3256994"/>
              <a:gd name="connsiteY113" fmla="*/ 950386 h 1676452"/>
              <a:gd name="connsiteX114" fmla="*/ 1169158 w 3256994"/>
              <a:gd name="connsiteY114" fmla="*/ 961483 h 1676452"/>
              <a:gd name="connsiteX115" fmla="*/ 1180255 w 3256994"/>
              <a:gd name="connsiteY115" fmla="*/ 961483 h 1676452"/>
              <a:gd name="connsiteX116" fmla="*/ 1180255 w 3256994"/>
              <a:gd name="connsiteY116" fmla="*/ 973373 h 1676452"/>
              <a:gd name="connsiteX117" fmla="*/ 1191352 w 3256994"/>
              <a:gd name="connsiteY117" fmla="*/ 973373 h 1676452"/>
              <a:gd name="connsiteX118" fmla="*/ 1191352 w 3256994"/>
              <a:gd name="connsiteY118" fmla="*/ 988434 h 1676452"/>
              <a:gd name="connsiteX119" fmla="*/ 1217509 w 3256994"/>
              <a:gd name="connsiteY119" fmla="*/ 988434 h 1676452"/>
              <a:gd name="connsiteX120" fmla="*/ 1217509 w 3256994"/>
              <a:gd name="connsiteY120" fmla="*/ 999531 h 1676452"/>
              <a:gd name="connsiteX121" fmla="*/ 1223850 w 3256994"/>
              <a:gd name="connsiteY121" fmla="*/ 999531 h 1676452"/>
              <a:gd name="connsiteX122" fmla="*/ 1223850 w 3256994"/>
              <a:gd name="connsiteY122" fmla="*/ 1007457 h 1676452"/>
              <a:gd name="connsiteX123" fmla="*/ 1248423 w 3256994"/>
              <a:gd name="connsiteY123" fmla="*/ 1007457 h 1676452"/>
              <a:gd name="connsiteX124" fmla="*/ 1248423 w 3256994"/>
              <a:gd name="connsiteY124" fmla="*/ 1018554 h 1676452"/>
              <a:gd name="connsiteX125" fmla="*/ 1257934 w 3256994"/>
              <a:gd name="connsiteY125" fmla="*/ 1018554 h 1676452"/>
              <a:gd name="connsiteX126" fmla="*/ 1257934 w 3256994"/>
              <a:gd name="connsiteY126" fmla="*/ 1027273 h 1676452"/>
              <a:gd name="connsiteX127" fmla="*/ 1269824 w 3256994"/>
              <a:gd name="connsiteY127" fmla="*/ 1027273 h 1676452"/>
              <a:gd name="connsiteX128" fmla="*/ 1269824 w 3256994"/>
              <a:gd name="connsiteY128" fmla="*/ 1040748 h 1676452"/>
              <a:gd name="connsiteX129" fmla="*/ 1278543 w 3256994"/>
              <a:gd name="connsiteY129" fmla="*/ 1040748 h 1676452"/>
              <a:gd name="connsiteX130" fmla="*/ 1278543 w 3256994"/>
              <a:gd name="connsiteY130" fmla="*/ 1049467 h 1676452"/>
              <a:gd name="connsiteX131" fmla="*/ 1283299 w 3256994"/>
              <a:gd name="connsiteY131" fmla="*/ 1049467 h 1676452"/>
              <a:gd name="connsiteX132" fmla="*/ 1283299 w 3256994"/>
              <a:gd name="connsiteY132" fmla="*/ 1062150 h 1676452"/>
              <a:gd name="connsiteX133" fmla="*/ 1316590 w 3256994"/>
              <a:gd name="connsiteY133" fmla="*/ 1062150 h 1676452"/>
              <a:gd name="connsiteX134" fmla="*/ 1316590 w 3256994"/>
              <a:gd name="connsiteY134" fmla="*/ 1075625 h 1676452"/>
              <a:gd name="connsiteX135" fmla="*/ 1329273 w 3256994"/>
              <a:gd name="connsiteY135" fmla="*/ 1075625 h 1676452"/>
              <a:gd name="connsiteX136" fmla="*/ 1329273 w 3256994"/>
              <a:gd name="connsiteY136" fmla="*/ 1095441 h 1676452"/>
              <a:gd name="connsiteX137" fmla="*/ 1344333 w 3256994"/>
              <a:gd name="connsiteY137" fmla="*/ 1095441 h 1676452"/>
              <a:gd name="connsiteX138" fmla="*/ 1344333 w 3256994"/>
              <a:gd name="connsiteY138" fmla="*/ 1103368 h 1676452"/>
              <a:gd name="connsiteX139" fmla="*/ 1372868 w 3256994"/>
              <a:gd name="connsiteY139" fmla="*/ 1103368 h 1676452"/>
              <a:gd name="connsiteX140" fmla="*/ 1372868 w 3256994"/>
              <a:gd name="connsiteY140" fmla="*/ 1113672 h 1676452"/>
              <a:gd name="connsiteX141" fmla="*/ 1395855 w 3256994"/>
              <a:gd name="connsiteY141" fmla="*/ 1113672 h 1676452"/>
              <a:gd name="connsiteX142" fmla="*/ 1395855 w 3256994"/>
              <a:gd name="connsiteY142" fmla="*/ 1132696 h 1676452"/>
              <a:gd name="connsiteX143" fmla="*/ 1420427 w 3256994"/>
              <a:gd name="connsiteY143" fmla="*/ 1132696 h 1676452"/>
              <a:gd name="connsiteX144" fmla="*/ 1420427 w 3256994"/>
              <a:gd name="connsiteY144" fmla="*/ 1140622 h 1676452"/>
              <a:gd name="connsiteX145" fmla="*/ 1454511 w 3256994"/>
              <a:gd name="connsiteY145" fmla="*/ 1140622 h 1676452"/>
              <a:gd name="connsiteX146" fmla="*/ 1454511 w 3256994"/>
              <a:gd name="connsiteY146" fmla="*/ 1155682 h 1676452"/>
              <a:gd name="connsiteX147" fmla="*/ 1467193 w 3256994"/>
              <a:gd name="connsiteY147" fmla="*/ 1155682 h 1676452"/>
              <a:gd name="connsiteX148" fmla="*/ 1467193 w 3256994"/>
              <a:gd name="connsiteY148" fmla="*/ 1164402 h 1676452"/>
              <a:gd name="connsiteX149" fmla="*/ 1476705 w 3256994"/>
              <a:gd name="connsiteY149" fmla="*/ 1164402 h 1676452"/>
              <a:gd name="connsiteX150" fmla="*/ 1476705 w 3256994"/>
              <a:gd name="connsiteY150" fmla="*/ 1172328 h 1676452"/>
              <a:gd name="connsiteX151" fmla="*/ 1490973 w 3256994"/>
              <a:gd name="connsiteY151" fmla="*/ 1172328 h 1676452"/>
              <a:gd name="connsiteX152" fmla="*/ 1490973 w 3256994"/>
              <a:gd name="connsiteY152" fmla="*/ 1189766 h 1676452"/>
              <a:gd name="connsiteX153" fmla="*/ 1513960 w 3256994"/>
              <a:gd name="connsiteY153" fmla="*/ 1189766 h 1676452"/>
              <a:gd name="connsiteX154" fmla="*/ 1513960 w 3256994"/>
              <a:gd name="connsiteY154" fmla="*/ 1202449 h 1676452"/>
              <a:gd name="connsiteX155" fmla="*/ 1532191 w 3256994"/>
              <a:gd name="connsiteY155" fmla="*/ 1202449 h 1676452"/>
              <a:gd name="connsiteX156" fmla="*/ 1532191 w 3256994"/>
              <a:gd name="connsiteY156" fmla="*/ 1208790 h 1676452"/>
              <a:gd name="connsiteX157" fmla="*/ 1567067 w 3256994"/>
              <a:gd name="connsiteY157" fmla="*/ 1208790 h 1676452"/>
              <a:gd name="connsiteX158" fmla="*/ 1567067 w 3256994"/>
              <a:gd name="connsiteY158" fmla="*/ 1220680 h 1676452"/>
              <a:gd name="connsiteX159" fmla="*/ 1591639 w 3256994"/>
              <a:gd name="connsiteY159" fmla="*/ 1220680 h 1676452"/>
              <a:gd name="connsiteX160" fmla="*/ 1591639 w 3256994"/>
              <a:gd name="connsiteY160" fmla="*/ 1228606 h 1676452"/>
              <a:gd name="connsiteX161" fmla="*/ 1609078 w 3256994"/>
              <a:gd name="connsiteY161" fmla="*/ 1228606 h 1676452"/>
              <a:gd name="connsiteX162" fmla="*/ 1609078 w 3256994"/>
              <a:gd name="connsiteY162" fmla="*/ 1238911 h 1676452"/>
              <a:gd name="connsiteX163" fmla="*/ 1625723 w 3256994"/>
              <a:gd name="connsiteY163" fmla="*/ 1238911 h 1676452"/>
              <a:gd name="connsiteX164" fmla="*/ 1625723 w 3256994"/>
              <a:gd name="connsiteY164" fmla="*/ 1261105 h 1676452"/>
              <a:gd name="connsiteX165" fmla="*/ 1633650 w 3256994"/>
              <a:gd name="connsiteY165" fmla="*/ 1261105 h 1676452"/>
              <a:gd name="connsiteX166" fmla="*/ 1633650 w 3256994"/>
              <a:gd name="connsiteY166" fmla="*/ 1276165 h 1676452"/>
              <a:gd name="connsiteX167" fmla="*/ 1757303 w 3256994"/>
              <a:gd name="connsiteY167" fmla="*/ 1276165 h 1676452"/>
              <a:gd name="connsiteX168" fmla="*/ 1757303 w 3256994"/>
              <a:gd name="connsiteY168" fmla="*/ 1299945 h 1676452"/>
              <a:gd name="connsiteX169" fmla="*/ 1800106 w 3256994"/>
              <a:gd name="connsiteY169" fmla="*/ 1299945 h 1676452"/>
              <a:gd name="connsiteX170" fmla="*/ 1800106 w 3256994"/>
              <a:gd name="connsiteY170" fmla="*/ 1311834 h 1676452"/>
              <a:gd name="connsiteX171" fmla="*/ 1807240 w 3256994"/>
              <a:gd name="connsiteY171" fmla="*/ 1311834 h 1676452"/>
              <a:gd name="connsiteX172" fmla="*/ 1807240 w 3256994"/>
              <a:gd name="connsiteY172" fmla="*/ 1327687 h 1676452"/>
              <a:gd name="connsiteX173" fmla="*/ 1838153 w 3256994"/>
              <a:gd name="connsiteY173" fmla="*/ 1327687 h 1676452"/>
              <a:gd name="connsiteX174" fmla="*/ 1838153 w 3256994"/>
              <a:gd name="connsiteY174" fmla="*/ 1343540 h 1676452"/>
              <a:gd name="connsiteX175" fmla="*/ 1868274 w 3256994"/>
              <a:gd name="connsiteY175" fmla="*/ 1343540 h 1676452"/>
              <a:gd name="connsiteX176" fmla="*/ 1868274 w 3256994"/>
              <a:gd name="connsiteY176" fmla="*/ 1357015 h 1676452"/>
              <a:gd name="connsiteX177" fmla="*/ 1879371 w 3256994"/>
              <a:gd name="connsiteY177" fmla="*/ 1357015 h 1676452"/>
              <a:gd name="connsiteX178" fmla="*/ 1879371 w 3256994"/>
              <a:gd name="connsiteY178" fmla="*/ 1376039 h 1676452"/>
              <a:gd name="connsiteX179" fmla="*/ 1898395 w 3256994"/>
              <a:gd name="connsiteY179" fmla="*/ 1376039 h 1676452"/>
              <a:gd name="connsiteX180" fmla="*/ 1898395 w 3256994"/>
              <a:gd name="connsiteY180" fmla="*/ 1384758 h 1676452"/>
              <a:gd name="connsiteX181" fmla="*/ 1976074 w 3256994"/>
              <a:gd name="connsiteY181" fmla="*/ 1384758 h 1676452"/>
              <a:gd name="connsiteX182" fmla="*/ 1976074 w 3256994"/>
              <a:gd name="connsiteY182" fmla="*/ 1398233 h 1676452"/>
              <a:gd name="connsiteX183" fmla="*/ 1989549 w 3256994"/>
              <a:gd name="connsiteY183" fmla="*/ 1398233 h 1676452"/>
              <a:gd name="connsiteX184" fmla="*/ 1989549 w 3256994"/>
              <a:gd name="connsiteY184" fmla="*/ 1406160 h 1676452"/>
              <a:gd name="connsiteX185" fmla="*/ 2062473 w 3256994"/>
              <a:gd name="connsiteY185" fmla="*/ 1406160 h 1676452"/>
              <a:gd name="connsiteX186" fmla="*/ 2062473 w 3256994"/>
              <a:gd name="connsiteY186" fmla="*/ 1417257 h 1676452"/>
              <a:gd name="connsiteX187" fmla="*/ 2106861 w 3256994"/>
              <a:gd name="connsiteY187" fmla="*/ 1417257 h 1676452"/>
              <a:gd name="connsiteX188" fmla="*/ 2106861 w 3256994"/>
              <a:gd name="connsiteY188" fmla="*/ 1425976 h 1676452"/>
              <a:gd name="connsiteX189" fmla="*/ 2118751 w 3256994"/>
              <a:gd name="connsiteY189" fmla="*/ 1425976 h 1676452"/>
              <a:gd name="connsiteX190" fmla="*/ 2118751 w 3256994"/>
              <a:gd name="connsiteY190" fmla="*/ 1437073 h 1676452"/>
              <a:gd name="connsiteX191" fmla="*/ 2137775 w 3256994"/>
              <a:gd name="connsiteY191" fmla="*/ 1437073 h 1676452"/>
              <a:gd name="connsiteX192" fmla="*/ 2137775 w 3256994"/>
              <a:gd name="connsiteY192" fmla="*/ 1448963 h 1676452"/>
              <a:gd name="connsiteX193" fmla="*/ 2242405 w 3256994"/>
              <a:gd name="connsiteY193" fmla="*/ 1448963 h 1676452"/>
              <a:gd name="connsiteX194" fmla="*/ 2242405 w 3256994"/>
              <a:gd name="connsiteY194" fmla="*/ 1461645 h 1676452"/>
              <a:gd name="connsiteX195" fmla="*/ 2304231 w 3256994"/>
              <a:gd name="connsiteY195" fmla="*/ 1461645 h 1676452"/>
              <a:gd name="connsiteX196" fmla="*/ 2304231 w 3256994"/>
              <a:gd name="connsiteY196" fmla="*/ 1470364 h 1676452"/>
              <a:gd name="connsiteX197" fmla="*/ 2323255 w 3256994"/>
              <a:gd name="connsiteY197" fmla="*/ 1470364 h 1676452"/>
              <a:gd name="connsiteX198" fmla="*/ 2323255 w 3256994"/>
              <a:gd name="connsiteY198" fmla="*/ 1480668 h 1676452"/>
              <a:gd name="connsiteX199" fmla="*/ 2390630 w 3256994"/>
              <a:gd name="connsiteY199" fmla="*/ 1480668 h 1676452"/>
              <a:gd name="connsiteX200" fmla="*/ 2390630 w 3256994"/>
              <a:gd name="connsiteY200" fmla="*/ 1490973 h 1676452"/>
              <a:gd name="connsiteX201" fmla="*/ 2427884 w 3256994"/>
              <a:gd name="connsiteY201" fmla="*/ 1490973 h 1676452"/>
              <a:gd name="connsiteX202" fmla="*/ 2427884 w 3256994"/>
              <a:gd name="connsiteY202" fmla="*/ 1502070 h 1676452"/>
              <a:gd name="connsiteX203" fmla="*/ 2580073 w 3256994"/>
              <a:gd name="connsiteY203" fmla="*/ 1502070 h 1676452"/>
              <a:gd name="connsiteX204" fmla="*/ 2580073 w 3256994"/>
              <a:gd name="connsiteY204" fmla="*/ 1513960 h 1676452"/>
              <a:gd name="connsiteX205" fmla="*/ 2598304 w 3256994"/>
              <a:gd name="connsiteY205" fmla="*/ 1513960 h 1676452"/>
              <a:gd name="connsiteX206" fmla="*/ 2598304 w 3256994"/>
              <a:gd name="connsiteY206" fmla="*/ 1527435 h 1676452"/>
              <a:gd name="connsiteX207" fmla="*/ 2612571 w 3256994"/>
              <a:gd name="connsiteY207" fmla="*/ 1527435 h 1676452"/>
              <a:gd name="connsiteX208" fmla="*/ 2612571 w 3256994"/>
              <a:gd name="connsiteY208" fmla="*/ 1536947 h 1676452"/>
              <a:gd name="connsiteX209" fmla="*/ 2622083 w 3256994"/>
              <a:gd name="connsiteY209" fmla="*/ 1536947 h 1676452"/>
              <a:gd name="connsiteX210" fmla="*/ 2622083 w 3256994"/>
              <a:gd name="connsiteY210" fmla="*/ 1563897 h 1676452"/>
              <a:gd name="connsiteX211" fmla="*/ 2629217 w 3256994"/>
              <a:gd name="connsiteY211" fmla="*/ 1563897 h 1676452"/>
              <a:gd name="connsiteX212" fmla="*/ 2629217 w 3256994"/>
              <a:gd name="connsiteY212" fmla="*/ 1571823 h 1676452"/>
              <a:gd name="connsiteX213" fmla="*/ 2640314 w 3256994"/>
              <a:gd name="connsiteY213" fmla="*/ 1571823 h 1676452"/>
              <a:gd name="connsiteX214" fmla="*/ 2640314 w 3256994"/>
              <a:gd name="connsiteY214" fmla="*/ 1581335 h 1676452"/>
              <a:gd name="connsiteX215" fmla="*/ 2656960 w 3256994"/>
              <a:gd name="connsiteY215" fmla="*/ 1581335 h 1676452"/>
              <a:gd name="connsiteX216" fmla="*/ 2656960 w 3256994"/>
              <a:gd name="connsiteY216" fmla="*/ 1590847 h 1676452"/>
              <a:gd name="connsiteX217" fmla="*/ 2888414 w 3256994"/>
              <a:gd name="connsiteY217" fmla="*/ 1590847 h 1676452"/>
              <a:gd name="connsiteX218" fmla="*/ 2888414 w 3256994"/>
              <a:gd name="connsiteY218" fmla="*/ 1617004 h 1676452"/>
              <a:gd name="connsiteX219" fmla="*/ 2955789 w 3256994"/>
              <a:gd name="connsiteY219" fmla="*/ 1617004 h 1676452"/>
              <a:gd name="connsiteX220" fmla="*/ 2955789 w 3256994"/>
              <a:gd name="connsiteY220" fmla="*/ 1647917 h 1676452"/>
              <a:gd name="connsiteX221" fmla="*/ 2989080 w 3256994"/>
              <a:gd name="connsiteY221" fmla="*/ 1647917 h 1676452"/>
              <a:gd name="connsiteX222" fmla="*/ 2989080 w 3256994"/>
              <a:gd name="connsiteY222" fmla="*/ 1676453 h 1676452"/>
              <a:gd name="connsiteX223" fmla="*/ 3256995 w 3256994"/>
              <a:gd name="connsiteY223" fmla="*/ 1676453 h 1676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Lst>
            <a:rect l="l" t="t" r="r" b="b"/>
            <a:pathLst>
              <a:path w="3256994" h="1676452">
                <a:moveTo>
                  <a:pt x="0" y="0"/>
                </a:moveTo>
                <a:lnTo>
                  <a:pt x="27743" y="0"/>
                </a:lnTo>
                <a:lnTo>
                  <a:pt x="27743" y="7926"/>
                </a:lnTo>
                <a:lnTo>
                  <a:pt x="57863" y="7926"/>
                </a:lnTo>
                <a:lnTo>
                  <a:pt x="57863" y="29328"/>
                </a:lnTo>
                <a:lnTo>
                  <a:pt x="103837" y="29328"/>
                </a:lnTo>
                <a:lnTo>
                  <a:pt x="103837" y="37254"/>
                </a:lnTo>
                <a:lnTo>
                  <a:pt x="111764" y="37254"/>
                </a:lnTo>
                <a:lnTo>
                  <a:pt x="111764" y="48352"/>
                </a:lnTo>
                <a:lnTo>
                  <a:pt x="129995" y="48352"/>
                </a:lnTo>
                <a:lnTo>
                  <a:pt x="129995" y="56278"/>
                </a:lnTo>
                <a:lnTo>
                  <a:pt x="175968" y="56278"/>
                </a:lnTo>
                <a:lnTo>
                  <a:pt x="175968" y="68960"/>
                </a:lnTo>
                <a:lnTo>
                  <a:pt x="221149" y="68960"/>
                </a:lnTo>
                <a:lnTo>
                  <a:pt x="221149" y="76887"/>
                </a:lnTo>
                <a:lnTo>
                  <a:pt x="244929" y="76887"/>
                </a:lnTo>
                <a:lnTo>
                  <a:pt x="244929" y="91947"/>
                </a:lnTo>
                <a:lnTo>
                  <a:pt x="301999" y="91947"/>
                </a:lnTo>
                <a:lnTo>
                  <a:pt x="301999" y="104630"/>
                </a:lnTo>
                <a:lnTo>
                  <a:pt x="308341" y="104630"/>
                </a:lnTo>
                <a:lnTo>
                  <a:pt x="308341" y="117312"/>
                </a:lnTo>
                <a:lnTo>
                  <a:pt x="318645" y="117312"/>
                </a:lnTo>
                <a:lnTo>
                  <a:pt x="318645" y="124446"/>
                </a:lnTo>
                <a:lnTo>
                  <a:pt x="328157" y="124446"/>
                </a:lnTo>
                <a:lnTo>
                  <a:pt x="328157" y="137921"/>
                </a:lnTo>
                <a:lnTo>
                  <a:pt x="343217" y="137921"/>
                </a:lnTo>
                <a:lnTo>
                  <a:pt x="343217" y="156152"/>
                </a:lnTo>
                <a:lnTo>
                  <a:pt x="361448" y="156152"/>
                </a:lnTo>
                <a:lnTo>
                  <a:pt x="361448" y="169627"/>
                </a:lnTo>
                <a:lnTo>
                  <a:pt x="370167" y="169627"/>
                </a:lnTo>
                <a:lnTo>
                  <a:pt x="370167" y="183102"/>
                </a:lnTo>
                <a:lnTo>
                  <a:pt x="381264" y="183102"/>
                </a:lnTo>
                <a:lnTo>
                  <a:pt x="381264" y="196577"/>
                </a:lnTo>
                <a:lnTo>
                  <a:pt x="393154" y="196577"/>
                </a:lnTo>
                <a:lnTo>
                  <a:pt x="393154" y="218771"/>
                </a:lnTo>
                <a:lnTo>
                  <a:pt x="402666" y="218771"/>
                </a:lnTo>
                <a:lnTo>
                  <a:pt x="402666" y="247307"/>
                </a:lnTo>
                <a:lnTo>
                  <a:pt x="415348" y="247307"/>
                </a:lnTo>
                <a:lnTo>
                  <a:pt x="415348" y="285354"/>
                </a:lnTo>
                <a:lnTo>
                  <a:pt x="428823" y="285354"/>
                </a:lnTo>
                <a:lnTo>
                  <a:pt x="428823" y="317852"/>
                </a:lnTo>
                <a:lnTo>
                  <a:pt x="436750" y="317852"/>
                </a:lnTo>
                <a:lnTo>
                  <a:pt x="436750" y="340839"/>
                </a:lnTo>
                <a:lnTo>
                  <a:pt x="520770" y="340839"/>
                </a:lnTo>
                <a:lnTo>
                  <a:pt x="520770" y="366997"/>
                </a:lnTo>
                <a:lnTo>
                  <a:pt x="540587" y="366997"/>
                </a:lnTo>
                <a:lnTo>
                  <a:pt x="540587" y="395532"/>
                </a:lnTo>
                <a:lnTo>
                  <a:pt x="575463" y="395532"/>
                </a:lnTo>
                <a:lnTo>
                  <a:pt x="575463" y="419311"/>
                </a:lnTo>
                <a:lnTo>
                  <a:pt x="600828" y="419311"/>
                </a:lnTo>
                <a:lnTo>
                  <a:pt x="600828" y="428823"/>
                </a:lnTo>
                <a:lnTo>
                  <a:pt x="607962" y="428823"/>
                </a:lnTo>
                <a:lnTo>
                  <a:pt x="607962" y="464492"/>
                </a:lnTo>
                <a:lnTo>
                  <a:pt x="636497" y="464492"/>
                </a:lnTo>
                <a:lnTo>
                  <a:pt x="636497" y="472419"/>
                </a:lnTo>
                <a:lnTo>
                  <a:pt x="664240" y="472419"/>
                </a:lnTo>
                <a:lnTo>
                  <a:pt x="664240" y="489065"/>
                </a:lnTo>
                <a:lnTo>
                  <a:pt x="676922" y="489065"/>
                </a:lnTo>
                <a:lnTo>
                  <a:pt x="676922" y="500162"/>
                </a:lnTo>
                <a:lnTo>
                  <a:pt x="684849" y="500162"/>
                </a:lnTo>
                <a:lnTo>
                  <a:pt x="684849" y="513637"/>
                </a:lnTo>
                <a:lnTo>
                  <a:pt x="699909" y="513637"/>
                </a:lnTo>
                <a:lnTo>
                  <a:pt x="699909" y="529490"/>
                </a:lnTo>
                <a:lnTo>
                  <a:pt x="703872" y="529490"/>
                </a:lnTo>
                <a:lnTo>
                  <a:pt x="703872" y="561988"/>
                </a:lnTo>
                <a:lnTo>
                  <a:pt x="726859" y="561988"/>
                </a:lnTo>
                <a:lnTo>
                  <a:pt x="726859" y="592109"/>
                </a:lnTo>
                <a:lnTo>
                  <a:pt x="737164" y="592109"/>
                </a:lnTo>
                <a:lnTo>
                  <a:pt x="737164" y="616681"/>
                </a:lnTo>
                <a:lnTo>
                  <a:pt x="741920" y="616681"/>
                </a:lnTo>
                <a:lnTo>
                  <a:pt x="741920" y="630156"/>
                </a:lnTo>
                <a:lnTo>
                  <a:pt x="748261" y="630156"/>
                </a:lnTo>
                <a:lnTo>
                  <a:pt x="748261" y="647594"/>
                </a:lnTo>
                <a:lnTo>
                  <a:pt x="757773" y="647594"/>
                </a:lnTo>
                <a:lnTo>
                  <a:pt x="757773" y="665825"/>
                </a:lnTo>
                <a:lnTo>
                  <a:pt x="772040" y="665825"/>
                </a:lnTo>
                <a:lnTo>
                  <a:pt x="772040" y="684056"/>
                </a:lnTo>
                <a:lnTo>
                  <a:pt x="783137" y="684056"/>
                </a:lnTo>
                <a:lnTo>
                  <a:pt x="783137" y="695946"/>
                </a:lnTo>
                <a:lnTo>
                  <a:pt x="802161" y="695946"/>
                </a:lnTo>
                <a:lnTo>
                  <a:pt x="802161" y="703080"/>
                </a:lnTo>
                <a:lnTo>
                  <a:pt x="817221" y="703080"/>
                </a:lnTo>
                <a:lnTo>
                  <a:pt x="817221" y="711799"/>
                </a:lnTo>
                <a:lnTo>
                  <a:pt x="844964" y="711799"/>
                </a:lnTo>
                <a:lnTo>
                  <a:pt x="844964" y="726859"/>
                </a:lnTo>
                <a:lnTo>
                  <a:pt x="856854" y="726859"/>
                </a:lnTo>
                <a:lnTo>
                  <a:pt x="856854" y="764114"/>
                </a:lnTo>
                <a:lnTo>
                  <a:pt x="867158" y="764114"/>
                </a:lnTo>
                <a:lnTo>
                  <a:pt x="867158" y="786308"/>
                </a:lnTo>
                <a:lnTo>
                  <a:pt x="885389" y="786308"/>
                </a:lnTo>
                <a:lnTo>
                  <a:pt x="885389" y="804539"/>
                </a:lnTo>
                <a:lnTo>
                  <a:pt x="894901" y="804539"/>
                </a:lnTo>
                <a:lnTo>
                  <a:pt x="894901" y="814843"/>
                </a:lnTo>
                <a:lnTo>
                  <a:pt x="901242" y="814843"/>
                </a:lnTo>
                <a:lnTo>
                  <a:pt x="901242" y="837038"/>
                </a:lnTo>
                <a:lnTo>
                  <a:pt x="909961" y="837038"/>
                </a:lnTo>
                <a:lnTo>
                  <a:pt x="909961" y="850512"/>
                </a:lnTo>
                <a:lnTo>
                  <a:pt x="932155" y="850512"/>
                </a:lnTo>
                <a:lnTo>
                  <a:pt x="932155" y="860024"/>
                </a:lnTo>
                <a:lnTo>
                  <a:pt x="943252" y="860024"/>
                </a:lnTo>
                <a:lnTo>
                  <a:pt x="943252" y="873499"/>
                </a:lnTo>
                <a:lnTo>
                  <a:pt x="950386" y="873499"/>
                </a:lnTo>
                <a:lnTo>
                  <a:pt x="950386" y="880633"/>
                </a:lnTo>
                <a:lnTo>
                  <a:pt x="986848" y="880633"/>
                </a:lnTo>
                <a:lnTo>
                  <a:pt x="986848" y="886182"/>
                </a:lnTo>
                <a:lnTo>
                  <a:pt x="1023310" y="886182"/>
                </a:lnTo>
                <a:lnTo>
                  <a:pt x="1023310" y="905998"/>
                </a:lnTo>
                <a:lnTo>
                  <a:pt x="1075625" y="905998"/>
                </a:lnTo>
                <a:lnTo>
                  <a:pt x="1075625" y="928192"/>
                </a:lnTo>
                <a:lnTo>
                  <a:pt x="1127147" y="928192"/>
                </a:lnTo>
                <a:lnTo>
                  <a:pt x="1127147" y="937704"/>
                </a:lnTo>
                <a:lnTo>
                  <a:pt x="1154097" y="937704"/>
                </a:lnTo>
                <a:lnTo>
                  <a:pt x="1154097" y="950386"/>
                </a:lnTo>
                <a:lnTo>
                  <a:pt x="1169158" y="950386"/>
                </a:lnTo>
                <a:lnTo>
                  <a:pt x="1169158" y="961483"/>
                </a:lnTo>
                <a:lnTo>
                  <a:pt x="1180255" y="961483"/>
                </a:lnTo>
                <a:lnTo>
                  <a:pt x="1180255" y="973373"/>
                </a:lnTo>
                <a:lnTo>
                  <a:pt x="1191352" y="973373"/>
                </a:lnTo>
                <a:lnTo>
                  <a:pt x="1191352" y="988434"/>
                </a:lnTo>
                <a:lnTo>
                  <a:pt x="1217509" y="988434"/>
                </a:lnTo>
                <a:lnTo>
                  <a:pt x="1217509" y="999531"/>
                </a:lnTo>
                <a:lnTo>
                  <a:pt x="1223850" y="999531"/>
                </a:lnTo>
                <a:lnTo>
                  <a:pt x="1223850" y="1007457"/>
                </a:lnTo>
                <a:lnTo>
                  <a:pt x="1248423" y="1007457"/>
                </a:lnTo>
                <a:lnTo>
                  <a:pt x="1248423" y="1018554"/>
                </a:lnTo>
                <a:lnTo>
                  <a:pt x="1257934" y="1018554"/>
                </a:lnTo>
                <a:lnTo>
                  <a:pt x="1257934" y="1027273"/>
                </a:lnTo>
                <a:lnTo>
                  <a:pt x="1269824" y="1027273"/>
                </a:lnTo>
                <a:lnTo>
                  <a:pt x="1269824" y="1040748"/>
                </a:lnTo>
                <a:lnTo>
                  <a:pt x="1278543" y="1040748"/>
                </a:lnTo>
                <a:lnTo>
                  <a:pt x="1278543" y="1049467"/>
                </a:lnTo>
                <a:lnTo>
                  <a:pt x="1283299" y="1049467"/>
                </a:lnTo>
                <a:lnTo>
                  <a:pt x="1283299" y="1062150"/>
                </a:lnTo>
                <a:lnTo>
                  <a:pt x="1316590" y="1062150"/>
                </a:lnTo>
                <a:lnTo>
                  <a:pt x="1316590" y="1075625"/>
                </a:lnTo>
                <a:lnTo>
                  <a:pt x="1329273" y="1075625"/>
                </a:lnTo>
                <a:lnTo>
                  <a:pt x="1329273" y="1095441"/>
                </a:lnTo>
                <a:lnTo>
                  <a:pt x="1344333" y="1095441"/>
                </a:lnTo>
                <a:lnTo>
                  <a:pt x="1344333" y="1103368"/>
                </a:lnTo>
                <a:lnTo>
                  <a:pt x="1372868" y="1103368"/>
                </a:lnTo>
                <a:lnTo>
                  <a:pt x="1372868" y="1113672"/>
                </a:lnTo>
                <a:lnTo>
                  <a:pt x="1395855" y="1113672"/>
                </a:lnTo>
                <a:lnTo>
                  <a:pt x="1395855" y="1132696"/>
                </a:lnTo>
                <a:lnTo>
                  <a:pt x="1420427" y="1132696"/>
                </a:lnTo>
                <a:lnTo>
                  <a:pt x="1420427" y="1140622"/>
                </a:lnTo>
                <a:lnTo>
                  <a:pt x="1454511" y="1140622"/>
                </a:lnTo>
                <a:lnTo>
                  <a:pt x="1454511" y="1155682"/>
                </a:lnTo>
                <a:lnTo>
                  <a:pt x="1467193" y="1155682"/>
                </a:lnTo>
                <a:lnTo>
                  <a:pt x="1467193" y="1164402"/>
                </a:lnTo>
                <a:lnTo>
                  <a:pt x="1476705" y="1164402"/>
                </a:lnTo>
                <a:lnTo>
                  <a:pt x="1476705" y="1172328"/>
                </a:lnTo>
                <a:lnTo>
                  <a:pt x="1490973" y="1172328"/>
                </a:lnTo>
                <a:lnTo>
                  <a:pt x="1490973" y="1189766"/>
                </a:lnTo>
                <a:lnTo>
                  <a:pt x="1513960" y="1189766"/>
                </a:lnTo>
                <a:lnTo>
                  <a:pt x="1513960" y="1202449"/>
                </a:lnTo>
                <a:lnTo>
                  <a:pt x="1532191" y="1202449"/>
                </a:lnTo>
                <a:lnTo>
                  <a:pt x="1532191" y="1208790"/>
                </a:lnTo>
                <a:lnTo>
                  <a:pt x="1567067" y="1208790"/>
                </a:lnTo>
                <a:lnTo>
                  <a:pt x="1567067" y="1220680"/>
                </a:lnTo>
                <a:lnTo>
                  <a:pt x="1591639" y="1220680"/>
                </a:lnTo>
                <a:lnTo>
                  <a:pt x="1591639" y="1228606"/>
                </a:lnTo>
                <a:lnTo>
                  <a:pt x="1609078" y="1228606"/>
                </a:lnTo>
                <a:lnTo>
                  <a:pt x="1609078" y="1238911"/>
                </a:lnTo>
                <a:lnTo>
                  <a:pt x="1625723" y="1238911"/>
                </a:lnTo>
                <a:lnTo>
                  <a:pt x="1625723" y="1261105"/>
                </a:lnTo>
                <a:lnTo>
                  <a:pt x="1633650" y="1261105"/>
                </a:lnTo>
                <a:lnTo>
                  <a:pt x="1633650" y="1276165"/>
                </a:lnTo>
                <a:lnTo>
                  <a:pt x="1757303" y="1276165"/>
                </a:lnTo>
                <a:lnTo>
                  <a:pt x="1757303" y="1299945"/>
                </a:lnTo>
                <a:lnTo>
                  <a:pt x="1800106" y="1299945"/>
                </a:lnTo>
                <a:lnTo>
                  <a:pt x="1800106" y="1311834"/>
                </a:lnTo>
                <a:lnTo>
                  <a:pt x="1807240" y="1311834"/>
                </a:lnTo>
                <a:lnTo>
                  <a:pt x="1807240" y="1327687"/>
                </a:lnTo>
                <a:lnTo>
                  <a:pt x="1838153" y="1327687"/>
                </a:lnTo>
                <a:lnTo>
                  <a:pt x="1838153" y="1343540"/>
                </a:lnTo>
                <a:lnTo>
                  <a:pt x="1868274" y="1343540"/>
                </a:lnTo>
                <a:lnTo>
                  <a:pt x="1868274" y="1357015"/>
                </a:lnTo>
                <a:lnTo>
                  <a:pt x="1879371" y="1357015"/>
                </a:lnTo>
                <a:lnTo>
                  <a:pt x="1879371" y="1376039"/>
                </a:lnTo>
                <a:lnTo>
                  <a:pt x="1898395" y="1376039"/>
                </a:lnTo>
                <a:lnTo>
                  <a:pt x="1898395" y="1384758"/>
                </a:lnTo>
                <a:lnTo>
                  <a:pt x="1976074" y="1384758"/>
                </a:lnTo>
                <a:lnTo>
                  <a:pt x="1976074" y="1398233"/>
                </a:lnTo>
                <a:lnTo>
                  <a:pt x="1989549" y="1398233"/>
                </a:lnTo>
                <a:lnTo>
                  <a:pt x="1989549" y="1406160"/>
                </a:lnTo>
                <a:lnTo>
                  <a:pt x="2062473" y="1406160"/>
                </a:lnTo>
                <a:lnTo>
                  <a:pt x="2062473" y="1417257"/>
                </a:lnTo>
                <a:lnTo>
                  <a:pt x="2106861" y="1417257"/>
                </a:lnTo>
                <a:lnTo>
                  <a:pt x="2106861" y="1425976"/>
                </a:lnTo>
                <a:lnTo>
                  <a:pt x="2118751" y="1425976"/>
                </a:lnTo>
                <a:lnTo>
                  <a:pt x="2118751" y="1437073"/>
                </a:lnTo>
                <a:lnTo>
                  <a:pt x="2137775" y="1437073"/>
                </a:lnTo>
                <a:lnTo>
                  <a:pt x="2137775" y="1448963"/>
                </a:lnTo>
                <a:lnTo>
                  <a:pt x="2242405" y="1448963"/>
                </a:lnTo>
                <a:lnTo>
                  <a:pt x="2242405" y="1461645"/>
                </a:lnTo>
                <a:lnTo>
                  <a:pt x="2304231" y="1461645"/>
                </a:lnTo>
                <a:lnTo>
                  <a:pt x="2304231" y="1470364"/>
                </a:lnTo>
                <a:lnTo>
                  <a:pt x="2323255" y="1470364"/>
                </a:lnTo>
                <a:lnTo>
                  <a:pt x="2323255" y="1480668"/>
                </a:lnTo>
                <a:lnTo>
                  <a:pt x="2390630" y="1480668"/>
                </a:lnTo>
                <a:lnTo>
                  <a:pt x="2390630" y="1490973"/>
                </a:lnTo>
                <a:lnTo>
                  <a:pt x="2427884" y="1490973"/>
                </a:lnTo>
                <a:lnTo>
                  <a:pt x="2427884" y="1502070"/>
                </a:lnTo>
                <a:lnTo>
                  <a:pt x="2580073" y="1502070"/>
                </a:lnTo>
                <a:lnTo>
                  <a:pt x="2580073" y="1513960"/>
                </a:lnTo>
                <a:lnTo>
                  <a:pt x="2598304" y="1513960"/>
                </a:lnTo>
                <a:lnTo>
                  <a:pt x="2598304" y="1527435"/>
                </a:lnTo>
                <a:lnTo>
                  <a:pt x="2612571" y="1527435"/>
                </a:lnTo>
                <a:lnTo>
                  <a:pt x="2612571" y="1536947"/>
                </a:lnTo>
                <a:lnTo>
                  <a:pt x="2622083" y="1536947"/>
                </a:lnTo>
                <a:lnTo>
                  <a:pt x="2622083" y="1563897"/>
                </a:lnTo>
                <a:lnTo>
                  <a:pt x="2629217" y="1563897"/>
                </a:lnTo>
                <a:lnTo>
                  <a:pt x="2629217" y="1571823"/>
                </a:lnTo>
                <a:lnTo>
                  <a:pt x="2640314" y="1571823"/>
                </a:lnTo>
                <a:lnTo>
                  <a:pt x="2640314" y="1581335"/>
                </a:lnTo>
                <a:lnTo>
                  <a:pt x="2656960" y="1581335"/>
                </a:lnTo>
                <a:lnTo>
                  <a:pt x="2656960" y="1590847"/>
                </a:lnTo>
                <a:lnTo>
                  <a:pt x="2888414" y="1590847"/>
                </a:lnTo>
                <a:lnTo>
                  <a:pt x="2888414" y="1617004"/>
                </a:lnTo>
                <a:lnTo>
                  <a:pt x="2955789" y="1617004"/>
                </a:lnTo>
                <a:lnTo>
                  <a:pt x="2955789" y="1647917"/>
                </a:lnTo>
                <a:lnTo>
                  <a:pt x="2989080" y="1647917"/>
                </a:lnTo>
                <a:lnTo>
                  <a:pt x="2989080" y="1676453"/>
                </a:lnTo>
                <a:lnTo>
                  <a:pt x="3256995" y="1676453"/>
                </a:lnTo>
              </a:path>
            </a:pathLst>
          </a:custGeom>
          <a:noFill/>
          <a:ln w="19050" cap="flat">
            <a:solidFill>
              <a:schemeClr val="accent1"/>
            </a:solidFill>
            <a:prstDash val="solid"/>
            <a:miter/>
          </a:ln>
        </p:spPr>
        <p:txBody>
          <a:bodyPr rtlCol="0"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ru-UA" sz="1800" b="0" i="0" u="none" strike="noStrike" kern="1200" cap="none" spc="0" normalizeH="0" baseline="0" noProof="0">
              <a:ln>
                <a:noFill/>
              </a:ln>
              <a:solidFill>
                <a:srgbClr val="000000"/>
              </a:solidFill>
              <a:effectLst/>
              <a:uLnTx/>
              <a:uFillTx/>
              <a:latin typeface="Arial" charset="0"/>
              <a:ea typeface="+mn-ea"/>
              <a:cs typeface="Arial" charset="0"/>
            </a:endParaRPr>
          </a:p>
        </p:txBody>
      </p:sp>
      <p:sp>
        <p:nvSpPr>
          <p:cNvPr id="1010" name="Freeform: Shape 889">
            <a:extLst>
              <a:ext uri="{FF2B5EF4-FFF2-40B4-BE49-F238E27FC236}">
                <a16:creationId xmlns:a16="http://schemas.microsoft.com/office/drawing/2014/main" id="{DA28D775-7B7E-954D-B90B-C09F5DC36508}"/>
              </a:ext>
            </a:extLst>
          </p:cNvPr>
          <p:cNvSpPr/>
          <p:nvPr/>
        </p:nvSpPr>
        <p:spPr>
          <a:xfrm>
            <a:off x="1217720" y="2499383"/>
            <a:ext cx="3975577" cy="1714765"/>
          </a:xfrm>
          <a:custGeom>
            <a:avLst/>
            <a:gdLst>
              <a:gd name="connsiteX0" fmla="*/ 0 w 1943100"/>
              <a:gd name="connsiteY0" fmla="*/ 0 h 1714500"/>
              <a:gd name="connsiteX1" fmla="*/ 0 w 1943100"/>
              <a:gd name="connsiteY1" fmla="*/ 1714500 h 1714500"/>
              <a:gd name="connsiteX2" fmla="*/ 1943100 w 1943100"/>
              <a:gd name="connsiteY2" fmla="*/ 1714500 h 1714500"/>
            </a:gdLst>
            <a:ahLst/>
            <a:cxnLst>
              <a:cxn ang="0">
                <a:pos x="connsiteX0" y="connsiteY0"/>
              </a:cxn>
              <a:cxn ang="0">
                <a:pos x="connsiteX1" y="connsiteY1"/>
              </a:cxn>
              <a:cxn ang="0">
                <a:pos x="connsiteX2" y="connsiteY2"/>
              </a:cxn>
            </a:cxnLst>
            <a:rect l="l" t="t" r="r" b="b"/>
            <a:pathLst>
              <a:path w="1943100" h="1714500">
                <a:moveTo>
                  <a:pt x="0" y="0"/>
                </a:moveTo>
                <a:lnTo>
                  <a:pt x="0" y="1714500"/>
                </a:lnTo>
                <a:lnTo>
                  <a:pt x="1943100" y="1714500"/>
                </a:lnTo>
              </a:path>
            </a:pathLst>
          </a:custGeom>
          <a:noFill/>
          <a:ln w="28575" cap="sq">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013" name="TextBox 1012">
            <a:extLst>
              <a:ext uri="{FF2B5EF4-FFF2-40B4-BE49-F238E27FC236}">
                <a16:creationId xmlns:a16="http://schemas.microsoft.com/office/drawing/2014/main" id="{2EA08022-510C-4643-867B-E8D989B53860}"/>
              </a:ext>
            </a:extLst>
          </p:cNvPr>
          <p:cNvSpPr txBox="1"/>
          <p:nvPr/>
        </p:nvSpPr>
        <p:spPr>
          <a:xfrm>
            <a:off x="838470" y="4477817"/>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l" defTabSz="1219170" rtl="0" eaLnBrk="1" fontAlgn="base" latinLnBrk="0" hangingPunct="0">
              <a:lnSpc>
                <a:spcPct val="100000"/>
              </a:lnSpc>
              <a:spcBef>
                <a:spcPct val="0"/>
              </a:spcBef>
              <a:spcAft>
                <a:spcPct val="0"/>
              </a:spcAft>
              <a:buClrTx/>
              <a:buSzTx/>
              <a:buFontTx/>
              <a:buNone/>
              <a:tabLst/>
              <a:defRPr/>
            </a:pPr>
            <a:r>
              <a:rPr kumimoji="0" lang="en-GB" sz="600" b="0" i="0" u="none" strike="noStrike" kern="1200" cap="none" spc="0" normalizeH="0" baseline="0" noProof="0" dirty="0">
                <a:ln>
                  <a:noFill/>
                </a:ln>
                <a:solidFill>
                  <a:srgbClr val="000000"/>
                </a:solidFill>
                <a:effectLst/>
                <a:uLnTx/>
                <a:uFillTx/>
                <a:latin typeface="Arial" charset="0"/>
                <a:ea typeface="+mn-ea"/>
                <a:cs typeface="Arial"/>
                <a:sym typeface="Helvetica"/>
              </a:rPr>
              <a:t>No. of Patients at Risk</a:t>
            </a:r>
          </a:p>
        </p:txBody>
      </p:sp>
      <p:sp>
        <p:nvSpPr>
          <p:cNvPr id="1014" name="TextBox 1013">
            <a:extLst>
              <a:ext uri="{FF2B5EF4-FFF2-40B4-BE49-F238E27FC236}">
                <a16:creationId xmlns:a16="http://schemas.microsoft.com/office/drawing/2014/main" id="{A71B824A-D3D6-4543-B6D6-BD9EEA940477}"/>
              </a:ext>
            </a:extLst>
          </p:cNvPr>
          <p:cNvSpPr txBox="1"/>
          <p:nvPr/>
        </p:nvSpPr>
        <p:spPr>
          <a:xfrm>
            <a:off x="1158144" y="4712993"/>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600" b="0" i="0" u="none" strike="noStrike" kern="1200" cap="none" spc="0" normalizeH="0" baseline="0" noProof="0" dirty="0">
                <a:ln>
                  <a:noFill/>
                </a:ln>
                <a:solidFill>
                  <a:srgbClr val="000000"/>
                </a:solidFill>
                <a:effectLst/>
                <a:uLnTx/>
                <a:uFillTx/>
                <a:latin typeface="Arial" charset="0"/>
                <a:ea typeface="+mn-ea"/>
                <a:cs typeface="Arial"/>
                <a:sym typeface="Helvetica"/>
              </a:rPr>
              <a:t>195</a:t>
            </a:r>
          </a:p>
        </p:txBody>
      </p:sp>
      <p:sp>
        <p:nvSpPr>
          <p:cNvPr id="1015" name="TextBox 1014">
            <a:extLst>
              <a:ext uri="{FF2B5EF4-FFF2-40B4-BE49-F238E27FC236}">
                <a16:creationId xmlns:a16="http://schemas.microsoft.com/office/drawing/2014/main" id="{C53C615B-6CA9-F148-9792-C26A9E29C747}"/>
              </a:ext>
            </a:extLst>
          </p:cNvPr>
          <p:cNvSpPr txBox="1"/>
          <p:nvPr/>
        </p:nvSpPr>
        <p:spPr>
          <a:xfrm>
            <a:off x="1822312" y="4712993"/>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600" b="0" i="0" u="none" strike="noStrike" kern="1200" cap="none" spc="0" normalizeH="0" baseline="0" noProof="0" dirty="0">
                <a:ln>
                  <a:noFill/>
                </a:ln>
                <a:solidFill>
                  <a:srgbClr val="000000"/>
                </a:solidFill>
                <a:effectLst/>
                <a:uLnTx/>
                <a:uFillTx/>
                <a:latin typeface="Arial" charset="0"/>
                <a:ea typeface="+mn-ea"/>
                <a:cs typeface="Arial"/>
                <a:sym typeface="Helvetica"/>
              </a:rPr>
              <a:t>128</a:t>
            </a:r>
          </a:p>
        </p:txBody>
      </p:sp>
      <p:sp>
        <p:nvSpPr>
          <p:cNvPr id="1016" name="TextBox 1015">
            <a:extLst>
              <a:ext uri="{FF2B5EF4-FFF2-40B4-BE49-F238E27FC236}">
                <a16:creationId xmlns:a16="http://schemas.microsoft.com/office/drawing/2014/main" id="{0D6CEDD4-61B0-E24D-8BCE-7E72ACE0C297}"/>
              </a:ext>
            </a:extLst>
          </p:cNvPr>
          <p:cNvSpPr txBox="1"/>
          <p:nvPr/>
        </p:nvSpPr>
        <p:spPr>
          <a:xfrm>
            <a:off x="2818564" y="4712993"/>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600" b="0" i="0" u="none" strike="noStrike" kern="1200" cap="none" spc="0" normalizeH="0" baseline="0" noProof="0" dirty="0">
                <a:ln>
                  <a:noFill/>
                </a:ln>
                <a:solidFill>
                  <a:srgbClr val="000000"/>
                </a:solidFill>
                <a:effectLst/>
                <a:uLnTx/>
                <a:uFillTx/>
                <a:latin typeface="Arial" charset="0"/>
                <a:ea typeface="+mn-ea"/>
                <a:cs typeface="Arial"/>
                <a:sym typeface="Helvetica"/>
              </a:rPr>
              <a:t>44</a:t>
            </a:r>
          </a:p>
        </p:txBody>
      </p:sp>
      <p:sp>
        <p:nvSpPr>
          <p:cNvPr id="1017" name="TextBox 1016">
            <a:extLst>
              <a:ext uri="{FF2B5EF4-FFF2-40B4-BE49-F238E27FC236}">
                <a16:creationId xmlns:a16="http://schemas.microsoft.com/office/drawing/2014/main" id="{167F2DC6-FC20-164C-9E50-2BE821037722}"/>
              </a:ext>
            </a:extLst>
          </p:cNvPr>
          <p:cNvSpPr txBox="1"/>
          <p:nvPr/>
        </p:nvSpPr>
        <p:spPr>
          <a:xfrm>
            <a:off x="3814816" y="4712993"/>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600" b="0" i="0" u="none" strike="noStrike" kern="1200" cap="none" spc="0" normalizeH="0" baseline="0" noProof="0" dirty="0">
                <a:ln>
                  <a:noFill/>
                </a:ln>
                <a:solidFill>
                  <a:srgbClr val="000000"/>
                </a:solidFill>
                <a:effectLst/>
                <a:uLnTx/>
                <a:uFillTx/>
                <a:latin typeface="Arial" charset="0"/>
                <a:ea typeface="+mn-ea"/>
                <a:cs typeface="Arial"/>
                <a:sym typeface="Helvetica"/>
              </a:rPr>
              <a:t>11</a:t>
            </a:r>
          </a:p>
        </p:txBody>
      </p:sp>
      <p:sp>
        <p:nvSpPr>
          <p:cNvPr id="1018" name="TextBox 1017">
            <a:extLst>
              <a:ext uri="{FF2B5EF4-FFF2-40B4-BE49-F238E27FC236}">
                <a16:creationId xmlns:a16="http://schemas.microsoft.com/office/drawing/2014/main" id="{07DA6B47-0EBC-9D4D-B92F-17EBEF6B6E9F}"/>
              </a:ext>
            </a:extLst>
          </p:cNvPr>
          <p:cNvSpPr txBox="1"/>
          <p:nvPr/>
        </p:nvSpPr>
        <p:spPr>
          <a:xfrm>
            <a:off x="4146900" y="4712993"/>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600" b="0" i="0" u="none" strike="noStrike" kern="1200" cap="none" spc="0" normalizeH="0" baseline="0" noProof="0" dirty="0">
                <a:ln>
                  <a:noFill/>
                </a:ln>
                <a:solidFill>
                  <a:srgbClr val="000000"/>
                </a:solidFill>
                <a:effectLst/>
                <a:uLnTx/>
                <a:uFillTx/>
                <a:latin typeface="Arial" charset="0"/>
                <a:ea typeface="+mn-ea"/>
                <a:cs typeface="Arial"/>
                <a:sym typeface="Helvetica"/>
              </a:rPr>
              <a:t>2</a:t>
            </a:r>
          </a:p>
        </p:txBody>
      </p:sp>
      <p:sp>
        <p:nvSpPr>
          <p:cNvPr id="1021" name="TextBox 1020">
            <a:extLst>
              <a:ext uri="{FF2B5EF4-FFF2-40B4-BE49-F238E27FC236}">
                <a16:creationId xmlns:a16="http://schemas.microsoft.com/office/drawing/2014/main" id="{DFE4E4F1-16AB-9F46-BE51-C5625461124D}"/>
              </a:ext>
            </a:extLst>
          </p:cNvPr>
          <p:cNvSpPr txBox="1"/>
          <p:nvPr/>
        </p:nvSpPr>
        <p:spPr>
          <a:xfrm>
            <a:off x="1490228" y="4712993"/>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600" b="0" i="0" u="none" strike="noStrike" kern="1200" cap="none" spc="0" normalizeH="0" baseline="0" noProof="0" dirty="0">
                <a:ln>
                  <a:noFill/>
                </a:ln>
                <a:solidFill>
                  <a:srgbClr val="000000"/>
                </a:solidFill>
                <a:effectLst/>
                <a:uLnTx/>
                <a:uFillTx/>
                <a:latin typeface="Arial" charset="0"/>
                <a:ea typeface="+mn-ea"/>
                <a:cs typeface="Arial"/>
                <a:sym typeface="Helvetica"/>
              </a:rPr>
              <a:t>165</a:t>
            </a:r>
          </a:p>
        </p:txBody>
      </p:sp>
      <p:sp>
        <p:nvSpPr>
          <p:cNvPr id="1022" name="TextBox 1021">
            <a:extLst>
              <a:ext uri="{FF2B5EF4-FFF2-40B4-BE49-F238E27FC236}">
                <a16:creationId xmlns:a16="http://schemas.microsoft.com/office/drawing/2014/main" id="{9B4A5D08-4365-2040-B4E2-B3E97DD78CA8}"/>
              </a:ext>
            </a:extLst>
          </p:cNvPr>
          <p:cNvSpPr txBox="1"/>
          <p:nvPr/>
        </p:nvSpPr>
        <p:spPr>
          <a:xfrm>
            <a:off x="2486480" y="4712993"/>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600" b="0" i="0" u="none" strike="noStrike" kern="1200" cap="none" spc="0" normalizeH="0" baseline="0" noProof="0" dirty="0">
                <a:ln>
                  <a:noFill/>
                </a:ln>
                <a:solidFill>
                  <a:srgbClr val="000000"/>
                </a:solidFill>
                <a:effectLst/>
                <a:uLnTx/>
                <a:uFillTx/>
                <a:latin typeface="Arial" charset="0"/>
                <a:ea typeface="+mn-ea"/>
                <a:cs typeface="Arial"/>
                <a:sym typeface="Helvetica"/>
              </a:rPr>
              <a:t>65</a:t>
            </a:r>
          </a:p>
        </p:txBody>
      </p:sp>
      <p:sp>
        <p:nvSpPr>
          <p:cNvPr id="1023" name="TextBox 1022">
            <a:extLst>
              <a:ext uri="{FF2B5EF4-FFF2-40B4-BE49-F238E27FC236}">
                <a16:creationId xmlns:a16="http://schemas.microsoft.com/office/drawing/2014/main" id="{1CD7444D-74BD-9048-87CB-F013EF8ECB54}"/>
              </a:ext>
            </a:extLst>
          </p:cNvPr>
          <p:cNvSpPr txBox="1"/>
          <p:nvPr/>
        </p:nvSpPr>
        <p:spPr>
          <a:xfrm>
            <a:off x="3482732" y="4712993"/>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600" b="0" i="0" u="none" strike="noStrike" kern="1200" cap="none" spc="0" normalizeH="0" baseline="0" noProof="0" dirty="0">
                <a:ln>
                  <a:noFill/>
                </a:ln>
                <a:solidFill>
                  <a:srgbClr val="000000"/>
                </a:solidFill>
                <a:effectLst/>
                <a:uLnTx/>
                <a:uFillTx/>
                <a:latin typeface="Arial" charset="0"/>
                <a:ea typeface="+mn-ea"/>
                <a:cs typeface="Arial"/>
                <a:sym typeface="Helvetica"/>
              </a:rPr>
              <a:t>21</a:t>
            </a:r>
          </a:p>
        </p:txBody>
      </p:sp>
      <p:sp>
        <p:nvSpPr>
          <p:cNvPr id="1024" name="TextBox 1023">
            <a:extLst>
              <a:ext uri="{FF2B5EF4-FFF2-40B4-BE49-F238E27FC236}">
                <a16:creationId xmlns:a16="http://schemas.microsoft.com/office/drawing/2014/main" id="{BB497275-7994-0948-9276-840E72BE9628}"/>
              </a:ext>
            </a:extLst>
          </p:cNvPr>
          <p:cNvSpPr txBox="1"/>
          <p:nvPr/>
        </p:nvSpPr>
        <p:spPr>
          <a:xfrm>
            <a:off x="2154396" y="4712993"/>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600" b="0" i="0" u="none" strike="noStrike" kern="1200" cap="none" spc="0" normalizeH="0" baseline="0" noProof="0" dirty="0">
                <a:ln>
                  <a:noFill/>
                </a:ln>
                <a:solidFill>
                  <a:srgbClr val="000000"/>
                </a:solidFill>
                <a:effectLst/>
                <a:uLnTx/>
                <a:uFillTx/>
                <a:latin typeface="Arial" charset="0"/>
                <a:ea typeface="+mn-ea"/>
                <a:cs typeface="Arial"/>
                <a:sym typeface="Helvetica"/>
              </a:rPr>
              <a:t>84</a:t>
            </a:r>
          </a:p>
        </p:txBody>
      </p:sp>
      <p:sp>
        <p:nvSpPr>
          <p:cNvPr id="1025" name="TextBox 1024">
            <a:extLst>
              <a:ext uri="{FF2B5EF4-FFF2-40B4-BE49-F238E27FC236}">
                <a16:creationId xmlns:a16="http://schemas.microsoft.com/office/drawing/2014/main" id="{444B6ABB-9E98-4744-800B-C3E965806861}"/>
              </a:ext>
            </a:extLst>
          </p:cNvPr>
          <p:cNvSpPr txBox="1"/>
          <p:nvPr/>
        </p:nvSpPr>
        <p:spPr>
          <a:xfrm>
            <a:off x="3150648" y="4712993"/>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600" b="0" i="0" u="none" strike="noStrike" kern="1200" cap="none" spc="0" normalizeH="0" baseline="0" noProof="0" dirty="0">
                <a:ln>
                  <a:noFill/>
                </a:ln>
                <a:solidFill>
                  <a:srgbClr val="000000"/>
                </a:solidFill>
                <a:effectLst/>
                <a:uLnTx/>
                <a:uFillTx/>
                <a:latin typeface="Arial" charset="0"/>
                <a:ea typeface="+mn-ea"/>
                <a:cs typeface="Arial"/>
                <a:sym typeface="Helvetica"/>
              </a:rPr>
              <a:t>31</a:t>
            </a:r>
          </a:p>
        </p:txBody>
      </p:sp>
      <p:cxnSp>
        <p:nvCxnSpPr>
          <p:cNvPr id="1026" name="Straight Connector 1025">
            <a:extLst>
              <a:ext uri="{FF2B5EF4-FFF2-40B4-BE49-F238E27FC236}">
                <a16:creationId xmlns:a16="http://schemas.microsoft.com/office/drawing/2014/main" id="{CB23C99D-E788-F549-AC85-31B4C37386C6}"/>
              </a:ext>
            </a:extLst>
          </p:cNvPr>
          <p:cNvCxnSpPr>
            <a:cxnSpLocks/>
          </p:cNvCxnSpPr>
          <p:nvPr/>
        </p:nvCxnSpPr>
        <p:spPr>
          <a:xfrm flipV="1">
            <a:off x="4174038" y="3351297"/>
            <a:ext cx="0" cy="862851"/>
          </a:xfrm>
          <a:prstGeom prst="line">
            <a:avLst/>
          </a:prstGeom>
          <a:ln w="19050" cap="flat" cmpd="sng" algn="ctr">
            <a:solidFill>
              <a:schemeClr val="tx1"/>
            </a:solidFill>
            <a:prstDash val="sysDot"/>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027" name="TextBox 1026">
            <a:extLst>
              <a:ext uri="{FF2B5EF4-FFF2-40B4-BE49-F238E27FC236}">
                <a16:creationId xmlns:a16="http://schemas.microsoft.com/office/drawing/2014/main" id="{A8B2684D-D79C-9A48-B552-13423122DB9E}"/>
              </a:ext>
            </a:extLst>
          </p:cNvPr>
          <p:cNvSpPr txBox="1"/>
          <p:nvPr/>
        </p:nvSpPr>
        <p:spPr>
          <a:xfrm>
            <a:off x="3825135" y="3062039"/>
            <a:ext cx="785793" cy="215444"/>
          </a:xfrm>
          <a:prstGeom prst="rect">
            <a:avLst/>
          </a:prstGeom>
          <a:noFill/>
        </p:spPr>
        <p:txBody>
          <a:bodyPr wrap="square" rtlCol="0">
            <a:spAutoFit/>
          </a:bodyPr>
          <a:lstStyle/>
          <a:p>
            <a:pPr marL="0" marR="0" lvl="0" indent="0" algn="ctr" defTabSz="760622" rtl="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dirty="0">
                <a:ln>
                  <a:noFill/>
                </a:ln>
                <a:solidFill>
                  <a:srgbClr val="0066CC"/>
                </a:solidFill>
                <a:effectLst/>
                <a:uLnTx/>
                <a:uFillTx/>
                <a:latin typeface="Arial" panose="020B0604020202020204"/>
                <a:ea typeface="+mn-ea"/>
                <a:cs typeface="Arial" charset="0"/>
              </a:rPr>
              <a:t>53.6 months</a:t>
            </a:r>
          </a:p>
        </p:txBody>
      </p:sp>
      <p:cxnSp>
        <p:nvCxnSpPr>
          <p:cNvPr id="1028" name="Straight Connector 1027">
            <a:extLst>
              <a:ext uri="{FF2B5EF4-FFF2-40B4-BE49-F238E27FC236}">
                <a16:creationId xmlns:a16="http://schemas.microsoft.com/office/drawing/2014/main" id="{A5B7DAD9-D9E6-EC45-9895-F3E60D098974}"/>
              </a:ext>
            </a:extLst>
          </p:cNvPr>
          <p:cNvCxnSpPr>
            <a:cxnSpLocks/>
          </p:cNvCxnSpPr>
          <p:nvPr/>
        </p:nvCxnSpPr>
        <p:spPr>
          <a:xfrm flipV="1">
            <a:off x="2155155" y="3356766"/>
            <a:ext cx="0" cy="857382"/>
          </a:xfrm>
          <a:prstGeom prst="line">
            <a:avLst/>
          </a:prstGeom>
          <a:ln w="19050" cap="flat" cmpd="sng" algn="ctr">
            <a:solidFill>
              <a:schemeClr val="tx1"/>
            </a:solidFill>
            <a:prstDash val="sysDot"/>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029" name="TextBox 1028">
            <a:extLst>
              <a:ext uri="{FF2B5EF4-FFF2-40B4-BE49-F238E27FC236}">
                <a16:creationId xmlns:a16="http://schemas.microsoft.com/office/drawing/2014/main" id="{054D4EEA-4BD7-3646-B328-FB65419C60EC}"/>
              </a:ext>
            </a:extLst>
          </p:cNvPr>
          <p:cNvSpPr txBox="1"/>
          <p:nvPr/>
        </p:nvSpPr>
        <p:spPr>
          <a:xfrm>
            <a:off x="2017956" y="3147249"/>
            <a:ext cx="785793" cy="215444"/>
          </a:xfrm>
          <a:prstGeom prst="rect">
            <a:avLst/>
          </a:prstGeom>
          <a:noFill/>
        </p:spPr>
        <p:txBody>
          <a:bodyPr wrap="square" rtlCol="0">
            <a:spAutoFit/>
          </a:bodyPr>
          <a:lstStyle/>
          <a:p>
            <a:pPr marL="0" marR="0" lvl="0" indent="0" algn="ctr" defTabSz="760622" rtl="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dirty="0">
                <a:ln>
                  <a:noFill/>
                </a:ln>
                <a:solidFill>
                  <a:srgbClr val="009964"/>
                </a:solidFill>
                <a:effectLst/>
                <a:uLnTx/>
                <a:uFillTx/>
                <a:latin typeface="Arial" panose="020B0604020202020204"/>
                <a:ea typeface="+mn-ea"/>
                <a:cs typeface="Arial" charset="0"/>
              </a:rPr>
              <a:t>17.0 months</a:t>
            </a:r>
          </a:p>
        </p:txBody>
      </p:sp>
      <p:sp>
        <p:nvSpPr>
          <p:cNvPr id="1030" name="TextBox 1029">
            <a:extLst>
              <a:ext uri="{FF2B5EF4-FFF2-40B4-BE49-F238E27FC236}">
                <a16:creationId xmlns:a16="http://schemas.microsoft.com/office/drawing/2014/main" id="{DD4979CE-98FA-504E-BB11-5B2BA7A96570}"/>
              </a:ext>
            </a:extLst>
          </p:cNvPr>
          <p:cNvSpPr txBox="1"/>
          <p:nvPr/>
        </p:nvSpPr>
        <p:spPr>
          <a:xfrm>
            <a:off x="986158" y="2182784"/>
            <a:ext cx="484428" cy="276999"/>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200" b="1" i="0" u="none" strike="noStrike" kern="1200" cap="none" spc="0" normalizeH="0" baseline="0" noProof="0" dirty="0">
                <a:ln>
                  <a:noFill/>
                </a:ln>
                <a:solidFill>
                  <a:srgbClr val="000000"/>
                </a:solidFill>
                <a:effectLst/>
                <a:uLnTx/>
                <a:uFillTx/>
                <a:latin typeface="Arial" panose="020B0604020202020204"/>
                <a:ea typeface="+mn-ea"/>
                <a:cs typeface="Arial" charset="0"/>
              </a:rPr>
              <a:t>PFS</a:t>
            </a:r>
          </a:p>
        </p:txBody>
      </p:sp>
      <p:cxnSp>
        <p:nvCxnSpPr>
          <p:cNvPr id="1031" name="Straight Connector 1030">
            <a:extLst>
              <a:ext uri="{FF2B5EF4-FFF2-40B4-BE49-F238E27FC236}">
                <a16:creationId xmlns:a16="http://schemas.microsoft.com/office/drawing/2014/main" id="{719A08C7-1E32-1D44-BD1F-63EB0FA3BB42}"/>
              </a:ext>
            </a:extLst>
          </p:cNvPr>
          <p:cNvCxnSpPr>
            <a:cxnSpLocks/>
          </p:cNvCxnSpPr>
          <p:nvPr/>
        </p:nvCxnSpPr>
        <p:spPr>
          <a:xfrm>
            <a:off x="1217722" y="3356766"/>
            <a:ext cx="2958438" cy="0"/>
          </a:xfrm>
          <a:prstGeom prst="line">
            <a:avLst/>
          </a:prstGeom>
          <a:ln w="19050" cap="flat" cmpd="sng" algn="ctr">
            <a:solidFill>
              <a:schemeClr val="tx1"/>
            </a:solidFill>
            <a:prstDash val="sysDot"/>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032" name="Straight Connector 1031">
            <a:extLst>
              <a:ext uri="{FF2B5EF4-FFF2-40B4-BE49-F238E27FC236}">
                <a16:creationId xmlns:a16="http://schemas.microsoft.com/office/drawing/2014/main" id="{7A35E42F-1F70-0A49-B1D2-5E3EAA35B0E5}"/>
              </a:ext>
            </a:extLst>
          </p:cNvPr>
          <p:cNvCxnSpPr>
            <a:cxnSpLocks/>
          </p:cNvCxnSpPr>
          <p:nvPr/>
        </p:nvCxnSpPr>
        <p:spPr>
          <a:xfrm>
            <a:off x="838470" y="4758868"/>
            <a:ext cx="252000" cy="0"/>
          </a:xfrm>
          <a:prstGeom prst="line">
            <a:avLst/>
          </a:prstGeom>
          <a:ln w="19050" cap="sq">
            <a:solidFill>
              <a:schemeClr val="accent1"/>
            </a:solidFill>
            <a:prstDash val="solid"/>
            <a:miter lim="800000"/>
          </a:ln>
        </p:spPr>
        <p:style>
          <a:lnRef idx="1">
            <a:schemeClr val="accent1"/>
          </a:lnRef>
          <a:fillRef idx="0">
            <a:schemeClr val="accent1"/>
          </a:fillRef>
          <a:effectRef idx="0">
            <a:schemeClr val="accent1"/>
          </a:effectRef>
          <a:fontRef idx="minor">
            <a:schemeClr val="tx1"/>
          </a:fontRef>
        </p:style>
      </p:cxnSp>
      <p:cxnSp>
        <p:nvCxnSpPr>
          <p:cNvPr id="1033" name="Straight Connector 1032">
            <a:extLst>
              <a:ext uri="{FF2B5EF4-FFF2-40B4-BE49-F238E27FC236}">
                <a16:creationId xmlns:a16="http://schemas.microsoft.com/office/drawing/2014/main" id="{3A103ACA-27B2-2240-BD5B-B9DDD08110F3}"/>
              </a:ext>
            </a:extLst>
          </p:cNvPr>
          <p:cNvCxnSpPr>
            <a:cxnSpLocks/>
          </p:cNvCxnSpPr>
          <p:nvPr/>
        </p:nvCxnSpPr>
        <p:spPr>
          <a:xfrm>
            <a:off x="838470" y="4639805"/>
            <a:ext cx="252000" cy="0"/>
          </a:xfrm>
          <a:prstGeom prst="line">
            <a:avLst/>
          </a:prstGeom>
          <a:ln w="19050" cap="sq">
            <a:solidFill>
              <a:schemeClr val="tx2"/>
            </a:solidFill>
            <a:prstDash val="solid"/>
            <a:miter lim="800000"/>
          </a:ln>
        </p:spPr>
        <p:style>
          <a:lnRef idx="1">
            <a:schemeClr val="accent1"/>
          </a:lnRef>
          <a:fillRef idx="0">
            <a:schemeClr val="accent1"/>
          </a:fillRef>
          <a:effectRef idx="0">
            <a:schemeClr val="accent1"/>
          </a:effectRef>
          <a:fontRef idx="minor">
            <a:schemeClr val="tx1"/>
          </a:fontRef>
        </p:style>
      </p:cxnSp>
      <p:graphicFrame>
        <p:nvGraphicFramePr>
          <p:cNvPr id="1034" name="Table 1033">
            <a:extLst>
              <a:ext uri="{FF2B5EF4-FFF2-40B4-BE49-F238E27FC236}">
                <a16:creationId xmlns:a16="http://schemas.microsoft.com/office/drawing/2014/main" id="{C8467430-80BA-E34A-A581-FFFB85E4400F}"/>
              </a:ext>
            </a:extLst>
          </p:cNvPr>
          <p:cNvGraphicFramePr>
            <a:graphicFrameLocks noGrp="1"/>
          </p:cNvGraphicFramePr>
          <p:nvPr/>
        </p:nvGraphicFramePr>
        <p:xfrm>
          <a:off x="6862156" y="1727414"/>
          <a:ext cx="3478694" cy="753600"/>
        </p:xfrm>
        <a:graphic>
          <a:graphicData uri="http://schemas.openxmlformats.org/drawingml/2006/table">
            <a:tbl>
              <a:tblPr firstRow="1" bandRow="1">
                <a:tableStyleId>{5940675A-B579-460E-94D1-54222C63F5DA}</a:tableStyleId>
              </a:tblPr>
              <a:tblGrid>
                <a:gridCol w="775493">
                  <a:extLst>
                    <a:ext uri="{9D8B030D-6E8A-4147-A177-3AD203B41FA5}">
                      <a16:colId xmlns:a16="http://schemas.microsoft.com/office/drawing/2014/main" val="3769232147"/>
                    </a:ext>
                  </a:extLst>
                </a:gridCol>
                <a:gridCol w="1007232">
                  <a:extLst>
                    <a:ext uri="{9D8B030D-6E8A-4147-A177-3AD203B41FA5}">
                      <a16:colId xmlns:a16="http://schemas.microsoft.com/office/drawing/2014/main" val="3580815305"/>
                    </a:ext>
                  </a:extLst>
                </a:gridCol>
                <a:gridCol w="1165048">
                  <a:extLst>
                    <a:ext uri="{9D8B030D-6E8A-4147-A177-3AD203B41FA5}">
                      <a16:colId xmlns:a16="http://schemas.microsoft.com/office/drawing/2014/main" val="2625818216"/>
                    </a:ext>
                  </a:extLst>
                </a:gridCol>
                <a:gridCol w="530921">
                  <a:extLst>
                    <a:ext uri="{9D8B030D-6E8A-4147-A177-3AD203B41FA5}">
                      <a16:colId xmlns:a16="http://schemas.microsoft.com/office/drawing/2014/main" val="3393885764"/>
                    </a:ext>
                  </a:extLst>
                </a:gridCol>
              </a:tblGrid>
              <a:tr h="0">
                <a:tc>
                  <a:txBody>
                    <a:bodyPr/>
                    <a:lstStyle/>
                    <a:p>
                      <a:endParaRPr lang="en-GB" sz="800" b="1" dirty="0"/>
                    </a:p>
                  </a:txBody>
                  <a:tcPr marL="36000" marR="3600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800" b="1" dirty="0"/>
                        <a:t>Median OS </a:t>
                      </a:r>
                      <a:br>
                        <a:rPr lang="en-GB" sz="800" b="0" dirty="0"/>
                      </a:br>
                      <a:r>
                        <a:rPr lang="en-GB" sz="700" b="0" dirty="0"/>
                        <a:t>(95% CI),</a:t>
                      </a:r>
                      <a:r>
                        <a:rPr lang="en-GB" sz="700" b="0" baseline="0" dirty="0"/>
                        <a:t> months</a:t>
                      </a:r>
                      <a:endParaRPr lang="en-GB" sz="700" b="0" dirty="0"/>
                    </a:p>
                  </a:txBody>
                  <a:tcPr marL="36000" marR="3600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800" b="1" dirty="0"/>
                        <a:t>HR</a:t>
                      </a:r>
                      <a:r>
                        <a:rPr lang="en-GB" sz="800" baseline="30000" dirty="0"/>
                        <a:t>‡</a:t>
                      </a:r>
                      <a:r>
                        <a:rPr lang="en-GB" sz="800" b="0" dirty="0"/>
                        <a:t> </a:t>
                      </a:r>
                      <a:br>
                        <a:rPr lang="en-GB" sz="800" b="0" dirty="0"/>
                      </a:br>
                      <a:r>
                        <a:rPr lang="en-GB" sz="800" b="0" dirty="0"/>
                        <a:t>(95% CI)</a:t>
                      </a:r>
                    </a:p>
                  </a:txBody>
                  <a:tcPr marL="36000" marR="3600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760622" rtl="0" eaLnBrk="1" fontAlgn="auto" latinLnBrk="0" hangingPunct="1">
                        <a:lnSpc>
                          <a:spcPct val="100000"/>
                        </a:lnSpc>
                        <a:spcBef>
                          <a:spcPts val="0"/>
                        </a:spcBef>
                        <a:spcAft>
                          <a:spcPts val="0"/>
                        </a:spcAft>
                        <a:buClrTx/>
                        <a:buSzTx/>
                        <a:buFontTx/>
                        <a:buNone/>
                        <a:tabLst/>
                        <a:defRPr/>
                      </a:pPr>
                      <a:r>
                        <a:rPr lang="en-GB" sz="800" b="1" dirty="0"/>
                        <a:t>5-yr </a:t>
                      </a:r>
                      <a:br>
                        <a:rPr lang="en-GB" sz="800" b="1" dirty="0"/>
                      </a:br>
                      <a:r>
                        <a:rPr lang="en-GB" sz="800" b="1" dirty="0"/>
                        <a:t>OS </a:t>
                      </a:r>
                      <a:r>
                        <a:rPr lang="en-GB" sz="800" b="0" dirty="0"/>
                        <a:t>(%)</a:t>
                      </a:r>
                    </a:p>
                  </a:txBody>
                  <a:tcPr marL="36000" marR="36000" marT="36000" marB="36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08741451"/>
                  </a:ext>
                </a:extLst>
              </a:tr>
              <a:tr h="0">
                <a:tc>
                  <a:txBody>
                    <a:bodyPr/>
                    <a:lstStyle/>
                    <a:p>
                      <a:pPr marL="0" marR="0" lvl="0" indent="0" algn="l" defTabSz="760622" rtl="0" eaLnBrk="1" fontAlgn="auto" latinLnBrk="0" hangingPunct="1">
                        <a:lnSpc>
                          <a:spcPct val="100000"/>
                        </a:lnSpc>
                        <a:spcBef>
                          <a:spcPts val="0"/>
                        </a:spcBef>
                        <a:spcAft>
                          <a:spcPts val="0"/>
                        </a:spcAft>
                        <a:buClrTx/>
                        <a:buSzTx/>
                        <a:buFontTx/>
                        <a:buNone/>
                        <a:tabLst/>
                        <a:defRPr/>
                      </a:pPr>
                      <a:r>
                        <a:rPr lang="en-GB" sz="800" b="1" dirty="0">
                          <a:solidFill>
                            <a:srgbClr val="0066CC"/>
                          </a:solidFill>
                        </a:rPr>
                        <a:t>VenR (N=194)</a:t>
                      </a:r>
                    </a:p>
                    <a:p>
                      <a:endParaRPr lang="en-GB" sz="800" b="1" dirty="0">
                        <a:solidFill>
                          <a:srgbClr val="0066CC"/>
                        </a:solidFill>
                      </a:endParaRPr>
                    </a:p>
                  </a:txBody>
                  <a:tcPr marL="36000" marR="3600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800" b="1" dirty="0">
                          <a:solidFill>
                            <a:srgbClr val="0066CC"/>
                          </a:solidFill>
                        </a:rPr>
                        <a:t>NE</a:t>
                      </a:r>
                      <a:endParaRPr lang="en-GB" sz="800" b="0" dirty="0"/>
                    </a:p>
                  </a:txBody>
                  <a:tcPr marL="36000" marR="3600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pPr marL="0" marR="0" lvl="0" indent="0" algn="ctr" defTabSz="760622" rtl="0" eaLnBrk="1" fontAlgn="auto" latinLnBrk="0" hangingPunct="1">
                        <a:lnSpc>
                          <a:spcPct val="100000"/>
                        </a:lnSpc>
                        <a:spcBef>
                          <a:spcPts val="0"/>
                        </a:spcBef>
                        <a:spcAft>
                          <a:spcPts val="0"/>
                        </a:spcAft>
                        <a:buClrTx/>
                        <a:buSzTx/>
                        <a:buFontTx/>
                        <a:buNone/>
                        <a:tabLst/>
                        <a:defRPr/>
                      </a:pPr>
                      <a:r>
                        <a:rPr lang="en-GB" sz="800" b="1" dirty="0"/>
                        <a:t>0.40 </a:t>
                      </a:r>
                      <a:r>
                        <a:rPr lang="en-GB" sz="800" b="0" dirty="0"/>
                        <a:t>(0.26, 0.62)</a:t>
                      </a:r>
                      <a:br>
                        <a:rPr lang="en-GB" sz="800" b="0" dirty="0"/>
                      </a:br>
                      <a:r>
                        <a:rPr lang="en-GB" sz="800" b="0" dirty="0"/>
                        <a:t>Stratified</a:t>
                      </a:r>
                      <a:r>
                        <a:rPr lang="en-GB" sz="800" b="0" baseline="0" dirty="0"/>
                        <a:t> P-value</a:t>
                      </a:r>
                    </a:p>
                    <a:p>
                      <a:pPr marL="0" marR="0" lvl="0" indent="0" algn="ctr" defTabSz="760622" rtl="0" eaLnBrk="1" fontAlgn="auto" latinLnBrk="0" hangingPunct="1">
                        <a:lnSpc>
                          <a:spcPct val="100000"/>
                        </a:lnSpc>
                        <a:spcBef>
                          <a:spcPts val="0"/>
                        </a:spcBef>
                        <a:spcAft>
                          <a:spcPts val="0"/>
                        </a:spcAft>
                        <a:buClrTx/>
                        <a:buSzTx/>
                        <a:buFontTx/>
                        <a:buNone/>
                        <a:tabLst/>
                        <a:defRPr/>
                      </a:pPr>
                      <a:r>
                        <a:rPr lang="en-GB" sz="800" b="0" dirty="0"/>
                        <a:t>&lt;0.0001</a:t>
                      </a:r>
                      <a:r>
                        <a:rPr lang="en-GB" sz="800" b="0" baseline="30000" dirty="0"/>
                        <a:t>†</a:t>
                      </a:r>
                      <a:endParaRPr lang="en-GB" sz="800" b="0" dirty="0"/>
                    </a:p>
                  </a:txBody>
                  <a:tcPr marL="36000" marR="3600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760622" rtl="0" eaLnBrk="1" fontAlgn="auto" latinLnBrk="0" hangingPunct="1">
                        <a:lnSpc>
                          <a:spcPct val="100000"/>
                        </a:lnSpc>
                        <a:spcBef>
                          <a:spcPts val="0"/>
                        </a:spcBef>
                        <a:spcAft>
                          <a:spcPts val="0"/>
                        </a:spcAft>
                        <a:buClrTx/>
                        <a:buSzTx/>
                        <a:buFontTx/>
                        <a:buNone/>
                        <a:tabLst/>
                        <a:defRPr/>
                      </a:pPr>
                      <a:r>
                        <a:rPr lang="en-GB" sz="800" b="1" dirty="0">
                          <a:solidFill>
                            <a:srgbClr val="0066CC"/>
                          </a:solidFill>
                        </a:rPr>
                        <a:t>82.1</a:t>
                      </a:r>
                    </a:p>
                  </a:txBody>
                  <a:tcPr marL="36000" marR="36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41806317"/>
                  </a:ext>
                </a:extLst>
              </a:tr>
              <a:tr h="0">
                <a:tc>
                  <a:txBody>
                    <a:bodyPr/>
                    <a:lstStyle/>
                    <a:p>
                      <a:pPr marL="0" marR="0" lvl="0" indent="0" algn="l" defTabSz="760622" rtl="0" eaLnBrk="1" fontAlgn="auto" latinLnBrk="0" hangingPunct="1">
                        <a:lnSpc>
                          <a:spcPct val="100000"/>
                        </a:lnSpc>
                        <a:spcBef>
                          <a:spcPts val="0"/>
                        </a:spcBef>
                        <a:spcAft>
                          <a:spcPts val="0"/>
                        </a:spcAft>
                        <a:buClrTx/>
                        <a:buSzTx/>
                        <a:buFontTx/>
                        <a:buNone/>
                        <a:tabLst/>
                        <a:defRPr/>
                      </a:pPr>
                      <a:r>
                        <a:rPr lang="en-GB" sz="800" b="1" dirty="0">
                          <a:solidFill>
                            <a:srgbClr val="009963"/>
                          </a:solidFill>
                        </a:rPr>
                        <a:t>BR (N=195)</a:t>
                      </a:r>
                    </a:p>
                  </a:txBody>
                  <a:tcPr marL="36000" marR="3600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800" b="1" dirty="0">
                          <a:solidFill>
                            <a:srgbClr val="009963"/>
                          </a:solidFill>
                        </a:rPr>
                        <a:t>NE</a:t>
                      </a:r>
                      <a:endParaRPr lang="en-GB" sz="800" b="0" dirty="0"/>
                    </a:p>
                  </a:txBody>
                  <a:tcPr marL="36000" marR="3600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lang="en-GB" sz="400" b="1" dirty="0"/>
                    </a:p>
                  </a:txBody>
                  <a:tcPr/>
                </a:tc>
                <a:tc>
                  <a:txBody>
                    <a:bodyPr/>
                    <a:lstStyle/>
                    <a:p>
                      <a:pPr marL="0" marR="0" lvl="0" indent="0" algn="ctr" defTabSz="760622" rtl="0" eaLnBrk="1" fontAlgn="auto" latinLnBrk="0" hangingPunct="1">
                        <a:lnSpc>
                          <a:spcPct val="100000"/>
                        </a:lnSpc>
                        <a:spcBef>
                          <a:spcPts val="0"/>
                        </a:spcBef>
                        <a:spcAft>
                          <a:spcPts val="0"/>
                        </a:spcAft>
                        <a:buClrTx/>
                        <a:buSzTx/>
                        <a:buFontTx/>
                        <a:buNone/>
                        <a:tabLst/>
                        <a:defRPr/>
                      </a:pPr>
                      <a:r>
                        <a:rPr lang="en-GB" sz="800" b="1" dirty="0">
                          <a:solidFill>
                            <a:srgbClr val="009963"/>
                          </a:solidFill>
                        </a:rPr>
                        <a:t>62.2</a:t>
                      </a:r>
                    </a:p>
                  </a:txBody>
                  <a:tcPr marL="36000" marR="36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97998166"/>
                  </a:ext>
                </a:extLst>
              </a:tr>
            </a:tbl>
          </a:graphicData>
        </a:graphic>
      </p:graphicFrame>
      <p:sp>
        <p:nvSpPr>
          <p:cNvPr id="1035" name="TextBox 1034">
            <a:extLst>
              <a:ext uri="{FF2B5EF4-FFF2-40B4-BE49-F238E27FC236}">
                <a16:creationId xmlns:a16="http://schemas.microsoft.com/office/drawing/2014/main" id="{00E70F54-D79A-544C-A9F7-A0853AF3015B}"/>
              </a:ext>
            </a:extLst>
          </p:cNvPr>
          <p:cNvSpPr txBox="1"/>
          <p:nvPr/>
        </p:nvSpPr>
        <p:spPr>
          <a:xfrm>
            <a:off x="5877768" y="2473685"/>
            <a:ext cx="203474" cy="12311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nchorCtr="0">
            <a:spAutoFit/>
          </a:bodyPr>
          <a:lstStyle/>
          <a:p>
            <a:pPr marL="0" marR="0" lvl="0" indent="0" algn="r" defTabSz="1219170" rtl="0" eaLnBrk="1" fontAlgn="base" latinLnBrk="0" hangingPunct="0">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Arial" charset="0"/>
                <a:ea typeface="+mn-ea"/>
                <a:cs typeface="Arial"/>
                <a:sym typeface="Helvetica"/>
              </a:rPr>
              <a:t>100</a:t>
            </a:r>
          </a:p>
        </p:txBody>
      </p:sp>
      <p:sp>
        <p:nvSpPr>
          <p:cNvPr id="1036" name="TextBox 1035">
            <a:extLst>
              <a:ext uri="{FF2B5EF4-FFF2-40B4-BE49-F238E27FC236}">
                <a16:creationId xmlns:a16="http://schemas.microsoft.com/office/drawing/2014/main" id="{6645B88A-9B7D-074B-B987-805FAEF54F92}"/>
              </a:ext>
            </a:extLst>
          </p:cNvPr>
          <p:cNvSpPr txBox="1"/>
          <p:nvPr/>
        </p:nvSpPr>
        <p:spPr>
          <a:xfrm>
            <a:off x="5888567" y="2817987"/>
            <a:ext cx="192673" cy="12311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nchorCtr="0">
            <a:spAutoFit/>
          </a:bodyPr>
          <a:lstStyle/>
          <a:p>
            <a:pPr marL="0" marR="0" lvl="0" indent="0" algn="r" defTabSz="1219170" rtl="0" eaLnBrk="1" fontAlgn="base" latinLnBrk="0" hangingPunct="0">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Arial" charset="0"/>
                <a:ea typeface="+mn-ea"/>
                <a:cs typeface="Arial"/>
                <a:sym typeface="Helvetica"/>
              </a:rPr>
              <a:t>80</a:t>
            </a:r>
          </a:p>
        </p:txBody>
      </p:sp>
      <p:sp>
        <p:nvSpPr>
          <p:cNvPr id="1037" name="TextBox 1036">
            <a:extLst>
              <a:ext uri="{FF2B5EF4-FFF2-40B4-BE49-F238E27FC236}">
                <a16:creationId xmlns:a16="http://schemas.microsoft.com/office/drawing/2014/main" id="{378F5F6E-FC66-7E47-82B5-8C81DE2F08B8}"/>
              </a:ext>
            </a:extLst>
          </p:cNvPr>
          <p:cNvSpPr txBox="1"/>
          <p:nvPr/>
        </p:nvSpPr>
        <p:spPr>
          <a:xfrm>
            <a:off x="5928867" y="3162289"/>
            <a:ext cx="152374" cy="12311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nchorCtr="0">
            <a:spAutoFit/>
          </a:bodyPr>
          <a:lstStyle/>
          <a:p>
            <a:pPr marL="0" marR="0" lvl="0" indent="0" algn="r" defTabSz="1219170" rtl="0" eaLnBrk="1" fontAlgn="base" latinLnBrk="0" hangingPunct="0">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Arial" charset="0"/>
                <a:ea typeface="+mn-ea"/>
                <a:cs typeface="Arial"/>
                <a:sym typeface="Helvetica"/>
              </a:rPr>
              <a:t>60</a:t>
            </a:r>
          </a:p>
        </p:txBody>
      </p:sp>
      <p:sp>
        <p:nvSpPr>
          <p:cNvPr id="1038" name="TextBox 1037">
            <a:extLst>
              <a:ext uri="{FF2B5EF4-FFF2-40B4-BE49-F238E27FC236}">
                <a16:creationId xmlns:a16="http://schemas.microsoft.com/office/drawing/2014/main" id="{399DC23F-6338-6F46-978F-02A5B2E6D259}"/>
              </a:ext>
            </a:extLst>
          </p:cNvPr>
          <p:cNvSpPr txBox="1"/>
          <p:nvPr/>
        </p:nvSpPr>
        <p:spPr>
          <a:xfrm>
            <a:off x="5928867" y="3506591"/>
            <a:ext cx="152373" cy="12311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nchorCtr="0">
            <a:spAutoFit/>
          </a:bodyPr>
          <a:lstStyle/>
          <a:p>
            <a:pPr marL="0" marR="0" lvl="0" indent="0" algn="r" defTabSz="1219170" rtl="0" eaLnBrk="1" fontAlgn="base" latinLnBrk="0" hangingPunct="0">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Arial" charset="0"/>
                <a:ea typeface="+mn-ea"/>
                <a:cs typeface="Arial"/>
                <a:sym typeface="Helvetica"/>
              </a:rPr>
              <a:t>40</a:t>
            </a:r>
          </a:p>
        </p:txBody>
      </p:sp>
      <p:sp>
        <p:nvSpPr>
          <p:cNvPr id="1039" name="TextBox 1038">
            <a:extLst>
              <a:ext uri="{FF2B5EF4-FFF2-40B4-BE49-F238E27FC236}">
                <a16:creationId xmlns:a16="http://schemas.microsoft.com/office/drawing/2014/main" id="{B1303FAC-9E65-4147-A666-4F1AC2EB3021}"/>
              </a:ext>
            </a:extLst>
          </p:cNvPr>
          <p:cNvSpPr txBox="1"/>
          <p:nvPr/>
        </p:nvSpPr>
        <p:spPr>
          <a:xfrm>
            <a:off x="5947083" y="3850893"/>
            <a:ext cx="134158" cy="12311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nchorCtr="0">
            <a:spAutoFit/>
          </a:bodyPr>
          <a:lstStyle/>
          <a:p>
            <a:pPr marL="0" marR="0" lvl="0" indent="0" algn="r" defTabSz="1219170" rtl="0" eaLnBrk="1" fontAlgn="base" latinLnBrk="0" hangingPunct="0">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Arial" charset="0"/>
                <a:ea typeface="+mn-ea"/>
                <a:cs typeface="Arial"/>
                <a:sym typeface="Helvetica"/>
              </a:rPr>
              <a:t>20</a:t>
            </a:r>
          </a:p>
        </p:txBody>
      </p:sp>
      <p:sp>
        <p:nvSpPr>
          <p:cNvPr id="1040" name="TextBox 1039">
            <a:extLst>
              <a:ext uri="{FF2B5EF4-FFF2-40B4-BE49-F238E27FC236}">
                <a16:creationId xmlns:a16="http://schemas.microsoft.com/office/drawing/2014/main" id="{AA29A55C-9147-AE46-804A-647C871AA445}"/>
              </a:ext>
            </a:extLst>
          </p:cNvPr>
          <p:cNvSpPr txBox="1"/>
          <p:nvPr/>
        </p:nvSpPr>
        <p:spPr>
          <a:xfrm>
            <a:off x="5989442" y="4195193"/>
            <a:ext cx="91800" cy="12311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nchorCtr="0">
            <a:spAutoFit/>
          </a:bodyPr>
          <a:lstStyle/>
          <a:p>
            <a:pPr marL="0" marR="0" lvl="0" indent="0" algn="r" defTabSz="1219170" rtl="0" eaLnBrk="1" fontAlgn="base" latinLnBrk="0" hangingPunct="0">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Arial" charset="0"/>
                <a:ea typeface="+mn-ea"/>
                <a:cs typeface="Arial"/>
                <a:sym typeface="Helvetica"/>
              </a:rPr>
              <a:t>0</a:t>
            </a:r>
          </a:p>
        </p:txBody>
      </p:sp>
      <p:sp>
        <p:nvSpPr>
          <p:cNvPr id="1041" name="TextBox 1040">
            <a:extLst>
              <a:ext uri="{FF2B5EF4-FFF2-40B4-BE49-F238E27FC236}">
                <a16:creationId xmlns:a16="http://schemas.microsoft.com/office/drawing/2014/main" id="{9430ED7E-978C-4943-B958-F27FB62939C1}"/>
              </a:ext>
            </a:extLst>
          </p:cNvPr>
          <p:cNvSpPr txBox="1"/>
          <p:nvPr/>
        </p:nvSpPr>
        <p:spPr>
          <a:xfrm rot="16200000">
            <a:off x="4974669" y="3363214"/>
            <a:ext cx="1714764" cy="12311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nchorCtr="0">
            <a:sp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800" b="1" i="0" u="none" strike="noStrike" kern="1200" cap="none" spc="0" normalizeH="0" baseline="0" noProof="0" dirty="0">
                <a:ln>
                  <a:noFill/>
                </a:ln>
                <a:solidFill>
                  <a:srgbClr val="000000"/>
                </a:solidFill>
                <a:effectLst/>
                <a:uLnTx/>
                <a:uFillTx/>
                <a:latin typeface="Arial" charset="0"/>
                <a:ea typeface="+mn-ea"/>
                <a:cs typeface="Arial"/>
                <a:sym typeface="Helvetica"/>
              </a:rPr>
              <a:t>Overall Survival (%)</a:t>
            </a:r>
          </a:p>
        </p:txBody>
      </p:sp>
      <p:cxnSp>
        <p:nvCxnSpPr>
          <p:cNvPr id="1042" name="Straight Connector 1041">
            <a:extLst>
              <a:ext uri="{FF2B5EF4-FFF2-40B4-BE49-F238E27FC236}">
                <a16:creationId xmlns:a16="http://schemas.microsoft.com/office/drawing/2014/main" id="{EE9E8667-7AF3-A643-8CFB-7C105434E5F1}"/>
              </a:ext>
            </a:extLst>
          </p:cNvPr>
          <p:cNvCxnSpPr>
            <a:cxnSpLocks/>
          </p:cNvCxnSpPr>
          <p:nvPr/>
        </p:nvCxnSpPr>
        <p:spPr>
          <a:xfrm>
            <a:off x="6141819" y="4250006"/>
            <a:ext cx="0" cy="45692"/>
          </a:xfrm>
          <a:prstGeom prst="line">
            <a:avLst/>
          </a:prstGeom>
          <a:noFill/>
          <a:ln w="28575" cap="flat">
            <a:solidFill>
              <a:schemeClr val="tx1"/>
            </a:solidFill>
            <a:prstDash val="solid"/>
            <a:miter lim="800000"/>
          </a:ln>
          <a:effectLst/>
          <a:sp3d/>
        </p:spPr>
        <p:style>
          <a:lnRef idx="0">
            <a:scrgbClr r="0" g="0" b="0"/>
          </a:lnRef>
          <a:fillRef idx="0">
            <a:scrgbClr r="0" g="0" b="0"/>
          </a:fillRef>
          <a:effectRef idx="0">
            <a:scrgbClr r="0" g="0" b="0"/>
          </a:effectRef>
          <a:fontRef idx="none"/>
        </p:style>
      </p:cxnSp>
      <p:cxnSp>
        <p:nvCxnSpPr>
          <p:cNvPr id="1043" name="Straight Connector 1042">
            <a:extLst>
              <a:ext uri="{FF2B5EF4-FFF2-40B4-BE49-F238E27FC236}">
                <a16:creationId xmlns:a16="http://schemas.microsoft.com/office/drawing/2014/main" id="{5AC5D8F3-5958-D143-BFE7-83C71D011450}"/>
              </a:ext>
            </a:extLst>
          </p:cNvPr>
          <p:cNvCxnSpPr>
            <a:cxnSpLocks/>
          </p:cNvCxnSpPr>
          <p:nvPr/>
        </p:nvCxnSpPr>
        <p:spPr>
          <a:xfrm>
            <a:off x="6473117" y="4250006"/>
            <a:ext cx="0" cy="45692"/>
          </a:xfrm>
          <a:prstGeom prst="line">
            <a:avLst/>
          </a:prstGeom>
          <a:noFill/>
          <a:ln w="28575" cap="flat">
            <a:solidFill>
              <a:schemeClr val="tx1"/>
            </a:solidFill>
            <a:prstDash val="solid"/>
            <a:miter lim="800000"/>
          </a:ln>
          <a:effectLst/>
          <a:sp3d/>
        </p:spPr>
        <p:style>
          <a:lnRef idx="0">
            <a:scrgbClr r="0" g="0" b="0"/>
          </a:lnRef>
          <a:fillRef idx="0">
            <a:scrgbClr r="0" g="0" b="0"/>
          </a:fillRef>
          <a:effectRef idx="0">
            <a:scrgbClr r="0" g="0" b="0"/>
          </a:effectRef>
          <a:fontRef idx="none"/>
        </p:style>
      </p:cxnSp>
      <p:cxnSp>
        <p:nvCxnSpPr>
          <p:cNvPr id="1044" name="Straight Connector 1043">
            <a:extLst>
              <a:ext uri="{FF2B5EF4-FFF2-40B4-BE49-F238E27FC236}">
                <a16:creationId xmlns:a16="http://schemas.microsoft.com/office/drawing/2014/main" id="{B2AC35F2-176E-2D4C-8F20-8A47C49D13A2}"/>
              </a:ext>
            </a:extLst>
          </p:cNvPr>
          <p:cNvCxnSpPr>
            <a:cxnSpLocks/>
          </p:cNvCxnSpPr>
          <p:nvPr/>
        </p:nvCxnSpPr>
        <p:spPr>
          <a:xfrm>
            <a:off x="7135713" y="4250006"/>
            <a:ext cx="0" cy="45692"/>
          </a:xfrm>
          <a:prstGeom prst="line">
            <a:avLst/>
          </a:prstGeom>
          <a:noFill/>
          <a:ln w="28575" cap="flat">
            <a:solidFill>
              <a:schemeClr val="tx1"/>
            </a:solidFill>
            <a:prstDash val="solid"/>
            <a:miter lim="800000"/>
          </a:ln>
          <a:effectLst/>
          <a:sp3d/>
        </p:spPr>
        <p:style>
          <a:lnRef idx="0">
            <a:scrgbClr r="0" g="0" b="0"/>
          </a:lnRef>
          <a:fillRef idx="0">
            <a:scrgbClr r="0" g="0" b="0"/>
          </a:fillRef>
          <a:effectRef idx="0">
            <a:scrgbClr r="0" g="0" b="0"/>
          </a:effectRef>
          <a:fontRef idx="none"/>
        </p:style>
      </p:cxnSp>
      <p:cxnSp>
        <p:nvCxnSpPr>
          <p:cNvPr id="1045" name="Straight Connector 1044">
            <a:extLst>
              <a:ext uri="{FF2B5EF4-FFF2-40B4-BE49-F238E27FC236}">
                <a16:creationId xmlns:a16="http://schemas.microsoft.com/office/drawing/2014/main" id="{69110CA3-F992-D940-AE55-151BD4EFDC0B}"/>
              </a:ext>
            </a:extLst>
          </p:cNvPr>
          <p:cNvCxnSpPr>
            <a:cxnSpLocks/>
          </p:cNvCxnSpPr>
          <p:nvPr/>
        </p:nvCxnSpPr>
        <p:spPr>
          <a:xfrm>
            <a:off x="8792203" y="4250006"/>
            <a:ext cx="0" cy="45692"/>
          </a:xfrm>
          <a:prstGeom prst="line">
            <a:avLst/>
          </a:prstGeom>
          <a:noFill/>
          <a:ln w="28575" cap="flat">
            <a:solidFill>
              <a:schemeClr val="tx1"/>
            </a:solidFill>
            <a:prstDash val="solid"/>
            <a:miter lim="800000"/>
          </a:ln>
          <a:effectLst/>
          <a:sp3d/>
        </p:spPr>
        <p:style>
          <a:lnRef idx="0">
            <a:scrgbClr r="0" g="0" b="0"/>
          </a:lnRef>
          <a:fillRef idx="0">
            <a:scrgbClr r="0" g="0" b="0"/>
          </a:fillRef>
          <a:effectRef idx="0">
            <a:scrgbClr r="0" g="0" b="0"/>
          </a:effectRef>
          <a:fontRef idx="none"/>
        </p:style>
      </p:cxnSp>
      <p:cxnSp>
        <p:nvCxnSpPr>
          <p:cNvPr id="1046" name="Straight Connector 1045">
            <a:extLst>
              <a:ext uri="{FF2B5EF4-FFF2-40B4-BE49-F238E27FC236}">
                <a16:creationId xmlns:a16="http://schemas.microsoft.com/office/drawing/2014/main" id="{94CD3A88-E6C8-2142-BCED-5033ABFF490E}"/>
              </a:ext>
            </a:extLst>
          </p:cNvPr>
          <p:cNvCxnSpPr>
            <a:cxnSpLocks/>
          </p:cNvCxnSpPr>
          <p:nvPr/>
        </p:nvCxnSpPr>
        <p:spPr>
          <a:xfrm>
            <a:off x="9454799" y="4250006"/>
            <a:ext cx="0" cy="45692"/>
          </a:xfrm>
          <a:prstGeom prst="line">
            <a:avLst/>
          </a:prstGeom>
          <a:noFill/>
          <a:ln w="28575" cap="flat">
            <a:solidFill>
              <a:schemeClr val="tx1"/>
            </a:solidFill>
            <a:prstDash val="solid"/>
            <a:miter lim="800000"/>
          </a:ln>
          <a:effectLst/>
          <a:sp3d/>
        </p:spPr>
        <p:style>
          <a:lnRef idx="0">
            <a:scrgbClr r="0" g="0" b="0"/>
          </a:lnRef>
          <a:fillRef idx="0">
            <a:scrgbClr r="0" g="0" b="0"/>
          </a:fillRef>
          <a:effectRef idx="0">
            <a:scrgbClr r="0" g="0" b="0"/>
          </a:effectRef>
          <a:fontRef idx="none"/>
        </p:style>
      </p:cxnSp>
      <p:cxnSp>
        <p:nvCxnSpPr>
          <p:cNvPr id="1047" name="Straight Connector 1046">
            <a:extLst>
              <a:ext uri="{FF2B5EF4-FFF2-40B4-BE49-F238E27FC236}">
                <a16:creationId xmlns:a16="http://schemas.microsoft.com/office/drawing/2014/main" id="{64A7F0D6-C88F-A149-89AA-31C2E0DC7D63}"/>
              </a:ext>
            </a:extLst>
          </p:cNvPr>
          <p:cNvCxnSpPr>
            <a:cxnSpLocks/>
          </p:cNvCxnSpPr>
          <p:nvPr/>
        </p:nvCxnSpPr>
        <p:spPr>
          <a:xfrm>
            <a:off x="10117394" y="4250006"/>
            <a:ext cx="0" cy="45692"/>
          </a:xfrm>
          <a:prstGeom prst="line">
            <a:avLst/>
          </a:prstGeom>
          <a:noFill/>
          <a:ln w="28575" cap="flat">
            <a:solidFill>
              <a:schemeClr val="tx1"/>
            </a:solidFill>
            <a:prstDash val="solid"/>
            <a:miter lim="800000"/>
          </a:ln>
          <a:effectLst/>
          <a:sp3d/>
        </p:spPr>
        <p:style>
          <a:lnRef idx="0">
            <a:scrgbClr r="0" g="0" b="0"/>
          </a:lnRef>
          <a:fillRef idx="0">
            <a:scrgbClr r="0" g="0" b="0"/>
          </a:fillRef>
          <a:effectRef idx="0">
            <a:scrgbClr r="0" g="0" b="0"/>
          </a:effectRef>
          <a:fontRef idx="none"/>
        </p:style>
      </p:cxnSp>
      <p:cxnSp>
        <p:nvCxnSpPr>
          <p:cNvPr id="1048" name="Straight Connector 1047">
            <a:extLst>
              <a:ext uri="{FF2B5EF4-FFF2-40B4-BE49-F238E27FC236}">
                <a16:creationId xmlns:a16="http://schemas.microsoft.com/office/drawing/2014/main" id="{F6504A8C-2F22-D840-9727-BAAE67067336}"/>
              </a:ext>
            </a:extLst>
          </p:cNvPr>
          <p:cNvCxnSpPr>
            <a:cxnSpLocks/>
          </p:cNvCxnSpPr>
          <p:nvPr/>
        </p:nvCxnSpPr>
        <p:spPr>
          <a:xfrm rot="5400000">
            <a:off x="6120636" y="2857013"/>
            <a:ext cx="0" cy="42362"/>
          </a:xfrm>
          <a:prstGeom prst="line">
            <a:avLst/>
          </a:prstGeom>
          <a:noFill/>
          <a:ln w="28575" cap="flat">
            <a:solidFill>
              <a:schemeClr val="tx1"/>
            </a:solidFill>
            <a:prstDash val="solid"/>
            <a:miter lim="800000"/>
          </a:ln>
          <a:effectLst/>
          <a:sp3d/>
        </p:spPr>
        <p:style>
          <a:lnRef idx="0">
            <a:scrgbClr r="0" g="0" b="0"/>
          </a:lnRef>
          <a:fillRef idx="0">
            <a:scrgbClr r="0" g="0" b="0"/>
          </a:fillRef>
          <a:effectRef idx="0">
            <a:scrgbClr r="0" g="0" b="0"/>
          </a:effectRef>
          <a:fontRef idx="none"/>
        </p:style>
      </p:cxnSp>
      <p:cxnSp>
        <p:nvCxnSpPr>
          <p:cNvPr id="1049" name="Straight Connector 1048">
            <a:extLst>
              <a:ext uri="{FF2B5EF4-FFF2-40B4-BE49-F238E27FC236}">
                <a16:creationId xmlns:a16="http://schemas.microsoft.com/office/drawing/2014/main" id="{D46989D0-9976-5547-8204-6AC3F69E1947}"/>
              </a:ext>
            </a:extLst>
          </p:cNvPr>
          <p:cNvCxnSpPr>
            <a:cxnSpLocks/>
          </p:cNvCxnSpPr>
          <p:nvPr/>
        </p:nvCxnSpPr>
        <p:spPr>
          <a:xfrm rot="5400000">
            <a:off x="6120636" y="3199966"/>
            <a:ext cx="0" cy="42362"/>
          </a:xfrm>
          <a:prstGeom prst="line">
            <a:avLst/>
          </a:prstGeom>
          <a:noFill/>
          <a:ln w="28575" cap="flat">
            <a:solidFill>
              <a:schemeClr val="tx1"/>
            </a:solidFill>
            <a:prstDash val="solid"/>
            <a:miter lim="800000"/>
          </a:ln>
          <a:effectLst/>
          <a:sp3d/>
        </p:spPr>
        <p:style>
          <a:lnRef idx="0">
            <a:scrgbClr r="0" g="0" b="0"/>
          </a:lnRef>
          <a:fillRef idx="0">
            <a:scrgbClr r="0" g="0" b="0"/>
          </a:fillRef>
          <a:effectRef idx="0">
            <a:scrgbClr r="0" g="0" b="0"/>
          </a:effectRef>
          <a:fontRef idx="none"/>
        </p:style>
      </p:cxnSp>
      <p:cxnSp>
        <p:nvCxnSpPr>
          <p:cNvPr id="1050" name="Straight Connector 1049">
            <a:extLst>
              <a:ext uri="{FF2B5EF4-FFF2-40B4-BE49-F238E27FC236}">
                <a16:creationId xmlns:a16="http://schemas.microsoft.com/office/drawing/2014/main" id="{CC83DAB3-CBC8-B246-8844-AD935E96B70E}"/>
              </a:ext>
            </a:extLst>
          </p:cNvPr>
          <p:cNvCxnSpPr>
            <a:cxnSpLocks/>
          </p:cNvCxnSpPr>
          <p:nvPr/>
        </p:nvCxnSpPr>
        <p:spPr>
          <a:xfrm rot="5400000">
            <a:off x="6120636" y="3542920"/>
            <a:ext cx="0" cy="42362"/>
          </a:xfrm>
          <a:prstGeom prst="line">
            <a:avLst/>
          </a:prstGeom>
          <a:noFill/>
          <a:ln w="28575" cap="flat">
            <a:solidFill>
              <a:schemeClr val="tx1"/>
            </a:solidFill>
            <a:prstDash val="solid"/>
            <a:miter lim="800000"/>
          </a:ln>
          <a:effectLst/>
          <a:sp3d/>
        </p:spPr>
        <p:style>
          <a:lnRef idx="0">
            <a:scrgbClr r="0" g="0" b="0"/>
          </a:lnRef>
          <a:fillRef idx="0">
            <a:scrgbClr r="0" g="0" b="0"/>
          </a:fillRef>
          <a:effectRef idx="0">
            <a:scrgbClr r="0" g="0" b="0"/>
          </a:effectRef>
          <a:fontRef idx="none"/>
        </p:style>
      </p:cxnSp>
      <p:cxnSp>
        <p:nvCxnSpPr>
          <p:cNvPr id="1051" name="Straight Connector 1050">
            <a:extLst>
              <a:ext uri="{FF2B5EF4-FFF2-40B4-BE49-F238E27FC236}">
                <a16:creationId xmlns:a16="http://schemas.microsoft.com/office/drawing/2014/main" id="{7985F228-4DC7-4348-90C2-FE2B5B888411}"/>
              </a:ext>
            </a:extLst>
          </p:cNvPr>
          <p:cNvCxnSpPr>
            <a:cxnSpLocks/>
          </p:cNvCxnSpPr>
          <p:nvPr/>
        </p:nvCxnSpPr>
        <p:spPr>
          <a:xfrm rot="5400000">
            <a:off x="6120636" y="3885873"/>
            <a:ext cx="0" cy="42362"/>
          </a:xfrm>
          <a:prstGeom prst="line">
            <a:avLst/>
          </a:prstGeom>
          <a:noFill/>
          <a:ln w="28575" cap="flat">
            <a:solidFill>
              <a:schemeClr val="tx1"/>
            </a:solidFill>
            <a:prstDash val="solid"/>
            <a:miter lim="800000"/>
          </a:ln>
          <a:effectLst/>
          <a:sp3d/>
        </p:spPr>
        <p:style>
          <a:lnRef idx="0">
            <a:scrgbClr r="0" g="0" b="0"/>
          </a:lnRef>
          <a:fillRef idx="0">
            <a:scrgbClr r="0" g="0" b="0"/>
          </a:fillRef>
          <a:effectRef idx="0">
            <a:scrgbClr r="0" g="0" b="0"/>
          </a:effectRef>
          <a:fontRef idx="none"/>
        </p:style>
      </p:cxnSp>
      <p:cxnSp>
        <p:nvCxnSpPr>
          <p:cNvPr id="1052" name="Straight Connector 1051">
            <a:extLst>
              <a:ext uri="{FF2B5EF4-FFF2-40B4-BE49-F238E27FC236}">
                <a16:creationId xmlns:a16="http://schemas.microsoft.com/office/drawing/2014/main" id="{4D2F6CE0-B3D5-F646-894C-1F6083658E35}"/>
              </a:ext>
            </a:extLst>
          </p:cNvPr>
          <p:cNvCxnSpPr>
            <a:cxnSpLocks/>
          </p:cNvCxnSpPr>
          <p:nvPr/>
        </p:nvCxnSpPr>
        <p:spPr>
          <a:xfrm rot="5400000">
            <a:off x="6120636" y="4228824"/>
            <a:ext cx="0" cy="42362"/>
          </a:xfrm>
          <a:prstGeom prst="line">
            <a:avLst/>
          </a:prstGeom>
          <a:noFill/>
          <a:ln w="28575" cap="flat">
            <a:solidFill>
              <a:schemeClr val="tx1"/>
            </a:solidFill>
            <a:prstDash val="solid"/>
            <a:miter lim="800000"/>
          </a:ln>
          <a:effectLst/>
          <a:sp3d/>
        </p:spPr>
        <p:style>
          <a:lnRef idx="0">
            <a:scrgbClr r="0" g="0" b="0"/>
          </a:lnRef>
          <a:fillRef idx="0">
            <a:scrgbClr r="0" g="0" b="0"/>
          </a:fillRef>
          <a:effectRef idx="0">
            <a:scrgbClr r="0" g="0" b="0"/>
          </a:effectRef>
          <a:fontRef idx="none"/>
        </p:style>
      </p:cxnSp>
      <p:cxnSp>
        <p:nvCxnSpPr>
          <p:cNvPr id="1053" name="Straight Connector 1052">
            <a:extLst>
              <a:ext uri="{FF2B5EF4-FFF2-40B4-BE49-F238E27FC236}">
                <a16:creationId xmlns:a16="http://schemas.microsoft.com/office/drawing/2014/main" id="{532E749F-0F93-5645-A26D-FF15B0302F85}"/>
              </a:ext>
            </a:extLst>
          </p:cNvPr>
          <p:cNvCxnSpPr>
            <a:cxnSpLocks/>
          </p:cNvCxnSpPr>
          <p:nvPr/>
        </p:nvCxnSpPr>
        <p:spPr>
          <a:xfrm>
            <a:off x="6804415" y="4250006"/>
            <a:ext cx="0" cy="45692"/>
          </a:xfrm>
          <a:prstGeom prst="line">
            <a:avLst/>
          </a:prstGeom>
          <a:noFill/>
          <a:ln w="28575" cap="flat">
            <a:solidFill>
              <a:schemeClr val="tx1"/>
            </a:solidFill>
            <a:prstDash val="solid"/>
            <a:miter lim="800000"/>
          </a:ln>
          <a:effectLst/>
          <a:sp3d/>
        </p:spPr>
        <p:style>
          <a:lnRef idx="0">
            <a:scrgbClr r="0" g="0" b="0"/>
          </a:lnRef>
          <a:fillRef idx="0">
            <a:scrgbClr r="0" g="0" b="0"/>
          </a:fillRef>
          <a:effectRef idx="0">
            <a:scrgbClr r="0" g="0" b="0"/>
          </a:effectRef>
          <a:fontRef idx="none"/>
        </p:style>
      </p:cxnSp>
      <p:cxnSp>
        <p:nvCxnSpPr>
          <p:cNvPr id="1054" name="Straight Connector 1053">
            <a:extLst>
              <a:ext uri="{FF2B5EF4-FFF2-40B4-BE49-F238E27FC236}">
                <a16:creationId xmlns:a16="http://schemas.microsoft.com/office/drawing/2014/main" id="{3C4AF926-39C5-C64C-B9CA-5116B7E467CF}"/>
              </a:ext>
            </a:extLst>
          </p:cNvPr>
          <p:cNvCxnSpPr>
            <a:cxnSpLocks/>
          </p:cNvCxnSpPr>
          <p:nvPr/>
        </p:nvCxnSpPr>
        <p:spPr>
          <a:xfrm>
            <a:off x="7467011" y="4250006"/>
            <a:ext cx="0" cy="45692"/>
          </a:xfrm>
          <a:prstGeom prst="line">
            <a:avLst/>
          </a:prstGeom>
          <a:noFill/>
          <a:ln w="28575" cap="flat">
            <a:solidFill>
              <a:schemeClr val="tx1"/>
            </a:solidFill>
            <a:prstDash val="solid"/>
            <a:miter lim="800000"/>
          </a:ln>
          <a:effectLst/>
          <a:sp3d/>
        </p:spPr>
        <p:style>
          <a:lnRef idx="0">
            <a:scrgbClr r="0" g="0" b="0"/>
          </a:lnRef>
          <a:fillRef idx="0">
            <a:scrgbClr r="0" g="0" b="0"/>
          </a:fillRef>
          <a:effectRef idx="0">
            <a:scrgbClr r="0" g="0" b="0"/>
          </a:effectRef>
          <a:fontRef idx="none"/>
        </p:style>
      </p:cxnSp>
      <p:cxnSp>
        <p:nvCxnSpPr>
          <p:cNvPr id="1055" name="Straight Connector 1054">
            <a:extLst>
              <a:ext uri="{FF2B5EF4-FFF2-40B4-BE49-F238E27FC236}">
                <a16:creationId xmlns:a16="http://schemas.microsoft.com/office/drawing/2014/main" id="{1798204E-C42D-9F4F-9848-BABC78A6372F}"/>
              </a:ext>
            </a:extLst>
          </p:cNvPr>
          <p:cNvCxnSpPr>
            <a:cxnSpLocks/>
          </p:cNvCxnSpPr>
          <p:nvPr/>
        </p:nvCxnSpPr>
        <p:spPr>
          <a:xfrm>
            <a:off x="7798309" y="4250006"/>
            <a:ext cx="0" cy="45692"/>
          </a:xfrm>
          <a:prstGeom prst="line">
            <a:avLst/>
          </a:prstGeom>
          <a:noFill/>
          <a:ln w="28575" cap="flat">
            <a:solidFill>
              <a:schemeClr val="tx1"/>
            </a:solidFill>
            <a:prstDash val="solid"/>
            <a:miter lim="800000"/>
          </a:ln>
          <a:effectLst/>
          <a:sp3d/>
        </p:spPr>
        <p:style>
          <a:lnRef idx="0">
            <a:scrgbClr r="0" g="0" b="0"/>
          </a:lnRef>
          <a:fillRef idx="0">
            <a:scrgbClr r="0" g="0" b="0"/>
          </a:fillRef>
          <a:effectRef idx="0">
            <a:scrgbClr r="0" g="0" b="0"/>
          </a:effectRef>
          <a:fontRef idx="none"/>
        </p:style>
      </p:cxnSp>
      <p:cxnSp>
        <p:nvCxnSpPr>
          <p:cNvPr id="1056" name="Straight Connector 1055">
            <a:extLst>
              <a:ext uri="{FF2B5EF4-FFF2-40B4-BE49-F238E27FC236}">
                <a16:creationId xmlns:a16="http://schemas.microsoft.com/office/drawing/2014/main" id="{ABF0DA01-CB5C-8A47-8D53-B8BCD950F642}"/>
              </a:ext>
            </a:extLst>
          </p:cNvPr>
          <p:cNvCxnSpPr>
            <a:cxnSpLocks/>
          </p:cNvCxnSpPr>
          <p:nvPr/>
        </p:nvCxnSpPr>
        <p:spPr>
          <a:xfrm>
            <a:off x="8129607" y="4250006"/>
            <a:ext cx="0" cy="45692"/>
          </a:xfrm>
          <a:prstGeom prst="line">
            <a:avLst/>
          </a:prstGeom>
          <a:noFill/>
          <a:ln w="28575" cap="flat">
            <a:solidFill>
              <a:schemeClr val="tx1"/>
            </a:solidFill>
            <a:prstDash val="solid"/>
            <a:miter lim="800000"/>
          </a:ln>
          <a:effectLst/>
          <a:sp3d/>
        </p:spPr>
        <p:style>
          <a:lnRef idx="0">
            <a:scrgbClr r="0" g="0" b="0"/>
          </a:lnRef>
          <a:fillRef idx="0">
            <a:scrgbClr r="0" g="0" b="0"/>
          </a:fillRef>
          <a:effectRef idx="0">
            <a:scrgbClr r="0" g="0" b="0"/>
          </a:effectRef>
          <a:fontRef idx="none"/>
        </p:style>
      </p:cxnSp>
      <p:cxnSp>
        <p:nvCxnSpPr>
          <p:cNvPr id="1057" name="Straight Connector 1056">
            <a:extLst>
              <a:ext uri="{FF2B5EF4-FFF2-40B4-BE49-F238E27FC236}">
                <a16:creationId xmlns:a16="http://schemas.microsoft.com/office/drawing/2014/main" id="{D563C2C4-4D9A-084C-B0AF-6EF59B227410}"/>
              </a:ext>
            </a:extLst>
          </p:cNvPr>
          <p:cNvCxnSpPr>
            <a:cxnSpLocks/>
          </p:cNvCxnSpPr>
          <p:nvPr/>
        </p:nvCxnSpPr>
        <p:spPr>
          <a:xfrm>
            <a:off x="8460905" y="4250006"/>
            <a:ext cx="0" cy="45692"/>
          </a:xfrm>
          <a:prstGeom prst="line">
            <a:avLst/>
          </a:prstGeom>
          <a:noFill/>
          <a:ln w="28575" cap="flat">
            <a:solidFill>
              <a:schemeClr val="tx1"/>
            </a:solidFill>
            <a:prstDash val="solid"/>
            <a:miter lim="800000"/>
          </a:ln>
          <a:effectLst/>
          <a:sp3d/>
        </p:spPr>
        <p:style>
          <a:lnRef idx="0">
            <a:scrgbClr r="0" g="0" b="0"/>
          </a:lnRef>
          <a:fillRef idx="0">
            <a:scrgbClr r="0" g="0" b="0"/>
          </a:fillRef>
          <a:effectRef idx="0">
            <a:scrgbClr r="0" g="0" b="0"/>
          </a:effectRef>
          <a:fontRef idx="none"/>
        </p:style>
      </p:cxnSp>
      <p:cxnSp>
        <p:nvCxnSpPr>
          <p:cNvPr id="1058" name="Straight Connector 1057">
            <a:extLst>
              <a:ext uri="{FF2B5EF4-FFF2-40B4-BE49-F238E27FC236}">
                <a16:creationId xmlns:a16="http://schemas.microsoft.com/office/drawing/2014/main" id="{7854EBC6-EABA-FF4C-9B5D-74614399524E}"/>
              </a:ext>
            </a:extLst>
          </p:cNvPr>
          <p:cNvCxnSpPr>
            <a:cxnSpLocks/>
          </p:cNvCxnSpPr>
          <p:nvPr/>
        </p:nvCxnSpPr>
        <p:spPr>
          <a:xfrm>
            <a:off x="9123501" y="4250006"/>
            <a:ext cx="0" cy="45692"/>
          </a:xfrm>
          <a:prstGeom prst="line">
            <a:avLst/>
          </a:prstGeom>
          <a:noFill/>
          <a:ln w="28575" cap="flat">
            <a:solidFill>
              <a:schemeClr val="tx1"/>
            </a:solidFill>
            <a:prstDash val="solid"/>
            <a:miter lim="800000"/>
          </a:ln>
          <a:effectLst/>
          <a:sp3d/>
        </p:spPr>
        <p:style>
          <a:lnRef idx="0">
            <a:scrgbClr r="0" g="0" b="0"/>
          </a:lnRef>
          <a:fillRef idx="0">
            <a:scrgbClr r="0" g="0" b="0"/>
          </a:fillRef>
          <a:effectRef idx="0">
            <a:scrgbClr r="0" g="0" b="0"/>
          </a:effectRef>
          <a:fontRef idx="none"/>
        </p:style>
      </p:cxnSp>
      <p:cxnSp>
        <p:nvCxnSpPr>
          <p:cNvPr id="1059" name="Straight Connector 1058">
            <a:extLst>
              <a:ext uri="{FF2B5EF4-FFF2-40B4-BE49-F238E27FC236}">
                <a16:creationId xmlns:a16="http://schemas.microsoft.com/office/drawing/2014/main" id="{2C96E9E9-D032-7E40-B29C-E01B8E86E859}"/>
              </a:ext>
            </a:extLst>
          </p:cNvPr>
          <p:cNvCxnSpPr>
            <a:cxnSpLocks/>
          </p:cNvCxnSpPr>
          <p:nvPr/>
        </p:nvCxnSpPr>
        <p:spPr>
          <a:xfrm>
            <a:off x="9786097" y="4250006"/>
            <a:ext cx="0" cy="45692"/>
          </a:xfrm>
          <a:prstGeom prst="line">
            <a:avLst/>
          </a:prstGeom>
          <a:noFill/>
          <a:ln w="28575" cap="flat">
            <a:solidFill>
              <a:schemeClr val="tx1"/>
            </a:solidFill>
            <a:prstDash val="solid"/>
            <a:miter lim="800000"/>
          </a:ln>
          <a:effectLst/>
          <a:sp3d/>
        </p:spPr>
        <p:style>
          <a:lnRef idx="0">
            <a:scrgbClr r="0" g="0" b="0"/>
          </a:lnRef>
          <a:fillRef idx="0">
            <a:scrgbClr r="0" g="0" b="0"/>
          </a:fillRef>
          <a:effectRef idx="0">
            <a:scrgbClr r="0" g="0" b="0"/>
          </a:effectRef>
          <a:fontRef idx="none"/>
        </p:style>
      </p:cxnSp>
      <p:sp>
        <p:nvSpPr>
          <p:cNvPr id="1060" name="Freeform: Shape 367">
            <a:extLst>
              <a:ext uri="{FF2B5EF4-FFF2-40B4-BE49-F238E27FC236}">
                <a16:creationId xmlns:a16="http://schemas.microsoft.com/office/drawing/2014/main" id="{E6D2FE7A-F9D4-EA4D-A55A-0C4D61CAA87B}"/>
              </a:ext>
            </a:extLst>
          </p:cNvPr>
          <p:cNvSpPr/>
          <p:nvPr/>
        </p:nvSpPr>
        <p:spPr>
          <a:xfrm>
            <a:off x="6143394" y="2534158"/>
            <a:ext cx="3956904" cy="307547"/>
          </a:xfrm>
          <a:custGeom>
            <a:avLst/>
            <a:gdLst>
              <a:gd name="connsiteX0" fmla="*/ 0 w 3936295"/>
              <a:gd name="connsiteY0" fmla="*/ 0 h 307547"/>
              <a:gd name="connsiteX1" fmla="*/ 55485 w 3936295"/>
              <a:gd name="connsiteY1" fmla="*/ 0 h 307547"/>
              <a:gd name="connsiteX2" fmla="*/ 55485 w 3936295"/>
              <a:gd name="connsiteY2" fmla="*/ 10304 h 307547"/>
              <a:gd name="connsiteX3" fmla="*/ 118105 w 3936295"/>
              <a:gd name="connsiteY3" fmla="*/ 10304 h 307547"/>
              <a:gd name="connsiteX4" fmla="*/ 118105 w 3936295"/>
              <a:gd name="connsiteY4" fmla="*/ 22194 h 307547"/>
              <a:gd name="connsiteX5" fmla="*/ 139507 w 3936295"/>
              <a:gd name="connsiteY5" fmla="*/ 22194 h 307547"/>
              <a:gd name="connsiteX6" fmla="*/ 139507 w 3936295"/>
              <a:gd name="connsiteY6" fmla="*/ 31706 h 307547"/>
              <a:gd name="connsiteX7" fmla="*/ 161701 w 3936295"/>
              <a:gd name="connsiteY7" fmla="*/ 31706 h 307547"/>
              <a:gd name="connsiteX8" fmla="*/ 161701 w 3936295"/>
              <a:gd name="connsiteY8" fmla="*/ 40425 h 307547"/>
              <a:gd name="connsiteX9" fmla="*/ 199748 w 3936295"/>
              <a:gd name="connsiteY9" fmla="*/ 40425 h 307547"/>
              <a:gd name="connsiteX10" fmla="*/ 199748 w 3936295"/>
              <a:gd name="connsiteY10" fmla="*/ 46766 h 307547"/>
              <a:gd name="connsiteX11" fmla="*/ 226698 w 3936295"/>
              <a:gd name="connsiteY11" fmla="*/ 46766 h 307547"/>
              <a:gd name="connsiteX12" fmla="*/ 226698 w 3936295"/>
              <a:gd name="connsiteY12" fmla="*/ 55485 h 307547"/>
              <a:gd name="connsiteX13" fmla="*/ 298829 w 3936295"/>
              <a:gd name="connsiteY13" fmla="*/ 55485 h 307547"/>
              <a:gd name="connsiteX14" fmla="*/ 298829 w 3936295"/>
              <a:gd name="connsiteY14" fmla="*/ 63412 h 307547"/>
              <a:gd name="connsiteX15" fmla="*/ 363034 w 3936295"/>
              <a:gd name="connsiteY15" fmla="*/ 63412 h 307547"/>
              <a:gd name="connsiteX16" fmla="*/ 363034 w 3936295"/>
              <a:gd name="connsiteY16" fmla="*/ 70546 h 307547"/>
              <a:gd name="connsiteX17" fmla="*/ 720518 w 3936295"/>
              <a:gd name="connsiteY17" fmla="*/ 70546 h 307547"/>
              <a:gd name="connsiteX18" fmla="*/ 720518 w 3936295"/>
              <a:gd name="connsiteY18" fmla="*/ 82436 h 307547"/>
              <a:gd name="connsiteX19" fmla="*/ 785516 w 3936295"/>
              <a:gd name="connsiteY19" fmla="*/ 82436 h 307547"/>
              <a:gd name="connsiteX20" fmla="*/ 785516 w 3936295"/>
              <a:gd name="connsiteY20" fmla="*/ 92740 h 307547"/>
              <a:gd name="connsiteX21" fmla="*/ 846550 w 3936295"/>
              <a:gd name="connsiteY21" fmla="*/ 92740 h 307547"/>
              <a:gd name="connsiteX22" fmla="*/ 846550 w 3936295"/>
              <a:gd name="connsiteY22" fmla="*/ 100667 h 307547"/>
              <a:gd name="connsiteX23" fmla="*/ 1154890 w 3936295"/>
              <a:gd name="connsiteY23" fmla="*/ 100667 h 307547"/>
              <a:gd name="connsiteX24" fmla="*/ 1154890 w 3936295"/>
              <a:gd name="connsiteY24" fmla="*/ 110971 h 307547"/>
              <a:gd name="connsiteX25" fmla="*/ 1272202 w 3936295"/>
              <a:gd name="connsiteY25" fmla="*/ 110971 h 307547"/>
              <a:gd name="connsiteX26" fmla="*/ 1272202 w 3936295"/>
              <a:gd name="connsiteY26" fmla="*/ 120483 h 307547"/>
              <a:gd name="connsiteX27" fmla="*/ 1330858 w 3936295"/>
              <a:gd name="connsiteY27" fmla="*/ 120483 h 307547"/>
              <a:gd name="connsiteX28" fmla="*/ 1330858 w 3936295"/>
              <a:gd name="connsiteY28" fmla="*/ 160908 h 307547"/>
              <a:gd name="connsiteX29" fmla="*/ 1368113 w 3936295"/>
              <a:gd name="connsiteY29" fmla="*/ 160908 h 307547"/>
              <a:gd name="connsiteX30" fmla="*/ 1368113 w 3936295"/>
              <a:gd name="connsiteY30" fmla="*/ 172798 h 307547"/>
              <a:gd name="connsiteX31" fmla="*/ 1462438 w 3936295"/>
              <a:gd name="connsiteY31" fmla="*/ 172798 h 307547"/>
              <a:gd name="connsiteX32" fmla="*/ 1462438 w 3936295"/>
              <a:gd name="connsiteY32" fmla="*/ 179931 h 307547"/>
              <a:gd name="connsiteX33" fmla="*/ 1759681 w 3936295"/>
              <a:gd name="connsiteY33" fmla="*/ 179931 h 307547"/>
              <a:gd name="connsiteX34" fmla="*/ 1759681 w 3936295"/>
              <a:gd name="connsiteY34" fmla="*/ 191821 h 307547"/>
              <a:gd name="connsiteX35" fmla="*/ 1923760 w 3936295"/>
              <a:gd name="connsiteY35" fmla="*/ 191821 h 307547"/>
              <a:gd name="connsiteX36" fmla="*/ 1923760 w 3936295"/>
              <a:gd name="connsiteY36" fmla="*/ 199748 h 307547"/>
              <a:gd name="connsiteX37" fmla="*/ 2090216 w 3936295"/>
              <a:gd name="connsiteY37" fmla="*/ 199748 h 307547"/>
              <a:gd name="connsiteX38" fmla="*/ 2090216 w 3936295"/>
              <a:gd name="connsiteY38" fmla="*/ 210052 h 307547"/>
              <a:gd name="connsiteX39" fmla="*/ 2236064 w 3936295"/>
              <a:gd name="connsiteY39" fmla="*/ 210052 h 307547"/>
              <a:gd name="connsiteX40" fmla="*/ 2236064 w 3936295"/>
              <a:gd name="connsiteY40" fmla="*/ 219564 h 307547"/>
              <a:gd name="connsiteX41" fmla="*/ 2289964 w 3936295"/>
              <a:gd name="connsiteY41" fmla="*/ 219564 h 307547"/>
              <a:gd name="connsiteX42" fmla="*/ 2289964 w 3936295"/>
              <a:gd name="connsiteY42" fmla="*/ 225112 h 307547"/>
              <a:gd name="connsiteX43" fmla="*/ 2405690 w 3936295"/>
              <a:gd name="connsiteY43" fmla="*/ 225112 h 307547"/>
              <a:gd name="connsiteX44" fmla="*/ 2405690 w 3936295"/>
              <a:gd name="connsiteY44" fmla="*/ 237002 h 307547"/>
              <a:gd name="connsiteX45" fmla="*/ 2503186 w 3936295"/>
              <a:gd name="connsiteY45" fmla="*/ 237002 h 307547"/>
              <a:gd name="connsiteX46" fmla="*/ 2503186 w 3936295"/>
              <a:gd name="connsiteY46" fmla="*/ 244929 h 307547"/>
              <a:gd name="connsiteX47" fmla="*/ 2725921 w 3936295"/>
              <a:gd name="connsiteY47" fmla="*/ 244929 h 307547"/>
              <a:gd name="connsiteX48" fmla="*/ 2725921 w 3936295"/>
              <a:gd name="connsiteY48" fmla="*/ 253648 h 307547"/>
              <a:gd name="connsiteX49" fmla="*/ 3031883 w 3936295"/>
              <a:gd name="connsiteY49" fmla="*/ 253648 h 307547"/>
              <a:gd name="connsiteX50" fmla="*/ 3031883 w 3936295"/>
              <a:gd name="connsiteY50" fmla="*/ 271879 h 307547"/>
              <a:gd name="connsiteX51" fmla="*/ 3058833 w 3936295"/>
              <a:gd name="connsiteY51" fmla="*/ 271879 h 307547"/>
              <a:gd name="connsiteX52" fmla="*/ 3058833 w 3936295"/>
              <a:gd name="connsiteY52" fmla="*/ 280598 h 307547"/>
              <a:gd name="connsiteX53" fmla="*/ 3104014 w 3936295"/>
              <a:gd name="connsiteY53" fmla="*/ 280598 h 307547"/>
              <a:gd name="connsiteX54" fmla="*/ 3104014 w 3936295"/>
              <a:gd name="connsiteY54" fmla="*/ 291695 h 307547"/>
              <a:gd name="connsiteX55" fmla="*/ 3227668 w 3936295"/>
              <a:gd name="connsiteY55" fmla="*/ 291695 h 307547"/>
              <a:gd name="connsiteX56" fmla="*/ 3227668 w 3936295"/>
              <a:gd name="connsiteY56" fmla="*/ 307548 h 307547"/>
              <a:gd name="connsiteX57" fmla="*/ 3936295 w 3936295"/>
              <a:gd name="connsiteY57" fmla="*/ 307548 h 307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3936295" h="307547">
                <a:moveTo>
                  <a:pt x="0" y="0"/>
                </a:moveTo>
                <a:lnTo>
                  <a:pt x="55485" y="0"/>
                </a:lnTo>
                <a:lnTo>
                  <a:pt x="55485" y="10304"/>
                </a:lnTo>
                <a:lnTo>
                  <a:pt x="118105" y="10304"/>
                </a:lnTo>
                <a:lnTo>
                  <a:pt x="118105" y="22194"/>
                </a:lnTo>
                <a:lnTo>
                  <a:pt x="139507" y="22194"/>
                </a:lnTo>
                <a:lnTo>
                  <a:pt x="139507" y="31706"/>
                </a:lnTo>
                <a:lnTo>
                  <a:pt x="161701" y="31706"/>
                </a:lnTo>
                <a:lnTo>
                  <a:pt x="161701" y="40425"/>
                </a:lnTo>
                <a:lnTo>
                  <a:pt x="199748" y="40425"/>
                </a:lnTo>
                <a:lnTo>
                  <a:pt x="199748" y="46766"/>
                </a:lnTo>
                <a:lnTo>
                  <a:pt x="226698" y="46766"/>
                </a:lnTo>
                <a:lnTo>
                  <a:pt x="226698" y="55485"/>
                </a:lnTo>
                <a:lnTo>
                  <a:pt x="298829" y="55485"/>
                </a:lnTo>
                <a:lnTo>
                  <a:pt x="298829" y="63412"/>
                </a:lnTo>
                <a:lnTo>
                  <a:pt x="363034" y="63412"/>
                </a:lnTo>
                <a:lnTo>
                  <a:pt x="363034" y="70546"/>
                </a:lnTo>
                <a:lnTo>
                  <a:pt x="720518" y="70546"/>
                </a:lnTo>
                <a:lnTo>
                  <a:pt x="720518" y="82436"/>
                </a:lnTo>
                <a:lnTo>
                  <a:pt x="785516" y="82436"/>
                </a:lnTo>
                <a:lnTo>
                  <a:pt x="785516" y="92740"/>
                </a:lnTo>
                <a:lnTo>
                  <a:pt x="846550" y="92740"/>
                </a:lnTo>
                <a:lnTo>
                  <a:pt x="846550" y="100667"/>
                </a:lnTo>
                <a:lnTo>
                  <a:pt x="1154890" y="100667"/>
                </a:lnTo>
                <a:lnTo>
                  <a:pt x="1154890" y="110971"/>
                </a:lnTo>
                <a:lnTo>
                  <a:pt x="1272202" y="110971"/>
                </a:lnTo>
                <a:lnTo>
                  <a:pt x="1272202" y="120483"/>
                </a:lnTo>
                <a:lnTo>
                  <a:pt x="1330858" y="120483"/>
                </a:lnTo>
                <a:lnTo>
                  <a:pt x="1330858" y="160908"/>
                </a:lnTo>
                <a:lnTo>
                  <a:pt x="1368113" y="160908"/>
                </a:lnTo>
                <a:lnTo>
                  <a:pt x="1368113" y="172798"/>
                </a:lnTo>
                <a:lnTo>
                  <a:pt x="1462438" y="172798"/>
                </a:lnTo>
                <a:lnTo>
                  <a:pt x="1462438" y="179931"/>
                </a:lnTo>
                <a:lnTo>
                  <a:pt x="1759681" y="179931"/>
                </a:lnTo>
                <a:lnTo>
                  <a:pt x="1759681" y="191821"/>
                </a:lnTo>
                <a:lnTo>
                  <a:pt x="1923760" y="191821"/>
                </a:lnTo>
                <a:lnTo>
                  <a:pt x="1923760" y="199748"/>
                </a:lnTo>
                <a:lnTo>
                  <a:pt x="2090216" y="199748"/>
                </a:lnTo>
                <a:lnTo>
                  <a:pt x="2090216" y="210052"/>
                </a:lnTo>
                <a:lnTo>
                  <a:pt x="2236064" y="210052"/>
                </a:lnTo>
                <a:lnTo>
                  <a:pt x="2236064" y="219564"/>
                </a:lnTo>
                <a:lnTo>
                  <a:pt x="2289964" y="219564"/>
                </a:lnTo>
                <a:lnTo>
                  <a:pt x="2289964" y="225112"/>
                </a:lnTo>
                <a:lnTo>
                  <a:pt x="2405690" y="225112"/>
                </a:lnTo>
                <a:lnTo>
                  <a:pt x="2405690" y="237002"/>
                </a:lnTo>
                <a:lnTo>
                  <a:pt x="2503186" y="237002"/>
                </a:lnTo>
                <a:lnTo>
                  <a:pt x="2503186" y="244929"/>
                </a:lnTo>
                <a:lnTo>
                  <a:pt x="2725921" y="244929"/>
                </a:lnTo>
                <a:lnTo>
                  <a:pt x="2725921" y="253648"/>
                </a:lnTo>
                <a:lnTo>
                  <a:pt x="3031883" y="253648"/>
                </a:lnTo>
                <a:lnTo>
                  <a:pt x="3031883" y="271879"/>
                </a:lnTo>
                <a:lnTo>
                  <a:pt x="3058833" y="271879"/>
                </a:lnTo>
                <a:lnTo>
                  <a:pt x="3058833" y="280598"/>
                </a:lnTo>
                <a:lnTo>
                  <a:pt x="3104014" y="280598"/>
                </a:lnTo>
                <a:lnTo>
                  <a:pt x="3104014" y="291695"/>
                </a:lnTo>
                <a:lnTo>
                  <a:pt x="3227668" y="291695"/>
                </a:lnTo>
                <a:lnTo>
                  <a:pt x="3227668" y="307548"/>
                </a:lnTo>
                <a:lnTo>
                  <a:pt x="3936295" y="307548"/>
                </a:lnTo>
              </a:path>
            </a:pathLst>
          </a:custGeom>
          <a:noFill/>
          <a:ln w="19050" cap="flat">
            <a:solidFill>
              <a:schemeClr val="tx2"/>
            </a:solidFill>
            <a:prstDash val="solid"/>
            <a:miter/>
          </a:ln>
        </p:spPr>
        <p:txBody>
          <a:bodyPr rtlCol="0"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ru-UA" sz="1800" b="0" i="0" u="none" strike="noStrike" kern="1200" cap="none" spc="0" normalizeH="0" baseline="0" noProof="0">
              <a:ln>
                <a:noFill/>
              </a:ln>
              <a:solidFill>
                <a:srgbClr val="000000"/>
              </a:solidFill>
              <a:effectLst/>
              <a:uLnTx/>
              <a:uFillTx/>
              <a:latin typeface="Arial" charset="0"/>
              <a:ea typeface="+mn-ea"/>
              <a:cs typeface="Arial" charset="0"/>
            </a:endParaRPr>
          </a:p>
        </p:txBody>
      </p:sp>
      <p:sp>
        <p:nvSpPr>
          <p:cNvPr id="1061" name="Freeform: Shape 613">
            <a:extLst>
              <a:ext uri="{FF2B5EF4-FFF2-40B4-BE49-F238E27FC236}">
                <a16:creationId xmlns:a16="http://schemas.microsoft.com/office/drawing/2014/main" id="{C7D737C9-2882-FD45-97DB-6178E1F703BC}"/>
              </a:ext>
            </a:extLst>
          </p:cNvPr>
          <p:cNvSpPr/>
          <p:nvPr/>
        </p:nvSpPr>
        <p:spPr>
          <a:xfrm>
            <a:off x="6141809" y="2537331"/>
            <a:ext cx="3847416" cy="645216"/>
          </a:xfrm>
          <a:custGeom>
            <a:avLst/>
            <a:gdLst>
              <a:gd name="connsiteX0" fmla="*/ 0 w 3824531"/>
              <a:gd name="connsiteY0" fmla="*/ 0 h 645216"/>
              <a:gd name="connsiteX1" fmla="*/ 32498 w 3824531"/>
              <a:gd name="connsiteY1" fmla="*/ 0 h 645216"/>
              <a:gd name="connsiteX2" fmla="*/ 32498 w 3824531"/>
              <a:gd name="connsiteY2" fmla="*/ 7926 h 645216"/>
              <a:gd name="connsiteX3" fmla="*/ 126824 w 3824531"/>
              <a:gd name="connsiteY3" fmla="*/ 7926 h 645216"/>
              <a:gd name="connsiteX4" fmla="*/ 126824 w 3824531"/>
              <a:gd name="connsiteY4" fmla="*/ 21402 h 645216"/>
              <a:gd name="connsiteX5" fmla="*/ 183894 w 3824531"/>
              <a:gd name="connsiteY5" fmla="*/ 21402 h 645216"/>
              <a:gd name="connsiteX6" fmla="*/ 183894 w 3824531"/>
              <a:gd name="connsiteY6" fmla="*/ 29328 h 645216"/>
              <a:gd name="connsiteX7" fmla="*/ 241758 w 3824531"/>
              <a:gd name="connsiteY7" fmla="*/ 29328 h 645216"/>
              <a:gd name="connsiteX8" fmla="*/ 241758 w 3824531"/>
              <a:gd name="connsiteY8" fmla="*/ 41218 h 645216"/>
              <a:gd name="connsiteX9" fmla="*/ 305170 w 3824531"/>
              <a:gd name="connsiteY9" fmla="*/ 41218 h 645216"/>
              <a:gd name="connsiteX10" fmla="*/ 305170 w 3824531"/>
              <a:gd name="connsiteY10" fmla="*/ 49144 h 645216"/>
              <a:gd name="connsiteX11" fmla="*/ 349558 w 3824531"/>
              <a:gd name="connsiteY11" fmla="*/ 49144 h 645216"/>
              <a:gd name="connsiteX12" fmla="*/ 349558 w 3824531"/>
              <a:gd name="connsiteY12" fmla="*/ 53900 h 645216"/>
              <a:gd name="connsiteX13" fmla="*/ 409007 w 3824531"/>
              <a:gd name="connsiteY13" fmla="*/ 53900 h 645216"/>
              <a:gd name="connsiteX14" fmla="*/ 409007 w 3824531"/>
              <a:gd name="connsiteY14" fmla="*/ 69753 h 645216"/>
              <a:gd name="connsiteX15" fmla="*/ 416141 w 3824531"/>
              <a:gd name="connsiteY15" fmla="*/ 69753 h 645216"/>
              <a:gd name="connsiteX16" fmla="*/ 416141 w 3824531"/>
              <a:gd name="connsiteY16" fmla="*/ 86399 h 645216"/>
              <a:gd name="connsiteX17" fmla="*/ 435164 w 3824531"/>
              <a:gd name="connsiteY17" fmla="*/ 86399 h 645216"/>
              <a:gd name="connsiteX18" fmla="*/ 435164 w 3824531"/>
              <a:gd name="connsiteY18" fmla="*/ 106215 h 645216"/>
              <a:gd name="connsiteX19" fmla="*/ 474004 w 3824531"/>
              <a:gd name="connsiteY19" fmla="*/ 106215 h 645216"/>
              <a:gd name="connsiteX20" fmla="*/ 474004 w 3824531"/>
              <a:gd name="connsiteY20" fmla="*/ 113349 h 645216"/>
              <a:gd name="connsiteX21" fmla="*/ 547720 w 3824531"/>
              <a:gd name="connsiteY21" fmla="*/ 113349 h 645216"/>
              <a:gd name="connsiteX22" fmla="*/ 547720 w 3824531"/>
              <a:gd name="connsiteY22" fmla="*/ 132372 h 645216"/>
              <a:gd name="connsiteX23" fmla="*/ 628571 w 3824531"/>
              <a:gd name="connsiteY23" fmla="*/ 132372 h 645216"/>
              <a:gd name="connsiteX24" fmla="*/ 628571 w 3824531"/>
              <a:gd name="connsiteY24" fmla="*/ 152981 h 645216"/>
              <a:gd name="connsiteX25" fmla="*/ 712591 w 3824531"/>
              <a:gd name="connsiteY25" fmla="*/ 152981 h 645216"/>
              <a:gd name="connsiteX26" fmla="*/ 712591 w 3824531"/>
              <a:gd name="connsiteY26" fmla="*/ 162493 h 645216"/>
              <a:gd name="connsiteX27" fmla="*/ 737956 w 3824531"/>
              <a:gd name="connsiteY27" fmla="*/ 162493 h 645216"/>
              <a:gd name="connsiteX28" fmla="*/ 737956 w 3824531"/>
              <a:gd name="connsiteY28" fmla="*/ 172005 h 645216"/>
              <a:gd name="connsiteX29" fmla="*/ 802161 w 3824531"/>
              <a:gd name="connsiteY29" fmla="*/ 172005 h 645216"/>
              <a:gd name="connsiteX30" fmla="*/ 802161 w 3824531"/>
              <a:gd name="connsiteY30" fmla="*/ 182309 h 645216"/>
              <a:gd name="connsiteX31" fmla="*/ 816429 w 3824531"/>
              <a:gd name="connsiteY31" fmla="*/ 182309 h 645216"/>
              <a:gd name="connsiteX32" fmla="*/ 816429 w 3824531"/>
              <a:gd name="connsiteY32" fmla="*/ 189443 h 645216"/>
              <a:gd name="connsiteX33" fmla="*/ 890145 w 3824531"/>
              <a:gd name="connsiteY33" fmla="*/ 189443 h 645216"/>
              <a:gd name="connsiteX34" fmla="*/ 890145 w 3824531"/>
              <a:gd name="connsiteY34" fmla="*/ 202126 h 645216"/>
              <a:gd name="connsiteX35" fmla="*/ 901242 w 3824531"/>
              <a:gd name="connsiteY35" fmla="*/ 202126 h 645216"/>
              <a:gd name="connsiteX36" fmla="*/ 901242 w 3824531"/>
              <a:gd name="connsiteY36" fmla="*/ 208467 h 645216"/>
              <a:gd name="connsiteX37" fmla="*/ 1158060 w 3824531"/>
              <a:gd name="connsiteY37" fmla="*/ 208467 h 645216"/>
              <a:gd name="connsiteX38" fmla="*/ 1158060 w 3824531"/>
              <a:gd name="connsiteY38" fmla="*/ 218771 h 645216"/>
              <a:gd name="connsiteX39" fmla="*/ 1307078 w 3824531"/>
              <a:gd name="connsiteY39" fmla="*/ 218771 h 645216"/>
              <a:gd name="connsiteX40" fmla="*/ 1307078 w 3824531"/>
              <a:gd name="connsiteY40" fmla="*/ 229076 h 645216"/>
              <a:gd name="connsiteX41" fmla="*/ 1382380 w 3824531"/>
              <a:gd name="connsiteY41" fmla="*/ 229076 h 645216"/>
              <a:gd name="connsiteX42" fmla="*/ 1382380 w 3824531"/>
              <a:gd name="connsiteY42" fmla="*/ 244136 h 645216"/>
              <a:gd name="connsiteX43" fmla="*/ 1390306 w 3824531"/>
              <a:gd name="connsiteY43" fmla="*/ 244136 h 645216"/>
              <a:gd name="connsiteX44" fmla="*/ 1390306 w 3824531"/>
              <a:gd name="connsiteY44" fmla="*/ 249684 h 645216"/>
              <a:gd name="connsiteX45" fmla="*/ 1427561 w 3824531"/>
              <a:gd name="connsiteY45" fmla="*/ 249684 h 645216"/>
              <a:gd name="connsiteX46" fmla="*/ 1427561 w 3824531"/>
              <a:gd name="connsiteY46" fmla="*/ 260782 h 645216"/>
              <a:gd name="connsiteX47" fmla="*/ 1450548 w 3824531"/>
              <a:gd name="connsiteY47" fmla="*/ 260782 h 645216"/>
              <a:gd name="connsiteX48" fmla="*/ 1450548 w 3824531"/>
              <a:gd name="connsiteY48" fmla="*/ 270293 h 645216"/>
              <a:gd name="connsiteX49" fmla="*/ 1456889 w 3824531"/>
              <a:gd name="connsiteY49" fmla="*/ 270293 h 645216"/>
              <a:gd name="connsiteX50" fmla="*/ 1456889 w 3824531"/>
              <a:gd name="connsiteY50" fmla="*/ 281390 h 645216"/>
              <a:gd name="connsiteX51" fmla="*/ 1475912 w 3824531"/>
              <a:gd name="connsiteY51" fmla="*/ 281390 h 645216"/>
              <a:gd name="connsiteX52" fmla="*/ 1475912 w 3824531"/>
              <a:gd name="connsiteY52" fmla="*/ 290902 h 645216"/>
              <a:gd name="connsiteX53" fmla="*/ 1594810 w 3824531"/>
              <a:gd name="connsiteY53" fmla="*/ 290902 h 645216"/>
              <a:gd name="connsiteX54" fmla="*/ 1594810 w 3824531"/>
              <a:gd name="connsiteY54" fmla="*/ 300414 h 645216"/>
              <a:gd name="connsiteX55" fmla="*/ 1734316 w 3824531"/>
              <a:gd name="connsiteY55" fmla="*/ 300414 h 645216"/>
              <a:gd name="connsiteX56" fmla="*/ 1734316 w 3824531"/>
              <a:gd name="connsiteY56" fmla="*/ 306755 h 645216"/>
              <a:gd name="connsiteX57" fmla="*/ 1772363 w 3824531"/>
              <a:gd name="connsiteY57" fmla="*/ 306755 h 645216"/>
              <a:gd name="connsiteX58" fmla="*/ 1772363 w 3824531"/>
              <a:gd name="connsiteY58" fmla="*/ 316267 h 645216"/>
              <a:gd name="connsiteX59" fmla="*/ 1846080 w 3824531"/>
              <a:gd name="connsiteY59" fmla="*/ 316267 h 645216"/>
              <a:gd name="connsiteX60" fmla="*/ 1846080 w 3824531"/>
              <a:gd name="connsiteY60" fmla="*/ 329742 h 645216"/>
              <a:gd name="connsiteX61" fmla="*/ 1900773 w 3824531"/>
              <a:gd name="connsiteY61" fmla="*/ 329742 h 645216"/>
              <a:gd name="connsiteX62" fmla="*/ 1900773 w 3824531"/>
              <a:gd name="connsiteY62" fmla="*/ 350351 h 645216"/>
              <a:gd name="connsiteX63" fmla="*/ 1917418 w 3824531"/>
              <a:gd name="connsiteY63" fmla="*/ 350351 h 645216"/>
              <a:gd name="connsiteX64" fmla="*/ 1917418 w 3824531"/>
              <a:gd name="connsiteY64" fmla="*/ 362241 h 645216"/>
              <a:gd name="connsiteX65" fmla="*/ 2007780 w 3824531"/>
              <a:gd name="connsiteY65" fmla="*/ 362241 h 645216"/>
              <a:gd name="connsiteX66" fmla="*/ 2007780 w 3824531"/>
              <a:gd name="connsiteY66" fmla="*/ 373338 h 645216"/>
              <a:gd name="connsiteX67" fmla="*/ 2068021 w 3824531"/>
              <a:gd name="connsiteY67" fmla="*/ 373338 h 645216"/>
              <a:gd name="connsiteX68" fmla="*/ 2068021 w 3824531"/>
              <a:gd name="connsiteY68" fmla="*/ 379679 h 645216"/>
              <a:gd name="connsiteX69" fmla="*/ 2117166 w 3824531"/>
              <a:gd name="connsiteY69" fmla="*/ 379679 h 645216"/>
              <a:gd name="connsiteX70" fmla="*/ 2117166 w 3824531"/>
              <a:gd name="connsiteY70" fmla="*/ 392361 h 645216"/>
              <a:gd name="connsiteX71" fmla="*/ 2200394 w 3824531"/>
              <a:gd name="connsiteY71" fmla="*/ 392361 h 645216"/>
              <a:gd name="connsiteX72" fmla="*/ 2200394 w 3824531"/>
              <a:gd name="connsiteY72" fmla="*/ 400288 h 645216"/>
              <a:gd name="connsiteX73" fmla="*/ 2243197 w 3824531"/>
              <a:gd name="connsiteY73" fmla="*/ 400288 h 645216"/>
              <a:gd name="connsiteX74" fmla="*/ 2243197 w 3824531"/>
              <a:gd name="connsiteY74" fmla="*/ 410592 h 645216"/>
              <a:gd name="connsiteX75" fmla="*/ 2258257 w 3824531"/>
              <a:gd name="connsiteY75" fmla="*/ 410592 h 645216"/>
              <a:gd name="connsiteX76" fmla="*/ 2258257 w 3824531"/>
              <a:gd name="connsiteY76" fmla="*/ 420897 h 645216"/>
              <a:gd name="connsiteX77" fmla="*/ 2292341 w 3824531"/>
              <a:gd name="connsiteY77" fmla="*/ 420897 h 645216"/>
              <a:gd name="connsiteX78" fmla="*/ 2292341 w 3824531"/>
              <a:gd name="connsiteY78" fmla="*/ 430409 h 645216"/>
              <a:gd name="connsiteX79" fmla="*/ 2308987 w 3824531"/>
              <a:gd name="connsiteY79" fmla="*/ 430409 h 645216"/>
              <a:gd name="connsiteX80" fmla="*/ 2308987 w 3824531"/>
              <a:gd name="connsiteY80" fmla="*/ 439920 h 645216"/>
              <a:gd name="connsiteX81" fmla="*/ 2350997 w 3824531"/>
              <a:gd name="connsiteY81" fmla="*/ 439920 h 645216"/>
              <a:gd name="connsiteX82" fmla="*/ 2350997 w 3824531"/>
              <a:gd name="connsiteY82" fmla="*/ 449432 h 645216"/>
              <a:gd name="connsiteX83" fmla="*/ 2447700 w 3824531"/>
              <a:gd name="connsiteY83" fmla="*/ 449432 h 645216"/>
              <a:gd name="connsiteX84" fmla="*/ 2447700 w 3824531"/>
              <a:gd name="connsiteY84" fmla="*/ 459736 h 645216"/>
              <a:gd name="connsiteX85" fmla="*/ 2572939 w 3824531"/>
              <a:gd name="connsiteY85" fmla="*/ 459736 h 645216"/>
              <a:gd name="connsiteX86" fmla="*/ 2572939 w 3824531"/>
              <a:gd name="connsiteY86" fmla="*/ 474004 h 645216"/>
              <a:gd name="connsiteX87" fmla="*/ 2582450 w 3824531"/>
              <a:gd name="connsiteY87" fmla="*/ 474004 h 645216"/>
              <a:gd name="connsiteX88" fmla="*/ 2582450 w 3824531"/>
              <a:gd name="connsiteY88" fmla="*/ 485894 h 645216"/>
              <a:gd name="connsiteX89" fmla="*/ 2591963 w 3824531"/>
              <a:gd name="connsiteY89" fmla="*/ 485894 h 645216"/>
              <a:gd name="connsiteX90" fmla="*/ 2591963 w 3824531"/>
              <a:gd name="connsiteY90" fmla="*/ 493820 h 645216"/>
              <a:gd name="connsiteX91" fmla="*/ 2607023 w 3824531"/>
              <a:gd name="connsiteY91" fmla="*/ 493820 h 645216"/>
              <a:gd name="connsiteX92" fmla="*/ 2607023 w 3824531"/>
              <a:gd name="connsiteY92" fmla="*/ 501747 h 645216"/>
              <a:gd name="connsiteX93" fmla="*/ 2634766 w 3824531"/>
              <a:gd name="connsiteY93" fmla="*/ 501747 h 645216"/>
              <a:gd name="connsiteX94" fmla="*/ 2634766 w 3824531"/>
              <a:gd name="connsiteY94" fmla="*/ 519978 h 645216"/>
              <a:gd name="connsiteX95" fmla="*/ 2656960 w 3824531"/>
              <a:gd name="connsiteY95" fmla="*/ 519978 h 645216"/>
              <a:gd name="connsiteX96" fmla="*/ 2656960 w 3824531"/>
              <a:gd name="connsiteY96" fmla="*/ 535038 h 645216"/>
              <a:gd name="connsiteX97" fmla="*/ 2664886 w 3824531"/>
              <a:gd name="connsiteY97" fmla="*/ 535038 h 645216"/>
              <a:gd name="connsiteX98" fmla="*/ 2664886 w 3824531"/>
              <a:gd name="connsiteY98" fmla="*/ 546135 h 645216"/>
              <a:gd name="connsiteX99" fmla="*/ 2664886 w 3824531"/>
              <a:gd name="connsiteY99" fmla="*/ 555647 h 645216"/>
              <a:gd name="connsiteX100" fmla="*/ 2727505 w 3824531"/>
              <a:gd name="connsiteY100" fmla="*/ 555647 h 645216"/>
              <a:gd name="connsiteX101" fmla="*/ 2727505 w 3824531"/>
              <a:gd name="connsiteY101" fmla="*/ 561988 h 645216"/>
              <a:gd name="connsiteX102" fmla="*/ 2788539 w 3824531"/>
              <a:gd name="connsiteY102" fmla="*/ 561988 h 645216"/>
              <a:gd name="connsiteX103" fmla="*/ 2788539 w 3824531"/>
              <a:gd name="connsiteY103" fmla="*/ 573085 h 645216"/>
              <a:gd name="connsiteX104" fmla="*/ 2889206 w 3824531"/>
              <a:gd name="connsiteY104" fmla="*/ 573085 h 645216"/>
              <a:gd name="connsiteX105" fmla="*/ 2889206 w 3824531"/>
              <a:gd name="connsiteY105" fmla="*/ 584975 h 645216"/>
              <a:gd name="connsiteX106" fmla="*/ 2912193 w 3824531"/>
              <a:gd name="connsiteY106" fmla="*/ 584975 h 645216"/>
              <a:gd name="connsiteX107" fmla="*/ 2912193 w 3824531"/>
              <a:gd name="connsiteY107" fmla="*/ 593694 h 645216"/>
              <a:gd name="connsiteX108" fmla="*/ 2950240 w 3824531"/>
              <a:gd name="connsiteY108" fmla="*/ 593694 h 645216"/>
              <a:gd name="connsiteX109" fmla="*/ 2950240 w 3824531"/>
              <a:gd name="connsiteY109" fmla="*/ 607169 h 645216"/>
              <a:gd name="connsiteX110" fmla="*/ 2998591 w 3824531"/>
              <a:gd name="connsiteY110" fmla="*/ 607169 h 645216"/>
              <a:gd name="connsiteX111" fmla="*/ 2998591 w 3824531"/>
              <a:gd name="connsiteY111" fmla="*/ 619059 h 645216"/>
              <a:gd name="connsiteX112" fmla="*/ 3099258 w 3824531"/>
              <a:gd name="connsiteY112" fmla="*/ 619059 h 645216"/>
              <a:gd name="connsiteX113" fmla="*/ 3099258 w 3824531"/>
              <a:gd name="connsiteY113" fmla="*/ 626193 h 645216"/>
              <a:gd name="connsiteX114" fmla="*/ 3119074 w 3824531"/>
              <a:gd name="connsiteY114" fmla="*/ 626193 h 645216"/>
              <a:gd name="connsiteX115" fmla="*/ 3119074 w 3824531"/>
              <a:gd name="connsiteY115" fmla="*/ 633327 h 645216"/>
              <a:gd name="connsiteX116" fmla="*/ 3144439 w 3824531"/>
              <a:gd name="connsiteY116" fmla="*/ 633327 h 645216"/>
              <a:gd name="connsiteX117" fmla="*/ 3144439 w 3824531"/>
              <a:gd name="connsiteY117" fmla="*/ 645216 h 645216"/>
              <a:gd name="connsiteX118" fmla="*/ 3824532 w 3824531"/>
              <a:gd name="connsiteY118" fmla="*/ 645216 h 645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3824531" h="645216">
                <a:moveTo>
                  <a:pt x="0" y="0"/>
                </a:moveTo>
                <a:lnTo>
                  <a:pt x="32498" y="0"/>
                </a:lnTo>
                <a:lnTo>
                  <a:pt x="32498" y="7926"/>
                </a:lnTo>
                <a:lnTo>
                  <a:pt x="126824" y="7926"/>
                </a:lnTo>
                <a:lnTo>
                  <a:pt x="126824" y="21402"/>
                </a:lnTo>
                <a:lnTo>
                  <a:pt x="183894" y="21402"/>
                </a:lnTo>
                <a:lnTo>
                  <a:pt x="183894" y="29328"/>
                </a:lnTo>
                <a:lnTo>
                  <a:pt x="241758" y="29328"/>
                </a:lnTo>
                <a:lnTo>
                  <a:pt x="241758" y="41218"/>
                </a:lnTo>
                <a:lnTo>
                  <a:pt x="305170" y="41218"/>
                </a:lnTo>
                <a:lnTo>
                  <a:pt x="305170" y="49144"/>
                </a:lnTo>
                <a:lnTo>
                  <a:pt x="349558" y="49144"/>
                </a:lnTo>
                <a:lnTo>
                  <a:pt x="349558" y="53900"/>
                </a:lnTo>
                <a:lnTo>
                  <a:pt x="409007" y="53900"/>
                </a:lnTo>
                <a:lnTo>
                  <a:pt x="409007" y="69753"/>
                </a:lnTo>
                <a:lnTo>
                  <a:pt x="416141" y="69753"/>
                </a:lnTo>
                <a:lnTo>
                  <a:pt x="416141" y="86399"/>
                </a:lnTo>
                <a:lnTo>
                  <a:pt x="435164" y="86399"/>
                </a:lnTo>
                <a:lnTo>
                  <a:pt x="435164" y="106215"/>
                </a:lnTo>
                <a:lnTo>
                  <a:pt x="474004" y="106215"/>
                </a:lnTo>
                <a:lnTo>
                  <a:pt x="474004" y="113349"/>
                </a:lnTo>
                <a:lnTo>
                  <a:pt x="547720" y="113349"/>
                </a:lnTo>
                <a:lnTo>
                  <a:pt x="547720" y="132372"/>
                </a:lnTo>
                <a:lnTo>
                  <a:pt x="628571" y="132372"/>
                </a:lnTo>
                <a:lnTo>
                  <a:pt x="628571" y="152981"/>
                </a:lnTo>
                <a:lnTo>
                  <a:pt x="712591" y="152981"/>
                </a:lnTo>
                <a:lnTo>
                  <a:pt x="712591" y="162493"/>
                </a:lnTo>
                <a:lnTo>
                  <a:pt x="737956" y="162493"/>
                </a:lnTo>
                <a:lnTo>
                  <a:pt x="737956" y="172005"/>
                </a:lnTo>
                <a:lnTo>
                  <a:pt x="802161" y="172005"/>
                </a:lnTo>
                <a:lnTo>
                  <a:pt x="802161" y="182309"/>
                </a:lnTo>
                <a:lnTo>
                  <a:pt x="816429" y="182309"/>
                </a:lnTo>
                <a:lnTo>
                  <a:pt x="816429" y="189443"/>
                </a:lnTo>
                <a:lnTo>
                  <a:pt x="890145" y="189443"/>
                </a:lnTo>
                <a:lnTo>
                  <a:pt x="890145" y="202126"/>
                </a:lnTo>
                <a:lnTo>
                  <a:pt x="901242" y="202126"/>
                </a:lnTo>
                <a:lnTo>
                  <a:pt x="901242" y="208467"/>
                </a:lnTo>
                <a:lnTo>
                  <a:pt x="1158060" y="208467"/>
                </a:lnTo>
                <a:lnTo>
                  <a:pt x="1158060" y="218771"/>
                </a:lnTo>
                <a:lnTo>
                  <a:pt x="1307078" y="218771"/>
                </a:lnTo>
                <a:lnTo>
                  <a:pt x="1307078" y="229076"/>
                </a:lnTo>
                <a:lnTo>
                  <a:pt x="1382380" y="229076"/>
                </a:lnTo>
                <a:lnTo>
                  <a:pt x="1382380" y="244136"/>
                </a:lnTo>
                <a:lnTo>
                  <a:pt x="1390306" y="244136"/>
                </a:lnTo>
                <a:lnTo>
                  <a:pt x="1390306" y="249684"/>
                </a:lnTo>
                <a:lnTo>
                  <a:pt x="1427561" y="249684"/>
                </a:lnTo>
                <a:lnTo>
                  <a:pt x="1427561" y="260782"/>
                </a:lnTo>
                <a:lnTo>
                  <a:pt x="1450548" y="260782"/>
                </a:lnTo>
                <a:lnTo>
                  <a:pt x="1450548" y="270293"/>
                </a:lnTo>
                <a:lnTo>
                  <a:pt x="1456889" y="270293"/>
                </a:lnTo>
                <a:lnTo>
                  <a:pt x="1456889" y="281390"/>
                </a:lnTo>
                <a:lnTo>
                  <a:pt x="1475912" y="281390"/>
                </a:lnTo>
                <a:lnTo>
                  <a:pt x="1475912" y="290902"/>
                </a:lnTo>
                <a:lnTo>
                  <a:pt x="1594810" y="290902"/>
                </a:lnTo>
                <a:lnTo>
                  <a:pt x="1594810" y="300414"/>
                </a:lnTo>
                <a:lnTo>
                  <a:pt x="1734316" y="300414"/>
                </a:lnTo>
                <a:lnTo>
                  <a:pt x="1734316" y="306755"/>
                </a:lnTo>
                <a:lnTo>
                  <a:pt x="1772363" y="306755"/>
                </a:lnTo>
                <a:lnTo>
                  <a:pt x="1772363" y="316267"/>
                </a:lnTo>
                <a:lnTo>
                  <a:pt x="1846080" y="316267"/>
                </a:lnTo>
                <a:lnTo>
                  <a:pt x="1846080" y="329742"/>
                </a:lnTo>
                <a:lnTo>
                  <a:pt x="1900773" y="329742"/>
                </a:lnTo>
                <a:lnTo>
                  <a:pt x="1900773" y="350351"/>
                </a:lnTo>
                <a:lnTo>
                  <a:pt x="1917418" y="350351"/>
                </a:lnTo>
                <a:lnTo>
                  <a:pt x="1917418" y="362241"/>
                </a:lnTo>
                <a:lnTo>
                  <a:pt x="2007780" y="362241"/>
                </a:lnTo>
                <a:lnTo>
                  <a:pt x="2007780" y="373338"/>
                </a:lnTo>
                <a:lnTo>
                  <a:pt x="2068021" y="373338"/>
                </a:lnTo>
                <a:lnTo>
                  <a:pt x="2068021" y="379679"/>
                </a:lnTo>
                <a:lnTo>
                  <a:pt x="2117166" y="379679"/>
                </a:lnTo>
                <a:lnTo>
                  <a:pt x="2117166" y="392361"/>
                </a:lnTo>
                <a:lnTo>
                  <a:pt x="2200394" y="392361"/>
                </a:lnTo>
                <a:lnTo>
                  <a:pt x="2200394" y="400288"/>
                </a:lnTo>
                <a:lnTo>
                  <a:pt x="2243197" y="400288"/>
                </a:lnTo>
                <a:lnTo>
                  <a:pt x="2243197" y="410592"/>
                </a:lnTo>
                <a:lnTo>
                  <a:pt x="2258257" y="410592"/>
                </a:lnTo>
                <a:lnTo>
                  <a:pt x="2258257" y="420897"/>
                </a:lnTo>
                <a:lnTo>
                  <a:pt x="2292341" y="420897"/>
                </a:lnTo>
                <a:lnTo>
                  <a:pt x="2292341" y="430409"/>
                </a:lnTo>
                <a:lnTo>
                  <a:pt x="2308987" y="430409"/>
                </a:lnTo>
                <a:lnTo>
                  <a:pt x="2308987" y="439920"/>
                </a:lnTo>
                <a:lnTo>
                  <a:pt x="2350997" y="439920"/>
                </a:lnTo>
                <a:lnTo>
                  <a:pt x="2350997" y="449432"/>
                </a:lnTo>
                <a:lnTo>
                  <a:pt x="2447700" y="449432"/>
                </a:lnTo>
                <a:lnTo>
                  <a:pt x="2447700" y="459736"/>
                </a:lnTo>
                <a:lnTo>
                  <a:pt x="2572939" y="459736"/>
                </a:lnTo>
                <a:lnTo>
                  <a:pt x="2572939" y="474004"/>
                </a:lnTo>
                <a:lnTo>
                  <a:pt x="2582450" y="474004"/>
                </a:lnTo>
                <a:lnTo>
                  <a:pt x="2582450" y="485894"/>
                </a:lnTo>
                <a:lnTo>
                  <a:pt x="2591963" y="485894"/>
                </a:lnTo>
                <a:lnTo>
                  <a:pt x="2591963" y="493820"/>
                </a:lnTo>
                <a:lnTo>
                  <a:pt x="2607023" y="493820"/>
                </a:lnTo>
                <a:lnTo>
                  <a:pt x="2607023" y="501747"/>
                </a:lnTo>
                <a:lnTo>
                  <a:pt x="2634766" y="501747"/>
                </a:lnTo>
                <a:lnTo>
                  <a:pt x="2634766" y="519978"/>
                </a:lnTo>
                <a:lnTo>
                  <a:pt x="2656960" y="519978"/>
                </a:lnTo>
                <a:lnTo>
                  <a:pt x="2656960" y="535038"/>
                </a:lnTo>
                <a:lnTo>
                  <a:pt x="2664886" y="535038"/>
                </a:lnTo>
                <a:lnTo>
                  <a:pt x="2664886" y="546135"/>
                </a:lnTo>
                <a:lnTo>
                  <a:pt x="2664886" y="555647"/>
                </a:lnTo>
                <a:lnTo>
                  <a:pt x="2727505" y="555647"/>
                </a:lnTo>
                <a:lnTo>
                  <a:pt x="2727505" y="561988"/>
                </a:lnTo>
                <a:lnTo>
                  <a:pt x="2788539" y="561988"/>
                </a:lnTo>
                <a:lnTo>
                  <a:pt x="2788539" y="573085"/>
                </a:lnTo>
                <a:lnTo>
                  <a:pt x="2889206" y="573085"/>
                </a:lnTo>
                <a:lnTo>
                  <a:pt x="2889206" y="584975"/>
                </a:lnTo>
                <a:lnTo>
                  <a:pt x="2912193" y="584975"/>
                </a:lnTo>
                <a:lnTo>
                  <a:pt x="2912193" y="593694"/>
                </a:lnTo>
                <a:lnTo>
                  <a:pt x="2950240" y="593694"/>
                </a:lnTo>
                <a:lnTo>
                  <a:pt x="2950240" y="607169"/>
                </a:lnTo>
                <a:lnTo>
                  <a:pt x="2998591" y="607169"/>
                </a:lnTo>
                <a:lnTo>
                  <a:pt x="2998591" y="619059"/>
                </a:lnTo>
                <a:lnTo>
                  <a:pt x="3099258" y="619059"/>
                </a:lnTo>
                <a:lnTo>
                  <a:pt x="3099258" y="626193"/>
                </a:lnTo>
                <a:lnTo>
                  <a:pt x="3119074" y="626193"/>
                </a:lnTo>
                <a:lnTo>
                  <a:pt x="3119074" y="633327"/>
                </a:lnTo>
                <a:lnTo>
                  <a:pt x="3144439" y="633327"/>
                </a:lnTo>
                <a:lnTo>
                  <a:pt x="3144439" y="645216"/>
                </a:lnTo>
                <a:lnTo>
                  <a:pt x="3824532" y="645216"/>
                </a:lnTo>
              </a:path>
            </a:pathLst>
          </a:custGeom>
          <a:noFill/>
          <a:ln w="19050" cap="flat">
            <a:solidFill>
              <a:schemeClr val="accent1"/>
            </a:solidFill>
            <a:prstDash val="solid"/>
            <a:miter/>
          </a:ln>
        </p:spPr>
        <p:txBody>
          <a:bodyPr rtlCol="0"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ru-UA" sz="1800" b="0" i="0" u="none" strike="noStrike" kern="1200" cap="none" spc="0" normalizeH="0" baseline="0" noProof="0">
              <a:ln>
                <a:noFill/>
              </a:ln>
              <a:solidFill>
                <a:srgbClr val="000000"/>
              </a:solidFill>
              <a:effectLst/>
              <a:uLnTx/>
              <a:uFillTx/>
              <a:latin typeface="Arial" charset="0"/>
              <a:ea typeface="+mn-ea"/>
              <a:cs typeface="Arial" charset="0"/>
            </a:endParaRPr>
          </a:p>
        </p:txBody>
      </p:sp>
      <p:sp>
        <p:nvSpPr>
          <p:cNvPr id="1062" name="Freeform: Shape 890">
            <a:extLst>
              <a:ext uri="{FF2B5EF4-FFF2-40B4-BE49-F238E27FC236}">
                <a16:creationId xmlns:a16="http://schemas.microsoft.com/office/drawing/2014/main" id="{0F415FEE-8F0D-704B-938A-F1BFE087BBCA}"/>
              </a:ext>
            </a:extLst>
          </p:cNvPr>
          <p:cNvSpPr/>
          <p:nvPr/>
        </p:nvSpPr>
        <p:spPr>
          <a:xfrm>
            <a:off x="6141817" y="2535241"/>
            <a:ext cx="3975577" cy="1714765"/>
          </a:xfrm>
          <a:custGeom>
            <a:avLst/>
            <a:gdLst>
              <a:gd name="connsiteX0" fmla="*/ 0 w 1943100"/>
              <a:gd name="connsiteY0" fmla="*/ 0 h 1714500"/>
              <a:gd name="connsiteX1" fmla="*/ 0 w 1943100"/>
              <a:gd name="connsiteY1" fmla="*/ 1714500 h 1714500"/>
              <a:gd name="connsiteX2" fmla="*/ 1943100 w 1943100"/>
              <a:gd name="connsiteY2" fmla="*/ 1714500 h 1714500"/>
            </a:gdLst>
            <a:ahLst/>
            <a:cxnLst>
              <a:cxn ang="0">
                <a:pos x="connsiteX0" y="connsiteY0"/>
              </a:cxn>
              <a:cxn ang="0">
                <a:pos x="connsiteX1" y="connsiteY1"/>
              </a:cxn>
              <a:cxn ang="0">
                <a:pos x="connsiteX2" y="connsiteY2"/>
              </a:cxn>
            </a:cxnLst>
            <a:rect l="l" t="t" r="r" b="b"/>
            <a:pathLst>
              <a:path w="1943100" h="1714500">
                <a:moveTo>
                  <a:pt x="0" y="0"/>
                </a:moveTo>
                <a:lnTo>
                  <a:pt x="0" y="1714500"/>
                </a:lnTo>
                <a:lnTo>
                  <a:pt x="1943100" y="1714500"/>
                </a:lnTo>
              </a:path>
            </a:pathLst>
          </a:custGeom>
          <a:noFill/>
          <a:ln w="28575" cap="sq">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063" name="TextBox 1062">
            <a:extLst>
              <a:ext uri="{FF2B5EF4-FFF2-40B4-BE49-F238E27FC236}">
                <a16:creationId xmlns:a16="http://schemas.microsoft.com/office/drawing/2014/main" id="{44C3920B-18C9-9746-A963-E238CD8BAC0C}"/>
              </a:ext>
            </a:extLst>
          </p:cNvPr>
          <p:cNvSpPr txBox="1"/>
          <p:nvPr/>
        </p:nvSpPr>
        <p:spPr>
          <a:xfrm>
            <a:off x="5770495" y="4513675"/>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l" defTabSz="1219170" rtl="0" eaLnBrk="1" fontAlgn="base" latinLnBrk="0" hangingPunct="0">
              <a:lnSpc>
                <a:spcPct val="100000"/>
              </a:lnSpc>
              <a:spcBef>
                <a:spcPct val="0"/>
              </a:spcBef>
              <a:spcAft>
                <a:spcPct val="0"/>
              </a:spcAft>
              <a:buClrTx/>
              <a:buSzTx/>
              <a:buFontTx/>
              <a:buNone/>
              <a:tabLst/>
              <a:defRPr/>
            </a:pPr>
            <a:r>
              <a:rPr kumimoji="0" lang="en-GB" sz="600" b="0" i="0" u="none" strike="noStrike" kern="1200" cap="none" spc="0" normalizeH="0" baseline="0" noProof="0" dirty="0">
                <a:ln>
                  <a:noFill/>
                </a:ln>
                <a:solidFill>
                  <a:srgbClr val="000000"/>
                </a:solidFill>
                <a:effectLst/>
                <a:uLnTx/>
                <a:uFillTx/>
                <a:latin typeface="Arial" charset="0"/>
                <a:ea typeface="+mn-ea"/>
                <a:cs typeface="Arial"/>
                <a:sym typeface="Helvetica"/>
              </a:rPr>
              <a:t>No. of Patients at Risk</a:t>
            </a:r>
          </a:p>
        </p:txBody>
      </p:sp>
      <p:cxnSp>
        <p:nvCxnSpPr>
          <p:cNvPr id="1064" name="Straight Connector 1063">
            <a:extLst>
              <a:ext uri="{FF2B5EF4-FFF2-40B4-BE49-F238E27FC236}">
                <a16:creationId xmlns:a16="http://schemas.microsoft.com/office/drawing/2014/main" id="{AFAC20AB-C582-4041-97C3-B8B32382FE3D}"/>
              </a:ext>
            </a:extLst>
          </p:cNvPr>
          <p:cNvCxnSpPr>
            <a:cxnSpLocks/>
          </p:cNvCxnSpPr>
          <p:nvPr/>
        </p:nvCxnSpPr>
        <p:spPr>
          <a:xfrm rot="5400000">
            <a:off x="6120636" y="2514059"/>
            <a:ext cx="0" cy="42362"/>
          </a:xfrm>
          <a:prstGeom prst="line">
            <a:avLst/>
          </a:prstGeom>
          <a:noFill/>
          <a:ln w="28575" cap="flat">
            <a:solidFill>
              <a:schemeClr val="tx1"/>
            </a:solidFill>
            <a:prstDash val="solid"/>
            <a:miter lim="800000"/>
          </a:ln>
          <a:effectLst/>
          <a:sp3d/>
        </p:spPr>
        <p:style>
          <a:lnRef idx="0">
            <a:scrgbClr r="0" g="0" b="0"/>
          </a:lnRef>
          <a:fillRef idx="0">
            <a:scrgbClr r="0" g="0" b="0"/>
          </a:fillRef>
          <a:effectRef idx="0">
            <a:scrgbClr r="0" g="0" b="0"/>
          </a:effectRef>
          <a:fontRef idx="none"/>
        </p:style>
      </p:cxnSp>
      <p:sp>
        <p:nvSpPr>
          <p:cNvPr id="1065" name="TextBox 1064">
            <a:extLst>
              <a:ext uri="{FF2B5EF4-FFF2-40B4-BE49-F238E27FC236}">
                <a16:creationId xmlns:a16="http://schemas.microsoft.com/office/drawing/2014/main" id="{CE2AC079-D567-6044-9D87-367F0EE5AC8E}"/>
              </a:ext>
            </a:extLst>
          </p:cNvPr>
          <p:cNvSpPr txBox="1"/>
          <p:nvPr/>
        </p:nvSpPr>
        <p:spPr>
          <a:xfrm>
            <a:off x="6082241" y="4748851"/>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600" b="0" i="0" u="none" strike="noStrike" kern="1200" cap="none" spc="0" normalizeH="0" baseline="0" noProof="0" dirty="0">
                <a:ln>
                  <a:noFill/>
                </a:ln>
                <a:solidFill>
                  <a:srgbClr val="000000"/>
                </a:solidFill>
                <a:effectLst/>
                <a:uLnTx/>
                <a:uFillTx/>
                <a:latin typeface="Arial" charset="0"/>
                <a:ea typeface="+mn-ea"/>
                <a:cs typeface="Arial"/>
                <a:sym typeface="Helvetica"/>
              </a:rPr>
              <a:t>195</a:t>
            </a:r>
          </a:p>
        </p:txBody>
      </p:sp>
      <p:sp>
        <p:nvSpPr>
          <p:cNvPr id="1066" name="TextBox 1065">
            <a:extLst>
              <a:ext uri="{FF2B5EF4-FFF2-40B4-BE49-F238E27FC236}">
                <a16:creationId xmlns:a16="http://schemas.microsoft.com/office/drawing/2014/main" id="{7DAEA2C7-E955-7443-AE8A-A5E58A6C8F94}"/>
              </a:ext>
            </a:extLst>
          </p:cNvPr>
          <p:cNvSpPr txBox="1"/>
          <p:nvPr/>
        </p:nvSpPr>
        <p:spPr>
          <a:xfrm>
            <a:off x="6746409" y="4748851"/>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600" b="0" i="0" u="none" strike="noStrike" kern="1200" cap="none" spc="0" normalizeH="0" baseline="0" noProof="0" dirty="0">
                <a:ln>
                  <a:noFill/>
                </a:ln>
                <a:solidFill>
                  <a:srgbClr val="000000"/>
                </a:solidFill>
                <a:effectLst/>
                <a:uLnTx/>
                <a:uFillTx/>
                <a:latin typeface="Arial" charset="0"/>
                <a:ea typeface="+mn-ea"/>
                <a:cs typeface="Arial"/>
                <a:sym typeface="Helvetica"/>
              </a:rPr>
              <a:t>162</a:t>
            </a:r>
          </a:p>
        </p:txBody>
      </p:sp>
      <p:sp>
        <p:nvSpPr>
          <p:cNvPr id="1067" name="TextBox 1066">
            <a:extLst>
              <a:ext uri="{FF2B5EF4-FFF2-40B4-BE49-F238E27FC236}">
                <a16:creationId xmlns:a16="http://schemas.microsoft.com/office/drawing/2014/main" id="{6E024C54-222F-B240-AA03-47E10182E7C0}"/>
              </a:ext>
            </a:extLst>
          </p:cNvPr>
          <p:cNvSpPr txBox="1"/>
          <p:nvPr/>
        </p:nvSpPr>
        <p:spPr>
          <a:xfrm>
            <a:off x="7742661" y="4748851"/>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600" b="0" i="0" u="none" strike="noStrike" kern="1200" cap="none" spc="0" normalizeH="0" baseline="0" noProof="0" dirty="0">
                <a:ln>
                  <a:noFill/>
                </a:ln>
                <a:solidFill>
                  <a:srgbClr val="000000"/>
                </a:solidFill>
                <a:effectLst/>
                <a:uLnTx/>
                <a:uFillTx/>
                <a:latin typeface="Arial" charset="0"/>
                <a:ea typeface="+mn-ea"/>
                <a:cs typeface="Arial"/>
                <a:sym typeface="Helvetica"/>
              </a:rPr>
              <a:t>140</a:t>
            </a:r>
          </a:p>
        </p:txBody>
      </p:sp>
      <p:sp>
        <p:nvSpPr>
          <p:cNvPr id="1068" name="TextBox 1067">
            <a:extLst>
              <a:ext uri="{FF2B5EF4-FFF2-40B4-BE49-F238E27FC236}">
                <a16:creationId xmlns:a16="http://schemas.microsoft.com/office/drawing/2014/main" id="{422FC510-BCFE-0646-AE36-380B8A2746F3}"/>
              </a:ext>
            </a:extLst>
          </p:cNvPr>
          <p:cNvSpPr txBox="1"/>
          <p:nvPr/>
        </p:nvSpPr>
        <p:spPr>
          <a:xfrm>
            <a:off x="8738913" y="4748851"/>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600" b="0" i="0" u="none" strike="noStrike" kern="1200" cap="none" spc="0" normalizeH="0" baseline="0" noProof="0" dirty="0">
                <a:ln>
                  <a:noFill/>
                </a:ln>
                <a:solidFill>
                  <a:srgbClr val="000000"/>
                </a:solidFill>
                <a:effectLst/>
                <a:uLnTx/>
                <a:uFillTx/>
                <a:latin typeface="Arial" charset="0"/>
                <a:ea typeface="+mn-ea"/>
                <a:cs typeface="Arial"/>
                <a:sym typeface="Helvetica"/>
              </a:rPr>
              <a:t>115</a:t>
            </a:r>
          </a:p>
        </p:txBody>
      </p:sp>
      <p:sp>
        <p:nvSpPr>
          <p:cNvPr id="1069" name="TextBox 1068">
            <a:extLst>
              <a:ext uri="{FF2B5EF4-FFF2-40B4-BE49-F238E27FC236}">
                <a16:creationId xmlns:a16="http://schemas.microsoft.com/office/drawing/2014/main" id="{65F88C83-BC6E-0D4D-874B-917456091879}"/>
              </a:ext>
            </a:extLst>
          </p:cNvPr>
          <p:cNvSpPr txBox="1"/>
          <p:nvPr/>
        </p:nvSpPr>
        <p:spPr>
          <a:xfrm>
            <a:off x="9070997" y="4748851"/>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600" b="0" i="0" u="none" strike="noStrike" kern="1200" cap="none" spc="0" normalizeH="0" baseline="0" noProof="0" dirty="0">
                <a:ln>
                  <a:noFill/>
                </a:ln>
                <a:solidFill>
                  <a:srgbClr val="000000"/>
                </a:solidFill>
                <a:effectLst/>
                <a:uLnTx/>
                <a:uFillTx/>
                <a:latin typeface="Arial" charset="0"/>
                <a:ea typeface="+mn-ea"/>
                <a:cs typeface="Arial"/>
                <a:sym typeface="Helvetica"/>
              </a:rPr>
              <a:t>102</a:t>
            </a:r>
          </a:p>
        </p:txBody>
      </p:sp>
      <p:sp>
        <p:nvSpPr>
          <p:cNvPr id="1070" name="TextBox 1069">
            <a:extLst>
              <a:ext uri="{FF2B5EF4-FFF2-40B4-BE49-F238E27FC236}">
                <a16:creationId xmlns:a16="http://schemas.microsoft.com/office/drawing/2014/main" id="{975A76D3-76F4-3A4F-B8DA-C225A746215F}"/>
              </a:ext>
            </a:extLst>
          </p:cNvPr>
          <p:cNvSpPr txBox="1"/>
          <p:nvPr/>
        </p:nvSpPr>
        <p:spPr>
          <a:xfrm>
            <a:off x="9403081" y="4748851"/>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600" b="0" i="0" u="none" strike="noStrike" kern="1200" cap="none" spc="0" normalizeH="0" baseline="0" noProof="0" dirty="0">
                <a:ln>
                  <a:noFill/>
                </a:ln>
                <a:solidFill>
                  <a:srgbClr val="000000"/>
                </a:solidFill>
                <a:effectLst/>
                <a:uLnTx/>
                <a:uFillTx/>
                <a:latin typeface="Arial" charset="0"/>
                <a:ea typeface="+mn-ea"/>
                <a:cs typeface="Arial"/>
                <a:sym typeface="Helvetica"/>
              </a:rPr>
              <a:t>49</a:t>
            </a:r>
          </a:p>
        </p:txBody>
      </p:sp>
      <p:sp>
        <p:nvSpPr>
          <p:cNvPr id="1071" name="TextBox 1070">
            <a:extLst>
              <a:ext uri="{FF2B5EF4-FFF2-40B4-BE49-F238E27FC236}">
                <a16:creationId xmlns:a16="http://schemas.microsoft.com/office/drawing/2014/main" id="{28D1DC43-218C-DE44-980C-6110A46BE010}"/>
              </a:ext>
            </a:extLst>
          </p:cNvPr>
          <p:cNvSpPr txBox="1"/>
          <p:nvPr/>
        </p:nvSpPr>
        <p:spPr>
          <a:xfrm>
            <a:off x="9735165" y="4748851"/>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600" b="0" i="0" u="none" strike="noStrike" kern="1200" cap="none" spc="0" normalizeH="0" baseline="0" noProof="0" dirty="0">
                <a:ln>
                  <a:noFill/>
                </a:ln>
                <a:solidFill>
                  <a:srgbClr val="000000"/>
                </a:solidFill>
                <a:effectLst/>
                <a:uLnTx/>
                <a:uFillTx/>
                <a:latin typeface="Arial" charset="0"/>
                <a:ea typeface="+mn-ea"/>
                <a:cs typeface="Arial"/>
              </a:rPr>
              <a:t>9</a:t>
            </a:r>
            <a:endParaRPr kumimoji="0" lang="en-GB" sz="600" b="0" i="0" u="none" strike="noStrike" kern="1200" cap="none" spc="0" normalizeH="0" baseline="0" noProof="0" dirty="0">
              <a:ln>
                <a:noFill/>
              </a:ln>
              <a:solidFill>
                <a:srgbClr val="000000"/>
              </a:solidFill>
              <a:effectLst/>
              <a:uLnTx/>
              <a:uFillTx/>
              <a:latin typeface="Arial" charset="0"/>
              <a:ea typeface="+mn-ea"/>
              <a:cs typeface="Arial"/>
              <a:sym typeface="Helvetica"/>
            </a:endParaRPr>
          </a:p>
        </p:txBody>
      </p:sp>
      <p:sp>
        <p:nvSpPr>
          <p:cNvPr id="1072" name="TextBox 1071">
            <a:extLst>
              <a:ext uri="{FF2B5EF4-FFF2-40B4-BE49-F238E27FC236}">
                <a16:creationId xmlns:a16="http://schemas.microsoft.com/office/drawing/2014/main" id="{456C4D00-C026-3E4E-B8A0-46836CA1631A}"/>
              </a:ext>
            </a:extLst>
          </p:cNvPr>
          <p:cNvSpPr txBox="1"/>
          <p:nvPr/>
        </p:nvSpPr>
        <p:spPr>
          <a:xfrm>
            <a:off x="6414325" y="4748851"/>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600" b="0" i="0" u="none" strike="noStrike" kern="1200" cap="none" spc="0" normalizeH="0" baseline="0" noProof="0" dirty="0">
                <a:ln>
                  <a:noFill/>
                </a:ln>
                <a:solidFill>
                  <a:srgbClr val="000000"/>
                </a:solidFill>
                <a:effectLst/>
                <a:uLnTx/>
                <a:uFillTx/>
                <a:latin typeface="Arial" charset="0"/>
                <a:ea typeface="+mn-ea"/>
                <a:cs typeface="Arial"/>
                <a:sym typeface="Helvetica"/>
              </a:rPr>
              <a:t>175</a:t>
            </a:r>
          </a:p>
        </p:txBody>
      </p:sp>
      <p:sp>
        <p:nvSpPr>
          <p:cNvPr id="1073" name="TextBox 1072">
            <a:extLst>
              <a:ext uri="{FF2B5EF4-FFF2-40B4-BE49-F238E27FC236}">
                <a16:creationId xmlns:a16="http://schemas.microsoft.com/office/drawing/2014/main" id="{7AFFE530-891D-AA4C-9397-5D27BF9B1033}"/>
              </a:ext>
            </a:extLst>
          </p:cNvPr>
          <p:cNvSpPr txBox="1"/>
          <p:nvPr/>
        </p:nvSpPr>
        <p:spPr>
          <a:xfrm>
            <a:off x="7410577" y="4748851"/>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600" b="0" i="0" u="none" strike="noStrike" kern="1200" cap="none" spc="0" normalizeH="0" baseline="0" noProof="0" dirty="0">
                <a:ln>
                  <a:noFill/>
                </a:ln>
                <a:solidFill>
                  <a:srgbClr val="000000"/>
                </a:solidFill>
                <a:effectLst/>
                <a:uLnTx/>
                <a:uFillTx/>
                <a:latin typeface="Arial" charset="0"/>
                <a:ea typeface="+mn-ea"/>
                <a:cs typeface="Arial"/>
                <a:sym typeface="Helvetica"/>
              </a:rPr>
              <a:t>147</a:t>
            </a:r>
          </a:p>
        </p:txBody>
      </p:sp>
      <p:sp>
        <p:nvSpPr>
          <p:cNvPr id="1074" name="TextBox 1073">
            <a:extLst>
              <a:ext uri="{FF2B5EF4-FFF2-40B4-BE49-F238E27FC236}">
                <a16:creationId xmlns:a16="http://schemas.microsoft.com/office/drawing/2014/main" id="{2D92A9C6-6D19-EA4E-B316-A2F452D4F378}"/>
              </a:ext>
            </a:extLst>
          </p:cNvPr>
          <p:cNvSpPr txBox="1"/>
          <p:nvPr/>
        </p:nvSpPr>
        <p:spPr>
          <a:xfrm>
            <a:off x="8406829" y="4748851"/>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600" b="0" i="0" u="none" strike="noStrike" kern="1200" cap="none" spc="0" normalizeH="0" baseline="0" noProof="0" dirty="0">
                <a:ln>
                  <a:noFill/>
                </a:ln>
                <a:solidFill>
                  <a:srgbClr val="000000"/>
                </a:solidFill>
                <a:effectLst/>
                <a:uLnTx/>
                <a:uFillTx/>
                <a:latin typeface="Arial" charset="0"/>
                <a:ea typeface="+mn-ea"/>
                <a:cs typeface="Arial"/>
                <a:sym typeface="Helvetica"/>
              </a:rPr>
              <a:t>124</a:t>
            </a:r>
          </a:p>
        </p:txBody>
      </p:sp>
      <p:sp>
        <p:nvSpPr>
          <p:cNvPr id="1075" name="TextBox 1074">
            <a:extLst>
              <a:ext uri="{FF2B5EF4-FFF2-40B4-BE49-F238E27FC236}">
                <a16:creationId xmlns:a16="http://schemas.microsoft.com/office/drawing/2014/main" id="{8E1B1577-68CA-0147-B259-1649FA5932CF}"/>
              </a:ext>
            </a:extLst>
          </p:cNvPr>
          <p:cNvSpPr txBox="1"/>
          <p:nvPr/>
        </p:nvSpPr>
        <p:spPr>
          <a:xfrm>
            <a:off x="7078493" y="4748851"/>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600" b="0" i="0" u="none" strike="noStrike" kern="1200" cap="none" spc="0" normalizeH="0" baseline="0" noProof="0" dirty="0">
                <a:ln>
                  <a:noFill/>
                </a:ln>
                <a:solidFill>
                  <a:srgbClr val="000000"/>
                </a:solidFill>
                <a:effectLst/>
                <a:uLnTx/>
                <a:uFillTx/>
                <a:latin typeface="Arial" charset="0"/>
                <a:ea typeface="+mn-ea"/>
                <a:cs typeface="Arial"/>
                <a:sym typeface="Helvetica"/>
              </a:rPr>
              <a:t>152</a:t>
            </a:r>
          </a:p>
        </p:txBody>
      </p:sp>
      <p:sp>
        <p:nvSpPr>
          <p:cNvPr id="1076" name="TextBox 1075">
            <a:extLst>
              <a:ext uri="{FF2B5EF4-FFF2-40B4-BE49-F238E27FC236}">
                <a16:creationId xmlns:a16="http://schemas.microsoft.com/office/drawing/2014/main" id="{5EC26B94-2C64-6A42-9138-2B8EDA0F6711}"/>
              </a:ext>
            </a:extLst>
          </p:cNvPr>
          <p:cNvSpPr txBox="1"/>
          <p:nvPr/>
        </p:nvSpPr>
        <p:spPr>
          <a:xfrm>
            <a:off x="8074745" y="4748851"/>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600" b="0" i="0" u="none" strike="noStrike" kern="1200" cap="none" spc="0" normalizeH="0" baseline="0" noProof="0" dirty="0">
                <a:ln>
                  <a:noFill/>
                </a:ln>
                <a:solidFill>
                  <a:srgbClr val="000000"/>
                </a:solidFill>
                <a:effectLst/>
                <a:uLnTx/>
                <a:uFillTx/>
                <a:latin typeface="Arial" charset="0"/>
                <a:ea typeface="+mn-ea"/>
                <a:cs typeface="Arial"/>
                <a:sym typeface="Helvetica"/>
              </a:rPr>
              <a:t>134</a:t>
            </a:r>
          </a:p>
        </p:txBody>
      </p:sp>
      <p:cxnSp>
        <p:nvCxnSpPr>
          <p:cNvPr id="1077" name="Straight Connector 1076">
            <a:extLst>
              <a:ext uri="{FF2B5EF4-FFF2-40B4-BE49-F238E27FC236}">
                <a16:creationId xmlns:a16="http://schemas.microsoft.com/office/drawing/2014/main" id="{F2D0A8FE-2F69-EC4E-B701-1682EBB0DA65}"/>
              </a:ext>
            </a:extLst>
          </p:cNvPr>
          <p:cNvCxnSpPr>
            <a:cxnSpLocks/>
          </p:cNvCxnSpPr>
          <p:nvPr/>
        </p:nvCxnSpPr>
        <p:spPr>
          <a:xfrm>
            <a:off x="5770495" y="4794726"/>
            <a:ext cx="252000" cy="0"/>
          </a:xfrm>
          <a:prstGeom prst="line">
            <a:avLst/>
          </a:prstGeom>
          <a:ln w="19050" cap="sq">
            <a:solidFill>
              <a:schemeClr val="accent1"/>
            </a:solidFill>
            <a:prstDash val="solid"/>
            <a:miter lim="800000"/>
          </a:ln>
        </p:spPr>
        <p:style>
          <a:lnRef idx="1">
            <a:schemeClr val="accent1"/>
          </a:lnRef>
          <a:fillRef idx="0">
            <a:schemeClr val="accent1"/>
          </a:fillRef>
          <a:effectRef idx="0">
            <a:schemeClr val="accent1"/>
          </a:effectRef>
          <a:fontRef idx="minor">
            <a:schemeClr val="tx1"/>
          </a:fontRef>
        </p:style>
      </p:cxnSp>
      <p:sp>
        <p:nvSpPr>
          <p:cNvPr id="1078" name="TextBox 1077">
            <a:extLst>
              <a:ext uri="{FF2B5EF4-FFF2-40B4-BE49-F238E27FC236}">
                <a16:creationId xmlns:a16="http://schemas.microsoft.com/office/drawing/2014/main" id="{F251B8FF-EA9C-6942-AE07-310F82CD2E53}"/>
              </a:ext>
            </a:extLst>
          </p:cNvPr>
          <p:cNvSpPr txBox="1"/>
          <p:nvPr/>
        </p:nvSpPr>
        <p:spPr>
          <a:xfrm>
            <a:off x="6082241" y="4626686"/>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600" b="0" i="0" u="none" strike="noStrike" kern="1200" cap="none" spc="0" normalizeH="0" baseline="0" noProof="0" dirty="0">
                <a:ln>
                  <a:noFill/>
                </a:ln>
                <a:solidFill>
                  <a:srgbClr val="000000"/>
                </a:solidFill>
                <a:effectLst/>
                <a:uLnTx/>
                <a:uFillTx/>
                <a:latin typeface="Arial" charset="0"/>
                <a:ea typeface="+mn-ea"/>
                <a:cs typeface="Arial"/>
                <a:sym typeface="Helvetica"/>
              </a:rPr>
              <a:t>194</a:t>
            </a:r>
          </a:p>
        </p:txBody>
      </p:sp>
      <p:sp>
        <p:nvSpPr>
          <p:cNvPr id="1079" name="TextBox 1078">
            <a:extLst>
              <a:ext uri="{FF2B5EF4-FFF2-40B4-BE49-F238E27FC236}">
                <a16:creationId xmlns:a16="http://schemas.microsoft.com/office/drawing/2014/main" id="{DCBBBC31-3F8D-D34C-B2D4-211243583A8B}"/>
              </a:ext>
            </a:extLst>
          </p:cNvPr>
          <p:cNvSpPr txBox="1"/>
          <p:nvPr/>
        </p:nvSpPr>
        <p:spPr>
          <a:xfrm>
            <a:off x="6746409" y="4626686"/>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600" b="0" i="0" u="none" strike="noStrike" kern="1200" cap="none" spc="0" normalizeH="0" baseline="0" noProof="0" dirty="0">
                <a:ln>
                  <a:noFill/>
                </a:ln>
                <a:solidFill>
                  <a:srgbClr val="000000"/>
                </a:solidFill>
                <a:effectLst/>
                <a:uLnTx/>
                <a:uFillTx/>
                <a:latin typeface="Arial" charset="0"/>
                <a:ea typeface="+mn-ea"/>
                <a:cs typeface="Arial"/>
                <a:sym typeface="Helvetica"/>
              </a:rPr>
              <a:t>182</a:t>
            </a:r>
          </a:p>
        </p:txBody>
      </p:sp>
      <p:sp>
        <p:nvSpPr>
          <p:cNvPr id="1080" name="TextBox 1079">
            <a:extLst>
              <a:ext uri="{FF2B5EF4-FFF2-40B4-BE49-F238E27FC236}">
                <a16:creationId xmlns:a16="http://schemas.microsoft.com/office/drawing/2014/main" id="{638719E5-E273-BF47-B79C-0F4445E75365}"/>
              </a:ext>
            </a:extLst>
          </p:cNvPr>
          <p:cNvSpPr txBox="1"/>
          <p:nvPr/>
        </p:nvSpPr>
        <p:spPr>
          <a:xfrm>
            <a:off x="7742661" y="4626686"/>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600" b="0" i="0" u="none" strike="noStrike" kern="1200" cap="none" spc="0" normalizeH="0" baseline="0" noProof="0" dirty="0">
                <a:ln>
                  <a:noFill/>
                </a:ln>
                <a:solidFill>
                  <a:srgbClr val="000000"/>
                </a:solidFill>
                <a:effectLst/>
                <a:uLnTx/>
                <a:uFillTx/>
                <a:latin typeface="Arial" charset="0"/>
                <a:ea typeface="+mn-ea"/>
                <a:cs typeface="Arial"/>
                <a:sym typeface="Helvetica"/>
              </a:rPr>
              <a:t>166</a:t>
            </a:r>
          </a:p>
        </p:txBody>
      </p:sp>
      <p:sp>
        <p:nvSpPr>
          <p:cNvPr id="1081" name="TextBox 1080">
            <a:extLst>
              <a:ext uri="{FF2B5EF4-FFF2-40B4-BE49-F238E27FC236}">
                <a16:creationId xmlns:a16="http://schemas.microsoft.com/office/drawing/2014/main" id="{3A5901A8-D1EB-6F42-8E3A-D86B080F503F}"/>
              </a:ext>
            </a:extLst>
          </p:cNvPr>
          <p:cNvSpPr txBox="1"/>
          <p:nvPr/>
        </p:nvSpPr>
        <p:spPr>
          <a:xfrm>
            <a:off x="8738913" y="4626686"/>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600" b="0" i="0" u="none" strike="noStrike" kern="1200" cap="none" spc="0" normalizeH="0" baseline="0" noProof="0" dirty="0">
                <a:ln>
                  <a:noFill/>
                </a:ln>
                <a:solidFill>
                  <a:srgbClr val="000000"/>
                </a:solidFill>
                <a:effectLst/>
                <a:uLnTx/>
                <a:uFillTx/>
                <a:latin typeface="Arial" charset="0"/>
                <a:ea typeface="+mn-ea"/>
                <a:cs typeface="Arial"/>
                <a:sym typeface="Helvetica"/>
              </a:rPr>
              <a:t>159</a:t>
            </a:r>
          </a:p>
        </p:txBody>
      </p:sp>
      <p:sp>
        <p:nvSpPr>
          <p:cNvPr id="1082" name="TextBox 1081">
            <a:extLst>
              <a:ext uri="{FF2B5EF4-FFF2-40B4-BE49-F238E27FC236}">
                <a16:creationId xmlns:a16="http://schemas.microsoft.com/office/drawing/2014/main" id="{E8A43740-B107-5142-BFBA-D24B5CF4B4DE}"/>
              </a:ext>
            </a:extLst>
          </p:cNvPr>
          <p:cNvSpPr txBox="1"/>
          <p:nvPr/>
        </p:nvSpPr>
        <p:spPr>
          <a:xfrm>
            <a:off x="9070997" y="4626686"/>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600" b="0" i="0" u="none" strike="noStrike" kern="1200" cap="none" spc="0" normalizeH="0" baseline="0" noProof="0" dirty="0">
                <a:ln>
                  <a:noFill/>
                </a:ln>
                <a:solidFill>
                  <a:srgbClr val="000000"/>
                </a:solidFill>
                <a:effectLst/>
                <a:uLnTx/>
                <a:uFillTx/>
                <a:latin typeface="Arial" charset="0"/>
                <a:ea typeface="+mn-ea"/>
                <a:cs typeface="Arial"/>
                <a:sym typeface="Helvetica"/>
              </a:rPr>
              <a:t>139</a:t>
            </a:r>
          </a:p>
        </p:txBody>
      </p:sp>
      <p:sp>
        <p:nvSpPr>
          <p:cNvPr id="1083" name="TextBox 1082">
            <a:extLst>
              <a:ext uri="{FF2B5EF4-FFF2-40B4-BE49-F238E27FC236}">
                <a16:creationId xmlns:a16="http://schemas.microsoft.com/office/drawing/2014/main" id="{2AD92D97-6378-C545-ADDB-84B73C0FDDB6}"/>
              </a:ext>
            </a:extLst>
          </p:cNvPr>
          <p:cNvSpPr txBox="1"/>
          <p:nvPr/>
        </p:nvSpPr>
        <p:spPr>
          <a:xfrm>
            <a:off x="9403081" y="4626686"/>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600" b="0" i="0" u="none" strike="noStrike" kern="1200" cap="none" spc="0" normalizeH="0" baseline="0" noProof="0" dirty="0">
                <a:ln>
                  <a:noFill/>
                </a:ln>
                <a:solidFill>
                  <a:srgbClr val="000000"/>
                </a:solidFill>
                <a:effectLst/>
                <a:uLnTx/>
                <a:uFillTx/>
                <a:latin typeface="Arial" charset="0"/>
                <a:ea typeface="+mn-ea"/>
                <a:cs typeface="Arial"/>
                <a:sym typeface="Helvetica"/>
              </a:rPr>
              <a:t>70</a:t>
            </a:r>
          </a:p>
        </p:txBody>
      </p:sp>
      <p:sp>
        <p:nvSpPr>
          <p:cNvPr id="1084" name="TextBox 1083">
            <a:extLst>
              <a:ext uri="{FF2B5EF4-FFF2-40B4-BE49-F238E27FC236}">
                <a16:creationId xmlns:a16="http://schemas.microsoft.com/office/drawing/2014/main" id="{CF663BA0-613A-E144-BA16-416F9DBFC645}"/>
              </a:ext>
            </a:extLst>
          </p:cNvPr>
          <p:cNvSpPr txBox="1"/>
          <p:nvPr/>
        </p:nvSpPr>
        <p:spPr>
          <a:xfrm>
            <a:off x="9735165" y="4626686"/>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600" b="0" i="0" u="none" strike="noStrike" kern="1200" cap="none" spc="0" normalizeH="0" baseline="0" noProof="0" dirty="0">
                <a:ln>
                  <a:noFill/>
                </a:ln>
                <a:solidFill>
                  <a:srgbClr val="000000"/>
                </a:solidFill>
                <a:effectLst/>
                <a:uLnTx/>
                <a:uFillTx/>
                <a:latin typeface="Arial" charset="0"/>
                <a:ea typeface="+mn-ea"/>
                <a:cs typeface="Arial"/>
              </a:rPr>
              <a:t>9</a:t>
            </a:r>
            <a:endParaRPr kumimoji="0" lang="en-GB" sz="600" b="0" i="0" u="none" strike="noStrike" kern="1200" cap="none" spc="0" normalizeH="0" baseline="0" noProof="0" dirty="0">
              <a:ln>
                <a:noFill/>
              </a:ln>
              <a:solidFill>
                <a:srgbClr val="000000"/>
              </a:solidFill>
              <a:effectLst/>
              <a:uLnTx/>
              <a:uFillTx/>
              <a:latin typeface="Arial" charset="0"/>
              <a:ea typeface="+mn-ea"/>
              <a:cs typeface="Arial"/>
              <a:sym typeface="Helvetica"/>
            </a:endParaRPr>
          </a:p>
        </p:txBody>
      </p:sp>
      <p:sp>
        <p:nvSpPr>
          <p:cNvPr id="1085" name="TextBox 1084">
            <a:extLst>
              <a:ext uri="{FF2B5EF4-FFF2-40B4-BE49-F238E27FC236}">
                <a16:creationId xmlns:a16="http://schemas.microsoft.com/office/drawing/2014/main" id="{A16A7F1D-074F-F543-AD16-803A8C5EE0B1}"/>
              </a:ext>
            </a:extLst>
          </p:cNvPr>
          <p:cNvSpPr txBox="1"/>
          <p:nvPr/>
        </p:nvSpPr>
        <p:spPr>
          <a:xfrm>
            <a:off x="6414325" y="4626686"/>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600" b="0" i="0" u="none" strike="noStrike" kern="1200" cap="none" spc="0" normalizeH="0" baseline="0" noProof="0" dirty="0">
                <a:ln>
                  <a:noFill/>
                </a:ln>
                <a:solidFill>
                  <a:srgbClr val="000000"/>
                </a:solidFill>
                <a:effectLst/>
                <a:uLnTx/>
                <a:uFillTx/>
                <a:latin typeface="Arial" charset="0"/>
                <a:ea typeface="+mn-ea"/>
                <a:cs typeface="Arial"/>
                <a:sym typeface="Helvetica"/>
              </a:rPr>
              <a:t>185</a:t>
            </a:r>
          </a:p>
        </p:txBody>
      </p:sp>
      <p:sp>
        <p:nvSpPr>
          <p:cNvPr id="1086" name="TextBox 1085">
            <a:extLst>
              <a:ext uri="{FF2B5EF4-FFF2-40B4-BE49-F238E27FC236}">
                <a16:creationId xmlns:a16="http://schemas.microsoft.com/office/drawing/2014/main" id="{160A48AC-6E5C-A644-BFCC-67B62C7B71B7}"/>
              </a:ext>
            </a:extLst>
          </p:cNvPr>
          <p:cNvSpPr txBox="1"/>
          <p:nvPr/>
        </p:nvSpPr>
        <p:spPr>
          <a:xfrm>
            <a:off x="7410577" y="4626686"/>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600" b="0" i="0" u="none" strike="noStrike" kern="1200" cap="none" spc="0" normalizeH="0" baseline="0" noProof="0" dirty="0">
                <a:ln>
                  <a:noFill/>
                </a:ln>
                <a:solidFill>
                  <a:srgbClr val="000000"/>
                </a:solidFill>
                <a:effectLst/>
                <a:uLnTx/>
                <a:uFillTx/>
                <a:latin typeface="Arial" charset="0"/>
                <a:ea typeface="+mn-ea"/>
                <a:cs typeface="Arial"/>
                <a:sym typeface="Helvetica"/>
              </a:rPr>
              <a:t>173</a:t>
            </a:r>
          </a:p>
        </p:txBody>
      </p:sp>
      <p:sp>
        <p:nvSpPr>
          <p:cNvPr id="1087" name="TextBox 1086">
            <a:extLst>
              <a:ext uri="{FF2B5EF4-FFF2-40B4-BE49-F238E27FC236}">
                <a16:creationId xmlns:a16="http://schemas.microsoft.com/office/drawing/2014/main" id="{C050B7AD-28D7-D046-81D2-F265647DFF10}"/>
              </a:ext>
            </a:extLst>
          </p:cNvPr>
          <p:cNvSpPr txBox="1"/>
          <p:nvPr/>
        </p:nvSpPr>
        <p:spPr>
          <a:xfrm>
            <a:off x="8406829" y="4626686"/>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600" b="0" i="0" u="none" strike="noStrike" kern="1200" cap="none" spc="0" normalizeH="0" baseline="0" noProof="0" dirty="0">
                <a:ln>
                  <a:noFill/>
                </a:ln>
                <a:solidFill>
                  <a:srgbClr val="000000"/>
                </a:solidFill>
                <a:effectLst/>
                <a:uLnTx/>
                <a:uFillTx/>
                <a:latin typeface="Arial" charset="0"/>
                <a:ea typeface="+mn-ea"/>
                <a:cs typeface="Arial"/>
                <a:sym typeface="Helvetica"/>
              </a:rPr>
              <a:t>161</a:t>
            </a:r>
          </a:p>
        </p:txBody>
      </p:sp>
      <p:sp>
        <p:nvSpPr>
          <p:cNvPr id="1088" name="TextBox 1087">
            <a:extLst>
              <a:ext uri="{FF2B5EF4-FFF2-40B4-BE49-F238E27FC236}">
                <a16:creationId xmlns:a16="http://schemas.microsoft.com/office/drawing/2014/main" id="{BE255633-01B9-0445-9389-F99730D967ED}"/>
              </a:ext>
            </a:extLst>
          </p:cNvPr>
          <p:cNvSpPr txBox="1"/>
          <p:nvPr/>
        </p:nvSpPr>
        <p:spPr>
          <a:xfrm>
            <a:off x="7078493" y="4626686"/>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600" b="0" i="0" u="none" strike="noStrike" kern="1200" cap="none" spc="0" normalizeH="0" baseline="0" noProof="0" dirty="0">
                <a:ln>
                  <a:noFill/>
                </a:ln>
                <a:solidFill>
                  <a:srgbClr val="000000"/>
                </a:solidFill>
                <a:effectLst/>
                <a:uLnTx/>
                <a:uFillTx/>
                <a:latin typeface="Arial" charset="0"/>
                <a:ea typeface="+mn-ea"/>
                <a:cs typeface="Arial"/>
                <a:sym typeface="Helvetica"/>
              </a:rPr>
              <a:t>178</a:t>
            </a:r>
          </a:p>
        </p:txBody>
      </p:sp>
      <p:sp>
        <p:nvSpPr>
          <p:cNvPr id="1089" name="TextBox 1088">
            <a:extLst>
              <a:ext uri="{FF2B5EF4-FFF2-40B4-BE49-F238E27FC236}">
                <a16:creationId xmlns:a16="http://schemas.microsoft.com/office/drawing/2014/main" id="{D45D9137-4317-AE4E-AA37-A3291C472E91}"/>
              </a:ext>
            </a:extLst>
          </p:cNvPr>
          <p:cNvSpPr txBox="1"/>
          <p:nvPr/>
        </p:nvSpPr>
        <p:spPr>
          <a:xfrm>
            <a:off x="8074745" y="4626686"/>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600" b="0" i="0" u="none" strike="noStrike" kern="1200" cap="none" spc="0" normalizeH="0" baseline="0" noProof="0" dirty="0">
                <a:ln>
                  <a:noFill/>
                </a:ln>
                <a:solidFill>
                  <a:srgbClr val="000000"/>
                </a:solidFill>
                <a:effectLst/>
                <a:uLnTx/>
                <a:uFillTx/>
                <a:latin typeface="Arial" charset="0"/>
                <a:ea typeface="+mn-ea"/>
                <a:cs typeface="Arial"/>
                <a:sym typeface="Helvetica"/>
              </a:rPr>
              <a:t>164</a:t>
            </a:r>
          </a:p>
        </p:txBody>
      </p:sp>
      <p:cxnSp>
        <p:nvCxnSpPr>
          <p:cNvPr id="1090" name="Straight Connector 1089">
            <a:extLst>
              <a:ext uri="{FF2B5EF4-FFF2-40B4-BE49-F238E27FC236}">
                <a16:creationId xmlns:a16="http://schemas.microsoft.com/office/drawing/2014/main" id="{D1BE9596-54A1-7A45-A487-FAD05C7EDF36}"/>
              </a:ext>
            </a:extLst>
          </p:cNvPr>
          <p:cNvCxnSpPr>
            <a:cxnSpLocks/>
          </p:cNvCxnSpPr>
          <p:nvPr/>
        </p:nvCxnSpPr>
        <p:spPr>
          <a:xfrm>
            <a:off x="5770495" y="4675663"/>
            <a:ext cx="252000" cy="0"/>
          </a:xfrm>
          <a:prstGeom prst="line">
            <a:avLst/>
          </a:prstGeom>
          <a:ln w="19050" cap="sq">
            <a:solidFill>
              <a:schemeClr val="tx2"/>
            </a:solidFill>
            <a:prstDash val="solid"/>
            <a:miter lim="800000"/>
          </a:ln>
        </p:spPr>
        <p:style>
          <a:lnRef idx="1">
            <a:schemeClr val="accent1"/>
          </a:lnRef>
          <a:fillRef idx="0">
            <a:schemeClr val="accent1"/>
          </a:fillRef>
          <a:effectRef idx="0">
            <a:schemeClr val="accent1"/>
          </a:effectRef>
          <a:fontRef idx="minor">
            <a:schemeClr val="tx1"/>
          </a:fontRef>
        </p:style>
      </p:cxnSp>
      <p:sp>
        <p:nvSpPr>
          <p:cNvPr id="1091" name="TextBox 1090">
            <a:extLst>
              <a:ext uri="{FF2B5EF4-FFF2-40B4-BE49-F238E27FC236}">
                <a16:creationId xmlns:a16="http://schemas.microsoft.com/office/drawing/2014/main" id="{3FE96A0A-6645-3746-A042-9815673D8DBE}"/>
              </a:ext>
            </a:extLst>
          </p:cNvPr>
          <p:cNvSpPr txBox="1"/>
          <p:nvPr/>
        </p:nvSpPr>
        <p:spPr>
          <a:xfrm>
            <a:off x="5943654" y="2218642"/>
            <a:ext cx="407484" cy="276999"/>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200" b="1" i="0" u="none" strike="noStrike" kern="1200" cap="none" spc="0" normalizeH="0" baseline="0" noProof="0" dirty="0">
                <a:ln>
                  <a:noFill/>
                </a:ln>
                <a:solidFill>
                  <a:srgbClr val="000000"/>
                </a:solidFill>
                <a:effectLst/>
                <a:uLnTx/>
                <a:uFillTx/>
                <a:latin typeface="Arial" panose="020B0604020202020204"/>
                <a:ea typeface="+mn-ea"/>
                <a:cs typeface="Arial" charset="0"/>
              </a:rPr>
              <a:t>OS</a:t>
            </a:r>
          </a:p>
        </p:txBody>
      </p:sp>
      <p:cxnSp>
        <p:nvCxnSpPr>
          <p:cNvPr id="1092" name="Straight Connector 1091">
            <a:extLst>
              <a:ext uri="{FF2B5EF4-FFF2-40B4-BE49-F238E27FC236}">
                <a16:creationId xmlns:a16="http://schemas.microsoft.com/office/drawing/2014/main" id="{8228C3AB-112A-5141-B5E4-7DAF4AEE187B}"/>
              </a:ext>
            </a:extLst>
          </p:cNvPr>
          <p:cNvCxnSpPr>
            <a:cxnSpLocks/>
          </p:cNvCxnSpPr>
          <p:nvPr/>
        </p:nvCxnSpPr>
        <p:spPr>
          <a:xfrm flipV="1">
            <a:off x="9454799" y="2833511"/>
            <a:ext cx="0" cy="1416494"/>
          </a:xfrm>
          <a:prstGeom prst="line">
            <a:avLst/>
          </a:prstGeom>
          <a:ln w="19050" cap="flat" cmpd="sng" algn="ctr">
            <a:solidFill>
              <a:schemeClr val="tx1"/>
            </a:solidFill>
            <a:prstDash val="sysDot"/>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093" name="TextBox 1092">
            <a:extLst>
              <a:ext uri="{FF2B5EF4-FFF2-40B4-BE49-F238E27FC236}">
                <a16:creationId xmlns:a16="http://schemas.microsoft.com/office/drawing/2014/main" id="{4A7817F3-2465-694F-90D8-E8690B4303E7}"/>
              </a:ext>
            </a:extLst>
          </p:cNvPr>
          <p:cNvSpPr txBox="1"/>
          <p:nvPr/>
        </p:nvSpPr>
        <p:spPr>
          <a:xfrm>
            <a:off x="9400483" y="2613909"/>
            <a:ext cx="478015" cy="215444"/>
          </a:xfrm>
          <a:prstGeom prst="rect">
            <a:avLst/>
          </a:prstGeom>
          <a:noFill/>
        </p:spPr>
        <p:txBody>
          <a:bodyPr wrap="square" rtlCol="0">
            <a:spAutoFit/>
          </a:bodyPr>
          <a:lstStyle/>
          <a:p>
            <a:pPr marL="0" marR="0" lvl="0" indent="0" algn="ctr" defTabSz="760622" rtl="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dirty="0">
                <a:ln>
                  <a:noFill/>
                </a:ln>
                <a:solidFill>
                  <a:srgbClr val="0066CC"/>
                </a:solidFill>
                <a:effectLst/>
                <a:uLnTx/>
                <a:uFillTx/>
                <a:latin typeface="Arial" panose="020B0604020202020204"/>
                <a:ea typeface="+mn-ea"/>
                <a:cs typeface="Arial" charset="0"/>
              </a:rPr>
              <a:t>82.1%</a:t>
            </a:r>
          </a:p>
        </p:txBody>
      </p:sp>
      <p:sp>
        <p:nvSpPr>
          <p:cNvPr id="1094" name="TextBox 1093">
            <a:extLst>
              <a:ext uri="{FF2B5EF4-FFF2-40B4-BE49-F238E27FC236}">
                <a16:creationId xmlns:a16="http://schemas.microsoft.com/office/drawing/2014/main" id="{91F2D2CF-ADD8-C64D-9A99-06F5B7C942D0}"/>
              </a:ext>
            </a:extLst>
          </p:cNvPr>
          <p:cNvSpPr txBox="1"/>
          <p:nvPr/>
        </p:nvSpPr>
        <p:spPr>
          <a:xfrm>
            <a:off x="9400482" y="3201483"/>
            <a:ext cx="478016" cy="215444"/>
          </a:xfrm>
          <a:prstGeom prst="rect">
            <a:avLst/>
          </a:prstGeom>
          <a:noFill/>
        </p:spPr>
        <p:txBody>
          <a:bodyPr wrap="square" rtlCol="0">
            <a:spAutoFit/>
          </a:bodyPr>
          <a:lstStyle/>
          <a:p>
            <a:pPr marL="0" marR="0" lvl="0" indent="0" algn="ctr" defTabSz="760622" rtl="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dirty="0">
                <a:ln>
                  <a:noFill/>
                </a:ln>
                <a:solidFill>
                  <a:srgbClr val="009964"/>
                </a:solidFill>
                <a:effectLst/>
                <a:uLnTx/>
                <a:uFillTx/>
                <a:latin typeface="Arial" panose="020B0604020202020204"/>
                <a:ea typeface="+mn-ea"/>
                <a:cs typeface="Arial" charset="0"/>
              </a:rPr>
              <a:t>62.2%</a:t>
            </a:r>
          </a:p>
        </p:txBody>
      </p:sp>
      <p:sp>
        <p:nvSpPr>
          <p:cNvPr id="1095" name="TextBox 1094">
            <a:extLst>
              <a:ext uri="{FF2B5EF4-FFF2-40B4-BE49-F238E27FC236}">
                <a16:creationId xmlns:a16="http://schemas.microsoft.com/office/drawing/2014/main" id="{4431DBDE-E5B0-9341-9F4C-6532F1E341D3}"/>
              </a:ext>
            </a:extLst>
          </p:cNvPr>
          <p:cNvSpPr txBox="1"/>
          <p:nvPr/>
        </p:nvSpPr>
        <p:spPr>
          <a:xfrm>
            <a:off x="1148426" y="4605771"/>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600" b="0" i="0" u="none" strike="noStrike" kern="1200" cap="none" spc="0" normalizeH="0" baseline="0" noProof="0" dirty="0">
                <a:ln>
                  <a:noFill/>
                </a:ln>
                <a:solidFill>
                  <a:srgbClr val="000000"/>
                </a:solidFill>
                <a:effectLst/>
                <a:uLnTx/>
                <a:uFillTx/>
                <a:latin typeface="Arial" charset="0"/>
                <a:ea typeface="+mn-ea"/>
                <a:cs typeface="Arial"/>
                <a:sym typeface="Helvetica"/>
              </a:rPr>
              <a:t>194</a:t>
            </a:r>
          </a:p>
        </p:txBody>
      </p:sp>
      <p:sp>
        <p:nvSpPr>
          <p:cNvPr id="1096" name="TextBox 1095">
            <a:extLst>
              <a:ext uri="{FF2B5EF4-FFF2-40B4-BE49-F238E27FC236}">
                <a16:creationId xmlns:a16="http://schemas.microsoft.com/office/drawing/2014/main" id="{14BCD2F0-46A2-1748-A7E5-745E18DC1696}"/>
              </a:ext>
            </a:extLst>
          </p:cNvPr>
          <p:cNvSpPr txBox="1"/>
          <p:nvPr/>
        </p:nvSpPr>
        <p:spPr>
          <a:xfrm>
            <a:off x="1812594" y="4605771"/>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600" b="0" i="0" u="none" strike="noStrike" kern="1200" cap="none" spc="0" normalizeH="0" baseline="0" noProof="0" dirty="0">
                <a:ln>
                  <a:noFill/>
                </a:ln>
                <a:solidFill>
                  <a:srgbClr val="000000"/>
                </a:solidFill>
                <a:effectLst/>
                <a:uLnTx/>
                <a:uFillTx/>
                <a:latin typeface="Arial" charset="0"/>
                <a:ea typeface="+mn-ea"/>
                <a:cs typeface="Arial"/>
                <a:sym typeface="Helvetica"/>
              </a:rPr>
              <a:t>176</a:t>
            </a:r>
          </a:p>
        </p:txBody>
      </p:sp>
      <p:sp>
        <p:nvSpPr>
          <p:cNvPr id="1097" name="TextBox 1096">
            <a:extLst>
              <a:ext uri="{FF2B5EF4-FFF2-40B4-BE49-F238E27FC236}">
                <a16:creationId xmlns:a16="http://schemas.microsoft.com/office/drawing/2014/main" id="{B70B8ECC-433A-4541-8EA3-712A68550441}"/>
              </a:ext>
            </a:extLst>
          </p:cNvPr>
          <p:cNvSpPr txBox="1"/>
          <p:nvPr/>
        </p:nvSpPr>
        <p:spPr>
          <a:xfrm>
            <a:off x="2808846" y="4605771"/>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600" b="0" i="0" u="none" strike="noStrike" kern="1200" cap="none" spc="0" normalizeH="0" baseline="0" noProof="0" dirty="0">
                <a:ln>
                  <a:noFill/>
                </a:ln>
                <a:solidFill>
                  <a:srgbClr val="000000"/>
                </a:solidFill>
                <a:effectLst/>
                <a:uLnTx/>
                <a:uFillTx/>
                <a:latin typeface="Arial" charset="0"/>
                <a:ea typeface="+mn-ea"/>
                <a:cs typeface="Arial"/>
                <a:sym typeface="Helvetica"/>
              </a:rPr>
              <a:t>142</a:t>
            </a:r>
          </a:p>
        </p:txBody>
      </p:sp>
      <p:sp>
        <p:nvSpPr>
          <p:cNvPr id="1098" name="TextBox 1097">
            <a:extLst>
              <a:ext uri="{FF2B5EF4-FFF2-40B4-BE49-F238E27FC236}">
                <a16:creationId xmlns:a16="http://schemas.microsoft.com/office/drawing/2014/main" id="{1C826E8E-716C-D34E-87B2-7C45EABE7869}"/>
              </a:ext>
            </a:extLst>
          </p:cNvPr>
          <p:cNvSpPr txBox="1"/>
          <p:nvPr/>
        </p:nvSpPr>
        <p:spPr>
          <a:xfrm>
            <a:off x="3805098" y="4605771"/>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600" b="0" i="0" u="none" strike="noStrike" kern="1200" cap="none" spc="0" normalizeH="0" baseline="0" noProof="0" dirty="0">
                <a:ln>
                  <a:noFill/>
                </a:ln>
                <a:solidFill>
                  <a:srgbClr val="000000"/>
                </a:solidFill>
                <a:effectLst/>
                <a:uLnTx/>
                <a:uFillTx/>
                <a:latin typeface="Arial" charset="0"/>
                <a:ea typeface="+mn-ea"/>
                <a:cs typeface="Arial"/>
                <a:sym typeface="Helvetica"/>
              </a:rPr>
              <a:t>99</a:t>
            </a:r>
          </a:p>
        </p:txBody>
      </p:sp>
      <p:sp>
        <p:nvSpPr>
          <p:cNvPr id="1099" name="TextBox 1098">
            <a:extLst>
              <a:ext uri="{FF2B5EF4-FFF2-40B4-BE49-F238E27FC236}">
                <a16:creationId xmlns:a16="http://schemas.microsoft.com/office/drawing/2014/main" id="{08E83E34-802A-8444-B757-E306B4E5915B}"/>
              </a:ext>
            </a:extLst>
          </p:cNvPr>
          <p:cNvSpPr txBox="1"/>
          <p:nvPr/>
        </p:nvSpPr>
        <p:spPr>
          <a:xfrm>
            <a:off x="4137182" y="4605771"/>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600" b="0" i="0" u="none" strike="noStrike" kern="1200" cap="none" spc="0" normalizeH="0" baseline="0" noProof="0" dirty="0">
                <a:ln>
                  <a:noFill/>
                </a:ln>
                <a:solidFill>
                  <a:srgbClr val="000000"/>
                </a:solidFill>
                <a:effectLst/>
                <a:uLnTx/>
                <a:uFillTx/>
                <a:latin typeface="Arial" charset="0"/>
                <a:ea typeface="+mn-ea"/>
                <a:cs typeface="Arial"/>
                <a:sym typeface="Helvetica"/>
              </a:rPr>
              <a:t>57</a:t>
            </a:r>
          </a:p>
        </p:txBody>
      </p:sp>
      <p:sp>
        <p:nvSpPr>
          <p:cNvPr id="1100" name="TextBox 1099">
            <a:extLst>
              <a:ext uri="{FF2B5EF4-FFF2-40B4-BE49-F238E27FC236}">
                <a16:creationId xmlns:a16="http://schemas.microsoft.com/office/drawing/2014/main" id="{4EF5CE74-7363-9448-9DD4-B4629876D2CF}"/>
              </a:ext>
            </a:extLst>
          </p:cNvPr>
          <p:cNvSpPr txBox="1"/>
          <p:nvPr/>
        </p:nvSpPr>
        <p:spPr>
          <a:xfrm>
            <a:off x="4469266" y="4605771"/>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600" b="0" i="0" u="none" strike="noStrike" kern="1200" cap="none" spc="0" normalizeH="0" baseline="0" noProof="0" dirty="0">
                <a:ln>
                  <a:noFill/>
                </a:ln>
                <a:solidFill>
                  <a:srgbClr val="000000"/>
                </a:solidFill>
                <a:effectLst/>
                <a:uLnTx/>
                <a:uFillTx/>
                <a:latin typeface="Arial" charset="0"/>
                <a:ea typeface="+mn-ea"/>
                <a:cs typeface="Arial"/>
                <a:sym typeface="Helvetica"/>
              </a:rPr>
              <a:t>15</a:t>
            </a:r>
          </a:p>
        </p:txBody>
      </p:sp>
      <p:sp>
        <p:nvSpPr>
          <p:cNvPr id="1101" name="TextBox 1100">
            <a:extLst>
              <a:ext uri="{FF2B5EF4-FFF2-40B4-BE49-F238E27FC236}">
                <a16:creationId xmlns:a16="http://schemas.microsoft.com/office/drawing/2014/main" id="{EC0A362C-CFBD-B943-8C65-B7D147CCF926}"/>
              </a:ext>
            </a:extLst>
          </p:cNvPr>
          <p:cNvSpPr txBox="1"/>
          <p:nvPr/>
        </p:nvSpPr>
        <p:spPr>
          <a:xfrm>
            <a:off x="4801350" y="4605771"/>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600" b="0" i="0" u="none" strike="noStrike" kern="1200" cap="none" spc="0" normalizeH="0" baseline="0" noProof="0" dirty="0">
                <a:ln>
                  <a:noFill/>
                </a:ln>
                <a:solidFill>
                  <a:srgbClr val="000000"/>
                </a:solidFill>
                <a:effectLst/>
                <a:uLnTx/>
                <a:uFillTx/>
                <a:latin typeface="Arial" charset="0"/>
                <a:ea typeface="+mn-ea"/>
                <a:cs typeface="Arial"/>
              </a:rPr>
              <a:t>3</a:t>
            </a:r>
            <a:endParaRPr kumimoji="0" lang="en-GB" sz="600" b="0" i="0" u="none" strike="noStrike" kern="1200" cap="none" spc="0" normalizeH="0" baseline="0" noProof="0" dirty="0">
              <a:ln>
                <a:noFill/>
              </a:ln>
              <a:solidFill>
                <a:srgbClr val="000000"/>
              </a:solidFill>
              <a:effectLst/>
              <a:uLnTx/>
              <a:uFillTx/>
              <a:latin typeface="Arial" charset="0"/>
              <a:ea typeface="+mn-ea"/>
              <a:cs typeface="Arial"/>
              <a:sym typeface="Helvetica"/>
            </a:endParaRPr>
          </a:p>
        </p:txBody>
      </p:sp>
      <p:sp>
        <p:nvSpPr>
          <p:cNvPr id="1102" name="TextBox 1101">
            <a:extLst>
              <a:ext uri="{FF2B5EF4-FFF2-40B4-BE49-F238E27FC236}">
                <a16:creationId xmlns:a16="http://schemas.microsoft.com/office/drawing/2014/main" id="{80A117B5-F96C-1D43-A8CD-51640767F298}"/>
              </a:ext>
            </a:extLst>
          </p:cNvPr>
          <p:cNvSpPr txBox="1"/>
          <p:nvPr/>
        </p:nvSpPr>
        <p:spPr>
          <a:xfrm>
            <a:off x="1480510" y="4605771"/>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600" b="0" i="0" u="none" strike="noStrike" kern="1200" cap="none" spc="0" normalizeH="0" baseline="0" noProof="0" dirty="0">
                <a:ln>
                  <a:noFill/>
                </a:ln>
                <a:solidFill>
                  <a:srgbClr val="000000"/>
                </a:solidFill>
                <a:effectLst/>
                <a:uLnTx/>
                <a:uFillTx/>
                <a:latin typeface="Arial" charset="0"/>
                <a:ea typeface="+mn-ea"/>
                <a:cs typeface="Arial"/>
                <a:sym typeface="Helvetica"/>
              </a:rPr>
              <a:t>185</a:t>
            </a:r>
          </a:p>
        </p:txBody>
      </p:sp>
      <p:sp>
        <p:nvSpPr>
          <p:cNvPr id="1103" name="TextBox 1102">
            <a:extLst>
              <a:ext uri="{FF2B5EF4-FFF2-40B4-BE49-F238E27FC236}">
                <a16:creationId xmlns:a16="http://schemas.microsoft.com/office/drawing/2014/main" id="{CF308B05-A381-CB41-961B-BF08BDACB923}"/>
              </a:ext>
            </a:extLst>
          </p:cNvPr>
          <p:cNvSpPr txBox="1"/>
          <p:nvPr/>
        </p:nvSpPr>
        <p:spPr>
          <a:xfrm>
            <a:off x="2476762" y="4605771"/>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600" b="0" i="0" u="none" strike="noStrike" kern="1200" cap="none" spc="0" normalizeH="0" baseline="0" noProof="0" dirty="0">
                <a:ln>
                  <a:noFill/>
                </a:ln>
                <a:solidFill>
                  <a:srgbClr val="000000"/>
                </a:solidFill>
                <a:effectLst/>
                <a:uLnTx/>
                <a:uFillTx/>
                <a:latin typeface="Arial" charset="0"/>
                <a:ea typeface="+mn-ea"/>
                <a:cs typeface="Arial"/>
                <a:sym typeface="Helvetica"/>
              </a:rPr>
              <a:t>161</a:t>
            </a:r>
          </a:p>
        </p:txBody>
      </p:sp>
      <p:sp>
        <p:nvSpPr>
          <p:cNvPr id="1104" name="TextBox 1103">
            <a:extLst>
              <a:ext uri="{FF2B5EF4-FFF2-40B4-BE49-F238E27FC236}">
                <a16:creationId xmlns:a16="http://schemas.microsoft.com/office/drawing/2014/main" id="{F7806AD6-973F-C54E-BA70-C591DCF97C1C}"/>
              </a:ext>
            </a:extLst>
          </p:cNvPr>
          <p:cNvSpPr txBox="1"/>
          <p:nvPr/>
        </p:nvSpPr>
        <p:spPr>
          <a:xfrm>
            <a:off x="3473014" y="4605771"/>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600" b="0" i="0" u="none" strike="noStrike" kern="1200" cap="none" spc="0" normalizeH="0" baseline="0" noProof="0" dirty="0">
                <a:ln>
                  <a:noFill/>
                </a:ln>
                <a:solidFill>
                  <a:srgbClr val="000000"/>
                </a:solidFill>
                <a:effectLst/>
                <a:uLnTx/>
                <a:uFillTx/>
                <a:latin typeface="Arial" charset="0"/>
                <a:ea typeface="+mn-ea"/>
                <a:cs typeface="Arial"/>
                <a:sym typeface="Helvetica"/>
              </a:rPr>
              <a:t>116</a:t>
            </a:r>
          </a:p>
        </p:txBody>
      </p:sp>
      <p:sp>
        <p:nvSpPr>
          <p:cNvPr id="1105" name="TextBox 1104">
            <a:extLst>
              <a:ext uri="{FF2B5EF4-FFF2-40B4-BE49-F238E27FC236}">
                <a16:creationId xmlns:a16="http://schemas.microsoft.com/office/drawing/2014/main" id="{F8E5088A-0D5B-AD47-BE7B-E2D5E41C36BD}"/>
              </a:ext>
            </a:extLst>
          </p:cNvPr>
          <p:cNvSpPr txBox="1"/>
          <p:nvPr/>
        </p:nvSpPr>
        <p:spPr>
          <a:xfrm>
            <a:off x="2144678" y="4605771"/>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600" b="0" i="0" u="none" strike="noStrike" kern="1200" cap="none" spc="0" normalizeH="0" baseline="0" noProof="0" dirty="0">
                <a:ln>
                  <a:noFill/>
                </a:ln>
                <a:solidFill>
                  <a:srgbClr val="000000"/>
                </a:solidFill>
                <a:effectLst/>
                <a:uLnTx/>
                <a:uFillTx/>
                <a:latin typeface="Arial" charset="0"/>
                <a:ea typeface="+mn-ea"/>
                <a:cs typeface="Arial"/>
                <a:sym typeface="Helvetica"/>
              </a:rPr>
              <a:t>170</a:t>
            </a:r>
          </a:p>
        </p:txBody>
      </p:sp>
      <p:sp>
        <p:nvSpPr>
          <p:cNvPr id="1106" name="TextBox 1105">
            <a:extLst>
              <a:ext uri="{FF2B5EF4-FFF2-40B4-BE49-F238E27FC236}">
                <a16:creationId xmlns:a16="http://schemas.microsoft.com/office/drawing/2014/main" id="{66251D35-A2AB-434C-A7CF-E9D9443BE774}"/>
              </a:ext>
            </a:extLst>
          </p:cNvPr>
          <p:cNvSpPr txBox="1"/>
          <p:nvPr/>
        </p:nvSpPr>
        <p:spPr>
          <a:xfrm>
            <a:off x="3140930" y="4605771"/>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600" b="0" i="0" u="none" strike="noStrike" kern="1200" cap="none" spc="0" normalizeH="0" baseline="0" noProof="0" dirty="0">
                <a:ln>
                  <a:noFill/>
                </a:ln>
                <a:solidFill>
                  <a:srgbClr val="000000"/>
                </a:solidFill>
                <a:effectLst/>
                <a:uLnTx/>
                <a:uFillTx/>
                <a:latin typeface="Arial" charset="0"/>
                <a:ea typeface="+mn-ea"/>
                <a:cs typeface="Arial"/>
                <a:sym typeface="Helvetica"/>
              </a:rPr>
              <a:t>132</a:t>
            </a:r>
          </a:p>
        </p:txBody>
      </p:sp>
      <p:sp>
        <p:nvSpPr>
          <p:cNvPr id="1107" name="TextBox 1106">
            <a:extLst>
              <a:ext uri="{FF2B5EF4-FFF2-40B4-BE49-F238E27FC236}">
                <a16:creationId xmlns:a16="http://schemas.microsoft.com/office/drawing/2014/main" id="{CBD1CCBB-93E1-EE48-8174-A1D8BE558188}"/>
              </a:ext>
            </a:extLst>
          </p:cNvPr>
          <p:cNvSpPr txBox="1"/>
          <p:nvPr/>
        </p:nvSpPr>
        <p:spPr>
          <a:xfrm>
            <a:off x="6159756" y="4475170"/>
            <a:ext cx="3975575" cy="12311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sp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800" b="1" i="0" u="none" strike="noStrike" kern="1200" cap="none" spc="0" normalizeH="0" baseline="0" noProof="0" dirty="0">
                <a:ln>
                  <a:noFill/>
                </a:ln>
                <a:solidFill>
                  <a:srgbClr val="000000"/>
                </a:solidFill>
                <a:effectLst/>
                <a:uLnTx/>
                <a:uFillTx/>
                <a:latin typeface="Arial" charset="0"/>
                <a:ea typeface="+mn-ea"/>
                <a:cs typeface="Arial"/>
                <a:sym typeface="Helvetica"/>
              </a:rPr>
              <a:t>Time (months)</a:t>
            </a:r>
          </a:p>
        </p:txBody>
      </p:sp>
      <p:sp>
        <p:nvSpPr>
          <p:cNvPr id="1108" name="TextBox 1107">
            <a:extLst>
              <a:ext uri="{FF2B5EF4-FFF2-40B4-BE49-F238E27FC236}">
                <a16:creationId xmlns:a16="http://schemas.microsoft.com/office/drawing/2014/main" id="{8216186C-2A8E-854C-82B5-2D2522B654EC}"/>
              </a:ext>
            </a:extLst>
          </p:cNvPr>
          <p:cNvSpPr txBox="1"/>
          <p:nvPr/>
        </p:nvSpPr>
        <p:spPr>
          <a:xfrm>
            <a:off x="6095629" y="4346964"/>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Arial" charset="0"/>
                <a:ea typeface="+mn-ea"/>
                <a:cs typeface="Arial"/>
                <a:sym typeface="Helvetica"/>
              </a:rPr>
              <a:t>0</a:t>
            </a:r>
          </a:p>
        </p:txBody>
      </p:sp>
      <p:sp>
        <p:nvSpPr>
          <p:cNvPr id="1109" name="TextBox 1108">
            <a:extLst>
              <a:ext uri="{FF2B5EF4-FFF2-40B4-BE49-F238E27FC236}">
                <a16:creationId xmlns:a16="http://schemas.microsoft.com/office/drawing/2014/main" id="{6DE3DDCC-2F51-6B48-BEE1-E79242A8E8FA}"/>
              </a:ext>
            </a:extLst>
          </p:cNvPr>
          <p:cNvSpPr txBox="1"/>
          <p:nvPr/>
        </p:nvSpPr>
        <p:spPr>
          <a:xfrm>
            <a:off x="6764346" y="4346964"/>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Arial" charset="0"/>
                <a:ea typeface="+mn-ea"/>
                <a:cs typeface="Arial"/>
                <a:sym typeface="Helvetica"/>
              </a:rPr>
              <a:t>12</a:t>
            </a:r>
          </a:p>
        </p:txBody>
      </p:sp>
      <p:sp>
        <p:nvSpPr>
          <p:cNvPr id="1110" name="TextBox 1109">
            <a:extLst>
              <a:ext uri="{FF2B5EF4-FFF2-40B4-BE49-F238E27FC236}">
                <a16:creationId xmlns:a16="http://schemas.microsoft.com/office/drawing/2014/main" id="{A0A1A432-E1EC-2544-8143-3B039915AADC}"/>
              </a:ext>
            </a:extLst>
          </p:cNvPr>
          <p:cNvSpPr txBox="1"/>
          <p:nvPr/>
        </p:nvSpPr>
        <p:spPr>
          <a:xfrm>
            <a:off x="7760598" y="4346964"/>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Arial" charset="0"/>
                <a:ea typeface="+mn-ea"/>
                <a:cs typeface="Arial"/>
                <a:sym typeface="Helvetica"/>
              </a:rPr>
              <a:t>30</a:t>
            </a:r>
          </a:p>
        </p:txBody>
      </p:sp>
      <p:sp>
        <p:nvSpPr>
          <p:cNvPr id="1111" name="TextBox 1110">
            <a:extLst>
              <a:ext uri="{FF2B5EF4-FFF2-40B4-BE49-F238E27FC236}">
                <a16:creationId xmlns:a16="http://schemas.microsoft.com/office/drawing/2014/main" id="{1687BE4D-8089-484B-A56F-D40CE0F99CFB}"/>
              </a:ext>
            </a:extLst>
          </p:cNvPr>
          <p:cNvSpPr txBox="1"/>
          <p:nvPr/>
        </p:nvSpPr>
        <p:spPr>
          <a:xfrm>
            <a:off x="8756850" y="4346964"/>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Arial" charset="0"/>
                <a:ea typeface="+mn-ea"/>
                <a:cs typeface="Arial"/>
                <a:sym typeface="Helvetica"/>
              </a:rPr>
              <a:t>48</a:t>
            </a:r>
          </a:p>
        </p:txBody>
      </p:sp>
      <p:sp>
        <p:nvSpPr>
          <p:cNvPr id="1112" name="TextBox 1111">
            <a:extLst>
              <a:ext uri="{FF2B5EF4-FFF2-40B4-BE49-F238E27FC236}">
                <a16:creationId xmlns:a16="http://schemas.microsoft.com/office/drawing/2014/main" id="{5F80B190-7424-A74A-A45E-01E9995D421F}"/>
              </a:ext>
            </a:extLst>
          </p:cNvPr>
          <p:cNvSpPr txBox="1"/>
          <p:nvPr/>
        </p:nvSpPr>
        <p:spPr>
          <a:xfrm>
            <a:off x="9088934" y="4346964"/>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Arial" charset="0"/>
                <a:ea typeface="+mn-ea"/>
                <a:cs typeface="Arial"/>
                <a:sym typeface="Helvetica"/>
              </a:rPr>
              <a:t>54</a:t>
            </a:r>
          </a:p>
        </p:txBody>
      </p:sp>
      <p:sp>
        <p:nvSpPr>
          <p:cNvPr id="1113" name="TextBox 1112">
            <a:extLst>
              <a:ext uri="{FF2B5EF4-FFF2-40B4-BE49-F238E27FC236}">
                <a16:creationId xmlns:a16="http://schemas.microsoft.com/office/drawing/2014/main" id="{358B21A3-6051-CD4E-B46F-A5E889A8A20F}"/>
              </a:ext>
            </a:extLst>
          </p:cNvPr>
          <p:cNvSpPr txBox="1"/>
          <p:nvPr/>
        </p:nvSpPr>
        <p:spPr>
          <a:xfrm>
            <a:off x="9421018" y="4346964"/>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Arial" charset="0"/>
                <a:ea typeface="+mn-ea"/>
                <a:cs typeface="Arial"/>
                <a:sym typeface="Helvetica"/>
              </a:rPr>
              <a:t>60</a:t>
            </a:r>
          </a:p>
        </p:txBody>
      </p:sp>
      <p:sp>
        <p:nvSpPr>
          <p:cNvPr id="1114" name="TextBox 1113">
            <a:extLst>
              <a:ext uri="{FF2B5EF4-FFF2-40B4-BE49-F238E27FC236}">
                <a16:creationId xmlns:a16="http://schemas.microsoft.com/office/drawing/2014/main" id="{7EAA6F53-9B8A-E34F-9BFA-7F7910F09211}"/>
              </a:ext>
            </a:extLst>
          </p:cNvPr>
          <p:cNvSpPr txBox="1"/>
          <p:nvPr/>
        </p:nvSpPr>
        <p:spPr>
          <a:xfrm>
            <a:off x="9753102" y="4346964"/>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Arial" charset="0"/>
                <a:ea typeface="+mn-ea"/>
                <a:cs typeface="Arial"/>
              </a:rPr>
              <a:t>66</a:t>
            </a:r>
            <a:endParaRPr kumimoji="0" lang="en-GB" sz="800" b="0" i="0" u="none" strike="noStrike" kern="1200" cap="none" spc="0" normalizeH="0" baseline="0" noProof="0" dirty="0">
              <a:ln>
                <a:noFill/>
              </a:ln>
              <a:solidFill>
                <a:srgbClr val="000000"/>
              </a:solidFill>
              <a:effectLst/>
              <a:uLnTx/>
              <a:uFillTx/>
              <a:latin typeface="Arial" charset="0"/>
              <a:ea typeface="+mn-ea"/>
              <a:cs typeface="Arial"/>
              <a:sym typeface="Helvetica"/>
            </a:endParaRPr>
          </a:p>
        </p:txBody>
      </p:sp>
      <p:sp>
        <p:nvSpPr>
          <p:cNvPr id="1115" name="TextBox 1114">
            <a:extLst>
              <a:ext uri="{FF2B5EF4-FFF2-40B4-BE49-F238E27FC236}">
                <a16:creationId xmlns:a16="http://schemas.microsoft.com/office/drawing/2014/main" id="{D7E6F5EB-C38E-3843-9254-59A7041D7FE2}"/>
              </a:ext>
            </a:extLst>
          </p:cNvPr>
          <p:cNvSpPr txBox="1"/>
          <p:nvPr/>
        </p:nvSpPr>
        <p:spPr>
          <a:xfrm>
            <a:off x="10085188" y="4346964"/>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Arial" charset="0"/>
                <a:ea typeface="+mn-ea"/>
                <a:cs typeface="Arial"/>
                <a:sym typeface="Helvetica"/>
              </a:rPr>
              <a:t>72</a:t>
            </a:r>
          </a:p>
        </p:txBody>
      </p:sp>
      <p:sp>
        <p:nvSpPr>
          <p:cNvPr id="1116" name="TextBox 1115">
            <a:extLst>
              <a:ext uri="{FF2B5EF4-FFF2-40B4-BE49-F238E27FC236}">
                <a16:creationId xmlns:a16="http://schemas.microsoft.com/office/drawing/2014/main" id="{1EFAD063-2BB5-3248-947F-C905F36474CE}"/>
              </a:ext>
            </a:extLst>
          </p:cNvPr>
          <p:cNvSpPr txBox="1"/>
          <p:nvPr/>
        </p:nvSpPr>
        <p:spPr>
          <a:xfrm>
            <a:off x="6432262" y="4346964"/>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Arial" charset="0"/>
                <a:ea typeface="+mn-ea"/>
                <a:cs typeface="Arial"/>
                <a:sym typeface="Helvetica"/>
              </a:rPr>
              <a:t>6</a:t>
            </a:r>
          </a:p>
        </p:txBody>
      </p:sp>
      <p:sp>
        <p:nvSpPr>
          <p:cNvPr id="1117" name="TextBox 1116">
            <a:extLst>
              <a:ext uri="{FF2B5EF4-FFF2-40B4-BE49-F238E27FC236}">
                <a16:creationId xmlns:a16="http://schemas.microsoft.com/office/drawing/2014/main" id="{0A0895C4-49BA-FD48-A9DA-6B5754C5AD88}"/>
              </a:ext>
            </a:extLst>
          </p:cNvPr>
          <p:cNvSpPr txBox="1"/>
          <p:nvPr/>
        </p:nvSpPr>
        <p:spPr>
          <a:xfrm>
            <a:off x="7428514" y="4346964"/>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Arial" charset="0"/>
                <a:ea typeface="+mn-ea"/>
                <a:cs typeface="Arial"/>
                <a:sym typeface="Helvetica"/>
              </a:rPr>
              <a:t>24</a:t>
            </a:r>
          </a:p>
        </p:txBody>
      </p:sp>
      <p:sp>
        <p:nvSpPr>
          <p:cNvPr id="1118" name="TextBox 1117">
            <a:extLst>
              <a:ext uri="{FF2B5EF4-FFF2-40B4-BE49-F238E27FC236}">
                <a16:creationId xmlns:a16="http://schemas.microsoft.com/office/drawing/2014/main" id="{F91EB252-F823-7049-BBA3-C09E5D45F9E7}"/>
              </a:ext>
            </a:extLst>
          </p:cNvPr>
          <p:cNvSpPr txBox="1"/>
          <p:nvPr/>
        </p:nvSpPr>
        <p:spPr>
          <a:xfrm>
            <a:off x="8424766" y="4346964"/>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Arial" charset="0"/>
                <a:ea typeface="+mn-ea"/>
                <a:cs typeface="Arial"/>
                <a:sym typeface="Helvetica"/>
              </a:rPr>
              <a:t>42</a:t>
            </a:r>
          </a:p>
        </p:txBody>
      </p:sp>
      <p:sp>
        <p:nvSpPr>
          <p:cNvPr id="1119" name="TextBox 1118">
            <a:extLst>
              <a:ext uri="{FF2B5EF4-FFF2-40B4-BE49-F238E27FC236}">
                <a16:creationId xmlns:a16="http://schemas.microsoft.com/office/drawing/2014/main" id="{45DD82D9-15D3-B64C-BBBF-8926AB0D1CA9}"/>
              </a:ext>
            </a:extLst>
          </p:cNvPr>
          <p:cNvSpPr txBox="1"/>
          <p:nvPr/>
        </p:nvSpPr>
        <p:spPr>
          <a:xfrm>
            <a:off x="7096430" y="4346964"/>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Arial" charset="0"/>
                <a:ea typeface="+mn-ea"/>
                <a:cs typeface="Arial"/>
                <a:sym typeface="Helvetica"/>
              </a:rPr>
              <a:t>18</a:t>
            </a:r>
          </a:p>
        </p:txBody>
      </p:sp>
      <p:sp>
        <p:nvSpPr>
          <p:cNvPr id="1120" name="TextBox 1119">
            <a:extLst>
              <a:ext uri="{FF2B5EF4-FFF2-40B4-BE49-F238E27FC236}">
                <a16:creationId xmlns:a16="http://schemas.microsoft.com/office/drawing/2014/main" id="{78FBDF5D-DAA6-3E4D-92E9-9A35DF4B3E88}"/>
              </a:ext>
            </a:extLst>
          </p:cNvPr>
          <p:cNvSpPr txBox="1"/>
          <p:nvPr/>
        </p:nvSpPr>
        <p:spPr>
          <a:xfrm>
            <a:off x="8092682" y="4346964"/>
            <a:ext cx="121049" cy="9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noAutofit/>
          </a:bodyPr>
          <a:lstStyle/>
          <a:p>
            <a:pPr marL="0" marR="0" lvl="0" indent="0" algn="ctr" defTabSz="1219170" rtl="0" eaLnBrk="1" fontAlgn="base" latinLnBrk="0" hangingPunct="0">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Arial" charset="0"/>
                <a:ea typeface="+mn-ea"/>
                <a:cs typeface="Arial"/>
                <a:sym typeface="Helvetica"/>
              </a:rPr>
              <a:t>36</a:t>
            </a:r>
          </a:p>
        </p:txBody>
      </p:sp>
      <p:sp>
        <p:nvSpPr>
          <p:cNvPr id="1121" name="Down Arrow 1120">
            <a:extLst>
              <a:ext uri="{FF2B5EF4-FFF2-40B4-BE49-F238E27FC236}">
                <a16:creationId xmlns:a16="http://schemas.microsoft.com/office/drawing/2014/main" id="{3C9E393F-A1C5-914E-A177-5082F242E0B1}"/>
              </a:ext>
            </a:extLst>
          </p:cNvPr>
          <p:cNvSpPr/>
          <p:nvPr/>
        </p:nvSpPr>
        <p:spPr>
          <a:xfrm>
            <a:off x="7509779" y="4106556"/>
            <a:ext cx="180863" cy="169149"/>
          </a:xfrm>
          <a:prstGeom prst="down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600" b="0" i="1"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122" name="TextBox 1121">
            <a:extLst>
              <a:ext uri="{FF2B5EF4-FFF2-40B4-BE49-F238E27FC236}">
                <a16:creationId xmlns:a16="http://schemas.microsoft.com/office/drawing/2014/main" id="{3FDB54A4-F50D-2946-B7E2-B8CAF85510E6}"/>
              </a:ext>
            </a:extLst>
          </p:cNvPr>
          <p:cNvSpPr txBox="1"/>
          <p:nvPr/>
        </p:nvSpPr>
        <p:spPr>
          <a:xfrm>
            <a:off x="7407689" y="3947324"/>
            <a:ext cx="396262" cy="215444"/>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800" b="1" i="0" u="none" strike="noStrike" kern="1200" cap="none" spc="0" normalizeH="0" baseline="0" noProof="0" dirty="0">
                <a:ln>
                  <a:noFill/>
                </a:ln>
                <a:solidFill>
                  <a:srgbClr val="000000"/>
                </a:solidFill>
                <a:effectLst/>
                <a:uLnTx/>
                <a:uFillTx/>
                <a:latin typeface="Arial" panose="020B0604020202020204"/>
                <a:ea typeface="+mn-ea"/>
                <a:cs typeface="Arial" charset="0"/>
              </a:rPr>
              <a:t>EOT</a:t>
            </a:r>
          </a:p>
        </p:txBody>
      </p:sp>
      <p:sp>
        <p:nvSpPr>
          <p:cNvPr id="1123" name="TextBox 1122">
            <a:extLst>
              <a:ext uri="{FF2B5EF4-FFF2-40B4-BE49-F238E27FC236}">
                <a16:creationId xmlns:a16="http://schemas.microsoft.com/office/drawing/2014/main" id="{9A695C63-01D9-B049-A5AE-7D56017E08E7}"/>
              </a:ext>
            </a:extLst>
          </p:cNvPr>
          <p:cNvSpPr txBox="1"/>
          <p:nvPr/>
        </p:nvSpPr>
        <p:spPr>
          <a:xfrm>
            <a:off x="0" y="6624101"/>
            <a:ext cx="8219665" cy="246221"/>
          </a:xfrm>
          <a:prstGeom prst="rect">
            <a:avLst/>
          </a:prstGeom>
          <a:noFill/>
        </p:spPr>
        <p:txBody>
          <a:bodyPr wrap="square" anchor="b">
            <a:spAutoFit/>
          </a:bodyPr>
          <a:lstStyle/>
          <a:p>
            <a:pPr>
              <a:defRPr/>
            </a:pPr>
            <a:r>
              <a:rPr kumimoji="0" lang="en-US" sz="1000" b="0" i="0" u="none" strike="noStrike" kern="1200" cap="none" spc="0" normalizeH="0" baseline="0" noProof="0" dirty="0">
                <a:ln>
                  <a:noFill/>
                </a:ln>
                <a:solidFill>
                  <a:prstClr val="black"/>
                </a:solidFill>
                <a:effectLst/>
                <a:uLnTx/>
                <a:uFillTx/>
                <a:latin typeface="Calibri"/>
                <a:ea typeface="+mn-ea"/>
                <a:cs typeface="+mn-cs"/>
              </a:rPr>
              <a:t>Kater AP, et al. ASH 2020. Abstract 125. Kater AP, et al</a:t>
            </a:r>
            <a:r>
              <a:rPr kumimoji="0" lang="en-US" sz="1000" b="0" i="1" u="none" strike="noStrike" kern="1200" cap="none" spc="0" normalizeH="0" baseline="0" noProof="0" dirty="0">
                <a:ln>
                  <a:noFill/>
                </a:ln>
                <a:solidFill>
                  <a:prstClr val="black"/>
                </a:solidFill>
                <a:effectLst/>
                <a:uLnTx/>
                <a:uFillTx/>
                <a:latin typeface="Calibri"/>
                <a:ea typeface="+mn-ea"/>
                <a:cs typeface="+mn-cs"/>
              </a:rPr>
              <a:t>. J Clin Oncol</a:t>
            </a:r>
            <a:r>
              <a:rPr kumimoji="0" lang="en-US" sz="1000" b="0" i="0" u="none" strike="noStrike" kern="1200" cap="none" spc="0" normalizeH="0" baseline="0" noProof="0" dirty="0">
                <a:ln>
                  <a:noFill/>
                </a:ln>
                <a:solidFill>
                  <a:prstClr val="black"/>
                </a:solidFill>
                <a:effectLst/>
                <a:uLnTx/>
                <a:uFillTx/>
                <a:latin typeface="Calibri"/>
                <a:ea typeface="+mn-ea"/>
                <a:cs typeface="+mn-cs"/>
              </a:rPr>
              <a:t>. 2020;38(34):4042-4054. </a:t>
            </a:r>
            <a:r>
              <a:rPr lang="en-US" sz="1000" dirty="0" err="1"/>
              <a:t>Harrup</a:t>
            </a:r>
            <a:r>
              <a:rPr lang="en-US" sz="1000" dirty="0"/>
              <a:t> R et al. Pan Pacific Lymphoma Conference 2021.</a:t>
            </a:r>
          </a:p>
        </p:txBody>
      </p:sp>
      <p:sp>
        <p:nvSpPr>
          <p:cNvPr id="301" name="Rectangle 300">
            <a:extLst>
              <a:ext uri="{FF2B5EF4-FFF2-40B4-BE49-F238E27FC236}">
                <a16:creationId xmlns:a16="http://schemas.microsoft.com/office/drawing/2014/main" id="{0419F7AA-5B3B-E048-A94D-5EA940964A83}"/>
              </a:ext>
            </a:extLst>
          </p:cNvPr>
          <p:cNvSpPr/>
          <p:nvPr/>
        </p:nvSpPr>
        <p:spPr>
          <a:xfrm>
            <a:off x="1157143" y="1240022"/>
            <a:ext cx="6830498" cy="338554"/>
          </a:xfrm>
          <a:prstGeom prst="rect">
            <a:avLst/>
          </a:prstGeom>
        </p:spPr>
        <p:txBody>
          <a:bodyPr wrap="square">
            <a:spAutoFit/>
          </a:bodyPr>
          <a:lstStyle/>
          <a:p>
            <a:r>
              <a:rPr lang="en-US" sz="1600" b="1" dirty="0"/>
              <a:t>Outcomes with a median follow-up of 59 months (range 0–71.5)</a:t>
            </a:r>
            <a:endParaRPr lang="en-US" sz="1600" dirty="0"/>
          </a:p>
        </p:txBody>
      </p:sp>
      <p:sp>
        <p:nvSpPr>
          <p:cNvPr id="158" name="TextBox 157">
            <a:extLst>
              <a:ext uri="{FF2B5EF4-FFF2-40B4-BE49-F238E27FC236}">
                <a16:creationId xmlns:a16="http://schemas.microsoft.com/office/drawing/2014/main" id="{75E8220A-C834-FB42-BFE6-5E44F5A3B436}"/>
              </a:ext>
            </a:extLst>
          </p:cNvPr>
          <p:cNvSpPr txBox="1"/>
          <p:nvPr/>
        </p:nvSpPr>
        <p:spPr>
          <a:xfrm>
            <a:off x="5929746" y="6517886"/>
            <a:ext cx="6262254" cy="323165"/>
          </a:xfrm>
          <a:prstGeom prst="rect">
            <a:avLst/>
          </a:prstGeom>
          <a:noFill/>
        </p:spPr>
        <p:txBody>
          <a:bodyPr wrap="square">
            <a:spAutoFit/>
          </a:bodyPr>
          <a:lstStyle/>
          <a:p>
            <a:pPr algn="r"/>
            <a:r>
              <a:rPr lang="en-US" sz="1500" b="0" i="0" dirty="0">
                <a:effectLst/>
                <a:latin typeface="Calibri" panose="020F0502020204030204" pitchFamily="34" charset="0"/>
                <a:cs typeface="Calibri" panose="020F0502020204030204" pitchFamily="34" charset="0"/>
              </a:rPr>
              <a:t>Courtesy of Lindsey </a:t>
            </a:r>
            <a:r>
              <a:rPr lang="en-US" sz="1500" b="0" i="0" dirty="0" err="1">
                <a:effectLst/>
                <a:latin typeface="Calibri" panose="020F0502020204030204" pitchFamily="34" charset="0"/>
                <a:cs typeface="Calibri" panose="020F0502020204030204" pitchFamily="34" charset="0"/>
              </a:rPr>
              <a:t>Roeker</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0918167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C7FC1B6-A6A6-40A3-8BD3-025CB21AC319}"/>
              </a:ext>
            </a:extLst>
          </p:cNvPr>
          <p:cNvSpPr>
            <a:spLocks noGrp="1"/>
          </p:cNvSpPr>
          <p:nvPr>
            <p:ph type="title"/>
          </p:nvPr>
        </p:nvSpPr>
        <p:spPr>
          <a:xfrm>
            <a:off x="52763" y="24771"/>
            <a:ext cx="11754923" cy="1325563"/>
          </a:xfrm>
        </p:spPr>
        <p:txBody>
          <a:bodyPr>
            <a:normAutofit/>
          </a:bodyPr>
          <a:lstStyle/>
          <a:p>
            <a:r>
              <a:rPr lang="en-US" sz="3600" dirty="0"/>
              <a:t>MURANO 5 Year Analysis: MRD Status at EOT and Progression With Venetoclax + Rituximab </a:t>
            </a:r>
          </a:p>
        </p:txBody>
      </p:sp>
      <p:pic>
        <p:nvPicPr>
          <p:cNvPr id="25" name="Picture 24">
            <a:extLst>
              <a:ext uri="{FF2B5EF4-FFF2-40B4-BE49-F238E27FC236}">
                <a16:creationId xmlns:a16="http://schemas.microsoft.com/office/drawing/2014/main" id="{5CBF9C01-B74F-6B49-99CC-6DF9091C5347}"/>
              </a:ext>
            </a:extLst>
          </p:cNvPr>
          <p:cNvPicPr>
            <a:picLocks noChangeAspect="1"/>
          </p:cNvPicPr>
          <p:nvPr/>
        </p:nvPicPr>
        <p:blipFill>
          <a:blip r:embed="rId3"/>
          <a:stretch>
            <a:fillRect/>
          </a:stretch>
        </p:blipFill>
        <p:spPr>
          <a:xfrm>
            <a:off x="2702252" y="2385665"/>
            <a:ext cx="9525004" cy="4073192"/>
          </a:xfrm>
          <a:prstGeom prst="rect">
            <a:avLst/>
          </a:prstGeom>
        </p:spPr>
      </p:pic>
      <p:pic>
        <p:nvPicPr>
          <p:cNvPr id="26" name="Picture 25">
            <a:extLst>
              <a:ext uri="{FF2B5EF4-FFF2-40B4-BE49-F238E27FC236}">
                <a16:creationId xmlns:a16="http://schemas.microsoft.com/office/drawing/2014/main" id="{C07A3F0D-67BD-3A43-943D-07721D4F1A3B}"/>
              </a:ext>
            </a:extLst>
          </p:cNvPr>
          <p:cNvPicPr>
            <a:picLocks noChangeAspect="1"/>
          </p:cNvPicPr>
          <p:nvPr/>
        </p:nvPicPr>
        <p:blipFill>
          <a:blip r:embed="rId4"/>
          <a:stretch>
            <a:fillRect/>
          </a:stretch>
        </p:blipFill>
        <p:spPr>
          <a:xfrm>
            <a:off x="0" y="1350334"/>
            <a:ext cx="3938884" cy="3531094"/>
          </a:xfrm>
          <a:prstGeom prst="rect">
            <a:avLst/>
          </a:prstGeom>
        </p:spPr>
      </p:pic>
      <p:sp>
        <p:nvSpPr>
          <p:cNvPr id="27" name="TextBox 26">
            <a:extLst>
              <a:ext uri="{FF2B5EF4-FFF2-40B4-BE49-F238E27FC236}">
                <a16:creationId xmlns:a16="http://schemas.microsoft.com/office/drawing/2014/main" id="{DA97D0F7-4ED0-554D-9BD3-5B2C82AD2CFF}"/>
              </a:ext>
            </a:extLst>
          </p:cNvPr>
          <p:cNvSpPr txBox="1"/>
          <p:nvPr/>
        </p:nvSpPr>
        <p:spPr>
          <a:xfrm>
            <a:off x="0" y="6624101"/>
            <a:ext cx="8219665" cy="246221"/>
          </a:xfrm>
          <a:prstGeom prst="rect">
            <a:avLst/>
          </a:prstGeom>
          <a:noFill/>
        </p:spPr>
        <p:txBody>
          <a:bodyPr wrap="square" anchor="b">
            <a:spAutoFit/>
          </a:bodyPr>
          <a:lstStyle/>
          <a:p>
            <a:pPr>
              <a:defRPr/>
            </a:pPr>
            <a:r>
              <a:rPr kumimoji="0" lang="en-US" sz="1000" b="0" i="0" u="none" strike="noStrike" kern="1200" cap="none" spc="0" normalizeH="0" baseline="0" noProof="0" dirty="0">
                <a:ln>
                  <a:noFill/>
                </a:ln>
                <a:solidFill>
                  <a:prstClr val="black"/>
                </a:solidFill>
                <a:effectLst/>
                <a:uLnTx/>
                <a:uFillTx/>
                <a:latin typeface="Calibri"/>
                <a:ea typeface="+mn-ea"/>
                <a:cs typeface="+mn-cs"/>
              </a:rPr>
              <a:t>Kater AP, et al. ASH 2020. Abstract 125. Kater AP, et al</a:t>
            </a:r>
            <a:r>
              <a:rPr kumimoji="0" lang="en-US" sz="1000" b="0" i="1" u="none" strike="noStrike" kern="1200" cap="none" spc="0" normalizeH="0" baseline="0" noProof="0" dirty="0">
                <a:ln>
                  <a:noFill/>
                </a:ln>
                <a:solidFill>
                  <a:prstClr val="black"/>
                </a:solidFill>
                <a:effectLst/>
                <a:uLnTx/>
                <a:uFillTx/>
                <a:latin typeface="Calibri"/>
                <a:ea typeface="+mn-ea"/>
                <a:cs typeface="+mn-cs"/>
              </a:rPr>
              <a:t>. J Clin Oncol</a:t>
            </a:r>
            <a:r>
              <a:rPr kumimoji="0" lang="en-US" sz="1000" b="0" i="0" u="none" strike="noStrike" kern="1200" cap="none" spc="0" normalizeH="0" baseline="0" noProof="0" dirty="0">
                <a:ln>
                  <a:noFill/>
                </a:ln>
                <a:solidFill>
                  <a:prstClr val="black"/>
                </a:solidFill>
                <a:effectLst/>
                <a:uLnTx/>
                <a:uFillTx/>
                <a:latin typeface="Calibri"/>
                <a:ea typeface="+mn-ea"/>
                <a:cs typeface="+mn-cs"/>
              </a:rPr>
              <a:t>. 2020;38(34):4042-4054. </a:t>
            </a:r>
            <a:r>
              <a:rPr lang="en-US" sz="1000" dirty="0" err="1"/>
              <a:t>Harrup</a:t>
            </a:r>
            <a:r>
              <a:rPr lang="en-US" sz="1000" dirty="0"/>
              <a:t> R et al. Pan Pacific Lymphoma Conference 2021.</a:t>
            </a:r>
          </a:p>
        </p:txBody>
      </p:sp>
      <p:sp>
        <p:nvSpPr>
          <p:cNvPr id="6" name="TextBox 5">
            <a:extLst>
              <a:ext uri="{FF2B5EF4-FFF2-40B4-BE49-F238E27FC236}">
                <a16:creationId xmlns:a16="http://schemas.microsoft.com/office/drawing/2014/main" id="{326761D1-7130-A748-8F37-F2CD69038F13}"/>
              </a:ext>
            </a:extLst>
          </p:cNvPr>
          <p:cNvSpPr txBox="1"/>
          <p:nvPr/>
        </p:nvSpPr>
        <p:spPr>
          <a:xfrm>
            <a:off x="5929746" y="6517886"/>
            <a:ext cx="6262254" cy="323165"/>
          </a:xfrm>
          <a:prstGeom prst="rect">
            <a:avLst/>
          </a:prstGeom>
          <a:noFill/>
        </p:spPr>
        <p:txBody>
          <a:bodyPr wrap="square">
            <a:spAutoFit/>
          </a:bodyPr>
          <a:lstStyle/>
          <a:p>
            <a:pPr algn="r"/>
            <a:r>
              <a:rPr lang="en-US" sz="1500" b="0" i="0" dirty="0">
                <a:effectLst/>
                <a:latin typeface="Calibri" panose="020F0502020204030204" pitchFamily="34" charset="0"/>
                <a:cs typeface="Calibri" panose="020F0502020204030204" pitchFamily="34" charset="0"/>
              </a:rPr>
              <a:t>Courtesy of Lindsey </a:t>
            </a:r>
            <a:r>
              <a:rPr lang="en-US" sz="1500" b="0" i="0" dirty="0" err="1">
                <a:effectLst/>
                <a:latin typeface="Calibri" panose="020F0502020204030204" pitchFamily="34" charset="0"/>
                <a:cs typeface="Calibri" panose="020F0502020204030204" pitchFamily="34" charset="0"/>
              </a:rPr>
              <a:t>Roeker</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871858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1061DA-EE04-3444-89BA-9261E0ABC324}"/>
              </a:ext>
            </a:extLst>
          </p:cNvPr>
          <p:cNvSpPr>
            <a:spLocks noGrp="1"/>
          </p:cNvSpPr>
          <p:nvPr>
            <p:ph type="title"/>
          </p:nvPr>
        </p:nvSpPr>
        <p:spPr/>
        <p:txBody>
          <a:bodyPr/>
          <a:lstStyle/>
          <a:p>
            <a:r>
              <a:rPr lang="en-US" dirty="0"/>
              <a:t>Conclusions: </a:t>
            </a:r>
          </a:p>
        </p:txBody>
      </p:sp>
      <p:sp>
        <p:nvSpPr>
          <p:cNvPr id="5" name="Text Placeholder 4">
            <a:extLst>
              <a:ext uri="{FF2B5EF4-FFF2-40B4-BE49-F238E27FC236}">
                <a16:creationId xmlns:a16="http://schemas.microsoft.com/office/drawing/2014/main" id="{B5FA5F98-ED9B-134C-8C4D-A1CC2A2FD935}"/>
              </a:ext>
            </a:extLst>
          </p:cNvPr>
          <p:cNvSpPr>
            <a:spLocks noGrp="1"/>
          </p:cNvSpPr>
          <p:nvPr>
            <p:ph type="body" idx="1"/>
          </p:nvPr>
        </p:nvSpPr>
        <p:spPr/>
        <p:txBody>
          <a:bodyPr/>
          <a:lstStyle/>
          <a:p>
            <a:r>
              <a:rPr lang="en-US" dirty="0"/>
              <a:t>Impact on patient care and treatment algorithms </a:t>
            </a:r>
          </a:p>
        </p:txBody>
      </p:sp>
      <p:sp>
        <p:nvSpPr>
          <p:cNvPr id="6" name="Content Placeholder 5">
            <a:extLst>
              <a:ext uri="{FF2B5EF4-FFF2-40B4-BE49-F238E27FC236}">
                <a16:creationId xmlns:a16="http://schemas.microsoft.com/office/drawing/2014/main" id="{3B1AB34F-D0C5-454D-801E-E4790645EFC8}"/>
              </a:ext>
            </a:extLst>
          </p:cNvPr>
          <p:cNvSpPr>
            <a:spLocks noGrp="1"/>
          </p:cNvSpPr>
          <p:nvPr>
            <p:ph sz="half" idx="2"/>
          </p:nvPr>
        </p:nvSpPr>
        <p:spPr/>
        <p:txBody>
          <a:bodyPr/>
          <a:lstStyle/>
          <a:p>
            <a:r>
              <a:rPr lang="en-GB" dirty="0"/>
              <a:t>Median PFS following 2-year fixed duration </a:t>
            </a:r>
            <a:r>
              <a:rPr lang="en-GB" dirty="0" err="1"/>
              <a:t>VenR</a:t>
            </a:r>
            <a:r>
              <a:rPr lang="en-GB" dirty="0"/>
              <a:t> is approximately 54 months</a:t>
            </a:r>
          </a:p>
          <a:p>
            <a:r>
              <a:rPr lang="en-GB" dirty="0" err="1"/>
              <a:t>uMRD</a:t>
            </a:r>
            <a:r>
              <a:rPr lang="en-GB" dirty="0"/>
              <a:t> at EOT is associated with improved outcomes post-EOT in the </a:t>
            </a:r>
            <a:r>
              <a:rPr lang="en-GB" dirty="0" err="1"/>
              <a:t>VenR</a:t>
            </a:r>
            <a:r>
              <a:rPr lang="en-GB" dirty="0"/>
              <a:t> treated patients</a:t>
            </a:r>
            <a:endParaRPr lang="en-US" dirty="0"/>
          </a:p>
        </p:txBody>
      </p:sp>
      <p:sp>
        <p:nvSpPr>
          <p:cNvPr id="7" name="Text Placeholder 6">
            <a:extLst>
              <a:ext uri="{FF2B5EF4-FFF2-40B4-BE49-F238E27FC236}">
                <a16:creationId xmlns:a16="http://schemas.microsoft.com/office/drawing/2014/main" id="{3DCD53A2-2FF5-244C-A348-4B2A417F0F12}"/>
              </a:ext>
            </a:extLst>
          </p:cNvPr>
          <p:cNvSpPr>
            <a:spLocks noGrp="1"/>
          </p:cNvSpPr>
          <p:nvPr>
            <p:ph type="body" sz="quarter" idx="3"/>
          </p:nvPr>
        </p:nvSpPr>
        <p:spPr/>
        <p:txBody>
          <a:bodyPr/>
          <a:lstStyle/>
          <a:p>
            <a:r>
              <a:rPr lang="en-US" dirty="0"/>
              <a:t>Implications for future research</a:t>
            </a:r>
          </a:p>
        </p:txBody>
      </p:sp>
      <p:sp>
        <p:nvSpPr>
          <p:cNvPr id="8" name="Content Placeholder 7">
            <a:extLst>
              <a:ext uri="{FF2B5EF4-FFF2-40B4-BE49-F238E27FC236}">
                <a16:creationId xmlns:a16="http://schemas.microsoft.com/office/drawing/2014/main" id="{B36EEBAA-11DD-4F44-A86A-3C20039C55AC}"/>
              </a:ext>
            </a:extLst>
          </p:cNvPr>
          <p:cNvSpPr>
            <a:spLocks noGrp="1"/>
          </p:cNvSpPr>
          <p:nvPr>
            <p:ph sz="quarter" idx="4"/>
          </p:nvPr>
        </p:nvSpPr>
        <p:spPr/>
        <p:txBody>
          <a:bodyPr/>
          <a:lstStyle/>
          <a:p>
            <a:r>
              <a:rPr lang="en-US" dirty="0"/>
              <a:t>Is fixed duration therapy the appropriate approach? Should we be treating to a biological / MRD endpoint?</a:t>
            </a:r>
          </a:p>
          <a:p>
            <a:r>
              <a:rPr lang="en-US" dirty="0"/>
              <a:t>Is rituximab the best partner for venetoclax in the R/R setting?</a:t>
            </a:r>
          </a:p>
        </p:txBody>
      </p:sp>
      <p:sp>
        <p:nvSpPr>
          <p:cNvPr id="9" name="TextBox 8">
            <a:extLst>
              <a:ext uri="{FF2B5EF4-FFF2-40B4-BE49-F238E27FC236}">
                <a16:creationId xmlns:a16="http://schemas.microsoft.com/office/drawing/2014/main" id="{C39D70A9-6747-4D41-800F-E8AA59BCA92D}"/>
              </a:ext>
            </a:extLst>
          </p:cNvPr>
          <p:cNvSpPr txBox="1"/>
          <p:nvPr/>
        </p:nvSpPr>
        <p:spPr>
          <a:xfrm>
            <a:off x="5929746" y="6517886"/>
            <a:ext cx="6262254" cy="323165"/>
          </a:xfrm>
          <a:prstGeom prst="rect">
            <a:avLst/>
          </a:prstGeom>
          <a:noFill/>
        </p:spPr>
        <p:txBody>
          <a:bodyPr wrap="square">
            <a:spAutoFit/>
          </a:bodyPr>
          <a:lstStyle/>
          <a:p>
            <a:pPr algn="r"/>
            <a:r>
              <a:rPr lang="en-US" sz="1500" b="0" i="0" dirty="0">
                <a:effectLst/>
                <a:latin typeface="Calibri" panose="020F0502020204030204" pitchFamily="34" charset="0"/>
                <a:cs typeface="Calibri" panose="020F0502020204030204" pitchFamily="34" charset="0"/>
              </a:rPr>
              <a:t>Courtesy of Lindsey </a:t>
            </a:r>
            <a:r>
              <a:rPr lang="en-US" sz="1500" b="0" i="0" dirty="0" err="1">
                <a:effectLst/>
                <a:latin typeface="Calibri" panose="020F0502020204030204" pitchFamily="34" charset="0"/>
                <a:cs typeface="Calibri" panose="020F0502020204030204" pitchFamily="34" charset="0"/>
              </a:rPr>
              <a:t>Roeker</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6758887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899AF464-03D3-419E-9509-5A6FFF80B817}"/>
              </a:ext>
            </a:extLst>
          </p:cNvPr>
          <p:cNvSpPr/>
          <p:nvPr/>
        </p:nvSpPr>
        <p:spPr>
          <a:xfrm>
            <a:off x="92991" y="336428"/>
            <a:ext cx="12099010" cy="2677656"/>
          </a:xfrm>
          <a:prstGeom prst="rect">
            <a:avLst/>
          </a:prstGeom>
        </p:spPr>
        <p:txBody>
          <a:bodyPr wrap="square">
            <a:spAutoFit/>
          </a:bodyPr>
          <a:lstStyle/>
          <a:p>
            <a:pPr defTabSz="914377"/>
            <a:r>
              <a:rPr lang="en-US" sz="2800" b="1" dirty="0">
                <a:solidFill>
                  <a:prstClr val="black"/>
                </a:solidFill>
                <a:latin typeface="Arial" panose="020B0604020202020204" pitchFamily="34" charset="0"/>
                <a:ea typeface="Arial Unicode MS" panose="020B0604020202020204"/>
                <a:cs typeface="Arial" panose="020B0604020202020204" pitchFamily="34" charset="0"/>
              </a:rPr>
              <a:t>Time-limited </a:t>
            </a:r>
            <a:r>
              <a:rPr lang="en-US" sz="2800" b="1" dirty="0" err="1">
                <a:solidFill>
                  <a:prstClr val="black"/>
                </a:solidFill>
                <a:latin typeface="Arial" panose="020B0604020202020204" pitchFamily="34" charset="0"/>
                <a:ea typeface="Arial Unicode MS" panose="020B0604020202020204"/>
                <a:cs typeface="Arial" panose="020B0604020202020204" pitchFamily="34" charset="0"/>
              </a:rPr>
              <a:t>Venetoclax</a:t>
            </a:r>
            <a:r>
              <a:rPr lang="en-US" sz="2800" b="1" dirty="0">
                <a:solidFill>
                  <a:prstClr val="black"/>
                </a:solidFill>
                <a:latin typeface="Arial" panose="020B0604020202020204" pitchFamily="34" charset="0"/>
                <a:ea typeface="Arial Unicode MS" panose="020B0604020202020204"/>
                <a:cs typeface="Arial" panose="020B0604020202020204" pitchFamily="34" charset="0"/>
              </a:rPr>
              <a:t> and Ibrutinib for Patients with Relapsed/Refractory Chronic Lymphocytic Leukemia (RR CLL) who have Undetectable Minimal Residual Disease (</a:t>
            </a:r>
            <a:r>
              <a:rPr lang="en-US" sz="2800" b="1" dirty="0" err="1">
                <a:solidFill>
                  <a:prstClr val="black"/>
                </a:solidFill>
                <a:latin typeface="Arial" panose="020B0604020202020204" pitchFamily="34" charset="0"/>
                <a:ea typeface="Arial Unicode MS" panose="020B0604020202020204"/>
                <a:cs typeface="Arial" panose="020B0604020202020204" pitchFamily="34" charset="0"/>
              </a:rPr>
              <a:t>uMRD</a:t>
            </a:r>
            <a:r>
              <a:rPr lang="en-US" sz="2800" b="1" dirty="0">
                <a:solidFill>
                  <a:prstClr val="black"/>
                </a:solidFill>
                <a:latin typeface="Arial" panose="020B0604020202020204" pitchFamily="34" charset="0"/>
                <a:ea typeface="Arial Unicode MS" panose="020B0604020202020204"/>
                <a:cs typeface="Arial" panose="020B0604020202020204" pitchFamily="34" charset="0"/>
              </a:rPr>
              <a:t>)</a:t>
            </a:r>
          </a:p>
          <a:p>
            <a:pPr defTabSz="914377"/>
            <a:r>
              <a:rPr lang="en-US" sz="2800" b="1" dirty="0">
                <a:solidFill>
                  <a:prstClr val="black"/>
                </a:solidFill>
                <a:latin typeface="Arial" panose="020B0604020202020204" pitchFamily="34" charset="0"/>
                <a:ea typeface="Arial Unicode MS" panose="020B0604020202020204"/>
                <a:cs typeface="Arial" panose="020B0604020202020204" pitchFamily="34" charset="0"/>
              </a:rPr>
              <a:t> – Primary Analysis from the Randomized Phase 2 VISION HO141 Trial</a:t>
            </a:r>
          </a:p>
          <a:p>
            <a:pPr defTabSz="914377"/>
            <a:endParaRPr lang="en-US" sz="2800" b="1" dirty="0">
              <a:solidFill>
                <a:prstClr val="black"/>
              </a:solidFill>
              <a:latin typeface="Arial" panose="020B0604020202020204" pitchFamily="34" charset="0"/>
              <a:ea typeface="Arial Unicode MS" panose="020B0604020202020204"/>
              <a:cs typeface="Arial" panose="020B0604020202020204" pitchFamily="34" charset="0"/>
            </a:endParaRPr>
          </a:p>
          <a:p>
            <a:pPr defTabSz="914377"/>
            <a:r>
              <a:rPr lang="en-US" sz="2800" b="1" dirty="0">
                <a:solidFill>
                  <a:srgbClr val="C00000"/>
                </a:solidFill>
                <a:latin typeface="Arial" panose="020B0604020202020204" pitchFamily="34" charset="0"/>
                <a:ea typeface="Arial Unicode MS" panose="020B0604020202020204"/>
                <a:cs typeface="Arial" panose="020B0604020202020204" pitchFamily="34" charset="0"/>
              </a:rPr>
              <a:t>MRD guided Stop / Start in RR CLL</a:t>
            </a:r>
            <a:endParaRPr lang="da-DK" sz="2800" b="1" dirty="0">
              <a:solidFill>
                <a:srgbClr val="C00000"/>
              </a:solidFill>
              <a:latin typeface="Arial" panose="020B0604020202020204" pitchFamily="34" charset="0"/>
              <a:ea typeface="Times New Roman" panose="02020603050405020304" pitchFamily="18" charset="0"/>
              <a:cs typeface="Arial" panose="020B0604020202020204" pitchFamily="34" charset="0"/>
            </a:endParaRPr>
          </a:p>
        </p:txBody>
      </p:sp>
      <p:sp>
        <p:nvSpPr>
          <p:cNvPr id="3" name="Rektangel 2">
            <a:extLst>
              <a:ext uri="{FF2B5EF4-FFF2-40B4-BE49-F238E27FC236}">
                <a16:creationId xmlns:a16="http://schemas.microsoft.com/office/drawing/2014/main" id="{40D0B883-AEB2-48CF-8C63-E7E146FE57EC}"/>
              </a:ext>
            </a:extLst>
          </p:cNvPr>
          <p:cNvSpPr/>
          <p:nvPr/>
        </p:nvSpPr>
        <p:spPr>
          <a:xfrm>
            <a:off x="92991" y="3320126"/>
            <a:ext cx="12011184" cy="1371786"/>
          </a:xfrm>
          <a:prstGeom prst="rect">
            <a:avLst/>
          </a:prstGeom>
        </p:spPr>
        <p:txBody>
          <a:bodyPr wrap="square">
            <a:spAutoFit/>
          </a:bodyPr>
          <a:lstStyle/>
          <a:p>
            <a:pPr algn="just" defTabSz="914377">
              <a:lnSpc>
                <a:spcPct val="115000"/>
              </a:lnSpc>
            </a:pPr>
            <a:r>
              <a:rPr lang="en-US" b="1" dirty="0">
                <a:solidFill>
                  <a:srgbClr val="000000"/>
                </a:solidFill>
                <a:latin typeface="Arial" panose="020B0604020202020204" pitchFamily="34" charset="0"/>
                <a:ea typeface="Arial Unicode MS" panose="020B0604020202020204"/>
                <a:cs typeface="Arial" panose="020B0604020202020204" pitchFamily="34" charset="0"/>
              </a:rPr>
              <a:t>Carsten U </a:t>
            </a:r>
            <a:r>
              <a:rPr lang="en-US" b="1" dirty="0">
                <a:solidFill>
                  <a:srgbClr val="000000"/>
                </a:solidFill>
                <a:latin typeface="Arial" panose="020B0604020202020204" pitchFamily="34" charset="0"/>
                <a:ea typeface="Times New Roman" panose="02020603050405020304" pitchFamily="18" charset="0"/>
                <a:cs typeface="Arial" panose="020B0604020202020204" pitchFamily="34" charset="0"/>
              </a:rPr>
              <a:t>Niemann</a:t>
            </a:r>
            <a:r>
              <a:rPr lang="en-US" dirty="0">
                <a:solidFill>
                  <a:srgbClr val="000000"/>
                </a:solidFill>
                <a:latin typeface="Arial" panose="020B0604020202020204" pitchFamily="34" charset="0"/>
                <a:ea typeface="Arial Unicode MS" panose="020B0604020202020204"/>
                <a:cs typeface="Arial" panose="020B0604020202020204" pitchFamily="34" charset="0"/>
              </a:rPr>
              <a:t>, Julie </a:t>
            </a:r>
            <a:r>
              <a:rPr lang="en-US" dirty="0">
                <a:solidFill>
                  <a:srgbClr val="000000"/>
                </a:solidFill>
                <a:latin typeface="Arial" panose="020B0604020202020204" pitchFamily="34" charset="0"/>
                <a:ea typeface="Times New Roman" panose="02020603050405020304" pitchFamily="18" charset="0"/>
                <a:cs typeface="Arial" panose="020B0604020202020204" pitchFamily="34" charset="0"/>
              </a:rPr>
              <a:t>Dubois</a:t>
            </a:r>
            <a:r>
              <a:rPr lang="en-US" dirty="0">
                <a:solidFill>
                  <a:srgbClr val="000000"/>
                </a:solidFill>
                <a:latin typeface="Arial" panose="020B0604020202020204" pitchFamily="34" charset="0"/>
                <a:ea typeface="Arial Unicode MS" panose="020B0604020202020204"/>
                <a:cs typeface="Arial" panose="020B0604020202020204" pitchFamily="34" charset="0"/>
              </a:rPr>
              <a:t>, Christian Brieghel, Sabina </a:t>
            </a:r>
            <a:r>
              <a:rPr lang="en-US" dirty="0">
                <a:solidFill>
                  <a:srgbClr val="000000"/>
                </a:solidFill>
                <a:latin typeface="Arial" panose="020B0604020202020204" pitchFamily="34" charset="0"/>
                <a:ea typeface="Times New Roman" panose="02020603050405020304" pitchFamily="18" charset="0"/>
                <a:cs typeface="Arial" panose="020B0604020202020204" pitchFamily="34" charset="0"/>
              </a:rPr>
              <a:t>Kersting</a:t>
            </a:r>
            <a:r>
              <a:rPr lang="en-US" dirty="0">
                <a:solidFill>
                  <a:srgbClr val="000000"/>
                </a:solidFill>
                <a:latin typeface="Arial" panose="020B0604020202020204" pitchFamily="34" charset="0"/>
                <a:ea typeface="Arial Unicode MS" panose="020B0604020202020204"/>
                <a:cs typeface="Arial" panose="020B0604020202020204" pitchFamily="34" charset="0"/>
              </a:rPr>
              <a:t>, Lisbeth </a:t>
            </a:r>
            <a:r>
              <a:rPr lang="en-US" dirty="0">
                <a:solidFill>
                  <a:srgbClr val="000000"/>
                </a:solidFill>
                <a:latin typeface="Arial" panose="020B0604020202020204" pitchFamily="34" charset="0"/>
                <a:ea typeface="Times New Roman" panose="02020603050405020304" pitchFamily="18" charset="0"/>
                <a:cs typeface="Arial" panose="020B0604020202020204" pitchFamily="34" charset="0"/>
              </a:rPr>
              <a:t>Enggaard</a:t>
            </a:r>
            <a:r>
              <a:rPr lang="en-US" dirty="0">
                <a:solidFill>
                  <a:srgbClr val="000000"/>
                </a:solidFill>
                <a:latin typeface="Arial" panose="020B0604020202020204" pitchFamily="34" charset="0"/>
                <a:ea typeface="Arial Unicode MS" panose="020B0604020202020204"/>
                <a:cs typeface="Arial" panose="020B0604020202020204" pitchFamily="34" charset="0"/>
              </a:rPr>
              <a:t>, Gerrit J. </a:t>
            </a:r>
            <a:r>
              <a:rPr lang="en-US" dirty="0">
                <a:solidFill>
                  <a:srgbClr val="000000"/>
                </a:solidFill>
                <a:latin typeface="Arial" panose="020B0604020202020204" pitchFamily="34" charset="0"/>
                <a:ea typeface="Times New Roman" panose="02020603050405020304" pitchFamily="18" charset="0"/>
                <a:cs typeface="Arial" panose="020B0604020202020204" pitchFamily="34" charset="0"/>
              </a:rPr>
              <a:t>Veldhuis</a:t>
            </a:r>
            <a:r>
              <a:rPr lang="en-US" dirty="0">
                <a:solidFill>
                  <a:srgbClr val="000000"/>
                </a:solidFill>
                <a:latin typeface="Arial" panose="020B0604020202020204" pitchFamily="34" charset="0"/>
                <a:ea typeface="Arial Unicode MS" panose="020B0604020202020204"/>
                <a:cs typeface="Arial" panose="020B0604020202020204" pitchFamily="34" charset="0"/>
              </a:rPr>
              <a:t>, Rogier </a:t>
            </a:r>
            <a:r>
              <a:rPr lang="en-US" dirty="0" err="1">
                <a:solidFill>
                  <a:srgbClr val="000000"/>
                </a:solidFill>
                <a:latin typeface="Arial" panose="020B0604020202020204" pitchFamily="34" charset="0"/>
                <a:ea typeface="Times New Roman" panose="02020603050405020304" pitchFamily="18" charset="0"/>
                <a:cs typeface="Arial" panose="020B0604020202020204" pitchFamily="34" charset="0"/>
              </a:rPr>
              <a:t>Mous</a:t>
            </a:r>
            <a:r>
              <a:rPr lang="en-US" dirty="0">
                <a:solidFill>
                  <a:srgbClr val="000000"/>
                </a:solidFill>
                <a:latin typeface="Arial" panose="020B0604020202020204" pitchFamily="34" charset="0"/>
                <a:ea typeface="Arial Unicode MS" panose="020B0604020202020204"/>
                <a:cs typeface="Arial" panose="020B0604020202020204" pitchFamily="34" charset="0"/>
              </a:rPr>
              <a:t>, Clemens HM </a:t>
            </a:r>
            <a:r>
              <a:rPr lang="en-US" dirty="0">
                <a:solidFill>
                  <a:srgbClr val="000000"/>
                </a:solidFill>
                <a:latin typeface="Arial" panose="020B0604020202020204" pitchFamily="34" charset="0"/>
                <a:ea typeface="Times New Roman" panose="02020603050405020304" pitchFamily="18" charset="0"/>
                <a:cs typeface="Arial" panose="020B0604020202020204" pitchFamily="34" charset="0"/>
              </a:rPr>
              <a:t>Mellink</a:t>
            </a:r>
            <a:r>
              <a:rPr lang="en-US" dirty="0">
                <a:solidFill>
                  <a:srgbClr val="000000"/>
                </a:solidFill>
                <a:latin typeface="Arial" panose="020B0604020202020204" pitchFamily="34" charset="0"/>
                <a:ea typeface="Arial Unicode MS" panose="020B0604020202020204"/>
                <a:cs typeface="Arial" panose="020B0604020202020204" pitchFamily="34" charset="0"/>
              </a:rPr>
              <a:t>, Johan A </a:t>
            </a:r>
            <a:r>
              <a:rPr lang="en-US" dirty="0">
                <a:solidFill>
                  <a:srgbClr val="000000"/>
                </a:solidFill>
                <a:latin typeface="Arial" panose="020B0604020202020204" pitchFamily="34" charset="0"/>
                <a:ea typeface="Times New Roman" panose="02020603050405020304" pitchFamily="18" charset="0"/>
                <a:cs typeface="Arial" panose="020B0604020202020204" pitchFamily="34" charset="0"/>
              </a:rPr>
              <a:t>Dobber</a:t>
            </a:r>
            <a:r>
              <a:rPr lang="en-US" dirty="0">
                <a:solidFill>
                  <a:srgbClr val="000000"/>
                </a:solidFill>
                <a:latin typeface="Arial" panose="020B0604020202020204" pitchFamily="34" charset="0"/>
                <a:ea typeface="Arial Unicode MS" panose="020B0604020202020204"/>
                <a:cs typeface="Arial" panose="020B0604020202020204" pitchFamily="34" charset="0"/>
              </a:rPr>
              <a:t>, Christian B </a:t>
            </a:r>
            <a:r>
              <a:rPr lang="en-US" dirty="0">
                <a:solidFill>
                  <a:srgbClr val="000000"/>
                </a:solidFill>
                <a:latin typeface="Arial" panose="020B0604020202020204" pitchFamily="34" charset="0"/>
                <a:ea typeface="Times New Roman" panose="02020603050405020304" pitchFamily="18" charset="0"/>
                <a:cs typeface="Arial" panose="020B0604020202020204" pitchFamily="34" charset="0"/>
              </a:rPr>
              <a:t>Poulsen</a:t>
            </a:r>
            <a:r>
              <a:rPr lang="en-US" dirty="0">
                <a:solidFill>
                  <a:srgbClr val="000000"/>
                </a:solidFill>
                <a:latin typeface="Arial" panose="020B0604020202020204" pitchFamily="34" charset="0"/>
                <a:ea typeface="Arial Unicode MS" panose="020B0604020202020204"/>
                <a:cs typeface="Arial" panose="020B0604020202020204" pitchFamily="34" charset="0"/>
              </a:rPr>
              <a:t>, Henrik </a:t>
            </a:r>
            <a:r>
              <a:rPr lang="en-US" dirty="0">
                <a:solidFill>
                  <a:srgbClr val="000000"/>
                </a:solidFill>
                <a:latin typeface="Arial" panose="020B0604020202020204" pitchFamily="34" charset="0"/>
                <a:ea typeface="Times New Roman" panose="02020603050405020304" pitchFamily="18" charset="0"/>
                <a:cs typeface="Arial" panose="020B0604020202020204" pitchFamily="34" charset="0"/>
              </a:rPr>
              <a:t>Frederiksen</a:t>
            </a:r>
            <a:r>
              <a:rPr lang="en-US" dirty="0">
                <a:solidFill>
                  <a:srgbClr val="000000"/>
                </a:solidFill>
                <a:latin typeface="Arial" panose="020B0604020202020204" pitchFamily="34" charset="0"/>
                <a:ea typeface="Arial Unicode MS" panose="020B0604020202020204"/>
                <a:cs typeface="Arial" panose="020B0604020202020204" pitchFamily="34" charset="0"/>
              </a:rPr>
              <a:t>, Ann </a:t>
            </a:r>
            <a:r>
              <a:rPr lang="en-US" dirty="0">
                <a:solidFill>
                  <a:srgbClr val="000000"/>
                </a:solidFill>
                <a:latin typeface="Arial" panose="020B0604020202020204" pitchFamily="34" charset="0"/>
                <a:ea typeface="Times New Roman" panose="02020603050405020304" pitchFamily="18" charset="0"/>
                <a:cs typeface="Arial" panose="020B0604020202020204" pitchFamily="34" charset="0"/>
              </a:rPr>
              <a:t>Janssens</a:t>
            </a:r>
            <a:r>
              <a:rPr lang="en-US" dirty="0">
                <a:solidFill>
                  <a:srgbClr val="000000"/>
                </a:solidFill>
                <a:latin typeface="Arial" panose="020B0604020202020204" pitchFamily="34" charset="0"/>
                <a:ea typeface="Arial Unicode MS" panose="020B0604020202020204"/>
                <a:cs typeface="Arial" panose="020B0604020202020204" pitchFamily="34" charset="0"/>
              </a:rPr>
              <a:t>, Ida </a:t>
            </a:r>
            <a:r>
              <a:rPr lang="en-US" dirty="0">
                <a:solidFill>
                  <a:srgbClr val="000000"/>
                </a:solidFill>
                <a:latin typeface="Arial" panose="020B0604020202020204" pitchFamily="34" charset="0"/>
                <a:ea typeface="Times New Roman" panose="02020603050405020304" pitchFamily="18" charset="0"/>
                <a:cs typeface="Arial" panose="020B0604020202020204" pitchFamily="34" charset="0"/>
              </a:rPr>
              <a:t>Schjødt</a:t>
            </a:r>
            <a:r>
              <a:rPr lang="en-US" dirty="0">
                <a:solidFill>
                  <a:srgbClr val="000000"/>
                </a:solidFill>
                <a:latin typeface="Arial" panose="020B0604020202020204" pitchFamily="34" charset="0"/>
                <a:ea typeface="Arial Unicode MS" panose="020B0604020202020204"/>
                <a:cs typeface="Arial" panose="020B0604020202020204" pitchFamily="34" charset="0"/>
              </a:rPr>
              <a:t>, Ellen C </a:t>
            </a:r>
            <a:r>
              <a:rPr lang="en-US" dirty="0" err="1">
                <a:solidFill>
                  <a:srgbClr val="000000"/>
                </a:solidFill>
                <a:latin typeface="Arial" panose="020B0604020202020204" pitchFamily="34" charset="0"/>
                <a:ea typeface="Times New Roman" panose="02020603050405020304" pitchFamily="18" charset="0"/>
                <a:cs typeface="Arial" panose="020B0604020202020204" pitchFamily="34" charset="0"/>
              </a:rPr>
              <a:t>Dompeling</a:t>
            </a:r>
            <a:r>
              <a:rPr lang="en-US" dirty="0">
                <a:solidFill>
                  <a:srgbClr val="000000"/>
                </a:solidFill>
                <a:latin typeface="Arial" panose="020B0604020202020204" pitchFamily="34" charset="0"/>
                <a:ea typeface="Arial Unicode MS" panose="020B0604020202020204"/>
                <a:cs typeface="Arial" panose="020B0604020202020204" pitchFamily="34" charset="0"/>
              </a:rPr>
              <a:t>, </a:t>
            </a:r>
            <a:r>
              <a:rPr lang="en-US" dirty="0" err="1">
                <a:solidFill>
                  <a:srgbClr val="000000"/>
                </a:solidFill>
                <a:latin typeface="Arial" panose="020B0604020202020204" pitchFamily="34" charset="0"/>
                <a:ea typeface="Arial Unicode MS" panose="020B0604020202020204"/>
                <a:cs typeface="Arial" panose="020B0604020202020204" pitchFamily="34" charset="0"/>
              </a:rPr>
              <a:t>Juha</a:t>
            </a:r>
            <a:r>
              <a:rPr lang="en-US" dirty="0">
                <a:solidFill>
                  <a:srgbClr val="000000"/>
                </a:solidFill>
                <a:latin typeface="Arial" panose="020B0604020202020204" pitchFamily="34" charset="0"/>
                <a:ea typeface="Arial Unicode MS" panose="020B0604020202020204"/>
                <a:cs typeface="Arial" panose="020B0604020202020204" pitchFamily="34" charset="0"/>
              </a:rPr>
              <a:t> R</a:t>
            </a:r>
            <a:r>
              <a:rPr lang="en-US" dirty="0">
                <a:solidFill>
                  <a:srgbClr val="000000"/>
                </a:solidFill>
                <a:latin typeface="Arial" panose="020B0604020202020204" pitchFamily="34" charset="0"/>
                <a:ea typeface="Times New Roman" panose="02020603050405020304" pitchFamily="18" charset="0"/>
                <a:cs typeface="Arial" panose="020B0604020202020204" pitchFamily="34" charset="0"/>
              </a:rPr>
              <a:t>anti</a:t>
            </a:r>
            <a:r>
              <a:rPr lang="en-US" dirty="0">
                <a:solidFill>
                  <a:srgbClr val="000000"/>
                </a:solidFill>
                <a:latin typeface="Arial" panose="020B0604020202020204" pitchFamily="34" charset="0"/>
                <a:ea typeface="Arial Unicode MS" panose="020B0604020202020204"/>
                <a:cs typeface="Arial" panose="020B0604020202020204" pitchFamily="34" charset="0"/>
              </a:rPr>
              <a:t>, Mattias </a:t>
            </a:r>
            <a:r>
              <a:rPr lang="en-US" dirty="0">
                <a:solidFill>
                  <a:srgbClr val="000000"/>
                </a:solidFill>
                <a:latin typeface="Arial" panose="020B0604020202020204" pitchFamily="34" charset="0"/>
                <a:ea typeface="Times New Roman" panose="02020603050405020304" pitchFamily="18" charset="0"/>
                <a:cs typeface="Arial" panose="020B0604020202020204" pitchFamily="34" charset="0"/>
              </a:rPr>
              <a:t>Mattsson</a:t>
            </a:r>
            <a:r>
              <a:rPr lang="en-US" dirty="0">
                <a:solidFill>
                  <a:srgbClr val="000000"/>
                </a:solidFill>
                <a:latin typeface="Arial" panose="020B0604020202020204" pitchFamily="34" charset="0"/>
                <a:ea typeface="Arial Unicode MS" panose="020B0604020202020204"/>
                <a:cs typeface="Arial" panose="020B0604020202020204" pitchFamily="34" charset="0"/>
              </a:rPr>
              <a:t>, Mar </a:t>
            </a:r>
            <a:r>
              <a:rPr lang="en-US" dirty="0" err="1">
                <a:solidFill>
                  <a:srgbClr val="000000"/>
                </a:solidFill>
                <a:latin typeface="Arial" panose="020B0604020202020204" pitchFamily="34" charset="0"/>
                <a:ea typeface="Times New Roman" panose="02020603050405020304" pitchFamily="18" charset="0"/>
                <a:cs typeface="Arial" panose="020B0604020202020204" pitchFamily="34" charset="0"/>
              </a:rPr>
              <a:t>Bellido</a:t>
            </a:r>
            <a:r>
              <a:rPr lang="en-US" dirty="0">
                <a:solidFill>
                  <a:srgbClr val="000000"/>
                </a:solidFill>
                <a:latin typeface="Arial" panose="020B0604020202020204" pitchFamily="34" charset="0"/>
                <a:ea typeface="Arial Unicode MS" panose="020B0604020202020204"/>
                <a:cs typeface="Arial" panose="020B0604020202020204" pitchFamily="34" charset="0"/>
              </a:rPr>
              <a:t>, Hoa TT </a:t>
            </a:r>
            <a:r>
              <a:rPr lang="en-US" dirty="0">
                <a:solidFill>
                  <a:srgbClr val="000000"/>
                </a:solidFill>
                <a:latin typeface="Arial" panose="020B0604020202020204" pitchFamily="34" charset="0"/>
                <a:ea typeface="Times New Roman" panose="02020603050405020304" pitchFamily="18" charset="0"/>
                <a:cs typeface="Arial" panose="020B0604020202020204" pitchFamily="34" charset="0"/>
              </a:rPr>
              <a:t>Tran</a:t>
            </a:r>
            <a:r>
              <a:rPr lang="en-US" dirty="0">
                <a:solidFill>
                  <a:srgbClr val="000000"/>
                </a:solidFill>
                <a:latin typeface="Arial" panose="020B0604020202020204" pitchFamily="34" charset="0"/>
                <a:ea typeface="Arial Unicode MS" panose="020B0604020202020204"/>
                <a:cs typeface="Arial" panose="020B0604020202020204" pitchFamily="34" charset="0"/>
              </a:rPr>
              <a:t>, Kazem </a:t>
            </a:r>
            <a:r>
              <a:rPr lang="en-US" dirty="0">
                <a:solidFill>
                  <a:srgbClr val="000000"/>
                </a:solidFill>
                <a:latin typeface="Arial" panose="020B0604020202020204" pitchFamily="34" charset="0"/>
                <a:ea typeface="Times New Roman" panose="02020603050405020304" pitchFamily="18" charset="0"/>
                <a:cs typeface="Arial" panose="020B0604020202020204" pitchFamily="34" charset="0"/>
              </a:rPr>
              <a:t>Nasserinejad</a:t>
            </a:r>
            <a:r>
              <a:rPr lang="en-US" dirty="0">
                <a:solidFill>
                  <a:srgbClr val="000000"/>
                </a:solidFill>
                <a:latin typeface="Arial" panose="020B0604020202020204" pitchFamily="34" charset="0"/>
                <a:ea typeface="Arial Unicode MS" panose="020B0604020202020204"/>
                <a:cs typeface="Arial" panose="020B0604020202020204" pitchFamily="34" charset="0"/>
              </a:rPr>
              <a:t>, Mark-David </a:t>
            </a:r>
            <a:r>
              <a:rPr lang="en-US" dirty="0">
                <a:solidFill>
                  <a:srgbClr val="000000"/>
                </a:solidFill>
                <a:latin typeface="Arial" panose="020B0604020202020204" pitchFamily="34" charset="0"/>
                <a:ea typeface="Times New Roman" panose="02020603050405020304" pitchFamily="18" charset="0"/>
                <a:cs typeface="Arial" panose="020B0604020202020204" pitchFamily="34" charset="0"/>
              </a:rPr>
              <a:t>Levin</a:t>
            </a:r>
            <a:r>
              <a:rPr lang="en-US" dirty="0">
                <a:solidFill>
                  <a:srgbClr val="000000"/>
                </a:solidFill>
                <a:latin typeface="Arial" panose="020B0604020202020204" pitchFamily="34" charset="0"/>
                <a:ea typeface="Arial Unicode MS" panose="020B0604020202020204"/>
                <a:cs typeface="Arial" panose="020B0604020202020204" pitchFamily="34" charset="0"/>
              </a:rPr>
              <a:t>, </a:t>
            </a:r>
            <a:r>
              <a:rPr lang="en-US" sz="2000" b="1" dirty="0">
                <a:solidFill>
                  <a:srgbClr val="000000"/>
                </a:solidFill>
                <a:latin typeface="Arial" panose="020B0604020202020204" pitchFamily="34" charset="0"/>
                <a:ea typeface="Arial Unicode MS" panose="020B0604020202020204"/>
                <a:cs typeface="Arial" panose="020B0604020202020204" pitchFamily="34" charset="0"/>
              </a:rPr>
              <a:t>Arnon P </a:t>
            </a:r>
            <a:r>
              <a:rPr lang="en-US" sz="2000" b="1" dirty="0">
                <a:solidFill>
                  <a:srgbClr val="000000"/>
                </a:solidFill>
                <a:latin typeface="Arial" panose="020B0604020202020204" pitchFamily="34" charset="0"/>
                <a:ea typeface="Times New Roman" panose="02020603050405020304" pitchFamily="18" charset="0"/>
                <a:cs typeface="Arial" panose="020B0604020202020204" pitchFamily="34" charset="0"/>
              </a:rPr>
              <a:t>Kater</a:t>
            </a:r>
            <a:endParaRPr lang="da-DK" sz="2000" b="1" dirty="0">
              <a:solidFill>
                <a:prstClr val="black"/>
              </a:solidFill>
              <a:latin typeface="Arial" panose="020B0604020202020204" pitchFamily="34" charset="0"/>
              <a:ea typeface="Times New Roman" panose="02020603050405020304" pitchFamily="18" charset="0"/>
              <a:cs typeface="Arial" panose="020B0604020202020204" pitchFamily="34" charset="0"/>
            </a:endParaRPr>
          </a:p>
        </p:txBody>
      </p:sp>
      <p:pic>
        <p:nvPicPr>
          <p:cNvPr id="6" name="Picture 2" descr="H:\Nordic CLL\CLL_logo_uden_www.png">
            <a:extLst>
              <a:ext uri="{FF2B5EF4-FFF2-40B4-BE49-F238E27FC236}">
                <a16:creationId xmlns:a16="http://schemas.microsoft.com/office/drawing/2014/main" id="{066BDC55-7E10-497A-AE46-ACC22A72E9D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48800" y="4345966"/>
            <a:ext cx="2235200" cy="1981643"/>
          </a:xfrm>
          <a:prstGeom prst="rect">
            <a:avLst/>
          </a:prstGeom>
          <a:noFill/>
          <a:extLst>
            <a:ext uri="{909E8E84-426E-40DD-AFC4-6F175D3DCCD1}">
              <a14:hiddenFill xmlns:a14="http://schemas.microsoft.com/office/drawing/2010/main">
                <a:solidFill>
                  <a:srgbClr val="FFFFFF"/>
                </a:solidFill>
              </a14:hiddenFill>
            </a:ext>
          </a:extLst>
        </p:spPr>
      </p:pic>
      <p:pic>
        <p:nvPicPr>
          <p:cNvPr id="7" name="Billede 6">
            <a:extLst>
              <a:ext uri="{FF2B5EF4-FFF2-40B4-BE49-F238E27FC236}">
                <a16:creationId xmlns:a16="http://schemas.microsoft.com/office/drawing/2014/main" id="{1BF18671-8A98-4273-AC1E-213C9E9189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54156" y="4498014"/>
            <a:ext cx="2794645" cy="1740927"/>
          </a:xfrm>
          <a:prstGeom prst="rect">
            <a:avLst/>
          </a:prstGeom>
        </p:spPr>
      </p:pic>
      <p:sp>
        <p:nvSpPr>
          <p:cNvPr id="8" name="TextBox 7">
            <a:extLst>
              <a:ext uri="{FF2B5EF4-FFF2-40B4-BE49-F238E27FC236}">
                <a16:creationId xmlns:a16="http://schemas.microsoft.com/office/drawing/2014/main" id="{600DA3C4-FDAD-7B4E-98E2-CD9CCDFB891E}"/>
              </a:ext>
            </a:extLst>
          </p:cNvPr>
          <p:cNvSpPr txBox="1"/>
          <p:nvPr/>
        </p:nvSpPr>
        <p:spPr>
          <a:xfrm>
            <a:off x="5929746" y="6517886"/>
            <a:ext cx="6262254" cy="323165"/>
          </a:xfrm>
          <a:prstGeom prst="rect">
            <a:avLst/>
          </a:prstGeom>
          <a:noFill/>
        </p:spPr>
        <p:txBody>
          <a:bodyPr wrap="square">
            <a:spAutoFit/>
          </a:bodyPr>
          <a:lstStyle/>
          <a:p>
            <a:pPr algn="r"/>
            <a:r>
              <a:rPr lang="en-US" sz="1500" b="0" i="0" dirty="0">
                <a:effectLst/>
                <a:latin typeface="Calibri" panose="020F0502020204030204" pitchFamily="34" charset="0"/>
                <a:cs typeface="Calibri" panose="020F0502020204030204" pitchFamily="34" charset="0"/>
              </a:rPr>
              <a:t>Courtesy of Lindsey </a:t>
            </a:r>
            <a:r>
              <a:rPr lang="en-US" sz="1500" b="0" i="0" dirty="0" err="1">
                <a:effectLst/>
                <a:latin typeface="Calibri" panose="020F0502020204030204" pitchFamily="34" charset="0"/>
                <a:cs typeface="Calibri" panose="020F0502020204030204" pitchFamily="34" charset="0"/>
              </a:rPr>
              <a:t>Roeker</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559136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lede 3">
            <a:extLst>
              <a:ext uri="{FF2B5EF4-FFF2-40B4-BE49-F238E27FC236}">
                <a16:creationId xmlns:a16="http://schemas.microsoft.com/office/drawing/2014/main" id="{F65E3463-886C-443C-A76D-B35CB1B0056A}"/>
              </a:ext>
            </a:extLst>
          </p:cNvPr>
          <p:cNvPicPr>
            <a:picLocks noChangeAspect="1"/>
          </p:cNvPicPr>
          <p:nvPr/>
        </p:nvPicPr>
        <p:blipFill>
          <a:blip r:embed="rId3"/>
          <a:stretch>
            <a:fillRect/>
          </a:stretch>
        </p:blipFill>
        <p:spPr>
          <a:xfrm>
            <a:off x="419850" y="519031"/>
            <a:ext cx="11352301" cy="4121447"/>
          </a:xfrm>
          <a:prstGeom prst="rect">
            <a:avLst/>
          </a:prstGeom>
        </p:spPr>
      </p:pic>
      <p:sp>
        <p:nvSpPr>
          <p:cNvPr id="5" name="Tekstfelt 4">
            <a:extLst>
              <a:ext uri="{FF2B5EF4-FFF2-40B4-BE49-F238E27FC236}">
                <a16:creationId xmlns:a16="http://schemas.microsoft.com/office/drawing/2014/main" id="{08AF1619-D158-4E39-B326-235F35055BE2}"/>
              </a:ext>
            </a:extLst>
          </p:cNvPr>
          <p:cNvSpPr txBox="1"/>
          <p:nvPr/>
        </p:nvSpPr>
        <p:spPr>
          <a:xfrm>
            <a:off x="1" y="117083"/>
            <a:ext cx="4298731" cy="523220"/>
          </a:xfrm>
          <a:prstGeom prst="rect">
            <a:avLst/>
          </a:prstGeom>
          <a:noFill/>
        </p:spPr>
        <p:txBody>
          <a:bodyPr wrap="square" rtlCol="0">
            <a:spAutoFit/>
          </a:bodyPr>
          <a:lstStyle/>
          <a:p>
            <a:pPr defTabSz="914377"/>
            <a:r>
              <a:rPr lang="da-DK" sz="2800" b="1" dirty="0">
                <a:solidFill>
                  <a:srgbClr val="002060"/>
                </a:solidFill>
                <a:latin typeface="Arial Rounded MT Bold" panose="020F0704030504030204" pitchFamily="34" charset="77"/>
                <a:cs typeface="Arial" panose="020B0604020202020204" pitchFamily="34" charset="0"/>
              </a:rPr>
              <a:t>Trial design:</a:t>
            </a:r>
          </a:p>
        </p:txBody>
      </p:sp>
      <p:sp>
        <p:nvSpPr>
          <p:cNvPr id="6" name="Tekstfelt 5">
            <a:extLst>
              <a:ext uri="{FF2B5EF4-FFF2-40B4-BE49-F238E27FC236}">
                <a16:creationId xmlns:a16="http://schemas.microsoft.com/office/drawing/2014/main" id="{99846015-EAA1-4527-B689-786B75E82F4F}"/>
              </a:ext>
            </a:extLst>
          </p:cNvPr>
          <p:cNvSpPr txBox="1"/>
          <p:nvPr/>
        </p:nvSpPr>
        <p:spPr>
          <a:xfrm>
            <a:off x="228600" y="4824595"/>
            <a:ext cx="11734801" cy="2062103"/>
          </a:xfrm>
          <a:prstGeom prst="rect">
            <a:avLst/>
          </a:prstGeom>
          <a:noFill/>
        </p:spPr>
        <p:txBody>
          <a:bodyPr wrap="square" rtlCol="0">
            <a:spAutoFit/>
          </a:bodyPr>
          <a:lstStyle/>
          <a:p>
            <a:pPr defTabSz="914377"/>
            <a:r>
              <a:rPr lang="da-DK" sz="2800" b="1" dirty="0">
                <a:solidFill>
                  <a:srgbClr val="002060"/>
                </a:solidFill>
                <a:latin typeface="Arial" panose="020B0604020202020204" pitchFamily="34" charset="0"/>
                <a:cs typeface="Arial" panose="020B0604020202020204" pitchFamily="34" charset="0"/>
              </a:rPr>
              <a:t>Main </a:t>
            </a:r>
            <a:r>
              <a:rPr lang="da-DK" sz="2800" b="1" dirty="0" err="1">
                <a:solidFill>
                  <a:srgbClr val="002060"/>
                </a:solidFill>
                <a:latin typeface="Arial" panose="020B0604020202020204" pitchFamily="34" charset="0"/>
                <a:cs typeface="Arial" panose="020B0604020202020204" pitchFamily="34" charset="0"/>
              </a:rPr>
              <a:t>Inclusion</a:t>
            </a:r>
            <a:r>
              <a:rPr lang="da-DK" sz="2800" b="1" dirty="0">
                <a:solidFill>
                  <a:srgbClr val="002060"/>
                </a:solidFill>
                <a:latin typeface="Arial" panose="020B0604020202020204" pitchFamily="34" charset="0"/>
                <a:cs typeface="Arial" panose="020B0604020202020204" pitchFamily="34" charset="0"/>
              </a:rPr>
              <a:t> / </a:t>
            </a:r>
            <a:r>
              <a:rPr lang="da-DK" sz="2800" b="1" dirty="0" err="1">
                <a:solidFill>
                  <a:srgbClr val="002060"/>
                </a:solidFill>
                <a:latin typeface="Arial" panose="020B0604020202020204" pitchFamily="34" charset="0"/>
                <a:cs typeface="Arial" panose="020B0604020202020204" pitchFamily="34" charset="0"/>
              </a:rPr>
              <a:t>Exclusion</a:t>
            </a:r>
            <a:r>
              <a:rPr lang="da-DK" sz="2800" b="1" dirty="0">
                <a:solidFill>
                  <a:srgbClr val="002060"/>
                </a:solidFill>
                <a:latin typeface="Arial" panose="020B0604020202020204" pitchFamily="34" charset="0"/>
                <a:cs typeface="Arial" panose="020B0604020202020204" pitchFamily="34" charset="0"/>
              </a:rPr>
              <a:t> </a:t>
            </a:r>
            <a:r>
              <a:rPr lang="da-DK" sz="2800" b="1" dirty="0" err="1">
                <a:solidFill>
                  <a:srgbClr val="002060"/>
                </a:solidFill>
                <a:latin typeface="Arial" panose="020B0604020202020204" pitchFamily="34" charset="0"/>
                <a:cs typeface="Arial" panose="020B0604020202020204" pitchFamily="34" charset="0"/>
              </a:rPr>
              <a:t>Criteria</a:t>
            </a:r>
            <a:r>
              <a:rPr lang="da-DK" sz="2800" b="1" dirty="0">
                <a:solidFill>
                  <a:srgbClr val="002060"/>
                </a:solidFill>
                <a:latin typeface="Arial" panose="020B0604020202020204" pitchFamily="34" charset="0"/>
                <a:cs typeface="Arial" panose="020B0604020202020204" pitchFamily="34" charset="0"/>
              </a:rPr>
              <a:t>:</a:t>
            </a:r>
          </a:p>
          <a:p>
            <a:pPr marL="285744" indent="-285744" defTabSz="914377">
              <a:buFont typeface="Arial" panose="020B0604020202020204" pitchFamily="34" charset="0"/>
              <a:buChar char="•"/>
            </a:pPr>
            <a:r>
              <a:rPr lang="da-DK" b="1" dirty="0" err="1">
                <a:solidFill>
                  <a:prstClr val="black"/>
                </a:solidFill>
                <a:latin typeface="Arial" panose="020B0604020202020204" pitchFamily="34" charset="0"/>
                <a:cs typeface="Arial" panose="020B0604020202020204" pitchFamily="34" charset="0"/>
              </a:rPr>
              <a:t>Relapsed</a:t>
            </a:r>
            <a:r>
              <a:rPr lang="da-DK" b="1" dirty="0">
                <a:solidFill>
                  <a:prstClr val="black"/>
                </a:solidFill>
                <a:latin typeface="Arial" panose="020B0604020202020204" pitchFamily="34" charset="0"/>
                <a:cs typeface="Arial" panose="020B0604020202020204" pitchFamily="34" charset="0"/>
              </a:rPr>
              <a:t> or </a:t>
            </a:r>
            <a:r>
              <a:rPr lang="da-DK" b="1" dirty="0" err="1">
                <a:solidFill>
                  <a:prstClr val="black"/>
                </a:solidFill>
                <a:latin typeface="Arial" panose="020B0604020202020204" pitchFamily="34" charset="0"/>
                <a:cs typeface="Arial" panose="020B0604020202020204" pitchFamily="34" charset="0"/>
              </a:rPr>
              <a:t>Refractory</a:t>
            </a:r>
            <a:r>
              <a:rPr lang="da-DK" b="1" dirty="0">
                <a:solidFill>
                  <a:prstClr val="black"/>
                </a:solidFill>
                <a:latin typeface="Arial" panose="020B0604020202020204" pitchFamily="34" charset="0"/>
                <a:cs typeface="Arial" panose="020B0604020202020204" pitchFamily="34" charset="0"/>
              </a:rPr>
              <a:t> CLL or SLL</a:t>
            </a:r>
          </a:p>
          <a:p>
            <a:pPr marL="285744" indent="-285744" defTabSz="914377">
              <a:buFont typeface="Arial" panose="020B0604020202020204" pitchFamily="34" charset="0"/>
              <a:buChar char="•"/>
            </a:pPr>
            <a:r>
              <a:rPr lang="da-DK" b="1" dirty="0" err="1">
                <a:solidFill>
                  <a:prstClr val="black"/>
                </a:solidFill>
                <a:latin typeface="Arial" panose="020B0604020202020204" pitchFamily="34" charset="0"/>
                <a:cs typeface="Arial" panose="020B0604020202020204" pitchFamily="34" charset="0"/>
              </a:rPr>
              <a:t>Creatinine</a:t>
            </a:r>
            <a:r>
              <a:rPr lang="da-DK" b="1" dirty="0">
                <a:solidFill>
                  <a:prstClr val="black"/>
                </a:solidFill>
                <a:latin typeface="Arial" panose="020B0604020202020204" pitchFamily="34" charset="0"/>
                <a:cs typeface="Arial" panose="020B0604020202020204" pitchFamily="34" charset="0"/>
              </a:rPr>
              <a:t> </a:t>
            </a:r>
            <a:r>
              <a:rPr lang="da-DK" b="1" dirty="0" err="1">
                <a:solidFill>
                  <a:prstClr val="black"/>
                </a:solidFill>
                <a:latin typeface="Arial" panose="020B0604020202020204" pitchFamily="34" charset="0"/>
                <a:cs typeface="Arial" panose="020B0604020202020204" pitchFamily="34" charset="0"/>
              </a:rPr>
              <a:t>clearance</a:t>
            </a:r>
            <a:r>
              <a:rPr lang="da-DK" b="1" dirty="0">
                <a:solidFill>
                  <a:prstClr val="black"/>
                </a:solidFill>
                <a:latin typeface="Arial" panose="020B0604020202020204" pitchFamily="34" charset="0"/>
                <a:cs typeface="Arial" panose="020B0604020202020204" pitchFamily="34" charset="0"/>
              </a:rPr>
              <a:t> ≥ 30 </a:t>
            </a:r>
            <a:r>
              <a:rPr lang="da-DK" b="1" dirty="0" err="1">
                <a:solidFill>
                  <a:prstClr val="black"/>
                </a:solidFill>
                <a:latin typeface="Arial" panose="020B0604020202020204" pitchFamily="34" charset="0"/>
                <a:cs typeface="Arial" panose="020B0604020202020204" pitchFamily="34" charset="0"/>
              </a:rPr>
              <a:t>mL</a:t>
            </a:r>
            <a:r>
              <a:rPr lang="da-DK" b="1" dirty="0">
                <a:solidFill>
                  <a:prstClr val="black"/>
                </a:solidFill>
                <a:latin typeface="Arial" panose="020B0604020202020204" pitchFamily="34" charset="0"/>
                <a:cs typeface="Arial" panose="020B0604020202020204" pitchFamily="34" charset="0"/>
              </a:rPr>
              <a:t>/min </a:t>
            </a:r>
          </a:p>
          <a:p>
            <a:pPr marL="285744" indent="-285744" defTabSz="914377">
              <a:buFont typeface="Arial" panose="020B0604020202020204" pitchFamily="34" charset="0"/>
              <a:buChar char="•"/>
            </a:pPr>
            <a:r>
              <a:rPr lang="da-DK" b="1" dirty="0">
                <a:solidFill>
                  <a:prstClr val="black"/>
                </a:solidFill>
                <a:latin typeface="Arial" panose="020B0604020202020204" pitchFamily="34" charset="0"/>
                <a:cs typeface="Arial" panose="020B0604020202020204" pitchFamily="34" charset="0"/>
              </a:rPr>
              <a:t>Performance status 0-3, all </a:t>
            </a:r>
            <a:r>
              <a:rPr lang="da-DK" b="1" dirty="0" err="1">
                <a:solidFill>
                  <a:prstClr val="black"/>
                </a:solidFill>
                <a:latin typeface="Arial" panose="020B0604020202020204" pitchFamily="34" charset="0"/>
                <a:cs typeface="Arial" panose="020B0604020202020204" pitchFamily="34" charset="0"/>
              </a:rPr>
              <a:t>degrees</a:t>
            </a:r>
            <a:r>
              <a:rPr lang="da-DK" b="1" dirty="0">
                <a:solidFill>
                  <a:prstClr val="black"/>
                </a:solidFill>
                <a:latin typeface="Arial" panose="020B0604020202020204" pitchFamily="34" charset="0"/>
                <a:cs typeface="Arial" panose="020B0604020202020204" pitchFamily="34" charset="0"/>
              </a:rPr>
              <a:t> of fitness / </a:t>
            </a:r>
            <a:r>
              <a:rPr lang="da-DK" b="1" dirty="0" err="1">
                <a:solidFill>
                  <a:prstClr val="black"/>
                </a:solidFill>
                <a:latin typeface="Arial" panose="020B0604020202020204" pitchFamily="34" charset="0"/>
                <a:cs typeface="Arial" panose="020B0604020202020204" pitchFamily="34" charset="0"/>
              </a:rPr>
              <a:t>comorbidity</a:t>
            </a:r>
            <a:r>
              <a:rPr lang="da-DK" b="1" dirty="0">
                <a:solidFill>
                  <a:prstClr val="black"/>
                </a:solidFill>
                <a:latin typeface="Arial" panose="020B0604020202020204" pitchFamily="34" charset="0"/>
                <a:cs typeface="Arial" panose="020B0604020202020204" pitchFamily="34" charset="0"/>
              </a:rPr>
              <a:t> </a:t>
            </a:r>
            <a:r>
              <a:rPr lang="da-DK" b="1" dirty="0" err="1">
                <a:solidFill>
                  <a:prstClr val="black"/>
                </a:solidFill>
                <a:latin typeface="Arial" panose="020B0604020202020204" pitchFamily="34" charset="0"/>
                <a:cs typeface="Arial" panose="020B0604020202020204" pitchFamily="34" charset="0"/>
              </a:rPr>
              <a:t>allowed</a:t>
            </a:r>
            <a:endParaRPr lang="da-DK" b="1" dirty="0">
              <a:solidFill>
                <a:prstClr val="black"/>
              </a:solidFill>
              <a:latin typeface="Arial" panose="020B0604020202020204" pitchFamily="34" charset="0"/>
              <a:cs typeface="Arial" panose="020B0604020202020204" pitchFamily="34" charset="0"/>
            </a:endParaRPr>
          </a:p>
          <a:p>
            <a:pPr marL="285744" indent="-285744" defTabSz="914377">
              <a:buFont typeface="Arial" panose="020B0604020202020204" pitchFamily="34" charset="0"/>
              <a:buChar char="•"/>
            </a:pPr>
            <a:r>
              <a:rPr lang="da-DK" b="1" dirty="0">
                <a:solidFill>
                  <a:prstClr val="black"/>
                </a:solidFill>
                <a:latin typeface="Arial" panose="020B0604020202020204" pitchFamily="34" charset="0"/>
                <a:cs typeface="Arial" panose="020B0604020202020204" pitchFamily="34" charset="0"/>
              </a:rPr>
              <a:t>No prior </a:t>
            </a:r>
            <a:r>
              <a:rPr lang="da-DK" b="1" dirty="0" err="1">
                <a:solidFill>
                  <a:prstClr val="black"/>
                </a:solidFill>
                <a:latin typeface="Arial" panose="020B0604020202020204" pitchFamily="34" charset="0"/>
                <a:cs typeface="Arial" panose="020B0604020202020204" pitchFamily="34" charset="0"/>
              </a:rPr>
              <a:t>venetoclax</a:t>
            </a:r>
            <a:r>
              <a:rPr lang="da-DK" b="1" dirty="0">
                <a:solidFill>
                  <a:prstClr val="black"/>
                </a:solidFill>
                <a:latin typeface="Arial" panose="020B0604020202020204" pitchFamily="34" charset="0"/>
                <a:cs typeface="Arial" panose="020B0604020202020204" pitchFamily="34" charset="0"/>
              </a:rPr>
              <a:t> or </a:t>
            </a:r>
            <a:r>
              <a:rPr lang="da-DK" b="1" dirty="0" err="1">
                <a:solidFill>
                  <a:prstClr val="black"/>
                </a:solidFill>
                <a:latin typeface="Arial" panose="020B0604020202020204" pitchFamily="34" charset="0"/>
                <a:cs typeface="Arial" panose="020B0604020202020204" pitchFamily="34" charset="0"/>
              </a:rPr>
              <a:t>ibrutinib</a:t>
            </a:r>
            <a:endParaRPr lang="da-DK" b="1" dirty="0">
              <a:solidFill>
                <a:prstClr val="black"/>
              </a:solidFill>
              <a:latin typeface="Arial" panose="020B0604020202020204" pitchFamily="34" charset="0"/>
              <a:cs typeface="Arial" panose="020B0604020202020204" pitchFamily="34" charset="0"/>
            </a:endParaRPr>
          </a:p>
          <a:p>
            <a:pPr defTabSz="914377"/>
            <a:endParaRPr lang="da-DK" sz="2800" b="1" dirty="0">
              <a:solidFill>
                <a:prstClr val="black"/>
              </a:solidFill>
              <a:latin typeface="Arial" panose="020B0604020202020204" pitchFamily="34" charset="0"/>
              <a:cs typeface="Arial" panose="020B0604020202020204" pitchFamily="34" charset="0"/>
            </a:endParaRPr>
          </a:p>
        </p:txBody>
      </p:sp>
      <p:sp>
        <p:nvSpPr>
          <p:cNvPr id="7" name="Rectangle 1">
            <a:extLst>
              <a:ext uri="{FF2B5EF4-FFF2-40B4-BE49-F238E27FC236}">
                <a16:creationId xmlns:a16="http://schemas.microsoft.com/office/drawing/2014/main" id="{99C3A945-CBFE-4928-B354-F44B86B45203}"/>
              </a:ext>
            </a:extLst>
          </p:cNvPr>
          <p:cNvSpPr/>
          <p:nvPr/>
        </p:nvSpPr>
        <p:spPr>
          <a:xfrm>
            <a:off x="4601395" y="3893762"/>
            <a:ext cx="7170756" cy="6579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en-US" sz="2000" b="1" dirty="0">
                <a:solidFill>
                  <a:srgbClr val="FF0000"/>
                </a:solidFill>
                <a:latin typeface="Calibri" panose="020F0502020204030204"/>
              </a:rPr>
              <a:t>CLL progression according to iwCLL criteria </a:t>
            </a:r>
            <a:r>
              <a:rPr lang="en-US" sz="2000" b="1" u="sng" dirty="0">
                <a:solidFill>
                  <a:srgbClr val="FF0000"/>
                </a:solidFill>
                <a:latin typeface="Calibri" panose="020F0502020204030204"/>
              </a:rPr>
              <a:t>or</a:t>
            </a:r>
            <a:r>
              <a:rPr lang="en-US" sz="2000" b="1" dirty="0">
                <a:solidFill>
                  <a:srgbClr val="FF0000"/>
                </a:solidFill>
                <a:latin typeface="Calibri" panose="020F0502020204030204"/>
              </a:rPr>
              <a:t> </a:t>
            </a:r>
          </a:p>
          <a:p>
            <a:pPr algn="ctr" defTabSz="914377"/>
            <a:r>
              <a:rPr lang="en-US" sz="2000" b="1" dirty="0">
                <a:solidFill>
                  <a:srgbClr val="FF0000"/>
                </a:solidFill>
                <a:latin typeface="Calibri" panose="020F0502020204030204"/>
              </a:rPr>
              <a:t>MRD &gt;10</a:t>
            </a:r>
            <a:r>
              <a:rPr lang="en-US" sz="2000" b="1" baseline="30000" dirty="0">
                <a:solidFill>
                  <a:srgbClr val="FF0000"/>
                </a:solidFill>
                <a:latin typeface="Calibri" panose="020F0502020204030204"/>
              </a:rPr>
              <a:t>-3</a:t>
            </a:r>
            <a:r>
              <a:rPr lang="en-US" sz="2000" b="1" dirty="0">
                <a:solidFill>
                  <a:srgbClr val="FF0000"/>
                </a:solidFill>
                <a:latin typeface="Calibri" panose="020F0502020204030204"/>
              </a:rPr>
              <a:t> + MRD &gt;10</a:t>
            </a:r>
            <a:r>
              <a:rPr lang="en-US" sz="2000" b="1" baseline="30000" dirty="0">
                <a:solidFill>
                  <a:srgbClr val="FF0000"/>
                </a:solidFill>
                <a:latin typeface="Calibri" panose="020F0502020204030204"/>
              </a:rPr>
              <a:t>-2  </a:t>
            </a:r>
            <a:r>
              <a:rPr lang="en-US" sz="2000" b="1" dirty="0">
                <a:solidFill>
                  <a:srgbClr val="FF0000"/>
                </a:solidFill>
                <a:latin typeface="Calibri" panose="020F0502020204030204"/>
              </a:rPr>
              <a:t>≥1 month later</a:t>
            </a:r>
            <a:endParaRPr lang="en-US" sz="2000" b="1" baseline="30000" dirty="0">
              <a:solidFill>
                <a:srgbClr val="FF0000"/>
              </a:solidFill>
              <a:latin typeface="Calibri" panose="020F0502020204030204"/>
            </a:endParaRPr>
          </a:p>
        </p:txBody>
      </p:sp>
      <p:sp>
        <p:nvSpPr>
          <p:cNvPr id="8" name="Rectangle 1">
            <a:extLst>
              <a:ext uri="{FF2B5EF4-FFF2-40B4-BE49-F238E27FC236}">
                <a16:creationId xmlns:a16="http://schemas.microsoft.com/office/drawing/2014/main" id="{A3761AE1-0800-433C-9439-EF8C34F428A7}"/>
              </a:ext>
            </a:extLst>
          </p:cNvPr>
          <p:cNvSpPr/>
          <p:nvPr/>
        </p:nvSpPr>
        <p:spPr>
          <a:xfrm>
            <a:off x="2979696" y="549547"/>
            <a:ext cx="2174912" cy="7601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en-US" sz="2000" b="1" dirty="0">
                <a:solidFill>
                  <a:srgbClr val="FF0000"/>
                </a:solidFill>
                <a:latin typeface="Arial" panose="020B0604020202020204" pitchFamily="34" charset="0"/>
                <a:cs typeface="Arial" panose="020B0604020202020204" pitchFamily="34" charset="0"/>
              </a:rPr>
              <a:t>Randomization,</a:t>
            </a:r>
          </a:p>
          <a:p>
            <a:pPr algn="ctr" defTabSz="914377"/>
            <a:r>
              <a:rPr lang="en-US" sz="2000" b="1" dirty="0" err="1">
                <a:solidFill>
                  <a:srgbClr val="FF0000"/>
                </a:solidFill>
                <a:latin typeface="Arial" panose="020B0604020202020204" pitchFamily="34" charset="0"/>
                <a:cs typeface="Arial" panose="020B0604020202020204" pitchFamily="34" charset="0"/>
              </a:rPr>
              <a:t>uMRD</a:t>
            </a:r>
            <a:r>
              <a:rPr lang="en-US" sz="2000" b="1" dirty="0">
                <a:solidFill>
                  <a:srgbClr val="FF0000"/>
                </a:solidFill>
                <a:latin typeface="Arial" panose="020B0604020202020204" pitchFamily="34" charset="0"/>
                <a:cs typeface="Arial" panose="020B0604020202020204" pitchFamily="34" charset="0"/>
              </a:rPr>
              <a:t> (10</a:t>
            </a:r>
            <a:r>
              <a:rPr lang="en-US" sz="2000" b="1" baseline="30000" dirty="0">
                <a:solidFill>
                  <a:srgbClr val="FF0000"/>
                </a:solidFill>
                <a:latin typeface="Arial" panose="020B0604020202020204" pitchFamily="34" charset="0"/>
                <a:cs typeface="Arial" panose="020B0604020202020204" pitchFamily="34" charset="0"/>
              </a:rPr>
              <a:t>-4</a:t>
            </a:r>
            <a:r>
              <a:rPr lang="en-US" sz="2000" b="1" dirty="0">
                <a:solidFill>
                  <a:srgbClr val="FF0000"/>
                </a:solidFill>
                <a:latin typeface="Arial" panose="020B0604020202020204" pitchFamily="34" charset="0"/>
                <a:cs typeface="Arial" panose="020B0604020202020204" pitchFamily="34" charset="0"/>
              </a:rPr>
              <a:t>)</a:t>
            </a:r>
          </a:p>
        </p:txBody>
      </p:sp>
      <p:sp>
        <p:nvSpPr>
          <p:cNvPr id="9" name="Rectangle 1">
            <a:extLst>
              <a:ext uri="{FF2B5EF4-FFF2-40B4-BE49-F238E27FC236}">
                <a16:creationId xmlns:a16="http://schemas.microsoft.com/office/drawing/2014/main" id="{4C05F6CB-0EA7-446A-85DC-C020AB6D7360}"/>
              </a:ext>
            </a:extLst>
          </p:cNvPr>
          <p:cNvSpPr/>
          <p:nvPr/>
        </p:nvSpPr>
        <p:spPr>
          <a:xfrm>
            <a:off x="6954474" y="30351"/>
            <a:ext cx="4515661" cy="391524"/>
          </a:xfrm>
          <a:prstGeom prst="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en-US" sz="2000" b="1" dirty="0">
                <a:solidFill>
                  <a:srgbClr val="FF0000"/>
                </a:solidFill>
                <a:latin typeface="Arial" panose="020B0604020202020204" pitchFamily="34" charset="0"/>
                <a:cs typeface="Arial" panose="020B0604020202020204" pitchFamily="34" charset="0"/>
              </a:rPr>
              <a:t>Primary outcome (PFS Month 27)</a:t>
            </a:r>
          </a:p>
        </p:txBody>
      </p:sp>
      <p:cxnSp>
        <p:nvCxnSpPr>
          <p:cNvPr id="10" name="Lige forbindelse 9">
            <a:extLst>
              <a:ext uri="{FF2B5EF4-FFF2-40B4-BE49-F238E27FC236}">
                <a16:creationId xmlns:a16="http://schemas.microsoft.com/office/drawing/2014/main" id="{5623387A-7017-4C71-857C-A0ABA0E1824B}"/>
              </a:ext>
            </a:extLst>
          </p:cNvPr>
          <p:cNvCxnSpPr>
            <a:cxnSpLocks/>
          </p:cNvCxnSpPr>
          <p:nvPr/>
        </p:nvCxnSpPr>
        <p:spPr>
          <a:xfrm flipH="1">
            <a:off x="9211112" y="413485"/>
            <a:ext cx="1192" cy="1616651"/>
          </a:xfrm>
          <a:prstGeom prst="line">
            <a:avLst/>
          </a:prstGeom>
          <a:ln w="76200">
            <a:solidFill>
              <a:srgbClr val="FF0000"/>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1" name="Rektangel: afrundede hjørner 31">
            <a:extLst>
              <a:ext uri="{FF2B5EF4-FFF2-40B4-BE49-F238E27FC236}">
                <a16:creationId xmlns:a16="http://schemas.microsoft.com/office/drawing/2014/main" id="{1A109D18-00C4-104B-9A0F-A8168FB762DD}"/>
              </a:ext>
            </a:extLst>
          </p:cNvPr>
          <p:cNvSpPr/>
          <p:nvPr/>
        </p:nvSpPr>
        <p:spPr>
          <a:xfrm>
            <a:off x="7459937" y="4579660"/>
            <a:ext cx="4426513" cy="1256014"/>
          </a:xfrm>
          <a:prstGeom prst="roundRect">
            <a:avLst/>
          </a:prstGeom>
          <a:noFill/>
          <a:ln w="38100">
            <a:solidFill>
              <a:srgbClr val="66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377"/>
            <a:r>
              <a:rPr lang="da-DK" b="1" dirty="0" err="1">
                <a:solidFill>
                  <a:prstClr val="black"/>
                </a:solidFill>
                <a:latin typeface="Arial" panose="020B0604020202020204" pitchFamily="34" charset="0"/>
                <a:cs typeface="Arial" panose="020B0604020202020204" pitchFamily="34" charset="0"/>
              </a:rPr>
              <a:t>Primary</a:t>
            </a:r>
            <a:r>
              <a:rPr lang="da-DK" b="1" dirty="0">
                <a:solidFill>
                  <a:prstClr val="black"/>
                </a:solidFill>
                <a:latin typeface="Arial" panose="020B0604020202020204" pitchFamily="34" charset="0"/>
                <a:cs typeface="Arial" panose="020B0604020202020204" pitchFamily="34" charset="0"/>
              </a:rPr>
              <a:t> </a:t>
            </a:r>
            <a:r>
              <a:rPr lang="da-DK" b="1" dirty="0" err="1">
                <a:solidFill>
                  <a:prstClr val="black"/>
                </a:solidFill>
                <a:latin typeface="Arial" panose="020B0604020202020204" pitchFamily="34" charset="0"/>
                <a:cs typeface="Arial" panose="020B0604020202020204" pitchFamily="34" charset="0"/>
              </a:rPr>
              <a:t>endpoint</a:t>
            </a:r>
            <a:r>
              <a:rPr lang="da-DK" b="1" dirty="0">
                <a:solidFill>
                  <a:prstClr val="black"/>
                </a:solidFill>
                <a:latin typeface="Arial" panose="020B0604020202020204" pitchFamily="34" charset="0"/>
                <a:cs typeface="Arial" panose="020B0604020202020204" pitchFamily="34" charset="0"/>
              </a:rPr>
              <a:t>: Arm B Observation</a:t>
            </a:r>
          </a:p>
          <a:p>
            <a:pPr marL="342891" indent="-342891" defTabSz="914377">
              <a:buFont typeface="Arial" panose="020B0604020202020204" pitchFamily="34" charset="0"/>
              <a:buChar char="•"/>
            </a:pPr>
            <a:r>
              <a:rPr lang="da-DK" b="1" dirty="0">
                <a:solidFill>
                  <a:prstClr val="black"/>
                </a:solidFill>
                <a:latin typeface="Arial" panose="020B0604020202020204" pitchFamily="34" charset="0"/>
                <a:cs typeface="Arial" panose="020B0604020202020204" pitchFamily="34" charset="0"/>
              </a:rPr>
              <a:t>PFS 12 </a:t>
            </a:r>
            <a:r>
              <a:rPr lang="da-DK" b="1" dirty="0" err="1">
                <a:solidFill>
                  <a:prstClr val="black"/>
                </a:solidFill>
                <a:latin typeface="Arial" panose="020B0604020202020204" pitchFamily="34" charset="0"/>
                <a:cs typeface="Arial" panose="020B0604020202020204" pitchFamily="34" charset="0"/>
              </a:rPr>
              <a:t>months</a:t>
            </a:r>
            <a:r>
              <a:rPr lang="da-DK" b="1" dirty="0">
                <a:solidFill>
                  <a:prstClr val="black"/>
                </a:solidFill>
                <a:latin typeface="Arial" panose="020B0604020202020204" pitchFamily="34" charset="0"/>
                <a:cs typeface="Arial" panose="020B0604020202020204" pitchFamily="34" charset="0"/>
              </a:rPr>
              <a:t> </a:t>
            </a:r>
            <a:r>
              <a:rPr lang="da-DK" b="1" dirty="0" err="1">
                <a:solidFill>
                  <a:prstClr val="black"/>
                </a:solidFill>
                <a:latin typeface="Arial" panose="020B0604020202020204" pitchFamily="34" charset="0"/>
                <a:cs typeface="Arial" panose="020B0604020202020204" pitchFamily="34" charset="0"/>
              </a:rPr>
              <a:t>after</a:t>
            </a:r>
            <a:r>
              <a:rPr lang="da-DK" b="1" dirty="0">
                <a:solidFill>
                  <a:prstClr val="black"/>
                </a:solidFill>
                <a:latin typeface="Arial" panose="020B0604020202020204" pitchFamily="34" charset="0"/>
                <a:cs typeface="Arial" panose="020B0604020202020204" pitchFamily="34" charset="0"/>
              </a:rPr>
              <a:t> stopping</a:t>
            </a:r>
            <a:r>
              <a:rPr lang="da-DK" sz="1400" b="1" dirty="0">
                <a:solidFill>
                  <a:prstClr val="black"/>
                </a:solidFill>
                <a:latin typeface="Arial" panose="020B0604020202020204" pitchFamily="34" charset="0"/>
                <a:cs typeface="Arial" panose="020B0604020202020204" pitchFamily="34" charset="0"/>
              </a:rPr>
              <a:t> </a:t>
            </a:r>
          </a:p>
          <a:p>
            <a:pPr marL="742932" lvl="1" indent="-285744" defTabSz="914377">
              <a:buFont typeface="System Font Regular"/>
              <a:buChar char="⎻"/>
            </a:pPr>
            <a:r>
              <a:rPr lang="da-DK" sz="1200" b="1" dirty="0">
                <a:solidFill>
                  <a:prstClr val="black"/>
                </a:solidFill>
                <a:latin typeface="Arial" panose="020B0604020202020204" pitchFamily="34" charset="0"/>
                <a:cs typeface="Arial" panose="020B0604020202020204" pitchFamily="34" charset="0"/>
              </a:rPr>
              <a:t>MRD test </a:t>
            </a:r>
            <a:r>
              <a:rPr lang="da-DK" sz="1200" b="1" dirty="0" err="1">
                <a:solidFill>
                  <a:prstClr val="black"/>
                </a:solidFill>
                <a:latin typeface="Arial" panose="020B0604020202020204" pitchFamily="34" charset="0"/>
                <a:cs typeface="Arial" panose="020B0604020202020204" pitchFamily="34" charset="0"/>
              </a:rPr>
              <a:t>every</a:t>
            </a:r>
            <a:r>
              <a:rPr lang="da-DK" sz="1200" b="1" dirty="0">
                <a:solidFill>
                  <a:prstClr val="black"/>
                </a:solidFill>
                <a:latin typeface="Arial" panose="020B0604020202020204" pitchFamily="34" charset="0"/>
                <a:cs typeface="Arial" panose="020B0604020202020204" pitchFamily="34" charset="0"/>
              </a:rPr>
              <a:t> 3 </a:t>
            </a:r>
            <a:r>
              <a:rPr lang="da-DK" sz="1200" b="1" dirty="0" err="1">
                <a:solidFill>
                  <a:prstClr val="black"/>
                </a:solidFill>
                <a:latin typeface="Arial" panose="020B0604020202020204" pitchFamily="34" charset="0"/>
                <a:cs typeface="Arial" panose="020B0604020202020204" pitchFamily="34" charset="0"/>
              </a:rPr>
              <a:t>months</a:t>
            </a:r>
            <a:r>
              <a:rPr lang="da-DK" sz="1200" b="1" dirty="0">
                <a:solidFill>
                  <a:prstClr val="black"/>
                </a:solidFill>
                <a:latin typeface="Arial" panose="020B0604020202020204" pitchFamily="34" charset="0"/>
                <a:cs typeface="Arial" panose="020B0604020202020204" pitchFamily="34" charset="0"/>
              </a:rPr>
              <a:t>, with </a:t>
            </a:r>
            <a:r>
              <a:rPr lang="da-DK" sz="1200" b="1" dirty="0" err="1">
                <a:solidFill>
                  <a:prstClr val="black"/>
                </a:solidFill>
                <a:latin typeface="Arial" panose="020B0604020202020204" pitchFamily="34" charset="0"/>
                <a:cs typeface="Arial" panose="020B0604020202020204" pitchFamily="34" charset="0"/>
              </a:rPr>
              <a:t>reinitiation</a:t>
            </a:r>
            <a:r>
              <a:rPr lang="da-DK" sz="1200" b="1" dirty="0">
                <a:solidFill>
                  <a:prstClr val="black"/>
                </a:solidFill>
                <a:latin typeface="Arial" panose="020B0604020202020204" pitchFamily="34" charset="0"/>
                <a:cs typeface="Arial" panose="020B0604020202020204" pitchFamily="34" charset="0"/>
              </a:rPr>
              <a:t> upon </a:t>
            </a:r>
            <a:r>
              <a:rPr lang="da-DK" sz="1200" b="1" dirty="0" err="1">
                <a:solidFill>
                  <a:prstClr val="black"/>
                </a:solidFill>
                <a:latin typeface="Arial" panose="020B0604020202020204" pitchFamily="34" charset="0"/>
                <a:cs typeface="Arial" panose="020B0604020202020204" pitchFamily="34" charset="0"/>
              </a:rPr>
              <a:t>becoming</a:t>
            </a:r>
            <a:r>
              <a:rPr lang="da-DK" sz="1200" b="1" dirty="0">
                <a:solidFill>
                  <a:prstClr val="black"/>
                </a:solidFill>
                <a:latin typeface="Arial" panose="020B0604020202020204" pitchFamily="34" charset="0"/>
                <a:cs typeface="Arial" panose="020B0604020202020204" pitchFamily="34" charset="0"/>
              </a:rPr>
              <a:t> MRD+ not </a:t>
            </a:r>
            <a:r>
              <a:rPr lang="da-DK" sz="1200" b="1" dirty="0" err="1">
                <a:solidFill>
                  <a:prstClr val="black"/>
                </a:solidFill>
                <a:latin typeface="Arial" panose="020B0604020202020204" pitchFamily="34" charset="0"/>
                <a:cs typeface="Arial" panose="020B0604020202020204" pitchFamily="34" charset="0"/>
              </a:rPr>
              <a:t>considered</a:t>
            </a:r>
            <a:r>
              <a:rPr lang="da-DK" sz="1200" b="1" dirty="0">
                <a:solidFill>
                  <a:prstClr val="black"/>
                </a:solidFill>
                <a:latin typeface="Arial" panose="020B0604020202020204" pitchFamily="34" charset="0"/>
                <a:cs typeface="Arial" panose="020B0604020202020204" pitchFamily="34" charset="0"/>
              </a:rPr>
              <a:t> progression</a:t>
            </a:r>
          </a:p>
        </p:txBody>
      </p:sp>
      <p:sp>
        <p:nvSpPr>
          <p:cNvPr id="2" name="TextBox 1">
            <a:extLst>
              <a:ext uri="{FF2B5EF4-FFF2-40B4-BE49-F238E27FC236}">
                <a16:creationId xmlns:a16="http://schemas.microsoft.com/office/drawing/2014/main" id="{D34EAC4C-85E0-904D-9A32-A6FA103500AF}"/>
              </a:ext>
            </a:extLst>
          </p:cNvPr>
          <p:cNvSpPr txBox="1"/>
          <p:nvPr/>
        </p:nvSpPr>
        <p:spPr>
          <a:xfrm>
            <a:off x="0" y="6611779"/>
            <a:ext cx="5887844" cy="246221"/>
          </a:xfrm>
          <a:prstGeom prst="rect">
            <a:avLst/>
          </a:prstGeom>
          <a:noFill/>
        </p:spPr>
        <p:txBody>
          <a:bodyPr wrap="square" rtlCol="0">
            <a:spAutoFit/>
          </a:bodyPr>
          <a:lstStyle/>
          <a:p>
            <a:r>
              <a:rPr lang="en-US" sz="1000" dirty="0"/>
              <a:t>Niemann CU et al. ASH 2021;Abstract 69. </a:t>
            </a:r>
          </a:p>
        </p:txBody>
      </p:sp>
      <p:sp>
        <p:nvSpPr>
          <p:cNvPr id="12" name="TextBox 11">
            <a:extLst>
              <a:ext uri="{FF2B5EF4-FFF2-40B4-BE49-F238E27FC236}">
                <a16:creationId xmlns:a16="http://schemas.microsoft.com/office/drawing/2014/main" id="{FA630EF9-A9A6-0942-B046-E70DDC4B2E7D}"/>
              </a:ext>
            </a:extLst>
          </p:cNvPr>
          <p:cNvSpPr txBox="1"/>
          <p:nvPr/>
        </p:nvSpPr>
        <p:spPr>
          <a:xfrm>
            <a:off x="5929746" y="6517886"/>
            <a:ext cx="6262254" cy="323165"/>
          </a:xfrm>
          <a:prstGeom prst="rect">
            <a:avLst/>
          </a:prstGeom>
          <a:noFill/>
        </p:spPr>
        <p:txBody>
          <a:bodyPr wrap="square">
            <a:spAutoFit/>
          </a:bodyPr>
          <a:lstStyle/>
          <a:p>
            <a:pPr algn="r"/>
            <a:r>
              <a:rPr lang="en-US" sz="1500" b="0" i="0" dirty="0">
                <a:effectLst/>
                <a:latin typeface="Calibri" panose="020F0502020204030204" pitchFamily="34" charset="0"/>
                <a:cs typeface="Calibri" panose="020F0502020204030204" pitchFamily="34" charset="0"/>
              </a:rPr>
              <a:t>Courtesy of Lindsey </a:t>
            </a:r>
            <a:r>
              <a:rPr lang="en-US" sz="1500" b="0" i="0" dirty="0" err="1">
                <a:effectLst/>
                <a:latin typeface="Calibri" panose="020F0502020204030204" pitchFamily="34" charset="0"/>
                <a:cs typeface="Calibri" panose="020F0502020204030204" pitchFamily="34" charset="0"/>
              </a:rPr>
              <a:t>Roeker</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176899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lede 4">
            <a:extLst>
              <a:ext uri="{FF2B5EF4-FFF2-40B4-BE49-F238E27FC236}">
                <a16:creationId xmlns:a16="http://schemas.microsoft.com/office/drawing/2014/main" id="{822841EE-5A2B-4DDE-A3F5-E3768269F176}"/>
              </a:ext>
            </a:extLst>
          </p:cNvPr>
          <p:cNvPicPr>
            <a:picLocks noChangeAspect="1"/>
          </p:cNvPicPr>
          <p:nvPr/>
        </p:nvPicPr>
        <p:blipFill rotWithShape="1">
          <a:blip r:embed="rId3"/>
          <a:srcRect l="10948" t="14294" b="28407"/>
          <a:stretch/>
        </p:blipFill>
        <p:spPr>
          <a:xfrm>
            <a:off x="238378" y="678665"/>
            <a:ext cx="11100233" cy="5657985"/>
          </a:xfrm>
          <a:prstGeom prst="rect">
            <a:avLst/>
          </a:prstGeom>
        </p:spPr>
      </p:pic>
      <p:sp>
        <p:nvSpPr>
          <p:cNvPr id="4" name="Tekstfelt 3">
            <a:extLst>
              <a:ext uri="{FF2B5EF4-FFF2-40B4-BE49-F238E27FC236}">
                <a16:creationId xmlns:a16="http://schemas.microsoft.com/office/drawing/2014/main" id="{BCA27ECE-0FD5-4460-9CA9-D4B433203A58}"/>
              </a:ext>
            </a:extLst>
          </p:cNvPr>
          <p:cNvSpPr txBox="1"/>
          <p:nvPr/>
        </p:nvSpPr>
        <p:spPr>
          <a:xfrm>
            <a:off x="1" y="117083"/>
            <a:ext cx="11393215" cy="523220"/>
          </a:xfrm>
          <a:prstGeom prst="rect">
            <a:avLst/>
          </a:prstGeom>
          <a:noFill/>
        </p:spPr>
        <p:txBody>
          <a:bodyPr wrap="square" rtlCol="0">
            <a:spAutoFit/>
          </a:bodyPr>
          <a:lstStyle/>
          <a:p>
            <a:pPr defTabSz="914377"/>
            <a:r>
              <a:rPr lang="da-DK" sz="2800" b="1" dirty="0">
                <a:solidFill>
                  <a:srgbClr val="002060"/>
                </a:solidFill>
                <a:latin typeface="Arial Rounded MT Bold" panose="020F0704030504030204" pitchFamily="34" charset="77"/>
                <a:cs typeface="Arial" panose="020B0604020202020204" pitchFamily="34" charset="0"/>
              </a:rPr>
              <a:t>Progression </a:t>
            </a:r>
            <a:r>
              <a:rPr lang="da-DK" sz="2800" b="1" dirty="0" err="1">
                <a:solidFill>
                  <a:srgbClr val="002060"/>
                </a:solidFill>
                <a:latin typeface="Arial Rounded MT Bold" panose="020F0704030504030204" pitchFamily="34" charset="77"/>
                <a:cs typeface="Arial" panose="020B0604020202020204" pitchFamily="34" charset="0"/>
              </a:rPr>
              <a:t>Free</a:t>
            </a:r>
            <a:r>
              <a:rPr lang="da-DK" sz="2800" b="1" dirty="0">
                <a:solidFill>
                  <a:srgbClr val="002060"/>
                </a:solidFill>
                <a:latin typeface="Arial Rounded MT Bold" panose="020F0704030504030204" pitchFamily="34" charset="77"/>
                <a:cs typeface="Arial" panose="020B0604020202020204" pitchFamily="34" charset="0"/>
              </a:rPr>
              <a:t> </a:t>
            </a:r>
            <a:r>
              <a:rPr lang="da-DK" sz="2800" b="1" dirty="0" err="1">
                <a:solidFill>
                  <a:srgbClr val="002060"/>
                </a:solidFill>
                <a:latin typeface="Arial Rounded MT Bold" panose="020F0704030504030204" pitchFamily="34" charset="77"/>
                <a:cs typeface="Arial" panose="020B0604020202020204" pitchFamily="34" charset="0"/>
              </a:rPr>
              <a:t>Survival</a:t>
            </a:r>
            <a:r>
              <a:rPr lang="da-DK" sz="2800" b="1" dirty="0">
                <a:solidFill>
                  <a:srgbClr val="002060"/>
                </a:solidFill>
                <a:latin typeface="Arial Rounded MT Bold" panose="020F0704030504030204" pitchFamily="34" charset="77"/>
                <a:cs typeface="Arial" panose="020B0604020202020204" pitchFamily="34" charset="0"/>
              </a:rPr>
              <a:t> (PFS)</a:t>
            </a:r>
          </a:p>
        </p:txBody>
      </p:sp>
      <p:sp>
        <p:nvSpPr>
          <p:cNvPr id="8" name="Tekstfelt 7">
            <a:extLst>
              <a:ext uri="{FF2B5EF4-FFF2-40B4-BE49-F238E27FC236}">
                <a16:creationId xmlns:a16="http://schemas.microsoft.com/office/drawing/2014/main" id="{4B27DB71-3E06-4A4E-A3A1-3652A9237683}"/>
              </a:ext>
            </a:extLst>
          </p:cNvPr>
          <p:cNvSpPr txBox="1"/>
          <p:nvPr/>
        </p:nvSpPr>
        <p:spPr>
          <a:xfrm>
            <a:off x="6053957" y="6273380"/>
            <a:ext cx="6138043" cy="307777"/>
          </a:xfrm>
          <a:prstGeom prst="rect">
            <a:avLst/>
          </a:prstGeom>
          <a:noFill/>
        </p:spPr>
        <p:txBody>
          <a:bodyPr wrap="square" rtlCol="0">
            <a:spAutoFit/>
          </a:bodyPr>
          <a:lstStyle/>
          <a:p>
            <a:pPr algn="r" defTabSz="914377"/>
            <a:r>
              <a:rPr lang="da-DK" sz="1400" dirty="0">
                <a:solidFill>
                  <a:prstClr val="black"/>
                </a:solidFill>
                <a:latin typeface="Arial" panose="020B0604020202020204" pitchFamily="34" charset="0"/>
                <a:cs typeface="Arial" panose="020B0604020202020204" pitchFamily="34" charset="0"/>
              </a:rPr>
              <a:t>All patients with events prior to </a:t>
            </a:r>
            <a:r>
              <a:rPr lang="da-DK" sz="1400" dirty="0" err="1">
                <a:solidFill>
                  <a:prstClr val="black"/>
                </a:solidFill>
                <a:latin typeface="Arial" panose="020B0604020202020204" pitchFamily="34" charset="0"/>
                <a:cs typeface="Arial" panose="020B0604020202020204" pitchFamily="34" charset="0"/>
              </a:rPr>
              <a:t>cycle</a:t>
            </a:r>
            <a:r>
              <a:rPr lang="da-DK" sz="1400" dirty="0">
                <a:solidFill>
                  <a:prstClr val="black"/>
                </a:solidFill>
                <a:latin typeface="Arial" panose="020B0604020202020204" pitchFamily="34" charset="0"/>
                <a:cs typeface="Arial" panose="020B0604020202020204" pitchFamily="34" charset="0"/>
              </a:rPr>
              <a:t> 15 </a:t>
            </a:r>
            <a:r>
              <a:rPr lang="da-DK" sz="1400" dirty="0" err="1">
                <a:solidFill>
                  <a:prstClr val="black"/>
                </a:solidFill>
                <a:latin typeface="Arial" panose="020B0604020202020204" pitchFamily="34" charset="0"/>
                <a:cs typeface="Arial" panose="020B0604020202020204" pitchFamily="34" charset="0"/>
              </a:rPr>
              <a:t>included</a:t>
            </a:r>
            <a:r>
              <a:rPr lang="da-DK" sz="1400" dirty="0">
                <a:solidFill>
                  <a:prstClr val="black"/>
                </a:solidFill>
                <a:latin typeface="Arial" panose="020B0604020202020204" pitchFamily="34" charset="0"/>
                <a:cs typeface="Arial" panose="020B0604020202020204" pitchFamily="34" charset="0"/>
              </a:rPr>
              <a:t> in non-</a:t>
            </a:r>
            <a:r>
              <a:rPr lang="da-DK" sz="1400" dirty="0" err="1">
                <a:solidFill>
                  <a:prstClr val="black"/>
                </a:solidFill>
                <a:latin typeface="Arial" panose="020B0604020202020204" pitchFamily="34" charset="0"/>
                <a:cs typeface="Arial" panose="020B0604020202020204" pitchFamily="34" charset="0"/>
              </a:rPr>
              <a:t>randomized</a:t>
            </a:r>
            <a:r>
              <a:rPr lang="da-DK" sz="1400" dirty="0">
                <a:solidFill>
                  <a:prstClr val="black"/>
                </a:solidFill>
                <a:latin typeface="Arial" panose="020B0604020202020204" pitchFamily="34" charset="0"/>
                <a:cs typeface="Arial" panose="020B0604020202020204" pitchFamily="34" charset="0"/>
              </a:rPr>
              <a:t> </a:t>
            </a:r>
            <a:r>
              <a:rPr lang="da-DK" sz="1400" dirty="0" err="1">
                <a:solidFill>
                  <a:prstClr val="black"/>
                </a:solidFill>
                <a:latin typeface="Arial" panose="020B0604020202020204" pitchFamily="34" charset="0"/>
                <a:cs typeface="Arial" panose="020B0604020202020204" pitchFamily="34" charset="0"/>
              </a:rPr>
              <a:t>group</a:t>
            </a:r>
            <a:endParaRPr lang="da-DK" sz="1400" dirty="0">
              <a:solidFill>
                <a:prstClr val="black"/>
              </a:solidFill>
              <a:latin typeface="Arial" panose="020B0604020202020204" pitchFamily="34" charset="0"/>
              <a:cs typeface="Arial" panose="020B0604020202020204" pitchFamily="34" charset="0"/>
            </a:endParaRPr>
          </a:p>
        </p:txBody>
      </p:sp>
      <p:sp>
        <p:nvSpPr>
          <p:cNvPr id="9" name="Rektangel: afrundede hjørner 8">
            <a:extLst>
              <a:ext uri="{FF2B5EF4-FFF2-40B4-BE49-F238E27FC236}">
                <a16:creationId xmlns:a16="http://schemas.microsoft.com/office/drawing/2014/main" id="{BD9522E8-9445-4F9B-A1E0-0527765E8D52}"/>
              </a:ext>
            </a:extLst>
          </p:cNvPr>
          <p:cNvSpPr/>
          <p:nvPr/>
        </p:nvSpPr>
        <p:spPr>
          <a:xfrm>
            <a:off x="9851074" y="532091"/>
            <a:ext cx="2023895" cy="777164"/>
          </a:xfrm>
          <a:prstGeom prst="round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da-DK" b="1" dirty="0">
                <a:solidFill>
                  <a:srgbClr val="C00000"/>
                </a:solidFill>
                <a:latin typeface="Arial" panose="020B0604020202020204" pitchFamily="34" charset="0"/>
                <a:cs typeface="Arial" panose="020B0604020202020204" pitchFamily="34" charset="0"/>
              </a:rPr>
              <a:t>Arm A, </a:t>
            </a:r>
            <a:r>
              <a:rPr lang="da-DK" b="1" dirty="0" err="1">
                <a:solidFill>
                  <a:srgbClr val="C00000"/>
                </a:solidFill>
                <a:latin typeface="Arial" panose="020B0604020202020204" pitchFamily="34" charset="0"/>
                <a:cs typeface="Arial" panose="020B0604020202020204" pitchFamily="34" charset="0"/>
              </a:rPr>
              <a:t>Ibrutinib</a:t>
            </a:r>
            <a:endParaRPr lang="da-DK" b="1" dirty="0">
              <a:solidFill>
                <a:srgbClr val="C00000"/>
              </a:solidFill>
              <a:latin typeface="Arial" panose="020B0604020202020204" pitchFamily="34" charset="0"/>
              <a:cs typeface="Arial" panose="020B0604020202020204" pitchFamily="34" charset="0"/>
            </a:endParaRPr>
          </a:p>
        </p:txBody>
      </p:sp>
      <p:sp>
        <p:nvSpPr>
          <p:cNvPr id="11" name="Rektangel: afrundede hjørner 10">
            <a:extLst>
              <a:ext uri="{FF2B5EF4-FFF2-40B4-BE49-F238E27FC236}">
                <a16:creationId xmlns:a16="http://schemas.microsoft.com/office/drawing/2014/main" id="{7DD36756-AE03-4FA9-AF32-99EF2EDD327F}"/>
              </a:ext>
            </a:extLst>
          </p:cNvPr>
          <p:cNvSpPr/>
          <p:nvPr/>
        </p:nvSpPr>
        <p:spPr>
          <a:xfrm>
            <a:off x="8913520" y="2205494"/>
            <a:ext cx="3626069" cy="753127"/>
          </a:xfrm>
          <a:prstGeom prst="round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da-DK" b="1" dirty="0">
                <a:solidFill>
                  <a:srgbClr val="0070C0"/>
                </a:solidFill>
                <a:latin typeface="Arial" panose="020B0604020202020204" pitchFamily="34" charset="0"/>
                <a:cs typeface="Arial" panose="020B0604020202020204" pitchFamily="34" charset="0"/>
              </a:rPr>
              <a:t>Non-</a:t>
            </a:r>
            <a:r>
              <a:rPr lang="da-DK" b="1" dirty="0" err="1">
                <a:solidFill>
                  <a:srgbClr val="0070C0"/>
                </a:solidFill>
                <a:latin typeface="Arial" panose="020B0604020202020204" pitchFamily="34" charset="0"/>
                <a:cs typeface="Arial" panose="020B0604020202020204" pitchFamily="34" charset="0"/>
              </a:rPr>
              <a:t>randomized</a:t>
            </a:r>
            <a:r>
              <a:rPr lang="da-DK" b="1" dirty="0">
                <a:solidFill>
                  <a:srgbClr val="0070C0"/>
                </a:solidFill>
                <a:latin typeface="Arial" panose="020B0604020202020204" pitchFamily="34" charset="0"/>
                <a:cs typeface="Arial" panose="020B0604020202020204" pitchFamily="34" charset="0"/>
              </a:rPr>
              <a:t>, MRD+</a:t>
            </a:r>
          </a:p>
          <a:p>
            <a:pPr algn="ctr" defTabSz="914377"/>
            <a:r>
              <a:rPr lang="da-DK" b="1" dirty="0">
                <a:solidFill>
                  <a:srgbClr val="0070C0"/>
                </a:solidFill>
                <a:latin typeface="Arial" panose="020B0604020202020204" pitchFamily="34" charset="0"/>
                <a:cs typeface="Arial" panose="020B0604020202020204" pitchFamily="34" charset="0"/>
              </a:rPr>
              <a:t> </a:t>
            </a:r>
            <a:r>
              <a:rPr lang="da-DK" b="1" dirty="0" err="1">
                <a:solidFill>
                  <a:srgbClr val="0070C0"/>
                </a:solidFill>
                <a:latin typeface="Arial" panose="020B0604020202020204" pitchFamily="34" charset="0"/>
                <a:cs typeface="Arial" panose="020B0604020202020204" pitchFamily="34" charset="0"/>
              </a:rPr>
              <a:t>Ibrutinib</a:t>
            </a:r>
            <a:r>
              <a:rPr lang="da-DK" b="1" dirty="0">
                <a:solidFill>
                  <a:srgbClr val="0070C0"/>
                </a:solidFill>
                <a:latin typeface="Arial" panose="020B0604020202020204" pitchFamily="34" charset="0"/>
                <a:cs typeface="Arial" panose="020B0604020202020204" pitchFamily="34" charset="0"/>
              </a:rPr>
              <a:t> </a:t>
            </a:r>
            <a:r>
              <a:rPr lang="da-DK" b="1" dirty="0" err="1">
                <a:solidFill>
                  <a:srgbClr val="0070C0"/>
                </a:solidFill>
                <a:latin typeface="Arial" panose="020B0604020202020204" pitchFamily="34" charset="0"/>
                <a:cs typeface="Arial" panose="020B0604020202020204" pitchFamily="34" charset="0"/>
              </a:rPr>
              <a:t>maintenance</a:t>
            </a:r>
            <a:endParaRPr lang="da-DK" b="1" dirty="0">
              <a:solidFill>
                <a:srgbClr val="0070C0"/>
              </a:solidFill>
              <a:latin typeface="Arial" panose="020B0604020202020204" pitchFamily="34" charset="0"/>
              <a:cs typeface="Arial" panose="020B0604020202020204" pitchFamily="34" charset="0"/>
            </a:endParaRPr>
          </a:p>
        </p:txBody>
      </p:sp>
      <p:cxnSp>
        <p:nvCxnSpPr>
          <p:cNvPr id="13" name="Lige pilforbindelse 12">
            <a:extLst>
              <a:ext uri="{FF2B5EF4-FFF2-40B4-BE49-F238E27FC236}">
                <a16:creationId xmlns:a16="http://schemas.microsoft.com/office/drawing/2014/main" id="{20FCB5F6-4AF3-4350-A4F6-4B03864236AE}"/>
              </a:ext>
            </a:extLst>
          </p:cNvPr>
          <p:cNvCxnSpPr>
            <a:cxnSpLocks/>
          </p:cNvCxnSpPr>
          <p:nvPr/>
        </p:nvCxnSpPr>
        <p:spPr>
          <a:xfrm flipH="1" flipV="1">
            <a:off x="6479459" y="1160208"/>
            <a:ext cx="1032388" cy="1840593"/>
          </a:xfrm>
          <a:prstGeom prst="straightConnector1">
            <a:avLst/>
          </a:prstGeom>
          <a:ln w="76200">
            <a:solidFill>
              <a:srgbClr val="669900"/>
            </a:solidFill>
            <a:tailEnd type="triangle"/>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95D0824A-7192-B94F-8AC6-42E37597BCE2}"/>
              </a:ext>
            </a:extLst>
          </p:cNvPr>
          <p:cNvSpPr/>
          <p:nvPr/>
        </p:nvSpPr>
        <p:spPr>
          <a:xfrm>
            <a:off x="1022563" y="4680154"/>
            <a:ext cx="324464" cy="8278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panose="020F0502020204030204"/>
            </a:endParaRPr>
          </a:p>
        </p:txBody>
      </p:sp>
      <p:sp>
        <p:nvSpPr>
          <p:cNvPr id="14" name="Rectangle 13">
            <a:extLst>
              <a:ext uri="{FF2B5EF4-FFF2-40B4-BE49-F238E27FC236}">
                <a16:creationId xmlns:a16="http://schemas.microsoft.com/office/drawing/2014/main" id="{7E69FDD6-3D96-C446-AAA6-08E646E740DD}"/>
              </a:ext>
            </a:extLst>
          </p:cNvPr>
          <p:cNvSpPr/>
          <p:nvPr/>
        </p:nvSpPr>
        <p:spPr>
          <a:xfrm>
            <a:off x="1255087" y="2722870"/>
            <a:ext cx="1882877" cy="9359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Calibri" panose="020F0502020204030204"/>
            </a:endParaRPr>
          </a:p>
        </p:txBody>
      </p:sp>
      <p:sp>
        <p:nvSpPr>
          <p:cNvPr id="17" name="Rektangel: afrundede hjørner 8">
            <a:extLst>
              <a:ext uri="{FF2B5EF4-FFF2-40B4-BE49-F238E27FC236}">
                <a16:creationId xmlns:a16="http://schemas.microsoft.com/office/drawing/2014/main" id="{CE04A6A0-E0F8-0340-AE22-1CFDB07D5868}"/>
              </a:ext>
            </a:extLst>
          </p:cNvPr>
          <p:cNvSpPr/>
          <p:nvPr/>
        </p:nvSpPr>
        <p:spPr>
          <a:xfrm>
            <a:off x="9831409" y="867565"/>
            <a:ext cx="2490097" cy="777164"/>
          </a:xfrm>
          <a:prstGeom prst="round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da-DK" b="1" dirty="0">
                <a:solidFill>
                  <a:srgbClr val="669900"/>
                </a:solidFill>
                <a:latin typeface="Arial" panose="020B0604020202020204" pitchFamily="34" charset="0"/>
                <a:cs typeface="Arial" panose="020B0604020202020204" pitchFamily="34" charset="0"/>
              </a:rPr>
              <a:t>Arm B, Observation</a:t>
            </a:r>
          </a:p>
        </p:txBody>
      </p:sp>
      <p:sp>
        <p:nvSpPr>
          <p:cNvPr id="23" name="Rektangel: afrundede hjørner 31">
            <a:extLst>
              <a:ext uri="{FF2B5EF4-FFF2-40B4-BE49-F238E27FC236}">
                <a16:creationId xmlns:a16="http://schemas.microsoft.com/office/drawing/2014/main" id="{B65186AB-1EFE-334F-BC0C-0D02DE99C451}"/>
              </a:ext>
            </a:extLst>
          </p:cNvPr>
          <p:cNvSpPr/>
          <p:nvPr/>
        </p:nvSpPr>
        <p:spPr>
          <a:xfrm>
            <a:off x="6665707" y="3190861"/>
            <a:ext cx="4946621" cy="1335059"/>
          </a:xfrm>
          <a:prstGeom prst="roundRect">
            <a:avLst/>
          </a:prstGeom>
          <a:noFill/>
          <a:ln w="38100">
            <a:solidFill>
              <a:srgbClr val="66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377"/>
            <a:r>
              <a:rPr lang="da-DK" sz="2000" b="1" dirty="0" err="1">
                <a:solidFill>
                  <a:prstClr val="black"/>
                </a:solidFill>
                <a:latin typeface="Arial" panose="020B0604020202020204" pitchFamily="34" charset="0"/>
                <a:cs typeface="Arial" panose="020B0604020202020204" pitchFamily="34" charset="0"/>
              </a:rPr>
              <a:t>Primary</a:t>
            </a:r>
            <a:r>
              <a:rPr lang="da-DK" sz="2000" b="1" dirty="0">
                <a:solidFill>
                  <a:prstClr val="black"/>
                </a:solidFill>
                <a:latin typeface="Arial" panose="020B0604020202020204" pitchFamily="34" charset="0"/>
                <a:cs typeface="Arial" panose="020B0604020202020204" pitchFamily="34" charset="0"/>
              </a:rPr>
              <a:t> </a:t>
            </a:r>
            <a:r>
              <a:rPr lang="da-DK" sz="2000" b="1" dirty="0" err="1">
                <a:solidFill>
                  <a:prstClr val="black"/>
                </a:solidFill>
                <a:latin typeface="Arial" panose="020B0604020202020204" pitchFamily="34" charset="0"/>
                <a:cs typeface="Arial" panose="020B0604020202020204" pitchFamily="34" charset="0"/>
              </a:rPr>
              <a:t>endpoint</a:t>
            </a:r>
            <a:r>
              <a:rPr lang="da-DK" sz="2000" b="1" dirty="0">
                <a:solidFill>
                  <a:prstClr val="black"/>
                </a:solidFill>
                <a:latin typeface="Arial" panose="020B0604020202020204" pitchFamily="34" charset="0"/>
                <a:cs typeface="Arial" panose="020B0604020202020204" pitchFamily="34" charset="0"/>
              </a:rPr>
              <a:t>: Arm B Observation</a:t>
            </a:r>
          </a:p>
          <a:p>
            <a:pPr marL="342891" indent="-227008" defTabSz="914377">
              <a:buFont typeface="Arial" panose="020B0604020202020204" pitchFamily="34" charset="0"/>
              <a:buChar char="•"/>
            </a:pPr>
            <a:r>
              <a:rPr lang="da-DK" sz="2000" b="1" dirty="0">
                <a:solidFill>
                  <a:prstClr val="black"/>
                </a:solidFill>
                <a:latin typeface="Arial" panose="020B0604020202020204" pitchFamily="34" charset="0"/>
                <a:cs typeface="Arial" panose="020B0604020202020204" pitchFamily="34" charset="0"/>
              </a:rPr>
              <a:t>98% PFS 12 </a:t>
            </a:r>
            <a:r>
              <a:rPr lang="da-DK" sz="2000" b="1" dirty="0" err="1">
                <a:solidFill>
                  <a:prstClr val="black"/>
                </a:solidFill>
                <a:latin typeface="Arial" panose="020B0604020202020204" pitchFamily="34" charset="0"/>
                <a:cs typeface="Arial" panose="020B0604020202020204" pitchFamily="34" charset="0"/>
              </a:rPr>
              <a:t>months</a:t>
            </a:r>
            <a:r>
              <a:rPr lang="da-DK" sz="2000" b="1" dirty="0">
                <a:solidFill>
                  <a:prstClr val="black"/>
                </a:solidFill>
                <a:latin typeface="Arial" panose="020B0604020202020204" pitchFamily="34" charset="0"/>
                <a:cs typeface="Arial" panose="020B0604020202020204" pitchFamily="34" charset="0"/>
              </a:rPr>
              <a:t> </a:t>
            </a:r>
            <a:r>
              <a:rPr lang="da-DK" sz="2000" b="1" dirty="0" err="1">
                <a:solidFill>
                  <a:prstClr val="black"/>
                </a:solidFill>
                <a:latin typeface="Arial" panose="020B0604020202020204" pitchFamily="34" charset="0"/>
                <a:cs typeface="Arial" panose="020B0604020202020204" pitchFamily="34" charset="0"/>
              </a:rPr>
              <a:t>after</a:t>
            </a:r>
            <a:r>
              <a:rPr lang="da-DK" sz="2000" b="1" dirty="0">
                <a:solidFill>
                  <a:prstClr val="black"/>
                </a:solidFill>
                <a:latin typeface="Arial" panose="020B0604020202020204" pitchFamily="34" charset="0"/>
                <a:cs typeface="Arial" panose="020B0604020202020204" pitchFamily="34" charset="0"/>
              </a:rPr>
              <a:t> stopping (</a:t>
            </a:r>
            <a:r>
              <a:rPr lang="da-DK" sz="2000" b="1" dirty="0" err="1">
                <a:solidFill>
                  <a:prstClr val="black"/>
                </a:solidFill>
                <a:latin typeface="Arial" panose="020B0604020202020204" pitchFamily="34" charset="0"/>
                <a:cs typeface="Arial" panose="020B0604020202020204" pitchFamily="34" charset="0"/>
              </a:rPr>
              <a:t>Month</a:t>
            </a:r>
            <a:r>
              <a:rPr lang="da-DK" sz="2000" b="1" dirty="0">
                <a:solidFill>
                  <a:prstClr val="black"/>
                </a:solidFill>
                <a:latin typeface="Arial" panose="020B0604020202020204" pitchFamily="34" charset="0"/>
                <a:cs typeface="Arial" panose="020B0604020202020204" pitchFamily="34" charset="0"/>
              </a:rPr>
              <a:t> 27)</a:t>
            </a:r>
            <a:r>
              <a:rPr lang="da-DK" sz="1600" b="1" dirty="0">
                <a:solidFill>
                  <a:prstClr val="black"/>
                </a:solidFill>
                <a:latin typeface="Arial" panose="020B0604020202020204" pitchFamily="34" charset="0"/>
                <a:cs typeface="Arial" panose="020B0604020202020204" pitchFamily="34" charset="0"/>
              </a:rPr>
              <a:t> </a:t>
            </a:r>
          </a:p>
        </p:txBody>
      </p:sp>
      <p:sp>
        <p:nvSpPr>
          <p:cNvPr id="15" name="TextBox 14">
            <a:extLst>
              <a:ext uri="{FF2B5EF4-FFF2-40B4-BE49-F238E27FC236}">
                <a16:creationId xmlns:a16="http://schemas.microsoft.com/office/drawing/2014/main" id="{A3A5D6BD-E548-164F-B2CA-5C092836003A}"/>
              </a:ext>
            </a:extLst>
          </p:cNvPr>
          <p:cNvSpPr txBox="1"/>
          <p:nvPr/>
        </p:nvSpPr>
        <p:spPr>
          <a:xfrm>
            <a:off x="0" y="6611779"/>
            <a:ext cx="5887844" cy="246221"/>
          </a:xfrm>
          <a:prstGeom prst="rect">
            <a:avLst/>
          </a:prstGeom>
          <a:noFill/>
        </p:spPr>
        <p:txBody>
          <a:bodyPr wrap="square" rtlCol="0">
            <a:spAutoFit/>
          </a:bodyPr>
          <a:lstStyle/>
          <a:p>
            <a:r>
              <a:rPr lang="en-US" sz="1000" dirty="0"/>
              <a:t>Niemann CU et al. ASH 2021;Abstract 69. </a:t>
            </a:r>
          </a:p>
        </p:txBody>
      </p:sp>
      <p:sp>
        <p:nvSpPr>
          <p:cNvPr id="16" name="TextBox 15">
            <a:extLst>
              <a:ext uri="{FF2B5EF4-FFF2-40B4-BE49-F238E27FC236}">
                <a16:creationId xmlns:a16="http://schemas.microsoft.com/office/drawing/2014/main" id="{DF71DE32-EA5F-7146-922C-1E9831B63768}"/>
              </a:ext>
            </a:extLst>
          </p:cNvPr>
          <p:cNvSpPr txBox="1"/>
          <p:nvPr/>
        </p:nvSpPr>
        <p:spPr>
          <a:xfrm>
            <a:off x="5929746" y="6517886"/>
            <a:ext cx="6262254" cy="323165"/>
          </a:xfrm>
          <a:prstGeom prst="rect">
            <a:avLst/>
          </a:prstGeom>
          <a:noFill/>
        </p:spPr>
        <p:txBody>
          <a:bodyPr wrap="square">
            <a:spAutoFit/>
          </a:bodyPr>
          <a:lstStyle/>
          <a:p>
            <a:pPr algn="r"/>
            <a:r>
              <a:rPr lang="en-US" sz="1500" b="0" i="0" dirty="0">
                <a:effectLst/>
                <a:latin typeface="Calibri" panose="020F0502020204030204" pitchFamily="34" charset="0"/>
                <a:cs typeface="Calibri" panose="020F0502020204030204" pitchFamily="34" charset="0"/>
              </a:rPr>
              <a:t>Courtesy of Lindsey </a:t>
            </a:r>
            <a:r>
              <a:rPr lang="en-US" sz="1500" b="0" i="0" dirty="0" err="1">
                <a:effectLst/>
                <a:latin typeface="Calibri" panose="020F0502020204030204" pitchFamily="34" charset="0"/>
                <a:cs typeface="Calibri" panose="020F0502020204030204" pitchFamily="34" charset="0"/>
              </a:rPr>
              <a:t>Roeker</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2191455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kstfelt 3">
            <a:extLst>
              <a:ext uri="{FF2B5EF4-FFF2-40B4-BE49-F238E27FC236}">
                <a16:creationId xmlns:a16="http://schemas.microsoft.com/office/drawing/2014/main" id="{3671656F-741F-45E2-813C-5DC52526B33A}"/>
              </a:ext>
            </a:extLst>
          </p:cNvPr>
          <p:cNvSpPr txBox="1"/>
          <p:nvPr/>
        </p:nvSpPr>
        <p:spPr>
          <a:xfrm>
            <a:off x="-1" y="117083"/>
            <a:ext cx="12061372" cy="523220"/>
          </a:xfrm>
          <a:prstGeom prst="rect">
            <a:avLst/>
          </a:prstGeom>
          <a:noFill/>
        </p:spPr>
        <p:txBody>
          <a:bodyPr wrap="square" rtlCol="0">
            <a:spAutoFit/>
          </a:bodyPr>
          <a:lstStyle/>
          <a:p>
            <a:pPr defTabSz="914377"/>
            <a:r>
              <a:rPr lang="da-DK" sz="2800" b="1" dirty="0" err="1">
                <a:solidFill>
                  <a:srgbClr val="002060"/>
                </a:solidFill>
                <a:latin typeface="Arial Rounded MT Bold" panose="020F0704030504030204" pitchFamily="34" charset="77"/>
                <a:cs typeface="Arial" panose="020B0604020202020204" pitchFamily="34" charset="0"/>
              </a:rPr>
              <a:t>uMRD</a:t>
            </a:r>
            <a:r>
              <a:rPr lang="da-DK" sz="2800" b="1" dirty="0">
                <a:solidFill>
                  <a:srgbClr val="002060"/>
                </a:solidFill>
                <a:latin typeface="Arial Rounded MT Bold" panose="020F0704030504030204" pitchFamily="34" charset="77"/>
                <a:cs typeface="Arial" panose="020B0604020202020204" pitchFamily="34" charset="0"/>
              </a:rPr>
              <a:t> over time from C15</a:t>
            </a:r>
            <a:r>
              <a:rPr lang="da-DK" sz="2800" b="1" dirty="0">
                <a:solidFill>
                  <a:srgbClr val="E7E6E6">
                    <a:lumMod val="50000"/>
                  </a:srgbClr>
                </a:solidFill>
                <a:latin typeface="Arial" panose="020B0604020202020204" pitchFamily="34" charset="0"/>
                <a:cs typeface="Arial" panose="020B0604020202020204" pitchFamily="34" charset="0"/>
              </a:rPr>
              <a:t>, </a:t>
            </a:r>
            <a:r>
              <a:rPr lang="da-DK" sz="2800" b="1" dirty="0">
                <a:solidFill>
                  <a:srgbClr val="C00000"/>
                </a:solidFill>
                <a:latin typeface="Arial" panose="020B0604020202020204" pitchFamily="34" charset="0"/>
                <a:cs typeface="Arial" panose="020B0604020202020204" pitchFamily="34" charset="0"/>
              </a:rPr>
              <a:t>Arm A: </a:t>
            </a:r>
            <a:r>
              <a:rPr lang="da-DK" sz="2800" b="1" dirty="0" err="1">
                <a:solidFill>
                  <a:srgbClr val="C00000"/>
                </a:solidFill>
                <a:latin typeface="Arial" panose="020B0604020202020204" pitchFamily="34" charset="0"/>
                <a:cs typeface="Arial" panose="020B0604020202020204" pitchFamily="34" charset="0"/>
              </a:rPr>
              <a:t>ibrutinib</a:t>
            </a:r>
            <a:r>
              <a:rPr lang="da-DK" sz="2800" b="1" dirty="0">
                <a:solidFill>
                  <a:srgbClr val="C00000"/>
                </a:solidFill>
                <a:latin typeface="Arial" panose="020B0604020202020204" pitchFamily="34" charset="0"/>
                <a:cs typeface="Arial" panose="020B0604020202020204" pitchFamily="34" charset="0"/>
              </a:rPr>
              <a:t> </a:t>
            </a:r>
            <a:r>
              <a:rPr lang="da-DK" sz="2800" b="1" dirty="0">
                <a:solidFill>
                  <a:srgbClr val="002060"/>
                </a:solidFill>
                <a:latin typeface="Arial Rounded MT Bold" panose="020F0704030504030204" pitchFamily="34" charset="77"/>
                <a:cs typeface="Arial" panose="020B0604020202020204" pitchFamily="34" charset="0"/>
              </a:rPr>
              <a:t>and</a:t>
            </a:r>
            <a:r>
              <a:rPr lang="da-DK" sz="2800" b="1" dirty="0">
                <a:solidFill>
                  <a:srgbClr val="E7E6E6">
                    <a:lumMod val="50000"/>
                  </a:srgbClr>
                </a:solidFill>
                <a:latin typeface="Arial" panose="020B0604020202020204" pitchFamily="34" charset="0"/>
                <a:cs typeface="Arial" panose="020B0604020202020204" pitchFamily="34" charset="0"/>
              </a:rPr>
              <a:t> </a:t>
            </a:r>
            <a:r>
              <a:rPr lang="da-DK" sz="2800" b="1" dirty="0">
                <a:solidFill>
                  <a:srgbClr val="669900"/>
                </a:solidFill>
                <a:latin typeface="Arial" panose="020B0604020202020204" pitchFamily="34" charset="0"/>
                <a:cs typeface="Arial" panose="020B0604020202020204" pitchFamily="34" charset="0"/>
              </a:rPr>
              <a:t>Arm B: observation</a:t>
            </a:r>
            <a:endParaRPr lang="da-DK" sz="2800" b="1" dirty="0">
              <a:solidFill>
                <a:srgbClr val="E7E6E6">
                  <a:lumMod val="50000"/>
                </a:srgbClr>
              </a:solidFill>
              <a:latin typeface="Arial" panose="020B0604020202020204" pitchFamily="34" charset="0"/>
              <a:cs typeface="Arial" panose="020B0604020202020204" pitchFamily="34" charset="0"/>
            </a:endParaRPr>
          </a:p>
        </p:txBody>
      </p:sp>
      <p:pic>
        <p:nvPicPr>
          <p:cNvPr id="5" name="Billede 4">
            <a:extLst>
              <a:ext uri="{FF2B5EF4-FFF2-40B4-BE49-F238E27FC236}">
                <a16:creationId xmlns:a16="http://schemas.microsoft.com/office/drawing/2014/main" id="{C63AB428-1DC8-4DD6-A239-00763C468D40}"/>
              </a:ext>
            </a:extLst>
          </p:cNvPr>
          <p:cNvPicPr>
            <a:picLocks noChangeAspect="1"/>
          </p:cNvPicPr>
          <p:nvPr/>
        </p:nvPicPr>
        <p:blipFill rotWithShape="1">
          <a:blip r:embed="rId3"/>
          <a:srcRect t="16160" b="16220"/>
          <a:stretch/>
        </p:blipFill>
        <p:spPr>
          <a:xfrm>
            <a:off x="3632925" y="856752"/>
            <a:ext cx="6220391" cy="3223077"/>
          </a:xfrm>
          <a:prstGeom prst="rect">
            <a:avLst/>
          </a:prstGeom>
        </p:spPr>
      </p:pic>
      <p:pic>
        <p:nvPicPr>
          <p:cNvPr id="6" name="Billede 5">
            <a:extLst>
              <a:ext uri="{FF2B5EF4-FFF2-40B4-BE49-F238E27FC236}">
                <a16:creationId xmlns:a16="http://schemas.microsoft.com/office/drawing/2014/main" id="{60183F5A-BD67-4170-8271-D80105259140}"/>
              </a:ext>
            </a:extLst>
          </p:cNvPr>
          <p:cNvPicPr>
            <a:picLocks noChangeAspect="1"/>
          </p:cNvPicPr>
          <p:nvPr/>
        </p:nvPicPr>
        <p:blipFill rotWithShape="1">
          <a:blip r:embed="rId4"/>
          <a:srcRect l="150" t="18122" b="14420"/>
          <a:stretch/>
        </p:blipFill>
        <p:spPr>
          <a:xfrm>
            <a:off x="3623091" y="3424906"/>
            <a:ext cx="6220391" cy="3220205"/>
          </a:xfrm>
          <a:prstGeom prst="rect">
            <a:avLst/>
          </a:prstGeom>
        </p:spPr>
      </p:pic>
      <p:sp>
        <p:nvSpPr>
          <p:cNvPr id="7" name="Tekstfelt 6">
            <a:extLst>
              <a:ext uri="{FF2B5EF4-FFF2-40B4-BE49-F238E27FC236}">
                <a16:creationId xmlns:a16="http://schemas.microsoft.com/office/drawing/2014/main" id="{9C6DEA33-E8F8-410E-85B2-96F0418B82D5}"/>
              </a:ext>
            </a:extLst>
          </p:cNvPr>
          <p:cNvSpPr txBox="1"/>
          <p:nvPr/>
        </p:nvSpPr>
        <p:spPr>
          <a:xfrm>
            <a:off x="605408" y="1790052"/>
            <a:ext cx="9574925" cy="738664"/>
          </a:xfrm>
          <a:prstGeom prst="rect">
            <a:avLst/>
          </a:prstGeom>
          <a:noFill/>
        </p:spPr>
        <p:txBody>
          <a:bodyPr wrap="square" rtlCol="0">
            <a:spAutoFit/>
          </a:bodyPr>
          <a:lstStyle/>
          <a:p>
            <a:pPr defTabSz="914377"/>
            <a:r>
              <a:rPr lang="da-DK" sz="2800" b="1" dirty="0">
                <a:solidFill>
                  <a:srgbClr val="C00000"/>
                </a:solidFill>
                <a:latin typeface="Arial" panose="020B0604020202020204" pitchFamily="34" charset="0"/>
                <a:cs typeface="Arial" panose="020B0604020202020204" pitchFamily="34" charset="0"/>
              </a:rPr>
              <a:t>Arm A, </a:t>
            </a:r>
            <a:r>
              <a:rPr lang="da-DK" sz="2800" b="1" dirty="0" err="1">
                <a:solidFill>
                  <a:srgbClr val="C00000"/>
                </a:solidFill>
                <a:latin typeface="Arial" panose="020B0604020202020204" pitchFamily="34" charset="0"/>
                <a:cs typeface="Arial" panose="020B0604020202020204" pitchFamily="34" charset="0"/>
              </a:rPr>
              <a:t>Ibrutinib</a:t>
            </a:r>
            <a:endParaRPr lang="da-DK" sz="2800" b="1" dirty="0">
              <a:solidFill>
                <a:srgbClr val="C00000"/>
              </a:solidFill>
              <a:latin typeface="Arial" panose="020B0604020202020204" pitchFamily="34" charset="0"/>
              <a:cs typeface="Arial" panose="020B0604020202020204" pitchFamily="34" charset="0"/>
            </a:endParaRPr>
          </a:p>
          <a:p>
            <a:pPr defTabSz="914377"/>
            <a:r>
              <a:rPr lang="da-DK" sz="1400" b="1" dirty="0">
                <a:solidFill>
                  <a:srgbClr val="C00000"/>
                </a:solidFill>
                <a:latin typeface="Arial" panose="020B0604020202020204" pitchFamily="34" charset="0"/>
                <a:cs typeface="Arial" panose="020B0604020202020204" pitchFamily="34" charset="0"/>
              </a:rPr>
              <a:t>(N=24)</a:t>
            </a:r>
          </a:p>
        </p:txBody>
      </p:sp>
      <p:sp>
        <p:nvSpPr>
          <p:cNvPr id="8" name="Tekstfelt 7">
            <a:extLst>
              <a:ext uri="{FF2B5EF4-FFF2-40B4-BE49-F238E27FC236}">
                <a16:creationId xmlns:a16="http://schemas.microsoft.com/office/drawing/2014/main" id="{D899A3B9-E071-4B9F-B702-08948D7E1D20}"/>
              </a:ext>
            </a:extLst>
          </p:cNvPr>
          <p:cNvSpPr txBox="1"/>
          <p:nvPr/>
        </p:nvSpPr>
        <p:spPr>
          <a:xfrm>
            <a:off x="196647" y="4126400"/>
            <a:ext cx="9574925" cy="738664"/>
          </a:xfrm>
          <a:prstGeom prst="rect">
            <a:avLst/>
          </a:prstGeom>
          <a:noFill/>
        </p:spPr>
        <p:txBody>
          <a:bodyPr wrap="square" rtlCol="0">
            <a:spAutoFit/>
          </a:bodyPr>
          <a:lstStyle/>
          <a:p>
            <a:pPr defTabSz="914377"/>
            <a:r>
              <a:rPr lang="da-DK" sz="2800" b="1" dirty="0">
                <a:solidFill>
                  <a:srgbClr val="669900"/>
                </a:solidFill>
                <a:latin typeface="Arial" panose="020B0604020202020204" pitchFamily="34" charset="0"/>
                <a:cs typeface="Arial" panose="020B0604020202020204" pitchFamily="34" charset="0"/>
              </a:rPr>
              <a:t>Arm B, Observation</a:t>
            </a:r>
          </a:p>
          <a:p>
            <a:pPr defTabSz="914377"/>
            <a:r>
              <a:rPr lang="da-DK" sz="1400" b="1" dirty="0">
                <a:solidFill>
                  <a:srgbClr val="669900"/>
                </a:solidFill>
                <a:latin typeface="Arial" panose="020B0604020202020204" pitchFamily="34" charset="0"/>
                <a:cs typeface="Arial" panose="020B0604020202020204" pitchFamily="34" charset="0"/>
              </a:rPr>
              <a:t>(N=48): </a:t>
            </a:r>
            <a:r>
              <a:rPr lang="da-DK" sz="1400" b="1" dirty="0" err="1">
                <a:solidFill>
                  <a:srgbClr val="669900"/>
                </a:solidFill>
                <a:latin typeface="Arial" panose="020B0604020202020204" pitchFamily="34" charset="0"/>
                <a:cs typeface="Arial" panose="020B0604020202020204" pitchFamily="34" charset="0"/>
              </a:rPr>
              <a:t>Primary</a:t>
            </a:r>
            <a:r>
              <a:rPr lang="da-DK" sz="1400" b="1" dirty="0">
                <a:solidFill>
                  <a:srgbClr val="669900"/>
                </a:solidFill>
                <a:latin typeface="Arial" panose="020B0604020202020204" pitchFamily="34" charset="0"/>
                <a:cs typeface="Arial" panose="020B0604020202020204" pitchFamily="34" charset="0"/>
              </a:rPr>
              <a:t> </a:t>
            </a:r>
            <a:r>
              <a:rPr lang="da-DK" sz="1400" b="1" dirty="0" err="1">
                <a:solidFill>
                  <a:srgbClr val="669900"/>
                </a:solidFill>
                <a:latin typeface="Arial" panose="020B0604020202020204" pitchFamily="34" charset="0"/>
                <a:cs typeface="Arial" panose="020B0604020202020204" pitchFamily="34" charset="0"/>
              </a:rPr>
              <a:t>Endpoint</a:t>
            </a:r>
            <a:endParaRPr lang="da-DK" sz="1400" b="1" dirty="0">
              <a:solidFill>
                <a:srgbClr val="669900"/>
              </a:solidFill>
              <a:latin typeface="Arial" panose="020B0604020202020204" pitchFamily="34" charset="0"/>
              <a:cs typeface="Arial" panose="020B0604020202020204" pitchFamily="34" charset="0"/>
            </a:endParaRPr>
          </a:p>
        </p:txBody>
      </p:sp>
      <p:grpSp>
        <p:nvGrpSpPr>
          <p:cNvPr id="9" name="Group 7">
            <a:extLst>
              <a:ext uri="{FF2B5EF4-FFF2-40B4-BE49-F238E27FC236}">
                <a16:creationId xmlns:a16="http://schemas.microsoft.com/office/drawing/2014/main" id="{86BC3BD5-104E-4016-A7E6-E4E8773CFDF8}"/>
              </a:ext>
            </a:extLst>
          </p:cNvPr>
          <p:cNvGrpSpPr/>
          <p:nvPr/>
        </p:nvGrpSpPr>
        <p:grpSpPr>
          <a:xfrm>
            <a:off x="2338687" y="554784"/>
            <a:ext cx="8421971" cy="293280"/>
            <a:chOff x="643093" y="67116"/>
            <a:chExt cx="8421971" cy="293280"/>
          </a:xfrm>
        </p:grpSpPr>
        <p:sp>
          <p:nvSpPr>
            <p:cNvPr id="10" name="TextBox 8">
              <a:extLst>
                <a:ext uri="{FF2B5EF4-FFF2-40B4-BE49-F238E27FC236}">
                  <a16:creationId xmlns:a16="http://schemas.microsoft.com/office/drawing/2014/main" id="{597AA933-F54E-41F4-9601-C75BC5A2963E}"/>
                </a:ext>
              </a:extLst>
            </p:cNvPr>
            <p:cNvSpPr txBox="1"/>
            <p:nvPr/>
          </p:nvSpPr>
          <p:spPr>
            <a:xfrm>
              <a:off x="852976" y="67116"/>
              <a:ext cx="2325665" cy="292388"/>
            </a:xfrm>
            <a:prstGeom prst="rect">
              <a:avLst/>
            </a:prstGeom>
            <a:noFill/>
          </p:spPr>
          <p:txBody>
            <a:bodyPr wrap="square" rtlCol="0">
              <a:spAutoFit/>
            </a:bodyPr>
            <a:lstStyle/>
            <a:p>
              <a:pPr defTabSz="914377"/>
              <a:r>
                <a:rPr lang="nl-NL" sz="1300" dirty="0" err="1">
                  <a:solidFill>
                    <a:prstClr val="black"/>
                  </a:solidFill>
                  <a:latin typeface="Calibri" panose="020F0502020204030204"/>
                </a:rPr>
                <a:t>Undetectable</a:t>
              </a:r>
              <a:r>
                <a:rPr lang="nl-NL" sz="1300" dirty="0">
                  <a:solidFill>
                    <a:prstClr val="black"/>
                  </a:solidFill>
                  <a:latin typeface="Calibri" panose="020F0502020204030204"/>
                </a:rPr>
                <a:t> MRD (&lt;10</a:t>
              </a:r>
              <a:r>
                <a:rPr lang="nl-NL" sz="1300" baseline="30000" dirty="0">
                  <a:solidFill>
                    <a:prstClr val="black"/>
                  </a:solidFill>
                  <a:latin typeface="Calibri" panose="020F0502020204030204"/>
                </a:rPr>
                <a:t>-4</a:t>
              </a:r>
              <a:r>
                <a:rPr lang="nl-NL" sz="1300" dirty="0">
                  <a:solidFill>
                    <a:prstClr val="black"/>
                  </a:solidFill>
                  <a:latin typeface="Calibri" panose="020F0502020204030204"/>
                </a:rPr>
                <a:t>)</a:t>
              </a:r>
              <a:endParaRPr lang="en-US" sz="1300" dirty="0">
                <a:solidFill>
                  <a:prstClr val="black"/>
                </a:solidFill>
                <a:latin typeface="Calibri" panose="020F0502020204030204"/>
              </a:endParaRPr>
            </a:p>
          </p:txBody>
        </p:sp>
        <p:sp>
          <p:nvSpPr>
            <p:cNvPr id="11" name="TextBox 9">
              <a:extLst>
                <a:ext uri="{FF2B5EF4-FFF2-40B4-BE49-F238E27FC236}">
                  <a16:creationId xmlns:a16="http://schemas.microsoft.com/office/drawing/2014/main" id="{E2E376E9-7F6D-4E86-9625-42E8C3BCCF88}"/>
                </a:ext>
              </a:extLst>
            </p:cNvPr>
            <p:cNvSpPr txBox="1"/>
            <p:nvPr/>
          </p:nvSpPr>
          <p:spPr>
            <a:xfrm>
              <a:off x="3067856" y="67563"/>
              <a:ext cx="2563323" cy="292388"/>
            </a:xfrm>
            <a:prstGeom prst="rect">
              <a:avLst/>
            </a:prstGeom>
            <a:noFill/>
          </p:spPr>
          <p:txBody>
            <a:bodyPr wrap="square" rtlCol="0">
              <a:spAutoFit/>
            </a:bodyPr>
            <a:lstStyle/>
            <a:p>
              <a:pPr defTabSz="914377"/>
              <a:r>
                <a:rPr lang="nl-NL" sz="1300" dirty="0">
                  <a:solidFill>
                    <a:prstClr val="black"/>
                  </a:solidFill>
                  <a:latin typeface="Calibri" panose="020F0502020204030204"/>
                </a:rPr>
                <a:t>Low MRD </a:t>
              </a:r>
              <a:r>
                <a:rPr lang="nl-NL" sz="1300" dirty="0" err="1">
                  <a:solidFill>
                    <a:prstClr val="black"/>
                  </a:solidFill>
                  <a:latin typeface="Calibri" panose="020F0502020204030204"/>
                </a:rPr>
                <a:t>Positive</a:t>
              </a:r>
              <a:r>
                <a:rPr lang="nl-NL" sz="1300" dirty="0">
                  <a:solidFill>
                    <a:prstClr val="black"/>
                  </a:solidFill>
                  <a:latin typeface="Calibri" panose="020F0502020204030204"/>
                </a:rPr>
                <a:t> (</a:t>
              </a:r>
              <a:r>
                <a:rPr lang="nl-NL" sz="1300" dirty="0">
                  <a:solidFill>
                    <a:prstClr val="black"/>
                  </a:solidFill>
                  <a:latin typeface="Calibri" panose="020F0502020204030204"/>
                  <a:cs typeface="Calibri" panose="020F0502020204030204" pitchFamily="34" charset="0"/>
                </a:rPr>
                <a:t>≥10</a:t>
              </a:r>
              <a:r>
                <a:rPr lang="nl-NL" sz="1300" baseline="30000" dirty="0">
                  <a:solidFill>
                    <a:prstClr val="black"/>
                  </a:solidFill>
                  <a:latin typeface="Calibri" panose="020F0502020204030204"/>
                  <a:cs typeface="Calibri" panose="020F0502020204030204" pitchFamily="34" charset="0"/>
                </a:rPr>
                <a:t>-4 </a:t>
              </a:r>
              <a:r>
                <a:rPr lang="nl-NL" sz="1300" dirty="0">
                  <a:solidFill>
                    <a:prstClr val="black"/>
                  </a:solidFill>
                  <a:latin typeface="Calibri" panose="020F0502020204030204"/>
                  <a:cs typeface="Calibri" panose="020F0502020204030204" pitchFamily="34" charset="0"/>
                </a:rPr>
                <a:t> </a:t>
              </a:r>
              <a:r>
                <a:rPr lang="nl-NL" sz="1300" dirty="0" err="1">
                  <a:solidFill>
                    <a:prstClr val="black"/>
                  </a:solidFill>
                  <a:latin typeface="Calibri" panose="020F0502020204030204"/>
                  <a:cs typeface="Calibri" panose="020F0502020204030204" pitchFamily="34" charset="0"/>
                </a:rPr>
                <a:t>and</a:t>
              </a:r>
              <a:r>
                <a:rPr lang="nl-NL" sz="1300" dirty="0">
                  <a:solidFill>
                    <a:prstClr val="black"/>
                  </a:solidFill>
                  <a:latin typeface="Calibri" panose="020F0502020204030204"/>
                  <a:cs typeface="Calibri" panose="020F0502020204030204" pitchFamily="34" charset="0"/>
                </a:rPr>
                <a:t> &lt;10</a:t>
              </a:r>
              <a:r>
                <a:rPr lang="nl-NL" sz="1300" baseline="30000" dirty="0">
                  <a:solidFill>
                    <a:prstClr val="black"/>
                  </a:solidFill>
                  <a:latin typeface="Calibri" panose="020F0502020204030204"/>
                  <a:cs typeface="Calibri" panose="020F0502020204030204" pitchFamily="34" charset="0"/>
                </a:rPr>
                <a:t>-2</a:t>
              </a:r>
              <a:r>
                <a:rPr lang="nl-NL" sz="1300" dirty="0">
                  <a:solidFill>
                    <a:prstClr val="black"/>
                  </a:solidFill>
                  <a:latin typeface="Calibri" panose="020F0502020204030204"/>
                  <a:cs typeface="Calibri" panose="020F0502020204030204" pitchFamily="34" charset="0"/>
                </a:rPr>
                <a:t>)</a:t>
              </a:r>
              <a:endParaRPr lang="en-US" sz="1300" dirty="0">
                <a:solidFill>
                  <a:prstClr val="black"/>
                </a:solidFill>
                <a:latin typeface="Calibri" panose="020F0502020204030204"/>
              </a:endParaRPr>
            </a:p>
          </p:txBody>
        </p:sp>
        <p:sp>
          <p:nvSpPr>
            <p:cNvPr id="12" name="TextBox 10">
              <a:extLst>
                <a:ext uri="{FF2B5EF4-FFF2-40B4-BE49-F238E27FC236}">
                  <a16:creationId xmlns:a16="http://schemas.microsoft.com/office/drawing/2014/main" id="{D5E50E4A-9B13-4E91-B3C6-DB4E1E055B70}"/>
                </a:ext>
              </a:extLst>
            </p:cNvPr>
            <p:cNvSpPr txBox="1"/>
            <p:nvPr/>
          </p:nvSpPr>
          <p:spPr>
            <a:xfrm>
              <a:off x="5819580" y="67563"/>
              <a:ext cx="2181355" cy="292388"/>
            </a:xfrm>
            <a:prstGeom prst="rect">
              <a:avLst/>
            </a:prstGeom>
            <a:noFill/>
          </p:spPr>
          <p:txBody>
            <a:bodyPr wrap="square" rtlCol="0">
              <a:spAutoFit/>
            </a:bodyPr>
            <a:lstStyle/>
            <a:p>
              <a:pPr defTabSz="914377"/>
              <a:r>
                <a:rPr lang="nl-NL" sz="1300" dirty="0">
                  <a:solidFill>
                    <a:prstClr val="black"/>
                  </a:solidFill>
                  <a:latin typeface="Calibri" panose="020F0502020204030204"/>
                </a:rPr>
                <a:t>High MRD </a:t>
              </a:r>
              <a:r>
                <a:rPr lang="nl-NL" sz="1300" dirty="0" err="1">
                  <a:solidFill>
                    <a:prstClr val="black"/>
                  </a:solidFill>
                  <a:latin typeface="Calibri" panose="020F0502020204030204"/>
                </a:rPr>
                <a:t>Positive</a:t>
              </a:r>
              <a:r>
                <a:rPr lang="nl-NL" sz="1300" dirty="0">
                  <a:solidFill>
                    <a:prstClr val="black"/>
                  </a:solidFill>
                  <a:latin typeface="Calibri" panose="020F0502020204030204"/>
                </a:rPr>
                <a:t> (</a:t>
              </a:r>
              <a:r>
                <a:rPr lang="nl-NL" sz="1300" dirty="0">
                  <a:solidFill>
                    <a:prstClr val="black"/>
                  </a:solidFill>
                  <a:latin typeface="Calibri" panose="020F0502020204030204"/>
                  <a:cs typeface="Calibri" panose="020F0502020204030204" pitchFamily="34" charset="0"/>
                </a:rPr>
                <a:t>≥10</a:t>
              </a:r>
              <a:r>
                <a:rPr lang="nl-NL" sz="1300" baseline="30000" dirty="0">
                  <a:solidFill>
                    <a:prstClr val="black"/>
                  </a:solidFill>
                  <a:latin typeface="Calibri" panose="020F0502020204030204"/>
                  <a:cs typeface="Calibri" panose="020F0502020204030204" pitchFamily="34" charset="0"/>
                </a:rPr>
                <a:t>-2</a:t>
              </a:r>
              <a:r>
                <a:rPr lang="nl-NL" sz="1300" dirty="0">
                  <a:solidFill>
                    <a:prstClr val="black"/>
                  </a:solidFill>
                  <a:latin typeface="Calibri" panose="020F0502020204030204"/>
                  <a:cs typeface="Calibri" panose="020F0502020204030204" pitchFamily="34" charset="0"/>
                </a:rPr>
                <a:t>)</a:t>
              </a:r>
              <a:endParaRPr lang="en-US" sz="1300" dirty="0">
                <a:solidFill>
                  <a:prstClr val="black"/>
                </a:solidFill>
                <a:latin typeface="Calibri" panose="020F0502020204030204"/>
              </a:endParaRPr>
            </a:p>
          </p:txBody>
        </p:sp>
        <p:sp>
          <p:nvSpPr>
            <p:cNvPr id="13" name="TextBox 11">
              <a:extLst>
                <a:ext uri="{FF2B5EF4-FFF2-40B4-BE49-F238E27FC236}">
                  <a16:creationId xmlns:a16="http://schemas.microsoft.com/office/drawing/2014/main" id="{ED33A60D-5696-4B59-87A8-0EBE9F0C12BE}"/>
                </a:ext>
              </a:extLst>
            </p:cNvPr>
            <p:cNvSpPr txBox="1"/>
            <p:nvPr/>
          </p:nvSpPr>
          <p:spPr>
            <a:xfrm>
              <a:off x="7904415" y="68008"/>
              <a:ext cx="1160649" cy="292388"/>
            </a:xfrm>
            <a:prstGeom prst="rect">
              <a:avLst/>
            </a:prstGeom>
            <a:noFill/>
          </p:spPr>
          <p:txBody>
            <a:bodyPr wrap="square" rtlCol="0">
              <a:spAutoFit/>
            </a:bodyPr>
            <a:lstStyle/>
            <a:p>
              <a:pPr defTabSz="914377"/>
              <a:r>
                <a:rPr lang="nl-NL" sz="1300" dirty="0" err="1">
                  <a:solidFill>
                    <a:prstClr val="black"/>
                  </a:solidFill>
                  <a:latin typeface="Calibri" panose="020F0502020204030204"/>
                </a:rPr>
                <a:t>Not</a:t>
              </a:r>
              <a:r>
                <a:rPr lang="nl-NL" sz="1300" dirty="0">
                  <a:solidFill>
                    <a:prstClr val="black"/>
                  </a:solidFill>
                  <a:latin typeface="Calibri" panose="020F0502020204030204"/>
                </a:rPr>
                <a:t> </a:t>
              </a:r>
              <a:r>
                <a:rPr lang="nl-NL" sz="1300" dirty="0" err="1">
                  <a:solidFill>
                    <a:prstClr val="black"/>
                  </a:solidFill>
                  <a:latin typeface="Calibri" panose="020F0502020204030204"/>
                </a:rPr>
                <a:t>available</a:t>
              </a:r>
              <a:endParaRPr lang="en-US" sz="1300" dirty="0">
                <a:solidFill>
                  <a:prstClr val="black"/>
                </a:solidFill>
                <a:latin typeface="Calibri" panose="020F0502020204030204"/>
              </a:endParaRPr>
            </a:p>
          </p:txBody>
        </p:sp>
        <p:sp>
          <p:nvSpPr>
            <p:cNvPr id="14" name="Rectangle 12">
              <a:extLst>
                <a:ext uri="{FF2B5EF4-FFF2-40B4-BE49-F238E27FC236}">
                  <a16:creationId xmlns:a16="http://schemas.microsoft.com/office/drawing/2014/main" id="{A718B919-3416-484B-8200-EE15CD6CD67F}"/>
                </a:ext>
              </a:extLst>
            </p:cNvPr>
            <p:cNvSpPr/>
            <p:nvPr/>
          </p:nvSpPr>
          <p:spPr>
            <a:xfrm>
              <a:off x="643093" y="116617"/>
              <a:ext cx="209883" cy="188130"/>
            </a:xfrm>
            <a:prstGeom prst="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300">
                <a:solidFill>
                  <a:prstClr val="white"/>
                </a:solidFill>
                <a:latin typeface="Calibri" panose="020F0502020204030204"/>
              </a:endParaRPr>
            </a:p>
          </p:txBody>
        </p:sp>
        <p:sp>
          <p:nvSpPr>
            <p:cNvPr id="15" name="Rectangle 13">
              <a:extLst>
                <a:ext uri="{FF2B5EF4-FFF2-40B4-BE49-F238E27FC236}">
                  <a16:creationId xmlns:a16="http://schemas.microsoft.com/office/drawing/2014/main" id="{E901B31E-E4FA-4037-B96C-AAE6C4379143}"/>
                </a:ext>
              </a:extLst>
            </p:cNvPr>
            <p:cNvSpPr/>
            <p:nvPr/>
          </p:nvSpPr>
          <p:spPr>
            <a:xfrm>
              <a:off x="2850352" y="119424"/>
              <a:ext cx="209883" cy="18813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300">
                <a:solidFill>
                  <a:prstClr val="white"/>
                </a:solidFill>
                <a:latin typeface="Calibri" panose="020F0502020204030204"/>
              </a:endParaRPr>
            </a:p>
          </p:txBody>
        </p:sp>
        <p:sp>
          <p:nvSpPr>
            <p:cNvPr id="16" name="Rectangle 14">
              <a:extLst>
                <a:ext uri="{FF2B5EF4-FFF2-40B4-BE49-F238E27FC236}">
                  <a16:creationId xmlns:a16="http://schemas.microsoft.com/office/drawing/2014/main" id="{2CCBE2AB-AE52-4326-B9A4-FA6085548E66}"/>
                </a:ext>
              </a:extLst>
            </p:cNvPr>
            <p:cNvSpPr/>
            <p:nvPr/>
          </p:nvSpPr>
          <p:spPr>
            <a:xfrm>
              <a:off x="5612070" y="128035"/>
              <a:ext cx="209883" cy="18813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300">
                <a:solidFill>
                  <a:prstClr val="white"/>
                </a:solidFill>
                <a:latin typeface="Calibri" panose="020F0502020204030204"/>
              </a:endParaRPr>
            </a:p>
          </p:txBody>
        </p:sp>
        <p:sp>
          <p:nvSpPr>
            <p:cNvPr id="17" name="Rectangle 15">
              <a:extLst>
                <a:ext uri="{FF2B5EF4-FFF2-40B4-BE49-F238E27FC236}">
                  <a16:creationId xmlns:a16="http://schemas.microsoft.com/office/drawing/2014/main" id="{DA68F3F1-BD92-4AC6-B3E1-46046A2B35D9}"/>
                </a:ext>
              </a:extLst>
            </p:cNvPr>
            <p:cNvSpPr/>
            <p:nvPr/>
          </p:nvSpPr>
          <p:spPr>
            <a:xfrm>
              <a:off x="7691191" y="135018"/>
              <a:ext cx="209883" cy="18813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300">
                <a:solidFill>
                  <a:prstClr val="white"/>
                </a:solidFill>
                <a:latin typeface="Calibri" panose="020F0502020204030204"/>
              </a:endParaRPr>
            </a:p>
          </p:txBody>
        </p:sp>
      </p:grpSp>
      <p:sp>
        <p:nvSpPr>
          <p:cNvPr id="18" name="TextBox 17">
            <a:extLst>
              <a:ext uri="{FF2B5EF4-FFF2-40B4-BE49-F238E27FC236}">
                <a16:creationId xmlns:a16="http://schemas.microsoft.com/office/drawing/2014/main" id="{906B9608-D5B7-9143-BD7F-9C539F37D358}"/>
              </a:ext>
            </a:extLst>
          </p:cNvPr>
          <p:cNvSpPr txBox="1"/>
          <p:nvPr/>
        </p:nvSpPr>
        <p:spPr>
          <a:xfrm>
            <a:off x="0" y="6611779"/>
            <a:ext cx="5887844" cy="246221"/>
          </a:xfrm>
          <a:prstGeom prst="rect">
            <a:avLst/>
          </a:prstGeom>
          <a:noFill/>
        </p:spPr>
        <p:txBody>
          <a:bodyPr wrap="square" rtlCol="0">
            <a:spAutoFit/>
          </a:bodyPr>
          <a:lstStyle/>
          <a:p>
            <a:r>
              <a:rPr lang="en-US" sz="1000" dirty="0"/>
              <a:t>Niemann CU et al. ASH 2021;Abstract 69. </a:t>
            </a:r>
          </a:p>
        </p:txBody>
      </p:sp>
      <p:sp>
        <p:nvSpPr>
          <p:cNvPr id="19" name="TextBox 18">
            <a:extLst>
              <a:ext uri="{FF2B5EF4-FFF2-40B4-BE49-F238E27FC236}">
                <a16:creationId xmlns:a16="http://schemas.microsoft.com/office/drawing/2014/main" id="{94A2A4AC-C17E-AB49-8DAD-EEEE6229695D}"/>
              </a:ext>
            </a:extLst>
          </p:cNvPr>
          <p:cNvSpPr txBox="1"/>
          <p:nvPr/>
        </p:nvSpPr>
        <p:spPr>
          <a:xfrm>
            <a:off x="5929746" y="6517886"/>
            <a:ext cx="6262254" cy="323165"/>
          </a:xfrm>
          <a:prstGeom prst="rect">
            <a:avLst/>
          </a:prstGeom>
          <a:noFill/>
        </p:spPr>
        <p:txBody>
          <a:bodyPr wrap="square">
            <a:spAutoFit/>
          </a:bodyPr>
          <a:lstStyle/>
          <a:p>
            <a:pPr algn="r"/>
            <a:r>
              <a:rPr lang="en-US" sz="1500" b="0" i="0" dirty="0">
                <a:effectLst/>
                <a:latin typeface="Calibri" panose="020F0502020204030204" pitchFamily="34" charset="0"/>
                <a:cs typeface="Calibri" panose="020F0502020204030204" pitchFamily="34" charset="0"/>
              </a:rPr>
              <a:t>Courtesy of Lindsey </a:t>
            </a:r>
            <a:r>
              <a:rPr lang="en-US" sz="1500" b="0" i="0" dirty="0" err="1">
                <a:effectLst/>
                <a:latin typeface="Calibri" panose="020F0502020204030204" pitchFamily="34" charset="0"/>
                <a:cs typeface="Calibri" panose="020F0502020204030204" pitchFamily="34" charset="0"/>
              </a:rPr>
              <a:t>Roeker</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110119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kstfelt 3">
            <a:extLst>
              <a:ext uri="{FF2B5EF4-FFF2-40B4-BE49-F238E27FC236}">
                <a16:creationId xmlns:a16="http://schemas.microsoft.com/office/drawing/2014/main" id="{50FFC2A3-CBB3-4583-981A-2DD99519752D}"/>
              </a:ext>
            </a:extLst>
          </p:cNvPr>
          <p:cNvSpPr txBox="1"/>
          <p:nvPr/>
        </p:nvSpPr>
        <p:spPr>
          <a:xfrm>
            <a:off x="-1" y="117083"/>
            <a:ext cx="12032344" cy="523220"/>
          </a:xfrm>
          <a:prstGeom prst="rect">
            <a:avLst/>
          </a:prstGeom>
          <a:noFill/>
        </p:spPr>
        <p:txBody>
          <a:bodyPr wrap="square" rtlCol="0">
            <a:spAutoFit/>
          </a:bodyPr>
          <a:lstStyle/>
          <a:p>
            <a:pPr defTabSz="914377"/>
            <a:r>
              <a:rPr lang="da-DK" sz="2800" b="1" dirty="0">
                <a:solidFill>
                  <a:srgbClr val="002060"/>
                </a:solidFill>
                <a:latin typeface="Arial Rounded MT Bold" panose="020F0704030504030204" pitchFamily="34" charset="77"/>
                <a:cs typeface="Arial" panose="020B0604020202020204" pitchFamily="34" charset="0"/>
              </a:rPr>
              <a:t>MRD over time from C15, </a:t>
            </a:r>
            <a:r>
              <a:rPr lang="da-DK" sz="2800" b="1" dirty="0">
                <a:solidFill>
                  <a:srgbClr val="0070C0"/>
                </a:solidFill>
                <a:latin typeface="Arial" panose="020B0604020202020204" pitchFamily="34" charset="0"/>
                <a:cs typeface="Arial" panose="020B0604020202020204" pitchFamily="34" charset="0"/>
              </a:rPr>
              <a:t>non-</a:t>
            </a:r>
            <a:r>
              <a:rPr lang="da-DK" sz="2800" b="1" dirty="0" err="1">
                <a:solidFill>
                  <a:srgbClr val="0070C0"/>
                </a:solidFill>
                <a:latin typeface="Arial" panose="020B0604020202020204" pitchFamily="34" charset="0"/>
                <a:cs typeface="Arial" panose="020B0604020202020204" pitchFamily="34" charset="0"/>
              </a:rPr>
              <a:t>randomized</a:t>
            </a:r>
            <a:r>
              <a:rPr lang="da-DK" sz="2800" b="1" dirty="0">
                <a:solidFill>
                  <a:srgbClr val="0070C0"/>
                </a:solidFill>
                <a:latin typeface="Arial" panose="020B0604020202020204" pitchFamily="34" charset="0"/>
                <a:cs typeface="Arial" panose="020B0604020202020204" pitchFamily="34" charset="0"/>
              </a:rPr>
              <a:t>, </a:t>
            </a:r>
            <a:r>
              <a:rPr lang="da-DK" sz="2800" b="1" dirty="0" err="1">
                <a:solidFill>
                  <a:srgbClr val="0070C0"/>
                </a:solidFill>
                <a:latin typeface="Arial" panose="020B0604020202020204" pitchFamily="34" charset="0"/>
                <a:cs typeface="Arial" panose="020B0604020202020204" pitchFamily="34" charset="0"/>
              </a:rPr>
              <a:t>ibrutinib</a:t>
            </a:r>
            <a:r>
              <a:rPr lang="da-DK" sz="2800" b="1" dirty="0">
                <a:solidFill>
                  <a:srgbClr val="0070C0"/>
                </a:solidFill>
                <a:latin typeface="Arial" panose="020B0604020202020204" pitchFamily="34" charset="0"/>
                <a:cs typeface="Arial" panose="020B0604020202020204" pitchFamily="34" charset="0"/>
              </a:rPr>
              <a:t> </a:t>
            </a:r>
            <a:r>
              <a:rPr lang="da-DK" sz="2800" b="1" dirty="0" err="1">
                <a:solidFill>
                  <a:srgbClr val="0070C0"/>
                </a:solidFill>
                <a:latin typeface="Arial" panose="020B0604020202020204" pitchFamily="34" charset="0"/>
                <a:cs typeface="Arial" panose="020B0604020202020204" pitchFamily="34" charset="0"/>
              </a:rPr>
              <a:t>maintenance</a:t>
            </a:r>
            <a:r>
              <a:rPr lang="da-DK" sz="2800" b="1" dirty="0">
                <a:solidFill>
                  <a:srgbClr val="E7E6E6">
                    <a:lumMod val="50000"/>
                  </a:srgbClr>
                </a:solidFill>
                <a:latin typeface="Arial" panose="020B0604020202020204" pitchFamily="34" charset="0"/>
                <a:cs typeface="Arial" panose="020B0604020202020204" pitchFamily="34" charset="0"/>
              </a:rPr>
              <a:t>:</a:t>
            </a:r>
          </a:p>
        </p:txBody>
      </p:sp>
      <p:grpSp>
        <p:nvGrpSpPr>
          <p:cNvPr id="7" name="Group 20">
            <a:extLst>
              <a:ext uri="{FF2B5EF4-FFF2-40B4-BE49-F238E27FC236}">
                <a16:creationId xmlns:a16="http://schemas.microsoft.com/office/drawing/2014/main" id="{8BF92466-B9EC-4F9E-9FC4-48C06CCA1D6A}"/>
              </a:ext>
            </a:extLst>
          </p:cNvPr>
          <p:cNvGrpSpPr/>
          <p:nvPr/>
        </p:nvGrpSpPr>
        <p:grpSpPr>
          <a:xfrm>
            <a:off x="1612661" y="649821"/>
            <a:ext cx="10119872" cy="353854"/>
            <a:chOff x="236077" y="71241"/>
            <a:chExt cx="10119872" cy="353854"/>
          </a:xfrm>
        </p:grpSpPr>
        <p:sp>
          <p:nvSpPr>
            <p:cNvPr id="8" name="TextBox 7">
              <a:extLst>
                <a:ext uri="{FF2B5EF4-FFF2-40B4-BE49-F238E27FC236}">
                  <a16:creationId xmlns:a16="http://schemas.microsoft.com/office/drawing/2014/main" id="{74F319E2-BFD7-4B1C-B1CD-1A757A0AC1EE}"/>
                </a:ext>
              </a:extLst>
            </p:cNvPr>
            <p:cNvSpPr txBox="1"/>
            <p:nvPr/>
          </p:nvSpPr>
          <p:spPr>
            <a:xfrm>
              <a:off x="445960" y="71241"/>
              <a:ext cx="2698237" cy="338554"/>
            </a:xfrm>
            <a:prstGeom prst="rect">
              <a:avLst/>
            </a:prstGeom>
            <a:noFill/>
          </p:spPr>
          <p:txBody>
            <a:bodyPr wrap="square" rtlCol="0">
              <a:spAutoFit/>
            </a:bodyPr>
            <a:lstStyle/>
            <a:p>
              <a:pPr defTabSz="914377"/>
              <a:r>
                <a:rPr lang="nl-NL" sz="1600" dirty="0" err="1">
                  <a:solidFill>
                    <a:prstClr val="black"/>
                  </a:solidFill>
                  <a:latin typeface="Calibri" panose="020F0502020204030204"/>
                </a:rPr>
                <a:t>Undetectable</a:t>
              </a:r>
              <a:r>
                <a:rPr lang="nl-NL" sz="1600" dirty="0">
                  <a:solidFill>
                    <a:prstClr val="black"/>
                  </a:solidFill>
                  <a:latin typeface="Calibri" panose="020F0502020204030204"/>
                </a:rPr>
                <a:t> MRD (&lt;10</a:t>
              </a:r>
              <a:r>
                <a:rPr lang="nl-NL" sz="1600" baseline="30000" dirty="0">
                  <a:solidFill>
                    <a:prstClr val="black"/>
                  </a:solidFill>
                  <a:latin typeface="Calibri" panose="020F0502020204030204"/>
                </a:rPr>
                <a:t>-4</a:t>
              </a:r>
              <a:r>
                <a:rPr lang="nl-NL" sz="1600" dirty="0">
                  <a:solidFill>
                    <a:prstClr val="black"/>
                  </a:solidFill>
                  <a:latin typeface="Calibri" panose="020F0502020204030204"/>
                </a:rPr>
                <a:t>)</a:t>
              </a:r>
              <a:endParaRPr lang="en-US" sz="1600" dirty="0">
                <a:solidFill>
                  <a:prstClr val="black"/>
                </a:solidFill>
                <a:latin typeface="Calibri" panose="020F0502020204030204"/>
              </a:endParaRPr>
            </a:p>
          </p:txBody>
        </p:sp>
        <p:sp>
          <p:nvSpPr>
            <p:cNvPr id="9" name="TextBox 8">
              <a:extLst>
                <a:ext uri="{FF2B5EF4-FFF2-40B4-BE49-F238E27FC236}">
                  <a16:creationId xmlns:a16="http://schemas.microsoft.com/office/drawing/2014/main" id="{EFDD9400-E8D3-47D4-AC3D-80448D622B76}"/>
                </a:ext>
              </a:extLst>
            </p:cNvPr>
            <p:cNvSpPr txBox="1"/>
            <p:nvPr/>
          </p:nvSpPr>
          <p:spPr>
            <a:xfrm>
              <a:off x="3085144" y="82124"/>
              <a:ext cx="3149199" cy="338554"/>
            </a:xfrm>
            <a:prstGeom prst="rect">
              <a:avLst/>
            </a:prstGeom>
            <a:noFill/>
          </p:spPr>
          <p:txBody>
            <a:bodyPr wrap="square" rtlCol="0">
              <a:spAutoFit/>
            </a:bodyPr>
            <a:lstStyle/>
            <a:p>
              <a:pPr defTabSz="914377"/>
              <a:r>
                <a:rPr lang="nl-NL" sz="1600" dirty="0">
                  <a:solidFill>
                    <a:prstClr val="black"/>
                  </a:solidFill>
                  <a:latin typeface="Calibri" panose="020F0502020204030204"/>
                </a:rPr>
                <a:t>Low MRD </a:t>
              </a:r>
              <a:r>
                <a:rPr lang="nl-NL" sz="1600" dirty="0" err="1">
                  <a:solidFill>
                    <a:prstClr val="black"/>
                  </a:solidFill>
                  <a:latin typeface="Calibri" panose="020F0502020204030204"/>
                </a:rPr>
                <a:t>Positive</a:t>
              </a:r>
              <a:r>
                <a:rPr lang="nl-NL" sz="1600" dirty="0">
                  <a:solidFill>
                    <a:prstClr val="black"/>
                  </a:solidFill>
                  <a:latin typeface="Calibri" panose="020F0502020204030204"/>
                </a:rPr>
                <a:t> (</a:t>
              </a:r>
              <a:r>
                <a:rPr lang="nl-NL" sz="1600" dirty="0">
                  <a:solidFill>
                    <a:prstClr val="black"/>
                  </a:solidFill>
                  <a:latin typeface="Calibri" panose="020F0502020204030204"/>
                  <a:cs typeface="Calibri" panose="020F0502020204030204" pitchFamily="34" charset="0"/>
                </a:rPr>
                <a:t>≥10</a:t>
              </a:r>
              <a:r>
                <a:rPr lang="nl-NL" sz="1600" baseline="30000" dirty="0">
                  <a:solidFill>
                    <a:prstClr val="black"/>
                  </a:solidFill>
                  <a:latin typeface="Calibri" panose="020F0502020204030204"/>
                  <a:cs typeface="Calibri" panose="020F0502020204030204" pitchFamily="34" charset="0"/>
                </a:rPr>
                <a:t>-4 </a:t>
              </a:r>
              <a:r>
                <a:rPr lang="nl-NL" sz="1600" dirty="0">
                  <a:solidFill>
                    <a:prstClr val="black"/>
                  </a:solidFill>
                  <a:latin typeface="Calibri" panose="020F0502020204030204"/>
                  <a:cs typeface="Calibri" panose="020F0502020204030204" pitchFamily="34" charset="0"/>
                </a:rPr>
                <a:t> </a:t>
              </a:r>
              <a:r>
                <a:rPr lang="nl-NL" sz="1600" dirty="0" err="1">
                  <a:solidFill>
                    <a:prstClr val="black"/>
                  </a:solidFill>
                  <a:latin typeface="Calibri" panose="020F0502020204030204"/>
                  <a:cs typeface="Calibri" panose="020F0502020204030204" pitchFamily="34" charset="0"/>
                </a:rPr>
                <a:t>and</a:t>
              </a:r>
              <a:r>
                <a:rPr lang="nl-NL" sz="1600" dirty="0">
                  <a:solidFill>
                    <a:prstClr val="black"/>
                  </a:solidFill>
                  <a:latin typeface="Calibri" panose="020F0502020204030204"/>
                  <a:cs typeface="Calibri" panose="020F0502020204030204" pitchFamily="34" charset="0"/>
                </a:rPr>
                <a:t> &lt;10</a:t>
              </a:r>
              <a:r>
                <a:rPr lang="nl-NL" sz="1600" baseline="30000" dirty="0">
                  <a:solidFill>
                    <a:prstClr val="black"/>
                  </a:solidFill>
                  <a:latin typeface="Calibri" panose="020F0502020204030204"/>
                  <a:cs typeface="Calibri" panose="020F0502020204030204" pitchFamily="34" charset="0"/>
                </a:rPr>
                <a:t>-2</a:t>
              </a:r>
              <a:r>
                <a:rPr lang="nl-NL" sz="1600" dirty="0">
                  <a:solidFill>
                    <a:prstClr val="black"/>
                  </a:solidFill>
                  <a:latin typeface="Calibri" panose="020F0502020204030204"/>
                  <a:cs typeface="Calibri" panose="020F0502020204030204" pitchFamily="34" charset="0"/>
                </a:rPr>
                <a:t>)</a:t>
              </a:r>
              <a:endParaRPr lang="en-US" sz="1600" dirty="0">
                <a:solidFill>
                  <a:prstClr val="black"/>
                </a:solidFill>
                <a:latin typeface="Calibri" panose="020F0502020204030204"/>
              </a:endParaRPr>
            </a:p>
          </p:txBody>
        </p:sp>
        <p:sp>
          <p:nvSpPr>
            <p:cNvPr id="10" name="TextBox 9">
              <a:extLst>
                <a:ext uri="{FF2B5EF4-FFF2-40B4-BE49-F238E27FC236}">
                  <a16:creationId xmlns:a16="http://schemas.microsoft.com/office/drawing/2014/main" id="{AB434B8B-811F-4EEB-B184-2FCA9DF2A718}"/>
                </a:ext>
              </a:extLst>
            </p:cNvPr>
            <p:cNvSpPr txBox="1"/>
            <p:nvPr/>
          </p:nvSpPr>
          <p:spPr>
            <a:xfrm>
              <a:off x="6458038" y="82124"/>
              <a:ext cx="2546587" cy="338554"/>
            </a:xfrm>
            <a:prstGeom prst="rect">
              <a:avLst/>
            </a:prstGeom>
            <a:noFill/>
          </p:spPr>
          <p:txBody>
            <a:bodyPr wrap="square" rtlCol="0">
              <a:spAutoFit/>
            </a:bodyPr>
            <a:lstStyle/>
            <a:p>
              <a:pPr defTabSz="914377"/>
              <a:r>
                <a:rPr lang="nl-NL" sz="1600" dirty="0">
                  <a:solidFill>
                    <a:prstClr val="black"/>
                  </a:solidFill>
                  <a:latin typeface="Calibri" panose="020F0502020204030204"/>
                </a:rPr>
                <a:t>High MRD </a:t>
              </a:r>
              <a:r>
                <a:rPr lang="nl-NL" sz="1600" dirty="0" err="1">
                  <a:solidFill>
                    <a:prstClr val="black"/>
                  </a:solidFill>
                  <a:latin typeface="Calibri" panose="020F0502020204030204"/>
                </a:rPr>
                <a:t>Positive</a:t>
              </a:r>
              <a:r>
                <a:rPr lang="nl-NL" sz="1600" dirty="0">
                  <a:solidFill>
                    <a:prstClr val="black"/>
                  </a:solidFill>
                  <a:latin typeface="Calibri" panose="020F0502020204030204"/>
                </a:rPr>
                <a:t> (</a:t>
              </a:r>
              <a:r>
                <a:rPr lang="nl-NL" sz="1600" dirty="0">
                  <a:solidFill>
                    <a:prstClr val="black"/>
                  </a:solidFill>
                  <a:latin typeface="Calibri" panose="020F0502020204030204"/>
                  <a:cs typeface="Calibri" panose="020F0502020204030204" pitchFamily="34" charset="0"/>
                </a:rPr>
                <a:t>≥10</a:t>
              </a:r>
              <a:r>
                <a:rPr lang="nl-NL" sz="1600" baseline="30000" dirty="0">
                  <a:solidFill>
                    <a:prstClr val="black"/>
                  </a:solidFill>
                  <a:latin typeface="Calibri" panose="020F0502020204030204"/>
                  <a:cs typeface="Calibri" panose="020F0502020204030204" pitchFamily="34" charset="0"/>
                </a:rPr>
                <a:t>-2</a:t>
              </a:r>
              <a:r>
                <a:rPr lang="nl-NL" sz="1600" dirty="0">
                  <a:solidFill>
                    <a:prstClr val="black"/>
                  </a:solidFill>
                  <a:latin typeface="Calibri" panose="020F0502020204030204"/>
                  <a:cs typeface="Calibri" panose="020F0502020204030204" pitchFamily="34" charset="0"/>
                </a:rPr>
                <a:t>)</a:t>
              </a:r>
              <a:endParaRPr lang="en-US" sz="1600" dirty="0">
                <a:solidFill>
                  <a:prstClr val="black"/>
                </a:solidFill>
                <a:latin typeface="Calibri" panose="020F0502020204030204"/>
              </a:endParaRPr>
            </a:p>
          </p:txBody>
        </p:sp>
        <p:sp>
          <p:nvSpPr>
            <p:cNvPr id="11" name="TextBox 10">
              <a:extLst>
                <a:ext uri="{FF2B5EF4-FFF2-40B4-BE49-F238E27FC236}">
                  <a16:creationId xmlns:a16="http://schemas.microsoft.com/office/drawing/2014/main" id="{098FB5BF-C567-4955-941C-0FBC60195479}"/>
                </a:ext>
              </a:extLst>
            </p:cNvPr>
            <p:cNvSpPr txBox="1"/>
            <p:nvPr/>
          </p:nvSpPr>
          <p:spPr>
            <a:xfrm>
              <a:off x="9007216" y="86541"/>
              <a:ext cx="1348733" cy="338554"/>
            </a:xfrm>
            <a:prstGeom prst="rect">
              <a:avLst/>
            </a:prstGeom>
            <a:noFill/>
          </p:spPr>
          <p:txBody>
            <a:bodyPr wrap="square" rtlCol="0">
              <a:spAutoFit/>
            </a:bodyPr>
            <a:lstStyle/>
            <a:p>
              <a:pPr defTabSz="914377"/>
              <a:r>
                <a:rPr lang="nl-NL" sz="1600" dirty="0" err="1">
                  <a:solidFill>
                    <a:prstClr val="black"/>
                  </a:solidFill>
                  <a:latin typeface="Calibri" panose="020F0502020204030204"/>
                </a:rPr>
                <a:t>Not</a:t>
              </a:r>
              <a:r>
                <a:rPr lang="nl-NL" sz="1600" dirty="0">
                  <a:solidFill>
                    <a:prstClr val="black"/>
                  </a:solidFill>
                  <a:latin typeface="Calibri" panose="020F0502020204030204"/>
                </a:rPr>
                <a:t> </a:t>
              </a:r>
              <a:r>
                <a:rPr lang="nl-NL" sz="1600" dirty="0" err="1">
                  <a:solidFill>
                    <a:prstClr val="black"/>
                  </a:solidFill>
                  <a:latin typeface="Calibri" panose="020F0502020204030204"/>
                </a:rPr>
                <a:t>available</a:t>
              </a:r>
              <a:endParaRPr lang="en-US" sz="1600" dirty="0">
                <a:solidFill>
                  <a:prstClr val="black"/>
                </a:solidFill>
                <a:latin typeface="Calibri" panose="020F0502020204030204"/>
              </a:endParaRPr>
            </a:p>
          </p:txBody>
        </p:sp>
        <p:sp>
          <p:nvSpPr>
            <p:cNvPr id="12" name="Rectangle 11">
              <a:extLst>
                <a:ext uri="{FF2B5EF4-FFF2-40B4-BE49-F238E27FC236}">
                  <a16:creationId xmlns:a16="http://schemas.microsoft.com/office/drawing/2014/main" id="{FB93FAE6-9474-41DB-BBAB-D75D19E121C0}"/>
                </a:ext>
              </a:extLst>
            </p:cNvPr>
            <p:cNvSpPr/>
            <p:nvPr/>
          </p:nvSpPr>
          <p:spPr>
            <a:xfrm>
              <a:off x="236077" y="120742"/>
              <a:ext cx="209883" cy="188130"/>
            </a:xfrm>
            <a:prstGeom prst="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600">
                <a:solidFill>
                  <a:prstClr val="white"/>
                </a:solidFill>
                <a:latin typeface="Calibri" panose="020F0502020204030204"/>
              </a:endParaRPr>
            </a:p>
          </p:txBody>
        </p:sp>
        <p:sp>
          <p:nvSpPr>
            <p:cNvPr id="13" name="Rectangle 12">
              <a:extLst>
                <a:ext uri="{FF2B5EF4-FFF2-40B4-BE49-F238E27FC236}">
                  <a16:creationId xmlns:a16="http://schemas.microsoft.com/office/drawing/2014/main" id="{A390DCAB-36ED-4A38-B17B-159B2064B8CA}"/>
                </a:ext>
              </a:extLst>
            </p:cNvPr>
            <p:cNvSpPr/>
            <p:nvPr/>
          </p:nvSpPr>
          <p:spPr>
            <a:xfrm>
              <a:off x="2867639" y="133986"/>
              <a:ext cx="209883" cy="18813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600">
                <a:solidFill>
                  <a:prstClr val="white"/>
                </a:solidFill>
                <a:latin typeface="Calibri" panose="020F0502020204030204"/>
              </a:endParaRPr>
            </a:p>
          </p:txBody>
        </p:sp>
        <p:sp>
          <p:nvSpPr>
            <p:cNvPr id="14" name="Rectangle 13">
              <a:extLst>
                <a:ext uri="{FF2B5EF4-FFF2-40B4-BE49-F238E27FC236}">
                  <a16:creationId xmlns:a16="http://schemas.microsoft.com/office/drawing/2014/main" id="{BD0E005D-7E73-4397-88F0-05B99A827AAE}"/>
                </a:ext>
              </a:extLst>
            </p:cNvPr>
            <p:cNvSpPr/>
            <p:nvPr/>
          </p:nvSpPr>
          <p:spPr>
            <a:xfrm>
              <a:off x="6250528" y="142597"/>
              <a:ext cx="209883" cy="18813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600">
                <a:solidFill>
                  <a:prstClr val="white"/>
                </a:solidFill>
                <a:latin typeface="Calibri" panose="020F0502020204030204"/>
              </a:endParaRPr>
            </a:p>
          </p:txBody>
        </p:sp>
        <p:sp>
          <p:nvSpPr>
            <p:cNvPr id="15" name="Rectangle 14">
              <a:extLst>
                <a:ext uri="{FF2B5EF4-FFF2-40B4-BE49-F238E27FC236}">
                  <a16:creationId xmlns:a16="http://schemas.microsoft.com/office/drawing/2014/main" id="{7B715199-E8D9-4C48-81C4-157863E1FB5F}"/>
                </a:ext>
              </a:extLst>
            </p:cNvPr>
            <p:cNvSpPr/>
            <p:nvPr/>
          </p:nvSpPr>
          <p:spPr>
            <a:xfrm>
              <a:off x="8793992" y="153551"/>
              <a:ext cx="209883" cy="18813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600">
                <a:solidFill>
                  <a:prstClr val="white"/>
                </a:solidFill>
                <a:latin typeface="Calibri" panose="020F0502020204030204"/>
              </a:endParaRPr>
            </a:p>
          </p:txBody>
        </p:sp>
      </p:grpSp>
      <p:pic>
        <p:nvPicPr>
          <p:cNvPr id="17" name="Picture 1">
            <a:extLst>
              <a:ext uri="{FF2B5EF4-FFF2-40B4-BE49-F238E27FC236}">
                <a16:creationId xmlns:a16="http://schemas.microsoft.com/office/drawing/2014/main" id="{E0B105F8-1282-40D2-A621-E927DD80C330}"/>
              </a:ext>
            </a:extLst>
          </p:cNvPr>
          <p:cNvPicPr>
            <a:picLocks noChangeAspect="1"/>
          </p:cNvPicPr>
          <p:nvPr/>
        </p:nvPicPr>
        <p:blipFill>
          <a:blip r:embed="rId3"/>
          <a:stretch>
            <a:fillRect/>
          </a:stretch>
        </p:blipFill>
        <p:spPr>
          <a:xfrm>
            <a:off x="-24685" y="1165281"/>
            <a:ext cx="12216685" cy="5042899"/>
          </a:xfrm>
          <a:prstGeom prst="rect">
            <a:avLst/>
          </a:prstGeom>
        </p:spPr>
      </p:pic>
      <p:sp>
        <p:nvSpPr>
          <p:cNvPr id="16" name="TextBox 15">
            <a:extLst>
              <a:ext uri="{FF2B5EF4-FFF2-40B4-BE49-F238E27FC236}">
                <a16:creationId xmlns:a16="http://schemas.microsoft.com/office/drawing/2014/main" id="{CA17FB77-47FC-F540-87C4-56404057252F}"/>
              </a:ext>
            </a:extLst>
          </p:cNvPr>
          <p:cNvSpPr txBox="1"/>
          <p:nvPr/>
        </p:nvSpPr>
        <p:spPr>
          <a:xfrm>
            <a:off x="0" y="6611779"/>
            <a:ext cx="5887844" cy="246221"/>
          </a:xfrm>
          <a:prstGeom prst="rect">
            <a:avLst/>
          </a:prstGeom>
          <a:noFill/>
        </p:spPr>
        <p:txBody>
          <a:bodyPr wrap="square" rtlCol="0">
            <a:spAutoFit/>
          </a:bodyPr>
          <a:lstStyle/>
          <a:p>
            <a:r>
              <a:rPr lang="en-US" sz="1000" dirty="0"/>
              <a:t>Niemann CU et al. ASH 2021;Abstract 69. </a:t>
            </a:r>
          </a:p>
        </p:txBody>
      </p:sp>
      <p:sp>
        <p:nvSpPr>
          <p:cNvPr id="18" name="TextBox 17">
            <a:extLst>
              <a:ext uri="{FF2B5EF4-FFF2-40B4-BE49-F238E27FC236}">
                <a16:creationId xmlns:a16="http://schemas.microsoft.com/office/drawing/2014/main" id="{9FC1FBE7-51A6-FE46-BD4C-F4768275DC53}"/>
              </a:ext>
            </a:extLst>
          </p:cNvPr>
          <p:cNvSpPr txBox="1"/>
          <p:nvPr/>
        </p:nvSpPr>
        <p:spPr>
          <a:xfrm>
            <a:off x="5929746" y="6517886"/>
            <a:ext cx="6262254" cy="323165"/>
          </a:xfrm>
          <a:prstGeom prst="rect">
            <a:avLst/>
          </a:prstGeom>
          <a:noFill/>
        </p:spPr>
        <p:txBody>
          <a:bodyPr wrap="square">
            <a:spAutoFit/>
          </a:bodyPr>
          <a:lstStyle/>
          <a:p>
            <a:pPr algn="r"/>
            <a:r>
              <a:rPr lang="en-US" sz="1500" b="0" i="0" dirty="0">
                <a:effectLst/>
                <a:latin typeface="Calibri" panose="020F0502020204030204" pitchFamily="34" charset="0"/>
                <a:cs typeface="Calibri" panose="020F0502020204030204" pitchFamily="34" charset="0"/>
              </a:rPr>
              <a:t>Courtesy of Lindsey </a:t>
            </a:r>
            <a:r>
              <a:rPr lang="en-US" sz="1500" b="0" i="0" dirty="0" err="1">
                <a:effectLst/>
                <a:latin typeface="Calibri" panose="020F0502020204030204" pitchFamily="34" charset="0"/>
                <a:cs typeface="Calibri" panose="020F0502020204030204" pitchFamily="34" charset="0"/>
              </a:rPr>
              <a:t>Roeker</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076585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1061DA-EE04-3444-89BA-9261E0ABC324}"/>
              </a:ext>
            </a:extLst>
          </p:cNvPr>
          <p:cNvSpPr>
            <a:spLocks noGrp="1"/>
          </p:cNvSpPr>
          <p:nvPr>
            <p:ph type="title"/>
          </p:nvPr>
        </p:nvSpPr>
        <p:spPr/>
        <p:txBody>
          <a:bodyPr/>
          <a:lstStyle/>
          <a:p>
            <a:r>
              <a:rPr lang="en-US" dirty="0"/>
              <a:t>Conclusions: </a:t>
            </a:r>
          </a:p>
        </p:txBody>
      </p:sp>
      <p:sp>
        <p:nvSpPr>
          <p:cNvPr id="5" name="Text Placeholder 4">
            <a:extLst>
              <a:ext uri="{FF2B5EF4-FFF2-40B4-BE49-F238E27FC236}">
                <a16:creationId xmlns:a16="http://schemas.microsoft.com/office/drawing/2014/main" id="{B5FA5F98-ED9B-134C-8C4D-A1CC2A2FD935}"/>
              </a:ext>
            </a:extLst>
          </p:cNvPr>
          <p:cNvSpPr>
            <a:spLocks noGrp="1"/>
          </p:cNvSpPr>
          <p:nvPr>
            <p:ph type="body" idx="1"/>
          </p:nvPr>
        </p:nvSpPr>
        <p:spPr/>
        <p:txBody>
          <a:bodyPr/>
          <a:lstStyle/>
          <a:p>
            <a:r>
              <a:rPr lang="en-US" dirty="0"/>
              <a:t>Impact on patient care and treatment algorithms </a:t>
            </a:r>
          </a:p>
        </p:txBody>
      </p:sp>
      <p:sp>
        <p:nvSpPr>
          <p:cNvPr id="6" name="Content Placeholder 5">
            <a:extLst>
              <a:ext uri="{FF2B5EF4-FFF2-40B4-BE49-F238E27FC236}">
                <a16:creationId xmlns:a16="http://schemas.microsoft.com/office/drawing/2014/main" id="{3B1AB34F-D0C5-454D-801E-E4790645EFC8}"/>
              </a:ext>
            </a:extLst>
          </p:cNvPr>
          <p:cNvSpPr>
            <a:spLocks noGrp="1"/>
          </p:cNvSpPr>
          <p:nvPr>
            <p:ph sz="half" idx="2"/>
          </p:nvPr>
        </p:nvSpPr>
        <p:spPr/>
        <p:txBody>
          <a:bodyPr>
            <a:normAutofit lnSpcReduction="10000"/>
          </a:bodyPr>
          <a:lstStyle/>
          <a:p>
            <a:r>
              <a:rPr lang="en-US" dirty="0"/>
              <a:t>No significant MRD eradication is observed with ibrutinib maintenance in patients who have detectable MRD after the combination of ibrutinib and venetoclax</a:t>
            </a:r>
          </a:p>
          <a:p>
            <a:r>
              <a:rPr lang="en-US" dirty="0"/>
              <a:t>Retreatment with consolidation strategy in case of MRD relapse is a feasible experimental approach</a:t>
            </a:r>
          </a:p>
          <a:p>
            <a:endParaRPr lang="en-US" dirty="0"/>
          </a:p>
        </p:txBody>
      </p:sp>
      <p:sp>
        <p:nvSpPr>
          <p:cNvPr id="7" name="Text Placeholder 6">
            <a:extLst>
              <a:ext uri="{FF2B5EF4-FFF2-40B4-BE49-F238E27FC236}">
                <a16:creationId xmlns:a16="http://schemas.microsoft.com/office/drawing/2014/main" id="{3DCD53A2-2FF5-244C-A348-4B2A417F0F12}"/>
              </a:ext>
            </a:extLst>
          </p:cNvPr>
          <p:cNvSpPr>
            <a:spLocks noGrp="1"/>
          </p:cNvSpPr>
          <p:nvPr>
            <p:ph type="body" sz="quarter" idx="3"/>
          </p:nvPr>
        </p:nvSpPr>
        <p:spPr/>
        <p:txBody>
          <a:bodyPr/>
          <a:lstStyle/>
          <a:p>
            <a:r>
              <a:rPr lang="en-US" dirty="0"/>
              <a:t>Implications for future research</a:t>
            </a:r>
          </a:p>
        </p:txBody>
      </p:sp>
      <p:sp>
        <p:nvSpPr>
          <p:cNvPr id="8" name="Content Placeholder 7">
            <a:extLst>
              <a:ext uri="{FF2B5EF4-FFF2-40B4-BE49-F238E27FC236}">
                <a16:creationId xmlns:a16="http://schemas.microsoft.com/office/drawing/2014/main" id="{B36EEBAA-11DD-4F44-A86A-3C20039C55AC}"/>
              </a:ext>
            </a:extLst>
          </p:cNvPr>
          <p:cNvSpPr>
            <a:spLocks noGrp="1"/>
          </p:cNvSpPr>
          <p:nvPr>
            <p:ph sz="quarter" idx="4"/>
          </p:nvPr>
        </p:nvSpPr>
        <p:spPr/>
        <p:txBody>
          <a:bodyPr>
            <a:normAutofit lnSpcReduction="10000"/>
          </a:bodyPr>
          <a:lstStyle/>
          <a:p>
            <a:r>
              <a:rPr lang="en-US" dirty="0"/>
              <a:t>What is a clinically meaningful progression event – MRD+ or iwCLL criteria for clinical progression? </a:t>
            </a:r>
          </a:p>
          <a:p>
            <a:r>
              <a:rPr lang="en-US" dirty="0"/>
              <a:t>What is the appropriate duration of novel-agent combination therapy? Should it be guided by MRD?</a:t>
            </a:r>
          </a:p>
        </p:txBody>
      </p:sp>
      <p:sp>
        <p:nvSpPr>
          <p:cNvPr id="9" name="TextBox 8">
            <a:extLst>
              <a:ext uri="{FF2B5EF4-FFF2-40B4-BE49-F238E27FC236}">
                <a16:creationId xmlns:a16="http://schemas.microsoft.com/office/drawing/2014/main" id="{3875E540-913C-9A40-88AD-9CA321B717B5}"/>
              </a:ext>
            </a:extLst>
          </p:cNvPr>
          <p:cNvSpPr txBox="1"/>
          <p:nvPr/>
        </p:nvSpPr>
        <p:spPr>
          <a:xfrm>
            <a:off x="5929746" y="6517886"/>
            <a:ext cx="6262254" cy="323165"/>
          </a:xfrm>
          <a:prstGeom prst="rect">
            <a:avLst/>
          </a:prstGeom>
          <a:noFill/>
        </p:spPr>
        <p:txBody>
          <a:bodyPr wrap="square">
            <a:spAutoFit/>
          </a:bodyPr>
          <a:lstStyle/>
          <a:p>
            <a:pPr algn="r"/>
            <a:r>
              <a:rPr lang="en-US" sz="1500" b="0" i="0" dirty="0">
                <a:effectLst/>
                <a:latin typeface="Calibri" panose="020F0502020204030204" pitchFamily="34" charset="0"/>
                <a:cs typeface="Calibri" panose="020F0502020204030204" pitchFamily="34" charset="0"/>
              </a:rPr>
              <a:t>Courtesy of Lindsey </a:t>
            </a:r>
            <a:r>
              <a:rPr lang="en-US" sz="1500" b="0" i="0" dirty="0" err="1">
                <a:effectLst/>
                <a:latin typeface="Calibri" panose="020F0502020204030204" pitchFamily="34" charset="0"/>
                <a:cs typeface="Calibri" panose="020F0502020204030204" pitchFamily="34" charset="0"/>
              </a:rPr>
              <a:t>Roeker</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477611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28D24AC-2D65-414A-A689-DD46EEAF8C80}"/>
              </a:ext>
            </a:extLst>
          </p:cNvPr>
          <p:cNvSpPr>
            <a:spLocks noGrp="1"/>
          </p:cNvSpPr>
          <p:nvPr>
            <p:ph type="body" idx="1"/>
          </p:nvPr>
        </p:nvSpPr>
        <p:spPr/>
        <p:txBody>
          <a:bodyPr/>
          <a:lstStyle/>
          <a:p>
            <a:endParaRPr lang="en-US"/>
          </a:p>
        </p:txBody>
      </p:sp>
      <p:sp>
        <p:nvSpPr>
          <p:cNvPr id="4" name="Content Placeholder 3">
            <a:extLst>
              <a:ext uri="{FF2B5EF4-FFF2-40B4-BE49-F238E27FC236}">
                <a16:creationId xmlns:a16="http://schemas.microsoft.com/office/drawing/2014/main" id="{93A2B62A-7A94-3941-99E2-BF8E5649CDC0}"/>
              </a:ext>
            </a:extLst>
          </p:cNvPr>
          <p:cNvSpPr>
            <a:spLocks noGrp="1"/>
          </p:cNvSpPr>
          <p:nvPr>
            <p:ph sz="half" idx="2"/>
          </p:nvPr>
        </p:nvSpPr>
        <p:spPr>
          <a:xfrm>
            <a:off x="294468" y="3523458"/>
            <a:ext cx="11453248" cy="2908340"/>
          </a:xfrm>
        </p:spPr>
        <p:txBody>
          <a:bodyPr>
            <a:normAutofit/>
          </a:bodyPr>
          <a:lstStyle/>
          <a:p>
            <a:r>
              <a:rPr lang="en-US" dirty="0"/>
              <a:t>International steering committee: 174-member multidisciplinary panel </a:t>
            </a:r>
          </a:p>
          <a:p>
            <a:r>
              <a:rPr lang="en-US" dirty="0"/>
              <a:t>“Recommendations are presented regarding methodology for measurable residual disease determination, assay requirements and in which tissue to assess measurable residual disease, timing and frequency of assessment, use of measurable residual disease in clinical practice versus clinical trials, and the future usefulness of measurable residual disease assessment”</a:t>
            </a:r>
          </a:p>
        </p:txBody>
      </p:sp>
      <p:pic>
        <p:nvPicPr>
          <p:cNvPr id="7" name="Picture 6">
            <a:extLst>
              <a:ext uri="{FF2B5EF4-FFF2-40B4-BE49-F238E27FC236}">
                <a16:creationId xmlns:a16="http://schemas.microsoft.com/office/drawing/2014/main" id="{021ABC30-739D-1A47-B0A0-777079A30349}"/>
              </a:ext>
            </a:extLst>
          </p:cNvPr>
          <p:cNvPicPr>
            <a:picLocks noChangeAspect="1"/>
          </p:cNvPicPr>
          <p:nvPr/>
        </p:nvPicPr>
        <p:blipFill>
          <a:blip r:embed="rId2"/>
          <a:stretch>
            <a:fillRect/>
          </a:stretch>
        </p:blipFill>
        <p:spPr>
          <a:xfrm>
            <a:off x="495946" y="83343"/>
            <a:ext cx="8699500" cy="3251200"/>
          </a:xfrm>
          <a:prstGeom prst="rect">
            <a:avLst/>
          </a:prstGeom>
        </p:spPr>
      </p:pic>
      <p:sp>
        <p:nvSpPr>
          <p:cNvPr id="8" name="TextBox 7">
            <a:extLst>
              <a:ext uri="{FF2B5EF4-FFF2-40B4-BE49-F238E27FC236}">
                <a16:creationId xmlns:a16="http://schemas.microsoft.com/office/drawing/2014/main" id="{BB654D33-4ED9-4E45-ADFD-A8C323DDF30E}"/>
              </a:ext>
            </a:extLst>
          </p:cNvPr>
          <p:cNvSpPr txBox="1"/>
          <p:nvPr/>
        </p:nvSpPr>
        <p:spPr>
          <a:xfrm>
            <a:off x="0" y="6611779"/>
            <a:ext cx="5887844" cy="246221"/>
          </a:xfrm>
          <a:prstGeom prst="rect">
            <a:avLst/>
          </a:prstGeom>
          <a:noFill/>
        </p:spPr>
        <p:txBody>
          <a:bodyPr wrap="square" rtlCol="0">
            <a:spAutoFit/>
          </a:bodyPr>
          <a:lstStyle/>
          <a:p>
            <a:r>
              <a:rPr lang="en-US" sz="1000" dirty="0"/>
              <a:t>Wierda WG et al. Leukemia 2021;35(11):3059-72.</a:t>
            </a:r>
          </a:p>
        </p:txBody>
      </p:sp>
      <p:sp>
        <p:nvSpPr>
          <p:cNvPr id="6" name="TextBox 5">
            <a:extLst>
              <a:ext uri="{FF2B5EF4-FFF2-40B4-BE49-F238E27FC236}">
                <a16:creationId xmlns:a16="http://schemas.microsoft.com/office/drawing/2014/main" id="{C00D5E3B-04FE-2E45-AE55-1DE24001B207}"/>
              </a:ext>
            </a:extLst>
          </p:cNvPr>
          <p:cNvSpPr txBox="1"/>
          <p:nvPr/>
        </p:nvSpPr>
        <p:spPr>
          <a:xfrm>
            <a:off x="5929746" y="6517886"/>
            <a:ext cx="6262254" cy="323165"/>
          </a:xfrm>
          <a:prstGeom prst="rect">
            <a:avLst/>
          </a:prstGeom>
          <a:noFill/>
        </p:spPr>
        <p:txBody>
          <a:bodyPr wrap="square">
            <a:spAutoFit/>
          </a:bodyPr>
          <a:lstStyle/>
          <a:p>
            <a:pPr algn="r"/>
            <a:r>
              <a:rPr lang="en-US" sz="1500" b="0" i="0" dirty="0">
                <a:effectLst/>
                <a:latin typeface="Calibri" panose="020F0502020204030204" pitchFamily="34" charset="0"/>
                <a:cs typeface="Calibri" panose="020F0502020204030204" pitchFamily="34" charset="0"/>
              </a:rPr>
              <a:t>Courtesy of Lindsey </a:t>
            </a:r>
            <a:r>
              <a:rPr lang="en-US" sz="1500" b="0" i="0" dirty="0" err="1">
                <a:effectLst/>
                <a:latin typeface="Calibri" panose="020F0502020204030204" pitchFamily="34" charset="0"/>
                <a:cs typeface="Calibri" panose="020F0502020204030204" pitchFamily="34" charset="0"/>
              </a:rPr>
              <a:t>Roeker</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4161095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CB4015-1003-4D47-94B7-E6B0B7925F4B}"/>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4D3282C2-C8E9-F442-B98A-9090BEECACB3}"/>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A62F1A5B-DBF9-054A-8D0F-C98A8BD7182E}"/>
              </a:ext>
            </a:extLst>
          </p:cNvPr>
          <p:cNvPicPr>
            <a:picLocks noChangeAspect="1"/>
          </p:cNvPicPr>
          <p:nvPr/>
        </p:nvPicPr>
        <p:blipFill>
          <a:blip r:embed="rId2"/>
          <a:stretch>
            <a:fillRect/>
          </a:stretch>
        </p:blipFill>
        <p:spPr>
          <a:xfrm>
            <a:off x="-163500" y="0"/>
            <a:ext cx="12519000" cy="6858000"/>
          </a:xfrm>
          <a:prstGeom prst="rect">
            <a:avLst/>
          </a:prstGeom>
        </p:spPr>
      </p:pic>
      <p:sp>
        <p:nvSpPr>
          <p:cNvPr id="6" name="TextBox 5">
            <a:extLst>
              <a:ext uri="{FF2B5EF4-FFF2-40B4-BE49-F238E27FC236}">
                <a16:creationId xmlns:a16="http://schemas.microsoft.com/office/drawing/2014/main" id="{4F780D9D-5F1D-1145-BC6C-6FD32EE73B1B}"/>
              </a:ext>
            </a:extLst>
          </p:cNvPr>
          <p:cNvSpPr txBox="1"/>
          <p:nvPr/>
        </p:nvSpPr>
        <p:spPr>
          <a:xfrm>
            <a:off x="-166254" y="6534835"/>
            <a:ext cx="6262254" cy="323165"/>
          </a:xfrm>
          <a:prstGeom prst="rect">
            <a:avLst/>
          </a:prstGeom>
          <a:noFill/>
        </p:spPr>
        <p:txBody>
          <a:bodyPr wrap="square">
            <a:spAutoFit/>
          </a:bodyPr>
          <a:lstStyle/>
          <a:p>
            <a:r>
              <a:rPr lang="en-US" sz="1500" b="0" i="0" dirty="0">
                <a:solidFill>
                  <a:schemeClr val="bg1"/>
                </a:solidFill>
                <a:effectLst/>
                <a:latin typeface="Calibri" panose="020F0502020204030204" pitchFamily="34" charset="0"/>
                <a:cs typeface="Calibri" panose="020F0502020204030204" pitchFamily="34" charset="0"/>
              </a:rPr>
              <a:t>Courtesy of Lindsey </a:t>
            </a:r>
            <a:r>
              <a:rPr lang="en-US" sz="1500" b="0" i="0" dirty="0" err="1">
                <a:solidFill>
                  <a:schemeClr val="bg1"/>
                </a:solidFill>
                <a:effectLst/>
                <a:latin typeface="Calibri" panose="020F0502020204030204" pitchFamily="34" charset="0"/>
                <a:cs typeface="Calibri" panose="020F0502020204030204" pitchFamily="34" charset="0"/>
              </a:rPr>
              <a:t>Roeker</a:t>
            </a:r>
            <a:r>
              <a:rPr lang="en-US" sz="1500" b="0" i="0" dirty="0">
                <a:solidFill>
                  <a:schemeClr val="bg1"/>
                </a:solidFill>
                <a:effectLst/>
                <a:latin typeface="Calibri" panose="020F0502020204030204" pitchFamily="34" charset="0"/>
                <a:cs typeface="Calibri" panose="020F0502020204030204" pitchFamily="34" charset="0"/>
              </a:rPr>
              <a:t>, MD</a:t>
            </a:r>
            <a:endParaRPr lang="en-US" sz="1500"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899339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ED3D78-9E0B-FB48-8E87-C7ED7937A419}"/>
              </a:ext>
            </a:extLst>
          </p:cNvPr>
          <p:cNvSpPr>
            <a:spLocks noGrp="1"/>
          </p:cNvSpPr>
          <p:nvPr>
            <p:ph type="title"/>
          </p:nvPr>
        </p:nvSpPr>
        <p:spPr>
          <a:xfrm>
            <a:off x="838200" y="-14018"/>
            <a:ext cx="10515600" cy="1325563"/>
          </a:xfrm>
        </p:spPr>
        <p:txBody>
          <a:bodyPr/>
          <a:lstStyle/>
          <a:p>
            <a:r>
              <a:rPr lang="en-US" dirty="0"/>
              <a:t>Recommendations</a:t>
            </a:r>
          </a:p>
        </p:txBody>
      </p:sp>
      <p:sp>
        <p:nvSpPr>
          <p:cNvPr id="3" name="Content Placeholder 2">
            <a:extLst>
              <a:ext uri="{FF2B5EF4-FFF2-40B4-BE49-F238E27FC236}">
                <a16:creationId xmlns:a16="http://schemas.microsoft.com/office/drawing/2014/main" id="{58042229-7AB3-584F-9E3A-E9D2FA4FDFB1}"/>
              </a:ext>
            </a:extLst>
          </p:cNvPr>
          <p:cNvSpPr>
            <a:spLocks noGrp="1"/>
          </p:cNvSpPr>
          <p:nvPr>
            <p:ph idx="1"/>
          </p:nvPr>
        </p:nvSpPr>
        <p:spPr>
          <a:xfrm>
            <a:off x="838200" y="1070516"/>
            <a:ext cx="10515600" cy="5217958"/>
          </a:xfrm>
        </p:spPr>
        <p:txBody>
          <a:bodyPr>
            <a:normAutofit lnSpcReduction="10000"/>
          </a:bodyPr>
          <a:lstStyle/>
          <a:p>
            <a:r>
              <a:rPr lang="en-US" dirty="0"/>
              <a:t>Nomenclature</a:t>
            </a:r>
          </a:p>
          <a:p>
            <a:pPr lvl="1"/>
            <a:r>
              <a:rPr lang="en-US" dirty="0"/>
              <a:t>MRD = measurable residual disease / U-MRD rather than “MRD negative”</a:t>
            </a:r>
          </a:p>
          <a:p>
            <a:r>
              <a:rPr lang="en-US" dirty="0"/>
              <a:t>MRD methodology</a:t>
            </a:r>
          </a:p>
          <a:p>
            <a:pPr lvl="1"/>
            <a:r>
              <a:rPr lang="en-US" dirty="0"/>
              <a:t>Validated assay needed meeting standards </a:t>
            </a:r>
          </a:p>
          <a:p>
            <a:pPr lvl="2"/>
            <a:r>
              <a:rPr lang="en-US" dirty="0"/>
              <a:t>flow (ERIC) or RQ-PCR (</a:t>
            </a:r>
            <a:r>
              <a:rPr lang="en-US" dirty="0" err="1"/>
              <a:t>EuroMRD</a:t>
            </a:r>
            <a:r>
              <a:rPr lang="en-US" dirty="0"/>
              <a:t>-compliant)</a:t>
            </a:r>
          </a:p>
          <a:p>
            <a:r>
              <a:rPr lang="en-US" dirty="0"/>
              <a:t>Compartment</a:t>
            </a:r>
          </a:p>
          <a:p>
            <a:pPr lvl="1"/>
            <a:r>
              <a:rPr lang="en-US" dirty="0"/>
              <a:t>“In clinical trials aimed at disease eradication, MRD status should be assessed in both PB and BM.”</a:t>
            </a:r>
          </a:p>
          <a:p>
            <a:r>
              <a:rPr lang="en-US" dirty="0"/>
              <a:t>Timing of MRD assessment</a:t>
            </a:r>
          </a:p>
          <a:p>
            <a:pPr lvl="1"/>
            <a:r>
              <a:rPr lang="en-US" dirty="0"/>
              <a:t>To align with response assessments, at least 2 months after completion of therapy or after achievement of best response for continuous therapy</a:t>
            </a:r>
          </a:p>
          <a:p>
            <a:pPr lvl="1"/>
            <a:r>
              <a:rPr lang="en-US" dirty="0"/>
              <a:t>Clinical trials should incorporate MRD kinetics and relationship to time-to-event outcomes</a:t>
            </a:r>
          </a:p>
        </p:txBody>
      </p:sp>
      <p:sp>
        <p:nvSpPr>
          <p:cNvPr id="4" name="TextBox 3">
            <a:extLst>
              <a:ext uri="{FF2B5EF4-FFF2-40B4-BE49-F238E27FC236}">
                <a16:creationId xmlns:a16="http://schemas.microsoft.com/office/drawing/2014/main" id="{E67FA71F-776E-5F40-8668-C71D7AC231C8}"/>
              </a:ext>
            </a:extLst>
          </p:cNvPr>
          <p:cNvSpPr txBox="1"/>
          <p:nvPr/>
        </p:nvSpPr>
        <p:spPr>
          <a:xfrm>
            <a:off x="0" y="6611779"/>
            <a:ext cx="5887844" cy="246221"/>
          </a:xfrm>
          <a:prstGeom prst="rect">
            <a:avLst/>
          </a:prstGeom>
          <a:noFill/>
        </p:spPr>
        <p:txBody>
          <a:bodyPr wrap="square" rtlCol="0">
            <a:spAutoFit/>
          </a:bodyPr>
          <a:lstStyle/>
          <a:p>
            <a:r>
              <a:rPr lang="en-US" sz="1000" dirty="0"/>
              <a:t>Wierda WG et al. Leukemia 2021;35(11):3059-72.</a:t>
            </a:r>
          </a:p>
        </p:txBody>
      </p:sp>
      <p:sp>
        <p:nvSpPr>
          <p:cNvPr id="5" name="TextBox 4">
            <a:extLst>
              <a:ext uri="{FF2B5EF4-FFF2-40B4-BE49-F238E27FC236}">
                <a16:creationId xmlns:a16="http://schemas.microsoft.com/office/drawing/2014/main" id="{6264AA3D-3E40-0148-AEEB-6A69DFA465EF}"/>
              </a:ext>
            </a:extLst>
          </p:cNvPr>
          <p:cNvSpPr txBox="1"/>
          <p:nvPr/>
        </p:nvSpPr>
        <p:spPr>
          <a:xfrm>
            <a:off x="5929746" y="6517886"/>
            <a:ext cx="6262254" cy="323165"/>
          </a:xfrm>
          <a:prstGeom prst="rect">
            <a:avLst/>
          </a:prstGeom>
          <a:noFill/>
        </p:spPr>
        <p:txBody>
          <a:bodyPr wrap="square">
            <a:spAutoFit/>
          </a:bodyPr>
          <a:lstStyle/>
          <a:p>
            <a:pPr algn="r"/>
            <a:r>
              <a:rPr lang="en-US" sz="1500" b="0" i="0" dirty="0">
                <a:effectLst/>
                <a:latin typeface="Calibri" panose="020F0502020204030204" pitchFamily="34" charset="0"/>
                <a:cs typeface="Calibri" panose="020F0502020204030204" pitchFamily="34" charset="0"/>
              </a:rPr>
              <a:t>Courtesy of Lindsey </a:t>
            </a:r>
            <a:r>
              <a:rPr lang="en-US" sz="1500" b="0" i="0" dirty="0" err="1">
                <a:effectLst/>
                <a:latin typeface="Calibri" panose="020F0502020204030204" pitchFamily="34" charset="0"/>
                <a:cs typeface="Calibri" panose="020F0502020204030204" pitchFamily="34" charset="0"/>
              </a:rPr>
              <a:t>Roeker</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514711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ED3D78-9E0B-FB48-8E87-C7ED7937A419}"/>
              </a:ext>
            </a:extLst>
          </p:cNvPr>
          <p:cNvSpPr>
            <a:spLocks noGrp="1"/>
          </p:cNvSpPr>
          <p:nvPr>
            <p:ph type="title"/>
          </p:nvPr>
        </p:nvSpPr>
        <p:spPr>
          <a:xfrm>
            <a:off x="838200" y="-14018"/>
            <a:ext cx="10515600" cy="1325563"/>
          </a:xfrm>
        </p:spPr>
        <p:txBody>
          <a:bodyPr/>
          <a:lstStyle/>
          <a:p>
            <a:r>
              <a:rPr lang="en-US" dirty="0"/>
              <a:t>Recommendations</a:t>
            </a:r>
          </a:p>
        </p:txBody>
      </p:sp>
      <p:sp>
        <p:nvSpPr>
          <p:cNvPr id="3" name="Content Placeholder 2">
            <a:extLst>
              <a:ext uri="{FF2B5EF4-FFF2-40B4-BE49-F238E27FC236}">
                <a16:creationId xmlns:a16="http://schemas.microsoft.com/office/drawing/2014/main" id="{58042229-7AB3-584F-9E3A-E9D2FA4FDFB1}"/>
              </a:ext>
            </a:extLst>
          </p:cNvPr>
          <p:cNvSpPr>
            <a:spLocks noGrp="1"/>
          </p:cNvSpPr>
          <p:nvPr>
            <p:ph idx="1"/>
          </p:nvPr>
        </p:nvSpPr>
        <p:spPr>
          <a:xfrm>
            <a:off x="838200" y="1070516"/>
            <a:ext cx="10515600" cy="5217958"/>
          </a:xfrm>
        </p:spPr>
        <p:txBody>
          <a:bodyPr>
            <a:normAutofit/>
          </a:bodyPr>
          <a:lstStyle/>
          <a:p>
            <a:r>
              <a:rPr lang="en-US" dirty="0"/>
              <a:t>Use in clinical trials</a:t>
            </a:r>
          </a:p>
          <a:p>
            <a:pPr lvl="1"/>
            <a:r>
              <a:rPr lang="en-US" dirty="0"/>
              <a:t>U-MRD as a potential surrogate endpoint</a:t>
            </a:r>
          </a:p>
          <a:p>
            <a:pPr lvl="2"/>
            <a:r>
              <a:rPr lang="en-US" dirty="0"/>
              <a:t>More data are needed to determine the utility of MRD in treatment-specific contexts, clinical trials should investigate relationship between MRD and outcomes</a:t>
            </a:r>
          </a:p>
          <a:p>
            <a:pPr lvl="1"/>
            <a:r>
              <a:rPr lang="en-US" dirty="0"/>
              <a:t>Disease related factors </a:t>
            </a:r>
          </a:p>
          <a:p>
            <a:pPr lvl="2"/>
            <a:r>
              <a:rPr lang="en-US" dirty="0"/>
              <a:t>Clinical trials should identify factors associated with achieving U-MRD for each treatment regimen</a:t>
            </a:r>
          </a:p>
          <a:p>
            <a:pPr lvl="1"/>
            <a:r>
              <a:rPr lang="en-US" dirty="0"/>
              <a:t>MRD relapse</a:t>
            </a:r>
          </a:p>
          <a:p>
            <a:pPr lvl="2"/>
            <a:r>
              <a:rPr lang="en-US" dirty="0"/>
              <a:t>Further study needed to define MRD relapse (threshold, duration) and association with outcomes</a:t>
            </a:r>
          </a:p>
          <a:p>
            <a:r>
              <a:rPr lang="en-US" dirty="0"/>
              <a:t>Use in clinical practice</a:t>
            </a:r>
          </a:p>
          <a:p>
            <a:pPr lvl="1"/>
            <a:r>
              <a:rPr lang="en-US" dirty="0"/>
              <a:t>Current guidelines do not recommend MRD testing in clinical practice, more data are needed on using MRD to guide treatment decision making</a:t>
            </a:r>
          </a:p>
        </p:txBody>
      </p:sp>
      <p:sp>
        <p:nvSpPr>
          <p:cNvPr id="4" name="TextBox 3">
            <a:extLst>
              <a:ext uri="{FF2B5EF4-FFF2-40B4-BE49-F238E27FC236}">
                <a16:creationId xmlns:a16="http://schemas.microsoft.com/office/drawing/2014/main" id="{5F1C231E-CEEE-8647-A0EE-746F3B02AF72}"/>
              </a:ext>
            </a:extLst>
          </p:cNvPr>
          <p:cNvSpPr txBox="1"/>
          <p:nvPr/>
        </p:nvSpPr>
        <p:spPr>
          <a:xfrm>
            <a:off x="0" y="6611779"/>
            <a:ext cx="5887844" cy="246221"/>
          </a:xfrm>
          <a:prstGeom prst="rect">
            <a:avLst/>
          </a:prstGeom>
          <a:noFill/>
        </p:spPr>
        <p:txBody>
          <a:bodyPr wrap="square" rtlCol="0">
            <a:spAutoFit/>
          </a:bodyPr>
          <a:lstStyle/>
          <a:p>
            <a:r>
              <a:rPr lang="en-US" sz="1000" dirty="0"/>
              <a:t>Wierda WG et al. Leukemia 2021;35(11):3059-72.</a:t>
            </a:r>
          </a:p>
        </p:txBody>
      </p:sp>
      <p:sp>
        <p:nvSpPr>
          <p:cNvPr id="5" name="TextBox 4">
            <a:extLst>
              <a:ext uri="{FF2B5EF4-FFF2-40B4-BE49-F238E27FC236}">
                <a16:creationId xmlns:a16="http://schemas.microsoft.com/office/drawing/2014/main" id="{6845F1DC-9CD8-CB4F-9C00-00F28E5E0B05}"/>
              </a:ext>
            </a:extLst>
          </p:cNvPr>
          <p:cNvSpPr txBox="1"/>
          <p:nvPr/>
        </p:nvSpPr>
        <p:spPr>
          <a:xfrm>
            <a:off x="5929746" y="6517886"/>
            <a:ext cx="6262254" cy="323165"/>
          </a:xfrm>
          <a:prstGeom prst="rect">
            <a:avLst/>
          </a:prstGeom>
          <a:noFill/>
        </p:spPr>
        <p:txBody>
          <a:bodyPr wrap="square">
            <a:spAutoFit/>
          </a:bodyPr>
          <a:lstStyle/>
          <a:p>
            <a:pPr algn="r"/>
            <a:r>
              <a:rPr lang="en-US" sz="1500" b="0" i="0" dirty="0">
                <a:effectLst/>
                <a:latin typeface="Calibri" panose="020F0502020204030204" pitchFamily="34" charset="0"/>
                <a:cs typeface="Calibri" panose="020F0502020204030204" pitchFamily="34" charset="0"/>
              </a:rPr>
              <a:t>Courtesy of Lindsey </a:t>
            </a:r>
            <a:r>
              <a:rPr lang="en-US" sz="1500" b="0" i="0" dirty="0" err="1">
                <a:effectLst/>
                <a:latin typeface="Calibri" panose="020F0502020204030204" pitchFamily="34" charset="0"/>
                <a:cs typeface="Calibri" panose="020F0502020204030204" pitchFamily="34" charset="0"/>
              </a:rPr>
              <a:t>Roeker</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25515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1061DA-EE04-3444-89BA-9261E0ABC324}"/>
              </a:ext>
            </a:extLst>
          </p:cNvPr>
          <p:cNvSpPr>
            <a:spLocks noGrp="1"/>
          </p:cNvSpPr>
          <p:nvPr>
            <p:ph type="title"/>
          </p:nvPr>
        </p:nvSpPr>
        <p:spPr/>
        <p:txBody>
          <a:bodyPr/>
          <a:lstStyle/>
          <a:p>
            <a:r>
              <a:rPr lang="en-US" dirty="0"/>
              <a:t>Conclusions: </a:t>
            </a:r>
          </a:p>
        </p:txBody>
      </p:sp>
      <p:sp>
        <p:nvSpPr>
          <p:cNvPr id="5" name="Text Placeholder 4">
            <a:extLst>
              <a:ext uri="{FF2B5EF4-FFF2-40B4-BE49-F238E27FC236}">
                <a16:creationId xmlns:a16="http://schemas.microsoft.com/office/drawing/2014/main" id="{B5FA5F98-ED9B-134C-8C4D-A1CC2A2FD935}"/>
              </a:ext>
            </a:extLst>
          </p:cNvPr>
          <p:cNvSpPr>
            <a:spLocks noGrp="1"/>
          </p:cNvSpPr>
          <p:nvPr>
            <p:ph type="body" idx="1"/>
          </p:nvPr>
        </p:nvSpPr>
        <p:spPr/>
        <p:txBody>
          <a:bodyPr/>
          <a:lstStyle/>
          <a:p>
            <a:r>
              <a:rPr lang="en-US" dirty="0"/>
              <a:t>Impact on patient care and treatment algorithms </a:t>
            </a:r>
          </a:p>
        </p:txBody>
      </p:sp>
      <p:sp>
        <p:nvSpPr>
          <p:cNvPr id="6" name="Content Placeholder 5">
            <a:extLst>
              <a:ext uri="{FF2B5EF4-FFF2-40B4-BE49-F238E27FC236}">
                <a16:creationId xmlns:a16="http://schemas.microsoft.com/office/drawing/2014/main" id="{3B1AB34F-D0C5-454D-801E-E4790645EFC8}"/>
              </a:ext>
            </a:extLst>
          </p:cNvPr>
          <p:cNvSpPr>
            <a:spLocks noGrp="1"/>
          </p:cNvSpPr>
          <p:nvPr>
            <p:ph sz="half" idx="2"/>
          </p:nvPr>
        </p:nvSpPr>
        <p:spPr/>
        <p:txBody>
          <a:bodyPr/>
          <a:lstStyle/>
          <a:p>
            <a:r>
              <a:rPr lang="en-US" dirty="0"/>
              <a:t>Consensus recommendations regarding when, how, and for whom to test MRD</a:t>
            </a:r>
          </a:p>
          <a:p>
            <a:r>
              <a:rPr lang="en-US" dirty="0"/>
              <a:t>MRD should be reserved as a clinical decision making tool for clinical trial settings</a:t>
            </a:r>
          </a:p>
          <a:p>
            <a:r>
              <a:rPr lang="en-US" dirty="0"/>
              <a:t>MRD does not currently have a role in routine clinical practice </a:t>
            </a:r>
          </a:p>
        </p:txBody>
      </p:sp>
      <p:sp>
        <p:nvSpPr>
          <p:cNvPr id="7" name="Text Placeholder 6">
            <a:extLst>
              <a:ext uri="{FF2B5EF4-FFF2-40B4-BE49-F238E27FC236}">
                <a16:creationId xmlns:a16="http://schemas.microsoft.com/office/drawing/2014/main" id="{3DCD53A2-2FF5-244C-A348-4B2A417F0F12}"/>
              </a:ext>
            </a:extLst>
          </p:cNvPr>
          <p:cNvSpPr>
            <a:spLocks noGrp="1"/>
          </p:cNvSpPr>
          <p:nvPr>
            <p:ph type="body" sz="quarter" idx="3"/>
          </p:nvPr>
        </p:nvSpPr>
        <p:spPr/>
        <p:txBody>
          <a:bodyPr/>
          <a:lstStyle/>
          <a:p>
            <a:r>
              <a:rPr lang="en-US" dirty="0"/>
              <a:t>Implications for future research</a:t>
            </a:r>
          </a:p>
        </p:txBody>
      </p:sp>
      <p:sp>
        <p:nvSpPr>
          <p:cNvPr id="8" name="Content Placeholder 7">
            <a:extLst>
              <a:ext uri="{FF2B5EF4-FFF2-40B4-BE49-F238E27FC236}">
                <a16:creationId xmlns:a16="http://schemas.microsoft.com/office/drawing/2014/main" id="{B36EEBAA-11DD-4F44-A86A-3C20039C55AC}"/>
              </a:ext>
            </a:extLst>
          </p:cNvPr>
          <p:cNvSpPr>
            <a:spLocks noGrp="1"/>
          </p:cNvSpPr>
          <p:nvPr>
            <p:ph sz="quarter" idx="4"/>
          </p:nvPr>
        </p:nvSpPr>
        <p:spPr/>
        <p:txBody>
          <a:bodyPr/>
          <a:lstStyle/>
          <a:p>
            <a:r>
              <a:rPr lang="en-US" dirty="0"/>
              <a:t>Sets standards for use of MRD in clinical trials in order to generalize results</a:t>
            </a:r>
          </a:p>
        </p:txBody>
      </p:sp>
      <p:sp>
        <p:nvSpPr>
          <p:cNvPr id="9" name="TextBox 8">
            <a:extLst>
              <a:ext uri="{FF2B5EF4-FFF2-40B4-BE49-F238E27FC236}">
                <a16:creationId xmlns:a16="http://schemas.microsoft.com/office/drawing/2014/main" id="{6F5C972A-68C2-6A4B-8ED4-1F8BA05A1CD6}"/>
              </a:ext>
            </a:extLst>
          </p:cNvPr>
          <p:cNvSpPr txBox="1"/>
          <p:nvPr/>
        </p:nvSpPr>
        <p:spPr>
          <a:xfrm>
            <a:off x="5929746" y="6517886"/>
            <a:ext cx="6262254" cy="323165"/>
          </a:xfrm>
          <a:prstGeom prst="rect">
            <a:avLst/>
          </a:prstGeom>
          <a:noFill/>
        </p:spPr>
        <p:txBody>
          <a:bodyPr wrap="square">
            <a:spAutoFit/>
          </a:bodyPr>
          <a:lstStyle/>
          <a:p>
            <a:pPr algn="r"/>
            <a:r>
              <a:rPr lang="en-US" sz="1500" b="0" i="0" dirty="0">
                <a:effectLst/>
                <a:latin typeface="Calibri" panose="020F0502020204030204" pitchFamily="34" charset="0"/>
                <a:cs typeface="Calibri" panose="020F0502020204030204" pitchFamily="34" charset="0"/>
              </a:rPr>
              <a:t>Courtesy of Lindsey </a:t>
            </a:r>
            <a:r>
              <a:rPr lang="en-US" sz="1500" b="0" i="0" dirty="0" err="1">
                <a:effectLst/>
                <a:latin typeface="Calibri" panose="020F0502020204030204" pitchFamily="34" charset="0"/>
                <a:cs typeface="Calibri" panose="020F0502020204030204" pitchFamily="34" charset="0"/>
              </a:rPr>
              <a:t>Roeker</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2307568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ubtitle 12">
            <a:extLst>
              <a:ext uri="{FF2B5EF4-FFF2-40B4-BE49-F238E27FC236}">
                <a16:creationId xmlns:a16="http://schemas.microsoft.com/office/drawing/2014/main" id="{C6885D59-58AC-4A99-B99B-CEC445AE2196}"/>
              </a:ext>
            </a:extLst>
          </p:cNvPr>
          <p:cNvSpPr>
            <a:spLocks noGrp="1"/>
          </p:cNvSpPr>
          <p:nvPr>
            <p:ph type="subTitle" idx="1"/>
          </p:nvPr>
        </p:nvSpPr>
        <p:spPr>
          <a:xfrm>
            <a:off x="564631" y="3204310"/>
            <a:ext cx="10882733" cy="1663049"/>
          </a:xfrm>
        </p:spPr>
        <p:txBody>
          <a:bodyPr>
            <a:no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n-US" sz="1600" u="sng" dirty="0">
                <a:solidFill>
                  <a:srgbClr val="000000"/>
                </a:solidFill>
              </a:rPr>
              <a:t>Anthony R. Mato</a:t>
            </a:r>
            <a:r>
              <a:rPr lang="en-US" sz="1600" u="sng" baseline="30000" dirty="0">
                <a:solidFill>
                  <a:srgbClr val="000000"/>
                </a:solidFill>
              </a:rPr>
              <a:t>1</a:t>
            </a:r>
            <a:r>
              <a:rPr lang="en-US" sz="1600" dirty="0">
                <a:solidFill>
                  <a:srgbClr val="000000"/>
                </a:solidFill>
              </a:rPr>
              <a:t>, John M. Pagel</a:t>
            </a:r>
            <a:r>
              <a:rPr lang="en-US" sz="1600" baseline="30000" dirty="0">
                <a:solidFill>
                  <a:srgbClr val="000000"/>
                </a:solidFill>
              </a:rPr>
              <a:t>2</a:t>
            </a:r>
            <a:r>
              <a:rPr lang="en-US" sz="1600" dirty="0">
                <a:solidFill>
                  <a:srgbClr val="000000"/>
                </a:solidFill>
              </a:rPr>
              <a:t>, Catherine C. Coombs</a:t>
            </a:r>
            <a:r>
              <a:rPr lang="en-US" sz="1600" baseline="30000" dirty="0">
                <a:solidFill>
                  <a:srgbClr val="000000"/>
                </a:solidFill>
              </a:rPr>
              <a:t>3</a:t>
            </a:r>
            <a:r>
              <a:rPr lang="en-US" sz="1600" dirty="0">
                <a:solidFill>
                  <a:srgbClr val="000000"/>
                </a:solidFill>
              </a:rPr>
              <a:t>, Nirav N. Shah</a:t>
            </a:r>
            <a:r>
              <a:rPr lang="en-US" sz="1600" baseline="30000" dirty="0">
                <a:solidFill>
                  <a:srgbClr val="000000"/>
                </a:solidFill>
              </a:rPr>
              <a:t>4</a:t>
            </a:r>
            <a:r>
              <a:rPr lang="en-US" sz="1600" dirty="0">
                <a:solidFill>
                  <a:srgbClr val="000000"/>
                </a:solidFill>
              </a:rPr>
              <a:t>, Nicole Lamanna</a:t>
            </a:r>
            <a:r>
              <a:rPr lang="en-US" sz="1600" baseline="30000" dirty="0">
                <a:solidFill>
                  <a:srgbClr val="000000"/>
                </a:solidFill>
              </a:rPr>
              <a:t>5</a:t>
            </a:r>
            <a:r>
              <a:rPr lang="en-US" sz="1600" dirty="0">
                <a:solidFill>
                  <a:srgbClr val="000000"/>
                </a:solidFill>
              </a:rPr>
              <a:t>, Talha Munir</a:t>
            </a:r>
            <a:r>
              <a:rPr lang="en-US" sz="1600" baseline="30000" dirty="0">
                <a:solidFill>
                  <a:srgbClr val="000000"/>
                </a:solidFill>
              </a:rPr>
              <a:t>6</a:t>
            </a:r>
            <a:r>
              <a:rPr lang="en-US" sz="1600" dirty="0">
                <a:solidFill>
                  <a:srgbClr val="000000"/>
                </a:solidFill>
              </a:rPr>
              <a:t>, </a:t>
            </a:r>
            <a:r>
              <a:rPr lang="en-US" sz="1600" dirty="0" err="1">
                <a:solidFill>
                  <a:srgbClr val="000000"/>
                </a:solidFill>
              </a:rPr>
              <a:t>Ewa</a:t>
            </a:r>
            <a:r>
              <a:rPr lang="en-US" sz="1600" dirty="0">
                <a:solidFill>
                  <a:srgbClr val="000000"/>
                </a:solidFill>
              </a:rPr>
              <a:t> Lech-Maranda</a:t>
            </a:r>
            <a:r>
              <a:rPr lang="en-US" sz="1600" baseline="30000" dirty="0">
                <a:solidFill>
                  <a:srgbClr val="000000"/>
                </a:solidFill>
              </a:rPr>
              <a:t>7</a:t>
            </a:r>
            <a:r>
              <a:rPr lang="en-US" sz="1600" dirty="0">
                <a:solidFill>
                  <a:srgbClr val="000000"/>
                </a:solidFill>
              </a:rPr>
              <a:t>, Toby A. Eyre</a:t>
            </a:r>
            <a:r>
              <a:rPr lang="en-US" sz="1600" baseline="30000" dirty="0">
                <a:solidFill>
                  <a:srgbClr val="000000"/>
                </a:solidFill>
              </a:rPr>
              <a:t>8</a:t>
            </a:r>
            <a:r>
              <a:rPr lang="en-US" sz="1600" dirty="0">
                <a:solidFill>
                  <a:srgbClr val="000000"/>
                </a:solidFill>
              </a:rPr>
              <a:t>, Jennifer A. Woyach</a:t>
            </a:r>
            <a:r>
              <a:rPr lang="en-US" sz="1600" baseline="30000" dirty="0">
                <a:solidFill>
                  <a:srgbClr val="000000"/>
                </a:solidFill>
              </a:rPr>
              <a:t>9</a:t>
            </a:r>
            <a:r>
              <a:rPr lang="en-US" sz="1600" dirty="0">
                <a:solidFill>
                  <a:srgbClr val="000000"/>
                </a:solidFill>
              </a:rPr>
              <a:t>, William G. Wierda</a:t>
            </a:r>
            <a:r>
              <a:rPr lang="en-US" sz="1600" baseline="30000" dirty="0">
                <a:solidFill>
                  <a:srgbClr val="000000"/>
                </a:solidFill>
              </a:rPr>
              <a:t>10</a:t>
            </a:r>
            <a:r>
              <a:rPr lang="en-US" sz="1600" dirty="0">
                <a:solidFill>
                  <a:srgbClr val="000000"/>
                </a:solidFill>
              </a:rPr>
              <a:t>, Chan Y. Cheah</a:t>
            </a:r>
            <a:r>
              <a:rPr lang="en-US" sz="1600" baseline="30000" dirty="0">
                <a:solidFill>
                  <a:srgbClr val="000000"/>
                </a:solidFill>
              </a:rPr>
              <a:t>11</a:t>
            </a:r>
            <a:r>
              <a:rPr lang="en-US" sz="1600" dirty="0">
                <a:solidFill>
                  <a:srgbClr val="000000"/>
                </a:solidFill>
              </a:rPr>
              <a:t>, Jonathan B. Cohen</a:t>
            </a:r>
            <a:r>
              <a:rPr lang="en-US" sz="1600" baseline="30000" dirty="0">
                <a:solidFill>
                  <a:srgbClr val="000000"/>
                </a:solidFill>
              </a:rPr>
              <a:t>12</a:t>
            </a:r>
            <a:r>
              <a:rPr lang="en-US" sz="1600" dirty="0">
                <a:solidFill>
                  <a:srgbClr val="000000"/>
                </a:solidFill>
              </a:rPr>
              <a:t>, Lindsey E. Roeker</a:t>
            </a:r>
            <a:r>
              <a:rPr lang="en-US" sz="1600" baseline="30000" dirty="0">
                <a:solidFill>
                  <a:srgbClr val="000000"/>
                </a:solidFill>
              </a:rPr>
              <a:t>1</a:t>
            </a:r>
            <a:r>
              <a:rPr lang="en-US" sz="1600" dirty="0">
                <a:solidFill>
                  <a:srgbClr val="000000"/>
                </a:solidFill>
              </a:rPr>
              <a:t>, Manish R. Patel</a:t>
            </a:r>
            <a:r>
              <a:rPr lang="en-US" sz="1600" baseline="30000" dirty="0">
                <a:solidFill>
                  <a:srgbClr val="000000"/>
                </a:solidFill>
              </a:rPr>
              <a:t>13</a:t>
            </a:r>
            <a:r>
              <a:rPr lang="en-US" sz="1600" dirty="0">
                <a:solidFill>
                  <a:srgbClr val="000000"/>
                </a:solidFill>
              </a:rPr>
              <a:t>, Bita Fakhri</a:t>
            </a:r>
            <a:r>
              <a:rPr lang="en-US" sz="1600" baseline="30000" dirty="0">
                <a:solidFill>
                  <a:srgbClr val="000000"/>
                </a:solidFill>
              </a:rPr>
              <a:t>14</a:t>
            </a:r>
            <a:r>
              <a:rPr lang="en-US" sz="1600" dirty="0">
                <a:solidFill>
                  <a:srgbClr val="000000"/>
                </a:solidFill>
              </a:rPr>
              <a:t>, Minal A. Barve</a:t>
            </a:r>
            <a:r>
              <a:rPr lang="en-US" sz="1600" baseline="30000" dirty="0">
                <a:solidFill>
                  <a:srgbClr val="000000"/>
                </a:solidFill>
              </a:rPr>
              <a:t>15</a:t>
            </a:r>
            <a:r>
              <a:rPr lang="en-US" sz="1600" dirty="0">
                <a:solidFill>
                  <a:srgbClr val="000000"/>
                </a:solidFill>
              </a:rPr>
              <a:t>, Constantine S. Tam</a:t>
            </a:r>
            <a:r>
              <a:rPr lang="en-US" sz="1600" baseline="30000" dirty="0">
                <a:solidFill>
                  <a:srgbClr val="000000"/>
                </a:solidFill>
              </a:rPr>
              <a:t>16</a:t>
            </a:r>
            <a:r>
              <a:rPr lang="en-US" sz="1600" dirty="0">
                <a:solidFill>
                  <a:srgbClr val="000000"/>
                </a:solidFill>
              </a:rPr>
              <a:t>, David J. Lewis</a:t>
            </a:r>
            <a:r>
              <a:rPr lang="en-US" sz="1600" baseline="30000" dirty="0">
                <a:solidFill>
                  <a:srgbClr val="000000"/>
                </a:solidFill>
              </a:rPr>
              <a:t>17</a:t>
            </a:r>
            <a:r>
              <a:rPr lang="en-US" sz="1600" dirty="0">
                <a:solidFill>
                  <a:srgbClr val="000000"/>
                </a:solidFill>
              </a:rPr>
              <a:t>, James N. Gerson</a:t>
            </a:r>
            <a:r>
              <a:rPr lang="en-US" sz="1600" baseline="30000" dirty="0">
                <a:solidFill>
                  <a:srgbClr val="000000"/>
                </a:solidFill>
              </a:rPr>
              <a:t>18</a:t>
            </a:r>
            <a:r>
              <a:rPr lang="en-US" sz="1600" dirty="0">
                <a:solidFill>
                  <a:srgbClr val="000000"/>
                </a:solidFill>
              </a:rPr>
              <a:t>, Alvaro J. Alencar</a:t>
            </a:r>
            <a:r>
              <a:rPr lang="en-US" sz="1600" baseline="30000" dirty="0">
                <a:solidFill>
                  <a:srgbClr val="000000"/>
                </a:solidFill>
              </a:rPr>
              <a:t>19</a:t>
            </a:r>
            <a:r>
              <a:rPr lang="en-US" sz="1600" dirty="0">
                <a:solidFill>
                  <a:srgbClr val="000000"/>
                </a:solidFill>
              </a:rPr>
              <a:t>, Chaitra S. Ujjani</a:t>
            </a:r>
            <a:r>
              <a:rPr lang="en-US" sz="1600" baseline="30000" dirty="0">
                <a:solidFill>
                  <a:srgbClr val="000000"/>
                </a:solidFill>
              </a:rPr>
              <a:t>20</a:t>
            </a:r>
            <a:r>
              <a:rPr lang="en-US" sz="1600" dirty="0">
                <a:solidFill>
                  <a:srgbClr val="000000"/>
                </a:solidFill>
              </a:rPr>
              <a:t>, Ian W. Flinn</a:t>
            </a:r>
            <a:r>
              <a:rPr lang="en-US" sz="1600" baseline="30000" dirty="0">
                <a:solidFill>
                  <a:srgbClr val="000000"/>
                </a:solidFill>
              </a:rPr>
              <a:t>21</a:t>
            </a:r>
            <a:r>
              <a:rPr lang="en-US" sz="1600" dirty="0">
                <a:solidFill>
                  <a:srgbClr val="000000"/>
                </a:solidFill>
              </a:rPr>
              <a:t>, Suchitra Sundaram</a:t>
            </a:r>
            <a:r>
              <a:rPr lang="en-US" sz="1600" baseline="30000" dirty="0">
                <a:solidFill>
                  <a:srgbClr val="000000"/>
                </a:solidFill>
              </a:rPr>
              <a:t>22</a:t>
            </a:r>
            <a:r>
              <a:rPr lang="en-US" sz="1600" dirty="0">
                <a:solidFill>
                  <a:srgbClr val="000000"/>
                </a:solidFill>
              </a:rPr>
              <a:t>, Shuo Ma</a:t>
            </a:r>
            <a:r>
              <a:rPr lang="en-US" sz="1600" baseline="30000" dirty="0">
                <a:solidFill>
                  <a:srgbClr val="000000"/>
                </a:solidFill>
              </a:rPr>
              <a:t>23</a:t>
            </a:r>
            <a:r>
              <a:rPr lang="en-US" sz="1600" dirty="0">
                <a:solidFill>
                  <a:srgbClr val="000000"/>
                </a:solidFill>
              </a:rPr>
              <a:t>, Deepa Jagadeesh</a:t>
            </a:r>
            <a:r>
              <a:rPr lang="en-US" sz="1600" baseline="30000" dirty="0">
                <a:solidFill>
                  <a:srgbClr val="000000"/>
                </a:solidFill>
              </a:rPr>
              <a:t>24</a:t>
            </a:r>
            <a:r>
              <a:rPr lang="en-US" sz="1600" dirty="0">
                <a:solidFill>
                  <a:srgbClr val="000000"/>
                </a:solidFill>
              </a:rPr>
              <a:t>, Joanna M. Rhodes</a:t>
            </a:r>
            <a:r>
              <a:rPr lang="en-US" sz="1600" baseline="30000" dirty="0">
                <a:solidFill>
                  <a:srgbClr val="000000"/>
                </a:solidFill>
              </a:rPr>
              <a:t>25</a:t>
            </a:r>
            <a:r>
              <a:rPr lang="en-US" sz="1600" dirty="0">
                <a:solidFill>
                  <a:srgbClr val="000000"/>
                </a:solidFill>
              </a:rPr>
              <a:t>, Justin Taylor</a:t>
            </a:r>
            <a:r>
              <a:rPr lang="en-US" sz="1600" baseline="30000" dirty="0">
                <a:solidFill>
                  <a:srgbClr val="000000"/>
                </a:solidFill>
              </a:rPr>
              <a:t>19</a:t>
            </a:r>
            <a:r>
              <a:rPr lang="en-US" sz="1600" dirty="0">
                <a:solidFill>
                  <a:srgbClr val="000000"/>
                </a:solidFill>
              </a:rPr>
              <a:t>, Omar Abdel-Wahab</a:t>
            </a:r>
            <a:r>
              <a:rPr lang="en-US" sz="1600" baseline="30000" dirty="0">
                <a:solidFill>
                  <a:srgbClr val="000000"/>
                </a:solidFill>
              </a:rPr>
              <a:t>1</a:t>
            </a:r>
            <a:r>
              <a:rPr lang="en-US" sz="1600" dirty="0">
                <a:solidFill>
                  <a:srgbClr val="000000"/>
                </a:solidFill>
              </a:rPr>
              <a:t>, Paolo Ghia</a:t>
            </a:r>
            <a:r>
              <a:rPr lang="en-US" sz="1600" baseline="30000" dirty="0">
                <a:solidFill>
                  <a:srgbClr val="000000"/>
                </a:solidFill>
              </a:rPr>
              <a:t>26</a:t>
            </a:r>
            <a:r>
              <a:rPr lang="en-US" sz="1600" dirty="0">
                <a:solidFill>
                  <a:srgbClr val="000000"/>
                </a:solidFill>
              </a:rPr>
              <a:t>, Stephen J. Schuster</a:t>
            </a:r>
            <a:r>
              <a:rPr lang="en-US" sz="1600" baseline="30000" dirty="0">
                <a:solidFill>
                  <a:srgbClr val="000000"/>
                </a:solidFill>
              </a:rPr>
              <a:t>18</a:t>
            </a:r>
            <a:r>
              <a:rPr lang="en-US" sz="1600" dirty="0">
                <a:solidFill>
                  <a:srgbClr val="000000"/>
                </a:solidFill>
              </a:rPr>
              <a:t>, Denise Wang</a:t>
            </a:r>
            <a:r>
              <a:rPr lang="en-US" sz="1600" baseline="30000" dirty="0">
                <a:solidFill>
                  <a:srgbClr val="000000"/>
                </a:solidFill>
              </a:rPr>
              <a:t>27</a:t>
            </a:r>
            <a:r>
              <a:rPr lang="en-US" sz="1600" dirty="0">
                <a:solidFill>
                  <a:srgbClr val="000000"/>
                </a:solidFill>
              </a:rPr>
              <a:t>, Binoj Nair</a:t>
            </a:r>
            <a:r>
              <a:rPr lang="en-US" sz="1600" baseline="30000" dirty="0">
                <a:solidFill>
                  <a:srgbClr val="000000"/>
                </a:solidFill>
              </a:rPr>
              <a:t>27</a:t>
            </a:r>
            <a:r>
              <a:rPr lang="en-US" sz="1600" dirty="0">
                <a:solidFill>
                  <a:srgbClr val="000000"/>
                </a:solidFill>
              </a:rPr>
              <a:t>, Edward Zhu</a:t>
            </a:r>
            <a:r>
              <a:rPr lang="en-US" sz="1600" baseline="30000" dirty="0">
                <a:solidFill>
                  <a:srgbClr val="000000"/>
                </a:solidFill>
              </a:rPr>
              <a:t>27</a:t>
            </a:r>
            <a:r>
              <a:rPr lang="en-US" sz="1600" dirty="0">
                <a:solidFill>
                  <a:srgbClr val="000000"/>
                </a:solidFill>
              </a:rPr>
              <a:t>, Donald E. Tsai</a:t>
            </a:r>
            <a:r>
              <a:rPr lang="en-US" sz="1600" baseline="30000" dirty="0">
                <a:solidFill>
                  <a:srgbClr val="000000"/>
                </a:solidFill>
              </a:rPr>
              <a:t>27</a:t>
            </a:r>
            <a:r>
              <a:rPr lang="en-US" sz="1600" dirty="0">
                <a:solidFill>
                  <a:srgbClr val="000000"/>
                </a:solidFill>
              </a:rPr>
              <a:t>, Matthew S. Davids</a:t>
            </a:r>
            <a:r>
              <a:rPr lang="en-US" sz="1600" baseline="30000" dirty="0">
                <a:solidFill>
                  <a:srgbClr val="000000"/>
                </a:solidFill>
              </a:rPr>
              <a:t>28</a:t>
            </a:r>
            <a:r>
              <a:rPr lang="en-US" sz="1600" dirty="0">
                <a:solidFill>
                  <a:srgbClr val="000000"/>
                </a:solidFill>
              </a:rPr>
              <a:t>, Jennifer R. Brown</a:t>
            </a:r>
            <a:r>
              <a:rPr lang="en-US" sz="1600" baseline="30000" dirty="0">
                <a:solidFill>
                  <a:srgbClr val="000000"/>
                </a:solidFill>
              </a:rPr>
              <a:t>28</a:t>
            </a:r>
            <a:r>
              <a:rPr lang="en-US" sz="1600" dirty="0">
                <a:solidFill>
                  <a:srgbClr val="000000"/>
                </a:solidFill>
              </a:rPr>
              <a:t>, Wojciech Jurczak</a:t>
            </a:r>
            <a:r>
              <a:rPr lang="en-US" sz="1600" baseline="30000" dirty="0">
                <a:solidFill>
                  <a:srgbClr val="000000"/>
                </a:solidFill>
              </a:rPr>
              <a:t>29</a:t>
            </a:r>
          </a:p>
        </p:txBody>
      </p:sp>
      <p:sp>
        <p:nvSpPr>
          <p:cNvPr id="14" name="Text Placeholder 13">
            <a:extLst>
              <a:ext uri="{FF2B5EF4-FFF2-40B4-BE49-F238E27FC236}">
                <a16:creationId xmlns:a16="http://schemas.microsoft.com/office/drawing/2014/main" id="{52D2CD82-611D-44AF-A99A-6913C1A8440D}"/>
              </a:ext>
            </a:extLst>
          </p:cNvPr>
          <p:cNvSpPr>
            <a:spLocks noGrp="1"/>
          </p:cNvSpPr>
          <p:nvPr>
            <p:ph type="body" sz="quarter" idx="10"/>
          </p:nvPr>
        </p:nvSpPr>
        <p:spPr>
          <a:xfrm>
            <a:off x="978903" y="5070845"/>
            <a:ext cx="10342957" cy="1181100"/>
          </a:xfrm>
        </p:spPr>
        <p:txBody>
          <a:bodyPr>
            <a:no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lnSpc>
                <a:spcPct val="100000"/>
              </a:lnSpc>
            </a:pPr>
            <a:r>
              <a:rPr lang="en-US" sz="800" baseline="30000" dirty="0">
                <a:solidFill>
                  <a:srgbClr val="000000"/>
                </a:solidFill>
                <a:latin typeface="Arial Narrow" panose="020B0606020202030204" pitchFamily="34" charset="0"/>
              </a:rPr>
              <a:t>1</a:t>
            </a:r>
            <a:r>
              <a:rPr lang="en-US" sz="800" dirty="0">
                <a:solidFill>
                  <a:srgbClr val="000000"/>
                </a:solidFill>
                <a:latin typeface="Arial Narrow" panose="020B0606020202030204" pitchFamily="34" charset="0"/>
              </a:rPr>
              <a:t>Memorial Sloan Kettering Cancer Center, New York, USA; </a:t>
            </a:r>
            <a:r>
              <a:rPr lang="en-US" sz="800" baseline="30000" dirty="0">
                <a:solidFill>
                  <a:srgbClr val="000000"/>
                </a:solidFill>
                <a:latin typeface="Arial Narrow" panose="020B0606020202030204" pitchFamily="34" charset="0"/>
              </a:rPr>
              <a:t>2</a:t>
            </a:r>
            <a:r>
              <a:rPr lang="en-US" sz="800" dirty="0">
                <a:solidFill>
                  <a:srgbClr val="000000"/>
                </a:solidFill>
                <a:latin typeface="Arial Narrow" panose="020B0606020202030204" pitchFamily="34" charset="0"/>
              </a:rPr>
              <a:t>Swedish Cancer Institute, Seattle, USA; </a:t>
            </a:r>
            <a:r>
              <a:rPr lang="en-US" sz="800" baseline="30000" dirty="0">
                <a:solidFill>
                  <a:srgbClr val="000000"/>
                </a:solidFill>
                <a:latin typeface="Arial Narrow" panose="020B0606020202030204" pitchFamily="34" charset="0"/>
              </a:rPr>
              <a:t>3</a:t>
            </a:r>
            <a:r>
              <a:rPr lang="en-US" sz="800" dirty="0">
                <a:solidFill>
                  <a:srgbClr val="000000"/>
                </a:solidFill>
                <a:latin typeface="Arial Narrow" panose="020B0606020202030204" pitchFamily="34" charset="0"/>
              </a:rPr>
              <a:t>University of North Carolina at Chapel Hill, Chapel Hill, USA; </a:t>
            </a:r>
            <a:r>
              <a:rPr lang="en-US" sz="800" baseline="30000" dirty="0">
                <a:solidFill>
                  <a:srgbClr val="000000"/>
                </a:solidFill>
                <a:latin typeface="Arial Narrow" panose="020B0606020202030204" pitchFamily="34" charset="0"/>
              </a:rPr>
              <a:t>4</a:t>
            </a:r>
            <a:r>
              <a:rPr lang="en-US" sz="800" dirty="0">
                <a:solidFill>
                  <a:srgbClr val="000000"/>
                </a:solidFill>
                <a:latin typeface="Arial Narrow" panose="020B0606020202030204" pitchFamily="34" charset="0"/>
              </a:rPr>
              <a:t>Medical College of Wisconsin, Milwaukee, USA; </a:t>
            </a:r>
            <a:r>
              <a:rPr lang="en-US" sz="800" baseline="30000" dirty="0">
                <a:solidFill>
                  <a:srgbClr val="000000"/>
                </a:solidFill>
                <a:latin typeface="Arial Narrow" panose="020B0606020202030204" pitchFamily="34" charset="0"/>
              </a:rPr>
              <a:t>5</a:t>
            </a:r>
            <a:r>
              <a:rPr lang="en-US" sz="800" dirty="0">
                <a:solidFill>
                  <a:srgbClr val="000000"/>
                </a:solidFill>
                <a:latin typeface="Arial Narrow" panose="020B0606020202030204" pitchFamily="34" charset="0"/>
              </a:rPr>
              <a:t>Herbert Irving Comprehensive Cancer Center, Columbia University, New York, USA; </a:t>
            </a:r>
            <a:r>
              <a:rPr lang="en-US" sz="800" baseline="30000" dirty="0">
                <a:solidFill>
                  <a:srgbClr val="000000"/>
                </a:solidFill>
                <a:latin typeface="Arial Narrow" panose="020B0606020202030204" pitchFamily="34" charset="0"/>
              </a:rPr>
              <a:t>6</a:t>
            </a:r>
            <a:r>
              <a:rPr lang="en-US" sz="800" dirty="0">
                <a:solidFill>
                  <a:srgbClr val="000000"/>
                </a:solidFill>
                <a:latin typeface="Arial Narrow" panose="020B0606020202030204" pitchFamily="34" charset="0"/>
              </a:rPr>
              <a:t>Department of </a:t>
            </a:r>
            <a:r>
              <a:rPr lang="en-US" sz="800" dirty="0" err="1">
                <a:solidFill>
                  <a:srgbClr val="000000"/>
                </a:solidFill>
                <a:latin typeface="Arial Narrow" panose="020B0606020202030204" pitchFamily="34" charset="0"/>
              </a:rPr>
              <a:t>Haematology</a:t>
            </a:r>
            <a:r>
              <a:rPr lang="en-US" sz="800" dirty="0">
                <a:solidFill>
                  <a:srgbClr val="000000"/>
                </a:solidFill>
                <a:latin typeface="Arial Narrow" panose="020B0606020202030204" pitchFamily="34" charset="0"/>
              </a:rPr>
              <a:t>, St. James's University Hospital, Leeds, UK;</a:t>
            </a:r>
            <a:r>
              <a:rPr lang="en-US" sz="800" baseline="30000" dirty="0">
                <a:solidFill>
                  <a:srgbClr val="000000"/>
                </a:solidFill>
                <a:latin typeface="Arial Narrow" panose="020B0606020202030204" pitchFamily="34" charset="0"/>
              </a:rPr>
              <a:t> 7</a:t>
            </a:r>
            <a:r>
              <a:rPr lang="en-US" sz="800" dirty="0">
                <a:solidFill>
                  <a:srgbClr val="000000"/>
                </a:solidFill>
                <a:latin typeface="Arial Narrow" panose="020B0606020202030204" pitchFamily="34" charset="0"/>
              </a:rPr>
              <a:t>Institute of Hematology and Transfusion Medicine, Warsaw, Poland; </a:t>
            </a:r>
            <a:r>
              <a:rPr lang="en-US" sz="800" baseline="30000" dirty="0">
                <a:solidFill>
                  <a:srgbClr val="000000"/>
                </a:solidFill>
                <a:latin typeface="Arial Narrow" panose="020B0606020202030204" pitchFamily="34" charset="0"/>
              </a:rPr>
              <a:t>8</a:t>
            </a:r>
            <a:r>
              <a:rPr lang="en-US" sz="800" dirty="0">
                <a:solidFill>
                  <a:srgbClr val="000000"/>
                </a:solidFill>
                <a:latin typeface="Arial Narrow" panose="020B0606020202030204" pitchFamily="34" charset="0"/>
              </a:rPr>
              <a:t>Oxford University Hospitals NHS Foundation Trust, Churchill Cancer Center, Oxford, UK; </a:t>
            </a:r>
            <a:r>
              <a:rPr lang="en-US" sz="800" baseline="30000" dirty="0">
                <a:solidFill>
                  <a:srgbClr val="000000"/>
                </a:solidFill>
                <a:latin typeface="Arial Narrow" panose="020B0606020202030204" pitchFamily="34" charset="0"/>
              </a:rPr>
              <a:t>9</a:t>
            </a:r>
            <a:r>
              <a:rPr lang="en-US" sz="800" dirty="0">
                <a:solidFill>
                  <a:srgbClr val="000000"/>
                </a:solidFill>
                <a:latin typeface="Arial Narrow" panose="020B0606020202030204" pitchFamily="34" charset="0"/>
              </a:rPr>
              <a:t>The Ohio State University Comprehensive Cancer Center, Columbus, USA; </a:t>
            </a:r>
            <a:r>
              <a:rPr lang="en-US" sz="800" baseline="30000" dirty="0">
                <a:solidFill>
                  <a:srgbClr val="000000"/>
                </a:solidFill>
                <a:latin typeface="Arial Narrow" panose="020B0606020202030204" pitchFamily="34" charset="0"/>
              </a:rPr>
              <a:t>10</a:t>
            </a:r>
            <a:r>
              <a:rPr lang="en-US" sz="800" dirty="0">
                <a:solidFill>
                  <a:srgbClr val="000000"/>
                </a:solidFill>
                <a:latin typeface="Arial Narrow" panose="020B0606020202030204" pitchFamily="34" charset="0"/>
              </a:rPr>
              <a:t>MD Anderson Cancer Center, Houston, USA; </a:t>
            </a:r>
            <a:r>
              <a:rPr lang="en-US" sz="800" baseline="30000" dirty="0">
                <a:solidFill>
                  <a:srgbClr val="000000"/>
                </a:solidFill>
                <a:latin typeface="Arial Narrow" panose="020B0606020202030204" pitchFamily="34" charset="0"/>
              </a:rPr>
              <a:t>11</a:t>
            </a:r>
            <a:r>
              <a:rPr lang="en-US" sz="800" dirty="0">
                <a:solidFill>
                  <a:srgbClr val="000000"/>
                </a:solidFill>
                <a:latin typeface="Arial Narrow" panose="020B0606020202030204" pitchFamily="34" charset="0"/>
              </a:rPr>
              <a:t>Linear Clinical Research and Sir Charles Gairdner Hospital, Perth, Australia; </a:t>
            </a:r>
            <a:r>
              <a:rPr lang="en-US" sz="800" baseline="30000" dirty="0">
                <a:solidFill>
                  <a:srgbClr val="000000"/>
                </a:solidFill>
                <a:latin typeface="Arial Narrow" panose="020B0606020202030204" pitchFamily="34" charset="0"/>
              </a:rPr>
              <a:t>12</a:t>
            </a:r>
            <a:r>
              <a:rPr lang="en-US" sz="800" dirty="0">
                <a:solidFill>
                  <a:srgbClr val="000000"/>
                </a:solidFill>
                <a:latin typeface="Arial Narrow" panose="020B0606020202030204" pitchFamily="34" charset="0"/>
              </a:rPr>
              <a:t>Winship Cancer Institute, Emory University, Atlanta, GA, USA;</a:t>
            </a:r>
            <a:r>
              <a:rPr lang="en-US" sz="800" baseline="30000" dirty="0">
                <a:solidFill>
                  <a:srgbClr val="000000"/>
                </a:solidFill>
                <a:latin typeface="Arial Narrow" panose="020B0606020202030204" pitchFamily="34" charset="0"/>
              </a:rPr>
              <a:t> 13</a:t>
            </a:r>
            <a:r>
              <a:rPr lang="en-US" sz="800" dirty="0">
                <a:solidFill>
                  <a:srgbClr val="000000"/>
                </a:solidFill>
                <a:latin typeface="Arial Narrow" panose="020B0606020202030204" pitchFamily="34" charset="0"/>
              </a:rPr>
              <a:t>Florida Cancer Specialists/Sarah Cannon Research Institute, Sarasota, USA; </a:t>
            </a:r>
            <a:r>
              <a:rPr lang="en-US" sz="800" baseline="30000" dirty="0">
                <a:solidFill>
                  <a:srgbClr val="000000"/>
                </a:solidFill>
                <a:latin typeface="Arial Narrow" panose="020B0606020202030204" pitchFamily="34" charset="0"/>
              </a:rPr>
              <a:t>14</a:t>
            </a:r>
            <a:r>
              <a:rPr lang="en-US" sz="800" dirty="0">
                <a:solidFill>
                  <a:srgbClr val="000000"/>
                </a:solidFill>
                <a:latin typeface="Arial Narrow" panose="020B0606020202030204" pitchFamily="34" charset="0"/>
              </a:rPr>
              <a:t>University of California San Francisco, San Francisco, USA; </a:t>
            </a:r>
            <a:r>
              <a:rPr lang="en-US" sz="800" baseline="30000" dirty="0">
                <a:solidFill>
                  <a:srgbClr val="000000"/>
                </a:solidFill>
                <a:latin typeface="Arial Narrow" panose="020B0606020202030204" pitchFamily="34" charset="0"/>
              </a:rPr>
              <a:t>15</a:t>
            </a:r>
            <a:r>
              <a:rPr lang="en-US" sz="800" dirty="0">
                <a:solidFill>
                  <a:srgbClr val="000000"/>
                </a:solidFill>
                <a:latin typeface="Arial Narrow" panose="020B0606020202030204" pitchFamily="34" charset="0"/>
              </a:rPr>
              <a:t>Mary Crowley Cancer Research, Dallas, USA; </a:t>
            </a:r>
            <a:r>
              <a:rPr lang="en-US" sz="800" baseline="30000" dirty="0">
                <a:solidFill>
                  <a:srgbClr val="000000"/>
                </a:solidFill>
                <a:latin typeface="Arial Narrow" panose="020B0606020202030204" pitchFamily="34" charset="0"/>
              </a:rPr>
              <a:t>16</a:t>
            </a:r>
            <a:r>
              <a:rPr lang="en-US" sz="800" dirty="0">
                <a:solidFill>
                  <a:srgbClr val="000000"/>
                </a:solidFill>
                <a:latin typeface="Arial Narrow" panose="020B0606020202030204" pitchFamily="34" charset="0"/>
              </a:rPr>
              <a:t>Peter MacCallum Cancer Center, Royal Melbourne Hospital, and University of Melbourne, Melbourne, Australia; </a:t>
            </a:r>
            <a:r>
              <a:rPr lang="en-US" sz="800" baseline="30000" dirty="0">
                <a:solidFill>
                  <a:srgbClr val="000000"/>
                </a:solidFill>
                <a:latin typeface="Arial Narrow" panose="020B0606020202030204" pitchFamily="34" charset="0"/>
              </a:rPr>
              <a:t>17</a:t>
            </a:r>
            <a:r>
              <a:rPr lang="en-US" sz="800" dirty="0">
                <a:solidFill>
                  <a:srgbClr val="000000"/>
                </a:solidFill>
                <a:latin typeface="Arial Narrow" panose="020B0606020202030204" pitchFamily="34" charset="0"/>
              </a:rPr>
              <a:t>Plymouth Hospitals NHS Trust - Derriford Hospital, Plymouth, UK; </a:t>
            </a:r>
            <a:r>
              <a:rPr lang="en-US" sz="800" baseline="30000" dirty="0">
                <a:solidFill>
                  <a:srgbClr val="000000"/>
                </a:solidFill>
                <a:latin typeface="Arial Narrow" panose="020B0606020202030204" pitchFamily="34" charset="0"/>
              </a:rPr>
              <a:t>18</a:t>
            </a:r>
            <a:r>
              <a:rPr lang="en-US" sz="800" dirty="0">
                <a:solidFill>
                  <a:srgbClr val="000000"/>
                </a:solidFill>
                <a:latin typeface="Arial Narrow" panose="020B0606020202030204" pitchFamily="34" charset="0"/>
              </a:rPr>
              <a:t>Lymphoma Program, Abramson Cancer Center, University of Pennsylvania, Philadelphia, USA; </a:t>
            </a:r>
            <a:r>
              <a:rPr lang="en-US" sz="800" baseline="30000" dirty="0">
                <a:solidFill>
                  <a:srgbClr val="000000"/>
                </a:solidFill>
                <a:latin typeface="Arial Narrow" panose="020B0606020202030204" pitchFamily="34" charset="0"/>
              </a:rPr>
              <a:t>19</a:t>
            </a:r>
            <a:r>
              <a:rPr lang="en-US" sz="800" dirty="0">
                <a:solidFill>
                  <a:srgbClr val="000000"/>
                </a:solidFill>
                <a:latin typeface="Arial Narrow" panose="020B0606020202030204" pitchFamily="34" charset="0"/>
              </a:rPr>
              <a:t>University of Miami Miller School of Medicine, Miami, USA; </a:t>
            </a:r>
            <a:r>
              <a:rPr lang="en-US" sz="800" baseline="30000" dirty="0">
                <a:solidFill>
                  <a:srgbClr val="000000"/>
                </a:solidFill>
                <a:latin typeface="Arial Narrow" panose="020B0606020202030204" pitchFamily="34" charset="0"/>
              </a:rPr>
              <a:t>20</a:t>
            </a:r>
            <a:r>
              <a:rPr lang="en-US" sz="800" dirty="0">
                <a:solidFill>
                  <a:srgbClr val="000000"/>
                </a:solidFill>
                <a:latin typeface="Arial Narrow" panose="020B0606020202030204" pitchFamily="34" charset="0"/>
              </a:rPr>
              <a:t>Fred Hutchinson Cancer Research Center, </a:t>
            </a:r>
            <a:r>
              <a:rPr lang="en-US" sz="800" baseline="30000" dirty="0">
                <a:solidFill>
                  <a:srgbClr val="000000"/>
                </a:solidFill>
                <a:latin typeface="Arial Narrow" panose="020B0606020202030204" pitchFamily="34" charset="0"/>
              </a:rPr>
              <a:t>21</a:t>
            </a:r>
            <a:r>
              <a:rPr lang="en-US" sz="800" dirty="0">
                <a:solidFill>
                  <a:srgbClr val="000000"/>
                </a:solidFill>
                <a:latin typeface="Arial Narrow" panose="020B0606020202030204" pitchFamily="34" charset="0"/>
              </a:rPr>
              <a:t>Sarah Cannon Research Institute, Nashville, USA; </a:t>
            </a:r>
            <a:r>
              <a:rPr lang="en-US" sz="800" baseline="30000" dirty="0">
                <a:solidFill>
                  <a:srgbClr val="000000"/>
                </a:solidFill>
                <a:latin typeface="Arial Narrow" panose="020B0606020202030204" pitchFamily="34" charset="0"/>
              </a:rPr>
              <a:t>22</a:t>
            </a:r>
            <a:r>
              <a:rPr lang="en-US" sz="800" dirty="0">
                <a:solidFill>
                  <a:srgbClr val="000000"/>
                </a:solidFill>
                <a:latin typeface="Arial Narrow" panose="020B0606020202030204" pitchFamily="34" charset="0"/>
              </a:rPr>
              <a:t>Department of Hematology and Medical Oncology, Tisch Cancer Institute, Icahn School of Medicine at Mount Sinai, New York, NY, </a:t>
            </a:r>
            <a:r>
              <a:rPr lang="en-US" sz="800" baseline="30000" dirty="0">
                <a:solidFill>
                  <a:srgbClr val="000000"/>
                </a:solidFill>
                <a:latin typeface="Arial Narrow" panose="020B0606020202030204" pitchFamily="34" charset="0"/>
              </a:rPr>
              <a:t>23</a:t>
            </a:r>
            <a:r>
              <a:rPr lang="en-US" sz="800" dirty="0">
                <a:solidFill>
                  <a:srgbClr val="000000"/>
                </a:solidFill>
                <a:latin typeface="Arial Narrow" panose="020B0606020202030204" pitchFamily="34" charset="0"/>
              </a:rPr>
              <a:t>Robert H. Lurie Comprehensive Cancer Center of Northwestern University, Chicago, IL, USA; </a:t>
            </a:r>
            <a:r>
              <a:rPr lang="en-US" sz="800" baseline="30000" dirty="0">
                <a:solidFill>
                  <a:srgbClr val="000000"/>
                </a:solidFill>
                <a:latin typeface="Arial Narrow" panose="020B0606020202030204" pitchFamily="34" charset="0"/>
              </a:rPr>
              <a:t>24</a:t>
            </a:r>
            <a:r>
              <a:rPr lang="en-US" sz="800" dirty="0">
                <a:solidFill>
                  <a:srgbClr val="000000"/>
                </a:solidFill>
                <a:latin typeface="Arial Narrow" panose="020B0606020202030204" pitchFamily="34" charset="0"/>
              </a:rPr>
              <a:t>Cleveland Clinic, Cleveland, OH, USA; </a:t>
            </a:r>
            <a:r>
              <a:rPr lang="en-US" sz="800" baseline="30000" dirty="0">
                <a:solidFill>
                  <a:srgbClr val="000000"/>
                </a:solidFill>
                <a:latin typeface="Arial Narrow" panose="020B0606020202030204" pitchFamily="34" charset="0"/>
              </a:rPr>
              <a:t>25</a:t>
            </a:r>
            <a:r>
              <a:rPr lang="en-US" sz="800" dirty="0">
                <a:solidFill>
                  <a:srgbClr val="000000"/>
                </a:solidFill>
                <a:latin typeface="Arial Narrow" panose="020B0606020202030204" pitchFamily="34" charset="0"/>
              </a:rPr>
              <a:t>Northwell Health Cancer Institute, Donald and Barbara Zucker School of Medicine at Hofstra/Northwell Health, New Hyde Park, NY; </a:t>
            </a:r>
            <a:r>
              <a:rPr lang="en-US" sz="800" baseline="30000" dirty="0">
                <a:solidFill>
                  <a:srgbClr val="000000"/>
                </a:solidFill>
                <a:latin typeface="Arial Narrow" panose="020B0606020202030204" pitchFamily="34" charset="0"/>
              </a:rPr>
              <a:t>26</a:t>
            </a:r>
            <a:r>
              <a:rPr lang="en-US" sz="800" dirty="0">
                <a:solidFill>
                  <a:srgbClr val="000000"/>
                </a:solidFill>
                <a:latin typeface="Arial Narrow" panose="020B0606020202030204" pitchFamily="34" charset="0"/>
              </a:rPr>
              <a:t>Università Vita-Salute San Raffaele and IRCCS </a:t>
            </a:r>
            <a:r>
              <a:rPr lang="en-US" sz="800" dirty="0" err="1">
                <a:solidFill>
                  <a:srgbClr val="000000"/>
                </a:solidFill>
                <a:latin typeface="Arial Narrow" panose="020B0606020202030204" pitchFamily="34" charset="0"/>
              </a:rPr>
              <a:t>Ospedale</a:t>
            </a:r>
            <a:r>
              <a:rPr lang="en-US" sz="800" dirty="0">
                <a:solidFill>
                  <a:srgbClr val="000000"/>
                </a:solidFill>
                <a:latin typeface="Arial Narrow" panose="020B0606020202030204" pitchFamily="34" charset="0"/>
              </a:rPr>
              <a:t> San Raffaele, Milan, Italy; </a:t>
            </a:r>
            <a:r>
              <a:rPr lang="en-US" sz="800" baseline="30000" dirty="0">
                <a:solidFill>
                  <a:srgbClr val="000000"/>
                </a:solidFill>
                <a:latin typeface="Arial Narrow" panose="020B0606020202030204" pitchFamily="34" charset="0"/>
              </a:rPr>
              <a:t>27</a:t>
            </a:r>
            <a:r>
              <a:rPr lang="en-US" sz="800" dirty="0">
                <a:solidFill>
                  <a:srgbClr val="000000"/>
                </a:solidFill>
                <a:latin typeface="Arial Narrow" panose="020B0606020202030204" pitchFamily="34" charset="0"/>
              </a:rPr>
              <a:t>Loxo Oncology at Lilly, Stamford, CT, USA; </a:t>
            </a:r>
            <a:r>
              <a:rPr lang="en-US" sz="800" baseline="30000" dirty="0">
                <a:solidFill>
                  <a:srgbClr val="000000"/>
                </a:solidFill>
                <a:latin typeface="Arial Narrow" panose="020B0606020202030204" pitchFamily="34" charset="0"/>
              </a:rPr>
              <a:t>28</a:t>
            </a:r>
            <a:r>
              <a:rPr lang="en-US" sz="800" dirty="0">
                <a:solidFill>
                  <a:srgbClr val="000000"/>
                </a:solidFill>
                <a:latin typeface="Arial Narrow" panose="020B0606020202030204" pitchFamily="34" charset="0"/>
              </a:rPr>
              <a:t>Dana-Farber Cancer Institute and Harvard Medical School, Boston, USA; </a:t>
            </a:r>
            <a:r>
              <a:rPr lang="en-US" sz="800" baseline="30000" dirty="0">
                <a:solidFill>
                  <a:srgbClr val="000000"/>
                </a:solidFill>
                <a:latin typeface="Arial Narrow" panose="020B0606020202030204" pitchFamily="34" charset="0"/>
              </a:rPr>
              <a:t>29</a:t>
            </a:r>
            <a:r>
              <a:rPr lang="en-US" sz="800" dirty="0">
                <a:solidFill>
                  <a:srgbClr val="000000"/>
                </a:solidFill>
                <a:latin typeface="Arial Narrow" panose="020B0606020202030204" pitchFamily="34" charset="0"/>
              </a:rPr>
              <a:t>Maria </a:t>
            </a:r>
            <a:r>
              <a:rPr lang="en-US" sz="800" dirty="0" err="1">
                <a:solidFill>
                  <a:srgbClr val="000000"/>
                </a:solidFill>
                <a:latin typeface="Arial Narrow" panose="020B0606020202030204" pitchFamily="34" charset="0"/>
              </a:rPr>
              <a:t>Sklodowska</a:t>
            </a:r>
            <a:r>
              <a:rPr lang="en-US" sz="800" dirty="0">
                <a:solidFill>
                  <a:srgbClr val="000000"/>
                </a:solidFill>
                <a:latin typeface="Arial Narrow" panose="020B0606020202030204" pitchFamily="34" charset="0"/>
              </a:rPr>
              <a:t>-Curie National Research Institute of Oncology, Krakow, Poland </a:t>
            </a:r>
          </a:p>
          <a:p>
            <a:pPr algn="ctr">
              <a:lnSpc>
                <a:spcPct val="100000"/>
              </a:lnSpc>
            </a:pPr>
            <a:r>
              <a:rPr lang="en-US" sz="800" dirty="0">
                <a:solidFill>
                  <a:srgbClr val="000000"/>
                </a:solidFill>
                <a:latin typeface="Arial Narrow" panose="020B0606020202030204" pitchFamily="34" charset="0"/>
              </a:rPr>
              <a:t> </a:t>
            </a:r>
          </a:p>
        </p:txBody>
      </p:sp>
      <p:sp>
        <p:nvSpPr>
          <p:cNvPr id="3" name="Title 2">
            <a:extLst>
              <a:ext uri="{FF2B5EF4-FFF2-40B4-BE49-F238E27FC236}">
                <a16:creationId xmlns:a16="http://schemas.microsoft.com/office/drawing/2014/main" id="{A8F016FE-43DB-4B9D-9C62-0F4A129BE482}"/>
              </a:ext>
            </a:extLst>
          </p:cNvPr>
          <p:cNvSpPr>
            <a:spLocks noGrp="1"/>
          </p:cNvSpPr>
          <p:nvPr>
            <p:ph type="ctrTitle"/>
          </p:nvPr>
        </p:nvSpPr>
        <p:spPr>
          <a:xfrm>
            <a:off x="609551" y="646780"/>
            <a:ext cx="11087645" cy="2078267"/>
          </a:xfrm>
        </p:spPr>
        <p:txBody>
          <a:bodyPr>
            <a:norm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n-US" sz="3600" b="1" dirty="0">
                <a:solidFill>
                  <a:srgbClr val="000000"/>
                </a:solidFill>
              </a:rPr>
              <a:t>Pirtobrutinib, A Highly Selective, Non-covalent (Reversible) BTK Inhibitor In Previously </a:t>
            </a:r>
            <a:br>
              <a:rPr lang="en-US" sz="3600" b="1" dirty="0">
                <a:solidFill>
                  <a:srgbClr val="000000"/>
                </a:solidFill>
              </a:rPr>
            </a:br>
            <a:r>
              <a:rPr lang="en-US" sz="3600" b="1" dirty="0">
                <a:solidFill>
                  <a:srgbClr val="000000"/>
                </a:solidFill>
              </a:rPr>
              <a:t>Treated CLL/SLL: Updated Results From </a:t>
            </a:r>
            <a:br>
              <a:rPr lang="en-US" sz="3600" b="1" dirty="0">
                <a:solidFill>
                  <a:srgbClr val="000000"/>
                </a:solidFill>
              </a:rPr>
            </a:br>
            <a:r>
              <a:rPr lang="en-US" sz="3600" b="1" dirty="0">
                <a:solidFill>
                  <a:srgbClr val="000000"/>
                </a:solidFill>
              </a:rPr>
              <a:t>The Phase 1/2 BRUIN Study</a:t>
            </a:r>
            <a:endParaRPr lang="en-US" dirty="0">
              <a:solidFill>
                <a:srgbClr val="000000"/>
              </a:solidFill>
            </a:endParaRPr>
          </a:p>
        </p:txBody>
      </p:sp>
      <p:sp>
        <p:nvSpPr>
          <p:cNvPr id="5" name="TextBox 4">
            <a:extLst>
              <a:ext uri="{FF2B5EF4-FFF2-40B4-BE49-F238E27FC236}">
                <a16:creationId xmlns:a16="http://schemas.microsoft.com/office/drawing/2014/main" id="{1C575F56-29F0-3446-BA64-F538F326A72F}"/>
              </a:ext>
            </a:extLst>
          </p:cNvPr>
          <p:cNvSpPr txBox="1"/>
          <p:nvPr/>
        </p:nvSpPr>
        <p:spPr>
          <a:xfrm>
            <a:off x="5929746" y="6517886"/>
            <a:ext cx="6262254" cy="323165"/>
          </a:xfrm>
          <a:prstGeom prst="rect">
            <a:avLst/>
          </a:prstGeom>
          <a:noFill/>
        </p:spPr>
        <p:txBody>
          <a:bodyPr wrap="square">
            <a:spAutoFit/>
          </a:bodyPr>
          <a:lstStyle/>
          <a:p>
            <a:pPr algn="r"/>
            <a:r>
              <a:rPr lang="en-US" sz="1500" b="0" i="0" dirty="0">
                <a:effectLst/>
                <a:latin typeface="Calibri" panose="020F0502020204030204" pitchFamily="34" charset="0"/>
                <a:cs typeface="Calibri" panose="020F0502020204030204" pitchFamily="34" charset="0"/>
              </a:rPr>
              <a:t>Courtesy of Lindsey </a:t>
            </a:r>
            <a:r>
              <a:rPr lang="en-US" sz="1500" b="0" i="0" dirty="0" err="1">
                <a:effectLst/>
                <a:latin typeface="Calibri" panose="020F0502020204030204" pitchFamily="34" charset="0"/>
                <a:cs typeface="Calibri" panose="020F0502020204030204" pitchFamily="34" charset="0"/>
              </a:rPr>
              <a:t>Roeker</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958981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a:extLst>
              <a:ext uri="{FF2B5EF4-FFF2-40B4-BE49-F238E27FC236}">
                <a16:creationId xmlns:a16="http://schemas.microsoft.com/office/drawing/2014/main" id="{1DF67DEE-A4EA-1744-9877-9D6FC958297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5547" y="173262"/>
            <a:ext cx="9100905" cy="657346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B36112A1-2BE7-8D49-AD95-F4FCAAD21C9F}"/>
              </a:ext>
            </a:extLst>
          </p:cNvPr>
          <p:cNvSpPr txBox="1"/>
          <p:nvPr/>
        </p:nvSpPr>
        <p:spPr>
          <a:xfrm>
            <a:off x="0" y="6611778"/>
            <a:ext cx="6626925" cy="246221"/>
          </a:xfrm>
          <a:prstGeom prst="rect">
            <a:avLst/>
          </a:prstGeom>
          <a:noFill/>
        </p:spPr>
        <p:txBody>
          <a:bodyPr wrap="square" rtlCol="0">
            <a:spAutoFit/>
          </a:bodyPr>
          <a:lstStyle/>
          <a:p>
            <a:r>
              <a:rPr lang="en-US" sz="1000" dirty="0"/>
              <a:t>Mato AR et al. Lancet 2021;397(10277):892-901.</a:t>
            </a:r>
            <a:r>
              <a:rPr lang="en-US" sz="1000" dirty="0">
                <a:effectLst/>
              </a:rPr>
              <a:t> </a:t>
            </a:r>
            <a:r>
              <a:rPr lang="en-US" sz="1000" dirty="0"/>
              <a:t>. </a:t>
            </a:r>
          </a:p>
        </p:txBody>
      </p:sp>
      <p:sp>
        <p:nvSpPr>
          <p:cNvPr id="4" name="TextBox 3">
            <a:extLst>
              <a:ext uri="{FF2B5EF4-FFF2-40B4-BE49-F238E27FC236}">
                <a16:creationId xmlns:a16="http://schemas.microsoft.com/office/drawing/2014/main" id="{7E22FB65-21E1-834D-9E6C-29857766340C}"/>
              </a:ext>
            </a:extLst>
          </p:cNvPr>
          <p:cNvSpPr txBox="1"/>
          <p:nvPr/>
        </p:nvSpPr>
        <p:spPr>
          <a:xfrm>
            <a:off x="5929746" y="6517886"/>
            <a:ext cx="6262254" cy="323165"/>
          </a:xfrm>
          <a:prstGeom prst="rect">
            <a:avLst/>
          </a:prstGeom>
          <a:noFill/>
        </p:spPr>
        <p:txBody>
          <a:bodyPr wrap="square">
            <a:spAutoFit/>
          </a:bodyPr>
          <a:lstStyle/>
          <a:p>
            <a:pPr algn="r"/>
            <a:r>
              <a:rPr lang="en-US" sz="1500" b="0" i="0" dirty="0">
                <a:effectLst/>
                <a:latin typeface="Calibri" panose="020F0502020204030204" pitchFamily="34" charset="0"/>
                <a:cs typeface="Calibri" panose="020F0502020204030204" pitchFamily="34" charset="0"/>
              </a:rPr>
              <a:t>Courtesy of Lindsey </a:t>
            </a:r>
            <a:r>
              <a:rPr lang="en-US" sz="1500" b="0" i="0" dirty="0" err="1">
                <a:effectLst/>
                <a:latin typeface="Calibri" panose="020F0502020204030204" pitchFamily="34" charset="0"/>
                <a:cs typeface="Calibri" panose="020F0502020204030204" pitchFamily="34" charset="0"/>
              </a:rPr>
              <a:t>Roeker</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963169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hart&#10;&#10;Description automatically generated">
            <a:extLst>
              <a:ext uri="{FF2B5EF4-FFF2-40B4-BE49-F238E27FC236}">
                <a16:creationId xmlns:a16="http://schemas.microsoft.com/office/drawing/2014/main" id="{C5585151-802D-41E5-8C8A-77C7096730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2985" y="714919"/>
            <a:ext cx="10302117" cy="5754730"/>
          </a:xfrm>
          <a:prstGeom prst="rect">
            <a:avLst/>
          </a:prstGeom>
        </p:spPr>
      </p:pic>
      <p:sp>
        <p:nvSpPr>
          <p:cNvPr id="2" name="Title 1">
            <a:extLst>
              <a:ext uri="{FF2B5EF4-FFF2-40B4-BE49-F238E27FC236}">
                <a16:creationId xmlns:a16="http://schemas.microsoft.com/office/drawing/2014/main" id="{1F13D494-629A-4EE7-9548-B19B011B8766}"/>
              </a:ext>
            </a:extLst>
          </p:cNvPr>
          <p:cNvSpPr>
            <a:spLocks noGrp="1"/>
          </p:cNvSpPr>
          <p:nvPr>
            <p:ph type="title"/>
          </p:nvPr>
        </p:nvSpPr>
        <p:spPr>
          <a:xfrm>
            <a:off x="272323" y="1"/>
            <a:ext cx="11647357" cy="748145"/>
          </a:xfrm>
        </p:spPr>
        <p:txBody>
          <a:bodyPr>
            <a:norm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sz="2400" b="1" dirty="0" err="1">
                <a:solidFill>
                  <a:srgbClr val="000000"/>
                </a:solidFill>
                <a:latin typeface="Arial"/>
                <a:cs typeface="Arial"/>
              </a:rPr>
              <a:t>Pirtobrutinib</a:t>
            </a:r>
            <a:r>
              <a:rPr lang="en-US" sz="2400" b="1" dirty="0">
                <a:solidFill>
                  <a:srgbClr val="000000"/>
                </a:solidFill>
                <a:latin typeface="Arial"/>
                <a:cs typeface="Arial"/>
              </a:rPr>
              <a:t> Efficacy in BTK Pre-treated CLL/SLL</a:t>
            </a:r>
            <a:r>
              <a:rPr lang="en-US" sz="2400" dirty="0">
                <a:solidFill>
                  <a:srgbClr val="000000"/>
                </a:solidFill>
                <a:latin typeface="Arial"/>
                <a:cs typeface="Arial"/>
              </a:rPr>
              <a:t> Patients</a:t>
            </a:r>
            <a:endParaRPr lang="en-US" sz="2400" dirty="0">
              <a:solidFill>
                <a:srgbClr val="000000"/>
              </a:solidFill>
            </a:endParaRPr>
          </a:p>
        </p:txBody>
      </p:sp>
      <p:graphicFrame>
        <p:nvGraphicFramePr>
          <p:cNvPr id="7" name="Content Placeholder 3">
            <a:extLst>
              <a:ext uri="{FF2B5EF4-FFF2-40B4-BE49-F238E27FC236}">
                <a16:creationId xmlns:a16="http://schemas.microsoft.com/office/drawing/2014/main" id="{83698C6A-17E9-42FF-9EF9-EE69B973A6FE}"/>
              </a:ext>
            </a:extLst>
          </p:cNvPr>
          <p:cNvGraphicFramePr>
            <a:graphicFrameLocks/>
          </p:cNvGraphicFramePr>
          <p:nvPr/>
        </p:nvGraphicFramePr>
        <p:xfrm>
          <a:off x="6626925" y="941248"/>
          <a:ext cx="4539344" cy="1867434"/>
        </p:xfrm>
        <a:graphic>
          <a:graphicData uri="http://schemas.openxmlformats.org/drawingml/2006/table">
            <a:tbl>
              <a:tblPr firstRow="1" bandRow="1"/>
              <a:tblGrid>
                <a:gridCol w="3297413">
                  <a:extLst>
                    <a:ext uri="{9D8B030D-6E8A-4147-A177-3AD203B41FA5}">
                      <a16:colId xmlns:a16="http://schemas.microsoft.com/office/drawing/2014/main" val="2751984511"/>
                    </a:ext>
                  </a:extLst>
                </a:gridCol>
                <a:gridCol w="1241931">
                  <a:extLst>
                    <a:ext uri="{9D8B030D-6E8A-4147-A177-3AD203B41FA5}">
                      <a16:colId xmlns:a16="http://schemas.microsoft.com/office/drawing/2014/main" val="45102307"/>
                    </a:ext>
                  </a:extLst>
                </a:gridCol>
              </a:tblGrid>
              <a:tr h="447040">
                <a:tc>
                  <a:txBody>
                    <a:bodyPr/>
                    <a:lstStyle/>
                    <a:p>
                      <a:pPr marL="114300" indent="0">
                        <a:spcBef>
                          <a:spcPts val="200"/>
                        </a:spcBef>
                        <a:spcAft>
                          <a:spcPts val="200"/>
                        </a:spcAft>
                        <a:tabLst/>
                      </a:pPr>
                      <a:r>
                        <a:rPr lang="en-US" sz="1500" b="1" baseline="0" dirty="0">
                          <a:solidFill>
                            <a:schemeClr val="bg1"/>
                          </a:solidFill>
                          <a:latin typeface="Arial" panose="020B0604020202020204" pitchFamily="34" charset="0"/>
                          <a:cs typeface="Arial" panose="020B0604020202020204" pitchFamily="34" charset="0"/>
                        </a:rPr>
                        <a:t>Efficacy evaluable BTK pre-treated CLL/SLL </a:t>
                      </a:r>
                      <a:r>
                        <a:rPr lang="en-US" sz="1500" b="1" baseline="0" dirty="0" err="1">
                          <a:solidFill>
                            <a:schemeClr val="bg1"/>
                          </a:solidFill>
                          <a:latin typeface="Arial" panose="020B0604020202020204" pitchFamily="34" charset="0"/>
                          <a:cs typeface="Arial" panose="020B0604020202020204" pitchFamily="34" charset="0"/>
                        </a:rPr>
                        <a:t>Patients</a:t>
                      </a:r>
                      <a:r>
                        <a:rPr lang="en-US" sz="1500" b="1" baseline="30000" dirty="0" err="1">
                          <a:solidFill>
                            <a:schemeClr val="bg1"/>
                          </a:solidFill>
                          <a:latin typeface="Arial" panose="020B0604020202020204" pitchFamily="34" charset="0"/>
                          <a:cs typeface="Arial" panose="020B0604020202020204" pitchFamily="34" charset="0"/>
                        </a:rPr>
                        <a:t>a</a:t>
                      </a:r>
                      <a:endParaRPr lang="en-US" sz="1500" b="1" baseline="30000" dirty="0">
                        <a:solidFill>
                          <a:schemeClr val="bg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3175"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253E6A"/>
                    </a:solidFill>
                  </a:tcPr>
                </a:tc>
                <a:tc>
                  <a:txBody>
                    <a:bodyPr/>
                    <a:lstStyle/>
                    <a:p>
                      <a:pPr algn="ctr">
                        <a:spcBef>
                          <a:spcPts val="200"/>
                        </a:spcBef>
                        <a:spcAft>
                          <a:spcPts val="200"/>
                        </a:spcAft>
                      </a:pPr>
                      <a:r>
                        <a:rPr lang="en-US" sz="1500" b="1" dirty="0">
                          <a:solidFill>
                            <a:schemeClr val="bg1"/>
                          </a:solidFill>
                          <a:latin typeface="Arial" panose="020B0604020202020204" pitchFamily="34" charset="0"/>
                          <a:cs typeface="Arial" panose="020B0604020202020204" pitchFamily="34" charset="0"/>
                        </a:rPr>
                        <a:t>n = 252</a:t>
                      </a:r>
                      <a:endParaRPr lang="en-US" sz="1500" b="1" baseline="30000" dirty="0">
                        <a:solidFill>
                          <a:schemeClr val="bg1"/>
                        </a:solidFill>
                        <a:latin typeface="Arial" panose="020B0604020202020204" pitchFamily="34" charset="0"/>
                        <a:cs typeface="Arial" panose="020B0604020202020204" pitchFamily="34" charset="0"/>
                      </a:endParaRPr>
                    </a:p>
                  </a:txBody>
                  <a:tcPr marL="0" marR="0" marT="0" marB="0" anchor="ctr">
                    <a:lnL w="3175" cap="flat" cmpd="sng" algn="ctr">
                      <a:solidFill>
                        <a:schemeClr val="bg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253E6A"/>
                    </a:solidFill>
                  </a:tcPr>
                </a:tc>
                <a:extLst>
                  <a:ext uri="{0D108BD9-81ED-4DB2-BD59-A6C34878D82A}">
                    <a16:rowId xmlns:a16="http://schemas.microsoft.com/office/drawing/2014/main" val="1613389505"/>
                  </a:ext>
                </a:extLst>
              </a:tr>
              <a:tr h="248379">
                <a:tc>
                  <a:txBody>
                    <a:bodyPr/>
                    <a:lstStyle/>
                    <a:p>
                      <a:pPr marL="114300" lvl="0" indent="0">
                        <a:spcBef>
                          <a:spcPts val="200"/>
                        </a:spcBef>
                        <a:spcAft>
                          <a:spcPts val="200"/>
                        </a:spcAft>
                        <a:tabLst/>
                      </a:pPr>
                      <a:r>
                        <a:rPr lang="en-US" sz="1200" b="1" dirty="0">
                          <a:solidFill>
                            <a:srgbClr val="000000"/>
                          </a:solidFill>
                          <a:latin typeface="+mj-lt"/>
                        </a:rPr>
                        <a:t>Overall Response Rate</a:t>
                      </a:r>
                      <a:r>
                        <a:rPr lang="en-US" sz="1200" b="1" baseline="0" dirty="0">
                          <a:solidFill>
                            <a:srgbClr val="000000"/>
                          </a:solidFill>
                          <a:latin typeface="+mj-lt"/>
                        </a:rPr>
                        <a:t>, % (95% CI)</a:t>
                      </a:r>
                      <a:r>
                        <a:rPr lang="en-US" sz="1200" b="1" baseline="30000" dirty="0">
                          <a:solidFill>
                            <a:srgbClr val="000000"/>
                          </a:solidFill>
                          <a:latin typeface="+mj-lt"/>
                        </a:rPr>
                        <a:t>b</a:t>
                      </a:r>
                      <a:endParaRPr lang="en-US" sz="1200" b="1" baseline="30000" dirty="0">
                        <a:solidFill>
                          <a:srgbClr val="000000"/>
                        </a:solidFill>
                        <a:latin typeface="+mj-lt"/>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lang="en-US" sz="1200" b="1" dirty="0">
                          <a:solidFill>
                            <a:srgbClr val="000000"/>
                          </a:solidFill>
                          <a:latin typeface="+mj-lt"/>
                          <a:cs typeface="Arial" panose="020B0604020202020204" pitchFamily="34" charset="0"/>
                        </a:rPr>
                        <a:t>68 (62 – 74)</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877880658"/>
                  </a:ext>
                </a:extLst>
              </a:tr>
              <a:tr h="232371">
                <a:tc>
                  <a:txBody>
                    <a:bodyPr/>
                    <a:lstStyle/>
                    <a:p>
                      <a:pPr marL="114300" marR="0" lvl="0" indent="0" algn="l" defTabSz="914400" rtl="0" eaLnBrk="1" fontAlgn="auto" latinLnBrk="0" hangingPunct="1">
                        <a:lnSpc>
                          <a:spcPct val="100000"/>
                        </a:lnSpc>
                        <a:spcBef>
                          <a:spcPts val="200"/>
                        </a:spcBef>
                        <a:spcAft>
                          <a:spcPts val="200"/>
                        </a:spcAft>
                        <a:buClrTx/>
                        <a:buSzTx/>
                        <a:buFontTx/>
                        <a:buNone/>
                        <a:tabLst/>
                        <a:defRPr/>
                      </a:pPr>
                      <a:r>
                        <a:rPr lang="en-US" sz="1200" b="1" dirty="0">
                          <a:solidFill>
                            <a:srgbClr val="000000"/>
                          </a:solidFill>
                          <a:latin typeface="+mj-lt"/>
                        </a:rPr>
                        <a:t>Best response</a:t>
                      </a:r>
                      <a:endParaRPr lang="en-US" sz="1200" b="1" dirty="0">
                        <a:solidFill>
                          <a:srgbClr val="000000"/>
                        </a:solidFill>
                        <a:latin typeface="+mj-lt"/>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tc>
                  <a:txBody>
                    <a:bodyPr/>
                    <a:lstStyle/>
                    <a:p>
                      <a:pPr algn="ctr">
                        <a:spcBef>
                          <a:spcPts val="200"/>
                        </a:spcBef>
                        <a:spcAft>
                          <a:spcPts val="200"/>
                        </a:spcAft>
                      </a:pPr>
                      <a:endParaRPr lang="en-US" sz="1200" b="1" dirty="0">
                        <a:solidFill>
                          <a:srgbClr val="000000"/>
                        </a:solidFill>
                        <a:latin typeface="+mj-lt"/>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945850240"/>
                  </a:ext>
                </a:extLst>
              </a:tr>
              <a:tr h="232371">
                <a:tc>
                  <a:txBody>
                    <a:bodyPr/>
                    <a:lstStyle/>
                    <a:p>
                      <a:pPr marL="230188" marR="0" lvl="1" indent="0" algn="l" defTabSz="914400" rtl="0" eaLnBrk="1" fontAlgn="auto" latinLnBrk="0" hangingPunct="1">
                        <a:lnSpc>
                          <a:spcPct val="100000"/>
                        </a:lnSpc>
                        <a:spcBef>
                          <a:spcPts val="200"/>
                        </a:spcBef>
                        <a:spcAft>
                          <a:spcPts val="200"/>
                        </a:spcAft>
                        <a:buClrTx/>
                        <a:buSzTx/>
                        <a:buFontTx/>
                        <a:buNone/>
                        <a:tabLst/>
                        <a:defRPr/>
                      </a:pPr>
                      <a:r>
                        <a:rPr lang="en-US" sz="1200" dirty="0">
                          <a:solidFill>
                            <a:srgbClr val="000000"/>
                          </a:solidFill>
                          <a:latin typeface="+mj-lt"/>
                        </a:rPr>
                        <a:t>CR, n (%)</a:t>
                      </a:r>
                      <a:endParaRPr lang="en-US" sz="1200" dirty="0">
                        <a:solidFill>
                          <a:srgbClr val="000000"/>
                        </a:solidFill>
                        <a:latin typeface="+mj-lt"/>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spcBef>
                          <a:spcPts val="200"/>
                        </a:spcBef>
                        <a:spcAft>
                          <a:spcPts val="200"/>
                        </a:spcAft>
                      </a:pPr>
                      <a:r>
                        <a:rPr lang="en-US" sz="1200" dirty="0">
                          <a:solidFill>
                            <a:srgbClr val="000000"/>
                          </a:solidFill>
                          <a:latin typeface="+mj-lt"/>
                          <a:cs typeface="Arial" panose="020B0604020202020204" pitchFamily="34" charset="0"/>
                        </a:rPr>
                        <a:t>2 (1)</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931633336"/>
                  </a:ext>
                </a:extLst>
              </a:tr>
              <a:tr h="232371">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230188" marR="0" lvl="1" indent="0" algn="l" defTabSz="914400" rtl="0" eaLnBrk="1" fontAlgn="auto" latinLnBrk="0" hangingPunct="1">
                        <a:lnSpc>
                          <a:spcPct val="100000"/>
                        </a:lnSpc>
                        <a:spcBef>
                          <a:spcPts val="200"/>
                        </a:spcBef>
                        <a:spcAft>
                          <a:spcPts val="200"/>
                        </a:spcAft>
                        <a:buClrTx/>
                        <a:buSzTx/>
                        <a:buFontTx/>
                        <a:buNone/>
                        <a:tabLst/>
                        <a:defRPr/>
                      </a:pPr>
                      <a:r>
                        <a:rPr lang="en-US" sz="1200" dirty="0">
                          <a:solidFill>
                            <a:srgbClr val="000000"/>
                          </a:solidFill>
                          <a:latin typeface="+mj-lt"/>
                        </a:rPr>
                        <a:t>PR</a:t>
                      </a:r>
                      <a:r>
                        <a:rPr lang="en-US" sz="1200" kern="1200" dirty="0">
                          <a:solidFill>
                            <a:srgbClr val="000000"/>
                          </a:solidFill>
                          <a:latin typeface="+mj-lt"/>
                          <a:ea typeface="+mn-ea"/>
                          <a:cs typeface="+mn-cs"/>
                        </a:rPr>
                        <a:t>, n (%)</a:t>
                      </a:r>
                      <a:endParaRPr lang="en-US" sz="1200" baseline="30000" dirty="0">
                        <a:solidFill>
                          <a:srgbClr val="000000"/>
                        </a:solidFill>
                        <a:latin typeface="+mj-lt"/>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spcBef>
                          <a:spcPts val="200"/>
                        </a:spcBef>
                        <a:spcAft>
                          <a:spcPts val="200"/>
                        </a:spcAft>
                      </a:pPr>
                      <a:r>
                        <a:rPr lang="en-US" sz="1200" dirty="0">
                          <a:solidFill>
                            <a:srgbClr val="000000"/>
                          </a:solidFill>
                          <a:latin typeface="+mj-lt"/>
                          <a:cs typeface="Arial" panose="020B0604020202020204" pitchFamily="34" charset="0"/>
                        </a:rPr>
                        <a:t>137 (54)</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500241261"/>
                  </a:ext>
                </a:extLst>
              </a:tr>
              <a:tr h="232371">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230188" lvl="1" indent="0">
                        <a:spcBef>
                          <a:spcPts val="200"/>
                        </a:spcBef>
                        <a:spcAft>
                          <a:spcPts val="200"/>
                        </a:spcAft>
                        <a:tabLst/>
                      </a:pPr>
                      <a:r>
                        <a:rPr lang="en-US" sz="1200" dirty="0">
                          <a:solidFill>
                            <a:srgbClr val="000000"/>
                          </a:solidFill>
                          <a:latin typeface="+mj-lt"/>
                        </a:rPr>
                        <a:t>PR-L</a:t>
                      </a:r>
                      <a:r>
                        <a:rPr lang="en-US" sz="1200" kern="1200" dirty="0">
                          <a:solidFill>
                            <a:srgbClr val="000000"/>
                          </a:solidFill>
                          <a:latin typeface="+mj-lt"/>
                          <a:ea typeface="+mn-ea"/>
                          <a:cs typeface="+mn-cs"/>
                        </a:rPr>
                        <a:t>, n (%)</a:t>
                      </a:r>
                      <a:endParaRPr lang="en-US" sz="1200" dirty="0">
                        <a:solidFill>
                          <a:srgbClr val="000000"/>
                        </a:solidFill>
                        <a:latin typeface="+mj-lt"/>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spcBef>
                          <a:spcPts val="200"/>
                        </a:spcBef>
                        <a:spcAft>
                          <a:spcPts val="200"/>
                        </a:spcAft>
                      </a:pPr>
                      <a:r>
                        <a:rPr lang="en-US" sz="1200" dirty="0">
                          <a:solidFill>
                            <a:srgbClr val="000000"/>
                          </a:solidFill>
                          <a:latin typeface="+mj-lt"/>
                          <a:cs typeface="Arial" panose="020B0604020202020204" pitchFamily="34" charset="0"/>
                        </a:rPr>
                        <a:t>32 (13)</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672429462"/>
                  </a:ext>
                </a:extLst>
              </a:tr>
              <a:tr h="232371">
                <a:tc>
                  <a:txBody>
                    <a:bodyPr/>
                    <a:lstStyle/>
                    <a:p>
                      <a:pPr marL="230188" lvl="1" indent="0">
                        <a:spcBef>
                          <a:spcPts val="200"/>
                        </a:spcBef>
                        <a:spcAft>
                          <a:spcPts val="200"/>
                        </a:spcAft>
                        <a:tabLst/>
                      </a:pPr>
                      <a:r>
                        <a:rPr lang="en-US" sz="1200" strike="noStrike" dirty="0">
                          <a:solidFill>
                            <a:srgbClr val="000000"/>
                          </a:solidFill>
                          <a:latin typeface="+mj-lt"/>
                          <a:cs typeface="Arial" panose="020B0604020202020204" pitchFamily="34" charset="0"/>
                        </a:rPr>
                        <a:t>SD, n (%)</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D9D9D9"/>
                    </a:solidFill>
                  </a:tcPr>
                </a:tc>
                <a:tc>
                  <a:txBody>
                    <a:bodyPr/>
                    <a:lstStyle/>
                    <a:p>
                      <a:pPr algn="ctr">
                        <a:spcBef>
                          <a:spcPts val="200"/>
                        </a:spcBef>
                        <a:spcAft>
                          <a:spcPts val="200"/>
                        </a:spcAft>
                      </a:pPr>
                      <a:r>
                        <a:rPr lang="en-US" sz="1200" strike="noStrike" dirty="0">
                          <a:solidFill>
                            <a:srgbClr val="000000"/>
                          </a:solidFill>
                          <a:latin typeface="+mj-lt"/>
                          <a:cs typeface="Arial" panose="020B0604020202020204" pitchFamily="34" charset="0"/>
                        </a:rPr>
                        <a:t>62 (25)</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D9D9D9"/>
                    </a:solidFill>
                  </a:tcPr>
                </a:tc>
                <a:extLst>
                  <a:ext uri="{0D108BD9-81ED-4DB2-BD59-A6C34878D82A}">
                    <a16:rowId xmlns:a16="http://schemas.microsoft.com/office/drawing/2014/main" val="1417977142"/>
                  </a:ext>
                </a:extLst>
              </a:tr>
            </a:tbl>
          </a:graphicData>
        </a:graphic>
      </p:graphicFrame>
      <p:pic>
        <p:nvPicPr>
          <p:cNvPr id="8" name="Picture 7" descr="Text&#10;&#10;Description automatically generated">
            <a:extLst>
              <a:ext uri="{FF2B5EF4-FFF2-40B4-BE49-F238E27FC236}">
                <a16:creationId xmlns:a16="http://schemas.microsoft.com/office/drawing/2014/main" id="{8D639C1C-3FAC-4100-8D05-F7BC66B29A5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71398" y="941250"/>
            <a:ext cx="2605509" cy="710951"/>
          </a:xfrm>
          <a:prstGeom prst="rect">
            <a:avLst/>
          </a:prstGeom>
        </p:spPr>
      </p:pic>
      <p:sp>
        <p:nvSpPr>
          <p:cNvPr id="3" name="TextBox 2">
            <a:extLst>
              <a:ext uri="{FF2B5EF4-FFF2-40B4-BE49-F238E27FC236}">
                <a16:creationId xmlns:a16="http://schemas.microsoft.com/office/drawing/2014/main" id="{76EAB93A-0D0E-EF4C-A17D-8031D2674D23}"/>
              </a:ext>
            </a:extLst>
          </p:cNvPr>
          <p:cNvSpPr txBox="1"/>
          <p:nvPr/>
        </p:nvSpPr>
        <p:spPr>
          <a:xfrm>
            <a:off x="0" y="6611778"/>
            <a:ext cx="6626925" cy="246221"/>
          </a:xfrm>
          <a:prstGeom prst="rect">
            <a:avLst/>
          </a:prstGeom>
          <a:noFill/>
        </p:spPr>
        <p:txBody>
          <a:bodyPr wrap="square" rtlCol="0">
            <a:spAutoFit/>
          </a:bodyPr>
          <a:lstStyle/>
          <a:p>
            <a:r>
              <a:rPr lang="en-US" sz="1000" dirty="0"/>
              <a:t>Mato AR et al. ASH 2021;Abstract 391. </a:t>
            </a:r>
          </a:p>
        </p:txBody>
      </p:sp>
      <p:sp>
        <p:nvSpPr>
          <p:cNvPr id="9" name="TextBox 8">
            <a:extLst>
              <a:ext uri="{FF2B5EF4-FFF2-40B4-BE49-F238E27FC236}">
                <a16:creationId xmlns:a16="http://schemas.microsoft.com/office/drawing/2014/main" id="{8CDC9D7F-0A44-8A48-9293-BF825BC3D99C}"/>
              </a:ext>
            </a:extLst>
          </p:cNvPr>
          <p:cNvSpPr txBox="1"/>
          <p:nvPr/>
        </p:nvSpPr>
        <p:spPr>
          <a:xfrm>
            <a:off x="5929746" y="6517886"/>
            <a:ext cx="6262254" cy="323165"/>
          </a:xfrm>
          <a:prstGeom prst="rect">
            <a:avLst/>
          </a:prstGeom>
          <a:noFill/>
        </p:spPr>
        <p:txBody>
          <a:bodyPr wrap="square">
            <a:spAutoFit/>
          </a:bodyPr>
          <a:lstStyle/>
          <a:p>
            <a:pPr algn="r"/>
            <a:r>
              <a:rPr lang="en-US" sz="1500" b="0" i="0" dirty="0">
                <a:effectLst/>
                <a:latin typeface="Calibri" panose="020F0502020204030204" pitchFamily="34" charset="0"/>
                <a:cs typeface="Calibri" panose="020F0502020204030204" pitchFamily="34" charset="0"/>
              </a:rPr>
              <a:t>Courtesy of Lindsey </a:t>
            </a:r>
            <a:r>
              <a:rPr lang="en-US" sz="1500" b="0" i="0" dirty="0" err="1">
                <a:effectLst/>
                <a:latin typeface="Calibri" panose="020F0502020204030204" pitchFamily="34" charset="0"/>
                <a:cs typeface="Calibri" panose="020F0502020204030204" pitchFamily="34" charset="0"/>
              </a:rPr>
              <a:t>Roeker</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009849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Chart&#10;&#10;Description automatically generated">
            <a:extLst>
              <a:ext uri="{FF2B5EF4-FFF2-40B4-BE49-F238E27FC236}">
                <a16:creationId xmlns:a16="http://schemas.microsoft.com/office/drawing/2014/main" id="{81004A44-B76E-42C6-83B2-D1ABA28475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7378" y="1461909"/>
            <a:ext cx="9417985" cy="4876898"/>
          </a:xfrm>
          <a:prstGeom prst="rect">
            <a:avLst/>
          </a:prstGeom>
        </p:spPr>
      </p:pic>
      <p:sp>
        <p:nvSpPr>
          <p:cNvPr id="2" name="Title 1">
            <a:extLst>
              <a:ext uri="{FF2B5EF4-FFF2-40B4-BE49-F238E27FC236}">
                <a16:creationId xmlns:a16="http://schemas.microsoft.com/office/drawing/2014/main" id="{CF64A073-7243-446E-9296-EF2B82AB5022}"/>
              </a:ext>
            </a:extLst>
          </p:cNvPr>
          <p:cNvSpPr>
            <a:spLocks noGrp="1"/>
          </p:cNvSpPr>
          <p:nvPr>
            <p:ph type="title"/>
          </p:nvPr>
        </p:nvSpPr>
        <p:spPr>
          <a:xfrm>
            <a:off x="272323" y="5807"/>
            <a:ext cx="11647357" cy="729157"/>
          </a:xfrm>
        </p:spPr>
        <p:txBody>
          <a:bodyPr>
            <a:norm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sz="2400" b="1" dirty="0">
                <a:solidFill>
                  <a:srgbClr val="000000"/>
                </a:solidFill>
                <a:ea typeface="Times New Roman" panose="02020603050405020304" pitchFamily="18" charset="0"/>
              </a:rPr>
              <a:t>BTK </a:t>
            </a:r>
            <a:r>
              <a:rPr lang="en-US" sz="2400" dirty="0">
                <a:solidFill>
                  <a:srgbClr val="000000"/>
                </a:solidFill>
                <a:ea typeface="Times New Roman" panose="02020603050405020304" pitchFamily="18" charset="0"/>
              </a:rPr>
              <a:t>C</a:t>
            </a:r>
            <a:r>
              <a:rPr lang="en-US" sz="2400" b="1" dirty="0">
                <a:solidFill>
                  <a:srgbClr val="000000"/>
                </a:solidFill>
                <a:ea typeface="Times New Roman" panose="02020603050405020304" pitchFamily="18" charset="0"/>
              </a:rPr>
              <a:t>481 Mutation Status is not Predictive of Pirtobrutinib Benefit</a:t>
            </a:r>
            <a:endParaRPr lang="en-US" sz="2400" dirty="0">
              <a:solidFill>
                <a:srgbClr val="000000"/>
              </a:solidFill>
            </a:endParaRPr>
          </a:p>
        </p:txBody>
      </p:sp>
      <p:sp>
        <p:nvSpPr>
          <p:cNvPr id="6" name="TextBox 25">
            <a:extLst>
              <a:ext uri="{FF2B5EF4-FFF2-40B4-BE49-F238E27FC236}">
                <a16:creationId xmlns:a16="http://schemas.microsoft.com/office/drawing/2014/main" id="{FCB6161A-00B7-43C4-BAC3-CA4926976457}"/>
              </a:ext>
            </a:extLst>
          </p:cNvPr>
          <p:cNvSpPr txBox="1">
            <a:spLocks noChangeArrowheads="1"/>
          </p:cNvSpPr>
          <p:nvPr/>
        </p:nvSpPr>
        <p:spPr bwMode="auto">
          <a:xfrm>
            <a:off x="2142493" y="877134"/>
            <a:ext cx="832718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defTabSz="457189">
              <a:defRPr/>
            </a:pPr>
            <a:r>
              <a:rPr lang="en-US" altLang="en-US" sz="1600" b="1" dirty="0">
                <a:solidFill>
                  <a:srgbClr val="000000"/>
                </a:solidFill>
                <a:latin typeface="Arial" panose="020B0604020202020204" pitchFamily="34" charset="0"/>
                <a:cs typeface="Arial" panose="020B0604020202020204" pitchFamily="34" charset="0"/>
                <a:sym typeface="Gill Sans" pitchFamily="2" charset="0"/>
              </a:rPr>
              <a:t>Progression-free </a:t>
            </a:r>
            <a:r>
              <a:rPr lang="en-US" altLang="en-US" sz="1600" b="1" dirty="0">
                <a:solidFill>
                  <a:srgbClr val="000000"/>
                </a:solidFill>
                <a:latin typeface="Arial" panose="020B0604020202020204" pitchFamily="34" charset="0"/>
                <a:cs typeface="Arial" panose="020B0604020202020204" pitchFamily="34" charset="0"/>
              </a:rPr>
              <a:t>survival</a:t>
            </a:r>
            <a:r>
              <a:rPr lang="en-US" altLang="en-US" sz="1600" b="1" dirty="0">
                <a:solidFill>
                  <a:srgbClr val="000000"/>
                </a:solidFill>
                <a:latin typeface="Arial" panose="020B0604020202020204" pitchFamily="34" charset="0"/>
                <a:cs typeface="Arial" panose="020B0604020202020204" pitchFamily="34" charset="0"/>
                <a:sym typeface="Gill Sans" pitchFamily="2" charset="0"/>
              </a:rPr>
              <a:t> by BTK C481 mutation </a:t>
            </a:r>
            <a:r>
              <a:rPr lang="en-US" altLang="en-US" sz="1600" b="1" dirty="0" err="1">
                <a:solidFill>
                  <a:srgbClr val="000000"/>
                </a:solidFill>
                <a:latin typeface="Arial" panose="020B0604020202020204" pitchFamily="34" charset="0"/>
                <a:cs typeface="Arial" panose="020B0604020202020204" pitchFamily="34" charset="0"/>
                <a:sym typeface="Gill Sans" pitchFamily="2" charset="0"/>
              </a:rPr>
              <a:t>status</a:t>
            </a:r>
            <a:r>
              <a:rPr lang="en-US" altLang="en-US" sz="1600" b="1" baseline="30000" dirty="0" err="1">
                <a:solidFill>
                  <a:srgbClr val="000000"/>
                </a:solidFill>
                <a:latin typeface="Arial" panose="020B0604020202020204" pitchFamily="34" charset="0"/>
                <a:cs typeface="Arial" panose="020B0604020202020204" pitchFamily="34" charset="0"/>
                <a:sym typeface="Gill Sans" pitchFamily="2" charset="0"/>
              </a:rPr>
              <a:t>a</a:t>
            </a:r>
            <a:r>
              <a:rPr lang="en-US" altLang="en-US" sz="1600" b="1" dirty="0">
                <a:solidFill>
                  <a:srgbClr val="000000"/>
                </a:solidFill>
                <a:latin typeface="Arial" panose="020B0604020202020204" pitchFamily="34" charset="0"/>
                <a:cs typeface="Arial" panose="020B0604020202020204" pitchFamily="34" charset="0"/>
                <a:sym typeface="Gill Sans" pitchFamily="2" charset="0"/>
              </a:rPr>
              <a:t> in CLL/SLL patients </a:t>
            </a:r>
          </a:p>
          <a:p>
            <a:pPr algn="ctr" defTabSz="457189">
              <a:defRPr/>
            </a:pPr>
            <a:r>
              <a:rPr lang="en-US" altLang="en-US" sz="1600" b="1" dirty="0">
                <a:solidFill>
                  <a:srgbClr val="000000"/>
                </a:solidFill>
                <a:latin typeface="Arial" panose="020B0604020202020204" pitchFamily="34" charset="0"/>
                <a:cs typeface="Arial" panose="020B0604020202020204" pitchFamily="34" charset="0"/>
                <a:sym typeface="Gill Sans" pitchFamily="2" charset="0"/>
              </a:rPr>
              <a:t>with progression on a prior BTK inhibitor</a:t>
            </a:r>
            <a:endParaRPr lang="en-US" altLang="en-US" sz="1600" baseline="30000" dirty="0">
              <a:solidFill>
                <a:srgbClr val="000000"/>
              </a:solidFill>
              <a:latin typeface="Arial" panose="020B0604020202020204" pitchFamily="34" charset="0"/>
              <a:cs typeface="Arial" panose="020B0604020202020204" pitchFamily="34" charset="0"/>
              <a:sym typeface="Gill Sans" pitchFamily="2" charset="0"/>
            </a:endParaRPr>
          </a:p>
        </p:txBody>
      </p:sp>
      <p:grpSp>
        <p:nvGrpSpPr>
          <p:cNvPr id="16" name="Group 15">
            <a:extLst>
              <a:ext uri="{FF2B5EF4-FFF2-40B4-BE49-F238E27FC236}">
                <a16:creationId xmlns:a16="http://schemas.microsoft.com/office/drawing/2014/main" id="{11E9A3F6-DA91-47B5-A1F0-3BBBEDADAF28}"/>
              </a:ext>
            </a:extLst>
          </p:cNvPr>
          <p:cNvGrpSpPr/>
          <p:nvPr/>
        </p:nvGrpSpPr>
        <p:grpSpPr>
          <a:xfrm>
            <a:off x="9701303" y="3807783"/>
            <a:ext cx="2227172" cy="1066800"/>
            <a:chOff x="7086068" y="2785223"/>
            <a:chExt cx="1670379" cy="800100"/>
          </a:xfrm>
        </p:grpSpPr>
        <p:pic>
          <p:nvPicPr>
            <p:cNvPr id="5" name="Graphic 4">
              <a:extLst>
                <a:ext uri="{FF2B5EF4-FFF2-40B4-BE49-F238E27FC236}">
                  <a16:creationId xmlns:a16="http://schemas.microsoft.com/office/drawing/2014/main" id="{FE216D0D-D24E-4A4F-A659-3903C3DE324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086068" y="2785223"/>
              <a:ext cx="285750" cy="800100"/>
            </a:xfrm>
            <a:prstGeom prst="rect">
              <a:avLst/>
            </a:prstGeom>
          </p:spPr>
        </p:pic>
        <p:pic>
          <p:nvPicPr>
            <p:cNvPr id="14" name="Graphic 13">
              <a:extLst>
                <a:ext uri="{FF2B5EF4-FFF2-40B4-BE49-F238E27FC236}">
                  <a16:creationId xmlns:a16="http://schemas.microsoft.com/office/drawing/2014/main" id="{35774F7D-1AEB-498E-A35D-C11055BD8B4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445841" y="2947974"/>
              <a:ext cx="1304925" cy="180975"/>
            </a:xfrm>
            <a:prstGeom prst="rect">
              <a:avLst/>
            </a:prstGeom>
          </p:spPr>
        </p:pic>
        <p:pic>
          <p:nvPicPr>
            <p:cNvPr id="15" name="Graphic 14">
              <a:extLst>
                <a:ext uri="{FF2B5EF4-FFF2-40B4-BE49-F238E27FC236}">
                  <a16:creationId xmlns:a16="http://schemas.microsoft.com/office/drawing/2014/main" id="{C2BE1AE7-E50E-45AC-A75D-0B9425D6DEC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451522" y="3186929"/>
              <a:ext cx="1304925" cy="180975"/>
            </a:xfrm>
            <a:prstGeom prst="rect">
              <a:avLst/>
            </a:prstGeom>
          </p:spPr>
        </p:pic>
      </p:grpSp>
      <p:sp>
        <p:nvSpPr>
          <p:cNvPr id="10" name="TextBox 9">
            <a:extLst>
              <a:ext uri="{FF2B5EF4-FFF2-40B4-BE49-F238E27FC236}">
                <a16:creationId xmlns:a16="http://schemas.microsoft.com/office/drawing/2014/main" id="{F1182145-56DB-5C41-AA37-A4A7F8048CC4}"/>
              </a:ext>
            </a:extLst>
          </p:cNvPr>
          <p:cNvSpPr txBox="1"/>
          <p:nvPr/>
        </p:nvSpPr>
        <p:spPr>
          <a:xfrm>
            <a:off x="0" y="6611778"/>
            <a:ext cx="6626925" cy="246221"/>
          </a:xfrm>
          <a:prstGeom prst="rect">
            <a:avLst/>
          </a:prstGeom>
          <a:noFill/>
        </p:spPr>
        <p:txBody>
          <a:bodyPr wrap="square" rtlCol="0">
            <a:spAutoFit/>
          </a:bodyPr>
          <a:lstStyle/>
          <a:p>
            <a:r>
              <a:rPr lang="en-US" sz="1000" dirty="0"/>
              <a:t>Mato AR et al. ASH 2021;Abstract 391. </a:t>
            </a:r>
          </a:p>
        </p:txBody>
      </p:sp>
      <p:sp>
        <p:nvSpPr>
          <p:cNvPr id="12" name="TextBox 11">
            <a:extLst>
              <a:ext uri="{FF2B5EF4-FFF2-40B4-BE49-F238E27FC236}">
                <a16:creationId xmlns:a16="http://schemas.microsoft.com/office/drawing/2014/main" id="{F42DDA85-62B5-5941-A945-DFAAA6DDA50B}"/>
              </a:ext>
            </a:extLst>
          </p:cNvPr>
          <p:cNvSpPr txBox="1"/>
          <p:nvPr/>
        </p:nvSpPr>
        <p:spPr>
          <a:xfrm>
            <a:off x="5929746" y="6517886"/>
            <a:ext cx="6262254" cy="323165"/>
          </a:xfrm>
          <a:prstGeom prst="rect">
            <a:avLst/>
          </a:prstGeom>
          <a:noFill/>
        </p:spPr>
        <p:txBody>
          <a:bodyPr wrap="square">
            <a:spAutoFit/>
          </a:bodyPr>
          <a:lstStyle/>
          <a:p>
            <a:pPr algn="r"/>
            <a:r>
              <a:rPr lang="en-US" sz="1500" b="0" i="0" dirty="0">
                <a:effectLst/>
                <a:latin typeface="Calibri" panose="020F0502020204030204" pitchFamily="34" charset="0"/>
                <a:cs typeface="Calibri" panose="020F0502020204030204" pitchFamily="34" charset="0"/>
              </a:rPr>
              <a:t>Courtesy of Lindsey </a:t>
            </a:r>
            <a:r>
              <a:rPr lang="en-US" sz="1500" b="0" i="0" dirty="0" err="1">
                <a:effectLst/>
                <a:latin typeface="Calibri" panose="020F0502020204030204" pitchFamily="34" charset="0"/>
                <a:cs typeface="Calibri" panose="020F0502020204030204" pitchFamily="34" charset="0"/>
              </a:rPr>
              <a:t>Roeker</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65521169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69FA32-2954-4E9C-9860-FDE495D96BA1}"/>
              </a:ext>
            </a:extLst>
          </p:cNvPr>
          <p:cNvSpPr>
            <a:spLocks noGrp="1"/>
          </p:cNvSpPr>
          <p:nvPr>
            <p:ph type="title"/>
          </p:nvPr>
        </p:nvSpPr>
        <p:spPr>
          <a:xfrm>
            <a:off x="272323" y="0"/>
            <a:ext cx="11647357" cy="729157"/>
          </a:xfrm>
        </p:spPr>
        <p:txBody>
          <a:bodyPr>
            <a:no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sz="2400" dirty="0">
                <a:solidFill>
                  <a:srgbClr val="000000"/>
                </a:solidFill>
              </a:rPr>
              <a:t>Pirtobrutinib Safety Profile</a:t>
            </a:r>
            <a:endParaRPr lang="en-US" sz="2400" dirty="0">
              <a:solidFill>
                <a:srgbClr val="00B050"/>
              </a:solidFill>
            </a:endParaRPr>
          </a:p>
        </p:txBody>
      </p:sp>
      <p:sp>
        <p:nvSpPr>
          <p:cNvPr id="9" name="TextBox 8">
            <a:extLst>
              <a:ext uri="{FF2B5EF4-FFF2-40B4-BE49-F238E27FC236}">
                <a16:creationId xmlns:a16="http://schemas.microsoft.com/office/drawing/2014/main" id="{D5F657EF-B7B3-4A46-82BB-636E7EE5D900}"/>
              </a:ext>
            </a:extLst>
          </p:cNvPr>
          <p:cNvSpPr txBox="1"/>
          <p:nvPr/>
        </p:nvSpPr>
        <p:spPr>
          <a:xfrm>
            <a:off x="619875" y="5360477"/>
            <a:ext cx="10952252" cy="830997"/>
          </a:xfrm>
          <a:prstGeom prst="rect">
            <a:avLst/>
          </a:prstGeom>
          <a:noFill/>
        </p:spPr>
        <p:txBody>
          <a:bodyPr wrap="square" rtlCol="0">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457189" lvl="1" algn="ctr" defTabSz="914377" fontAlgn="base">
              <a:spcBef>
                <a:spcPct val="0"/>
              </a:spcBef>
              <a:spcAft>
                <a:spcPct val="0"/>
              </a:spcAft>
              <a:defRPr/>
            </a:pPr>
            <a:r>
              <a:rPr lang="en-US" sz="1600" b="1" dirty="0">
                <a:solidFill>
                  <a:srgbClr val="000000"/>
                </a:solidFill>
                <a:latin typeface="Arial"/>
                <a:ea typeface="Tahoma" panose="020B0604030504040204" pitchFamily="34" charset="0"/>
                <a:cs typeface="Tahoma" panose="020B0604030504040204" pitchFamily="34" charset="0"/>
              </a:rPr>
              <a:t>No DLTs reported and MTD not reached </a:t>
            </a:r>
          </a:p>
          <a:p>
            <a:pPr marL="457189" lvl="1" algn="ctr" defTabSz="914377" fontAlgn="base">
              <a:spcBef>
                <a:spcPct val="0"/>
              </a:spcBef>
              <a:spcAft>
                <a:spcPct val="0"/>
              </a:spcAft>
              <a:defRPr/>
            </a:pPr>
            <a:r>
              <a:rPr lang="en-US" sz="1600" b="1" dirty="0">
                <a:solidFill>
                  <a:srgbClr val="000000"/>
                </a:solidFill>
                <a:latin typeface="Arial"/>
                <a:ea typeface="Tahoma" panose="020B0604030504040204" pitchFamily="34" charset="0"/>
                <a:cs typeface="Tahoma" panose="020B0604030504040204" pitchFamily="34" charset="0"/>
              </a:rPr>
              <a:t>96% of patients received ≥1 pirtobrutinib dose at or above RP2D of 200 mg daily</a:t>
            </a:r>
          </a:p>
          <a:p>
            <a:pPr marL="457189" lvl="1" algn="ctr" defTabSz="914377" fontAlgn="base">
              <a:spcBef>
                <a:spcPct val="0"/>
              </a:spcBef>
              <a:spcAft>
                <a:spcPct val="0"/>
              </a:spcAft>
              <a:defRPr/>
            </a:pPr>
            <a:r>
              <a:rPr lang="en-US" sz="1600" b="1" dirty="0">
                <a:solidFill>
                  <a:srgbClr val="000000"/>
                </a:solidFill>
                <a:latin typeface="Arial"/>
                <a:ea typeface="Tahoma" panose="020B0604030504040204" pitchFamily="34" charset="0"/>
                <a:cs typeface="Tahoma" panose="020B0604030504040204" pitchFamily="34" charset="0"/>
              </a:rPr>
              <a:t>1% (n=6) of patients permanently discontinued due to treatment-related AEs</a:t>
            </a:r>
          </a:p>
        </p:txBody>
      </p:sp>
      <p:graphicFrame>
        <p:nvGraphicFramePr>
          <p:cNvPr id="6" name="Table 5">
            <a:extLst>
              <a:ext uri="{FF2B5EF4-FFF2-40B4-BE49-F238E27FC236}">
                <a16:creationId xmlns:a16="http://schemas.microsoft.com/office/drawing/2014/main" id="{D12C9844-B762-C74F-89A3-4CEC3BD49D2A}"/>
              </a:ext>
            </a:extLst>
          </p:cNvPr>
          <p:cNvGraphicFramePr>
            <a:graphicFrameLocks noGrp="1"/>
          </p:cNvGraphicFramePr>
          <p:nvPr>
            <p:extLst>
              <p:ext uri="{D42A27DB-BD31-4B8C-83A1-F6EECF244321}">
                <p14:modId xmlns:p14="http://schemas.microsoft.com/office/powerpoint/2010/main" val="2040434275"/>
              </p:ext>
            </p:extLst>
          </p:nvPr>
        </p:nvGraphicFramePr>
        <p:xfrm>
          <a:off x="1182535" y="1149461"/>
          <a:ext cx="10108540" cy="4093222"/>
        </p:xfrm>
        <a:graphic>
          <a:graphicData uri="http://schemas.openxmlformats.org/drawingml/2006/table">
            <a:tbl>
              <a:tblPr firstRow="1" bandRow="1"/>
              <a:tblGrid>
                <a:gridCol w="1819275">
                  <a:extLst>
                    <a:ext uri="{9D8B030D-6E8A-4147-A177-3AD203B41FA5}">
                      <a16:colId xmlns:a16="http://schemas.microsoft.com/office/drawing/2014/main" val="3111146231"/>
                    </a:ext>
                  </a:extLst>
                </a:gridCol>
                <a:gridCol w="1351047">
                  <a:extLst>
                    <a:ext uri="{9D8B030D-6E8A-4147-A177-3AD203B41FA5}">
                      <a16:colId xmlns:a16="http://schemas.microsoft.com/office/drawing/2014/main" val="3102780998"/>
                    </a:ext>
                  </a:extLst>
                </a:gridCol>
                <a:gridCol w="1100891">
                  <a:extLst>
                    <a:ext uri="{9D8B030D-6E8A-4147-A177-3AD203B41FA5}">
                      <a16:colId xmlns:a16="http://schemas.microsoft.com/office/drawing/2014/main" val="1930682404"/>
                    </a:ext>
                  </a:extLst>
                </a:gridCol>
                <a:gridCol w="1094872">
                  <a:extLst>
                    <a:ext uri="{9D8B030D-6E8A-4147-A177-3AD203B41FA5}">
                      <a16:colId xmlns:a16="http://schemas.microsoft.com/office/drawing/2014/main" val="1609320767"/>
                    </a:ext>
                  </a:extLst>
                </a:gridCol>
                <a:gridCol w="1112921">
                  <a:extLst>
                    <a:ext uri="{9D8B030D-6E8A-4147-A177-3AD203B41FA5}">
                      <a16:colId xmlns:a16="http://schemas.microsoft.com/office/drawing/2014/main" val="3116976278"/>
                    </a:ext>
                  </a:extLst>
                </a:gridCol>
                <a:gridCol w="1088859">
                  <a:extLst>
                    <a:ext uri="{9D8B030D-6E8A-4147-A177-3AD203B41FA5}">
                      <a16:colId xmlns:a16="http://schemas.microsoft.com/office/drawing/2014/main" val="265867719"/>
                    </a:ext>
                  </a:extLst>
                </a:gridCol>
                <a:gridCol w="276727">
                  <a:extLst>
                    <a:ext uri="{9D8B030D-6E8A-4147-A177-3AD203B41FA5}">
                      <a16:colId xmlns:a16="http://schemas.microsoft.com/office/drawing/2014/main" val="3817963672"/>
                    </a:ext>
                  </a:extLst>
                </a:gridCol>
                <a:gridCol w="1076828">
                  <a:extLst>
                    <a:ext uri="{9D8B030D-6E8A-4147-A177-3AD203B41FA5}">
                      <a16:colId xmlns:a16="http://schemas.microsoft.com/office/drawing/2014/main" val="1203440458"/>
                    </a:ext>
                  </a:extLst>
                </a:gridCol>
                <a:gridCol w="1187120">
                  <a:extLst>
                    <a:ext uri="{9D8B030D-6E8A-4147-A177-3AD203B41FA5}">
                      <a16:colId xmlns:a16="http://schemas.microsoft.com/office/drawing/2014/main" val="2779654470"/>
                    </a:ext>
                  </a:extLst>
                </a:gridCol>
              </a:tblGrid>
              <a:tr h="416204">
                <a:tc>
                  <a:txBody>
                    <a:bodyPr/>
                    <a:lstStyle/>
                    <a:p>
                      <a:pPr marL="0" marR="0" algn="ctr">
                        <a:lnSpc>
                          <a:spcPct val="90000"/>
                        </a:lnSpc>
                        <a:spcBef>
                          <a:spcPts val="0"/>
                        </a:spcBef>
                        <a:spcAft>
                          <a:spcPts val="0"/>
                        </a:spcAft>
                      </a:pPr>
                      <a:endParaRPr lang="en-US" sz="1200" b="0"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29371" marR="29371" marT="14527" marB="14527" anchor="ctr">
                    <a:lnL w="1270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34061"/>
                    </a:solidFill>
                  </a:tcPr>
                </a:tc>
                <a:tc gridSpan="5">
                  <a:txBody>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lang="en-US" sz="16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All doses and patients (n=618)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F81BD">
                        <a:lumMod val="50000"/>
                      </a:srgb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algn="ctr">
                        <a:lnSpc>
                          <a:spcPct val="90000"/>
                        </a:lnSpc>
                        <a:spcBef>
                          <a:spcPts val="0"/>
                        </a:spcBef>
                        <a:spcAft>
                          <a:spcPts val="0"/>
                        </a:spcAft>
                      </a:pPr>
                      <a:endParaRPr lang="en-US"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29371" marR="29371"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marL="0" marR="0" algn="ctr">
                        <a:lnSpc>
                          <a:spcPct val="90000"/>
                        </a:lnSpc>
                        <a:spcBef>
                          <a:spcPts val="0"/>
                        </a:spcBef>
                        <a:spcAft>
                          <a:spcPts val="0"/>
                        </a:spcAft>
                      </a:pPr>
                      <a:endParaRPr lang="en-US"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F81BD">
                        <a:lumMod val="50000"/>
                      </a:srgbClr>
                    </a:solidFill>
                  </a:tcPr>
                </a:tc>
                <a:tc hMerge="1">
                  <a:txBody>
                    <a:bodyPr/>
                    <a:lstStyle/>
                    <a:p>
                      <a:endParaRPr lang="en-US"/>
                    </a:p>
                  </a:txBody>
                  <a:tcPr/>
                </a:tc>
                <a:extLst>
                  <a:ext uri="{0D108BD9-81ED-4DB2-BD59-A6C34878D82A}">
                    <a16:rowId xmlns:a16="http://schemas.microsoft.com/office/drawing/2014/main" val="2299202039"/>
                  </a:ext>
                </a:extLst>
              </a:tr>
              <a:tr h="283475">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0" marR="0" algn="ctr">
                        <a:lnSpc>
                          <a:spcPct val="90000"/>
                        </a:lnSpc>
                        <a:spcBef>
                          <a:spcPts val="0"/>
                        </a:spcBef>
                        <a:spcAft>
                          <a:spcPts val="0"/>
                        </a:spcAft>
                      </a:pPr>
                      <a:endParaRPr lang="en-US" sz="1200" b="0"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29371" marR="29371" marT="14527" marB="14527" anchor="ctr">
                    <a:lnL w="1270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34061"/>
                    </a:solidFill>
                  </a:tcPr>
                </a:tc>
                <a:tc gridSpan="5">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0" marR="0" algn="ctr">
                        <a:lnSpc>
                          <a:spcPct val="90000"/>
                        </a:lnSpc>
                        <a:spcBef>
                          <a:spcPts val="0"/>
                        </a:spcBef>
                        <a:spcAft>
                          <a:spcPts val="0"/>
                        </a:spcAft>
                      </a:pPr>
                      <a:r>
                        <a:rPr lang="en-US" sz="1200" b="0" dirty="0">
                          <a:solidFill>
                            <a:schemeClr val="bg1"/>
                          </a:solidFill>
                          <a:effectLst/>
                          <a:latin typeface="Arial" panose="020B0604020202020204" pitchFamily="34" charset="0"/>
                          <a:cs typeface="Arial" panose="020B0604020202020204" pitchFamily="34" charset="0"/>
                        </a:rPr>
                        <a:t>Treatment-emergent AEs, (≥15%), %</a:t>
                      </a:r>
                      <a:endParaRPr lang="en-US" sz="1200" b="0" baseline="30000"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F81BD">
                        <a:lumMod val="50000"/>
                      </a:srgb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algn="ctr">
                        <a:lnSpc>
                          <a:spcPct val="90000"/>
                        </a:lnSpc>
                        <a:spcBef>
                          <a:spcPts val="0"/>
                        </a:spcBef>
                        <a:spcAft>
                          <a:spcPts val="0"/>
                        </a:spcAft>
                      </a:pPr>
                      <a:endParaRPr lang="en-US"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29371" marR="29371"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marL="0" marR="0" algn="ctr">
                        <a:lnSpc>
                          <a:spcPct val="90000"/>
                        </a:lnSpc>
                        <a:spcBef>
                          <a:spcPts val="0"/>
                        </a:spcBef>
                        <a:spcAft>
                          <a:spcPts val="0"/>
                        </a:spcAft>
                      </a:pPr>
                      <a:r>
                        <a:rPr lang="en-US" sz="1200" dirty="0">
                          <a:solidFill>
                            <a:schemeClr val="bg1"/>
                          </a:solidFill>
                          <a:effectLst/>
                          <a:latin typeface="Arial" panose="020B0604020202020204" pitchFamily="34" charset="0"/>
                          <a:cs typeface="Arial" panose="020B0604020202020204" pitchFamily="34" charset="0"/>
                        </a:rPr>
                        <a:t>Treatment-related AEs, %</a:t>
                      </a:r>
                      <a:endParaRPr lang="en-US"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F81BD">
                        <a:lumMod val="50000"/>
                      </a:srgbClr>
                    </a:solidFill>
                  </a:tcPr>
                </a:tc>
                <a:tc hMerge="1">
                  <a:txBody>
                    <a:bodyPr/>
                    <a:lstStyle/>
                    <a:p>
                      <a:endParaRPr lang="en-US"/>
                    </a:p>
                  </a:txBody>
                  <a:tcPr/>
                </a:tc>
                <a:extLst>
                  <a:ext uri="{0D108BD9-81ED-4DB2-BD59-A6C34878D82A}">
                    <a16:rowId xmlns:a16="http://schemas.microsoft.com/office/drawing/2014/main" val="3316866125"/>
                  </a:ext>
                </a:extLst>
              </a:tr>
              <a:tr h="308296">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200" b="0" dirty="0">
                          <a:solidFill>
                            <a:schemeClr val="bg1"/>
                          </a:solidFill>
                          <a:effectLst/>
                          <a:latin typeface="Arial" panose="020B0604020202020204" pitchFamily="34" charset="0"/>
                          <a:cs typeface="Arial" panose="020B0604020202020204" pitchFamily="34" charset="0"/>
                        </a:rPr>
                        <a:t>Adverse Event</a:t>
                      </a:r>
                      <a:endParaRPr lang="en-US" sz="1200" b="0"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29371" marR="29371" marT="14527" marB="14527" anchor="ctr">
                    <a:lnL w="1270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234061"/>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a:solidFill>
                            <a:schemeClr val="bg1"/>
                          </a:solidFill>
                          <a:effectLst/>
                          <a:latin typeface="Arial" panose="020B0604020202020204" pitchFamily="34" charset="0"/>
                          <a:cs typeface="Arial" panose="020B0604020202020204" pitchFamily="34" charset="0"/>
                        </a:rPr>
                        <a:t>Grade 1</a:t>
                      </a:r>
                      <a:endParaRPr lang="en-US" sz="120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29371" marR="29371"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254061"/>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a:solidFill>
                            <a:schemeClr val="bg1"/>
                          </a:solidFill>
                          <a:effectLst/>
                          <a:latin typeface="Arial" panose="020B0604020202020204" pitchFamily="34" charset="0"/>
                          <a:cs typeface="Arial" panose="020B0604020202020204" pitchFamily="34" charset="0"/>
                        </a:rPr>
                        <a:t>Grade 2</a:t>
                      </a:r>
                      <a:endParaRPr lang="en-US" sz="120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29371" marR="29371"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254061"/>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chemeClr val="bg1"/>
                          </a:solidFill>
                          <a:effectLst/>
                          <a:latin typeface="Arial" panose="020B0604020202020204" pitchFamily="34" charset="0"/>
                          <a:cs typeface="Arial" panose="020B0604020202020204" pitchFamily="34" charset="0"/>
                        </a:rPr>
                        <a:t>Grade 3</a:t>
                      </a:r>
                      <a:endParaRPr lang="en-US"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29371" marR="29371"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254061"/>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chemeClr val="bg1"/>
                          </a:solidFill>
                          <a:effectLst/>
                          <a:latin typeface="Arial" panose="020B0604020202020204" pitchFamily="34" charset="0"/>
                          <a:cs typeface="Arial" panose="020B0604020202020204" pitchFamily="34" charset="0"/>
                        </a:rPr>
                        <a:t>Grade 4</a:t>
                      </a:r>
                      <a:endParaRPr lang="en-US"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29371" marR="29371"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254061"/>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chemeClr val="bg1"/>
                          </a:solidFill>
                          <a:effectLst/>
                          <a:latin typeface="Arial" panose="020B0604020202020204" pitchFamily="34" charset="0"/>
                          <a:cs typeface="Arial" panose="020B0604020202020204" pitchFamily="34" charset="0"/>
                        </a:rPr>
                        <a:t>Any Grade</a:t>
                      </a:r>
                      <a:endParaRPr lang="en-US" sz="1200" baseline="30000"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29371" marR="29371"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254061"/>
                    </a:solidFill>
                  </a:tcPr>
                </a:tc>
                <a:tc>
                  <a:txBody>
                    <a:bodyPr/>
                    <a:lstStyle/>
                    <a:p>
                      <a:pPr marL="0" marR="0" algn="ctr">
                        <a:lnSpc>
                          <a:spcPct val="90000"/>
                        </a:lnSpc>
                        <a:spcBef>
                          <a:spcPts val="0"/>
                        </a:spcBef>
                        <a:spcAft>
                          <a:spcPts val="0"/>
                        </a:spcAft>
                      </a:pPr>
                      <a:endPar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1" marR="29371"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90000"/>
                        </a:lnSpc>
                        <a:spcBef>
                          <a:spcPts val="0"/>
                        </a:spcBef>
                        <a:spcAft>
                          <a:spcPts val="0"/>
                        </a:spcAft>
                      </a:pPr>
                      <a:r>
                        <a:rPr lang="en-US" sz="1200" dirty="0">
                          <a:solidFill>
                            <a:schemeClr val="bg1"/>
                          </a:solidFill>
                          <a:effectLst/>
                          <a:latin typeface="Arial" panose="020B0604020202020204" pitchFamily="34" charset="0"/>
                          <a:cs typeface="Arial" panose="020B0604020202020204" pitchFamily="34" charset="0"/>
                        </a:rPr>
                        <a:t>Grades 3/4</a:t>
                      </a:r>
                      <a:endParaRPr lang="en-US" sz="1200" dirty="0">
                        <a:solidFill>
                          <a:srgbClr val="00B050"/>
                        </a:solidFill>
                        <a:effectLst/>
                        <a:latin typeface="Arial" panose="020B0604020202020204" pitchFamily="34" charset="0"/>
                        <a:ea typeface="Times New Roman" panose="02020603050405020304" pitchFamily="18" charset="0"/>
                        <a:cs typeface="Arial" panose="020B0604020202020204" pitchFamily="34" charset="0"/>
                      </a:endParaRPr>
                    </a:p>
                  </a:txBody>
                  <a:tcPr marL="29371" marR="29371"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254061"/>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chemeClr val="bg1"/>
                          </a:solidFill>
                          <a:effectLst/>
                          <a:latin typeface="Arial" panose="020B0604020202020204" pitchFamily="34" charset="0"/>
                          <a:cs typeface="Arial" panose="020B0604020202020204" pitchFamily="34" charset="0"/>
                        </a:rPr>
                        <a:t>Any Grade</a:t>
                      </a:r>
                      <a:endParaRPr lang="en-US"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29371" marR="29371" marT="14527" marB="14527" anchor="ctr">
                    <a:lnL w="12700" cap="flat" cmpd="sng" algn="ctr">
                      <a:solidFill>
                        <a:schemeClr val="tx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254061"/>
                    </a:solidFill>
                  </a:tcPr>
                </a:tc>
                <a:extLst>
                  <a:ext uri="{0D108BD9-81ED-4DB2-BD59-A6C34878D82A}">
                    <a16:rowId xmlns:a16="http://schemas.microsoft.com/office/drawing/2014/main" val="3596994493"/>
                  </a:ext>
                </a:extLst>
              </a:tr>
              <a:tr h="283649">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indent="115888">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Fatigue</a:t>
                      </a:r>
                    </a:p>
                  </a:txBody>
                  <a:tcPr marL="29371" marR="29371" marT="14527" marB="14527" anchor="ctr">
                    <a:lnL w="12700" cap="flat" cmpd="sng" algn="ctr">
                      <a:solidFill>
                        <a:schemeClr val="bg1">
                          <a:lumMod val="75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13%</a:t>
                      </a:r>
                    </a:p>
                  </a:txBody>
                  <a:tcPr marL="29371" marR="29371" marT="14527" marB="14527"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8%</a:t>
                      </a:r>
                    </a:p>
                  </a:txBody>
                  <a:tcPr marL="29371" marR="29371" marT="14527" marB="1452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a:t>
                      </a:r>
                    </a:p>
                  </a:txBody>
                  <a:tcPr marL="29371" marR="29371" marT="14527" marB="1452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p>
                  </a:txBody>
                  <a:tcPr marL="29371" marR="29371" marT="14527" marB="1452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23%</a:t>
                      </a:r>
                    </a:p>
                  </a:txBody>
                  <a:tcPr marL="29371" marR="29371" marT="14527" marB="1452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algn="ctr">
                        <a:lnSpc>
                          <a:spcPct val="90000"/>
                        </a:lnSpc>
                        <a:spcBef>
                          <a:spcPts val="0"/>
                        </a:spcBef>
                        <a:spcAft>
                          <a:spcPts val="0"/>
                        </a:spcAft>
                      </a:pPr>
                      <a:endPar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1" marR="29371" marT="14527" marB="1452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a:t>
                      </a:r>
                    </a:p>
                  </a:txBody>
                  <a:tcPr marL="29371" marR="29371" marT="14527" marB="1452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9%</a:t>
                      </a:r>
                    </a:p>
                  </a:txBody>
                  <a:tcPr marL="29371" marR="29371" marT="14527" marB="14527" anchor="ctr">
                    <a:lnL w="12700" cap="flat" cmpd="sng" algn="ctr">
                      <a:no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618564931"/>
                  </a:ext>
                </a:extLst>
              </a:tr>
              <a:tr h="283649">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indent="115888">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Diarrhea</a:t>
                      </a:r>
                    </a:p>
                  </a:txBody>
                  <a:tcPr marL="29371" marR="29371" marT="14527" marB="14527" anchor="ctr">
                    <a:lnL w="12700" cap="flat" cmpd="sng" algn="ctr">
                      <a:solidFill>
                        <a:schemeClr val="bg1">
                          <a:lumMod val="75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15%</a:t>
                      </a:r>
                    </a:p>
                  </a:txBody>
                  <a:tcPr marL="29371" marR="29371" marT="14527" marB="14527"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4%</a:t>
                      </a:r>
                    </a:p>
                  </a:txBody>
                  <a:tcPr marL="29371" marR="29371" marT="14527" marB="1452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&lt;1%</a:t>
                      </a:r>
                    </a:p>
                  </a:txBody>
                  <a:tcPr marL="29371" marR="29371" marT="14527" marB="1452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&lt;1%</a:t>
                      </a:r>
                    </a:p>
                  </a:txBody>
                  <a:tcPr marL="29371" marR="29371" marT="14527" marB="1452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19%</a:t>
                      </a:r>
                    </a:p>
                  </a:txBody>
                  <a:tcPr marL="29371" marR="29371" marT="14527" marB="1452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marR="0" algn="ctr">
                        <a:lnSpc>
                          <a:spcPct val="90000"/>
                        </a:lnSpc>
                        <a:spcBef>
                          <a:spcPts val="0"/>
                        </a:spcBef>
                        <a:spcAft>
                          <a:spcPts val="0"/>
                        </a:spcAft>
                      </a:pPr>
                      <a:endPar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1" marR="29371" marT="14527" marB="1452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&lt;1%</a:t>
                      </a:r>
                    </a:p>
                  </a:txBody>
                  <a:tcPr marL="29371" marR="29371" marT="14527" marB="1452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8%</a:t>
                      </a:r>
                    </a:p>
                  </a:txBody>
                  <a:tcPr marL="29371" marR="29371" marT="14527" marB="14527" anchor="ctr">
                    <a:lnL w="12700" cap="flat" cmpd="sng" algn="ctr">
                      <a:no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992683327"/>
                  </a:ext>
                </a:extLst>
              </a:tr>
              <a:tr h="283649">
                <a:tc>
                  <a:txBody>
                    <a:bodyPr/>
                    <a:lstStyle/>
                    <a:p>
                      <a:pPr marL="0" marR="0" indent="115888">
                        <a:lnSpc>
                          <a:spcPct val="90000"/>
                        </a:lnSpc>
                        <a:spcBef>
                          <a:spcPts val="0"/>
                        </a:spcBef>
                        <a:spcAft>
                          <a:spcPts val="0"/>
                        </a:spcAft>
                      </a:pPr>
                      <a:r>
                        <a:rPr lang="en-US" sz="12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Neutropenia</a:t>
                      </a:r>
                      <a:r>
                        <a:rPr lang="en-US" sz="1200" baseline="300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a</a:t>
                      </a:r>
                      <a:endParaRPr lang="en-US" sz="1200" baseline="30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1" marR="29371" marT="14527" marB="14527" anchor="ctr">
                    <a:lnL w="12700" cap="flat" cmpd="sng" algn="ctr">
                      <a:solidFill>
                        <a:schemeClr val="bg1">
                          <a:lumMod val="75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a:t>
                      </a:r>
                    </a:p>
                  </a:txBody>
                  <a:tcPr marL="29371" marR="29371" marT="14527" marB="14527"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a:t>
                      </a:r>
                    </a:p>
                  </a:txBody>
                  <a:tcPr marL="29371" marR="29371" marT="14527" marB="1452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8%</a:t>
                      </a:r>
                    </a:p>
                  </a:txBody>
                  <a:tcPr marL="29371" marR="29371" marT="14527" marB="1452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6%</a:t>
                      </a:r>
                    </a:p>
                  </a:txBody>
                  <a:tcPr marL="29371" marR="29371" marT="14527" marB="1452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18%</a:t>
                      </a:r>
                    </a:p>
                  </a:txBody>
                  <a:tcPr marL="29371" marR="29371" marT="14527" marB="1452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algn="ctr">
                        <a:lnSpc>
                          <a:spcPct val="90000"/>
                        </a:lnSpc>
                        <a:spcBef>
                          <a:spcPts val="0"/>
                        </a:spcBef>
                        <a:spcAft>
                          <a:spcPts val="0"/>
                        </a:spcAft>
                      </a:pPr>
                      <a:endPar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1" marR="29371" marT="14527" marB="1452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8%</a:t>
                      </a:r>
                    </a:p>
                  </a:txBody>
                  <a:tcPr marL="29371" marR="29371" marT="14527" marB="1452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10%</a:t>
                      </a:r>
                    </a:p>
                  </a:txBody>
                  <a:tcPr marL="29371" marR="29371" marT="14527" marB="14527" anchor="ctr">
                    <a:lnL w="12700" cap="flat" cmpd="sng" algn="ctr">
                      <a:no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746952518"/>
                  </a:ext>
                </a:extLst>
              </a:tr>
              <a:tr h="283649">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indent="115888">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Contusion</a:t>
                      </a:r>
                    </a:p>
                  </a:txBody>
                  <a:tcPr marL="29371" marR="29371" marT="14527" marB="14527" anchor="ctr">
                    <a:lnL w="12700" cap="flat" cmpd="sng" algn="ctr">
                      <a:solidFill>
                        <a:schemeClr val="bg1">
                          <a:lumMod val="75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15%</a:t>
                      </a:r>
                    </a:p>
                  </a:txBody>
                  <a:tcPr marL="29371" marR="29371" marT="14527" marB="14527"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2%</a:t>
                      </a:r>
                    </a:p>
                  </a:txBody>
                  <a:tcPr marL="29371" marR="29371" marT="14527" marB="1452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p>
                  </a:txBody>
                  <a:tcPr marL="29371" marR="29371" marT="14527" marB="1452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p>
                  </a:txBody>
                  <a:tcPr marL="29371" marR="29371" marT="14527" marB="1452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17%</a:t>
                      </a:r>
                    </a:p>
                  </a:txBody>
                  <a:tcPr marL="29371" marR="29371" marT="14527" marB="1452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90000"/>
                        </a:lnSpc>
                        <a:spcBef>
                          <a:spcPts val="0"/>
                        </a:spcBef>
                        <a:spcAft>
                          <a:spcPts val="0"/>
                        </a:spcAft>
                      </a:pPr>
                      <a:endPar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1" marR="29371" marT="14527" marB="1452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p>
                  </a:txBody>
                  <a:tcPr marL="29371" marR="29371" marT="14527" marB="1452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12%</a:t>
                      </a:r>
                    </a:p>
                  </a:txBody>
                  <a:tcPr marL="29371" marR="29371" marT="14527" marB="14527" anchor="ctr">
                    <a:lnL w="12700" cap="flat" cmpd="sng" algn="ctr">
                      <a:no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65760621"/>
                  </a:ext>
                </a:extLst>
              </a:tr>
              <a:tr h="283649">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1200" b="0" dirty="0">
                          <a:solidFill>
                            <a:schemeClr val="bg1"/>
                          </a:solidFill>
                          <a:effectLst/>
                          <a:highlight>
                            <a:srgbClr val="253E6A"/>
                          </a:highlight>
                          <a:latin typeface="Arial" panose="020B0604020202020204" pitchFamily="34" charset="0"/>
                          <a:cs typeface="Arial" panose="020B0604020202020204" pitchFamily="34" charset="0"/>
                        </a:rPr>
                        <a:t>AEs of special </a:t>
                      </a:r>
                      <a:r>
                        <a:rPr lang="en-US" sz="1200" b="0" dirty="0" err="1">
                          <a:solidFill>
                            <a:schemeClr val="bg1"/>
                          </a:solidFill>
                          <a:effectLst/>
                          <a:highlight>
                            <a:srgbClr val="253E6A"/>
                          </a:highlight>
                          <a:latin typeface="Arial" panose="020B0604020202020204" pitchFamily="34" charset="0"/>
                          <a:cs typeface="Arial" panose="020B0604020202020204" pitchFamily="34" charset="0"/>
                        </a:rPr>
                        <a:t>interest</a:t>
                      </a:r>
                      <a:r>
                        <a:rPr lang="en-US" sz="1200" b="0" baseline="30000" dirty="0" err="1">
                          <a:solidFill>
                            <a:schemeClr val="bg1"/>
                          </a:solidFill>
                          <a:effectLst/>
                          <a:highlight>
                            <a:srgbClr val="253E6A"/>
                          </a:highlight>
                          <a:latin typeface="Arial" panose="020B0604020202020204" pitchFamily="34" charset="0"/>
                          <a:cs typeface="Arial" panose="020B0604020202020204" pitchFamily="34" charset="0"/>
                        </a:rPr>
                        <a:t>b</a:t>
                      </a:r>
                      <a:endParaRPr lang="en-US" sz="1200" b="0" baseline="30000" dirty="0">
                        <a:solidFill>
                          <a:schemeClr val="bg1"/>
                        </a:solidFill>
                        <a:effectLst/>
                        <a:highlight>
                          <a:srgbClr val="253E6A"/>
                        </a:highlight>
                        <a:latin typeface="Arial" panose="020B0604020202020204" pitchFamily="34" charset="0"/>
                        <a:ea typeface="Times New Roman" panose="02020603050405020304" pitchFamily="18" charset="0"/>
                        <a:cs typeface="Arial" panose="020B0604020202020204" pitchFamily="34" charset="0"/>
                      </a:endParaRPr>
                    </a:p>
                  </a:txBody>
                  <a:tcPr marL="29371" marR="29371" marT="14527" marB="14527" anchor="ctr">
                    <a:lnL w="1270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53E6A"/>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endParaRPr lang="en-US" sz="12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1" marR="29371"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endParaRPr lang="en-US" sz="12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1" marR="29371"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endParaRPr lang="en-US" sz="12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1" marR="29371"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endParaRPr lang="en-US" sz="12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1" marR="29371"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endParaRPr lang="en-US" sz="12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1" marR="29371"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90000"/>
                        </a:lnSpc>
                        <a:spcBef>
                          <a:spcPts val="0"/>
                        </a:spcBef>
                        <a:spcAft>
                          <a:spcPts val="0"/>
                        </a:spcAft>
                      </a:pPr>
                      <a:endPar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1" marR="29371"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90000"/>
                        </a:lnSpc>
                        <a:spcBef>
                          <a:spcPts val="0"/>
                        </a:spcBef>
                        <a:spcAft>
                          <a:spcPts val="0"/>
                        </a:spcAft>
                      </a:pPr>
                      <a:endParaRPr lang="en-US" sz="12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1" marR="29371" marT="14527" marB="14527"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endParaRPr lang="en-US" sz="12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1" marR="29371" marT="14527" marB="14527" anchor="ctr">
                    <a:lnL w="12700" cap="flat" cmpd="sng" algn="ctr">
                      <a:no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11173425"/>
                  </a:ext>
                </a:extLst>
              </a:tr>
              <a:tr h="264017">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107950" marR="0">
                        <a:lnSpc>
                          <a:spcPct val="90000"/>
                        </a:lnSpc>
                        <a:spcBef>
                          <a:spcPts val="0"/>
                        </a:spcBef>
                        <a:spcAft>
                          <a:spcPts val="0"/>
                        </a:spcAft>
                      </a:pPr>
                      <a:r>
                        <a:rPr lang="en-US" sz="1200" strike="noStrike" dirty="0" err="1">
                          <a:solidFill>
                            <a:srgbClr val="000000"/>
                          </a:solidFill>
                          <a:effectLst/>
                          <a:latin typeface="Arial" panose="020B0604020202020204" pitchFamily="34" charset="0"/>
                          <a:cs typeface="Arial" panose="020B0604020202020204" pitchFamily="34" charset="0"/>
                        </a:rPr>
                        <a:t>Bruising</a:t>
                      </a:r>
                      <a:r>
                        <a:rPr lang="en-US" sz="1200" strike="noStrike" baseline="30000" dirty="0" err="1">
                          <a:solidFill>
                            <a:srgbClr val="000000"/>
                          </a:solidFill>
                          <a:effectLst/>
                          <a:latin typeface="Arial" panose="020B0604020202020204" pitchFamily="34" charset="0"/>
                          <a:cs typeface="Arial" panose="020B0604020202020204" pitchFamily="34" charset="0"/>
                        </a:rPr>
                        <a:t>c</a:t>
                      </a:r>
                      <a:endParaRPr lang="en-US" sz="1200" strike="noStrike" baseline="30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1" marR="29371" marT="14527" marB="14527" anchor="ctr">
                    <a:lnL w="1270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20%</a:t>
                      </a:r>
                    </a:p>
                  </a:txBody>
                  <a:tcPr marL="29371" marR="29371" marT="14527" marB="14527"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a:t>
                      </a:r>
                    </a:p>
                  </a:txBody>
                  <a:tcPr marL="29371" marR="29371" marT="14527" marB="1452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p>
                  </a:txBody>
                  <a:tcPr marL="29371" marR="29371" marT="14527" marB="1452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p>
                  </a:txBody>
                  <a:tcPr marL="29371" marR="29371" marT="14527" marB="1452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22%</a:t>
                      </a:r>
                    </a:p>
                  </a:txBody>
                  <a:tcPr marL="29371" marR="29371" marT="14527" marB="1452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algn="ctr">
                        <a:lnSpc>
                          <a:spcPct val="90000"/>
                        </a:lnSpc>
                        <a:spcBef>
                          <a:spcPts val="0"/>
                        </a:spcBef>
                        <a:spcAft>
                          <a:spcPts val="0"/>
                        </a:spcAft>
                      </a:pPr>
                      <a:endParaRPr lang="en-US" sz="12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1" marR="29371" marT="14527" marB="1452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p>
                  </a:txBody>
                  <a:tcPr marL="29371" marR="29371" marT="14527" marB="1452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15%</a:t>
                      </a:r>
                    </a:p>
                  </a:txBody>
                  <a:tcPr marL="29371" marR="29371" marT="14527" marB="14527" anchor="ctr">
                    <a:lnL w="12700" cap="flat" cmpd="sng" algn="ctr">
                      <a:no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121080619"/>
                  </a:ext>
                </a:extLst>
              </a:tr>
              <a:tr h="276019">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107950" marR="0">
                        <a:lnSpc>
                          <a:spcPct val="90000"/>
                        </a:lnSpc>
                        <a:spcBef>
                          <a:spcPts val="0"/>
                        </a:spcBef>
                        <a:spcAft>
                          <a:spcPts val="0"/>
                        </a:spcAft>
                      </a:pPr>
                      <a:r>
                        <a:rPr lang="en-US" sz="1200" dirty="0" err="1">
                          <a:solidFill>
                            <a:srgbClr val="000000"/>
                          </a:solidFill>
                          <a:effectLst/>
                          <a:latin typeface="Arial" panose="020B0604020202020204" pitchFamily="34" charset="0"/>
                          <a:cs typeface="Arial" panose="020B0604020202020204" pitchFamily="34" charset="0"/>
                        </a:rPr>
                        <a:t>Rash</a:t>
                      </a:r>
                      <a:r>
                        <a:rPr lang="en-US" sz="1200" baseline="30000" dirty="0" err="1">
                          <a:solidFill>
                            <a:srgbClr val="000000"/>
                          </a:solidFill>
                          <a:effectLst/>
                          <a:latin typeface="Arial" panose="020B0604020202020204" pitchFamily="34" charset="0"/>
                          <a:cs typeface="Arial" panose="020B0604020202020204" pitchFamily="34" charset="0"/>
                        </a:rPr>
                        <a:t>d</a:t>
                      </a:r>
                      <a:endParaRPr lang="en-US" sz="1200" baseline="30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1" marR="29371" marT="14527" marB="14527" anchor="ctr">
                    <a:lnL w="1270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9%</a:t>
                      </a:r>
                    </a:p>
                  </a:txBody>
                  <a:tcPr marL="29371" marR="29371" marT="14527" marB="14527"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a:t>
                      </a:r>
                    </a:p>
                  </a:txBody>
                  <a:tcPr marL="29371" marR="29371" marT="14527" marB="1452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&lt;1%</a:t>
                      </a:r>
                    </a:p>
                  </a:txBody>
                  <a:tcPr marL="29371" marR="29371" marT="14527" marB="1452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p>
                  </a:txBody>
                  <a:tcPr marL="29371" marR="29371" marT="14527" marB="1452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11%</a:t>
                      </a:r>
                    </a:p>
                  </a:txBody>
                  <a:tcPr marL="29371" marR="29371" marT="14527" marB="1452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90000"/>
                        </a:lnSpc>
                        <a:spcBef>
                          <a:spcPts val="0"/>
                        </a:spcBef>
                        <a:spcAft>
                          <a:spcPts val="0"/>
                        </a:spcAft>
                      </a:pPr>
                      <a:endParaRPr lang="en-US" sz="12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1" marR="29371" marT="14527" marB="1452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&lt;1%</a:t>
                      </a:r>
                    </a:p>
                  </a:txBody>
                  <a:tcPr marL="29371" marR="29371" marT="14527" marB="1452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5%</a:t>
                      </a:r>
                    </a:p>
                  </a:txBody>
                  <a:tcPr marL="29371" marR="29371" marT="14527" marB="14527" anchor="ctr">
                    <a:lnL w="12700" cap="flat" cmpd="sng" algn="ctr">
                      <a:no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95270175"/>
                  </a:ext>
                </a:extLst>
              </a:tr>
              <a:tr h="276019">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107950" marR="0">
                        <a:lnSpc>
                          <a:spcPct val="90000"/>
                        </a:lnSpc>
                        <a:spcBef>
                          <a:spcPts val="0"/>
                        </a:spcBef>
                        <a:spcAft>
                          <a:spcPts val="0"/>
                        </a:spcAft>
                      </a:pPr>
                      <a:r>
                        <a:rPr lang="en-US" sz="1200" dirty="0">
                          <a:solidFill>
                            <a:srgbClr val="000000"/>
                          </a:solidFill>
                          <a:effectLst/>
                          <a:latin typeface="Arial" panose="020B0604020202020204" pitchFamily="34" charset="0"/>
                          <a:cs typeface="Arial" panose="020B0604020202020204" pitchFamily="34" charset="0"/>
                        </a:rPr>
                        <a:t>Arthralgia</a:t>
                      </a:r>
                      <a:endPar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1" marR="29371" marT="14527" marB="14527" anchor="ctr">
                    <a:lnL w="1270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8%</a:t>
                      </a:r>
                    </a:p>
                  </a:txBody>
                  <a:tcPr marL="29371" marR="29371" marT="14527" marB="14527"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3%</a:t>
                      </a:r>
                    </a:p>
                  </a:txBody>
                  <a:tcPr marL="29371" marR="29371" marT="14527" marB="1452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&lt;1%</a:t>
                      </a:r>
                    </a:p>
                  </a:txBody>
                  <a:tcPr marL="29371" marR="29371" marT="14527" marB="1452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p>
                  </a:txBody>
                  <a:tcPr marL="29371" marR="29371" marT="14527" marB="1452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11%</a:t>
                      </a:r>
                    </a:p>
                  </a:txBody>
                  <a:tcPr marL="29371" marR="29371" marT="14527" marB="1452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algn="ctr">
                        <a:lnSpc>
                          <a:spcPct val="90000"/>
                        </a:lnSpc>
                        <a:spcBef>
                          <a:spcPts val="0"/>
                        </a:spcBef>
                        <a:spcAft>
                          <a:spcPts val="0"/>
                        </a:spcAft>
                      </a:pPr>
                      <a:endParaRPr lang="en-US" sz="12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1" marR="29371" marT="14527" marB="1452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p>
                  </a:txBody>
                  <a:tcPr marL="29371" marR="29371" marT="14527" marB="1452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3%</a:t>
                      </a:r>
                    </a:p>
                  </a:txBody>
                  <a:tcPr marL="29371" marR="29371" marT="14527" marB="14527" anchor="ctr">
                    <a:lnL w="12700" cap="flat" cmpd="sng" algn="ctr">
                      <a:no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140430441"/>
                  </a:ext>
                </a:extLst>
              </a:tr>
              <a:tr h="283649">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107950" marR="0">
                        <a:lnSpc>
                          <a:spcPct val="90000"/>
                        </a:lnSpc>
                        <a:spcBef>
                          <a:spcPts val="0"/>
                        </a:spcBef>
                        <a:spcAft>
                          <a:spcPts val="0"/>
                        </a:spcAft>
                      </a:pPr>
                      <a:r>
                        <a:rPr lang="en-US" sz="1200" dirty="0" err="1">
                          <a:solidFill>
                            <a:srgbClr val="000000"/>
                          </a:solidFill>
                          <a:effectLst/>
                          <a:latin typeface="Arial" panose="020B0604020202020204" pitchFamily="34" charset="0"/>
                          <a:cs typeface="Arial" panose="020B0604020202020204" pitchFamily="34" charset="0"/>
                        </a:rPr>
                        <a:t>Hemorrhage</a:t>
                      </a:r>
                      <a:r>
                        <a:rPr lang="en-US" sz="1200" baseline="30000" dirty="0" err="1">
                          <a:solidFill>
                            <a:srgbClr val="000000"/>
                          </a:solidFill>
                          <a:effectLst/>
                          <a:latin typeface="Arial" panose="020B0604020202020204" pitchFamily="34" charset="0"/>
                          <a:cs typeface="Arial" panose="020B0604020202020204" pitchFamily="34" charset="0"/>
                        </a:rPr>
                        <a:t>e</a:t>
                      </a:r>
                      <a:r>
                        <a:rPr lang="en-US" sz="1200" dirty="0">
                          <a:solidFill>
                            <a:srgbClr val="000000"/>
                          </a:solidFill>
                          <a:effectLst/>
                          <a:latin typeface="Arial" panose="020B0604020202020204" pitchFamily="34" charset="0"/>
                          <a:cs typeface="Arial" panose="020B0604020202020204" pitchFamily="34" charset="0"/>
                        </a:rPr>
                        <a:t> </a:t>
                      </a:r>
                      <a:endPar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1" marR="29371" marT="14527" marB="14527" anchor="ctr">
                    <a:lnL w="1270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5%</a:t>
                      </a:r>
                    </a:p>
                  </a:txBody>
                  <a:tcPr marL="29371" marR="29371" marT="14527" marB="14527"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a:t>
                      </a:r>
                    </a:p>
                  </a:txBody>
                  <a:tcPr marL="29371" marR="29371" marT="14527" marB="1452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a:t>
                      </a:r>
                      <a:r>
                        <a:rPr lang="en-US" sz="1200" baseline="30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g</a:t>
                      </a:r>
                    </a:p>
                  </a:txBody>
                  <a:tcPr marL="29371" marR="29371" marT="14527" marB="1452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p>
                  </a:txBody>
                  <a:tcPr marL="29371" marR="29371" marT="14527" marB="1452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8%</a:t>
                      </a:r>
                    </a:p>
                  </a:txBody>
                  <a:tcPr marL="29371" marR="29371" marT="14527" marB="1452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90000"/>
                        </a:lnSpc>
                        <a:spcBef>
                          <a:spcPts val="0"/>
                        </a:spcBef>
                        <a:spcAft>
                          <a:spcPts val="0"/>
                        </a:spcAft>
                      </a:pPr>
                      <a:endParaRPr lang="en-US" sz="12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1" marR="29371" marT="14527" marB="1452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&lt;1%</a:t>
                      </a:r>
                    </a:p>
                  </a:txBody>
                  <a:tcPr marL="29371" marR="29371" marT="14527" marB="1452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a:t>
                      </a:r>
                    </a:p>
                  </a:txBody>
                  <a:tcPr marL="29371" marR="29371" marT="14527" marB="14527" anchor="ctr">
                    <a:lnL w="12700" cap="flat" cmpd="sng" algn="ctr">
                      <a:no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92765708"/>
                  </a:ext>
                </a:extLst>
              </a:tr>
              <a:tr h="283649">
                <a:tc>
                  <a:txBody>
                    <a:bodyPr/>
                    <a:lstStyle/>
                    <a:p>
                      <a:pPr marL="107950" marR="0">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Hypertension</a:t>
                      </a:r>
                    </a:p>
                  </a:txBody>
                  <a:tcPr marL="29371" marR="29371" marT="14527" marB="14527" anchor="ctr">
                    <a:lnL w="1270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a:t>
                      </a:r>
                    </a:p>
                  </a:txBody>
                  <a:tcPr marL="29371" marR="29371" marT="14527" marB="14527"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4%</a:t>
                      </a:r>
                    </a:p>
                  </a:txBody>
                  <a:tcPr marL="29371" marR="29371" marT="14527" marB="1452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a:t>
                      </a:r>
                    </a:p>
                  </a:txBody>
                  <a:tcPr marL="29371" marR="29371" marT="14527" marB="1452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p>
                  </a:txBody>
                  <a:tcPr marL="29371" marR="29371" marT="14527" marB="1452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7%</a:t>
                      </a:r>
                    </a:p>
                  </a:txBody>
                  <a:tcPr marL="29371" marR="29371" marT="14527" marB="1452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algn="ctr">
                        <a:lnSpc>
                          <a:spcPct val="90000"/>
                        </a:lnSpc>
                        <a:spcBef>
                          <a:spcPts val="0"/>
                        </a:spcBef>
                        <a:spcAft>
                          <a:spcPts val="0"/>
                        </a:spcAft>
                      </a:pPr>
                      <a:endParaRPr lang="en-US" sz="12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1" marR="29371" marT="14527" marB="1452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&lt;1%</a:t>
                      </a:r>
                    </a:p>
                  </a:txBody>
                  <a:tcPr marL="29371" marR="29371" marT="14527" marB="1452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a:t>
                      </a:r>
                    </a:p>
                  </a:txBody>
                  <a:tcPr marL="29371" marR="29371" marT="14527" marB="14527" anchor="ctr">
                    <a:lnL w="12700" cap="flat" cmpd="sng" algn="ctr">
                      <a:no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444707207"/>
                  </a:ext>
                </a:extLst>
              </a:tr>
              <a:tr h="283649">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107950" marR="0">
                        <a:lnSpc>
                          <a:spcPct val="90000"/>
                        </a:lnSpc>
                        <a:spcBef>
                          <a:spcPts val="0"/>
                        </a:spcBef>
                        <a:spcAft>
                          <a:spcPts val="0"/>
                        </a:spcAft>
                      </a:pPr>
                      <a:r>
                        <a:rPr lang="en-US" sz="1200" dirty="0">
                          <a:solidFill>
                            <a:srgbClr val="000000"/>
                          </a:solidFill>
                          <a:effectLst/>
                          <a:latin typeface="Arial" panose="020B0604020202020204" pitchFamily="34" charset="0"/>
                          <a:cs typeface="Arial" panose="020B0604020202020204" pitchFamily="34" charset="0"/>
                        </a:rPr>
                        <a:t>Atrial fibrillation/</a:t>
                      </a:r>
                      <a:r>
                        <a:rPr lang="en-US" sz="1200" dirty="0" err="1">
                          <a:solidFill>
                            <a:srgbClr val="000000"/>
                          </a:solidFill>
                          <a:effectLst/>
                          <a:latin typeface="Arial" panose="020B0604020202020204" pitchFamily="34" charset="0"/>
                          <a:cs typeface="Arial" panose="020B0604020202020204" pitchFamily="34" charset="0"/>
                        </a:rPr>
                        <a:t>flutter</a:t>
                      </a:r>
                      <a:r>
                        <a:rPr lang="en-US" sz="1200" baseline="30000" dirty="0" err="1">
                          <a:solidFill>
                            <a:srgbClr val="000000"/>
                          </a:solidFill>
                          <a:effectLst/>
                          <a:latin typeface="Arial" panose="020B0604020202020204" pitchFamily="34" charset="0"/>
                          <a:cs typeface="Arial" panose="020B0604020202020204" pitchFamily="34" charset="0"/>
                        </a:rPr>
                        <a:t>f</a:t>
                      </a:r>
                      <a:endParaRPr lang="en-US" sz="1200" baseline="30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1" marR="29371" marT="14527" marB="14527" anchor="ctr">
                    <a:lnL w="12700" cap="flat" cmpd="sng" algn="ctr">
                      <a:solidFill>
                        <a:schemeClr val="bg1">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p>
                  </a:txBody>
                  <a:tcPr marL="29371" marR="29371"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a:t>
                      </a:r>
                    </a:p>
                  </a:txBody>
                  <a:tcPr marL="29371" marR="29371"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&lt;1%</a:t>
                      </a:r>
                    </a:p>
                  </a:txBody>
                  <a:tcPr marL="29371" marR="29371"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&lt;1%</a:t>
                      </a:r>
                    </a:p>
                  </a:txBody>
                  <a:tcPr marL="29371" marR="29371"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a:t>
                      </a:r>
                      <a:r>
                        <a:rPr lang="en-US" sz="1200" baseline="30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h</a:t>
                      </a:r>
                    </a:p>
                  </a:txBody>
                  <a:tcPr marL="29371" marR="29371"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90000"/>
                        </a:lnSpc>
                        <a:spcBef>
                          <a:spcPts val="0"/>
                        </a:spcBef>
                        <a:spcAft>
                          <a:spcPts val="0"/>
                        </a:spcAft>
                      </a:pPr>
                      <a:endParaRPr lang="en-US" sz="12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1" marR="29371"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p>
                  </a:txBody>
                  <a:tcPr marL="29371" marR="29371"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&lt;1%</a:t>
                      </a:r>
                    </a:p>
                  </a:txBody>
                  <a:tcPr marL="29371" marR="29371" marT="14527" marB="14527" anchor="ctr">
                    <a:lnL w="12700" cap="flat" cmpd="sng" algn="ctr">
                      <a:solidFill>
                        <a:schemeClr val="tx1"/>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72357313"/>
                  </a:ext>
                </a:extLst>
              </a:tr>
            </a:tbl>
          </a:graphicData>
        </a:graphic>
      </p:graphicFrame>
      <p:sp>
        <p:nvSpPr>
          <p:cNvPr id="7" name="TextBox 6">
            <a:extLst>
              <a:ext uri="{FF2B5EF4-FFF2-40B4-BE49-F238E27FC236}">
                <a16:creationId xmlns:a16="http://schemas.microsoft.com/office/drawing/2014/main" id="{4A2E43C4-B84F-724F-AC43-88826295BF8A}"/>
              </a:ext>
            </a:extLst>
          </p:cNvPr>
          <p:cNvSpPr txBox="1"/>
          <p:nvPr/>
        </p:nvSpPr>
        <p:spPr>
          <a:xfrm>
            <a:off x="0" y="6611778"/>
            <a:ext cx="6626925" cy="246221"/>
          </a:xfrm>
          <a:prstGeom prst="rect">
            <a:avLst/>
          </a:prstGeom>
          <a:noFill/>
        </p:spPr>
        <p:txBody>
          <a:bodyPr wrap="square" rtlCol="0">
            <a:spAutoFit/>
          </a:bodyPr>
          <a:lstStyle/>
          <a:p>
            <a:r>
              <a:rPr lang="en-US" sz="1000" dirty="0"/>
              <a:t>Mato AR et al. ASH 2021;Abstract 391. </a:t>
            </a:r>
          </a:p>
        </p:txBody>
      </p:sp>
      <p:sp>
        <p:nvSpPr>
          <p:cNvPr id="8" name="TextBox 7">
            <a:extLst>
              <a:ext uri="{FF2B5EF4-FFF2-40B4-BE49-F238E27FC236}">
                <a16:creationId xmlns:a16="http://schemas.microsoft.com/office/drawing/2014/main" id="{EBCD7A3A-E361-9741-8D3C-027BF2CB19EA}"/>
              </a:ext>
            </a:extLst>
          </p:cNvPr>
          <p:cNvSpPr txBox="1"/>
          <p:nvPr/>
        </p:nvSpPr>
        <p:spPr>
          <a:xfrm>
            <a:off x="5929746" y="6517886"/>
            <a:ext cx="6262254" cy="323165"/>
          </a:xfrm>
          <a:prstGeom prst="rect">
            <a:avLst/>
          </a:prstGeom>
          <a:noFill/>
        </p:spPr>
        <p:txBody>
          <a:bodyPr wrap="square">
            <a:spAutoFit/>
          </a:bodyPr>
          <a:lstStyle/>
          <a:p>
            <a:pPr algn="r"/>
            <a:r>
              <a:rPr lang="en-US" sz="1500" b="0" i="0" dirty="0">
                <a:effectLst/>
                <a:latin typeface="Calibri" panose="020F0502020204030204" pitchFamily="34" charset="0"/>
                <a:cs typeface="Calibri" panose="020F0502020204030204" pitchFamily="34" charset="0"/>
              </a:rPr>
              <a:t>Courtesy of Lindsey </a:t>
            </a:r>
            <a:r>
              <a:rPr lang="en-US" sz="1500" b="0" i="0" dirty="0" err="1">
                <a:effectLst/>
                <a:latin typeface="Calibri" panose="020F0502020204030204" pitchFamily="34" charset="0"/>
                <a:cs typeface="Calibri" panose="020F0502020204030204" pitchFamily="34" charset="0"/>
              </a:rPr>
              <a:t>Roeker</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2899429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1061DA-EE04-3444-89BA-9261E0ABC324}"/>
              </a:ext>
            </a:extLst>
          </p:cNvPr>
          <p:cNvSpPr>
            <a:spLocks noGrp="1"/>
          </p:cNvSpPr>
          <p:nvPr>
            <p:ph type="title"/>
          </p:nvPr>
        </p:nvSpPr>
        <p:spPr/>
        <p:txBody>
          <a:bodyPr/>
          <a:lstStyle/>
          <a:p>
            <a:r>
              <a:rPr lang="en-US" dirty="0"/>
              <a:t>Conclusions: </a:t>
            </a:r>
          </a:p>
        </p:txBody>
      </p:sp>
      <p:sp>
        <p:nvSpPr>
          <p:cNvPr id="5" name="Text Placeholder 4">
            <a:extLst>
              <a:ext uri="{FF2B5EF4-FFF2-40B4-BE49-F238E27FC236}">
                <a16:creationId xmlns:a16="http://schemas.microsoft.com/office/drawing/2014/main" id="{B5FA5F98-ED9B-134C-8C4D-A1CC2A2FD935}"/>
              </a:ext>
            </a:extLst>
          </p:cNvPr>
          <p:cNvSpPr>
            <a:spLocks noGrp="1"/>
          </p:cNvSpPr>
          <p:nvPr>
            <p:ph type="body" idx="1"/>
          </p:nvPr>
        </p:nvSpPr>
        <p:spPr/>
        <p:txBody>
          <a:bodyPr/>
          <a:lstStyle/>
          <a:p>
            <a:r>
              <a:rPr lang="en-US" dirty="0"/>
              <a:t>Impact on patient care and treatment algorithms </a:t>
            </a:r>
          </a:p>
        </p:txBody>
      </p:sp>
      <p:sp>
        <p:nvSpPr>
          <p:cNvPr id="6" name="Content Placeholder 5">
            <a:extLst>
              <a:ext uri="{FF2B5EF4-FFF2-40B4-BE49-F238E27FC236}">
                <a16:creationId xmlns:a16="http://schemas.microsoft.com/office/drawing/2014/main" id="{3B1AB34F-D0C5-454D-801E-E4790645EFC8}"/>
              </a:ext>
            </a:extLst>
          </p:cNvPr>
          <p:cNvSpPr>
            <a:spLocks noGrp="1"/>
          </p:cNvSpPr>
          <p:nvPr>
            <p:ph sz="half" idx="2"/>
          </p:nvPr>
        </p:nvSpPr>
        <p:spPr/>
        <p:txBody>
          <a:bodyPr>
            <a:normAutofit fontScale="77500" lnSpcReduction="20000"/>
          </a:bodyPr>
          <a:lstStyle/>
          <a:p>
            <a:r>
              <a:rPr lang="en-US" dirty="0"/>
              <a:t>About half of patients discontinue frontline or salvage ibrutinib, either due to resistance or intolerance</a:t>
            </a:r>
          </a:p>
          <a:p>
            <a:r>
              <a:rPr lang="en-US" dirty="0"/>
              <a:t>Venetoclax is the most effective standard option for these patients, but remission duration is limited</a:t>
            </a:r>
          </a:p>
          <a:p>
            <a:r>
              <a:rPr lang="en-US" dirty="0"/>
              <a:t>Alternative and less effective treatment options include PI3K inhibitors and chemoimmunotherapy</a:t>
            </a:r>
          </a:p>
          <a:p>
            <a:r>
              <a:rPr lang="en-US" dirty="0" err="1"/>
              <a:t>Pirtobrutinib</a:t>
            </a:r>
            <a:r>
              <a:rPr lang="en-US" dirty="0"/>
              <a:t> is a novel experimental BTKi, safe and effective for patients who relapse after BTKi, including those with C481S mutation</a:t>
            </a:r>
          </a:p>
        </p:txBody>
      </p:sp>
      <p:sp>
        <p:nvSpPr>
          <p:cNvPr id="7" name="Text Placeholder 6">
            <a:extLst>
              <a:ext uri="{FF2B5EF4-FFF2-40B4-BE49-F238E27FC236}">
                <a16:creationId xmlns:a16="http://schemas.microsoft.com/office/drawing/2014/main" id="{3DCD53A2-2FF5-244C-A348-4B2A417F0F12}"/>
              </a:ext>
            </a:extLst>
          </p:cNvPr>
          <p:cNvSpPr>
            <a:spLocks noGrp="1"/>
          </p:cNvSpPr>
          <p:nvPr>
            <p:ph type="body" sz="quarter" idx="3"/>
          </p:nvPr>
        </p:nvSpPr>
        <p:spPr/>
        <p:txBody>
          <a:bodyPr/>
          <a:lstStyle/>
          <a:p>
            <a:r>
              <a:rPr lang="en-US" dirty="0"/>
              <a:t>Implications for future research</a:t>
            </a:r>
          </a:p>
        </p:txBody>
      </p:sp>
      <p:sp>
        <p:nvSpPr>
          <p:cNvPr id="8" name="Content Placeholder 7">
            <a:extLst>
              <a:ext uri="{FF2B5EF4-FFF2-40B4-BE49-F238E27FC236}">
                <a16:creationId xmlns:a16="http://schemas.microsoft.com/office/drawing/2014/main" id="{B36EEBAA-11DD-4F44-A86A-3C20039C55AC}"/>
              </a:ext>
            </a:extLst>
          </p:cNvPr>
          <p:cNvSpPr>
            <a:spLocks noGrp="1"/>
          </p:cNvSpPr>
          <p:nvPr>
            <p:ph sz="quarter" idx="4"/>
          </p:nvPr>
        </p:nvSpPr>
        <p:spPr/>
        <p:txBody>
          <a:bodyPr>
            <a:normAutofit fontScale="77500" lnSpcReduction="20000"/>
          </a:bodyPr>
          <a:lstStyle/>
          <a:p>
            <a:r>
              <a:rPr lang="en-US" dirty="0"/>
              <a:t>Ongoing studies examining BTKi in novel-agent refractory populations and in combination with other novel agents</a:t>
            </a:r>
          </a:p>
        </p:txBody>
      </p:sp>
      <p:sp>
        <p:nvSpPr>
          <p:cNvPr id="9" name="TextBox 8">
            <a:extLst>
              <a:ext uri="{FF2B5EF4-FFF2-40B4-BE49-F238E27FC236}">
                <a16:creationId xmlns:a16="http://schemas.microsoft.com/office/drawing/2014/main" id="{CC179AAD-CD75-9549-BE2A-DD22BF761A2A}"/>
              </a:ext>
            </a:extLst>
          </p:cNvPr>
          <p:cNvSpPr txBox="1"/>
          <p:nvPr/>
        </p:nvSpPr>
        <p:spPr>
          <a:xfrm>
            <a:off x="5929746" y="6517886"/>
            <a:ext cx="6262254" cy="323165"/>
          </a:xfrm>
          <a:prstGeom prst="rect">
            <a:avLst/>
          </a:prstGeom>
          <a:noFill/>
        </p:spPr>
        <p:txBody>
          <a:bodyPr wrap="square">
            <a:spAutoFit/>
          </a:bodyPr>
          <a:lstStyle/>
          <a:p>
            <a:pPr algn="r"/>
            <a:r>
              <a:rPr lang="en-US" sz="1500" b="0" i="0" dirty="0">
                <a:effectLst/>
                <a:latin typeface="Calibri" panose="020F0502020204030204" pitchFamily="34" charset="0"/>
                <a:cs typeface="Calibri" panose="020F0502020204030204" pitchFamily="34" charset="0"/>
              </a:rPr>
              <a:t>Courtesy of Lindsey </a:t>
            </a:r>
            <a:r>
              <a:rPr lang="en-US" sz="1500" b="0" i="0" dirty="0" err="1">
                <a:effectLst/>
                <a:latin typeface="Calibri" panose="020F0502020204030204" pitchFamily="34" charset="0"/>
                <a:cs typeface="Calibri" panose="020F0502020204030204" pitchFamily="34" charset="0"/>
              </a:rPr>
              <a:t>Roeker</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319233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3353A7-03C6-B840-AAAB-69C188324147}"/>
              </a:ext>
            </a:extLst>
          </p:cNvPr>
          <p:cNvSpPr>
            <a:spLocks noGrp="1"/>
          </p:cNvSpPr>
          <p:nvPr>
            <p:ph type="title"/>
          </p:nvPr>
        </p:nvSpPr>
        <p:spPr>
          <a:xfrm>
            <a:off x="838200" y="365125"/>
            <a:ext cx="11026698" cy="1325563"/>
          </a:xfrm>
        </p:spPr>
        <p:txBody>
          <a:bodyPr>
            <a:normAutofit fontScale="90000"/>
          </a:bodyPr>
          <a:lstStyle/>
          <a:p>
            <a:pPr fontAlgn="base"/>
            <a:r>
              <a:rPr lang="en-US" b="1" dirty="0"/>
              <a:t>Phase 1 TRANSCEND CLL 004 study of </a:t>
            </a:r>
            <a:r>
              <a:rPr lang="en-US" b="1" dirty="0" err="1"/>
              <a:t>lisocabtagene</a:t>
            </a:r>
            <a:r>
              <a:rPr lang="en-US" b="1" dirty="0"/>
              <a:t> </a:t>
            </a:r>
            <a:r>
              <a:rPr lang="en-US" b="1" dirty="0" err="1"/>
              <a:t>maraleucel</a:t>
            </a:r>
            <a:r>
              <a:rPr lang="en-US" b="1" dirty="0"/>
              <a:t> in patients with R/R CLL or SLL</a:t>
            </a:r>
            <a:endParaRPr lang="en-US" dirty="0"/>
          </a:p>
        </p:txBody>
      </p:sp>
      <p:sp>
        <p:nvSpPr>
          <p:cNvPr id="9" name="TextBox 8">
            <a:extLst>
              <a:ext uri="{FF2B5EF4-FFF2-40B4-BE49-F238E27FC236}">
                <a16:creationId xmlns:a16="http://schemas.microsoft.com/office/drawing/2014/main" id="{075B319F-8379-4248-B5D1-255B94097041}"/>
              </a:ext>
            </a:extLst>
          </p:cNvPr>
          <p:cNvSpPr txBox="1"/>
          <p:nvPr/>
        </p:nvSpPr>
        <p:spPr>
          <a:xfrm>
            <a:off x="0" y="6611779"/>
            <a:ext cx="9266663" cy="246221"/>
          </a:xfrm>
          <a:prstGeom prst="rect">
            <a:avLst/>
          </a:prstGeom>
          <a:noFill/>
        </p:spPr>
        <p:txBody>
          <a:bodyPr wrap="square" rtlCol="0">
            <a:spAutoFit/>
          </a:bodyPr>
          <a:lstStyle/>
          <a:p>
            <a:r>
              <a:rPr lang="en-US" sz="1000" dirty="0"/>
              <a:t>Siddiqi T et al. Blood 2021; blood.2021011895 [Online ahead of print].</a:t>
            </a:r>
          </a:p>
        </p:txBody>
      </p:sp>
      <p:graphicFrame>
        <p:nvGraphicFramePr>
          <p:cNvPr id="11" name="Table 11">
            <a:extLst>
              <a:ext uri="{FF2B5EF4-FFF2-40B4-BE49-F238E27FC236}">
                <a16:creationId xmlns:a16="http://schemas.microsoft.com/office/drawing/2014/main" id="{94448D71-4680-0142-8F23-D8D6D350B623}"/>
              </a:ext>
            </a:extLst>
          </p:cNvPr>
          <p:cNvGraphicFramePr>
            <a:graphicFrameLocks noGrp="1"/>
          </p:cNvGraphicFramePr>
          <p:nvPr>
            <p:extLst>
              <p:ext uri="{D42A27DB-BD31-4B8C-83A1-F6EECF244321}">
                <p14:modId xmlns:p14="http://schemas.microsoft.com/office/powerpoint/2010/main" val="2626860060"/>
              </p:ext>
            </p:extLst>
          </p:nvPr>
        </p:nvGraphicFramePr>
        <p:xfrm>
          <a:off x="337014" y="1877150"/>
          <a:ext cx="4383532" cy="4079240"/>
        </p:xfrm>
        <a:graphic>
          <a:graphicData uri="http://schemas.openxmlformats.org/drawingml/2006/table">
            <a:tbl>
              <a:tblPr firstRow="1" bandRow="1">
                <a:tableStyleId>{5C22544A-7EE6-4342-B048-85BDC9FD1C3A}</a:tableStyleId>
              </a:tblPr>
              <a:tblGrid>
                <a:gridCol w="2306193">
                  <a:extLst>
                    <a:ext uri="{9D8B030D-6E8A-4147-A177-3AD203B41FA5}">
                      <a16:colId xmlns:a16="http://schemas.microsoft.com/office/drawing/2014/main" val="1497872574"/>
                    </a:ext>
                  </a:extLst>
                </a:gridCol>
                <a:gridCol w="2077339">
                  <a:extLst>
                    <a:ext uri="{9D8B030D-6E8A-4147-A177-3AD203B41FA5}">
                      <a16:colId xmlns:a16="http://schemas.microsoft.com/office/drawing/2014/main" val="3417305674"/>
                    </a:ext>
                  </a:extLst>
                </a:gridCol>
              </a:tblGrid>
              <a:tr h="370840">
                <a:tc>
                  <a:txBody>
                    <a:bodyPr/>
                    <a:lstStyle/>
                    <a:p>
                      <a:r>
                        <a:rPr lang="en-US" dirty="0"/>
                        <a:t>Characteristic</a:t>
                      </a:r>
                    </a:p>
                  </a:txBody>
                  <a:tcPr/>
                </a:tc>
                <a:tc>
                  <a:txBody>
                    <a:bodyPr/>
                    <a:lstStyle/>
                    <a:p>
                      <a:r>
                        <a:rPr lang="en-US" dirty="0"/>
                        <a:t>All patients (n = 23)</a:t>
                      </a:r>
                    </a:p>
                  </a:txBody>
                  <a:tcPr/>
                </a:tc>
                <a:extLst>
                  <a:ext uri="{0D108BD9-81ED-4DB2-BD59-A6C34878D82A}">
                    <a16:rowId xmlns:a16="http://schemas.microsoft.com/office/drawing/2014/main" val="1519579408"/>
                  </a:ext>
                </a:extLst>
              </a:tr>
              <a:tr h="370840">
                <a:tc>
                  <a:txBody>
                    <a:bodyPr/>
                    <a:lstStyle/>
                    <a:p>
                      <a:r>
                        <a:rPr lang="en-US" dirty="0"/>
                        <a:t>Age, y</a:t>
                      </a:r>
                    </a:p>
                  </a:txBody>
                  <a:tcPr/>
                </a:tc>
                <a:tc>
                  <a:txBody>
                    <a:bodyPr/>
                    <a:lstStyle/>
                    <a:p>
                      <a:r>
                        <a:rPr lang="en-US" dirty="0"/>
                        <a:t>66 (50-80)</a:t>
                      </a:r>
                    </a:p>
                  </a:txBody>
                  <a:tcPr/>
                </a:tc>
                <a:extLst>
                  <a:ext uri="{0D108BD9-81ED-4DB2-BD59-A6C34878D82A}">
                    <a16:rowId xmlns:a16="http://schemas.microsoft.com/office/drawing/2014/main" val="858592484"/>
                  </a:ext>
                </a:extLst>
              </a:tr>
              <a:tr h="370840">
                <a:tc>
                  <a:txBody>
                    <a:bodyPr/>
                    <a:lstStyle/>
                    <a:p>
                      <a:r>
                        <a:rPr lang="en-US" dirty="0"/>
                        <a:t>High-risk features, any</a:t>
                      </a:r>
                    </a:p>
                  </a:txBody>
                  <a:tcPr/>
                </a:tc>
                <a:tc>
                  <a:txBody>
                    <a:bodyPr/>
                    <a:lstStyle/>
                    <a:p>
                      <a:r>
                        <a:rPr lang="en-US" dirty="0"/>
                        <a:t>19 (83)</a:t>
                      </a:r>
                    </a:p>
                  </a:txBody>
                  <a:tcPr/>
                </a:tc>
                <a:extLst>
                  <a:ext uri="{0D108BD9-81ED-4DB2-BD59-A6C34878D82A}">
                    <a16:rowId xmlns:a16="http://schemas.microsoft.com/office/drawing/2014/main" val="2591852245"/>
                  </a:ext>
                </a:extLst>
              </a:tr>
              <a:tr h="370840">
                <a:tc>
                  <a:txBody>
                    <a:bodyPr/>
                    <a:lstStyle/>
                    <a:p>
                      <a:r>
                        <a:rPr lang="en-US" dirty="0"/>
                        <a:t>     del17p</a:t>
                      </a:r>
                    </a:p>
                  </a:txBody>
                  <a:tcPr/>
                </a:tc>
                <a:tc>
                  <a:txBody>
                    <a:bodyPr/>
                    <a:lstStyle/>
                    <a:p>
                      <a:r>
                        <a:rPr lang="en-US" dirty="0"/>
                        <a:t>8 (35)</a:t>
                      </a:r>
                    </a:p>
                  </a:txBody>
                  <a:tcPr/>
                </a:tc>
                <a:extLst>
                  <a:ext uri="{0D108BD9-81ED-4DB2-BD59-A6C34878D82A}">
                    <a16:rowId xmlns:a16="http://schemas.microsoft.com/office/drawing/2014/main" val="1965987592"/>
                  </a:ext>
                </a:extLst>
              </a:tr>
              <a:tr h="370840">
                <a:tc>
                  <a:txBody>
                    <a:bodyPr/>
                    <a:lstStyle/>
                    <a:p>
                      <a:r>
                        <a:rPr lang="en-US" dirty="0"/>
                        <a:t>     mutated TP53</a:t>
                      </a:r>
                    </a:p>
                  </a:txBody>
                  <a:tcPr/>
                </a:tc>
                <a:tc>
                  <a:txBody>
                    <a:bodyPr/>
                    <a:lstStyle/>
                    <a:p>
                      <a:r>
                        <a:rPr lang="en-US" dirty="0"/>
                        <a:t>14 (61)</a:t>
                      </a:r>
                    </a:p>
                  </a:txBody>
                  <a:tcPr/>
                </a:tc>
                <a:extLst>
                  <a:ext uri="{0D108BD9-81ED-4DB2-BD59-A6C34878D82A}">
                    <a16:rowId xmlns:a16="http://schemas.microsoft.com/office/drawing/2014/main" val="3043421610"/>
                  </a:ext>
                </a:extLst>
              </a:tr>
              <a:tr h="370840">
                <a:tc>
                  <a:txBody>
                    <a:bodyPr/>
                    <a:lstStyle/>
                    <a:p>
                      <a:r>
                        <a:rPr lang="en-US" dirty="0"/>
                        <a:t>     unmutated IGHV</a:t>
                      </a:r>
                    </a:p>
                  </a:txBody>
                  <a:tcPr/>
                </a:tc>
                <a:tc>
                  <a:txBody>
                    <a:bodyPr/>
                    <a:lstStyle/>
                    <a:p>
                      <a:r>
                        <a:rPr lang="en-US" dirty="0"/>
                        <a:t>8 (35)</a:t>
                      </a:r>
                    </a:p>
                  </a:txBody>
                  <a:tcPr/>
                </a:tc>
                <a:extLst>
                  <a:ext uri="{0D108BD9-81ED-4DB2-BD59-A6C34878D82A}">
                    <a16:rowId xmlns:a16="http://schemas.microsoft.com/office/drawing/2014/main" val="41089123"/>
                  </a:ext>
                </a:extLst>
              </a:tr>
              <a:tr h="370840">
                <a:tc>
                  <a:txBody>
                    <a:bodyPr/>
                    <a:lstStyle/>
                    <a:p>
                      <a:r>
                        <a:rPr lang="en-US" dirty="0"/>
                        <a:t>     complex karyotype</a:t>
                      </a:r>
                    </a:p>
                  </a:txBody>
                  <a:tcPr/>
                </a:tc>
                <a:tc>
                  <a:txBody>
                    <a:bodyPr/>
                    <a:lstStyle/>
                    <a:p>
                      <a:r>
                        <a:rPr lang="en-US" dirty="0"/>
                        <a:t>11 (48)</a:t>
                      </a:r>
                    </a:p>
                  </a:txBody>
                  <a:tcPr/>
                </a:tc>
                <a:extLst>
                  <a:ext uri="{0D108BD9-81ED-4DB2-BD59-A6C34878D82A}">
                    <a16:rowId xmlns:a16="http://schemas.microsoft.com/office/drawing/2014/main" val="4159813636"/>
                  </a:ext>
                </a:extLst>
              </a:tr>
              <a:tr h="370840">
                <a:tc>
                  <a:txBody>
                    <a:bodyPr/>
                    <a:lstStyle/>
                    <a:p>
                      <a:r>
                        <a:rPr lang="en-US" dirty="0"/>
                        <a:t>Lines of prior therapy</a:t>
                      </a:r>
                    </a:p>
                  </a:txBody>
                  <a:tcPr/>
                </a:tc>
                <a:tc>
                  <a:txBody>
                    <a:bodyPr/>
                    <a:lstStyle/>
                    <a:p>
                      <a:r>
                        <a:rPr lang="en-US" dirty="0"/>
                        <a:t>4 (2 – 11)</a:t>
                      </a:r>
                    </a:p>
                  </a:txBody>
                  <a:tcPr/>
                </a:tc>
                <a:extLst>
                  <a:ext uri="{0D108BD9-81ED-4DB2-BD59-A6C34878D82A}">
                    <a16:rowId xmlns:a16="http://schemas.microsoft.com/office/drawing/2014/main" val="1221871669"/>
                  </a:ext>
                </a:extLst>
              </a:tr>
              <a:tr h="370840">
                <a:tc>
                  <a:txBody>
                    <a:bodyPr/>
                    <a:lstStyle/>
                    <a:p>
                      <a:r>
                        <a:rPr lang="en-US" dirty="0"/>
                        <a:t>     prior CIT</a:t>
                      </a:r>
                    </a:p>
                  </a:txBody>
                  <a:tcPr/>
                </a:tc>
                <a:tc>
                  <a:txBody>
                    <a:bodyPr/>
                    <a:lstStyle/>
                    <a:p>
                      <a:r>
                        <a:rPr lang="en-US" dirty="0"/>
                        <a:t>20 (87)</a:t>
                      </a:r>
                    </a:p>
                  </a:txBody>
                  <a:tcPr/>
                </a:tc>
                <a:extLst>
                  <a:ext uri="{0D108BD9-81ED-4DB2-BD59-A6C34878D82A}">
                    <a16:rowId xmlns:a16="http://schemas.microsoft.com/office/drawing/2014/main" val="4117072884"/>
                  </a:ext>
                </a:extLst>
              </a:tr>
              <a:tr h="370840">
                <a:tc>
                  <a:txBody>
                    <a:bodyPr/>
                    <a:lstStyle/>
                    <a:p>
                      <a:r>
                        <a:rPr lang="en-US" dirty="0"/>
                        <a:t>     prior ibrutinib</a:t>
                      </a:r>
                    </a:p>
                  </a:txBody>
                  <a:tcPr/>
                </a:tc>
                <a:tc>
                  <a:txBody>
                    <a:bodyPr/>
                    <a:lstStyle/>
                    <a:p>
                      <a:r>
                        <a:rPr lang="en-US" dirty="0"/>
                        <a:t>23 (100)</a:t>
                      </a:r>
                    </a:p>
                  </a:txBody>
                  <a:tcPr/>
                </a:tc>
                <a:extLst>
                  <a:ext uri="{0D108BD9-81ED-4DB2-BD59-A6C34878D82A}">
                    <a16:rowId xmlns:a16="http://schemas.microsoft.com/office/drawing/2014/main" val="2527506837"/>
                  </a:ext>
                </a:extLst>
              </a:tr>
              <a:tr h="370840">
                <a:tc>
                  <a:txBody>
                    <a:bodyPr/>
                    <a:lstStyle/>
                    <a:p>
                      <a:r>
                        <a:rPr lang="en-US" dirty="0"/>
                        <a:t>     prior venetoclax</a:t>
                      </a:r>
                    </a:p>
                  </a:txBody>
                  <a:tcPr/>
                </a:tc>
                <a:tc>
                  <a:txBody>
                    <a:bodyPr/>
                    <a:lstStyle/>
                    <a:p>
                      <a:r>
                        <a:rPr lang="en-US" dirty="0"/>
                        <a:t>15 (65)</a:t>
                      </a:r>
                    </a:p>
                  </a:txBody>
                  <a:tcPr/>
                </a:tc>
                <a:extLst>
                  <a:ext uri="{0D108BD9-81ED-4DB2-BD59-A6C34878D82A}">
                    <a16:rowId xmlns:a16="http://schemas.microsoft.com/office/drawing/2014/main" val="79819243"/>
                  </a:ext>
                </a:extLst>
              </a:tr>
            </a:tbl>
          </a:graphicData>
        </a:graphic>
      </p:graphicFrame>
      <p:pic>
        <p:nvPicPr>
          <p:cNvPr id="12" name="Picture 11">
            <a:extLst>
              <a:ext uri="{FF2B5EF4-FFF2-40B4-BE49-F238E27FC236}">
                <a16:creationId xmlns:a16="http://schemas.microsoft.com/office/drawing/2014/main" id="{2473F050-5CAC-D84E-9E9A-68A9AE60D952}"/>
              </a:ext>
            </a:extLst>
          </p:cNvPr>
          <p:cNvPicPr>
            <a:picLocks noChangeAspect="1"/>
          </p:cNvPicPr>
          <p:nvPr/>
        </p:nvPicPr>
        <p:blipFill>
          <a:blip r:embed="rId3"/>
          <a:stretch>
            <a:fillRect/>
          </a:stretch>
        </p:blipFill>
        <p:spPr>
          <a:xfrm>
            <a:off x="5100590" y="1877150"/>
            <a:ext cx="6987498" cy="4678469"/>
          </a:xfrm>
          <a:prstGeom prst="rect">
            <a:avLst/>
          </a:prstGeom>
        </p:spPr>
      </p:pic>
      <p:sp>
        <p:nvSpPr>
          <p:cNvPr id="3" name="TextBox 2">
            <a:extLst>
              <a:ext uri="{FF2B5EF4-FFF2-40B4-BE49-F238E27FC236}">
                <a16:creationId xmlns:a16="http://schemas.microsoft.com/office/drawing/2014/main" id="{98FBB360-1EA8-1843-BA16-DEC713E635B3}"/>
              </a:ext>
            </a:extLst>
          </p:cNvPr>
          <p:cNvSpPr txBox="1"/>
          <p:nvPr/>
        </p:nvSpPr>
        <p:spPr>
          <a:xfrm>
            <a:off x="9266663" y="4775343"/>
            <a:ext cx="2382383" cy="430887"/>
          </a:xfrm>
          <a:prstGeom prst="rect">
            <a:avLst/>
          </a:prstGeom>
          <a:solidFill>
            <a:schemeClr val="bg1"/>
          </a:solidFill>
        </p:spPr>
        <p:txBody>
          <a:bodyPr wrap="none" rtlCol="0">
            <a:spAutoFit/>
          </a:bodyPr>
          <a:lstStyle/>
          <a:p>
            <a:pPr algn="ctr"/>
            <a:r>
              <a:rPr lang="en-US" sz="1100" dirty="0">
                <a:latin typeface="Arial" panose="020B0604020202020204" pitchFamily="34" charset="0"/>
                <a:cs typeface="Arial" panose="020B0604020202020204" pitchFamily="34" charset="0"/>
              </a:rPr>
              <a:t>1 had Richter’s transformation after</a:t>
            </a:r>
            <a:br>
              <a:rPr lang="en-US" sz="1100" dirty="0">
                <a:latin typeface="Arial" panose="020B0604020202020204" pitchFamily="34" charset="0"/>
                <a:cs typeface="Arial" panose="020B0604020202020204" pitchFamily="34" charset="0"/>
              </a:rPr>
            </a:br>
            <a:r>
              <a:rPr lang="en-US" sz="1100" dirty="0">
                <a:latin typeface="Arial" panose="020B0604020202020204" pitchFamily="34" charset="0"/>
                <a:cs typeface="Arial" panose="020B0604020202020204" pitchFamily="34" charset="0"/>
              </a:rPr>
              <a:t>apheresis and before LDC (DL2) </a:t>
            </a:r>
          </a:p>
        </p:txBody>
      </p:sp>
      <p:sp>
        <p:nvSpPr>
          <p:cNvPr id="7" name="TextBox 6">
            <a:extLst>
              <a:ext uri="{FF2B5EF4-FFF2-40B4-BE49-F238E27FC236}">
                <a16:creationId xmlns:a16="http://schemas.microsoft.com/office/drawing/2014/main" id="{9F7FD021-BE35-7F48-A6C9-79C8991CCAF0}"/>
              </a:ext>
            </a:extLst>
          </p:cNvPr>
          <p:cNvSpPr txBox="1"/>
          <p:nvPr/>
        </p:nvSpPr>
        <p:spPr>
          <a:xfrm>
            <a:off x="5929746" y="6517886"/>
            <a:ext cx="6262254" cy="323165"/>
          </a:xfrm>
          <a:prstGeom prst="rect">
            <a:avLst/>
          </a:prstGeom>
          <a:noFill/>
        </p:spPr>
        <p:txBody>
          <a:bodyPr wrap="square">
            <a:spAutoFit/>
          </a:bodyPr>
          <a:lstStyle/>
          <a:p>
            <a:pPr algn="r"/>
            <a:r>
              <a:rPr lang="en-US" sz="1500" b="0" i="0" dirty="0">
                <a:effectLst/>
                <a:latin typeface="Calibri" panose="020F0502020204030204" pitchFamily="34" charset="0"/>
                <a:cs typeface="Calibri" panose="020F0502020204030204" pitchFamily="34" charset="0"/>
              </a:rPr>
              <a:t>Courtesy of Lindsey </a:t>
            </a:r>
            <a:r>
              <a:rPr lang="en-US" sz="1500" b="0" i="0" dirty="0" err="1">
                <a:effectLst/>
                <a:latin typeface="Calibri" panose="020F0502020204030204" pitchFamily="34" charset="0"/>
                <a:cs typeface="Calibri" panose="020F0502020204030204" pitchFamily="34" charset="0"/>
              </a:rPr>
              <a:t>Roeker</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74692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2CC03D3-3E34-CD4C-BCA2-B4A202FAB9E3}"/>
              </a:ext>
            </a:extLst>
          </p:cNvPr>
          <p:cNvSpPr>
            <a:spLocks noGrp="1"/>
          </p:cNvSpPr>
          <p:nvPr>
            <p:ph idx="1"/>
          </p:nvPr>
        </p:nvSpPr>
        <p:spPr>
          <a:xfrm>
            <a:off x="369637" y="713314"/>
            <a:ext cx="3966554" cy="1294162"/>
          </a:xfrm>
        </p:spPr>
        <p:txBody>
          <a:bodyPr/>
          <a:lstStyle/>
          <a:p>
            <a:pPr marL="0" indent="0">
              <a:buNone/>
            </a:pPr>
            <a:r>
              <a:rPr lang="en-US" u="sng" dirty="0"/>
              <a:t>Study Population</a:t>
            </a:r>
          </a:p>
          <a:p>
            <a:r>
              <a:rPr lang="en-US" sz="1800" dirty="0"/>
              <a:t>≥1 prior systemic therapy for CLL</a:t>
            </a:r>
          </a:p>
          <a:p>
            <a:r>
              <a:rPr lang="en-US" sz="1800" b="1" dirty="0"/>
              <a:t>No</a:t>
            </a:r>
            <a:r>
              <a:rPr lang="en-US" sz="1800" dirty="0"/>
              <a:t> prior exposure to a BCL-2 or BCRi</a:t>
            </a:r>
            <a:endParaRPr lang="en-US" dirty="0"/>
          </a:p>
          <a:p>
            <a:endParaRPr lang="en-US" dirty="0"/>
          </a:p>
        </p:txBody>
      </p:sp>
      <p:pic>
        <p:nvPicPr>
          <p:cNvPr id="4" name="Picture 3">
            <a:extLst>
              <a:ext uri="{FF2B5EF4-FFF2-40B4-BE49-F238E27FC236}">
                <a16:creationId xmlns:a16="http://schemas.microsoft.com/office/drawing/2014/main" id="{7744582D-61FA-FA44-898E-87ECA424A732}"/>
              </a:ext>
            </a:extLst>
          </p:cNvPr>
          <p:cNvPicPr>
            <a:picLocks noChangeAspect="1"/>
          </p:cNvPicPr>
          <p:nvPr/>
        </p:nvPicPr>
        <p:blipFill rotWithShape="1">
          <a:blip r:embed="rId2"/>
          <a:srcRect b="14861"/>
          <a:stretch/>
        </p:blipFill>
        <p:spPr>
          <a:xfrm>
            <a:off x="4222958" y="80388"/>
            <a:ext cx="7599405" cy="2501392"/>
          </a:xfrm>
          <a:prstGeom prst="rect">
            <a:avLst/>
          </a:prstGeom>
        </p:spPr>
      </p:pic>
      <p:pic>
        <p:nvPicPr>
          <p:cNvPr id="5" name="Picture 4">
            <a:extLst>
              <a:ext uri="{FF2B5EF4-FFF2-40B4-BE49-F238E27FC236}">
                <a16:creationId xmlns:a16="http://schemas.microsoft.com/office/drawing/2014/main" id="{7C80876F-A9FD-FB48-8D5E-4A4CEC09A04E}"/>
              </a:ext>
            </a:extLst>
          </p:cNvPr>
          <p:cNvPicPr>
            <a:picLocks noChangeAspect="1"/>
          </p:cNvPicPr>
          <p:nvPr/>
        </p:nvPicPr>
        <p:blipFill>
          <a:blip r:embed="rId3"/>
          <a:stretch>
            <a:fillRect/>
          </a:stretch>
        </p:blipFill>
        <p:spPr>
          <a:xfrm>
            <a:off x="2509031" y="2557523"/>
            <a:ext cx="9197660" cy="4015783"/>
          </a:xfrm>
          <a:prstGeom prst="rect">
            <a:avLst/>
          </a:prstGeom>
        </p:spPr>
      </p:pic>
      <p:sp>
        <p:nvSpPr>
          <p:cNvPr id="8" name="TextBox 7">
            <a:extLst>
              <a:ext uri="{FF2B5EF4-FFF2-40B4-BE49-F238E27FC236}">
                <a16:creationId xmlns:a16="http://schemas.microsoft.com/office/drawing/2014/main" id="{D323E987-6C24-3B4D-9AB4-F2D27C05F642}"/>
              </a:ext>
            </a:extLst>
          </p:cNvPr>
          <p:cNvSpPr txBox="1"/>
          <p:nvPr/>
        </p:nvSpPr>
        <p:spPr>
          <a:xfrm>
            <a:off x="0" y="6611779"/>
            <a:ext cx="3966554" cy="246221"/>
          </a:xfrm>
          <a:prstGeom prst="rect">
            <a:avLst/>
          </a:prstGeom>
          <a:noFill/>
        </p:spPr>
        <p:txBody>
          <a:bodyPr wrap="square" rtlCol="0">
            <a:spAutoFit/>
          </a:bodyPr>
          <a:lstStyle/>
          <a:p>
            <a:r>
              <a:rPr lang="en-US" sz="1000" dirty="0" err="1"/>
              <a:t>Jurczak</a:t>
            </a:r>
            <a:r>
              <a:rPr lang="en-US" sz="1000" dirty="0"/>
              <a:t> W et al. ASH 2021;Abstract 393. </a:t>
            </a:r>
          </a:p>
        </p:txBody>
      </p:sp>
      <p:sp>
        <p:nvSpPr>
          <p:cNvPr id="6" name="TextBox 5">
            <a:extLst>
              <a:ext uri="{FF2B5EF4-FFF2-40B4-BE49-F238E27FC236}">
                <a16:creationId xmlns:a16="http://schemas.microsoft.com/office/drawing/2014/main" id="{D2C52EAB-48B4-354F-8FFD-9999DBE8F9D3}"/>
              </a:ext>
            </a:extLst>
          </p:cNvPr>
          <p:cNvSpPr txBox="1"/>
          <p:nvPr/>
        </p:nvSpPr>
        <p:spPr>
          <a:xfrm>
            <a:off x="5929746" y="6517886"/>
            <a:ext cx="6262254" cy="323165"/>
          </a:xfrm>
          <a:prstGeom prst="rect">
            <a:avLst/>
          </a:prstGeom>
          <a:noFill/>
        </p:spPr>
        <p:txBody>
          <a:bodyPr wrap="square">
            <a:spAutoFit/>
          </a:bodyPr>
          <a:lstStyle/>
          <a:p>
            <a:pPr algn="r"/>
            <a:r>
              <a:rPr lang="en-US" sz="1500" b="0" i="0" dirty="0">
                <a:effectLst/>
                <a:latin typeface="Calibri" panose="020F0502020204030204" pitchFamily="34" charset="0"/>
                <a:cs typeface="Calibri" panose="020F0502020204030204" pitchFamily="34" charset="0"/>
              </a:rPr>
              <a:t>Courtesy of Lindsey </a:t>
            </a:r>
            <a:r>
              <a:rPr lang="en-US" sz="1500" b="0" i="0" dirty="0" err="1">
                <a:effectLst/>
                <a:latin typeface="Calibri" panose="020F0502020204030204" pitchFamily="34" charset="0"/>
                <a:cs typeface="Calibri" panose="020F0502020204030204" pitchFamily="34" charset="0"/>
              </a:rPr>
              <a:t>Roeker</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1319726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E3D95BB-9392-9441-91F4-E38840F089A8}"/>
              </a:ext>
            </a:extLst>
          </p:cNvPr>
          <p:cNvPicPr>
            <a:picLocks noChangeAspect="1"/>
          </p:cNvPicPr>
          <p:nvPr/>
        </p:nvPicPr>
        <p:blipFill>
          <a:blip r:embed="rId2"/>
          <a:stretch>
            <a:fillRect/>
          </a:stretch>
        </p:blipFill>
        <p:spPr>
          <a:xfrm>
            <a:off x="302381" y="1174492"/>
            <a:ext cx="5778500" cy="5194300"/>
          </a:xfrm>
          <a:prstGeom prst="rect">
            <a:avLst/>
          </a:prstGeom>
        </p:spPr>
      </p:pic>
      <p:pic>
        <p:nvPicPr>
          <p:cNvPr id="5" name="Picture 4">
            <a:extLst>
              <a:ext uri="{FF2B5EF4-FFF2-40B4-BE49-F238E27FC236}">
                <a16:creationId xmlns:a16="http://schemas.microsoft.com/office/drawing/2014/main" id="{D0DA5A10-8903-2C4D-A11B-7B46924EE73D}"/>
              </a:ext>
            </a:extLst>
          </p:cNvPr>
          <p:cNvPicPr>
            <a:picLocks noChangeAspect="1"/>
          </p:cNvPicPr>
          <p:nvPr/>
        </p:nvPicPr>
        <p:blipFill>
          <a:blip r:embed="rId3"/>
          <a:stretch>
            <a:fillRect/>
          </a:stretch>
        </p:blipFill>
        <p:spPr>
          <a:xfrm>
            <a:off x="6096000" y="0"/>
            <a:ext cx="5793619" cy="6611779"/>
          </a:xfrm>
          <a:prstGeom prst="rect">
            <a:avLst/>
          </a:prstGeom>
        </p:spPr>
      </p:pic>
      <p:sp>
        <p:nvSpPr>
          <p:cNvPr id="6" name="TextBox 5">
            <a:extLst>
              <a:ext uri="{FF2B5EF4-FFF2-40B4-BE49-F238E27FC236}">
                <a16:creationId xmlns:a16="http://schemas.microsoft.com/office/drawing/2014/main" id="{8F868EBF-221A-5546-BE79-ECA28085367F}"/>
              </a:ext>
            </a:extLst>
          </p:cNvPr>
          <p:cNvSpPr txBox="1"/>
          <p:nvPr/>
        </p:nvSpPr>
        <p:spPr>
          <a:xfrm>
            <a:off x="0" y="6611779"/>
            <a:ext cx="9266663" cy="246221"/>
          </a:xfrm>
          <a:prstGeom prst="rect">
            <a:avLst/>
          </a:prstGeom>
          <a:noFill/>
        </p:spPr>
        <p:txBody>
          <a:bodyPr wrap="square" rtlCol="0">
            <a:spAutoFit/>
          </a:bodyPr>
          <a:lstStyle/>
          <a:p>
            <a:r>
              <a:rPr lang="en-US" sz="1000" dirty="0"/>
              <a:t>Siddiqi T et al. Blood 2021; blood.2021011895 [Online ahead of print].</a:t>
            </a:r>
          </a:p>
        </p:txBody>
      </p:sp>
      <p:sp>
        <p:nvSpPr>
          <p:cNvPr id="7" name="TextBox 6">
            <a:extLst>
              <a:ext uri="{FF2B5EF4-FFF2-40B4-BE49-F238E27FC236}">
                <a16:creationId xmlns:a16="http://schemas.microsoft.com/office/drawing/2014/main" id="{687BC721-D167-5C4B-B05B-CE0B10847CD7}"/>
              </a:ext>
            </a:extLst>
          </p:cNvPr>
          <p:cNvSpPr txBox="1"/>
          <p:nvPr/>
        </p:nvSpPr>
        <p:spPr>
          <a:xfrm>
            <a:off x="6456556" y="0"/>
            <a:ext cx="4683512" cy="369332"/>
          </a:xfrm>
          <a:prstGeom prst="rect">
            <a:avLst/>
          </a:prstGeom>
          <a:noFill/>
        </p:spPr>
        <p:txBody>
          <a:bodyPr wrap="square" rtlCol="0">
            <a:spAutoFit/>
          </a:bodyPr>
          <a:lstStyle/>
          <a:p>
            <a:r>
              <a:rPr lang="en-US" dirty="0"/>
              <a:t>Duration of Response</a:t>
            </a:r>
          </a:p>
        </p:txBody>
      </p:sp>
      <p:sp>
        <p:nvSpPr>
          <p:cNvPr id="8" name="TextBox 7">
            <a:extLst>
              <a:ext uri="{FF2B5EF4-FFF2-40B4-BE49-F238E27FC236}">
                <a16:creationId xmlns:a16="http://schemas.microsoft.com/office/drawing/2014/main" id="{563D82F3-3A0F-A54F-9660-A8A6E7E17513}"/>
              </a:ext>
            </a:extLst>
          </p:cNvPr>
          <p:cNvSpPr txBox="1"/>
          <p:nvPr/>
        </p:nvSpPr>
        <p:spPr>
          <a:xfrm>
            <a:off x="6456556" y="3586976"/>
            <a:ext cx="4683512" cy="369332"/>
          </a:xfrm>
          <a:prstGeom prst="rect">
            <a:avLst/>
          </a:prstGeom>
          <a:noFill/>
        </p:spPr>
        <p:txBody>
          <a:bodyPr wrap="square" rtlCol="0">
            <a:spAutoFit/>
          </a:bodyPr>
          <a:lstStyle/>
          <a:p>
            <a:r>
              <a:rPr lang="en-US" dirty="0"/>
              <a:t>Progression Free Survival</a:t>
            </a:r>
          </a:p>
        </p:txBody>
      </p:sp>
      <p:sp>
        <p:nvSpPr>
          <p:cNvPr id="10" name="TextBox 9">
            <a:extLst>
              <a:ext uri="{FF2B5EF4-FFF2-40B4-BE49-F238E27FC236}">
                <a16:creationId xmlns:a16="http://schemas.microsoft.com/office/drawing/2014/main" id="{DEB51283-CC5D-6948-9B08-FD5F6158B2DD}"/>
              </a:ext>
            </a:extLst>
          </p:cNvPr>
          <p:cNvSpPr txBox="1"/>
          <p:nvPr/>
        </p:nvSpPr>
        <p:spPr>
          <a:xfrm>
            <a:off x="1046758" y="184667"/>
            <a:ext cx="4289745" cy="923329"/>
          </a:xfrm>
          <a:prstGeom prst="rect">
            <a:avLst/>
          </a:prstGeom>
          <a:noFill/>
          <a:ln>
            <a:solidFill>
              <a:schemeClr val="tx1"/>
            </a:solidFill>
          </a:ln>
        </p:spPr>
        <p:txBody>
          <a:bodyPr wrap="square" rtlCol="0">
            <a:spAutoFit/>
          </a:bodyPr>
          <a:lstStyle/>
          <a:p>
            <a:pPr algn="ctr"/>
            <a:r>
              <a:rPr lang="en-US" dirty="0"/>
              <a:t>Overall Response Rate = 82%</a:t>
            </a:r>
          </a:p>
          <a:p>
            <a:pPr algn="ctr"/>
            <a:r>
              <a:rPr lang="en-US" dirty="0"/>
              <a:t>Complete Response Rate = 45%</a:t>
            </a:r>
          </a:p>
          <a:p>
            <a:pPr algn="ctr"/>
            <a:r>
              <a:rPr lang="en-US" dirty="0"/>
              <a:t>U-MRD in blood / BM = 75% / 65%</a:t>
            </a:r>
          </a:p>
        </p:txBody>
      </p:sp>
      <p:sp>
        <p:nvSpPr>
          <p:cNvPr id="9" name="TextBox 8">
            <a:extLst>
              <a:ext uri="{FF2B5EF4-FFF2-40B4-BE49-F238E27FC236}">
                <a16:creationId xmlns:a16="http://schemas.microsoft.com/office/drawing/2014/main" id="{4B8EB6CE-73AD-124C-9C58-1A06CFF96BE3}"/>
              </a:ext>
            </a:extLst>
          </p:cNvPr>
          <p:cNvSpPr txBox="1"/>
          <p:nvPr/>
        </p:nvSpPr>
        <p:spPr>
          <a:xfrm>
            <a:off x="5929746" y="6517886"/>
            <a:ext cx="6262254" cy="323165"/>
          </a:xfrm>
          <a:prstGeom prst="rect">
            <a:avLst/>
          </a:prstGeom>
          <a:noFill/>
        </p:spPr>
        <p:txBody>
          <a:bodyPr wrap="square">
            <a:spAutoFit/>
          </a:bodyPr>
          <a:lstStyle/>
          <a:p>
            <a:pPr algn="r"/>
            <a:r>
              <a:rPr lang="en-US" sz="1500" b="0" i="0" dirty="0">
                <a:effectLst/>
                <a:latin typeface="Calibri" panose="020F0502020204030204" pitchFamily="34" charset="0"/>
                <a:cs typeface="Calibri" panose="020F0502020204030204" pitchFamily="34" charset="0"/>
              </a:rPr>
              <a:t>Courtesy of Lindsey </a:t>
            </a:r>
            <a:r>
              <a:rPr lang="en-US" sz="1500" b="0" i="0" dirty="0" err="1">
                <a:effectLst/>
                <a:latin typeface="Calibri" panose="020F0502020204030204" pitchFamily="34" charset="0"/>
                <a:cs typeface="Calibri" panose="020F0502020204030204" pitchFamily="34" charset="0"/>
              </a:rPr>
              <a:t>Roeker</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6758710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D42C366-2A08-FE4C-8A66-F7ED443036E4}"/>
              </a:ext>
            </a:extLst>
          </p:cNvPr>
          <p:cNvPicPr>
            <a:picLocks noChangeAspect="1"/>
          </p:cNvPicPr>
          <p:nvPr/>
        </p:nvPicPr>
        <p:blipFill>
          <a:blip r:embed="rId3"/>
          <a:stretch>
            <a:fillRect/>
          </a:stretch>
        </p:blipFill>
        <p:spPr>
          <a:xfrm>
            <a:off x="0" y="0"/>
            <a:ext cx="6096000" cy="6658566"/>
          </a:xfrm>
          <a:prstGeom prst="rect">
            <a:avLst/>
          </a:prstGeom>
        </p:spPr>
      </p:pic>
      <p:pic>
        <p:nvPicPr>
          <p:cNvPr id="5" name="Picture 4">
            <a:extLst>
              <a:ext uri="{FF2B5EF4-FFF2-40B4-BE49-F238E27FC236}">
                <a16:creationId xmlns:a16="http://schemas.microsoft.com/office/drawing/2014/main" id="{A203CE46-9818-904A-86B1-BB1B2C19F791}"/>
              </a:ext>
            </a:extLst>
          </p:cNvPr>
          <p:cNvPicPr>
            <a:picLocks noChangeAspect="1"/>
          </p:cNvPicPr>
          <p:nvPr/>
        </p:nvPicPr>
        <p:blipFill>
          <a:blip r:embed="rId4"/>
          <a:stretch>
            <a:fillRect/>
          </a:stretch>
        </p:blipFill>
        <p:spPr>
          <a:xfrm>
            <a:off x="6222829" y="0"/>
            <a:ext cx="5966127" cy="6634976"/>
          </a:xfrm>
          <a:prstGeom prst="rect">
            <a:avLst/>
          </a:prstGeom>
        </p:spPr>
      </p:pic>
      <p:sp>
        <p:nvSpPr>
          <p:cNvPr id="6" name="Rectangle 5">
            <a:extLst>
              <a:ext uri="{FF2B5EF4-FFF2-40B4-BE49-F238E27FC236}">
                <a16:creationId xmlns:a16="http://schemas.microsoft.com/office/drawing/2014/main" id="{96C37E93-3237-5C40-AA86-0BF9D89817F9}"/>
              </a:ext>
            </a:extLst>
          </p:cNvPr>
          <p:cNvSpPr/>
          <p:nvPr/>
        </p:nvSpPr>
        <p:spPr>
          <a:xfrm>
            <a:off x="78059" y="680225"/>
            <a:ext cx="5921297" cy="1423596"/>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1996454-E151-9646-903D-85730B32F3CD}"/>
              </a:ext>
            </a:extLst>
          </p:cNvPr>
          <p:cNvSpPr/>
          <p:nvPr/>
        </p:nvSpPr>
        <p:spPr>
          <a:xfrm>
            <a:off x="6267433" y="420030"/>
            <a:ext cx="5835357" cy="483220"/>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4790B80A-D016-C942-B211-2F86FC21D42E}"/>
              </a:ext>
            </a:extLst>
          </p:cNvPr>
          <p:cNvSpPr/>
          <p:nvPr/>
        </p:nvSpPr>
        <p:spPr>
          <a:xfrm>
            <a:off x="6274868" y="2464421"/>
            <a:ext cx="5835357" cy="483220"/>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B238F6F4-5D11-D64C-99D5-2212D49963D2}"/>
              </a:ext>
            </a:extLst>
          </p:cNvPr>
          <p:cNvSpPr txBox="1"/>
          <p:nvPr/>
        </p:nvSpPr>
        <p:spPr>
          <a:xfrm>
            <a:off x="0" y="6611779"/>
            <a:ext cx="9266663" cy="246221"/>
          </a:xfrm>
          <a:prstGeom prst="rect">
            <a:avLst/>
          </a:prstGeom>
          <a:noFill/>
        </p:spPr>
        <p:txBody>
          <a:bodyPr wrap="square" rtlCol="0">
            <a:spAutoFit/>
          </a:bodyPr>
          <a:lstStyle/>
          <a:p>
            <a:r>
              <a:rPr lang="en-US" sz="1000" dirty="0"/>
              <a:t>Siddiqi T et al. Blood 2021; blood.2021011895 [Online ahead of print].</a:t>
            </a:r>
          </a:p>
        </p:txBody>
      </p:sp>
      <p:sp>
        <p:nvSpPr>
          <p:cNvPr id="10" name="TextBox 9">
            <a:extLst>
              <a:ext uri="{FF2B5EF4-FFF2-40B4-BE49-F238E27FC236}">
                <a16:creationId xmlns:a16="http://schemas.microsoft.com/office/drawing/2014/main" id="{B65D552C-891C-7646-802C-7C4F2E2E2F02}"/>
              </a:ext>
            </a:extLst>
          </p:cNvPr>
          <p:cNvSpPr txBox="1"/>
          <p:nvPr/>
        </p:nvSpPr>
        <p:spPr>
          <a:xfrm>
            <a:off x="5929746" y="6517886"/>
            <a:ext cx="6262254" cy="323165"/>
          </a:xfrm>
          <a:prstGeom prst="rect">
            <a:avLst/>
          </a:prstGeom>
          <a:noFill/>
        </p:spPr>
        <p:txBody>
          <a:bodyPr wrap="square">
            <a:spAutoFit/>
          </a:bodyPr>
          <a:lstStyle/>
          <a:p>
            <a:pPr algn="r"/>
            <a:r>
              <a:rPr lang="en-US" sz="1500" b="0" i="0" dirty="0">
                <a:effectLst/>
                <a:latin typeface="Calibri" panose="020F0502020204030204" pitchFamily="34" charset="0"/>
                <a:cs typeface="Calibri" panose="020F0502020204030204" pitchFamily="34" charset="0"/>
              </a:rPr>
              <a:t>Courtesy of Lindsey </a:t>
            </a:r>
            <a:r>
              <a:rPr lang="en-US" sz="1500" b="0" i="0" dirty="0" err="1">
                <a:effectLst/>
                <a:latin typeface="Calibri" panose="020F0502020204030204" pitchFamily="34" charset="0"/>
                <a:cs typeface="Calibri" panose="020F0502020204030204" pitchFamily="34" charset="0"/>
              </a:rPr>
              <a:t>Roeker</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7430860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1061DA-EE04-3444-89BA-9261E0ABC324}"/>
              </a:ext>
            </a:extLst>
          </p:cNvPr>
          <p:cNvSpPr>
            <a:spLocks noGrp="1"/>
          </p:cNvSpPr>
          <p:nvPr>
            <p:ph type="title"/>
          </p:nvPr>
        </p:nvSpPr>
        <p:spPr/>
        <p:txBody>
          <a:bodyPr/>
          <a:lstStyle/>
          <a:p>
            <a:r>
              <a:rPr lang="en-US" dirty="0"/>
              <a:t>Conclusions: </a:t>
            </a:r>
          </a:p>
        </p:txBody>
      </p:sp>
      <p:sp>
        <p:nvSpPr>
          <p:cNvPr id="5" name="Text Placeholder 4">
            <a:extLst>
              <a:ext uri="{FF2B5EF4-FFF2-40B4-BE49-F238E27FC236}">
                <a16:creationId xmlns:a16="http://schemas.microsoft.com/office/drawing/2014/main" id="{B5FA5F98-ED9B-134C-8C4D-A1CC2A2FD935}"/>
              </a:ext>
            </a:extLst>
          </p:cNvPr>
          <p:cNvSpPr>
            <a:spLocks noGrp="1"/>
          </p:cNvSpPr>
          <p:nvPr>
            <p:ph type="body" idx="1"/>
          </p:nvPr>
        </p:nvSpPr>
        <p:spPr/>
        <p:txBody>
          <a:bodyPr/>
          <a:lstStyle/>
          <a:p>
            <a:r>
              <a:rPr lang="en-US" dirty="0"/>
              <a:t>Impact on patient care and treatment algorithms </a:t>
            </a:r>
          </a:p>
        </p:txBody>
      </p:sp>
      <p:sp>
        <p:nvSpPr>
          <p:cNvPr id="6" name="Content Placeholder 5">
            <a:extLst>
              <a:ext uri="{FF2B5EF4-FFF2-40B4-BE49-F238E27FC236}">
                <a16:creationId xmlns:a16="http://schemas.microsoft.com/office/drawing/2014/main" id="{3B1AB34F-D0C5-454D-801E-E4790645EFC8}"/>
              </a:ext>
            </a:extLst>
          </p:cNvPr>
          <p:cNvSpPr>
            <a:spLocks noGrp="1"/>
          </p:cNvSpPr>
          <p:nvPr>
            <p:ph sz="half" idx="2"/>
          </p:nvPr>
        </p:nvSpPr>
        <p:spPr/>
        <p:txBody>
          <a:bodyPr/>
          <a:lstStyle/>
          <a:p>
            <a:r>
              <a:rPr lang="en-US" dirty="0"/>
              <a:t>Efficacy in heavily pre-treated, high-risk group</a:t>
            </a:r>
          </a:p>
          <a:p>
            <a:r>
              <a:rPr lang="en-US" dirty="0"/>
              <a:t>82% overall response rate</a:t>
            </a:r>
          </a:p>
          <a:p>
            <a:r>
              <a:rPr lang="en-US" dirty="0"/>
              <a:t>Cytokine release syndrome relatively common, neurologic events in 39%</a:t>
            </a:r>
          </a:p>
        </p:txBody>
      </p:sp>
      <p:sp>
        <p:nvSpPr>
          <p:cNvPr id="7" name="Text Placeholder 6">
            <a:extLst>
              <a:ext uri="{FF2B5EF4-FFF2-40B4-BE49-F238E27FC236}">
                <a16:creationId xmlns:a16="http://schemas.microsoft.com/office/drawing/2014/main" id="{3DCD53A2-2FF5-244C-A348-4B2A417F0F12}"/>
              </a:ext>
            </a:extLst>
          </p:cNvPr>
          <p:cNvSpPr>
            <a:spLocks noGrp="1"/>
          </p:cNvSpPr>
          <p:nvPr>
            <p:ph type="body" sz="quarter" idx="3"/>
          </p:nvPr>
        </p:nvSpPr>
        <p:spPr/>
        <p:txBody>
          <a:bodyPr/>
          <a:lstStyle/>
          <a:p>
            <a:r>
              <a:rPr lang="en-US" dirty="0"/>
              <a:t>Implications for future research</a:t>
            </a:r>
          </a:p>
        </p:txBody>
      </p:sp>
      <p:sp>
        <p:nvSpPr>
          <p:cNvPr id="8" name="Content Placeholder 7">
            <a:extLst>
              <a:ext uri="{FF2B5EF4-FFF2-40B4-BE49-F238E27FC236}">
                <a16:creationId xmlns:a16="http://schemas.microsoft.com/office/drawing/2014/main" id="{B36EEBAA-11DD-4F44-A86A-3C20039C55AC}"/>
              </a:ext>
            </a:extLst>
          </p:cNvPr>
          <p:cNvSpPr>
            <a:spLocks noGrp="1"/>
          </p:cNvSpPr>
          <p:nvPr>
            <p:ph sz="quarter" idx="4"/>
          </p:nvPr>
        </p:nvSpPr>
        <p:spPr/>
        <p:txBody>
          <a:bodyPr/>
          <a:lstStyle/>
          <a:p>
            <a:r>
              <a:rPr lang="en-US" dirty="0"/>
              <a:t>Phase 2 study ongoing, examining 100 x 10</a:t>
            </a:r>
            <a:r>
              <a:rPr lang="en-US" baseline="30000" dirty="0"/>
              <a:t>6</a:t>
            </a:r>
            <a:r>
              <a:rPr lang="en-US" dirty="0"/>
              <a:t> CAR T cell dose</a:t>
            </a:r>
          </a:p>
        </p:txBody>
      </p:sp>
      <p:sp>
        <p:nvSpPr>
          <p:cNvPr id="9" name="TextBox 8">
            <a:extLst>
              <a:ext uri="{FF2B5EF4-FFF2-40B4-BE49-F238E27FC236}">
                <a16:creationId xmlns:a16="http://schemas.microsoft.com/office/drawing/2014/main" id="{EFF49F8D-743F-E445-B574-39AAF9352E77}"/>
              </a:ext>
            </a:extLst>
          </p:cNvPr>
          <p:cNvSpPr txBox="1"/>
          <p:nvPr/>
        </p:nvSpPr>
        <p:spPr>
          <a:xfrm>
            <a:off x="5929746" y="6517886"/>
            <a:ext cx="6262254" cy="323165"/>
          </a:xfrm>
          <a:prstGeom prst="rect">
            <a:avLst/>
          </a:prstGeom>
          <a:noFill/>
        </p:spPr>
        <p:txBody>
          <a:bodyPr wrap="square">
            <a:spAutoFit/>
          </a:bodyPr>
          <a:lstStyle/>
          <a:p>
            <a:pPr algn="r"/>
            <a:r>
              <a:rPr lang="en-US" sz="1500" b="0" i="0" dirty="0">
                <a:effectLst/>
                <a:latin typeface="Calibri" panose="020F0502020204030204" pitchFamily="34" charset="0"/>
                <a:cs typeface="Calibri" panose="020F0502020204030204" pitchFamily="34" charset="0"/>
              </a:rPr>
              <a:t>Courtesy of Lindsey </a:t>
            </a:r>
            <a:r>
              <a:rPr lang="en-US" sz="1500" b="0" i="0" dirty="0" err="1">
                <a:effectLst/>
                <a:latin typeface="Calibri" panose="020F0502020204030204" pitchFamily="34" charset="0"/>
                <a:cs typeface="Calibri" panose="020F0502020204030204" pitchFamily="34" charset="0"/>
              </a:rPr>
              <a:t>Roeker</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2840178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0E9645-3E11-D04B-BCAE-235B67C17817}"/>
              </a:ext>
            </a:extLst>
          </p:cNvPr>
          <p:cNvSpPr>
            <a:spLocks noGrp="1"/>
          </p:cNvSpPr>
          <p:nvPr>
            <p:ph type="title"/>
          </p:nvPr>
        </p:nvSpPr>
        <p:spPr>
          <a:xfrm>
            <a:off x="838200" y="288263"/>
            <a:ext cx="10515600" cy="1325563"/>
          </a:xfrm>
        </p:spPr>
        <p:txBody>
          <a:bodyPr>
            <a:normAutofit fontScale="90000"/>
          </a:bodyPr>
          <a:lstStyle/>
          <a:p>
            <a:r>
              <a:rPr lang="en-US" dirty="0"/>
              <a:t>TRANSCEND CLL-004: PHASE 1 COHORT OF LISOCABTAGENE MARALEUCEL (LISO‐CEL) COMBINED WITH IBRUTINIB FOR R/R CLL/SLL</a:t>
            </a:r>
          </a:p>
        </p:txBody>
      </p:sp>
      <p:sp>
        <p:nvSpPr>
          <p:cNvPr id="3" name="Content Placeholder 2">
            <a:extLst>
              <a:ext uri="{FF2B5EF4-FFF2-40B4-BE49-F238E27FC236}">
                <a16:creationId xmlns:a16="http://schemas.microsoft.com/office/drawing/2014/main" id="{31A13FEC-E6AF-F644-9212-07FDCE313973}"/>
              </a:ext>
            </a:extLst>
          </p:cNvPr>
          <p:cNvSpPr>
            <a:spLocks noGrp="1"/>
          </p:cNvSpPr>
          <p:nvPr>
            <p:ph idx="1"/>
          </p:nvPr>
        </p:nvSpPr>
        <p:spPr>
          <a:xfrm>
            <a:off x="838200" y="1820495"/>
            <a:ext cx="4882376" cy="2923877"/>
          </a:xfrm>
          <a:ln>
            <a:solidFill>
              <a:schemeClr val="tx1"/>
            </a:solidFill>
          </a:ln>
        </p:spPr>
        <p:txBody>
          <a:bodyPr/>
          <a:lstStyle/>
          <a:p>
            <a:pPr marL="0" indent="0">
              <a:buNone/>
            </a:pPr>
            <a:r>
              <a:rPr lang="en-US" dirty="0"/>
              <a:t>Eligibility: ≥1 of the following:</a:t>
            </a:r>
          </a:p>
          <a:p>
            <a:pPr lvl="1"/>
            <a:r>
              <a:rPr lang="en-US" dirty="0"/>
              <a:t>Progressed on ibrutinib</a:t>
            </a:r>
          </a:p>
          <a:p>
            <a:pPr lvl="1"/>
            <a:r>
              <a:rPr lang="en-US" dirty="0"/>
              <a:t>High risk features on </a:t>
            </a:r>
            <a:r>
              <a:rPr lang="en-US" dirty="0" err="1"/>
              <a:t>Ibr</a:t>
            </a:r>
            <a:r>
              <a:rPr lang="en-US" dirty="0"/>
              <a:t> for at least 6 months with  CR</a:t>
            </a:r>
          </a:p>
          <a:p>
            <a:pPr lvl="1"/>
            <a:r>
              <a:rPr lang="en-US" dirty="0"/>
              <a:t>BTK or PLC𝜸2 mutation</a:t>
            </a:r>
          </a:p>
          <a:p>
            <a:pPr lvl="1"/>
            <a:r>
              <a:rPr lang="en-US" dirty="0"/>
              <a:t>Previous ibrutinib and no contraindication to continuing it</a:t>
            </a:r>
          </a:p>
        </p:txBody>
      </p:sp>
      <p:sp>
        <p:nvSpPr>
          <p:cNvPr id="4" name="TextBox 3">
            <a:extLst>
              <a:ext uri="{FF2B5EF4-FFF2-40B4-BE49-F238E27FC236}">
                <a16:creationId xmlns:a16="http://schemas.microsoft.com/office/drawing/2014/main" id="{B069D5B9-8D19-8F4D-ABB0-CD2DDA3271CA}"/>
              </a:ext>
            </a:extLst>
          </p:cNvPr>
          <p:cNvSpPr txBox="1"/>
          <p:nvPr/>
        </p:nvSpPr>
        <p:spPr>
          <a:xfrm>
            <a:off x="6096000" y="1820495"/>
            <a:ext cx="5534722" cy="2369880"/>
          </a:xfrm>
          <a:prstGeom prst="rect">
            <a:avLst/>
          </a:prstGeom>
          <a:noFill/>
          <a:ln>
            <a:solidFill>
              <a:schemeClr val="tx1"/>
            </a:solidFill>
          </a:ln>
        </p:spPr>
        <p:txBody>
          <a:bodyPr wrap="square" rtlCol="0">
            <a:spAutoFit/>
          </a:bodyPr>
          <a:lstStyle/>
          <a:p>
            <a:r>
              <a:rPr lang="en-US" sz="2800" dirty="0"/>
              <a:t>Study Design:</a:t>
            </a:r>
          </a:p>
          <a:p>
            <a:pPr marL="285750" indent="-285750">
              <a:buFont typeface="Arial" panose="020B0604020202020204" pitchFamily="34" charset="0"/>
              <a:buChar char="•"/>
            </a:pPr>
            <a:r>
              <a:rPr lang="en-US" sz="2400" dirty="0"/>
              <a:t>Started or continued ibrutinib at enrollment, continued through 90 days following </a:t>
            </a:r>
            <a:r>
              <a:rPr lang="en-US" sz="2400" dirty="0" err="1"/>
              <a:t>Liso</a:t>
            </a:r>
            <a:r>
              <a:rPr lang="en-US" sz="2400" dirty="0"/>
              <a:t>-cell infusion</a:t>
            </a:r>
          </a:p>
          <a:p>
            <a:pPr marL="285750" indent="-285750">
              <a:buFont typeface="Arial" panose="020B0604020202020204" pitchFamily="34" charset="0"/>
              <a:buChar char="•"/>
            </a:pPr>
            <a:r>
              <a:rPr lang="en-US" sz="2400" dirty="0"/>
              <a:t>2 dose levels: 50 x 10</a:t>
            </a:r>
            <a:r>
              <a:rPr lang="en-US" sz="2400" baseline="30000" dirty="0"/>
              <a:t>6</a:t>
            </a:r>
            <a:r>
              <a:rPr lang="en-US" sz="2400" dirty="0"/>
              <a:t> or 100 x 10</a:t>
            </a:r>
            <a:r>
              <a:rPr lang="en-US" sz="2400" baseline="30000" dirty="0"/>
              <a:t>6</a:t>
            </a:r>
          </a:p>
          <a:p>
            <a:pPr marL="285750" indent="-285750">
              <a:buFont typeface="Arial" panose="020B0604020202020204" pitchFamily="34" charset="0"/>
              <a:buChar char="•"/>
            </a:pPr>
            <a:r>
              <a:rPr lang="en-US" sz="2400" dirty="0"/>
              <a:t>Primary objective: Safety, RP2D</a:t>
            </a:r>
          </a:p>
        </p:txBody>
      </p:sp>
      <p:sp>
        <p:nvSpPr>
          <p:cNvPr id="5" name="TextBox 4">
            <a:extLst>
              <a:ext uri="{FF2B5EF4-FFF2-40B4-BE49-F238E27FC236}">
                <a16:creationId xmlns:a16="http://schemas.microsoft.com/office/drawing/2014/main" id="{6CAB3CAE-EFB8-4C4E-AC86-9313CB495F4E}"/>
              </a:ext>
            </a:extLst>
          </p:cNvPr>
          <p:cNvSpPr txBox="1"/>
          <p:nvPr/>
        </p:nvSpPr>
        <p:spPr>
          <a:xfrm>
            <a:off x="0" y="6611779"/>
            <a:ext cx="9266663" cy="246221"/>
          </a:xfrm>
          <a:prstGeom prst="rect">
            <a:avLst/>
          </a:prstGeom>
          <a:noFill/>
        </p:spPr>
        <p:txBody>
          <a:bodyPr wrap="square" rtlCol="0">
            <a:spAutoFit/>
          </a:bodyPr>
          <a:lstStyle/>
          <a:p>
            <a:r>
              <a:rPr lang="en-US" sz="1000" dirty="0"/>
              <a:t>Wierda WG et al. iwCLL 2021; Abstract 1084088.</a:t>
            </a:r>
          </a:p>
        </p:txBody>
      </p:sp>
      <p:graphicFrame>
        <p:nvGraphicFramePr>
          <p:cNvPr id="6" name="Table 6">
            <a:extLst>
              <a:ext uri="{FF2B5EF4-FFF2-40B4-BE49-F238E27FC236}">
                <a16:creationId xmlns:a16="http://schemas.microsoft.com/office/drawing/2014/main" id="{8082DC08-E0DF-5D47-937A-DF45415D992D}"/>
              </a:ext>
            </a:extLst>
          </p:cNvPr>
          <p:cNvGraphicFramePr>
            <a:graphicFrameLocks noGrp="1"/>
          </p:cNvGraphicFramePr>
          <p:nvPr>
            <p:extLst>
              <p:ext uri="{D42A27DB-BD31-4B8C-83A1-F6EECF244321}">
                <p14:modId xmlns:p14="http://schemas.microsoft.com/office/powerpoint/2010/main" val="4118023275"/>
              </p:ext>
            </p:extLst>
          </p:nvPr>
        </p:nvGraphicFramePr>
        <p:xfrm>
          <a:off x="6096000" y="4297926"/>
          <a:ext cx="5563573" cy="2219960"/>
        </p:xfrm>
        <a:graphic>
          <a:graphicData uri="http://schemas.openxmlformats.org/drawingml/2006/table">
            <a:tbl>
              <a:tblPr firstRow="1" bandRow="1">
                <a:tableStyleId>{5C22544A-7EE6-4342-B048-85BDC9FD1C3A}</a:tableStyleId>
              </a:tblPr>
              <a:tblGrid>
                <a:gridCol w="2824480">
                  <a:extLst>
                    <a:ext uri="{9D8B030D-6E8A-4147-A177-3AD203B41FA5}">
                      <a16:colId xmlns:a16="http://schemas.microsoft.com/office/drawing/2014/main" val="813117524"/>
                    </a:ext>
                  </a:extLst>
                </a:gridCol>
                <a:gridCol w="2739093">
                  <a:extLst>
                    <a:ext uri="{9D8B030D-6E8A-4147-A177-3AD203B41FA5}">
                      <a16:colId xmlns:a16="http://schemas.microsoft.com/office/drawing/2014/main" val="1862454998"/>
                    </a:ext>
                  </a:extLst>
                </a:gridCol>
              </a:tblGrid>
              <a:tr h="370840">
                <a:tc>
                  <a:txBody>
                    <a:bodyPr/>
                    <a:lstStyle/>
                    <a:p>
                      <a:r>
                        <a:rPr lang="en-US" dirty="0"/>
                        <a:t>Characteristic</a:t>
                      </a:r>
                    </a:p>
                  </a:txBody>
                  <a:tcPr/>
                </a:tc>
                <a:tc>
                  <a:txBody>
                    <a:bodyPr/>
                    <a:lstStyle/>
                    <a:p>
                      <a:pPr algn="l"/>
                      <a:r>
                        <a:rPr lang="en-US" dirty="0"/>
                        <a:t>All patients (n = 19)</a:t>
                      </a:r>
                    </a:p>
                  </a:txBody>
                  <a:tcPr/>
                </a:tc>
                <a:extLst>
                  <a:ext uri="{0D108BD9-81ED-4DB2-BD59-A6C34878D82A}">
                    <a16:rowId xmlns:a16="http://schemas.microsoft.com/office/drawing/2014/main" val="1174252048"/>
                  </a:ext>
                </a:extLst>
              </a:tr>
              <a:tr h="370840">
                <a:tc>
                  <a:txBody>
                    <a:bodyPr/>
                    <a:lstStyle/>
                    <a:p>
                      <a:r>
                        <a:rPr lang="en-US" dirty="0"/>
                        <a:t>Age</a:t>
                      </a:r>
                    </a:p>
                  </a:txBody>
                  <a:tcPr/>
                </a:tc>
                <a:tc>
                  <a:txBody>
                    <a:bodyPr/>
                    <a:lstStyle/>
                    <a:p>
                      <a:pPr algn="l"/>
                      <a:r>
                        <a:rPr lang="en-US" dirty="0"/>
                        <a:t>61 (50-77)</a:t>
                      </a:r>
                    </a:p>
                  </a:txBody>
                  <a:tcPr/>
                </a:tc>
                <a:extLst>
                  <a:ext uri="{0D108BD9-81ED-4DB2-BD59-A6C34878D82A}">
                    <a16:rowId xmlns:a16="http://schemas.microsoft.com/office/drawing/2014/main" val="2022424998"/>
                  </a:ext>
                </a:extLst>
              </a:tr>
              <a:tr h="149480">
                <a:tc>
                  <a:txBody>
                    <a:bodyPr/>
                    <a:lstStyle/>
                    <a:p>
                      <a:r>
                        <a:rPr lang="en-US" dirty="0"/>
                        <a:t>High risk </a:t>
                      </a:r>
                      <a:r>
                        <a:rPr lang="en-US" sz="1100" dirty="0"/>
                        <a:t>(TP53 aberration and/or CK)</a:t>
                      </a:r>
                      <a:endParaRPr lang="en-US" dirty="0"/>
                    </a:p>
                  </a:txBody>
                  <a:tcPr/>
                </a:tc>
                <a:tc>
                  <a:txBody>
                    <a:bodyPr/>
                    <a:lstStyle/>
                    <a:p>
                      <a:pPr algn="l"/>
                      <a:r>
                        <a:rPr lang="en-US" dirty="0"/>
                        <a:t>18 (95)</a:t>
                      </a:r>
                    </a:p>
                  </a:txBody>
                  <a:tcPr/>
                </a:tc>
                <a:extLst>
                  <a:ext uri="{0D108BD9-81ED-4DB2-BD59-A6C34878D82A}">
                    <a16:rowId xmlns:a16="http://schemas.microsoft.com/office/drawing/2014/main" val="2294172135"/>
                  </a:ext>
                </a:extLst>
              </a:tr>
              <a:tr h="370840">
                <a:tc>
                  <a:txBody>
                    <a:bodyPr/>
                    <a:lstStyle/>
                    <a:p>
                      <a:r>
                        <a:rPr lang="en-US" dirty="0"/>
                        <a:t>Prior LOT</a:t>
                      </a:r>
                    </a:p>
                  </a:txBody>
                  <a:tcPr/>
                </a:tc>
                <a:tc>
                  <a:txBody>
                    <a:bodyPr/>
                    <a:lstStyle/>
                    <a:p>
                      <a:pPr algn="l"/>
                      <a:r>
                        <a:rPr lang="en-US" dirty="0"/>
                        <a:t>4 (1-10)</a:t>
                      </a:r>
                    </a:p>
                  </a:txBody>
                  <a:tcPr/>
                </a:tc>
                <a:extLst>
                  <a:ext uri="{0D108BD9-81ED-4DB2-BD59-A6C34878D82A}">
                    <a16:rowId xmlns:a16="http://schemas.microsoft.com/office/drawing/2014/main" val="3076920072"/>
                  </a:ext>
                </a:extLst>
              </a:tr>
              <a:tr h="370840">
                <a:tc>
                  <a:txBody>
                    <a:bodyPr/>
                    <a:lstStyle/>
                    <a:p>
                      <a:r>
                        <a:rPr lang="en-US" dirty="0"/>
                        <a:t>     R/R to </a:t>
                      </a:r>
                      <a:r>
                        <a:rPr lang="en-US" dirty="0" err="1"/>
                        <a:t>ibr</a:t>
                      </a:r>
                      <a:endParaRPr lang="en-US" dirty="0"/>
                    </a:p>
                  </a:txBody>
                  <a:tcPr/>
                </a:tc>
                <a:tc>
                  <a:txBody>
                    <a:bodyPr/>
                    <a:lstStyle/>
                    <a:p>
                      <a:pPr algn="l"/>
                      <a:r>
                        <a:rPr lang="en-US" dirty="0"/>
                        <a:t>19 (100)</a:t>
                      </a:r>
                    </a:p>
                  </a:txBody>
                  <a:tcPr/>
                </a:tc>
                <a:extLst>
                  <a:ext uri="{0D108BD9-81ED-4DB2-BD59-A6C34878D82A}">
                    <a16:rowId xmlns:a16="http://schemas.microsoft.com/office/drawing/2014/main" val="2170181735"/>
                  </a:ext>
                </a:extLst>
              </a:tr>
              <a:tr h="370840">
                <a:tc>
                  <a:txBody>
                    <a:bodyPr/>
                    <a:lstStyle/>
                    <a:p>
                      <a:r>
                        <a:rPr lang="en-US" dirty="0"/>
                        <a:t>     Refractory to </a:t>
                      </a:r>
                      <a:r>
                        <a:rPr lang="en-US" dirty="0" err="1"/>
                        <a:t>Ibr</a:t>
                      </a:r>
                      <a:r>
                        <a:rPr lang="en-US" dirty="0"/>
                        <a:t> and Ven</a:t>
                      </a:r>
                    </a:p>
                  </a:txBody>
                  <a:tcPr/>
                </a:tc>
                <a:tc>
                  <a:txBody>
                    <a:bodyPr/>
                    <a:lstStyle/>
                    <a:p>
                      <a:pPr algn="l"/>
                      <a:r>
                        <a:rPr lang="en-US" dirty="0"/>
                        <a:t>11 (58)</a:t>
                      </a:r>
                    </a:p>
                  </a:txBody>
                  <a:tcPr/>
                </a:tc>
                <a:extLst>
                  <a:ext uri="{0D108BD9-81ED-4DB2-BD59-A6C34878D82A}">
                    <a16:rowId xmlns:a16="http://schemas.microsoft.com/office/drawing/2014/main" val="2323866744"/>
                  </a:ext>
                </a:extLst>
              </a:tr>
            </a:tbl>
          </a:graphicData>
        </a:graphic>
      </p:graphicFrame>
      <p:sp>
        <p:nvSpPr>
          <p:cNvPr id="7" name="TextBox 6">
            <a:extLst>
              <a:ext uri="{FF2B5EF4-FFF2-40B4-BE49-F238E27FC236}">
                <a16:creationId xmlns:a16="http://schemas.microsoft.com/office/drawing/2014/main" id="{EB04927F-B165-F74C-9421-CEEC3C9EDD23}"/>
              </a:ext>
            </a:extLst>
          </p:cNvPr>
          <p:cNvSpPr txBox="1"/>
          <p:nvPr/>
        </p:nvSpPr>
        <p:spPr>
          <a:xfrm>
            <a:off x="5929746" y="6517886"/>
            <a:ext cx="6262254" cy="323165"/>
          </a:xfrm>
          <a:prstGeom prst="rect">
            <a:avLst/>
          </a:prstGeom>
          <a:noFill/>
        </p:spPr>
        <p:txBody>
          <a:bodyPr wrap="square">
            <a:spAutoFit/>
          </a:bodyPr>
          <a:lstStyle/>
          <a:p>
            <a:pPr algn="r"/>
            <a:r>
              <a:rPr lang="en-US" sz="1500" b="0" i="0" dirty="0">
                <a:effectLst/>
                <a:latin typeface="Calibri" panose="020F0502020204030204" pitchFamily="34" charset="0"/>
                <a:cs typeface="Calibri" panose="020F0502020204030204" pitchFamily="34" charset="0"/>
              </a:rPr>
              <a:t>Courtesy of Lindsey </a:t>
            </a:r>
            <a:r>
              <a:rPr lang="en-US" sz="1500" b="0" i="0" dirty="0" err="1">
                <a:effectLst/>
                <a:latin typeface="Calibri" panose="020F0502020204030204" pitchFamily="34" charset="0"/>
                <a:cs typeface="Calibri" panose="020F0502020204030204" pitchFamily="34" charset="0"/>
              </a:rPr>
              <a:t>Roeker</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46786942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6822456-70D2-8942-ADE2-91D95A20BE19}"/>
              </a:ext>
            </a:extLst>
          </p:cNvPr>
          <p:cNvPicPr>
            <a:picLocks noChangeAspect="1"/>
          </p:cNvPicPr>
          <p:nvPr/>
        </p:nvPicPr>
        <p:blipFill>
          <a:blip r:embed="rId3"/>
          <a:stretch>
            <a:fillRect/>
          </a:stretch>
        </p:blipFill>
        <p:spPr>
          <a:xfrm>
            <a:off x="2561063" y="445774"/>
            <a:ext cx="6705600" cy="5664200"/>
          </a:xfrm>
          <a:prstGeom prst="rect">
            <a:avLst/>
          </a:prstGeom>
        </p:spPr>
      </p:pic>
      <p:sp>
        <p:nvSpPr>
          <p:cNvPr id="9" name="TextBox 8">
            <a:extLst>
              <a:ext uri="{FF2B5EF4-FFF2-40B4-BE49-F238E27FC236}">
                <a16:creationId xmlns:a16="http://schemas.microsoft.com/office/drawing/2014/main" id="{F2FA48C6-9C9C-6642-B236-DAACBB3D61E7}"/>
              </a:ext>
            </a:extLst>
          </p:cNvPr>
          <p:cNvSpPr txBox="1"/>
          <p:nvPr/>
        </p:nvSpPr>
        <p:spPr>
          <a:xfrm>
            <a:off x="0" y="6611779"/>
            <a:ext cx="9266663" cy="246221"/>
          </a:xfrm>
          <a:prstGeom prst="rect">
            <a:avLst/>
          </a:prstGeom>
          <a:noFill/>
        </p:spPr>
        <p:txBody>
          <a:bodyPr wrap="square" rtlCol="0">
            <a:spAutoFit/>
          </a:bodyPr>
          <a:lstStyle/>
          <a:p>
            <a:r>
              <a:rPr lang="en-US" sz="1000" dirty="0"/>
              <a:t>Wierda WG et al. iwCLL 2021; Abstract 1084088.</a:t>
            </a:r>
          </a:p>
        </p:txBody>
      </p:sp>
      <p:sp>
        <p:nvSpPr>
          <p:cNvPr id="10" name="Rectangle 9">
            <a:extLst>
              <a:ext uri="{FF2B5EF4-FFF2-40B4-BE49-F238E27FC236}">
                <a16:creationId xmlns:a16="http://schemas.microsoft.com/office/drawing/2014/main" id="{B730E914-2C69-8E4E-BD58-8018CEE7FD28}"/>
              </a:ext>
            </a:extLst>
          </p:cNvPr>
          <p:cNvSpPr/>
          <p:nvPr/>
        </p:nvSpPr>
        <p:spPr>
          <a:xfrm>
            <a:off x="2653989" y="1070517"/>
            <a:ext cx="6512313" cy="691376"/>
          </a:xfrm>
          <a:prstGeom prst="rect">
            <a:avLst/>
          </a:pr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66CCDFE6-11D0-9B41-9498-63FE430B5998}"/>
              </a:ext>
            </a:extLst>
          </p:cNvPr>
          <p:cNvSpPr/>
          <p:nvPr/>
        </p:nvSpPr>
        <p:spPr>
          <a:xfrm>
            <a:off x="2653988" y="4166838"/>
            <a:ext cx="6512313" cy="349406"/>
          </a:xfrm>
          <a:prstGeom prst="rect">
            <a:avLst/>
          </a:pr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977538C1-1321-A146-A579-317092433E11}"/>
              </a:ext>
            </a:extLst>
          </p:cNvPr>
          <p:cNvSpPr/>
          <p:nvPr/>
        </p:nvSpPr>
        <p:spPr>
          <a:xfrm>
            <a:off x="2653988" y="5222486"/>
            <a:ext cx="6512313" cy="486937"/>
          </a:xfrm>
          <a:prstGeom prst="rect">
            <a:avLst/>
          </a:pr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32AC3432-77CD-794F-A1C7-87B9A23B8F2C}"/>
              </a:ext>
            </a:extLst>
          </p:cNvPr>
          <p:cNvSpPr txBox="1"/>
          <p:nvPr/>
        </p:nvSpPr>
        <p:spPr>
          <a:xfrm>
            <a:off x="5929746" y="6517886"/>
            <a:ext cx="6262254" cy="323165"/>
          </a:xfrm>
          <a:prstGeom prst="rect">
            <a:avLst/>
          </a:prstGeom>
          <a:noFill/>
        </p:spPr>
        <p:txBody>
          <a:bodyPr wrap="square">
            <a:spAutoFit/>
          </a:bodyPr>
          <a:lstStyle/>
          <a:p>
            <a:pPr algn="r"/>
            <a:r>
              <a:rPr lang="en-US" sz="1500" b="0" i="0" dirty="0">
                <a:effectLst/>
                <a:latin typeface="Calibri" panose="020F0502020204030204" pitchFamily="34" charset="0"/>
                <a:cs typeface="Calibri" panose="020F0502020204030204" pitchFamily="34" charset="0"/>
              </a:rPr>
              <a:t>Courtesy of Lindsey </a:t>
            </a:r>
            <a:r>
              <a:rPr lang="en-US" sz="1500" b="0" i="0" dirty="0" err="1">
                <a:effectLst/>
                <a:latin typeface="Calibri" panose="020F0502020204030204" pitchFamily="34" charset="0"/>
                <a:cs typeface="Calibri" panose="020F0502020204030204" pitchFamily="34" charset="0"/>
              </a:rPr>
              <a:t>Roeker</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32585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1061DA-EE04-3444-89BA-9261E0ABC324}"/>
              </a:ext>
            </a:extLst>
          </p:cNvPr>
          <p:cNvSpPr>
            <a:spLocks noGrp="1"/>
          </p:cNvSpPr>
          <p:nvPr>
            <p:ph type="title"/>
          </p:nvPr>
        </p:nvSpPr>
        <p:spPr/>
        <p:txBody>
          <a:bodyPr/>
          <a:lstStyle/>
          <a:p>
            <a:r>
              <a:rPr lang="en-US" dirty="0"/>
              <a:t>Conclusions: </a:t>
            </a:r>
          </a:p>
        </p:txBody>
      </p:sp>
      <p:sp>
        <p:nvSpPr>
          <p:cNvPr id="5" name="Text Placeholder 4">
            <a:extLst>
              <a:ext uri="{FF2B5EF4-FFF2-40B4-BE49-F238E27FC236}">
                <a16:creationId xmlns:a16="http://schemas.microsoft.com/office/drawing/2014/main" id="{B5FA5F98-ED9B-134C-8C4D-A1CC2A2FD935}"/>
              </a:ext>
            </a:extLst>
          </p:cNvPr>
          <p:cNvSpPr>
            <a:spLocks noGrp="1"/>
          </p:cNvSpPr>
          <p:nvPr>
            <p:ph type="body" idx="1"/>
          </p:nvPr>
        </p:nvSpPr>
        <p:spPr/>
        <p:txBody>
          <a:bodyPr/>
          <a:lstStyle/>
          <a:p>
            <a:r>
              <a:rPr lang="en-US" dirty="0"/>
              <a:t>Impact on patient care and treatment algorithms </a:t>
            </a:r>
          </a:p>
        </p:txBody>
      </p:sp>
      <p:sp>
        <p:nvSpPr>
          <p:cNvPr id="6" name="Content Placeholder 5">
            <a:extLst>
              <a:ext uri="{FF2B5EF4-FFF2-40B4-BE49-F238E27FC236}">
                <a16:creationId xmlns:a16="http://schemas.microsoft.com/office/drawing/2014/main" id="{3B1AB34F-D0C5-454D-801E-E4790645EFC8}"/>
              </a:ext>
            </a:extLst>
          </p:cNvPr>
          <p:cNvSpPr>
            <a:spLocks noGrp="1"/>
          </p:cNvSpPr>
          <p:nvPr>
            <p:ph sz="half" idx="2"/>
          </p:nvPr>
        </p:nvSpPr>
        <p:spPr/>
        <p:txBody>
          <a:bodyPr/>
          <a:lstStyle/>
          <a:p>
            <a:r>
              <a:rPr lang="en-US" dirty="0" err="1"/>
              <a:t>Liso</a:t>
            </a:r>
            <a:r>
              <a:rPr lang="en-US" dirty="0"/>
              <a:t>-cell + ibrutinib is associated with manageable safety profile and promising efficacy in a high risk patient population</a:t>
            </a:r>
          </a:p>
        </p:txBody>
      </p:sp>
      <p:sp>
        <p:nvSpPr>
          <p:cNvPr id="7" name="Text Placeholder 6">
            <a:extLst>
              <a:ext uri="{FF2B5EF4-FFF2-40B4-BE49-F238E27FC236}">
                <a16:creationId xmlns:a16="http://schemas.microsoft.com/office/drawing/2014/main" id="{3DCD53A2-2FF5-244C-A348-4B2A417F0F12}"/>
              </a:ext>
            </a:extLst>
          </p:cNvPr>
          <p:cNvSpPr>
            <a:spLocks noGrp="1"/>
          </p:cNvSpPr>
          <p:nvPr>
            <p:ph type="body" sz="quarter" idx="3"/>
          </p:nvPr>
        </p:nvSpPr>
        <p:spPr/>
        <p:txBody>
          <a:bodyPr/>
          <a:lstStyle/>
          <a:p>
            <a:r>
              <a:rPr lang="en-US" dirty="0"/>
              <a:t>Implications for future research</a:t>
            </a:r>
          </a:p>
        </p:txBody>
      </p:sp>
      <p:sp>
        <p:nvSpPr>
          <p:cNvPr id="8" name="Content Placeholder 7">
            <a:extLst>
              <a:ext uri="{FF2B5EF4-FFF2-40B4-BE49-F238E27FC236}">
                <a16:creationId xmlns:a16="http://schemas.microsoft.com/office/drawing/2014/main" id="{B36EEBAA-11DD-4F44-A86A-3C20039C55AC}"/>
              </a:ext>
            </a:extLst>
          </p:cNvPr>
          <p:cNvSpPr>
            <a:spLocks noGrp="1"/>
          </p:cNvSpPr>
          <p:nvPr>
            <p:ph sz="quarter" idx="4"/>
          </p:nvPr>
        </p:nvSpPr>
        <p:spPr/>
        <p:txBody>
          <a:bodyPr/>
          <a:lstStyle/>
          <a:p>
            <a:r>
              <a:rPr lang="en-US" dirty="0"/>
              <a:t>Do novel agents enhance the activity or improve the safety profile of CAR-T in CLL? </a:t>
            </a:r>
          </a:p>
          <a:p>
            <a:r>
              <a:rPr lang="en-US" dirty="0"/>
              <a:t>Which novel agent is the optimal partner for CAR-T therapy?</a:t>
            </a:r>
          </a:p>
        </p:txBody>
      </p:sp>
      <p:sp>
        <p:nvSpPr>
          <p:cNvPr id="9" name="TextBox 8">
            <a:extLst>
              <a:ext uri="{FF2B5EF4-FFF2-40B4-BE49-F238E27FC236}">
                <a16:creationId xmlns:a16="http://schemas.microsoft.com/office/drawing/2014/main" id="{A226682A-ECED-9644-BF82-04519395E2DD}"/>
              </a:ext>
            </a:extLst>
          </p:cNvPr>
          <p:cNvSpPr txBox="1"/>
          <p:nvPr/>
        </p:nvSpPr>
        <p:spPr>
          <a:xfrm>
            <a:off x="5929746" y="6517886"/>
            <a:ext cx="6262254" cy="323165"/>
          </a:xfrm>
          <a:prstGeom prst="rect">
            <a:avLst/>
          </a:prstGeom>
          <a:noFill/>
        </p:spPr>
        <p:txBody>
          <a:bodyPr wrap="square">
            <a:spAutoFit/>
          </a:bodyPr>
          <a:lstStyle/>
          <a:p>
            <a:pPr algn="r"/>
            <a:r>
              <a:rPr lang="en-US" sz="1500" b="0" i="0" dirty="0">
                <a:effectLst/>
                <a:latin typeface="Calibri" panose="020F0502020204030204" pitchFamily="34" charset="0"/>
                <a:cs typeface="Calibri" panose="020F0502020204030204" pitchFamily="34" charset="0"/>
              </a:rPr>
              <a:t>Courtesy of Lindsey </a:t>
            </a:r>
            <a:r>
              <a:rPr lang="en-US" sz="1500" b="0" i="0" dirty="0" err="1">
                <a:effectLst/>
                <a:latin typeface="Calibri" panose="020F0502020204030204" pitchFamily="34" charset="0"/>
                <a:cs typeface="Calibri" panose="020F0502020204030204" pitchFamily="34" charset="0"/>
              </a:rPr>
              <a:t>Roeker</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3131010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DBB9897-E635-874C-A1AA-DF2A1C15073B}"/>
              </a:ext>
            </a:extLst>
          </p:cNvPr>
          <p:cNvSpPr>
            <a:spLocks noGrp="1"/>
          </p:cNvSpPr>
          <p:nvPr>
            <p:ph idx="1"/>
          </p:nvPr>
        </p:nvSpPr>
        <p:spPr>
          <a:xfrm>
            <a:off x="838200" y="3668751"/>
            <a:ext cx="10515600" cy="2508212"/>
          </a:xfrm>
        </p:spPr>
        <p:txBody>
          <a:bodyPr/>
          <a:lstStyle/>
          <a:p>
            <a:r>
              <a:rPr lang="en-US" dirty="0"/>
              <a:t>International collaboration – real world series across 45 centers</a:t>
            </a:r>
          </a:p>
          <a:p>
            <a:r>
              <a:rPr lang="en-US" dirty="0"/>
              <a:t>374 patients with CLL diagnosed with COVID-19 between 2/17/2020 and 2/1/2021</a:t>
            </a:r>
          </a:p>
          <a:p>
            <a:r>
              <a:rPr lang="en-US" dirty="0"/>
              <a:t>“Early cohort” = diagnosed from 2/17/20 – 4/30/20</a:t>
            </a:r>
          </a:p>
          <a:p>
            <a:r>
              <a:rPr lang="en-US" dirty="0"/>
              <a:t>“Later cohort” = diagnosed from 5/1/20 – 2/1/21</a:t>
            </a:r>
          </a:p>
        </p:txBody>
      </p:sp>
      <p:pic>
        <p:nvPicPr>
          <p:cNvPr id="5" name="Picture 4">
            <a:extLst>
              <a:ext uri="{FF2B5EF4-FFF2-40B4-BE49-F238E27FC236}">
                <a16:creationId xmlns:a16="http://schemas.microsoft.com/office/drawing/2014/main" id="{4F753754-1E27-5544-8B2A-CA98FF0005B5}"/>
              </a:ext>
            </a:extLst>
          </p:cNvPr>
          <p:cNvPicPr>
            <a:picLocks noChangeAspect="1"/>
          </p:cNvPicPr>
          <p:nvPr/>
        </p:nvPicPr>
        <p:blipFill>
          <a:blip r:embed="rId2"/>
          <a:stretch>
            <a:fillRect/>
          </a:stretch>
        </p:blipFill>
        <p:spPr>
          <a:xfrm>
            <a:off x="1021948" y="119496"/>
            <a:ext cx="9843119" cy="3549255"/>
          </a:xfrm>
          <a:prstGeom prst="rect">
            <a:avLst/>
          </a:prstGeom>
        </p:spPr>
      </p:pic>
      <p:sp>
        <p:nvSpPr>
          <p:cNvPr id="6" name="TextBox 5">
            <a:extLst>
              <a:ext uri="{FF2B5EF4-FFF2-40B4-BE49-F238E27FC236}">
                <a16:creationId xmlns:a16="http://schemas.microsoft.com/office/drawing/2014/main" id="{86CB0C78-F1A9-1545-AB20-1D8FA3C7DFF0}"/>
              </a:ext>
            </a:extLst>
          </p:cNvPr>
          <p:cNvSpPr txBox="1"/>
          <p:nvPr/>
        </p:nvSpPr>
        <p:spPr>
          <a:xfrm>
            <a:off x="0" y="6611779"/>
            <a:ext cx="9720456" cy="246221"/>
          </a:xfrm>
          <a:prstGeom prst="rect">
            <a:avLst/>
          </a:prstGeom>
          <a:noFill/>
        </p:spPr>
        <p:txBody>
          <a:bodyPr wrap="square" rtlCol="0">
            <a:spAutoFit/>
          </a:bodyPr>
          <a:lstStyle/>
          <a:p>
            <a:r>
              <a:rPr lang="en-US" sz="1000" dirty="0" err="1"/>
              <a:t>Roeker</a:t>
            </a:r>
            <a:r>
              <a:rPr lang="en-US" sz="1000" dirty="0"/>
              <a:t> LE et al. Blood 2021;138(18):1768-73.</a:t>
            </a:r>
          </a:p>
        </p:txBody>
      </p:sp>
      <p:sp>
        <p:nvSpPr>
          <p:cNvPr id="7" name="TextBox 6">
            <a:extLst>
              <a:ext uri="{FF2B5EF4-FFF2-40B4-BE49-F238E27FC236}">
                <a16:creationId xmlns:a16="http://schemas.microsoft.com/office/drawing/2014/main" id="{22F65ADC-20ED-054A-AC05-FC3BC8BD51F8}"/>
              </a:ext>
            </a:extLst>
          </p:cNvPr>
          <p:cNvSpPr txBox="1"/>
          <p:nvPr/>
        </p:nvSpPr>
        <p:spPr>
          <a:xfrm>
            <a:off x="5929746" y="6517886"/>
            <a:ext cx="6262254" cy="323165"/>
          </a:xfrm>
          <a:prstGeom prst="rect">
            <a:avLst/>
          </a:prstGeom>
          <a:noFill/>
        </p:spPr>
        <p:txBody>
          <a:bodyPr wrap="square">
            <a:spAutoFit/>
          </a:bodyPr>
          <a:lstStyle/>
          <a:p>
            <a:pPr algn="r"/>
            <a:r>
              <a:rPr lang="en-US" sz="1500" b="0" i="0" dirty="0">
                <a:effectLst/>
                <a:latin typeface="Calibri" panose="020F0502020204030204" pitchFamily="34" charset="0"/>
                <a:cs typeface="Calibri" panose="020F0502020204030204" pitchFamily="34" charset="0"/>
              </a:rPr>
              <a:t>Courtesy of Lindsey </a:t>
            </a:r>
            <a:r>
              <a:rPr lang="en-US" sz="1500" b="0" i="0" dirty="0" err="1">
                <a:effectLst/>
                <a:latin typeface="Calibri" panose="020F0502020204030204" pitchFamily="34" charset="0"/>
                <a:cs typeface="Calibri" panose="020F0502020204030204" pitchFamily="34" charset="0"/>
              </a:rPr>
              <a:t>Roeker</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4273938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7A4B4E-3B34-084D-B194-F702BE1320D6}"/>
              </a:ext>
            </a:extLst>
          </p:cNvPr>
          <p:cNvSpPr>
            <a:spLocks noGrp="1"/>
          </p:cNvSpPr>
          <p:nvPr>
            <p:ph type="title"/>
          </p:nvPr>
        </p:nvSpPr>
        <p:spPr/>
        <p:txBody>
          <a:bodyPr>
            <a:normAutofit fontScale="90000"/>
          </a:bodyPr>
          <a:lstStyle/>
          <a:p>
            <a:r>
              <a:rPr lang="en-US" dirty="0"/>
              <a:t>Overall survival of patients with CLL diagnosed with COVID-19 superior in “later group” when compared to “early group”</a:t>
            </a:r>
          </a:p>
        </p:txBody>
      </p:sp>
      <p:pic>
        <p:nvPicPr>
          <p:cNvPr id="7" name="New picture">
            <a:extLst>
              <a:ext uri="{FF2B5EF4-FFF2-40B4-BE49-F238E27FC236}">
                <a16:creationId xmlns:a16="http://schemas.microsoft.com/office/drawing/2014/main" id="{F56A8821-C90A-7244-8E77-CE51F95657E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32002" y="2001644"/>
            <a:ext cx="9327995" cy="3659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Lst>
        </p:spPr>
      </p:pic>
      <p:sp>
        <p:nvSpPr>
          <p:cNvPr id="8" name="TextBox 7">
            <a:extLst>
              <a:ext uri="{FF2B5EF4-FFF2-40B4-BE49-F238E27FC236}">
                <a16:creationId xmlns:a16="http://schemas.microsoft.com/office/drawing/2014/main" id="{513164D5-DA7A-4D42-9C96-A94513EA9029}"/>
              </a:ext>
            </a:extLst>
          </p:cNvPr>
          <p:cNvSpPr txBox="1"/>
          <p:nvPr/>
        </p:nvSpPr>
        <p:spPr>
          <a:xfrm>
            <a:off x="1326995" y="5820937"/>
            <a:ext cx="9835376" cy="923330"/>
          </a:xfrm>
          <a:prstGeom prst="rect">
            <a:avLst/>
          </a:prstGeom>
          <a:noFill/>
        </p:spPr>
        <p:txBody>
          <a:bodyPr wrap="square" rtlCol="0">
            <a:spAutoFit/>
          </a:bodyPr>
          <a:lstStyle/>
          <a:p>
            <a:r>
              <a:rPr lang="en-US" dirty="0"/>
              <a:t>Hospital admission was required for 75%</a:t>
            </a:r>
          </a:p>
          <a:p>
            <a:r>
              <a:rPr lang="en-US" dirty="0"/>
              <a:t>Intensive care unit (ICU) admission was required for 27%</a:t>
            </a:r>
          </a:p>
          <a:p>
            <a:r>
              <a:rPr lang="en-US" dirty="0"/>
              <a:t>CFR 36% (99 of 278) for admitted patients, 4.3% (4 of 92) for non-admitted patients </a:t>
            </a:r>
          </a:p>
        </p:txBody>
      </p:sp>
      <p:sp>
        <p:nvSpPr>
          <p:cNvPr id="9" name="TextBox 8">
            <a:extLst>
              <a:ext uri="{FF2B5EF4-FFF2-40B4-BE49-F238E27FC236}">
                <a16:creationId xmlns:a16="http://schemas.microsoft.com/office/drawing/2014/main" id="{794BBFDB-F7CC-A64F-AEA8-2DFE63A9D30F}"/>
              </a:ext>
            </a:extLst>
          </p:cNvPr>
          <p:cNvSpPr txBox="1"/>
          <p:nvPr/>
        </p:nvSpPr>
        <p:spPr>
          <a:xfrm>
            <a:off x="0" y="6611779"/>
            <a:ext cx="9720456" cy="246221"/>
          </a:xfrm>
          <a:prstGeom prst="rect">
            <a:avLst/>
          </a:prstGeom>
          <a:noFill/>
        </p:spPr>
        <p:txBody>
          <a:bodyPr wrap="square" rtlCol="0">
            <a:spAutoFit/>
          </a:bodyPr>
          <a:lstStyle/>
          <a:p>
            <a:r>
              <a:rPr lang="en-US" sz="1000" dirty="0" err="1"/>
              <a:t>Roeker</a:t>
            </a:r>
            <a:r>
              <a:rPr lang="en-US" sz="1000" dirty="0"/>
              <a:t> LE et al. Blood 2021;138(18):1768-73.</a:t>
            </a:r>
          </a:p>
        </p:txBody>
      </p:sp>
      <p:sp>
        <p:nvSpPr>
          <p:cNvPr id="6" name="TextBox 5">
            <a:extLst>
              <a:ext uri="{FF2B5EF4-FFF2-40B4-BE49-F238E27FC236}">
                <a16:creationId xmlns:a16="http://schemas.microsoft.com/office/drawing/2014/main" id="{B6869778-BF02-544C-8EFF-BDE6850F70DE}"/>
              </a:ext>
            </a:extLst>
          </p:cNvPr>
          <p:cNvSpPr txBox="1"/>
          <p:nvPr/>
        </p:nvSpPr>
        <p:spPr>
          <a:xfrm>
            <a:off x="5929746" y="6517886"/>
            <a:ext cx="6262254" cy="323165"/>
          </a:xfrm>
          <a:prstGeom prst="rect">
            <a:avLst/>
          </a:prstGeom>
          <a:noFill/>
        </p:spPr>
        <p:txBody>
          <a:bodyPr wrap="square">
            <a:spAutoFit/>
          </a:bodyPr>
          <a:lstStyle/>
          <a:p>
            <a:pPr algn="r"/>
            <a:r>
              <a:rPr lang="en-US" sz="1500" b="0" i="0" dirty="0">
                <a:effectLst/>
                <a:latin typeface="Calibri" panose="020F0502020204030204" pitchFamily="34" charset="0"/>
                <a:cs typeface="Calibri" panose="020F0502020204030204" pitchFamily="34" charset="0"/>
              </a:rPr>
              <a:t>Courtesy of Lindsey </a:t>
            </a:r>
            <a:r>
              <a:rPr lang="en-US" sz="1500" b="0" i="0" dirty="0" err="1">
                <a:effectLst/>
                <a:latin typeface="Calibri" panose="020F0502020204030204" pitchFamily="34" charset="0"/>
                <a:cs typeface="Calibri" panose="020F0502020204030204" pitchFamily="34" charset="0"/>
              </a:rPr>
              <a:t>Roeker</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9828378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8724C60E-2E5C-3642-AEC8-926E6C6B475C}"/>
              </a:ext>
            </a:extLst>
          </p:cNvPr>
          <p:cNvGraphicFramePr>
            <a:graphicFrameLocks noGrp="1"/>
          </p:cNvGraphicFramePr>
          <p:nvPr>
            <p:ph idx="1"/>
            <p:extLst>
              <p:ext uri="{D42A27DB-BD31-4B8C-83A1-F6EECF244321}">
                <p14:modId xmlns:p14="http://schemas.microsoft.com/office/powerpoint/2010/main" val="793697160"/>
              </p:ext>
            </p:extLst>
          </p:nvPr>
        </p:nvGraphicFramePr>
        <p:xfrm>
          <a:off x="157974" y="172089"/>
          <a:ext cx="9755460" cy="6090074"/>
        </p:xfrm>
        <a:graphic>
          <a:graphicData uri="http://schemas.openxmlformats.org/drawingml/2006/table">
            <a:tbl>
              <a:tblPr/>
              <a:tblGrid>
                <a:gridCol w="4223514">
                  <a:extLst>
                    <a:ext uri="{9D8B030D-6E8A-4147-A177-3AD203B41FA5}">
                      <a16:colId xmlns:a16="http://schemas.microsoft.com/office/drawing/2014/main" val="2045099188"/>
                    </a:ext>
                  </a:extLst>
                </a:gridCol>
                <a:gridCol w="1517893">
                  <a:extLst>
                    <a:ext uri="{9D8B030D-6E8A-4147-A177-3AD203B41FA5}">
                      <a16:colId xmlns:a16="http://schemas.microsoft.com/office/drawing/2014/main" val="4183341278"/>
                    </a:ext>
                  </a:extLst>
                </a:gridCol>
                <a:gridCol w="1203945">
                  <a:extLst>
                    <a:ext uri="{9D8B030D-6E8A-4147-A177-3AD203B41FA5}">
                      <a16:colId xmlns:a16="http://schemas.microsoft.com/office/drawing/2014/main" val="2975047156"/>
                    </a:ext>
                  </a:extLst>
                </a:gridCol>
                <a:gridCol w="1538869">
                  <a:extLst>
                    <a:ext uri="{9D8B030D-6E8A-4147-A177-3AD203B41FA5}">
                      <a16:colId xmlns:a16="http://schemas.microsoft.com/office/drawing/2014/main" val="4288010272"/>
                    </a:ext>
                  </a:extLst>
                </a:gridCol>
                <a:gridCol w="1271239">
                  <a:extLst>
                    <a:ext uri="{9D8B030D-6E8A-4147-A177-3AD203B41FA5}">
                      <a16:colId xmlns:a16="http://schemas.microsoft.com/office/drawing/2014/main" val="598026947"/>
                    </a:ext>
                  </a:extLst>
                </a:gridCol>
              </a:tblGrid>
              <a:tr h="410233">
                <a:tc>
                  <a:txBody>
                    <a:bodyPr/>
                    <a:lstStyle/>
                    <a:p>
                      <a:pPr algn="l" fontAlgn="base"/>
                      <a:endParaRPr lang="en-US" sz="1200" b="1" dirty="0">
                        <a:effectLst/>
                        <a:latin typeface="+mn-lt"/>
                      </a:endParaRP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8F9FA"/>
                    </a:solidFill>
                  </a:tcPr>
                </a:tc>
                <a:tc gridSpan="2">
                  <a:txBody>
                    <a:bodyPr/>
                    <a:lstStyle/>
                    <a:p>
                      <a:pPr algn="l" fontAlgn="base"/>
                      <a:r>
                        <a:rPr lang="en-US" sz="1200" b="1" dirty="0">
                          <a:effectLst/>
                          <a:latin typeface="+mn-lt"/>
                        </a:rPr>
                        <a:t>Early cohort (n = 254)</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8F9FA"/>
                    </a:solidFill>
                  </a:tcPr>
                </a:tc>
                <a:tc hMerge="1">
                  <a:txBody>
                    <a:bodyPr/>
                    <a:lstStyle/>
                    <a:p>
                      <a:pPr algn="l" fontAlgn="base"/>
                      <a:endParaRPr lang="en-US" sz="1200" b="1" dirty="0">
                        <a:effectLst/>
                        <a:latin typeface="+mn-lt"/>
                      </a:endParaRPr>
                    </a:p>
                  </a:txBody>
                  <a:tcPr marL="48737" marR="48737" marT="24367" marB="24367"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8F9FA"/>
                    </a:solidFill>
                  </a:tcPr>
                </a:tc>
                <a:tc gridSpan="2">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US" sz="1200" b="1" dirty="0">
                          <a:effectLst/>
                          <a:latin typeface="+mn-lt"/>
                        </a:rPr>
                        <a:t>Later cohort (n = 120)</a:t>
                      </a:r>
                    </a:p>
                    <a:p>
                      <a:pPr algn="l" fontAlgn="base"/>
                      <a:endParaRPr lang="en-US" sz="1200" b="1" dirty="0">
                        <a:effectLst/>
                        <a:latin typeface="+mn-lt"/>
                      </a:endParaRP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8F9FA"/>
                    </a:solidFill>
                  </a:tcPr>
                </a:tc>
                <a:tc hMerge="1">
                  <a:txBody>
                    <a:bodyPr/>
                    <a:lstStyle/>
                    <a:p>
                      <a:pPr algn="l" fontAlgn="base"/>
                      <a:endParaRPr lang="en-US" sz="1200" b="1" dirty="0">
                        <a:effectLst/>
                        <a:latin typeface="+mn-lt"/>
                      </a:endParaRPr>
                    </a:p>
                  </a:txBody>
                  <a:tcPr marL="48737" marR="48737" marT="24367" marB="24367"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8F9FA"/>
                    </a:solidFill>
                  </a:tcPr>
                </a:tc>
                <a:extLst>
                  <a:ext uri="{0D108BD9-81ED-4DB2-BD59-A6C34878D82A}">
                    <a16:rowId xmlns:a16="http://schemas.microsoft.com/office/drawing/2014/main" val="3282144931"/>
                  </a:ext>
                </a:extLst>
              </a:tr>
              <a:tr h="410233">
                <a:tc>
                  <a:txBody>
                    <a:bodyPr/>
                    <a:lstStyle/>
                    <a:p>
                      <a:pPr algn="l" fontAlgn="base"/>
                      <a:endParaRPr lang="en-US" sz="1200" b="1" dirty="0">
                        <a:effectLst/>
                        <a:latin typeface="+mn-lt"/>
                      </a:endParaRP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8F9FA"/>
                    </a:solidFill>
                  </a:tcPr>
                </a:tc>
                <a:tc>
                  <a:txBody>
                    <a:bodyPr/>
                    <a:lstStyle/>
                    <a:p>
                      <a:pPr algn="l" fontAlgn="base"/>
                      <a:r>
                        <a:rPr lang="en-US" sz="1200" b="1">
                          <a:effectLst/>
                          <a:latin typeface="+mn-lt"/>
                        </a:rPr>
                        <a:t>Proportion, unless otherwise specified,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8F9FA"/>
                    </a:solidFill>
                  </a:tcPr>
                </a:tc>
                <a:tc>
                  <a:txBody>
                    <a:bodyPr/>
                    <a:lstStyle/>
                    <a:p>
                      <a:pPr algn="l" fontAlgn="base"/>
                      <a:r>
                        <a:rPr lang="en-US" sz="1200" b="1">
                          <a:effectLst/>
                          <a:latin typeface="+mn-lt"/>
                        </a:rPr>
                        <a:t>Patients with available data, n</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8F9FA"/>
                    </a:solidFill>
                  </a:tcPr>
                </a:tc>
                <a:tc>
                  <a:txBody>
                    <a:bodyPr/>
                    <a:lstStyle/>
                    <a:p>
                      <a:pPr algn="l" fontAlgn="base"/>
                      <a:r>
                        <a:rPr lang="en-US" sz="1200" b="1" dirty="0">
                          <a:effectLst/>
                          <a:latin typeface="+mn-lt"/>
                        </a:rPr>
                        <a:t>Proportion, unless otherwise specified,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8F9FA"/>
                    </a:solidFill>
                  </a:tcPr>
                </a:tc>
                <a:tc>
                  <a:txBody>
                    <a:bodyPr/>
                    <a:lstStyle/>
                    <a:p>
                      <a:pPr algn="l" fontAlgn="base"/>
                      <a:r>
                        <a:rPr lang="en-US" sz="1200" b="1" dirty="0">
                          <a:effectLst/>
                          <a:latin typeface="+mn-lt"/>
                        </a:rPr>
                        <a:t>Patients with available data, n</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8F9FA"/>
                    </a:solidFill>
                  </a:tcPr>
                </a:tc>
                <a:extLst>
                  <a:ext uri="{0D108BD9-81ED-4DB2-BD59-A6C34878D82A}">
                    <a16:rowId xmlns:a16="http://schemas.microsoft.com/office/drawing/2014/main" val="187385322"/>
                  </a:ext>
                </a:extLst>
              </a:tr>
              <a:tr h="215649">
                <a:tc>
                  <a:txBody>
                    <a:bodyPr/>
                    <a:lstStyle/>
                    <a:p>
                      <a:pPr algn="l" fontAlgn="base"/>
                      <a:r>
                        <a:rPr lang="en-US" sz="1200" b="1">
                          <a:effectLst/>
                          <a:latin typeface="+mn-lt"/>
                        </a:rPr>
                        <a:t>Baseline characteristics</a:t>
                      </a:r>
                      <a:r>
                        <a:rPr lang="en-US" sz="1200">
                          <a:effectLst/>
                          <a:latin typeface="+mn-lt"/>
                        </a:rPr>
                        <a:t>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a:effectLst/>
                          <a:latin typeface="+mn-lt"/>
                        </a:rPr>
                        <a:t>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dirty="0">
                          <a:effectLst/>
                          <a:latin typeface="+mn-lt"/>
                        </a:rPr>
                        <a:t>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dirty="0">
                          <a:effectLst/>
                          <a:latin typeface="+mn-lt"/>
                        </a:rPr>
                        <a:t>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a:effectLst/>
                          <a:latin typeface="+mn-lt"/>
                        </a:rPr>
                        <a:t>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extLst>
                  <a:ext uri="{0D108BD9-81ED-4DB2-BD59-A6C34878D82A}">
                    <a16:rowId xmlns:a16="http://schemas.microsoft.com/office/drawing/2014/main" val="3363311912"/>
                  </a:ext>
                </a:extLst>
              </a:tr>
              <a:tr h="410233">
                <a:tc>
                  <a:txBody>
                    <a:bodyPr/>
                    <a:lstStyle/>
                    <a:p>
                      <a:pPr algn="l" fontAlgn="base"/>
                      <a:r>
                        <a:rPr lang="en-US" sz="1200" dirty="0">
                          <a:effectLst/>
                          <a:latin typeface="+mn-lt"/>
                        </a:rPr>
                        <a:t> Age at COVID-19 diagnosis, median in years (range)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a:effectLst/>
                          <a:latin typeface="+mn-lt"/>
                        </a:rPr>
                        <a:t>70 (36 - 98)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dirty="0">
                          <a:effectLst/>
                          <a:latin typeface="+mn-lt"/>
                        </a:rPr>
                        <a:t>254 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a:effectLst/>
                          <a:latin typeface="+mn-lt"/>
                        </a:rPr>
                        <a:t>65.5 (29-93)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dirty="0">
                          <a:effectLst/>
                          <a:latin typeface="+mn-lt"/>
                        </a:rPr>
                        <a:t>120 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extLst>
                  <a:ext uri="{0D108BD9-81ED-4DB2-BD59-A6C34878D82A}">
                    <a16:rowId xmlns:a16="http://schemas.microsoft.com/office/drawing/2014/main" val="3691849866"/>
                  </a:ext>
                </a:extLst>
              </a:tr>
              <a:tr h="280510">
                <a:tc>
                  <a:txBody>
                    <a:bodyPr/>
                    <a:lstStyle/>
                    <a:p>
                      <a:pPr algn="l" fontAlgn="base"/>
                      <a:r>
                        <a:rPr lang="en-US" sz="1200" dirty="0">
                          <a:effectLst/>
                          <a:latin typeface="+mn-lt"/>
                        </a:rPr>
                        <a:t> CIRS,</a:t>
                      </a:r>
                      <a:r>
                        <a:rPr lang="en-US" sz="1200" u="none" strike="noStrike" baseline="30000" dirty="0">
                          <a:solidFill>
                            <a:srgbClr val="B7000F"/>
                          </a:solidFill>
                          <a:effectLst/>
                          <a:latin typeface="+mn-lt"/>
                        </a:rPr>
                        <a:t> </a:t>
                      </a:r>
                      <a:r>
                        <a:rPr lang="en-US" sz="1200" dirty="0">
                          <a:effectLst/>
                          <a:latin typeface="+mn-lt"/>
                        </a:rPr>
                        <a:t>median (range)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a:effectLst/>
                          <a:latin typeface="+mn-lt"/>
                        </a:rPr>
                        <a:t>8 (4-32)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a:effectLst/>
                          <a:latin typeface="+mn-lt"/>
                        </a:rPr>
                        <a:t>229 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a:effectLst/>
                          <a:latin typeface="+mn-lt"/>
                        </a:rPr>
                        <a:t>8 (4-21)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dirty="0">
                          <a:effectLst/>
                          <a:latin typeface="+mn-lt"/>
                        </a:rPr>
                        <a:t>117 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extLst>
                  <a:ext uri="{0D108BD9-81ED-4DB2-BD59-A6C34878D82A}">
                    <a16:rowId xmlns:a16="http://schemas.microsoft.com/office/drawing/2014/main" val="3876932767"/>
                  </a:ext>
                </a:extLst>
              </a:tr>
              <a:tr h="215649">
                <a:tc>
                  <a:txBody>
                    <a:bodyPr/>
                    <a:lstStyle/>
                    <a:p>
                      <a:pPr algn="l" fontAlgn="base"/>
                      <a:r>
                        <a:rPr lang="en-US" sz="1200" b="1">
                          <a:effectLst/>
                          <a:latin typeface="+mn-lt"/>
                        </a:rPr>
                        <a:t>CLL treatment history</a:t>
                      </a:r>
                      <a:r>
                        <a:rPr lang="en-US" sz="1200">
                          <a:effectLst/>
                          <a:latin typeface="+mn-lt"/>
                        </a:rPr>
                        <a:t>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a:effectLst/>
                          <a:latin typeface="+mn-lt"/>
                        </a:rPr>
                        <a:t>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a:effectLst/>
                          <a:latin typeface="+mn-lt"/>
                        </a:rPr>
                        <a:t>253 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a:effectLst/>
                          <a:latin typeface="+mn-lt"/>
                        </a:rPr>
                        <a:t>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dirty="0">
                          <a:effectLst/>
                          <a:latin typeface="+mn-lt"/>
                        </a:rPr>
                        <a:t>119 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extLst>
                  <a:ext uri="{0D108BD9-81ED-4DB2-BD59-A6C34878D82A}">
                    <a16:rowId xmlns:a16="http://schemas.microsoft.com/office/drawing/2014/main" val="2310971555"/>
                  </a:ext>
                </a:extLst>
              </a:tr>
              <a:tr h="150789">
                <a:tc>
                  <a:txBody>
                    <a:bodyPr/>
                    <a:lstStyle/>
                    <a:p>
                      <a:pPr algn="l" fontAlgn="base"/>
                      <a:r>
                        <a:rPr lang="en-US" sz="1200" dirty="0">
                          <a:effectLst/>
                          <a:latin typeface="+mn-lt"/>
                        </a:rPr>
                        <a:t> Never treated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a:effectLst/>
                          <a:latin typeface="+mn-lt"/>
                        </a:rPr>
                        <a:t>44 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a:effectLst/>
                          <a:latin typeface="+mn-lt"/>
                        </a:rPr>
                        <a:t>—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a:effectLst/>
                          <a:latin typeface="+mn-lt"/>
                        </a:rPr>
                        <a:t>47 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a:effectLst/>
                          <a:latin typeface="+mn-lt"/>
                        </a:rPr>
                        <a:t>—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extLst>
                  <a:ext uri="{0D108BD9-81ED-4DB2-BD59-A6C34878D82A}">
                    <a16:rowId xmlns:a16="http://schemas.microsoft.com/office/drawing/2014/main" val="3501420058"/>
                  </a:ext>
                </a:extLst>
              </a:tr>
              <a:tr h="150789">
                <a:tc>
                  <a:txBody>
                    <a:bodyPr/>
                    <a:lstStyle/>
                    <a:p>
                      <a:pPr algn="l" fontAlgn="base"/>
                      <a:r>
                        <a:rPr lang="en-US" sz="1200">
                          <a:effectLst/>
                          <a:latin typeface="+mn-lt"/>
                        </a:rPr>
                        <a:t> Prior therapy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a:effectLst/>
                          <a:latin typeface="+mn-lt"/>
                        </a:rPr>
                        <a:t>56 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a:effectLst/>
                          <a:latin typeface="+mn-lt"/>
                        </a:rPr>
                        <a:t>—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a:effectLst/>
                          <a:latin typeface="+mn-lt"/>
                        </a:rPr>
                        <a:t>53 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dirty="0">
                          <a:effectLst/>
                          <a:latin typeface="+mn-lt"/>
                        </a:rPr>
                        <a:t>—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extLst>
                  <a:ext uri="{0D108BD9-81ED-4DB2-BD59-A6C34878D82A}">
                    <a16:rowId xmlns:a16="http://schemas.microsoft.com/office/drawing/2014/main" val="2660874257"/>
                  </a:ext>
                </a:extLst>
              </a:tr>
              <a:tr h="209644">
                <a:tc>
                  <a:txBody>
                    <a:bodyPr/>
                    <a:lstStyle/>
                    <a:p>
                      <a:pPr algn="l" fontAlgn="base"/>
                      <a:r>
                        <a:rPr lang="en-US" sz="1200">
                          <a:effectLst/>
                          <a:latin typeface="+mn-lt"/>
                        </a:rPr>
                        <a:t> Lines of therapy for previously treated patients, median (range)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a:effectLst/>
                          <a:latin typeface="+mn-lt"/>
                        </a:rPr>
                        <a:t>1.5 (1-8)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a:effectLst/>
                          <a:latin typeface="+mn-lt"/>
                        </a:rPr>
                        <a:t>136 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a:effectLst/>
                          <a:latin typeface="+mn-lt"/>
                        </a:rPr>
                        <a:t>1 (1-7)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a:effectLst/>
                          <a:latin typeface="+mn-lt"/>
                        </a:rPr>
                        <a:t>61 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extLst>
                  <a:ext uri="{0D108BD9-81ED-4DB2-BD59-A6C34878D82A}">
                    <a16:rowId xmlns:a16="http://schemas.microsoft.com/office/drawing/2014/main" val="734969774"/>
                  </a:ext>
                </a:extLst>
              </a:tr>
              <a:tr h="0">
                <a:tc>
                  <a:txBody>
                    <a:bodyPr/>
                    <a:lstStyle/>
                    <a:p>
                      <a:pPr algn="l" fontAlgn="base"/>
                      <a:r>
                        <a:rPr lang="en-US" sz="1200">
                          <a:effectLst/>
                          <a:latin typeface="+mn-lt"/>
                        </a:rPr>
                        <a:t> Receiving therapy at time of COVID-19 diagnosis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a:effectLst/>
                          <a:latin typeface="+mn-lt"/>
                        </a:rPr>
                        <a:t>39 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a:effectLst/>
                          <a:latin typeface="+mn-lt"/>
                        </a:rPr>
                        <a:t>254 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a:effectLst/>
                          <a:latin typeface="+mn-lt"/>
                        </a:rPr>
                        <a:t>34 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a:effectLst/>
                          <a:latin typeface="+mn-lt"/>
                        </a:rPr>
                        <a:t>119 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extLst>
                  <a:ext uri="{0D108BD9-81ED-4DB2-BD59-A6C34878D82A}">
                    <a16:rowId xmlns:a16="http://schemas.microsoft.com/office/drawing/2014/main" val="1610611483"/>
                  </a:ext>
                </a:extLst>
              </a:tr>
              <a:tr h="0">
                <a:tc>
                  <a:txBody>
                    <a:bodyPr/>
                    <a:lstStyle/>
                    <a:p>
                      <a:pPr algn="l" fontAlgn="base"/>
                      <a:r>
                        <a:rPr lang="en-US" sz="1200">
                          <a:effectLst/>
                          <a:latin typeface="+mn-lt"/>
                        </a:rPr>
                        <a:t> Receiving BTK inhibitor at time of COVID-19 diagnosis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a:effectLst/>
                          <a:latin typeface="+mn-lt"/>
                        </a:rPr>
                        <a:t>29 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a:effectLst/>
                          <a:latin typeface="+mn-lt"/>
                        </a:rPr>
                        <a:t>253 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a:effectLst/>
                          <a:latin typeface="+mn-lt"/>
                        </a:rPr>
                        <a:t>21 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dirty="0">
                          <a:effectLst/>
                          <a:latin typeface="+mn-lt"/>
                        </a:rPr>
                        <a:t>119 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extLst>
                  <a:ext uri="{0D108BD9-81ED-4DB2-BD59-A6C34878D82A}">
                    <a16:rowId xmlns:a16="http://schemas.microsoft.com/office/drawing/2014/main" val="3788931340"/>
                  </a:ext>
                </a:extLst>
              </a:tr>
              <a:tr h="0">
                <a:tc>
                  <a:txBody>
                    <a:bodyPr/>
                    <a:lstStyle/>
                    <a:p>
                      <a:pPr algn="l" fontAlgn="base"/>
                      <a:r>
                        <a:rPr lang="en-US" sz="1200">
                          <a:effectLst/>
                          <a:latin typeface="+mn-lt"/>
                        </a:rPr>
                        <a:t> Receiving venetoclax at time of COVID-19 diagnosis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a:effectLst/>
                          <a:latin typeface="+mn-lt"/>
                        </a:rPr>
                        <a:t>8 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a:effectLst/>
                          <a:latin typeface="+mn-lt"/>
                        </a:rPr>
                        <a:t>253 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a:effectLst/>
                          <a:latin typeface="+mn-lt"/>
                        </a:rPr>
                        <a:t>9 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dirty="0">
                          <a:effectLst/>
                          <a:latin typeface="+mn-lt"/>
                        </a:rPr>
                        <a:t>119 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extLst>
                  <a:ext uri="{0D108BD9-81ED-4DB2-BD59-A6C34878D82A}">
                    <a16:rowId xmlns:a16="http://schemas.microsoft.com/office/drawing/2014/main" val="4292320972"/>
                  </a:ext>
                </a:extLst>
              </a:tr>
              <a:tr h="215649">
                <a:tc>
                  <a:txBody>
                    <a:bodyPr/>
                    <a:lstStyle/>
                    <a:p>
                      <a:pPr algn="l" fontAlgn="base"/>
                      <a:r>
                        <a:rPr lang="en-US" sz="1200" b="1">
                          <a:effectLst/>
                          <a:latin typeface="+mn-lt"/>
                        </a:rPr>
                        <a:t>COVID-19 management</a:t>
                      </a:r>
                      <a:r>
                        <a:rPr lang="en-US" sz="1200">
                          <a:effectLst/>
                          <a:latin typeface="+mn-lt"/>
                        </a:rPr>
                        <a:t>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a:effectLst/>
                          <a:latin typeface="+mn-lt"/>
                        </a:rPr>
                        <a:t>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a:effectLst/>
                          <a:latin typeface="+mn-lt"/>
                        </a:rPr>
                        <a:t>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a:effectLst/>
                          <a:latin typeface="+mn-lt"/>
                        </a:rPr>
                        <a:t>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a:effectLst/>
                          <a:latin typeface="+mn-lt"/>
                        </a:rPr>
                        <a:t>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extLst>
                  <a:ext uri="{0D108BD9-81ED-4DB2-BD59-A6C34878D82A}">
                    <a16:rowId xmlns:a16="http://schemas.microsoft.com/office/drawing/2014/main" val="3980187333"/>
                  </a:ext>
                </a:extLst>
              </a:tr>
              <a:tr h="150789">
                <a:tc>
                  <a:txBody>
                    <a:bodyPr/>
                    <a:lstStyle/>
                    <a:p>
                      <a:pPr algn="l" fontAlgn="base"/>
                      <a:r>
                        <a:rPr lang="en-US" sz="1200">
                          <a:effectLst/>
                          <a:latin typeface="+mn-lt"/>
                        </a:rPr>
                        <a:t> Admitted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a:effectLst/>
                          <a:latin typeface="+mn-lt"/>
                        </a:rPr>
                        <a:t>85 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a:effectLst/>
                          <a:latin typeface="+mn-lt"/>
                        </a:rPr>
                        <a:t>252 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a:effectLst/>
                          <a:latin typeface="+mn-lt"/>
                        </a:rPr>
                        <a:t>55 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a:effectLst/>
                          <a:latin typeface="+mn-lt"/>
                        </a:rPr>
                        <a:t>119 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extLst>
                  <a:ext uri="{0D108BD9-81ED-4DB2-BD59-A6C34878D82A}">
                    <a16:rowId xmlns:a16="http://schemas.microsoft.com/office/drawing/2014/main" val="3022758396"/>
                  </a:ext>
                </a:extLst>
              </a:tr>
              <a:tr h="215649">
                <a:tc>
                  <a:txBody>
                    <a:bodyPr/>
                    <a:lstStyle/>
                    <a:p>
                      <a:pPr algn="l" fontAlgn="base"/>
                      <a:r>
                        <a:rPr lang="en-US" sz="1200">
                          <a:effectLst/>
                          <a:latin typeface="+mn-lt"/>
                        </a:rPr>
                        <a:t> ICU admission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a:effectLst/>
                          <a:latin typeface="+mn-lt"/>
                        </a:rPr>
                        <a:t>32 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a:effectLst/>
                          <a:latin typeface="+mn-lt"/>
                        </a:rPr>
                        <a:t>250 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a:effectLst/>
                          <a:latin typeface="+mn-lt"/>
                        </a:rPr>
                        <a:t>15 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a:effectLst/>
                          <a:latin typeface="+mn-lt"/>
                        </a:rPr>
                        <a:t>107 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extLst>
                  <a:ext uri="{0D108BD9-81ED-4DB2-BD59-A6C34878D82A}">
                    <a16:rowId xmlns:a16="http://schemas.microsoft.com/office/drawing/2014/main" val="663650852"/>
                  </a:ext>
                </a:extLst>
              </a:tr>
              <a:tr h="280510">
                <a:tc>
                  <a:txBody>
                    <a:bodyPr/>
                    <a:lstStyle/>
                    <a:p>
                      <a:pPr algn="l" fontAlgn="base"/>
                      <a:r>
                        <a:rPr lang="en-US" sz="1200">
                          <a:effectLst/>
                          <a:latin typeface="+mn-lt"/>
                        </a:rPr>
                        <a:t> Imaging performed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a:effectLst/>
                          <a:latin typeface="+mn-lt"/>
                        </a:rPr>
                        <a:t>89 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a:effectLst/>
                          <a:latin typeface="+mn-lt"/>
                        </a:rPr>
                        <a:t>245 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a:effectLst/>
                          <a:latin typeface="+mn-lt"/>
                        </a:rPr>
                        <a:t>60 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a:effectLst/>
                          <a:latin typeface="+mn-lt"/>
                        </a:rPr>
                        <a:t>108 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extLst>
                  <a:ext uri="{0D108BD9-81ED-4DB2-BD59-A6C34878D82A}">
                    <a16:rowId xmlns:a16="http://schemas.microsoft.com/office/drawing/2014/main" val="373745554"/>
                  </a:ext>
                </a:extLst>
              </a:tr>
              <a:tr h="280510">
                <a:tc>
                  <a:txBody>
                    <a:bodyPr/>
                    <a:lstStyle/>
                    <a:p>
                      <a:pPr algn="l" fontAlgn="base"/>
                      <a:r>
                        <a:rPr lang="en-US" sz="1200">
                          <a:effectLst/>
                          <a:latin typeface="+mn-lt"/>
                        </a:rPr>
                        <a:t> Pneumonia on imaging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a:effectLst/>
                          <a:latin typeface="+mn-lt"/>
                        </a:rPr>
                        <a:t>88 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a:effectLst/>
                          <a:latin typeface="+mn-lt"/>
                        </a:rPr>
                        <a:t>224 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a:effectLst/>
                          <a:latin typeface="+mn-lt"/>
                        </a:rPr>
                        <a:t>62 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a:effectLst/>
                          <a:latin typeface="+mn-lt"/>
                        </a:rPr>
                        <a:t>82 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extLst>
                  <a:ext uri="{0D108BD9-81ED-4DB2-BD59-A6C34878D82A}">
                    <a16:rowId xmlns:a16="http://schemas.microsoft.com/office/drawing/2014/main" val="1013513089"/>
                  </a:ext>
                </a:extLst>
              </a:tr>
              <a:tr h="280510">
                <a:tc>
                  <a:txBody>
                    <a:bodyPr/>
                    <a:lstStyle/>
                    <a:p>
                      <a:pPr algn="l" fontAlgn="base"/>
                      <a:r>
                        <a:rPr lang="en-US" sz="1200">
                          <a:effectLst/>
                          <a:latin typeface="+mn-lt"/>
                        </a:rPr>
                        <a:t> Supplemental oxygen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a:effectLst/>
                          <a:latin typeface="+mn-lt"/>
                        </a:rPr>
                        <a:t>78 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a:effectLst/>
                          <a:latin typeface="+mn-lt"/>
                        </a:rPr>
                        <a:t>250 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a:effectLst/>
                          <a:latin typeface="+mn-lt"/>
                        </a:rPr>
                        <a:t>45 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a:effectLst/>
                          <a:latin typeface="+mn-lt"/>
                        </a:rPr>
                        <a:t>112 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extLst>
                  <a:ext uri="{0D108BD9-81ED-4DB2-BD59-A6C34878D82A}">
                    <a16:rowId xmlns:a16="http://schemas.microsoft.com/office/drawing/2014/main" val="4212258929"/>
                  </a:ext>
                </a:extLst>
              </a:tr>
              <a:tr h="345371">
                <a:tc>
                  <a:txBody>
                    <a:bodyPr/>
                    <a:lstStyle/>
                    <a:p>
                      <a:pPr algn="l" fontAlgn="base"/>
                      <a:r>
                        <a:rPr lang="en-US" sz="1200">
                          <a:effectLst/>
                          <a:latin typeface="+mn-lt"/>
                        </a:rPr>
                        <a:t> Mechanical ventilation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a:effectLst/>
                          <a:latin typeface="+mn-lt"/>
                        </a:rPr>
                        <a:t>25 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a:effectLst/>
                          <a:latin typeface="+mn-lt"/>
                        </a:rPr>
                        <a:t>246 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a:effectLst/>
                          <a:latin typeface="+mn-lt"/>
                        </a:rPr>
                        <a:t>9 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a:effectLst/>
                          <a:latin typeface="+mn-lt"/>
                        </a:rPr>
                        <a:t>111 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extLst>
                  <a:ext uri="{0D108BD9-81ED-4DB2-BD59-A6C34878D82A}">
                    <a16:rowId xmlns:a16="http://schemas.microsoft.com/office/drawing/2014/main" val="2601091951"/>
                  </a:ext>
                </a:extLst>
              </a:tr>
              <a:tr h="280510">
                <a:tc>
                  <a:txBody>
                    <a:bodyPr/>
                    <a:lstStyle/>
                    <a:p>
                      <a:pPr algn="l" fontAlgn="base"/>
                      <a:r>
                        <a:rPr lang="en-US" sz="1200">
                          <a:effectLst/>
                          <a:latin typeface="+mn-lt"/>
                        </a:rPr>
                        <a:t> Steroids administered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a:effectLst/>
                          <a:latin typeface="+mn-lt"/>
                        </a:rPr>
                        <a:t>42 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a:effectLst/>
                          <a:latin typeface="+mn-lt"/>
                        </a:rPr>
                        <a:t>244 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a:effectLst/>
                          <a:latin typeface="+mn-lt"/>
                        </a:rPr>
                        <a:t>39 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tc>
                  <a:txBody>
                    <a:bodyPr/>
                    <a:lstStyle/>
                    <a:p>
                      <a:pPr algn="l" fontAlgn="base"/>
                      <a:r>
                        <a:rPr lang="en-US" sz="1200" dirty="0">
                          <a:effectLst/>
                          <a:latin typeface="+mn-lt"/>
                        </a:rPr>
                        <a:t>112 </a:t>
                      </a:r>
                    </a:p>
                  </a:txBody>
                  <a:tcPr marL="45720" marR="45720" anchor="ctr">
                    <a:lnL w="9525" cap="flat" cmpd="sng" algn="ctr">
                      <a:solidFill>
                        <a:srgbClr val="1A1A1A"/>
                      </a:solidFill>
                      <a:prstDash val="solid"/>
                      <a:round/>
                      <a:headEnd type="none" w="med" len="med"/>
                      <a:tailEnd type="none" w="med" len="med"/>
                    </a:lnL>
                    <a:lnR w="9525" cap="flat" cmpd="sng" algn="ctr">
                      <a:solidFill>
                        <a:srgbClr val="1A1A1A"/>
                      </a:solidFill>
                      <a:prstDash val="solid"/>
                      <a:round/>
                      <a:headEnd type="none" w="med" len="med"/>
                      <a:tailEnd type="none" w="med" len="med"/>
                    </a:lnR>
                    <a:lnT w="9525" cap="flat" cmpd="sng" algn="ctr">
                      <a:solidFill>
                        <a:srgbClr val="1A1A1A"/>
                      </a:solidFill>
                      <a:prstDash val="solid"/>
                      <a:round/>
                      <a:headEnd type="none" w="med" len="med"/>
                      <a:tailEnd type="none" w="med" len="med"/>
                    </a:lnT>
                    <a:lnB w="9525" cap="flat" cmpd="sng" algn="ctr">
                      <a:solidFill>
                        <a:srgbClr val="1A1A1A"/>
                      </a:solidFill>
                      <a:prstDash val="solid"/>
                      <a:round/>
                      <a:headEnd type="none" w="med" len="med"/>
                      <a:tailEnd type="none" w="med" len="med"/>
                    </a:lnB>
                    <a:solidFill>
                      <a:srgbClr val="FFFFFF"/>
                    </a:solidFill>
                  </a:tcPr>
                </a:tc>
                <a:extLst>
                  <a:ext uri="{0D108BD9-81ED-4DB2-BD59-A6C34878D82A}">
                    <a16:rowId xmlns:a16="http://schemas.microsoft.com/office/drawing/2014/main" val="3607614762"/>
                  </a:ext>
                </a:extLst>
              </a:tr>
            </a:tbl>
          </a:graphicData>
        </a:graphic>
      </p:graphicFrame>
      <p:sp>
        <p:nvSpPr>
          <p:cNvPr id="5" name="TextBox 4">
            <a:extLst>
              <a:ext uri="{FF2B5EF4-FFF2-40B4-BE49-F238E27FC236}">
                <a16:creationId xmlns:a16="http://schemas.microsoft.com/office/drawing/2014/main" id="{1A825C3A-7A87-834D-BA81-4F7DAEFC8953}"/>
              </a:ext>
            </a:extLst>
          </p:cNvPr>
          <p:cNvSpPr txBox="1"/>
          <p:nvPr/>
        </p:nvSpPr>
        <p:spPr>
          <a:xfrm>
            <a:off x="0" y="6611779"/>
            <a:ext cx="9720456" cy="246221"/>
          </a:xfrm>
          <a:prstGeom prst="rect">
            <a:avLst/>
          </a:prstGeom>
          <a:noFill/>
        </p:spPr>
        <p:txBody>
          <a:bodyPr wrap="square" rtlCol="0">
            <a:spAutoFit/>
          </a:bodyPr>
          <a:lstStyle/>
          <a:p>
            <a:r>
              <a:rPr lang="en-US" sz="1000" dirty="0" err="1"/>
              <a:t>Roeker</a:t>
            </a:r>
            <a:r>
              <a:rPr lang="en-US" sz="1000" dirty="0"/>
              <a:t> LE et al. Blood 2021;138(18):1768-73.</a:t>
            </a:r>
          </a:p>
        </p:txBody>
      </p:sp>
      <p:sp>
        <p:nvSpPr>
          <p:cNvPr id="6" name="TextBox 5">
            <a:extLst>
              <a:ext uri="{FF2B5EF4-FFF2-40B4-BE49-F238E27FC236}">
                <a16:creationId xmlns:a16="http://schemas.microsoft.com/office/drawing/2014/main" id="{8B0F0687-B036-DE4C-9C39-B7C18FAF18B4}"/>
              </a:ext>
            </a:extLst>
          </p:cNvPr>
          <p:cNvSpPr txBox="1"/>
          <p:nvPr/>
        </p:nvSpPr>
        <p:spPr>
          <a:xfrm>
            <a:off x="9991493" y="638049"/>
            <a:ext cx="2167054" cy="4801314"/>
          </a:xfrm>
          <a:prstGeom prst="rect">
            <a:avLst/>
          </a:prstGeom>
          <a:noFill/>
          <a:ln>
            <a:solidFill>
              <a:schemeClr val="tx1"/>
            </a:solidFill>
          </a:ln>
        </p:spPr>
        <p:txBody>
          <a:bodyPr wrap="square" rtlCol="0">
            <a:spAutoFit/>
          </a:bodyPr>
          <a:lstStyle/>
          <a:p>
            <a:pPr fontAlgn="base"/>
            <a:r>
              <a:rPr lang="en-US" u="sng" dirty="0"/>
              <a:t>Univariable analyses </a:t>
            </a:r>
            <a:r>
              <a:rPr lang="en-US" dirty="0"/>
              <a:t>administration of specific COVID-19 therapies and OS (admitted patients):</a:t>
            </a:r>
          </a:p>
          <a:p>
            <a:pPr fontAlgn="base"/>
            <a:r>
              <a:rPr lang="en-US" dirty="0" err="1"/>
              <a:t>Remdesivir</a:t>
            </a:r>
            <a:r>
              <a:rPr lang="en-US" dirty="0"/>
              <a:t> and  convalescent plasma administration were associated with improved OS, whereas admitted patients who received corticosteroids and hydroxychloroquine had an increased risk of death.</a:t>
            </a:r>
          </a:p>
        </p:txBody>
      </p:sp>
      <p:sp>
        <p:nvSpPr>
          <p:cNvPr id="7" name="TextBox 6">
            <a:extLst>
              <a:ext uri="{FF2B5EF4-FFF2-40B4-BE49-F238E27FC236}">
                <a16:creationId xmlns:a16="http://schemas.microsoft.com/office/drawing/2014/main" id="{7134B5A1-70C3-024D-913D-FD830FB196A1}"/>
              </a:ext>
            </a:extLst>
          </p:cNvPr>
          <p:cNvSpPr txBox="1"/>
          <p:nvPr/>
        </p:nvSpPr>
        <p:spPr>
          <a:xfrm>
            <a:off x="5929746" y="6517886"/>
            <a:ext cx="6262254" cy="323165"/>
          </a:xfrm>
          <a:prstGeom prst="rect">
            <a:avLst/>
          </a:prstGeom>
          <a:noFill/>
        </p:spPr>
        <p:txBody>
          <a:bodyPr wrap="square">
            <a:spAutoFit/>
          </a:bodyPr>
          <a:lstStyle/>
          <a:p>
            <a:pPr algn="r"/>
            <a:r>
              <a:rPr lang="en-US" sz="1500" b="0" i="0" dirty="0">
                <a:effectLst/>
                <a:latin typeface="Calibri" panose="020F0502020204030204" pitchFamily="34" charset="0"/>
                <a:cs typeface="Calibri" panose="020F0502020204030204" pitchFamily="34" charset="0"/>
              </a:rPr>
              <a:t>Courtesy of Lindsey </a:t>
            </a:r>
            <a:r>
              <a:rPr lang="en-US" sz="1500" b="0" i="0" dirty="0" err="1">
                <a:effectLst/>
                <a:latin typeface="Calibri" panose="020F0502020204030204" pitchFamily="34" charset="0"/>
                <a:cs typeface="Calibri" panose="020F0502020204030204" pitchFamily="34" charset="0"/>
              </a:rPr>
              <a:t>Roeker</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8762737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1061DA-EE04-3444-89BA-9261E0ABC324}"/>
              </a:ext>
            </a:extLst>
          </p:cNvPr>
          <p:cNvSpPr>
            <a:spLocks noGrp="1"/>
          </p:cNvSpPr>
          <p:nvPr>
            <p:ph type="title"/>
          </p:nvPr>
        </p:nvSpPr>
        <p:spPr/>
        <p:txBody>
          <a:bodyPr/>
          <a:lstStyle/>
          <a:p>
            <a:r>
              <a:rPr lang="en-US" dirty="0"/>
              <a:t>Conclusions: </a:t>
            </a:r>
          </a:p>
        </p:txBody>
      </p:sp>
      <p:sp>
        <p:nvSpPr>
          <p:cNvPr id="5" name="Text Placeholder 4">
            <a:extLst>
              <a:ext uri="{FF2B5EF4-FFF2-40B4-BE49-F238E27FC236}">
                <a16:creationId xmlns:a16="http://schemas.microsoft.com/office/drawing/2014/main" id="{B5FA5F98-ED9B-134C-8C4D-A1CC2A2FD935}"/>
              </a:ext>
            </a:extLst>
          </p:cNvPr>
          <p:cNvSpPr>
            <a:spLocks noGrp="1"/>
          </p:cNvSpPr>
          <p:nvPr>
            <p:ph type="body" idx="1"/>
          </p:nvPr>
        </p:nvSpPr>
        <p:spPr/>
        <p:txBody>
          <a:bodyPr/>
          <a:lstStyle/>
          <a:p>
            <a:r>
              <a:rPr lang="en-US" dirty="0"/>
              <a:t>Impact on patient care and treatment algorithms </a:t>
            </a:r>
          </a:p>
        </p:txBody>
      </p:sp>
      <p:sp>
        <p:nvSpPr>
          <p:cNvPr id="6" name="Content Placeholder 5">
            <a:extLst>
              <a:ext uri="{FF2B5EF4-FFF2-40B4-BE49-F238E27FC236}">
                <a16:creationId xmlns:a16="http://schemas.microsoft.com/office/drawing/2014/main" id="{3B1AB34F-D0C5-454D-801E-E4790645EFC8}"/>
              </a:ext>
            </a:extLst>
          </p:cNvPr>
          <p:cNvSpPr>
            <a:spLocks noGrp="1"/>
          </p:cNvSpPr>
          <p:nvPr>
            <p:ph sz="half" idx="2"/>
          </p:nvPr>
        </p:nvSpPr>
        <p:spPr/>
        <p:txBody>
          <a:bodyPr/>
          <a:lstStyle/>
          <a:p>
            <a:r>
              <a:rPr lang="en-US" dirty="0"/>
              <a:t>COVID-19 related mortality has fallen over time, mirroring population-based studies</a:t>
            </a:r>
          </a:p>
          <a:p>
            <a:r>
              <a:rPr lang="en-US" dirty="0"/>
              <a:t>COVID directed therapies may be associated with outcomes that vary from a general population to those with CLL </a:t>
            </a:r>
          </a:p>
          <a:p>
            <a:endParaRPr lang="en-US" dirty="0"/>
          </a:p>
        </p:txBody>
      </p:sp>
      <p:sp>
        <p:nvSpPr>
          <p:cNvPr id="7" name="Text Placeholder 6">
            <a:extLst>
              <a:ext uri="{FF2B5EF4-FFF2-40B4-BE49-F238E27FC236}">
                <a16:creationId xmlns:a16="http://schemas.microsoft.com/office/drawing/2014/main" id="{3DCD53A2-2FF5-244C-A348-4B2A417F0F12}"/>
              </a:ext>
            </a:extLst>
          </p:cNvPr>
          <p:cNvSpPr>
            <a:spLocks noGrp="1"/>
          </p:cNvSpPr>
          <p:nvPr>
            <p:ph type="body" sz="quarter" idx="3"/>
          </p:nvPr>
        </p:nvSpPr>
        <p:spPr/>
        <p:txBody>
          <a:bodyPr/>
          <a:lstStyle/>
          <a:p>
            <a:r>
              <a:rPr lang="en-US" dirty="0"/>
              <a:t>Implications for future research</a:t>
            </a:r>
          </a:p>
        </p:txBody>
      </p:sp>
      <p:sp>
        <p:nvSpPr>
          <p:cNvPr id="8" name="Content Placeholder 7">
            <a:extLst>
              <a:ext uri="{FF2B5EF4-FFF2-40B4-BE49-F238E27FC236}">
                <a16:creationId xmlns:a16="http://schemas.microsoft.com/office/drawing/2014/main" id="{B36EEBAA-11DD-4F44-A86A-3C20039C55AC}"/>
              </a:ext>
            </a:extLst>
          </p:cNvPr>
          <p:cNvSpPr>
            <a:spLocks noGrp="1"/>
          </p:cNvSpPr>
          <p:nvPr>
            <p:ph sz="quarter" idx="4"/>
          </p:nvPr>
        </p:nvSpPr>
        <p:spPr/>
        <p:txBody>
          <a:bodyPr/>
          <a:lstStyle/>
          <a:p>
            <a:r>
              <a:rPr lang="en-US" dirty="0"/>
              <a:t>COVID-19 directed therapy may have different outcomes in patients with CLL than other hosts, require study of disease-specific outcomes</a:t>
            </a:r>
          </a:p>
        </p:txBody>
      </p:sp>
      <p:sp>
        <p:nvSpPr>
          <p:cNvPr id="9" name="TextBox 8">
            <a:extLst>
              <a:ext uri="{FF2B5EF4-FFF2-40B4-BE49-F238E27FC236}">
                <a16:creationId xmlns:a16="http://schemas.microsoft.com/office/drawing/2014/main" id="{833BF3BB-3D9A-D943-933C-217D3B54E492}"/>
              </a:ext>
            </a:extLst>
          </p:cNvPr>
          <p:cNvSpPr txBox="1"/>
          <p:nvPr/>
        </p:nvSpPr>
        <p:spPr>
          <a:xfrm>
            <a:off x="5929746" y="6517886"/>
            <a:ext cx="6262254" cy="323165"/>
          </a:xfrm>
          <a:prstGeom prst="rect">
            <a:avLst/>
          </a:prstGeom>
          <a:noFill/>
        </p:spPr>
        <p:txBody>
          <a:bodyPr wrap="square">
            <a:spAutoFit/>
          </a:bodyPr>
          <a:lstStyle/>
          <a:p>
            <a:pPr algn="r"/>
            <a:r>
              <a:rPr lang="en-US" sz="1500" b="0" i="0" dirty="0">
                <a:effectLst/>
                <a:latin typeface="Calibri" panose="020F0502020204030204" pitchFamily="34" charset="0"/>
                <a:cs typeface="Calibri" panose="020F0502020204030204" pitchFamily="34" charset="0"/>
              </a:rPr>
              <a:t>Courtesy of Lindsey </a:t>
            </a:r>
            <a:r>
              <a:rPr lang="en-US" sz="1500" b="0" i="0" dirty="0" err="1">
                <a:effectLst/>
                <a:latin typeface="Calibri" panose="020F0502020204030204" pitchFamily="34" charset="0"/>
                <a:cs typeface="Calibri" panose="020F0502020204030204" pitchFamily="34" charset="0"/>
              </a:rPr>
              <a:t>Roeker</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583169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861279B-80BD-1B40-BF53-40C520316595}"/>
              </a:ext>
            </a:extLst>
          </p:cNvPr>
          <p:cNvPicPr>
            <a:picLocks noChangeAspect="1"/>
          </p:cNvPicPr>
          <p:nvPr/>
        </p:nvPicPr>
        <p:blipFill rotWithShape="1">
          <a:blip r:embed="rId2"/>
          <a:srcRect b="15644"/>
          <a:stretch/>
        </p:blipFill>
        <p:spPr>
          <a:xfrm>
            <a:off x="238381" y="5644"/>
            <a:ext cx="5771120" cy="3546789"/>
          </a:xfrm>
          <a:prstGeom prst="rect">
            <a:avLst/>
          </a:prstGeom>
        </p:spPr>
      </p:pic>
      <p:sp>
        <p:nvSpPr>
          <p:cNvPr id="5" name="TextBox 4">
            <a:extLst>
              <a:ext uri="{FF2B5EF4-FFF2-40B4-BE49-F238E27FC236}">
                <a16:creationId xmlns:a16="http://schemas.microsoft.com/office/drawing/2014/main" id="{B303E8D4-E182-FB42-999E-EDC99F5FA26C}"/>
              </a:ext>
            </a:extLst>
          </p:cNvPr>
          <p:cNvSpPr txBox="1"/>
          <p:nvPr/>
        </p:nvSpPr>
        <p:spPr>
          <a:xfrm>
            <a:off x="5927124" y="291815"/>
            <a:ext cx="6264876" cy="2862322"/>
          </a:xfrm>
          <a:prstGeom prst="rect">
            <a:avLst/>
          </a:prstGeom>
          <a:noFill/>
        </p:spPr>
        <p:txBody>
          <a:bodyPr wrap="square" rtlCol="0">
            <a:spAutoFit/>
          </a:bodyPr>
          <a:lstStyle/>
          <a:p>
            <a:r>
              <a:rPr lang="en-US" u="sng" dirty="0"/>
              <a:t>Median time on study</a:t>
            </a:r>
            <a:r>
              <a:rPr lang="en-US" dirty="0"/>
              <a:t>: 36 months for </a:t>
            </a:r>
            <a:r>
              <a:rPr lang="en-US" dirty="0" err="1"/>
              <a:t>Acala</a:t>
            </a:r>
            <a:r>
              <a:rPr lang="en-US" dirty="0"/>
              <a:t>, 35.2 months for </a:t>
            </a:r>
            <a:r>
              <a:rPr lang="en-US" dirty="0" err="1"/>
              <a:t>IdR</a:t>
            </a:r>
            <a:endParaRPr lang="en-US" dirty="0"/>
          </a:p>
          <a:p>
            <a:endParaRPr lang="en-US" dirty="0"/>
          </a:p>
          <a:p>
            <a:r>
              <a:rPr lang="en-US" u="sng" dirty="0"/>
              <a:t>Similar ORR</a:t>
            </a:r>
            <a:r>
              <a:rPr lang="en-US" dirty="0"/>
              <a:t>: 83% for acalabrutinib, 85% for </a:t>
            </a:r>
            <a:r>
              <a:rPr lang="en-US" dirty="0" err="1"/>
              <a:t>IdR</a:t>
            </a:r>
            <a:r>
              <a:rPr lang="en-US" dirty="0"/>
              <a:t>/BR</a:t>
            </a:r>
          </a:p>
          <a:p>
            <a:endParaRPr lang="en-US" dirty="0"/>
          </a:p>
          <a:p>
            <a:r>
              <a:rPr lang="en-US" u="sng" dirty="0"/>
              <a:t>PFS benefit for </a:t>
            </a:r>
            <a:r>
              <a:rPr lang="en-US" u="sng" dirty="0" err="1"/>
              <a:t>acala</a:t>
            </a:r>
            <a:r>
              <a:rPr lang="en-US" u="sng" dirty="0"/>
              <a:t> over </a:t>
            </a:r>
            <a:r>
              <a:rPr lang="en-US" u="sng" dirty="0" err="1"/>
              <a:t>IdR</a:t>
            </a:r>
            <a:r>
              <a:rPr lang="en-US" u="sng" dirty="0"/>
              <a:t>/BR in all prespecified subgroups</a:t>
            </a:r>
            <a:r>
              <a:rPr lang="en-US" dirty="0"/>
              <a:t>: del17p, ECOG PS, prior LOT, age, sex, Rai stage, bulky disease, CK, TP53 mutation, IGHV mutational status</a:t>
            </a:r>
          </a:p>
          <a:p>
            <a:endParaRPr lang="en-US" dirty="0"/>
          </a:p>
          <a:p>
            <a:r>
              <a:rPr lang="en-US" u="sng" dirty="0"/>
              <a:t>36mo overall survival</a:t>
            </a:r>
            <a:r>
              <a:rPr lang="en-US" dirty="0"/>
              <a:t>: 80% for </a:t>
            </a:r>
            <a:r>
              <a:rPr lang="en-US" dirty="0" err="1"/>
              <a:t>acala</a:t>
            </a:r>
            <a:r>
              <a:rPr lang="en-US" dirty="0"/>
              <a:t> vs. 73% for </a:t>
            </a:r>
            <a:r>
              <a:rPr lang="en-US" dirty="0" err="1"/>
              <a:t>IdR</a:t>
            </a:r>
            <a:r>
              <a:rPr lang="en-US" dirty="0"/>
              <a:t>/BR </a:t>
            </a:r>
          </a:p>
          <a:p>
            <a:r>
              <a:rPr lang="en-US" dirty="0"/>
              <a:t>(no significant difference, crossover allowed)</a:t>
            </a:r>
          </a:p>
        </p:txBody>
      </p:sp>
      <p:pic>
        <p:nvPicPr>
          <p:cNvPr id="6" name="Picture 5">
            <a:extLst>
              <a:ext uri="{FF2B5EF4-FFF2-40B4-BE49-F238E27FC236}">
                <a16:creationId xmlns:a16="http://schemas.microsoft.com/office/drawing/2014/main" id="{B9E1189B-4C98-7D41-B1E0-244E8A452F17}"/>
              </a:ext>
            </a:extLst>
          </p:cNvPr>
          <p:cNvPicPr>
            <a:picLocks noChangeAspect="1"/>
          </p:cNvPicPr>
          <p:nvPr/>
        </p:nvPicPr>
        <p:blipFill>
          <a:blip r:embed="rId3"/>
          <a:stretch>
            <a:fillRect/>
          </a:stretch>
        </p:blipFill>
        <p:spPr>
          <a:xfrm>
            <a:off x="912340" y="3505224"/>
            <a:ext cx="10367319" cy="3208582"/>
          </a:xfrm>
          <a:prstGeom prst="rect">
            <a:avLst/>
          </a:prstGeom>
        </p:spPr>
      </p:pic>
      <p:sp>
        <p:nvSpPr>
          <p:cNvPr id="7" name="TextBox 6">
            <a:extLst>
              <a:ext uri="{FF2B5EF4-FFF2-40B4-BE49-F238E27FC236}">
                <a16:creationId xmlns:a16="http://schemas.microsoft.com/office/drawing/2014/main" id="{ABED1AB1-60C9-DF45-A11D-C31ADE6FE6E8}"/>
              </a:ext>
            </a:extLst>
          </p:cNvPr>
          <p:cNvSpPr txBox="1"/>
          <p:nvPr/>
        </p:nvSpPr>
        <p:spPr>
          <a:xfrm>
            <a:off x="0" y="6611779"/>
            <a:ext cx="3966554" cy="246221"/>
          </a:xfrm>
          <a:prstGeom prst="rect">
            <a:avLst/>
          </a:prstGeom>
          <a:noFill/>
        </p:spPr>
        <p:txBody>
          <a:bodyPr wrap="square" rtlCol="0">
            <a:spAutoFit/>
          </a:bodyPr>
          <a:lstStyle/>
          <a:p>
            <a:r>
              <a:rPr lang="en-US" sz="1000" dirty="0" err="1"/>
              <a:t>Jurczak</a:t>
            </a:r>
            <a:r>
              <a:rPr lang="en-US" sz="1000" dirty="0"/>
              <a:t> W et al. ASH 2021;Abstract 393. </a:t>
            </a:r>
          </a:p>
        </p:txBody>
      </p:sp>
      <p:sp>
        <p:nvSpPr>
          <p:cNvPr id="8" name="TextBox 7">
            <a:extLst>
              <a:ext uri="{FF2B5EF4-FFF2-40B4-BE49-F238E27FC236}">
                <a16:creationId xmlns:a16="http://schemas.microsoft.com/office/drawing/2014/main" id="{20D448A8-C257-6E46-B168-4B2578B09549}"/>
              </a:ext>
            </a:extLst>
          </p:cNvPr>
          <p:cNvSpPr txBox="1"/>
          <p:nvPr/>
        </p:nvSpPr>
        <p:spPr>
          <a:xfrm>
            <a:off x="5929746" y="6517886"/>
            <a:ext cx="6262254" cy="323165"/>
          </a:xfrm>
          <a:prstGeom prst="rect">
            <a:avLst/>
          </a:prstGeom>
          <a:noFill/>
        </p:spPr>
        <p:txBody>
          <a:bodyPr wrap="square">
            <a:spAutoFit/>
          </a:bodyPr>
          <a:lstStyle/>
          <a:p>
            <a:pPr algn="r"/>
            <a:r>
              <a:rPr lang="en-US" sz="1500" b="0" i="0" dirty="0">
                <a:effectLst/>
                <a:latin typeface="Calibri" panose="020F0502020204030204" pitchFamily="34" charset="0"/>
                <a:cs typeface="Calibri" panose="020F0502020204030204" pitchFamily="34" charset="0"/>
              </a:rPr>
              <a:t>Courtesy of Lindsey </a:t>
            </a:r>
            <a:r>
              <a:rPr lang="en-US" sz="1500" b="0" i="0" dirty="0" err="1">
                <a:effectLst/>
                <a:latin typeface="Calibri" panose="020F0502020204030204" pitchFamily="34" charset="0"/>
                <a:cs typeface="Calibri" panose="020F0502020204030204" pitchFamily="34" charset="0"/>
              </a:rPr>
              <a:t>Roeker</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845818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1061DA-EE04-3444-89BA-9261E0ABC324}"/>
              </a:ext>
            </a:extLst>
          </p:cNvPr>
          <p:cNvSpPr>
            <a:spLocks noGrp="1"/>
          </p:cNvSpPr>
          <p:nvPr>
            <p:ph type="title"/>
          </p:nvPr>
        </p:nvSpPr>
        <p:spPr/>
        <p:txBody>
          <a:bodyPr/>
          <a:lstStyle/>
          <a:p>
            <a:r>
              <a:rPr lang="en-US" dirty="0"/>
              <a:t>Conclusions: </a:t>
            </a:r>
          </a:p>
        </p:txBody>
      </p:sp>
      <p:sp>
        <p:nvSpPr>
          <p:cNvPr id="5" name="Text Placeholder 4">
            <a:extLst>
              <a:ext uri="{FF2B5EF4-FFF2-40B4-BE49-F238E27FC236}">
                <a16:creationId xmlns:a16="http://schemas.microsoft.com/office/drawing/2014/main" id="{B5FA5F98-ED9B-134C-8C4D-A1CC2A2FD935}"/>
              </a:ext>
            </a:extLst>
          </p:cNvPr>
          <p:cNvSpPr>
            <a:spLocks noGrp="1"/>
          </p:cNvSpPr>
          <p:nvPr>
            <p:ph type="body" idx="1"/>
          </p:nvPr>
        </p:nvSpPr>
        <p:spPr/>
        <p:txBody>
          <a:bodyPr/>
          <a:lstStyle/>
          <a:p>
            <a:r>
              <a:rPr lang="en-US" dirty="0"/>
              <a:t>Impact on patient care and treatment algorithms </a:t>
            </a:r>
          </a:p>
        </p:txBody>
      </p:sp>
      <p:sp>
        <p:nvSpPr>
          <p:cNvPr id="6" name="Content Placeholder 5">
            <a:extLst>
              <a:ext uri="{FF2B5EF4-FFF2-40B4-BE49-F238E27FC236}">
                <a16:creationId xmlns:a16="http://schemas.microsoft.com/office/drawing/2014/main" id="{3B1AB34F-D0C5-454D-801E-E4790645EFC8}"/>
              </a:ext>
            </a:extLst>
          </p:cNvPr>
          <p:cNvSpPr>
            <a:spLocks noGrp="1"/>
          </p:cNvSpPr>
          <p:nvPr>
            <p:ph sz="half" idx="2"/>
          </p:nvPr>
        </p:nvSpPr>
        <p:spPr/>
        <p:txBody>
          <a:bodyPr/>
          <a:lstStyle/>
          <a:p>
            <a:r>
              <a:rPr lang="en-US" dirty="0"/>
              <a:t>Acalabrutinib associated with improved PFS compared to </a:t>
            </a:r>
            <a:r>
              <a:rPr lang="en-US" dirty="0" err="1"/>
              <a:t>IdR</a:t>
            </a:r>
            <a:r>
              <a:rPr lang="en-US" dirty="0"/>
              <a:t>/BR in all subgroups</a:t>
            </a:r>
          </a:p>
          <a:p>
            <a:r>
              <a:rPr lang="en-US" dirty="0" err="1"/>
              <a:t>Acala</a:t>
            </a:r>
            <a:r>
              <a:rPr lang="en-US" dirty="0"/>
              <a:t> should be considered prior to </a:t>
            </a:r>
            <a:r>
              <a:rPr lang="en-US" dirty="0" err="1"/>
              <a:t>IdR</a:t>
            </a:r>
            <a:r>
              <a:rPr lang="en-US" dirty="0"/>
              <a:t> or CIT in patients with prior chemo exposure</a:t>
            </a:r>
          </a:p>
        </p:txBody>
      </p:sp>
      <p:sp>
        <p:nvSpPr>
          <p:cNvPr id="7" name="Text Placeholder 6">
            <a:extLst>
              <a:ext uri="{FF2B5EF4-FFF2-40B4-BE49-F238E27FC236}">
                <a16:creationId xmlns:a16="http://schemas.microsoft.com/office/drawing/2014/main" id="{3DCD53A2-2FF5-244C-A348-4B2A417F0F12}"/>
              </a:ext>
            </a:extLst>
          </p:cNvPr>
          <p:cNvSpPr>
            <a:spLocks noGrp="1"/>
          </p:cNvSpPr>
          <p:nvPr>
            <p:ph type="body" sz="quarter" idx="3"/>
          </p:nvPr>
        </p:nvSpPr>
        <p:spPr/>
        <p:txBody>
          <a:bodyPr/>
          <a:lstStyle/>
          <a:p>
            <a:r>
              <a:rPr lang="en-US" dirty="0"/>
              <a:t>Implications for future research</a:t>
            </a:r>
          </a:p>
        </p:txBody>
      </p:sp>
      <p:sp>
        <p:nvSpPr>
          <p:cNvPr id="8" name="Content Placeholder 7">
            <a:extLst>
              <a:ext uri="{FF2B5EF4-FFF2-40B4-BE49-F238E27FC236}">
                <a16:creationId xmlns:a16="http://schemas.microsoft.com/office/drawing/2014/main" id="{B36EEBAA-11DD-4F44-A86A-3C20039C55AC}"/>
              </a:ext>
            </a:extLst>
          </p:cNvPr>
          <p:cNvSpPr>
            <a:spLocks noGrp="1"/>
          </p:cNvSpPr>
          <p:nvPr>
            <p:ph sz="quarter" idx="4"/>
          </p:nvPr>
        </p:nvSpPr>
        <p:spPr/>
        <p:txBody>
          <a:bodyPr/>
          <a:lstStyle/>
          <a:p>
            <a:r>
              <a:rPr lang="en-US" dirty="0"/>
              <a:t>Is BTKi monotherapy the best first novel agent? </a:t>
            </a:r>
          </a:p>
          <a:p>
            <a:r>
              <a:rPr lang="en-US" dirty="0"/>
              <a:t>Should we move toward novel/novel combinations?</a:t>
            </a:r>
          </a:p>
          <a:p>
            <a:r>
              <a:rPr lang="en-US" dirty="0"/>
              <a:t>What is the appropriate control arm for R/R studies?</a:t>
            </a:r>
          </a:p>
        </p:txBody>
      </p:sp>
      <p:sp>
        <p:nvSpPr>
          <p:cNvPr id="9" name="TextBox 8">
            <a:extLst>
              <a:ext uri="{FF2B5EF4-FFF2-40B4-BE49-F238E27FC236}">
                <a16:creationId xmlns:a16="http://schemas.microsoft.com/office/drawing/2014/main" id="{044D559B-B188-FA46-99C4-8EFD3F551620}"/>
              </a:ext>
            </a:extLst>
          </p:cNvPr>
          <p:cNvSpPr txBox="1"/>
          <p:nvPr/>
        </p:nvSpPr>
        <p:spPr>
          <a:xfrm>
            <a:off x="5929746" y="6517886"/>
            <a:ext cx="6262254" cy="323165"/>
          </a:xfrm>
          <a:prstGeom prst="rect">
            <a:avLst/>
          </a:prstGeom>
          <a:noFill/>
        </p:spPr>
        <p:txBody>
          <a:bodyPr wrap="square">
            <a:spAutoFit/>
          </a:bodyPr>
          <a:lstStyle/>
          <a:p>
            <a:pPr algn="r"/>
            <a:r>
              <a:rPr lang="en-US" sz="1500" b="0" i="0" dirty="0">
                <a:effectLst/>
                <a:latin typeface="Calibri" panose="020F0502020204030204" pitchFamily="34" charset="0"/>
                <a:cs typeface="Calibri" panose="020F0502020204030204" pitchFamily="34" charset="0"/>
              </a:rPr>
              <a:t>Courtesy of Lindsey </a:t>
            </a:r>
            <a:r>
              <a:rPr lang="en-US" sz="1500" b="0" i="0" dirty="0" err="1">
                <a:effectLst/>
                <a:latin typeface="Calibri" panose="020F0502020204030204" pitchFamily="34" charset="0"/>
                <a:cs typeface="Calibri" panose="020F0502020204030204" pitchFamily="34" charset="0"/>
              </a:rPr>
              <a:t>Roeker</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025031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5">
            <a:extLst>
              <a:ext uri="{FF2B5EF4-FFF2-40B4-BE49-F238E27FC236}">
                <a16:creationId xmlns:a16="http://schemas.microsoft.com/office/drawing/2014/main" id="{58E499CF-66DB-FB43-BE72-CBCE86C11772}"/>
              </a:ext>
            </a:extLst>
          </p:cNvPr>
          <p:cNvSpPr txBox="1">
            <a:spLocks/>
          </p:cNvSpPr>
          <p:nvPr/>
        </p:nvSpPr>
        <p:spPr>
          <a:xfrm>
            <a:off x="6885322" y="522758"/>
            <a:ext cx="5024467" cy="1325563"/>
          </a:xfrm>
          <a:prstGeom prst="rect">
            <a:avLst/>
          </a:prstGeom>
          <a:ln>
            <a:solidFill>
              <a:schemeClr val="tx1"/>
            </a:solidFill>
          </a:ln>
        </p:spPr>
        <p:txBody>
          <a:bodyPr vert="horz" lIns="91440" tIns="45720" rIns="91440" bIns="45720" rtlCol="0" anchor="ctr">
            <a:normAutofit fontScale="92500" lnSpcReduction="20000"/>
          </a:bodyPr>
          <a:lstStyle>
            <a:lvl1pPr algn="l" defTabSz="914377"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en-US" altLang="en-US" sz="4000" dirty="0">
                <a:cs typeface="Helvetica" panose="020B0604020202020204" pitchFamily="34" charset="0"/>
              </a:rPr>
              <a:t>Acalabrutinib is active for patients with Ibrutinib intolerance</a:t>
            </a:r>
          </a:p>
        </p:txBody>
      </p:sp>
      <p:sp>
        <p:nvSpPr>
          <p:cNvPr id="14" name="Rectangle 13">
            <a:extLst>
              <a:ext uri="{FF2B5EF4-FFF2-40B4-BE49-F238E27FC236}">
                <a16:creationId xmlns:a16="http://schemas.microsoft.com/office/drawing/2014/main" id="{0BCDCF2F-481D-A845-8952-91D9CEC614A8}"/>
              </a:ext>
            </a:extLst>
          </p:cNvPr>
          <p:cNvSpPr/>
          <p:nvPr/>
        </p:nvSpPr>
        <p:spPr>
          <a:xfrm>
            <a:off x="259246" y="2705187"/>
            <a:ext cx="5961162" cy="584775"/>
          </a:xfrm>
          <a:prstGeom prst="rect">
            <a:avLst/>
          </a:prstGeom>
          <a:solidFill>
            <a:schemeClr val="bg1"/>
          </a:solidFill>
          <a:ln w="19050">
            <a:noFill/>
          </a:ln>
        </p:spPr>
        <p:txBody>
          <a:bodyPr wrap="square">
            <a:spAutoFit/>
          </a:bodyPr>
          <a:lstStyle/>
          <a:p>
            <a:pPr marL="215504" indent="-175022" defTabSz="685800" fontAlgn="auto">
              <a:spcBef>
                <a:spcPts val="900"/>
              </a:spcBef>
              <a:spcAft>
                <a:spcPts val="0"/>
              </a:spcAft>
              <a:buFont typeface="Arial" panose="020B0604020202020204" pitchFamily="34" charset="0"/>
              <a:buChar char="•"/>
              <a:defRPr/>
            </a:pPr>
            <a:r>
              <a:rPr lang="en-US" sz="1600" dirty="0">
                <a:solidFill>
                  <a:prstClr val="black"/>
                </a:solidFill>
                <a:latin typeface="Helvetica" panose="020B0604020202020204" pitchFamily="34" charset="0"/>
                <a:cs typeface="Helvetica" panose="020B0604020202020204" pitchFamily="34" charset="0"/>
              </a:rPr>
              <a:t>60 ibrutinib intolerant patients with disease activity received acalabrutinib; med 2 prior </a:t>
            </a:r>
            <a:r>
              <a:rPr lang="en-US" sz="1600" dirty="0" err="1">
                <a:solidFill>
                  <a:prstClr val="black"/>
                </a:solidFill>
                <a:latin typeface="Helvetica" panose="020B0604020202020204" pitchFamily="34" charset="0"/>
                <a:cs typeface="Helvetica" panose="020B0604020202020204" pitchFamily="34" charset="0"/>
              </a:rPr>
              <a:t>tx</a:t>
            </a:r>
            <a:r>
              <a:rPr lang="en-US" sz="1600" dirty="0">
                <a:solidFill>
                  <a:prstClr val="black"/>
                </a:solidFill>
                <a:latin typeface="Helvetica" panose="020B0604020202020204" pitchFamily="34" charset="0"/>
                <a:cs typeface="Helvetica" panose="020B0604020202020204" pitchFamily="34" charset="0"/>
              </a:rPr>
              <a:t> (range 1-10)</a:t>
            </a:r>
          </a:p>
        </p:txBody>
      </p:sp>
      <p:pic>
        <p:nvPicPr>
          <p:cNvPr id="2" name="Picture 1">
            <a:extLst>
              <a:ext uri="{FF2B5EF4-FFF2-40B4-BE49-F238E27FC236}">
                <a16:creationId xmlns:a16="http://schemas.microsoft.com/office/drawing/2014/main" id="{12F557E8-BDEF-45F9-A084-8E07EDCF1F87}"/>
              </a:ext>
            </a:extLst>
          </p:cNvPr>
          <p:cNvPicPr>
            <a:picLocks noChangeAspect="1"/>
          </p:cNvPicPr>
          <p:nvPr/>
        </p:nvPicPr>
        <p:blipFill>
          <a:blip r:embed="rId3"/>
          <a:stretch>
            <a:fillRect/>
          </a:stretch>
        </p:blipFill>
        <p:spPr>
          <a:xfrm>
            <a:off x="259246" y="3240574"/>
            <a:ext cx="5668625" cy="3231520"/>
          </a:xfrm>
          <a:prstGeom prst="rect">
            <a:avLst/>
          </a:prstGeom>
        </p:spPr>
      </p:pic>
      <p:graphicFrame>
        <p:nvGraphicFramePr>
          <p:cNvPr id="8" name="Group 3">
            <a:extLst>
              <a:ext uri="{FF2B5EF4-FFF2-40B4-BE49-F238E27FC236}">
                <a16:creationId xmlns:a16="http://schemas.microsoft.com/office/drawing/2014/main" id="{27C5136E-4355-4EDF-848C-6724C3400098}"/>
              </a:ext>
            </a:extLst>
          </p:cNvPr>
          <p:cNvGraphicFramePr>
            <a:graphicFrameLocks/>
          </p:cNvGraphicFramePr>
          <p:nvPr>
            <p:extLst>
              <p:ext uri="{D42A27DB-BD31-4B8C-83A1-F6EECF244321}">
                <p14:modId xmlns:p14="http://schemas.microsoft.com/office/powerpoint/2010/main" val="1597780476"/>
              </p:ext>
            </p:extLst>
          </p:nvPr>
        </p:nvGraphicFramePr>
        <p:xfrm>
          <a:off x="6384926" y="2451701"/>
          <a:ext cx="5376672" cy="3139520"/>
        </p:xfrm>
        <a:graphic>
          <a:graphicData uri="http://schemas.openxmlformats.org/drawingml/2006/table">
            <a:tbl>
              <a:tblPr firstRow="1" bandRow="1">
                <a:tableStyleId>{B301B821-A1FF-4177-AEE7-76D212191A09}</a:tableStyleId>
              </a:tblPr>
              <a:tblGrid>
                <a:gridCol w="3216274">
                  <a:extLst>
                    <a:ext uri="{9D8B030D-6E8A-4147-A177-3AD203B41FA5}">
                      <a16:colId xmlns:a16="http://schemas.microsoft.com/office/drawing/2014/main" val="20000"/>
                    </a:ext>
                  </a:extLst>
                </a:gridCol>
                <a:gridCol w="2160398">
                  <a:extLst>
                    <a:ext uri="{9D8B030D-6E8A-4147-A177-3AD203B41FA5}">
                      <a16:colId xmlns:a16="http://schemas.microsoft.com/office/drawing/2014/main" val="20001"/>
                    </a:ext>
                  </a:extLst>
                </a:gridCol>
              </a:tblGrid>
              <a:tr h="0">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GB" sz="1600" b="1" u="none" strike="noStrike" cap="none" normalizeH="0" baseline="0" dirty="0">
                          <a:ln>
                            <a:noFill/>
                          </a:ln>
                          <a:solidFill>
                            <a:schemeClr val="bg1"/>
                          </a:solidFill>
                          <a:effectLst/>
                        </a:rPr>
                        <a:t>Parameter, n (%)</a:t>
                      </a:r>
                      <a:endParaRPr kumimoji="0" lang="en-GB" sz="1600" b="1" i="0" u="none" strike="noStrike" cap="none" normalizeH="0" baseline="0" dirty="0">
                        <a:ln>
                          <a:noFill/>
                        </a:ln>
                        <a:solidFill>
                          <a:schemeClr val="bg1"/>
                        </a:solidFill>
                        <a:effectLst/>
                        <a:latin typeface="+mn-lt"/>
                      </a:endParaRPr>
                    </a:p>
                  </a:txBody>
                  <a:tcPr marL="121699" marR="121699" marT="45728" marB="45728" anchor="ctr" horzOverflow="overflow"/>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1" u="none" strike="noStrike" cap="none" normalizeH="0" baseline="0" dirty="0">
                          <a:ln>
                            <a:noFill/>
                          </a:ln>
                          <a:solidFill>
                            <a:schemeClr val="bg1"/>
                          </a:solidFill>
                          <a:effectLst/>
                        </a:rPr>
                        <a:t>Patients (N=60)</a:t>
                      </a:r>
                      <a:endParaRPr kumimoji="0" lang="en-US" sz="1600" b="1" i="0" u="none" strike="noStrike" cap="none" normalizeH="0" baseline="0" dirty="0">
                        <a:ln>
                          <a:noFill/>
                        </a:ln>
                        <a:solidFill>
                          <a:schemeClr val="bg1"/>
                        </a:solidFill>
                        <a:effectLst/>
                        <a:latin typeface="+mn-lt"/>
                      </a:endParaRPr>
                    </a:p>
                  </a:txBody>
                  <a:tcPr marL="121699" marR="121699" marT="45728" marB="45728" anchor="ctr" horzOverflow="overflow"/>
                </a:tc>
                <a:extLst>
                  <a:ext uri="{0D108BD9-81ED-4DB2-BD59-A6C34878D82A}">
                    <a16:rowId xmlns:a16="http://schemas.microsoft.com/office/drawing/2014/main" val="10001"/>
                  </a:ext>
                </a:extLst>
              </a:tr>
              <a:tr h="0">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0" u="none" strike="noStrike" cap="none" normalizeH="0" baseline="0" dirty="0">
                          <a:ln>
                            <a:noFill/>
                          </a:ln>
                          <a:solidFill>
                            <a:schemeClr val="bg2">
                              <a:lumMod val="10000"/>
                            </a:schemeClr>
                          </a:solidFill>
                          <a:effectLst/>
                        </a:rPr>
                        <a:t>Median follow-up, mo (range)</a:t>
                      </a:r>
                      <a:endParaRPr kumimoji="0" lang="en-US" sz="1600" b="0" i="0" u="none" strike="noStrike" cap="none" normalizeH="0" baseline="0" dirty="0">
                        <a:ln>
                          <a:noFill/>
                        </a:ln>
                        <a:solidFill>
                          <a:schemeClr val="bg2">
                            <a:lumMod val="10000"/>
                          </a:schemeClr>
                        </a:solidFill>
                        <a:effectLst/>
                        <a:latin typeface="+mn-lt"/>
                      </a:endParaRPr>
                    </a:p>
                  </a:txBody>
                  <a:tcPr marL="121699" marR="121699" marT="45728" marB="45728" anchor="ctr" horzOverflow="overflow"/>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0" u="none" strike="noStrike" cap="none" normalizeH="0" baseline="0" dirty="0">
                          <a:ln>
                            <a:noFill/>
                          </a:ln>
                          <a:solidFill>
                            <a:schemeClr val="bg2">
                              <a:lumMod val="10000"/>
                            </a:schemeClr>
                          </a:solidFill>
                          <a:effectLst/>
                        </a:rPr>
                        <a:t>34.6 (1.1-47.4)</a:t>
                      </a:r>
                      <a:endParaRPr kumimoji="0" lang="en-US" sz="1600" b="0" i="0" u="none" strike="noStrike" cap="none" normalizeH="0" baseline="0" dirty="0">
                        <a:ln>
                          <a:noFill/>
                        </a:ln>
                        <a:solidFill>
                          <a:schemeClr val="bg2">
                            <a:lumMod val="10000"/>
                          </a:schemeClr>
                        </a:solidFill>
                        <a:effectLst/>
                        <a:latin typeface="+mn-lt"/>
                      </a:endParaRPr>
                    </a:p>
                  </a:txBody>
                  <a:tcPr marL="121699" marR="121699" marT="45728" marB="45728" anchor="ctr" horzOverflow="overflow"/>
                </a:tc>
                <a:extLst>
                  <a:ext uri="{0D108BD9-81ED-4DB2-BD59-A6C34878D82A}">
                    <a16:rowId xmlns:a16="http://schemas.microsoft.com/office/drawing/2014/main" val="10002"/>
                  </a:ext>
                </a:extLst>
              </a:tr>
              <a:tr h="0">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0" u="none" strike="noStrike" cap="none" normalizeH="0" baseline="0" dirty="0">
                          <a:ln>
                            <a:noFill/>
                          </a:ln>
                          <a:solidFill>
                            <a:schemeClr val="bg2">
                              <a:lumMod val="10000"/>
                            </a:schemeClr>
                          </a:solidFill>
                          <a:effectLst/>
                        </a:rPr>
                        <a:t>On acalabrutinib</a:t>
                      </a:r>
                      <a:endParaRPr kumimoji="0" lang="en-US" sz="1600" b="0" i="0" u="none" strike="noStrike" cap="none" normalizeH="0" baseline="0" dirty="0">
                        <a:ln>
                          <a:noFill/>
                        </a:ln>
                        <a:solidFill>
                          <a:schemeClr val="bg2">
                            <a:lumMod val="10000"/>
                          </a:schemeClr>
                        </a:solidFill>
                        <a:effectLst/>
                        <a:latin typeface="+mn-lt"/>
                      </a:endParaRPr>
                    </a:p>
                  </a:txBody>
                  <a:tcPr marL="121699" marR="121699" marT="45728" marB="45728" anchor="ctr" horzOverflow="overflow"/>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0" u="none" strike="noStrike" cap="none" normalizeH="0" baseline="0" dirty="0">
                          <a:ln>
                            <a:noFill/>
                          </a:ln>
                          <a:solidFill>
                            <a:schemeClr val="bg2">
                              <a:lumMod val="10000"/>
                            </a:schemeClr>
                          </a:solidFill>
                          <a:effectLst/>
                        </a:rPr>
                        <a:t>29 (48)</a:t>
                      </a:r>
                      <a:endParaRPr kumimoji="0" lang="en-US" sz="1600" b="0" i="0" u="none" strike="noStrike" cap="none" normalizeH="0" baseline="0" dirty="0">
                        <a:ln>
                          <a:noFill/>
                        </a:ln>
                        <a:solidFill>
                          <a:schemeClr val="bg2">
                            <a:lumMod val="10000"/>
                          </a:schemeClr>
                        </a:solidFill>
                        <a:effectLst/>
                        <a:latin typeface="+mn-lt"/>
                      </a:endParaRPr>
                    </a:p>
                  </a:txBody>
                  <a:tcPr marL="121699" marR="121699" marT="45728" marB="45728" anchor="ctr" horzOverflow="overflow"/>
                </a:tc>
                <a:extLst>
                  <a:ext uri="{0D108BD9-81ED-4DB2-BD59-A6C34878D82A}">
                    <a16:rowId xmlns:a16="http://schemas.microsoft.com/office/drawing/2014/main" val="10003"/>
                  </a:ext>
                </a:extLst>
              </a:tr>
              <a:tr h="0">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0" u="none" strike="noStrike" cap="none" normalizeH="0" baseline="0" dirty="0">
                          <a:ln>
                            <a:noFill/>
                          </a:ln>
                          <a:solidFill>
                            <a:schemeClr val="bg2">
                              <a:lumMod val="10000"/>
                            </a:schemeClr>
                          </a:solidFill>
                          <a:effectLst/>
                        </a:rPr>
                        <a:t>Discontinued acalabrutinib</a:t>
                      </a:r>
                    </a:p>
                    <a:p>
                      <a:pPr marL="284163" marR="0" lvl="0" indent="-171450" algn="l" defTabSz="914400" rtl="0" eaLnBrk="1" fontAlgn="base" latinLnBrk="0" hangingPunct="1">
                        <a:lnSpc>
                          <a:spcPct val="100000"/>
                        </a:lnSpc>
                        <a:spcBef>
                          <a:spcPct val="0"/>
                        </a:spcBef>
                        <a:spcAft>
                          <a:spcPct val="0"/>
                        </a:spcAft>
                        <a:buClr>
                          <a:srgbClr val="000000"/>
                        </a:buClr>
                        <a:buSzTx/>
                        <a:buFont typeface="Wingdings" pitchFamily="2" charset="2"/>
                        <a:buChar char="§"/>
                        <a:tabLst/>
                      </a:pPr>
                      <a:r>
                        <a:rPr kumimoji="0" lang="en-US" sz="1600" b="0" u="none" strike="noStrike" cap="none" normalizeH="0" baseline="0" dirty="0">
                          <a:ln>
                            <a:noFill/>
                          </a:ln>
                          <a:solidFill>
                            <a:schemeClr val="bg2">
                              <a:lumMod val="10000"/>
                            </a:schemeClr>
                          </a:solidFill>
                          <a:effectLst/>
                        </a:rPr>
                        <a:t>PD</a:t>
                      </a:r>
                    </a:p>
                    <a:p>
                      <a:pPr marL="284163" marR="0" lvl="0" indent="-171450" algn="l" defTabSz="914400" rtl="0" eaLnBrk="1" fontAlgn="base" latinLnBrk="0" hangingPunct="1">
                        <a:lnSpc>
                          <a:spcPct val="100000"/>
                        </a:lnSpc>
                        <a:spcBef>
                          <a:spcPct val="0"/>
                        </a:spcBef>
                        <a:spcAft>
                          <a:spcPct val="0"/>
                        </a:spcAft>
                        <a:buClr>
                          <a:srgbClr val="000000"/>
                        </a:buClr>
                        <a:buSzTx/>
                        <a:buFont typeface="Wingdings" pitchFamily="2" charset="2"/>
                        <a:buChar char="§"/>
                        <a:tabLst/>
                      </a:pPr>
                      <a:r>
                        <a:rPr kumimoji="0" lang="en-US" sz="1600" b="0" u="none" strike="noStrike" cap="none" normalizeH="0" baseline="0" dirty="0">
                          <a:ln>
                            <a:noFill/>
                          </a:ln>
                          <a:solidFill>
                            <a:schemeClr val="bg2">
                              <a:lumMod val="10000"/>
                            </a:schemeClr>
                          </a:solidFill>
                          <a:effectLst/>
                        </a:rPr>
                        <a:t>AE</a:t>
                      </a:r>
                    </a:p>
                    <a:p>
                      <a:pPr marL="284163" marR="0" lvl="0" indent="-171450" algn="l" defTabSz="914400" rtl="0" eaLnBrk="1" fontAlgn="base" latinLnBrk="0" hangingPunct="1">
                        <a:lnSpc>
                          <a:spcPct val="100000"/>
                        </a:lnSpc>
                        <a:spcBef>
                          <a:spcPct val="0"/>
                        </a:spcBef>
                        <a:spcAft>
                          <a:spcPct val="0"/>
                        </a:spcAft>
                        <a:buClr>
                          <a:srgbClr val="000000"/>
                        </a:buClr>
                        <a:buSzTx/>
                        <a:buFont typeface="Wingdings" pitchFamily="2" charset="2"/>
                        <a:buChar char="§"/>
                        <a:tabLst/>
                      </a:pPr>
                      <a:r>
                        <a:rPr kumimoji="0" lang="en-US" sz="1600" b="0" u="none" strike="noStrike" cap="none" normalizeH="0" baseline="0" dirty="0">
                          <a:ln>
                            <a:noFill/>
                          </a:ln>
                          <a:solidFill>
                            <a:schemeClr val="bg2">
                              <a:lumMod val="10000"/>
                            </a:schemeClr>
                          </a:solidFill>
                          <a:effectLst/>
                        </a:rPr>
                        <a:t>Patient withdrawal</a:t>
                      </a:r>
                    </a:p>
                    <a:p>
                      <a:pPr marL="284163" marR="0" lvl="0" indent="-171450" algn="l" defTabSz="914400" rtl="0" eaLnBrk="1" fontAlgn="base" latinLnBrk="0" hangingPunct="1">
                        <a:lnSpc>
                          <a:spcPct val="100000"/>
                        </a:lnSpc>
                        <a:spcBef>
                          <a:spcPct val="0"/>
                        </a:spcBef>
                        <a:spcAft>
                          <a:spcPct val="0"/>
                        </a:spcAft>
                        <a:buClr>
                          <a:srgbClr val="000000"/>
                        </a:buClr>
                        <a:buSzTx/>
                        <a:buFont typeface="Wingdings" pitchFamily="2" charset="2"/>
                        <a:buChar char="§"/>
                        <a:tabLst/>
                      </a:pPr>
                      <a:r>
                        <a:rPr kumimoji="0" lang="en-US" sz="1600" b="0" u="none" strike="noStrike" cap="none" normalizeH="0" baseline="0" dirty="0">
                          <a:ln>
                            <a:noFill/>
                          </a:ln>
                          <a:solidFill>
                            <a:schemeClr val="bg2">
                              <a:lumMod val="10000"/>
                            </a:schemeClr>
                          </a:solidFill>
                          <a:effectLst/>
                        </a:rPr>
                        <a:t>Physician decision</a:t>
                      </a:r>
                    </a:p>
                    <a:p>
                      <a:pPr marL="284163" marR="0" lvl="0" indent="-171450" algn="l" defTabSz="914400" rtl="0" eaLnBrk="1" fontAlgn="base" latinLnBrk="0" hangingPunct="1">
                        <a:lnSpc>
                          <a:spcPct val="100000"/>
                        </a:lnSpc>
                        <a:spcBef>
                          <a:spcPct val="0"/>
                        </a:spcBef>
                        <a:spcAft>
                          <a:spcPct val="0"/>
                        </a:spcAft>
                        <a:buClr>
                          <a:srgbClr val="000000"/>
                        </a:buClr>
                        <a:buSzTx/>
                        <a:buFont typeface="Wingdings" pitchFamily="2" charset="2"/>
                        <a:buChar char="§"/>
                        <a:tabLst/>
                      </a:pPr>
                      <a:r>
                        <a:rPr kumimoji="0" lang="en-US" sz="1600" b="0" u="none" strike="noStrike" cap="none" normalizeH="0" baseline="0" dirty="0">
                          <a:ln>
                            <a:noFill/>
                          </a:ln>
                          <a:solidFill>
                            <a:schemeClr val="bg2">
                              <a:lumMod val="10000"/>
                            </a:schemeClr>
                          </a:solidFill>
                          <a:effectLst/>
                        </a:rPr>
                        <a:t>Death</a:t>
                      </a:r>
                    </a:p>
                    <a:p>
                      <a:pPr marL="284163" marR="0" lvl="0" indent="-171450" algn="l" defTabSz="914400" rtl="0" eaLnBrk="1" fontAlgn="base" latinLnBrk="0" hangingPunct="1">
                        <a:lnSpc>
                          <a:spcPct val="100000"/>
                        </a:lnSpc>
                        <a:spcBef>
                          <a:spcPct val="0"/>
                        </a:spcBef>
                        <a:spcAft>
                          <a:spcPct val="0"/>
                        </a:spcAft>
                        <a:buClr>
                          <a:srgbClr val="000000"/>
                        </a:buClr>
                        <a:buSzTx/>
                        <a:buFont typeface="Wingdings" pitchFamily="2" charset="2"/>
                        <a:buChar char="§"/>
                        <a:tabLst/>
                      </a:pPr>
                      <a:r>
                        <a:rPr kumimoji="0" lang="en-US" sz="1600" b="0" u="none" strike="noStrike" cap="none" normalizeH="0" baseline="0" dirty="0">
                          <a:ln>
                            <a:noFill/>
                          </a:ln>
                          <a:solidFill>
                            <a:schemeClr val="bg2">
                              <a:lumMod val="10000"/>
                            </a:schemeClr>
                          </a:solidFill>
                          <a:effectLst/>
                        </a:rPr>
                        <a:t>Other</a:t>
                      </a:r>
                      <a:endParaRPr kumimoji="0" lang="en-US" sz="1600" b="0" i="0" u="none" strike="noStrike" cap="none" normalizeH="0" baseline="0" dirty="0">
                        <a:ln>
                          <a:noFill/>
                        </a:ln>
                        <a:solidFill>
                          <a:schemeClr val="bg2">
                            <a:lumMod val="10000"/>
                          </a:schemeClr>
                        </a:solidFill>
                        <a:effectLst/>
                        <a:latin typeface="+mn-lt"/>
                      </a:endParaRPr>
                    </a:p>
                  </a:txBody>
                  <a:tcPr marL="121699" marR="121699" marT="45728" marB="45728" anchor="ctr" horzOverflow="overflow"/>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0" u="none" strike="noStrike" cap="none" normalizeH="0" baseline="0" dirty="0">
                          <a:ln>
                            <a:noFill/>
                          </a:ln>
                          <a:solidFill>
                            <a:schemeClr val="bg2">
                              <a:lumMod val="10000"/>
                            </a:schemeClr>
                          </a:solidFill>
                          <a:effectLst/>
                        </a:rPr>
                        <a:t>31 (52)</a:t>
                      </a:r>
                    </a:p>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0" u="none" strike="noStrike" cap="none" normalizeH="0" baseline="0" dirty="0">
                          <a:ln>
                            <a:noFill/>
                          </a:ln>
                          <a:solidFill>
                            <a:schemeClr val="bg2">
                              <a:lumMod val="10000"/>
                            </a:schemeClr>
                          </a:solidFill>
                          <a:effectLst/>
                        </a:rPr>
                        <a:t>14 (23)</a:t>
                      </a:r>
                    </a:p>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0" u="none" strike="noStrike" cap="none" normalizeH="0" baseline="0" dirty="0">
                          <a:ln>
                            <a:noFill/>
                          </a:ln>
                          <a:solidFill>
                            <a:schemeClr val="bg2">
                              <a:lumMod val="10000"/>
                            </a:schemeClr>
                          </a:solidFill>
                          <a:effectLst/>
                        </a:rPr>
                        <a:t>10 (17)</a:t>
                      </a:r>
                    </a:p>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0" u="none" strike="noStrike" cap="none" normalizeH="0" baseline="0" dirty="0">
                          <a:ln>
                            <a:noFill/>
                          </a:ln>
                          <a:solidFill>
                            <a:schemeClr val="bg2">
                              <a:lumMod val="10000"/>
                            </a:schemeClr>
                          </a:solidFill>
                          <a:effectLst/>
                        </a:rPr>
                        <a:t>3 (5)</a:t>
                      </a:r>
                    </a:p>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defRPr/>
                      </a:pPr>
                      <a:r>
                        <a:rPr kumimoji="0" lang="en-US" sz="1600" b="0" u="none" strike="noStrike" cap="none" normalizeH="0" baseline="0" dirty="0">
                          <a:ln>
                            <a:noFill/>
                          </a:ln>
                          <a:solidFill>
                            <a:schemeClr val="bg2">
                              <a:lumMod val="10000"/>
                            </a:schemeClr>
                          </a:solidFill>
                          <a:effectLst/>
                        </a:rPr>
                        <a:t>3 (5)</a:t>
                      </a:r>
                    </a:p>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0" u="none" strike="noStrike" cap="none" normalizeH="0" baseline="0" dirty="0">
                          <a:ln>
                            <a:noFill/>
                          </a:ln>
                          <a:solidFill>
                            <a:schemeClr val="bg2">
                              <a:lumMod val="10000"/>
                            </a:schemeClr>
                          </a:solidFill>
                          <a:effectLst/>
                        </a:rPr>
                        <a:t>1 (2)</a:t>
                      </a:r>
                      <a:r>
                        <a:rPr kumimoji="0" lang="en-US" sz="1600" b="0" u="none" strike="noStrike" cap="none" normalizeH="0" baseline="30000" dirty="0">
                          <a:ln>
                            <a:noFill/>
                          </a:ln>
                          <a:solidFill>
                            <a:schemeClr val="bg2">
                              <a:lumMod val="10000"/>
                            </a:schemeClr>
                          </a:solidFill>
                          <a:effectLst/>
                        </a:rPr>
                        <a:t>a</a:t>
                      </a:r>
                    </a:p>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0" u="none" strike="noStrike" cap="none" normalizeH="0" baseline="0" dirty="0">
                          <a:ln>
                            <a:noFill/>
                          </a:ln>
                          <a:solidFill>
                            <a:schemeClr val="bg2">
                              <a:lumMod val="10000"/>
                            </a:schemeClr>
                          </a:solidFill>
                          <a:effectLst/>
                        </a:rPr>
                        <a:t>1 (2)</a:t>
                      </a:r>
                      <a:r>
                        <a:rPr kumimoji="0" lang="en-US" sz="1600" b="0" u="none" strike="noStrike" cap="none" normalizeH="0" baseline="30000" dirty="0">
                          <a:ln>
                            <a:noFill/>
                          </a:ln>
                          <a:solidFill>
                            <a:schemeClr val="bg2">
                              <a:lumMod val="10000"/>
                            </a:schemeClr>
                          </a:solidFill>
                          <a:effectLst/>
                        </a:rPr>
                        <a:t>b</a:t>
                      </a:r>
                      <a:endParaRPr kumimoji="0" lang="en-US" sz="1600" b="0" i="0" u="none" strike="noStrike" cap="none" normalizeH="0" baseline="30000" dirty="0">
                        <a:ln>
                          <a:noFill/>
                        </a:ln>
                        <a:solidFill>
                          <a:schemeClr val="bg2">
                            <a:lumMod val="10000"/>
                          </a:schemeClr>
                        </a:solidFill>
                        <a:effectLst/>
                        <a:latin typeface="+mn-lt"/>
                      </a:endParaRPr>
                    </a:p>
                  </a:txBody>
                  <a:tcPr marL="121699" marR="121699" marT="45728" marB="45728" anchor="ctr" horzOverflow="overflow"/>
                </a:tc>
                <a:extLst>
                  <a:ext uri="{0D108BD9-81ED-4DB2-BD59-A6C34878D82A}">
                    <a16:rowId xmlns:a16="http://schemas.microsoft.com/office/drawing/2014/main" val="10004"/>
                  </a:ext>
                </a:extLst>
              </a:tr>
              <a:tr h="0">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0" u="none" strike="noStrike" cap="none" normalizeH="0" baseline="0" dirty="0">
                          <a:ln>
                            <a:noFill/>
                          </a:ln>
                          <a:solidFill>
                            <a:schemeClr val="bg2">
                              <a:lumMod val="10000"/>
                            </a:schemeClr>
                          </a:solidFill>
                          <a:effectLst/>
                        </a:rPr>
                        <a:t>Death on study</a:t>
                      </a:r>
                      <a:endParaRPr kumimoji="0" lang="en-US" sz="1600" b="0" i="0" u="none" strike="noStrike" cap="none" normalizeH="0" baseline="0" dirty="0">
                        <a:ln>
                          <a:noFill/>
                        </a:ln>
                        <a:solidFill>
                          <a:schemeClr val="bg2">
                            <a:lumMod val="10000"/>
                          </a:schemeClr>
                        </a:solidFill>
                        <a:effectLst/>
                        <a:latin typeface="+mn-lt"/>
                      </a:endParaRPr>
                    </a:p>
                  </a:txBody>
                  <a:tcPr marL="121699" marR="121699" marT="45728" marB="45728" anchor="ctr" horzOverflow="overflow"/>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600" b="0" u="none" strike="noStrike" cap="none" normalizeH="0" baseline="0" dirty="0">
                          <a:ln>
                            <a:noFill/>
                          </a:ln>
                          <a:solidFill>
                            <a:schemeClr val="bg2">
                              <a:lumMod val="10000"/>
                            </a:schemeClr>
                          </a:solidFill>
                          <a:effectLst/>
                        </a:rPr>
                        <a:t>11 (18)</a:t>
                      </a:r>
                      <a:endParaRPr kumimoji="0" lang="en-US" sz="1600" b="0" i="0" u="none" strike="noStrike" cap="none" normalizeH="0" baseline="0" dirty="0">
                        <a:ln>
                          <a:noFill/>
                        </a:ln>
                        <a:solidFill>
                          <a:schemeClr val="bg2">
                            <a:lumMod val="10000"/>
                          </a:schemeClr>
                        </a:solidFill>
                        <a:effectLst/>
                        <a:latin typeface="+mn-lt"/>
                      </a:endParaRPr>
                    </a:p>
                  </a:txBody>
                  <a:tcPr marL="121699" marR="121699" marT="45728" marB="45728" anchor="ctr" horzOverflow="overflow"/>
                </a:tc>
                <a:extLst>
                  <a:ext uri="{0D108BD9-81ED-4DB2-BD59-A6C34878D82A}">
                    <a16:rowId xmlns:a16="http://schemas.microsoft.com/office/drawing/2014/main" val="2894003512"/>
                  </a:ext>
                </a:extLst>
              </a:tr>
            </a:tbl>
          </a:graphicData>
        </a:graphic>
      </p:graphicFrame>
      <p:sp>
        <p:nvSpPr>
          <p:cNvPr id="10" name="Content Placeholder 16">
            <a:extLst>
              <a:ext uri="{FF2B5EF4-FFF2-40B4-BE49-F238E27FC236}">
                <a16:creationId xmlns:a16="http://schemas.microsoft.com/office/drawing/2014/main" id="{E4612AEC-E9DB-41EB-B729-501F12079A5E}"/>
              </a:ext>
            </a:extLst>
          </p:cNvPr>
          <p:cNvSpPr txBox="1">
            <a:spLocks/>
          </p:cNvSpPr>
          <p:nvPr/>
        </p:nvSpPr>
        <p:spPr bwMode="auto">
          <a:xfrm>
            <a:off x="6840718" y="5734580"/>
            <a:ext cx="4465088" cy="75840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 anchorCtr="0" compatLnSpc="1">
            <a:prstTxWarp prst="textNoShape">
              <a:avLst/>
            </a:prstTxWarp>
          </a:bodyPr>
          <a:lstStyle>
            <a:lvl1pPr marL="342900" indent="-342900" algn="l" rtl="0" eaLnBrk="1" fontAlgn="base" hangingPunct="1">
              <a:lnSpc>
                <a:spcPct val="90000"/>
              </a:lnSpc>
              <a:spcBef>
                <a:spcPts val="1000"/>
              </a:spcBef>
              <a:spcAft>
                <a:spcPts val="700"/>
              </a:spcAft>
              <a:buClr>
                <a:schemeClr val="bg1"/>
              </a:buClr>
              <a:buFont typeface="Wingdings" panose="05000000000000000000" pitchFamily="2" charset="2"/>
              <a:buChar char="§"/>
              <a:defRPr sz="2800">
                <a:solidFill>
                  <a:schemeClr val="bg1"/>
                </a:solidFill>
                <a:latin typeface="Calibri" panose="020F0502020204030204" pitchFamily="34" charset="0"/>
                <a:ea typeface="+mn-ea"/>
                <a:cs typeface="+mn-cs"/>
              </a:defRPr>
            </a:lvl1pPr>
            <a:lvl2pPr marL="742950" indent="-285750" algn="l" rtl="0" eaLnBrk="1" fontAlgn="base" hangingPunct="1">
              <a:lnSpc>
                <a:spcPct val="90000"/>
              </a:lnSpc>
              <a:spcBef>
                <a:spcPts val="1000"/>
              </a:spcBef>
              <a:spcAft>
                <a:spcPts val="700"/>
              </a:spcAft>
              <a:buClr>
                <a:schemeClr val="bg1"/>
              </a:buClr>
              <a:buFont typeface="Arial" panose="020B0604020202020204" pitchFamily="34" charset="0"/>
              <a:buChar char="‒"/>
              <a:defRPr sz="2600">
                <a:solidFill>
                  <a:schemeClr val="bg1"/>
                </a:solidFill>
                <a:latin typeface="Calibri" panose="020F0502020204030204" pitchFamily="34" charset="0"/>
              </a:defRPr>
            </a:lvl2pPr>
            <a:lvl3pPr marL="1143000" indent="-228600" algn="l" rtl="0" eaLnBrk="1" fontAlgn="base" hangingPunct="1">
              <a:lnSpc>
                <a:spcPct val="90000"/>
              </a:lnSpc>
              <a:spcBef>
                <a:spcPts val="1000"/>
              </a:spcBef>
              <a:spcAft>
                <a:spcPts val="700"/>
              </a:spcAft>
              <a:buClr>
                <a:schemeClr val="bg1"/>
              </a:buClr>
              <a:buFont typeface="Arial" panose="020B0604020202020204" pitchFamily="34" charset="0"/>
              <a:buChar char="‒"/>
              <a:defRPr sz="2400">
                <a:solidFill>
                  <a:schemeClr val="bg1"/>
                </a:solidFill>
                <a:latin typeface="Calibri" panose="020F0502020204030204" pitchFamily="34" charset="0"/>
              </a:defRPr>
            </a:lvl3pPr>
            <a:lvl4pPr marL="1600200" indent="-228600" algn="l" rtl="0" eaLnBrk="1" fontAlgn="base" hangingPunct="1">
              <a:lnSpc>
                <a:spcPct val="90000"/>
              </a:lnSpc>
              <a:spcBef>
                <a:spcPts val="1000"/>
              </a:spcBef>
              <a:spcAft>
                <a:spcPts val="700"/>
              </a:spcAft>
              <a:buClr>
                <a:schemeClr val="bg1"/>
              </a:buClr>
              <a:buFont typeface="Arial" panose="020B0604020202020204" pitchFamily="34" charset="0"/>
              <a:buChar char="‒"/>
              <a:defRPr sz="2200">
                <a:solidFill>
                  <a:schemeClr val="bg1"/>
                </a:solidFill>
                <a:latin typeface="Calibri" panose="020F0502020204030204" pitchFamily="34" charset="0"/>
              </a:defRPr>
            </a:lvl4pPr>
            <a:lvl5pPr marL="2057400" indent="-228600" algn="l" rtl="0" eaLnBrk="1" fontAlgn="base" hangingPunct="1">
              <a:lnSpc>
                <a:spcPct val="90000"/>
              </a:lnSpc>
              <a:spcBef>
                <a:spcPts val="1000"/>
              </a:spcBef>
              <a:spcAft>
                <a:spcPts val="700"/>
              </a:spcAft>
              <a:buClr>
                <a:schemeClr val="bg1"/>
              </a:buClr>
              <a:buFont typeface="Arial" panose="020B0604020202020204" pitchFamily="34" charset="0"/>
              <a:buChar char="‒"/>
              <a:defRPr sz="2000">
                <a:solidFill>
                  <a:schemeClr val="bg1"/>
                </a:solidFill>
                <a:latin typeface="Calibri" panose="020F0502020204030204" pitchFamily="34" charset="0"/>
              </a:defRPr>
            </a:lvl5pPr>
            <a:lvl6pPr marL="2514600" indent="-228600" algn="l" rtl="0" eaLnBrk="1" fontAlgn="base" hangingPunct="1">
              <a:lnSpc>
                <a:spcPct val="90000"/>
              </a:lnSpc>
              <a:spcBef>
                <a:spcPct val="35000"/>
              </a:spcBef>
              <a:spcAft>
                <a:spcPct val="25000"/>
              </a:spcAft>
              <a:buClr>
                <a:schemeClr val="accent2"/>
              </a:buClr>
              <a:buFont typeface="Arial" charset="0"/>
              <a:buChar char="–"/>
              <a:defRPr sz="1800">
                <a:solidFill>
                  <a:schemeClr val="tx1"/>
                </a:solidFill>
                <a:latin typeface="+mn-lt"/>
              </a:defRPr>
            </a:lvl6pPr>
            <a:lvl7pPr marL="2971800" indent="-228600" algn="l" rtl="0" eaLnBrk="1" fontAlgn="base" hangingPunct="1">
              <a:lnSpc>
                <a:spcPct val="90000"/>
              </a:lnSpc>
              <a:spcBef>
                <a:spcPct val="35000"/>
              </a:spcBef>
              <a:spcAft>
                <a:spcPct val="25000"/>
              </a:spcAft>
              <a:buClr>
                <a:schemeClr val="accent2"/>
              </a:buClr>
              <a:buFont typeface="Arial" charset="0"/>
              <a:buChar char="–"/>
              <a:defRPr sz="1800">
                <a:solidFill>
                  <a:schemeClr val="tx1"/>
                </a:solidFill>
                <a:latin typeface="+mn-lt"/>
              </a:defRPr>
            </a:lvl7pPr>
            <a:lvl8pPr marL="3429000" indent="-228600" algn="l" rtl="0" eaLnBrk="1" fontAlgn="base" hangingPunct="1">
              <a:lnSpc>
                <a:spcPct val="90000"/>
              </a:lnSpc>
              <a:spcBef>
                <a:spcPct val="35000"/>
              </a:spcBef>
              <a:spcAft>
                <a:spcPct val="25000"/>
              </a:spcAft>
              <a:buClr>
                <a:schemeClr val="accent2"/>
              </a:buClr>
              <a:buFont typeface="Arial" charset="0"/>
              <a:buChar char="–"/>
              <a:defRPr sz="1800">
                <a:solidFill>
                  <a:schemeClr val="tx1"/>
                </a:solidFill>
                <a:latin typeface="+mn-lt"/>
              </a:defRPr>
            </a:lvl8pPr>
            <a:lvl9pPr marL="3886200" indent="-228600" algn="l" rtl="0" eaLnBrk="1" fontAlgn="base" hangingPunct="1">
              <a:lnSpc>
                <a:spcPct val="90000"/>
              </a:lnSpc>
              <a:spcBef>
                <a:spcPct val="35000"/>
              </a:spcBef>
              <a:spcAft>
                <a:spcPct val="25000"/>
              </a:spcAft>
              <a:buClr>
                <a:schemeClr val="accent2"/>
              </a:buClr>
              <a:buFont typeface="Arial" charset="0"/>
              <a:buChar char="–"/>
              <a:defRPr sz="1800">
                <a:solidFill>
                  <a:schemeClr val="tx1"/>
                </a:solidFill>
                <a:latin typeface="+mn-lt"/>
              </a:defRPr>
            </a:lvl9pPr>
          </a:lstStyle>
          <a:p>
            <a:pPr marL="0" marR="0" lvl="0" indent="0" algn="ctr" defTabSz="914400" rtl="0" eaLnBrk="1" fontAlgn="base" latinLnBrk="0" hangingPunct="1">
              <a:lnSpc>
                <a:spcPct val="90000"/>
              </a:lnSpc>
              <a:spcBef>
                <a:spcPts val="1000"/>
              </a:spcBef>
              <a:spcAft>
                <a:spcPts val="700"/>
              </a:spcAft>
              <a:buClr>
                <a:srgbClr val="000000"/>
              </a:buClr>
              <a:buSzTx/>
              <a:buNone/>
              <a:tabLst/>
              <a:defRPr/>
            </a:pPr>
            <a:r>
              <a:rPr kumimoji="0" lang="en-US" sz="2000" b="0" i="0" u="none" strike="noStrike" kern="0" cap="none" spc="0" normalizeH="0" baseline="0" noProof="0" dirty="0">
                <a:ln>
                  <a:noFill/>
                </a:ln>
                <a:solidFill>
                  <a:srgbClr val="000000"/>
                </a:solidFill>
                <a:effectLst/>
                <a:uLnTx/>
                <a:uFillTx/>
                <a:latin typeface="+mn-lt"/>
                <a:ea typeface="+mn-ea"/>
                <a:cs typeface="+mn-cs"/>
              </a:rPr>
              <a:t>At median follow-up of 34.6 mo,          48% of patients remain on acalabrutinib</a:t>
            </a:r>
          </a:p>
        </p:txBody>
      </p:sp>
      <p:sp>
        <p:nvSpPr>
          <p:cNvPr id="11" name="TextBox 10">
            <a:extLst>
              <a:ext uri="{FF2B5EF4-FFF2-40B4-BE49-F238E27FC236}">
                <a16:creationId xmlns:a16="http://schemas.microsoft.com/office/drawing/2014/main" id="{761B5B31-2BB7-4037-8EE2-EEB8F196583D}"/>
              </a:ext>
            </a:extLst>
          </p:cNvPr>
          <p:cNvSpPr txBox="1"/>
          <p:nvPr/>
        </p:nvSpPr>
        <p:spPr>
          <a:xfrm>
            <a:off x="0" y="6596390"/>
            <a:ext cx="10111068" cy="261610"/>
          </a:xfrm>
          <a:prstGeom prst="rect">
            <a:avLst/>
          </a:prstGeom>
          <a:noFill/>
        </p:spPr>
        <p:txBody>
          <a:bodyPr wrap="square" rtlCol="0">
            <a:spAutoFit/>
          </a:bodyPr>
          <a:lstStyle/>
          <a:p>
            <a:r>
              <a:rPr lang="en-US" sz="1100" dirty="0"/>
              <a:t>Rogers K et al. </a:t>
            </a:r>
            <a:r>
              <a:rPr lang="en-US" sz="1100" dirty="0" err="1"/>
              <a:t>Hematologica</a:t>
            </a:r>
            <a:r>
              <a:rPr lang="en-US" sz="1100" dirty="0"/>
              <a:t> 2021;106(9):2364-2373 </a:t>
            </a:r>
          </a:p>
        </p:txBody>
      </p:sp>
      <p:pic>
        <p:nvPicPr>
          <p:cNvPr id="3" name="Picture 2">
            <a:extLst>
              <a:ext uri="{FF2B5EF4-FFF2-40B4-BE49-F238E27FC236}">
                <a16:creationId xmlns:a16="http://schemas.microsoft.com/office/drawing/2014/main" id="{E07AFDE5-CBB7-1042-AF22-FBA280186ADC}"/>
              </a:ext>
            </a:extLst>
          </p:cNvPr>
          <p:cNvPicPr>
            <a:picLocks noChangeAspect="1"/>
          </p:cNvPicPr>
          <p:nvPr/>
        </p:nvPicPr>
        <p:blipFill>
          <a:blip r:embed="rId4"/>
          <a:stretch>
            <a:fillRect/>
          </a:stretch>
        </p:blipFill>
        <p:spPr>
          <a:xfrm>
            <a:off x="0" y="0"/>
            <a:ext cx="6840718" cy="2317017"/>
          </a:xfrm>
          <a:prstGeom prst="rect">
            <a:avLst/>
          </a:prstGeom>
        </p:spPr>
      </p:pic>
      <p:sp>
        <p:nvSpPr>
          <p:cNvPr id="9" name="TextBox 8">
            <a:extLst>
              <a:ext uri="{FF2B5EF4-FFF2-40B4-BE49-F238E27FC236}">
                <a16:creationId xmlns:a16="http://schemas.microsoft.com/office/drawing/2014/main" id="{08954C34-7184-7F45-AFF6-81F38D0A5E0B}"/>
              </a:ext>
            </a:extLst>
          </p:cNvPr>
          <p:cNvSpPr txBox="1"/>
          <p:nvPr/>
        </p:nvSpPr>
        <p:spPr>
          <a:xfrm>
            <a:off x="5929746" y="6517886"/>
            <a:ext cx="6262254" cy="323165"/>
          </a:xfrm>
          <a:prstGeom prst="rect">
            <a:avLst/>
          </a:prstGeom>
          <a:noFill/>
        </p:spPr>
        <p:txBody>
          <a:bodyPr wrap="square">
            <a:spAutoFit/>
          </a:bodyPr>
          <a:lstStyle/>
          <a:p>
            <a:pPr algn="r"/>
            <a:r>
              <a:rPr lang="en-US" sz="1500" b="0" i="0" dirty="0">
                <a:effectLst/>
                <a:latin typeface="Calibri" panose="020F0502020204030204" pitchFamily="34" charset="0"/>
                <a:cs typeface="Calibri" panose="020F0502020204030204" pitchFamily="34" charset="0"/>
              </a:rPr>
              <a:t>Courtesy of Lindsey </a:t>
            </a:r>
            <a:r>
              <a:rPr lang="en-US" sz="1500" b="0" i="0" dirty="0" err="1">
                <a:effectLst/>
                <a:latin typeface="Calibri" panose="020F0502020204030204" pitchFamily="34" charset="0"/>
                <a:cs typeface="Calibri" panose="020F0502020204030204" pitchFamily="34" charset="0"/>
              </a:rPr>
              <a:t>Roeker</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994426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E46A2381-9C34-BB48-988F-A068CA0977F0}"/>
              </a:ext>
            </a:extLst>
          </p:cNvPr>
          <p:cNvSpPr txBox="1"/>
          <p:nvPr/>
        </p:nvSpPr>
        <p:spPr>
          <a:xfrm>
            <a:off x="0" y="6596390"/>
            <a:ext cx="10111068" cy="261610"/>
          </a:xfrm>
          <a:prstGeom prst="rect">
            <a:avLst/>
          </a:prstGeom>
          <a:noFill/>
        </p:spPr>
        <p:txBody>
          <a:bodyPr wrap="square" rtlCol="0">
            <a:spAutoFit/>
          </a:bodyPr>
          <a:lstStyle/>
          <a:p>
            <a:r>
              <a:rPr lang="en-US" sz="1100" dirty="0"/>
              <a:t>Rogers K et al. </a:t>
            </a:r>
            <a:r>
              <a:rPr lang="en-US" sz="1100" dirty="0" err="1"/>
              <a:t>Hematologica</a:t>
            </a:r>
            <a:r>
              <a:rPr lang="en-US" sz="1100" dirty="0"/>
              <a:t> 2021;106(9):2364-2373 </a:t>
            </a:r>
          </a:p>
        </p:txBody>
      </p:sp>
      <p:sp>
        <p:nvSpPr>
          <p:cNvPr id="7" name="Title 5">
            <a:extLst>
              <a:ext uri="{FF2B5EF4-FFF2-40B4-BE49-F238E27FC236}">
                <a16:creationId xmlns:a16="http://schemas.microsoft.com/office/drawing/2014/main" id="{58E499CF-66DB-FB43-BE72-CBCE86C11772}"/>
              </a:ext>
            </a:extLst>
          </p:cNvPr>
          <p:cNvSpPr txBox="1">
            <a:spLocks/>
          </p:cNvSpPr>
          <p:nvPr/>
        </p:nvSpPr>
        <p:spPr>
          <a:xfrm>
            <a:off x="0" y="351160"/>
            <a:ext cx="12118428" cy="1325563"/>
          </a:xfrm>
          <a:prstGeom prst="rect">
            <a:avLst/>
          </a:prstGeom>
        </p:spPr>
        <p:txBody>
          <a:bodyPr vert="horz" lIns="91440" tIns="45720" rIns="91440" bIns="45720" rtlCol="0" anchor="ctr">
            <a:normAutofit/>
          </a:bodyPr>
          <a:lstStyle>
            <a:lvl1pPr algn="l" defTabSz="914377"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en-US" altLang="en-US" dirty="0">
                <a:cs typeface="Helvetica" panose="020B0604020202020204" pitchFamily="34" charset="0"/>
              </a:rPr>
              <a:t>Acalabrutinib is well tolerated in patients with Ibrutinib intolerance</a:t>
            </a:r>
          </a:p>
        </p:txBody>
      </p:sp>
      <p:sp>
        <p:nvSpPr>
          <p:cNvPr id="11" name="Content Placeholder 5">
            <a:extLst>
              <a:ext uri="{FF2B5EF4-FFF2-40B4-BE49-F238E27FC236}">
                <a16:creationId xmlns:a16="http://schemas.microsoft.com/office/drawing/2014/main" id="{C924CC78-CA20-4350-9C8F-277CFFD847EB}"/>
              </a:ext>
            </a:extLst>
          </p:cNvPr>
          <p:cNvSpPr txBox="1">
            <a:spLocks/>
          </p:cNvSpPr>
          <p:nvPr/>
        </p:nvSpPr>
        <p:spPr>
          <a:xfrm>
            <a:off x="686522" y="4817983"/>
            <a:ext cx="11041022" cy="1026075"/>
          </a:xfrm>
          <a:prstGeom prst="rect">
            <a:avLst/>
          </a:prstGeom>
        </p:spPr>
        <p:txBody>
          <a:bodyPr>
            <a:noAutofit/>
          </a:bodyPr>
          <a:lstStyle>
            <a:lvl1pPr marL="320040" indent="-320040" algn="l" defTabSz="914400" rtl="0" eaLnBrk="1" latinLnBrk="0" hangingPunct="1">
              <a:lnSpc>
                <a:spcPct val="100000"/>
              </a:lnSpc>
              <a:spcBef>
                <a:spcPts val="300"/>
              </a:spcBef>
              <a:buClr>
                <a:schemeClr val="accent3"/>
              </a:buClr>
              <a:buSzPct val="85000"/>
              <a:buFont typeface="Wingdings" pitchFamily="2" charset="2"/>
              <a:buChar char="§"/>
              <a:defRPr sz="2400" kern="1200">
                <a:solidFill>
                  <a:schemeClr val="accent2"/>
                </a:solidFill>
                <a:latin typeface="+mn-lt"/>
                <a:ea typeface="+mn-ea"/>
                <a:cs typeface="+mn-cs"/>
              </a:defRPr>
            </a:lvl1pPr>
            <a:lvl2pPr marL="685800" indent="-320040" algn="l" defTabSz="914400" rtl="0" eaLnBrk="1" latinLnBrk="0" hangingPunct="1">
              <a:lnSpc>
                <a:spcPct val="100000"/>
              </a:lnSpc>
              <a:spcBef>
                <a:spcPts val="300"/>
              </a:spcBef>
              <a:buClr>
                <a:schemeClr val="accent3"/>
              </a:buClr>
              <a:buFont typeface="System Font Regular"/>
              <a:buChar char="–"/>
              <a:defRPr sz="2200" kern="1200">
                <a:solidFill>
                  <a:schemeClr val="accent2"/>
                </a:solidFill>
                <a:latin typeface="+mn-lt"/>
                <a:ea typeface="+mn-ea"/>
                <a:cs typeface="+mn-cs"/>
              </a:defRPr>
            </a:lvl2pPr>
            <a:lvl3pPr marL="1143000" indent="-320040" algn="l" defTabSz="914400" rtl="0" eaLnBrk="1" latinLnBrk="0" hangingPunct="1">
              <a:lnSpc>
                <a:spcPct val="100000"/>
              </a:lnSpc>
              <a:spcBef>
                <a:spcPts val="300"/>
              </a:spcBef>
              <a:buClr>
                <a:schemeClr val="accent3"/>
              </a:buClr>
              <a:buFont typeface="Arial" panose="020B0604020202020204" pitchFamily="34" charset="0"/>
              <a:buChar char="•"/>
              <a:defRPr sz="2000" kern="1200">
                <a:solidFill>
                  <a:schemeClr val="accent2"/>
                </a:solidFill>
                <a:latin typeface="+mn-lt"/>
                <a:ea typeface="+mn-ea"/>
                <a:cs typeface="+mn-cs"/>
              </a:defRPr>
            </a:lvl3pPr>
            <a:lvl4pPr marL="1600200" indent="-320040" algn="l" defTabSz="914400" rtl="0" eaLnBrk="1" latinLnBrk="0" hangingPunct="1">
              <a:lnSpc>
                <a:spcPct val="100000"/>
              </a:lnSpc>
              <a:spcBef>
                <a:spcPts val="300"/>
              </a:spcBef>
              <a:buClr>
                <a:schemeClr val="accent3"/>
              </a:buClr>
              <a:buFont typeface="Wingdings" pitchFamily="2" charset="2"/>
              <a:buChar char="§"/>
              <a:defRPr sz="1800" kern="1200">
                <a:solidFill>
                  <a:schemeClr val="accent2"/>
                </a:solidFill>
                <a:latin typeface="+mn-lt"/>
                <a:ea typeface="+mn-ea"/>
                <a:cs typeface="+mn-cs"/>
              </a:defRPr>
            </a:lvl4pPr>
            <a:lvl5pPr marL="2057400" indent="-320040" algn="l" defTabSz="914400" rtl="0" eaLnBrk="1" latinLnBrk="0" hangingPunct="1">
              <a:lnSpc>
                <a:spcPct val="100000"/>
              </a:lnSpc>
              <a:spcBef>
                <a:spcPts val="300"/>
              </a:spcBef>
              <a:buClr>
                <a:schemeClr val="accent3"/>
              </a:buClr>
              <a:buFont typeface="Monaco" pitchFamily="2" charset="77"/>
              <a:buChar char="⎼"/>
              <a:defRPr sz="1600" kern="1200">
                <a:solidFill>
                  <a:schemeClr val="accent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Clr>
                <a:schemeClr val="accent2"/>
              </a:buClr>
              <a:buNone/>
            </a:pPr>
            <a:r>
              <a:rPr lang="en-US" sz="1867" dirty="0">
                <a:solidFill>
                  <a:schemeClr val="tx1"/>
                </a:solidFill>
              </a:rPr>
              <a:t>Among 60 patients meeting study enrollment criteria, </a:t>
            </a:r>
          </a:p>
          <a:p>
            <a:pPr marL="0" indent="0" algn="ctr">
              <a:buClr>
                <a:schemeClr val="accent2"/>
              </a:buClr>
              <a:buNone/>
            </a:pPr>
            <a:r>
              <a:rPr lang="en-US" sz="1867" dirty="0">
                <a:solidFill>
                  <a:schemeClr val="tx1"/>
                </a:solidFill>
              </a:rPr>
              <a:t>41 patients had a medical history of ≥1 of the listed categories of ibrutinib-intolerance events (43 events total)</a:t>
            </a:r>
          </a:p>
        </p:txBody>
      </p:sp>
      <p:graphicFrame>
        <p:nvGraphicFramePr>
          <p:cNvPr id="12" name="Content Placeholder 3">
            <a:extLst>
              <a:ext uri="{FF2B5EF4-FFF2-40B4-BE49-F238E27FC236}">
                <a16:creationId xmlns:a16="http://schemas.microsoft.com/office/drawing/2014/main" id="{48CD1AC6-59FE-41C6-9272-CF9FF704D6D3}"/>
              </a:ext>
            </a:extLst>
          </p:cNvPr>
          <p:cNvGraphicFramePr>
            <a:graphicFrameLocks/>
          </p:cNvGraphicFramePr>
          <p:nvPr>
            <p:extLst>
              <p:ext uri="{D42A27DB-BD31-4B8C-83A1-F6EECF244321}">
                <p14:modId xmlns:p14="http://schemas.microsoft.com/office/powerpoint/2010/main" val="4113173573"/>
              </p:ext>
            </p:extLst>
          </p:nvPr>
        </p:nvGraphicFramePr>
        <p:xfrm>
          <a:off x="686522" y="2175818"/>
          <a:ext cx="11041022" cy="2438400"/>
        </p:xfrm>
        <a:graphic>
          <a:graphicData uri="http://schemas.openxmlformats.org/drawingml/2006/table">
            <a:tbl>
              <a:tblPr firstRow="1" bandRow="1">
                <a:tableStyleId>{B301B821-A1FF-4177-AEE7-76D212191A09}</a:tableStyleId>
              </a:tblPr>
              <a:tblGrid>
                <a:gridCol w="1583703">
                  <a:extLst>
                    <a:ext uri="{9D8B030D-6E8A-4147-A177-3AD203B41FA5}">
                      <a16:colId xmlns:a16="http://schemas.microsoft.com/office/drawing/2014/main" val="20000"/>
                    </a:ext>
                  </a:extLst>
                </a:gridCol>
                <a:gridCol w="1802887">
                  <a:extLst>
                    <a:ext uri="{9D8B030D-6E8A-4147-A177-3AD203B41FA5}">
                      <a16:colId xmlns:a16="http://schemas.microsoft.com/office/drawing/2014/main" val="20001"/>
                    </a:ext>
                  </a:extLst>
                </a:gridCol>
                <a:gridCol w="1913608">
                  <a:extLst>
                    <a:ext uri="{9D8B030D-6E8A-4147-A177-3AD203B41FA5}">
                      <a16:colId xmlns:a16="http://schemas.microsoft.com/office/drawing/2014/main" val="2921928622"/>
                    </a:ext>
                  </a:extLst>
                </a:gridCol>
                <a:gridCol w="1913608">
                  <a:extLst>
                    <a:ext uri="{9D8B030D-6E8A-4147-A177-3AD203B41FA5}">
                      <a16:colId xmlns:a16="http://schemas.microsoft.com/office/drawing/2014/main" val="3996940807"/>
                    </a:ext>
                  </a:extLst>
                </a:gridCol>
                <a:gridCol w="1913608">
                  <a:extLst>
                    <a:ext uri="{9D8B030D-6E8A-4147-A177-3AD203B41FA5}">
                      <a16:colId xmlns:a16="http://schemas.microsoft.com/office/drawing/2014/main" val="3050036737"/>
                    </a:ext>
                  </a:extLst>
                </a:gridCol>
                <a:gridCol w="1913608">
                  <a:extLst>
                    <a:ext uri="{9D8B030D-6E8A-4147-A177-3AD203B41FA5}">
                      <a16:colId xmlns:a16="http://schemas.microsoft.com/office/drawing/2014/main" val="2274623710"/>
                    </a:ext>
                  </a:extLst>
                </a:gridCol>
              </a:tblGrid>
              <a:tr h="0">
                <a:tc rowSpan="2">
                  <a:txBody>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altLang="en-US" sz="1400" b="0" u="none" strike="noStrike" cap="none" normalizeH="0" baseline="0" dirty="0">
                          <a:ln>
                            <a:noFill/>
                          </a:ln>
                          <a:solidFill>
                            <a:schemeClr val="tx1"/>
                          </a:solidFill>
                          <a:effectLst/>
                        </a:rPr>
                        <a:t>Adverse Event</a:t>
                      </a:r>
                      <a:endParaRPr kumimoji="0" lang="en-US" altLang="en-US" sz="1400" b="0" u="none" strike="noStrike" cap="none" normalizeH="0" baseline="0" dirty="0">
                        <a:ln>
                          <a:noFill/>
                        </a:ln>
                        <a:solidFill>
                          <a:schemeClr val="tx1"/>
                        </a:solidFill>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algn="ctr">
                        <a:spcBef>
                          <a:spcPts val="600"/>
                        </a:spcBef>
                      </a:pPr>
                      <a:r>
                        <a:rPr lang="en-US" sz="1400" b="0" dirty="0">
                          <a:solidFill>
                            <a:schemeClr val="tx1"/>
                          </a:solidFill>
                        </a:rPr>
                        <a:t>Patients with Ibrutinib Intolerance</a:t>
                      </a:r>
                      <a:endParaRPr lang="en-US" sz="1400" b="0" baseline="30000"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4">
                  <a:txBody>
                    <a:bodyPr/>
                    <a:lstStyle/>
                    <a:p>
                      <a:pPr marL="0" marR="0" lvl="0" indent="0" algn="ctr" defTabSz="914400" rtl="0" eaLnBrk="1" fontAlgn="auto" latinLnBrk="0" hangingPunct="1">
                        <a:lnSpc>
                          <a:spcPct val="100000"/>
                        </a:lnSpc>
                        <a:spcBef>
                          <a:spcPts val="600"/>
                        </a:spcBef>
                        <a:spcAft>
                          <a:spcPts val="0"/>
                        </a:spcAft>
                        <a:buClrTx/>
                        <a:buSzTx/>
                        <a:buFontTx/>
                        <a:buNone/>
                        <a:tabLst/>
                        <a:defRPr/>
                      </a:pPr>
                      <a:r>
                        <a:rPr lang="en-US" sz="1400" b="0" dirty="0">
                          <a:solidFill>
                            <a:schemeClr val="tx1"/>
                          </a:solidFill>
                        </a:rPr>
                        <a:t>Acalabrutinib Experience for Same Patients</a:t>
                      </a:r>
                      <a:endParaRPr lang="en-US" sz="1400" b="0"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spcBef>
                          <a:spcPts val="600"/>
                        </a:spcBef>
                      </a:pPr>
                      <a:endParaRPr lang="en-US" sz="1400" dirty="0">
                        <a:latin typeface="+mn-lt"/>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spcBef>
                          <a:spcPts val="600"/>
                        </a:spcBef>
                      </a:pPr>
                      <a:endParaRPr lang="en-US" sz="1400" dirty="0">
                        <a:latin typeface="+mn-lt"/>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spcBef>
                          <a:spcPts val="600"/>
                        </a:spcBef>
                      </a:pPr>
                      <a:endParaRPr lang="en-US" sz="1400" dirty="0">
                        <a:latin typeface="+mn-lt"/>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66414894"/>
                  </a:ext>
                </a:extLst>
              </a:tr>
              <a:tr h="0">
                <a:tc vMerge="1">
                  <a:txBody>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altLang="en-US" sz="1400" b="1" u="none" strike="noStrike" cap="none" normalizeH="0" baseline="0" dirty="0">
                          <a:ln>
                            <a:noFill/>
                          </a:ln>
                          <a:solidFill>
                            <a:schemeClr val="bg1"/>
                          </a:solidFill>
                          <a:effectLst/>
                          <a:latin typeface="+mn-lt"/>
                        </a:rPr>
                        <a:t>Adverse Event</a:t>
                      </a:r>
                      <a:endParaRPr kumimoji="0" lang="en-US" altLang="en-US" sz="1400" b="1" i="0" u="none" strike="noStrike" cap="none" normalizeH="0" baseline="0" dirty="0">
                        <a:ln>
                          <a:noFill/>
                        </a:ln>
                        <a:solidFill>
                          <a:schemeClr val="bg1"/>
                        </a:solidFill>
                        <a:effectLst/>
                        <a:latin typeface="+mn-lt"/>
                        <a:ea typeface="ＭＳ Ｐゴシック" charset="-128"/>
                        <a:cs typeface="Calibri" panose="020F0502020204030204" pitchFamily="34" charset="0"/>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6"/>
                    </a:solidFill>
                  </a:tcPr>
                </a:tc>
                <a:tc vMerge="1">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algn="ctr">
                        <a:spcBef>
                          <a:spcPts val="600"/>
                        </a:spcBef>
                      </a:pPr>
                      <a:endParaRPr lang="en-US" sz="1400" baseline="30000" dirty="0">
                        <a:latin typeface="+mn-lt"/>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6"/>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algn="ctr">
                        <a:spcBef>
                          <a:spcPts val="600"/>
                        </a:spcBef>
                      </a:pPr>
                      <a:r>
                        <a:rPr lang="en-US" sz="1400" b="0" dirty="0">
                          <a:solidFill>
                            <a:schemeClr val="tx1"/>
                          </a:solidFill>
                        </a:rPr>
                        <a:t>Total</a:t>
                      </a:r>
                      <a:endParaRPr lang="en-US" sz="1400" b="0"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altLang="en-US" sz="1400" b="0" u="none" strike="noStrike" cap="none" normalizeH="0" baseline="0" dirty="0">
                          <a:ln>
                            <a:noFill/>
                          </a:ln>
                          <a:solidFill>
                            <a:schemeClr val="tx1"/>
                          </a:solidFill>
                          <a:effectLst/>
                        </a:rPr>
                        <a:t>Lower Grade</a:t>
                      </a:r>
                      <a:endParaRPr kumimoji="0" lang="en-US" altLang="en-US" sz="1400" b="0" i="0" u="none" strike="noStrike" cap="none" normalizeH="0" baseline="0" dirty="0">
                        <a:ln>
                          <a:noFill/>
                        </a:ln>
                        <a:solidFill>
                          <a:schemeClr val="tx1"/>
                        </a:solidFill>
                        <a:effectLst/>
                        <a:latin typeface="+mn-lt"/>
                        <a:ea typeface="ＭＳ Ｐゴシック" charset="-128"/>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algn="ctr">
                        <a:spcBef>
                          <a:spcPts val="600"/>
                        </a:spcBef>
                      </a:pPr>
                      <a:r>
                        <a:rPr lang="en-US" sz="1400" b="0" dirty="0">
                          <a:solidFill>
                            <a:schemeClr val="tx1"/>
                          </a:solidFill>
                        </a:rPr>
                        <a:t>Same Grade</a:t>
                      </a:r>
                      <a:endParaRPr lang="en-US" sz="1400" b="0" baseline="30000"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algn="ctr">
                        <a:spcBef>
                          <a:spcPts val="600"/>
                        </a:spcBef>
                      </a:pPr>
                      <a:r>
                        <a:rPr lang="en-US" sz="1400" b="0" dirty="0">
                          <a:solidFill>
                            <a:schemeClr val="tx1"/>
                          </a:solidFill>
                        </a:rPr>
                        <a:t>Higher Grade</a:t>
                      </a:r>
                      <a:endParaRPr lang="en-US" sz="1400" b="0"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92984836"/>
                  </a:ext>
                </a:extLst>
              </a:tr>
              <a:tr h="0">
                <a:tc>
                  <a:txBody>
                    <a:bodyPr/>
                    <a:lstStyle/>
                    <a:p>
                      <a:pPr>
                        <a:spcBef>
                          <a:spcPts val="600"/>
                        </a:spcBef>
                      </a:pPr>
                      <a:r>
                        <a:rPr lang="en-US" sz="1400" b="0" dirty="0">
                          <a:solidFill>
                            <a:schemeClr val="tx1"/>
                          </a:solidFill>
                        </a:rPr>
                        <a:t>Atrial fibrillation</a:t>
                      </a:r>
                      <a:endParaRPr lang="en-US" sz="1400" b="0"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600"/>
                        </a:spcBef>
                      </a:pPr>
                      <a:r>
                        <a:rPr lang="en-US" sz="1400" dirty="0">
                          <a:solidFill>
                            <a:schemeClr val="tx1"/>
                          </a:solidFill>
                        </a:rPr>
                        <a:t>16</a:t>
                      </a:r>
                      <a:endParaRPr lang="en-US" sz="1400" baseline="30000"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600"/>
                        </a:spcBef>
                      </a:pPr>
                      <a:r>
                        <a:rPr lang="en-US" sz="1400" dirty="0">
                          <a:solidFill>
                            <a:schemeClr val="tx1"/>
                          </a:solidFill>
                        </a:rPr>
                        <a:t>2</a:t>
                      </a:r>
                      <a:endParaRPr lang="en-US" sz="1400"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600"/>
                        </a:spcBef>
                      </a:pPr>
                      <a:r>
                        <a:rPr lang="en-US" sz="1400" dirty="0">
                          <a:solidFill>
                            <a:schemeClr val="tx1"/>
                          </a:solidFill>
                        </a:rPr>
                        <a:t>2</a:t>
                      </a:r>
                      <a:endParaRPr lang="en-US" sz="1400"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600"/>
                        </a:spcBef>
                      </a:pPr>
                      <a:r>
                        <a:rPr lang="en-US" sz="1400" dirty="0">
                          <a:solidFill>
                            <a:schemeClr val="tx1"/>
                          </a:solidFill>
                        </a:rPr>
                        <a:t>0</a:t>
                      </a:r>
                      <a:endParaRPr lang="en-US" sz="1400"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600"/>
                        </a:spcBef>
                      </a:pPr>
                      <a:r>
                        <a:rPr lang="en-US" sz="1400" dirty="0">
                          <a:solidFill>
                            <a:schemeClr val="tx1"/>
                          </a:solidFill>
                        </a:rPr>
                        <a:t>0</a:t>
                      </a:r>
                      <a:endParaRPr lang="en-US" sz="1400"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00117748"/>
                  </a:ext>
                </a:extLst>
              </a:tr>
              <a:tr h="0">
                <a:tc>
                  <a:txBody>
                    <a:bodyPr/>
                    <a:lstStyle/>
                    <a:p>
                      <a:pPr>
                        <a:spcBef>
                          <a:spcPts val="600"/>
                        </a:spcBef>
                      </a:pPr>
                      <a:r>
                        <a:rPr lang="en-US" sz="1400" b="0" dirty="0">
                          <a:solidFill>
                            <a:schemeClr val="tx1"/>
                          </a:solidFill>
                        </a:rPr>
                        <a:t>Diarrhea</a:t>
                      </a:r>
                      <a:endParaRPr lang="en-US" sz="1400" b="0"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600"/>
                        </a:spcBef>
                      </a:pPr>
                      <a:r>
                        <a:rPr lang="en-US" sz="1400" dirty="0">
                          <a:solidFill>
                            <a:schemeClr val="tx1"/>
                          </a:solidFill>
                        </a:rPr>
                        <a:t>7</a:t>
                      </a:r>
                      <a:endParaRPr lang="en-US" sz="1400"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600"/>
                        </a:spcBef>
                      </a:pPr>
                      <a:r>
                        <a:rPr lang="en-US" sz="1400" dirty="0">
                          <a:solidFill>
                            <a:schemeClr val="tx1"/>
                          </a:solidFill>
                        </a:rPr>
                        <a:t>5</a:t>
                      </a:r>
                      <a:endParaRPr lang="en-US" sz="1400"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600"/>
                        </a:spcBef>
                      </a:pPr>
                      <a:r>
                        <a:rPr lang="en-US" sz="1400" dirty="0">
                          <a:solidFill>
                            <a:schemeClr val="tx1"/>
                          </a:solidFill>
                        </a:rPr>
                        <a:t>3</a:t>
                      </a:r>
                      <a:endParaRPr lang="en-US" sz="1400"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600"/>
                        </a:spcBef>
                      </a:pPr>
                      <a:r>
                        <a:rPr lang="en-US" sz="1400" dirty="0">
                          <a:solidFill>
                            <a:schemeClr val="tx1"/>
                          </a:solidFill>
                        </a:rPr>
                        <a:t>2</a:t>
                      </a:r>
                      <a:endParaRPr lang="en-US" sz="1400"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600"/>
                        </a:spcBef>
                      </a:pPr>
                      <a:r>
                        <a:rPr lang="en-US" sz="1400" dirty="0">
                          <a:solidFill>
                            <a:schemeClr val="tx1"/>
                          </a:solidFill>
                        </a:rPr>
                        <a:t>0</a:t>
                      </a:r>
                      <a:endParaRPr lang="en-US" sz="1400"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20450817"/>
                  </a:ext>
                </a:extLst>
              </a:tr>
              <a:tr h="0">
                <a:tc>
                  <a:txBody>
                    <a:bodyPr/>
                    <a:lstStyle/>
                    <a:p>
                      <a:pPr>
                        <a:spcBef>
                          <a:spcPts val="600"/>
                        </a:spcBef>
                      </a:pPr>
                      <a:r>
                        <a:rPr lang="en-US" sz="1400" b="0" dirty="0">
                          <a:solidFill>
                            <a:schemeClr val="tx1"/>
                          </a:solidFill>
                        </a:rPr>
                        <a:t>Rash</a:t>
                      </a:r>
                      <a:endParaRPr lang="en-US" sz="1400" b="0" baseline="30000"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600"/>
                        </a:spcBef>
                      </a:pPr>
                      <a:r>
                        <a:rPr lang="en-US" sz="1400" dirty="0">
                          <a:solidFill>
                            <a:schemeClr val="tx1"/>
                          </a:solidFill>
                        </a:rPr>
                        <a:t>7</a:t>
                      </a:r>
                      <a:endParaRPr lang="en-US" sz="1400"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600"/>
                        </a:spcBef>
                      </a:pPr>
                      <a:r>
                        <a:rPr lang="en-US" sz="1400" dirty="0">
                          <a:solidFill>
                            <a:schemeClr val="tx1"/>
                          </a:solidFill>
                        </a:rPr>
                        <a:t>3</a:t>
                      </a:r>
                      <a:endParaRPr lang="en-US" sz="1400"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600"/>
                        </a:spcBef>
                      </a:pPr>
                      <a:r>
                        <a:rPr lang="en-US" sz="1400" dirty="0">
                          <a:solidFill>
                            <a:schemeClr val="tx1"/>
                          </a:solidFill>
                        </a:rPr>
                        <a:t>3</a:t>
                      </a:r>
                      <a:endParaRPr lang="en-US" sz="1400"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600"/>
                        </a:spcBef>
                      </a:pPr>
                      <a:r>
                        <a:rPr lang="en-US" sz="1400" dirty="0">
                          <a:solidFill>
                            <a:schemeClr val="tx1"/>
                          </a:solidFill>
                        </a:rPr>
                        <a:t>0</a:t>
                      </a:r>
                      <a:endParaRPr lang="en-US" sz="1400"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600"/>
                        </a:spcBef>
                      </a:pPr>
                      <a:r>
                        <a:rPr lang="en-US" sz="1400" dirty="0">
                          <a:solidFill>
                            <a:schemeClr val="tx1"/>
                          </a:solidFill>
                        </a:rPr>
                        <a:t>0</a:t>
                      </a:r>
                      <a:endParaRPr lang="en-US" sz="1400"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26653382"/>
                  </a:ext>
                </a:extLst>
              </a:tr>
              <a:tr h="0">
                <a:tc>
                  <a:txBody>
                    <a:bodyPr/>
                    <a:lstStyle/>
                    <a:p>
                      <a:pPr>
                        <a:spcBef>
                          <a:spcPts val="600"/>
                        </a:spcBef>
                      </a:pPr>
                      <a:r>
                        <a:rPr lang="en-US" sz="1400" b="0" dirty="0">
                          <a:solidFill>
                            <a:schemeClr val="tx1"/>
                          </a:solidFill>
                        </a:rPr>
                        <a:t>Bleeding</a:t>
                      </a:r>
                      <a:r>
                        <a:rPr lang="en-US" sz="1400" b="0" baseline="30000" dirty="0">
                          <a:solidFill>
                            <a:schemeClr val="tx1"/>
                          </a:solidFill>
                        </a:rPr>
                        <a:t>b,c</a:t>
                      </a:r>
                      <a:endParaRPr lang="en-US" sz="1400" b="0" baseline="30000"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600"/>
                        </a:spcBef>
                      </a:pPr>
                      <a:r>
                        <a:rPr lang="en-US" sz="1400" dirty="0">
                          <a:solidFill>
                            <a:schemeClr val="tx1"/>
                          </a:solidFill>
                        </a:rPr>
                        <a:t>6</a:t>
                      </a:r>
                      <a:endParaRPr lang="en-US" sz="1400"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600"/>
                        </a:spcBef>
                      </a:pPr>
                      <a:r>
                        <a:rPr lang="en-US" sz="1400" dirty="0">
                          <a:solidFill>
                            <a:schemeClr val="tx1"/>
                          </a:solidFill>
                        </a:rPr>
                        <a:t>5</a:t>
                      </a:r>
                      <a:endParaRPr lang="en-US" sz="1400"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600"/>
                        </a:spcBef>
                      </a:pPr>
                      <a:r>
                        <a:rPr lang="en-US" sz="1400" dirty="0">
                          <a:solidFill>
                            <a:schemeClr val="tx1"/>
                          </a:solidFill>
                        </a:rPr>
                        <a:t>3</a:t>
                      </a:r>
                      <a:endParaRPr lang="en-US" sz="1400"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600"/>
                        </a:spcBef>
                      </a:pPr>
                      <a:r>
                        <a:rPr lang="en-US" sz="1400" dirty="0">
                          <a:solidFill>
                            <a:schemeClr val="tx1"/>
                          </a:solidFill>
                        </a:rPr>
                        <a:t>2</a:t>
                      </a:r>
                      <a:endParaRPr lang="en-US" sz="1400"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600"/>
                        </a:spcBef>
                      </a:pPr>
                      <a:r>
                        <a:rPr lang="en-US" sz="1400" dirty="0">
                          <a:solidFill>
                            <a:schemeClr val="tx1"/>
                          </a:solidFill>
                        </a:rPr>
                        <a:t>0</a:t>
                      </a:r>
                      <a:endParaRPr lang="en-US" sz="1400"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21579812"/>
                  </a:ext>
                </a:extLst>
              </a:tr>
              <a:tr h="0">
                <a:tc>
                  <a:txBody>
                    <a:bodyPr/>
                    <a:lstStyle/>
                    <a:p>
                      <a:pPr>
                        <a:spcBef>
                          <a:spcPts val="600"/>
                        </a:spcBef>
                      </a:pPr>
                      <a:r>
                        <a:rPr lang="en-US" sz="1400" b="0" dirty="0">
                          <a:solidFill>
                            <a:schemeClr val="tx1"/>
                          </a:solidFill>
                        </a:rPr>
                        <a:t>Arthralgia</a:t>
                      </a:r>
                      <a:endParaRPr lang="en-US" sz="1400" b="0"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600"/>
                        </a:spcBef>
                      </a:pPr>
                      <a:r>
                        <a:rPr lang="en-US" sz="1400" dirty="0">
                          <a:solidFill>
                            <a:schemeClr val="tx1"/>
                          </a:solidFill>
                        </a:rPr>
                        <a:t>7</a:t>
                      </a:r>
                      <a:endParaRPr lang="en-US" sz="1400" baseline="30000"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600"/>
                        </a:spcBef>
                      </a:pPr>
                      <a:r>
                        <a:rPr lang="en-US" sz="1400" dirty="0">
                          <a:solidFill>
                            <a:schemeClr val="tx1"/>
                          </a:solidFill>
                        </a:rPr>
                        <a:t>2</a:t>
                      </a:r>
                      <a:endParaRPr lang="en-US" sz="1400"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600"/>
                        </a:spcBef>
                      </a:pPr>
                      <a:r>
                        <a:rPr lang="en-US" sz="1400" dirty="0">
                          <a:solidFill>
                            <a:schemeClr val="tx1"/>
                          </a:solidFill>
                        </a:rPr>
                        <a:t>1</a:t>
                      </a:r>
                      <a:endParaRPr lang="en-US" sz="1400"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600"/>
                        </a:spcBef>
                      </a:pPr>
                      <a:r>
                        <a:rPr lang="en-US" sz="1400" dirty="0">
                          <a:solidFill>
                            <a:schemeClr val="tx1"/>
                          </a:solidFill>
                        </a:rPr>
                        <a:t>1</a:t>
                      </a:r>
                      <a:endParaRPr lang="en-US" sz="1400"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600"/>
                        </a:spcBef>
                      </a:pPr>
                      <a:r>
                        <a:rPr lang="en-US" sz="1400" dirty="0">
                          <a:solidFill>
                            <a:schemeClr val="tx1"/>
                          </a:solidFill>
                        </a:rPr>
                        <a:t>0</a:t>
                      </a:r>
                      <a:endParaRPr lang="en-US" sz="1400"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9560650"/>
                  </a:ext>
                </a:extLst>
              </a:tr>
              <a:tr h="0">
                <a:tc>
                  <a:txBody>
                    <a:bodyPr/>
                    <a:lstStyle/>
                    <a:p>
                      <a:pPr>
                        <a:spcBef>
                          <a:spcPts val="600"/>
                        </a:spcBef>
                      </a:pPr>
                      <a:r>
                        <a:rPr lang="en-US" sz="1400" b="0" dirty="0">
                          <a:solidFill>
                            <a:schemeClr val="tx1"/>
                          </a:solidFill>
                        </a:rPr>
                        <a:t>Total</a:t>
                      </a:r>
                      <a:endParaRPr lang="en-US" sz="1400" b="0"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600"/>
                        </a:spcBef>
                      </a:pPr>
                      <a:r>
                        <a:rPr lang="en-US" sz="1400" dirty="0">
                          <a:solidFill>
                            <a:schemeClr val="tx1"/>
                          </a:solidFill>
                        </a:rPr>
                        <a:t>41</a:t>
                      </a:r>
                      <a:endParaRPr lang="en-US" sz="1400"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600"/>
                        </a:spcBef>
                      </a:pPr>
                      <a:r>
                        <a:rPr lang="en-US" sz="1400" dirty="0">
                          <a:solidFill>
                            <a:schemeClr val="tx1"/>
                          </a:solidFill>
                        </a:rPr>
                        <a:t>24</a:t>
                      </a:r>
                      <a:endParaRPr lang="en-US" sz="1400"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600"/>
                        </a:spcBef>
                      </a:pPr>
                      <a:r>
                        <a:rPr lang="en-US" sz="1400" dirty="0">
                          <a:solidFill>
                            <a:schemeClr val="tx1"/>
                          </a:solidFill>
                        </a:rPr>
                        <a:t>18</a:t>
                      </a:r>
                      <a:endParaRPr lang="en-US" sz="1400"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600"/>
                        </a:spcBef>
                      </a:pPr>
                      <a:r>
                        <a:rPr lang="en-US" sz="1400" dirty="0">
                          <a:solidFill>
                            <a:schemeClr val="tx1"/>
                          </a:solidFill>
                        </a:rPr>
                        <a:t>6</a:t>
                      </a:r>
                      <a:endParaRPr lang="en-US" sz="1400"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600"/>
                        </a:spcBef>
                      </a:pPr>
                      <a:r>
                        <a:rPr lang="en-US" sz="1400" dirty="0">
                          <a:solidFill>
                            <a:schemeClr val="tx1"/>
                          </a:solidFill>
                        </a:rPr>
                        <a:t>1</a:t>
                      </a:r>
                      <a:endParaRPr lang="en-US" sz="1400"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6997968"/>
                  </a:ext>
                </a:extLst>
              </a:tr>
            </a:tbl>
          </a:graphicData>
        </a:graphic>
      </p:graphicFrame>
      <p:sp>
        <p:nvSpPr>
          <p:cNvPr id="6" name="TextBox 5">
            <a:extLst>
              <a:ext uri="{FF2B5EF4-FFF2-40B4-BE49-F238E27FC236}">
                <a16:creationId xmlns:a16="http://schemas.microsoft.com/office/drawing/2014/main" id="{C13C83F1-3287-2C47-A679-9E1B2A65F61D}"/>
              </a:ext>
            </a:extLst>
          </p:cNvPr>
          <p:cNvSpPr txBox="1"/>
          <p:nvPr/>
        </p:nvSpPr>
        <p:spPr>
          <a:xfrm>
            <a:off x="5929746" y="6517886"/>
            <a:ext cx="6262254" cy="323165"/>
          </a:xfrm>
          <a:prstGeom prst="rect">
            <a:avLst/>
          </a:prstGeom>
          <a:noFill/>
        </p:spPr>
        <p:txBody>
          <a:bodyPr wrap="square">
            <a:spAutoFit/>
          </a:bodyPr>
          <a:lstStyle/>
          <a:p>
            <a:pPr algn="r"/>
            <a:r>
              <a:rPr lang="en-US" sz="1500" b="0" i="0" dirty="0">
                <a:effectLst/>
                <a:latin typeface="Calibri" panose="020F0502020204030204" pitchFamily="34" charset="0"/>
                <a:cs typeface="Calibri" panose="020F0502020204030204" pitchFamily="34" charset="0"/>
              </a:rPr>
              <a:t>Courtesy of Lindsey </a:t>
            </a:r>
            <a:r>
              <a:rPr lang="en-US" sz="1500" b="0" i="0" dirty="0" err="1">
                <a:effectLst/>
                <a:latin typeface="Calibri" panose="020F0502020204030204" pitchFamily="34" charset="0"/>
                <a:cs typeface="Calibri" panose="020F0502020204030204" pitchFamily="34" charset="0"/>
              </a:rPr>
              <a:t>Roeker</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693249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1061DA-EE04-3444-89BA-9261E0ABC324}"/>
              </a:ext>
            </a:extLst>
          </p:cNvPr>
          <p:cNvSpPr>
            <a:spLocks noGrp="1"/>
          </p:cNvSpPr>
          <p:nvPr>
            <p:ph type="title"/>
          </p:nvPr>
        </p:nvSpPr>
        <p:spPr/>
        <p:txBody>
          <a:bodyPr/>
          <a:lstStyle/>
          <a:p>
            <a:r>
              <a:rPr lang="en-US" dirty="0"/>
              <a:t>Conclusions: </a:t>
            </a:r>
          </a:p>
        </p:txBody>
      </p:sp>
      <p:sp>
        <p:nvSpPr>
          <p:cNvPr id="5" name="Text Placeholder 4">
            <a:extLst>
              <a:ext uri="{FF2B5EF4-FFF2-40B4-BE49-F238E27FC236}">
                <a16:creationId xmlns:a16="http://schemas.microsoft.com/office/drawing/2014/main" id="{B5FA5F98-ED9B-134C-8C4D-A1CC2A2FD935}"/>
              </a:ext>
            </a:extLst>
          </p:cNvPr>
          <p:cNvSpPr>
            <a:spLocks noGrp="1"/>
          </p:cNvSpPr>
          <p:nvPr>
            <p:ph type="body" idx="1"/>
          </p:nvPr>
        </p:nvSpPr>
        <p:spPr/>
        <p:txBody>
          <a:bodyPr/>
          <a:lstStyle/>
          <a:p>
            <a:r>
              <a:rPr lang="en-US" dirty="0"/>
              <a:t>Impact on patient care and treatment algorithms </a:t>
            </a:r>
          </a:p>
        </p:txBody>
      </p:sp>
      <p:sp>
        <p:nvSpPr>
          <p:cNvPr id="6" name="Content Placeholder 5">
            <a:extLst>
              <a:ext uri="{FF2B5EF4-FFF2-40B4-BE49-F238E27FC236}">
                <a16:creationId xmlns:a16="http://schemas.microsoft.com/office/drawing/2014/main" id="{3B1AB34F-D0C5-454D-801E-E4790645EFC8}"/>
              </a:ext>
            </a:extLst>
          </p:cNvPr>
          <p:cNvSpPr>
            <a:spLocks noGrp="1"/>
          </p:cNvSpPr>
          <p:nvPr>
            <p:ph sz="half" idx="2"/>
          </p:nvPr>
        </p:nvSpPr>
        <p:spPr/>
        <p:txBody>
          <a:bodyPr/>
          <a:lstStyle/>
          <a:p>
            <a:r>
              <a:rPr lang="en-US" dirty="0"/>
              <a:t>Acalabrutinib is a data-driven treatment choice for patients with ibrutinib intolerance</a:t>
            </a:r>
          </a:p>
        </p:txBody>
      </p:sp>
      <p:sp>
        <p:nvSpPr>
          <p:cNvPr id="7" name="Text Placeholder 6">
            <a:extLst>
              <a:ext uri="{FF2B5EF4-FFF2-40B4-BE49-F238E27FC236}">
                <a16:creationId xmlns:a16="http://schemas.microsoft.com/office/drawing/2014/main" id="{3DCD53A2-2FF5-244C-A348-4B2A417F0F12}"/>
              </a:ext>
            </a:extLst>
          </p:cNvPr>
          <p:cNvSpPr>
            <a:spLocks noGrp="1"/>
          </p:cNvSpPr>
          <p:nvPr>
            <p:ph type="body" sz="quarter" idx="3"/>
          </p:nvPr>
        </p:nvSpPr>
        <p:spPr/>
        <p:txBody>
          <a:bodyPr/>
          <a:lstStyle/>
          <a:p>
            <a:r>
              <a:rPr lang="en-US" dirty="0"/>
              <a:t>Implications for future research</a:t>
            </a:r>
          </a:p>
        </p:txBody>
      </p:sp>
      <p:sp>
        <p:nvSpPr>
          <p:cNvPr id="8" name="Content Placeholder 7">
            <a:extLst>
              <a:ext uri="{FF2B5EF4-FFF2-40B4-BE49-F238E27FC236}">
                <a16:creationId xmlns:a16="http://schemas.microsoft.com/office/drawing/2014/main" id="{B36EEBAA-11DD-4F44-A86A-3C20039C55AC}"/>
              </a:ext>
            </a:extLst>
          </p:cNvPr>
          <p:cNvSpPr>
            <a:spLocks noGrp="1"/>
          </p:cNvSpPr>
          <p:nvPr>
            <p:ph sz="quarter" idx="4"/>
          </p:nvPr>
        </p:nvSpPr>
        <p:spPr/>
        <p:txBody>
          <a:bodyPr/>
          <a:lstStyle/>
          <a:p>
            <a:r>
              <a:rPr lang="en-US" dirty="0"/>
              <a:t>With extended follow up, do other AEs emerge? </a:t>
            </a:r>
          </a:p>
        </p:txBody>
      </p:sp>
      <p:sp>
        <p:nvSpPr>
          <p:cNvPr id="9" name="TextBox 8">
            <a:extLst>
              <a:ext uri="{FF2B5EF4-FFF2-40B4-BE49-F238E27FC236}">
                <a16:creationId xmlns:a16="http://schemas.microsoft.com/office/drawing/2014/main" id="{367A6202-BD20-BE41-83C8-F1B8CD9F2B29}"/>
              </a:ext>
            </a:extLst>
          </p:cNvPr>
          <p:cNvSpPr txBox="1"/>
          <p:nvPr/>
        </p:nvSpPr>
        <p:spPr>
          <a:xfrm>
            <a:off x="5929746" y="6517886"/>
            <a:ext cx="6262254" cy="323165"/>
          </a:xfrm>
          <a:prstGeom prst="rect">
            <a:avLst/>
          </a:prstGeom>
          <a:noFill/>
        </p:spPr>
        <p:txBody>
          <a:bodyPr wrap="square">
            <a:spAutoFit/>
          </a:bodyPr>
          <a:lstStyle/>
          <a:p>
            <a:pPr algn="r"/>
            <a:r>
              <a:rPr lang="en-US" sz="1500" b="0" i="0" dirty="0">
                <a:effectLst/>
                <a:latin typeface="Calibri" panose="020F0502020204030204" pitchFamily="34" charset="0"/>
                <a:cs typeface="Calibri" panose="020F0502020204030204" pitchFamily="34" charset="0"/>
              </a:rPr>
              <a:t>Courtesy of Lindsey </a:t>
            </a:r>
            <a:r>
              <a:rPr lang="en-US" sz="1500" b="0" i="0" dirty="0" err="1">
                <a:effectLst/>
                <a:latin typeface="Calibri" panose="020F0502020204030204" pitchFamily="34" charset="0"/>
                <a:cs typeface="Calibri" panose="020F0502020204030204" pitchFamily="34" charset="0"/>
              </a:rPr>
              <a:t>Roeker</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895281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84B05F-B162-498E-B517-91ACB2528970}"/>
              </a:ext>
            </a:extLst>
          </p:cNvPr>
          <p:cNvSpPr>
            <a:spLocks noGrp="1"/>
          </p:cNvSpPr>
          <p:nvPr>
            <p:ph type="title"/>
          </p:nvPr>
        </p:nvSpPr>
        <p:spPr>
          <a:xfrm>
            <a:off x="838200" y="0"/>
            <a:ext cx="10515600" cy="1325563"/>
          </a:xfrm>
        </p:spPr>
        <p:txBody>
          <a:bodyPr>
            <a:normAutofit/>
          </a:bodyPr>
          <a:lstStyle/>
          <a:p>
            <a:r>
              <a:rPr lang="pt-BR" sz="4000" dirty="0"/>
              <a:t>Phase III MURANO Trial: VenR vs. BR in R/R CLL</a:t>
            </a:r>
            <a:endParaRPr lang="en-US" sz="4000" dirty="0"/>
          </a:p>
        </p:txBody>
      </p:sp>
      <p:pic>
        <p:nvPicPr>
          <p:cNvPr id="3" name="Picture 2">
            <a:extLst>
              <a:ext uri="{FF2B5EF4-FFF2-40B4-BE49-F238E27FC236}">
                <a16:creationId xmlns:a16="http://schemas.microsoft.com/office/drawing/2014/main" id="{B886662F-742B-4DAB-8DE2-C8476F1084C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6807" r="5639" b="10773"/>
          <a:stretch/>
        </p:blipFill>
        <p:spPr bwMode="auto">
          <a:xfrm>
            <a:off x="280098" y="1193369"/>
            <a:ext cx="11631803" cy="50214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a:extLst>
              <a:ext uri="{FF2B5EF4-FFF2-40B4-BE49-F238E27FC236}">
                <a16:creationId xmlns:a16="http://schemas.microsoft.com/office/drawing/2014/main" id="{17D2B67B-F544-4979-AE67-547D3D961A34}"/>
              </a:ext>
            </a:extLst>
          </p:cNvPr>
          <p:cNvSpPr txBox="1"/>
          <p:nvPr/>
        </p:nvSpPr>
        <p:spPr>
          <a:xfrm>
            <a:off x="4807527" y="6550223"/>
            <a:ext cx="7384473" cy="307777"/>
          </a:xfrm>
          <a:prstGeom prst="rect">
            <a:avLst/>
          </a:prstGeom>
          <a:noFill/>
        </p:spPr>
        <p:txBody>
          <a:bodyPr wrap="square">
            <a:spAutoFit/>
          </a:bodyPr>
          <a:lstStyle/>
          <a:p>
            <a:pPr algn="r"/>
            <a:r>
              <a:rPr lang="en-US" sz="1400" dirty="0"/>
              <a:t>Clinical trial information, NCT02005471</a:t>
            </a:r>
          </a:p>
        </p:txBody>
      </p:sp>
      <p:sp>
        <p:nvSpPr>
          <p:cNvPr id="6" name="TextBox 5">
            <a:extLst>
              <a:ext uri="{FF2B5EF4-FFF2-40B4-BE49-F238E27FC236}">
                <a16:creationId xmlns:a16="http://schemas.microsoft.com/office/drawing/2014/main" id="{9A001A09-93F4-2648-B327-956106EED2BE}"/>
              </a:ext>
            </a:extLst>
          </p:cNvPr>
          <p:cNvSpPr txBox="1"/>
          <p:nvPr/>
        </p:nvSpPr>
        <p:spPr>
          <a:xfrm>
            <a:off x="110837" y="6517886"/>
            <a:ext cx="6262254" cy="323165"/>
          </a:xfrm>
          <a:prstGeom prst="rect">
            <a:avLst/>
          </a:prstGeom>
          <a:noFill/>
        </p:spPr>
        <p:txBody>
          <a:bodyPr wrap="square">
            <a:spAutoFit/>
          </a:bodyPr>
          <a:lstStyle/>
          <a:p>
            <a:r>
              <a:rPr lang="en-US" sz="1500" b="0" i="0" dirty="0">
                <a:effectLst/>
                <a:latin typeface="Calibri" panose="020F0502020204030204" pitchFamily="34" charset="0"/>
                <a:cs typeface="Calibri" panose="020F0502020204030204" pitchFamily="34" charset="0"/>
              </a:rPr>
              <a:t>Courtesy of Lindsey </a:t>
            </a:r>
            <a:r>
              <a:rPr lang="en-US" sz="1500" b="0" i="0" dirty="0" err="1">
                <a:effectLst/>
                <a:latin typeface="Calibri" panose="020F0502020204030204" pitchFamily="34" charset="0"/>
                <a:cs typeface="Calibri" panose="020F0502020204030204" pitchFamily="34" charset="0"/>
              </a:rPr>
              <a:t>Roeker</a:t>
            </a:r>
            <a:r>
              <a:rPr lang="en-US" sz="1500" b="0" i="0" dirty="0">
                <a:effectLst/>
                <a:latin typeface="Calibri" panose="020F0502020204030204" pitchFamily="34" charset="0"/>
                <a:cs typeface="Calibri" panose="020F0502020204030204" pitchFamily="34" charset="0"/>
              </a:rPr>
              <a:t>, MD</a:t>
            </a:r>
            <a:endParaRPr lang="en-US" sz="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2081141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8862A45804C7345BFDE61DA2C172BE7" ma:contentTypeVersion="17" ma:contentTypeDescription="Create a new document." ma:contentTypeScope="" ma:versionID="0836c851ab56100df1895fa2a218104e">
  <xsd:schema xmlns:xsd="http://www.w3.org/2001/XMLSchema" xmlns:xs="http://www.w3.org/2001/XMLSchema" xmlns:p="http://schemas.microsoft.com/office/2006/metadata/properties" xmlns:ns1="96f1686b-f877-4eb8-89ab-3a67a5dc2612" xmlns:ns3="b4104d5b-b872-4636-a728-507be7308f43" targetNamespace="http://schemas.microsoft.com/office/2006/metadata/properties" ma:root="true" ma:fieldsID="fd973d22d93f3f1ceb87c2fa5e19ecd8" ns1:_="" ns3:_="">
    <xsd:import namespace="96f1686b-f877-4eb8-89ab-3a67a5dc2612"/>
    <xsd:import namespace="b4104d5b-b872-4636-a728-507be7308f43"/>
    <xsd:element name="properties">
      <xsd:complexType>
        <xsd:sequence>
          <xsd:element name="documentManagement">
            <xsd:complexType>
              <xsd:all>
                <xsd:element ref="ns1:QID" minOccurs="0"/>
                <xsd:element ref="ns1:Status" minOccurs="0"/>
                <xsd:element ref="ns1:MediaServiceMetadata" minOccurs="0"/>
                <xsd:element ref="ns1:MediaServiceFastMetadata" minOccurs="0"/>
                <xsd:element ref="ns1:MediaServiceAutoTags" minOccurs="0"/>
                <xsd:element ref="ns1:MediaServiceOCR" minOccurs="0"/>
                <xsd:element ref="ns1:MediaServiceDateTaken" minOccurs="0"/>
                <xsd:element ref="ns1:MediaServiceLocation" minOccurs="0"/>
                <xsd:element ref="ns3:SharedWithUsers" minOccurs="0"/>
                <xsd:element ref="ns3:SharedWithDetails" minOccurs="0"/>
                <xsd:element ref="ns1:MediaServiceEventHashCode" minOccurs="0"/>
                <xsd:element ref="ns1:MediaServiceGenerationTime" minOccurs="0"/>
                <xsd:element ref="ns3:TaxKeywordTaxHTField" minOccurs="0"/>
                <xsd:element ref="ns3:TaxCatchAll" minOccurs="0"/>
                <xsd:element ref="ns1:MediaServiceAutoKeyPoints" minOccurs="0"/>
                <xsd:element ref="ns1: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6f1686b-f877-4eb8-89ab-3a67a5dc2612" elementFormDefault="qualified">
    <xsd:import namespace="http://schemas.microsoft.com/office/2006/documentManagement/types"/>
    <xsd:import namespace="http://schemas.microsoft.com/office/infopath/2007/PartnerControls"/>
    <xsd:element name="QID" ma:index="0" nillable="true" ma:displayName="QID" ma:indexed="true" ma:internalName="QID">
      <xsd:simpleType>
        <xsd:restriction base="dms:Number"/>
      </xsd:simpleType>
    </xsd:element>
    <xsd:element name="Status" ma:index="3" nillable="true" ma:displayName="Status" ma:format="Dropdown" ma:internalName="Status">
      <xsd:simpleType>
        <xsd:restriction base="dms:Choice">
          <xsd:enumeration value="Not started"/>
          <xsd:enumeration value="Web Build"/>
          <xsd:enumeration value="In Progress"/>
          <xsd:enumeration value="Launched"/>
          <xsd:enumeration value="Complete"/>
          <xsd:enumeration value="Delayed"/>
        </xsd:restriction>
      </xsd:simpleType>
    </xsd:element>
    <xsd:element name="MediaServiceMetadata" ma:index="6" nillable="true" ma:displayName="MediaServiceMetadata" ma:hidden="true" ma:internalName="MediaServiceMetadata" ma:readOnly="true">
      <xsd:simpleType>
        <xsd:restriction base="dms:Note"/>
      </xsd:simpleType>
    </xsd:element>
    <xsd:element name="MediaServiceFastMetadata" ma:index="7" nillable="true" ma:displayName="MediaServiceFastMetadata" ma:hidden="true" ma:internalName="MediaServiceFastMetadata" ma:readOnly="true">
      <xsd:simpleType>
        <xsd:restriction base="dms:Note"/>
      </xsd:simpleType>
    </xsd:element>
    <xsd:element name="MediaServiceAutoTags" ma:index="8" nillable="true" ma:displayName="MediaServiceAutoTags" ma:internalName="MediaServiceAutoTags" ma:readOnly="true">
      <xsd:simpleType>
        <xsd:restriction base="dms:Text"/>
      </xsd:simpleType>
    </xsd:element>
    <xsd:element name="MediaServiceOCR" ma:index="9" nillable="true" ma:displayName="MediaServiceOCR" ma:internalName="MediaServiceOCR" ma:readOnly="true">
      <xsd:simpleType>
        <xsd:restriction base="dms:Note">
          <xsd:maxLength value="255"/>
        </xsd:restriction>
      </xsd:simpleType>
    </xsd:element>
    <xsd:element name="MediaServiceDateTaken" ma:index="10" nillable="true" ma:displayName="MediaServiceDateTaken" ma:hidden="true" ma:internalName="MediaServiceDateTaken" ma:readOnly="true">
      <xsd:simpleType>
        <xsd:restriction base="dms:Text"/>
      </xsd:simpleType>
    </xsd:element>
    <xsd:element name="MediaServiceLocation" ma:index="11" nillable="true" ma:displayName="MediaServiceLocation" ma:internalName="MediaServiceLocation"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4104d5b-b872-4636-a728-507be7308f43"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KeywordTaxHTField" ma:index="21" nillable="true" ma:taxonomy="true" ma:internalName="TaxKeywordTaxHTField" ma:taxonomyFieldName="TaxKeyword" ma:displayName="Enterprise Keywords" ma:fieldId="{23f27201-bee3-471e-b2e7-b64fd8b7ca38}" ma:taxonomyMulti="true" ma:sspId="00000000-0000-0000-0000-000000000000" ma:termSetId="00000000-0000-0000-0000-000000000000" ma:anchorId="00000000-0000-0000-0000-000000000000" ma:open="true" ma:isKeyword="true">
      <xsd:complexType>
        <xsd:sequence>
          <xsd:element ref="pc:Terms" minOccurs="0" maxOccurs="1"/>
        </xsd:sequence>
      </xsd:complexType>
    </xsd:element>
    <xsd:element name="TaxCatchAll" ma:index="22" nillable="true" ma:displayName="Taxonomy Catch All Column" ma:hidden="true" ma:list="{d75259b8-d078-43ce-9531-d35c0553c861}" ma:internalName="TaxCatchAll" ma:showField="CatchAllData" ma:web="b4104d5b-b872-4636-a728-507be7308f4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6" ma:displayName="Content Type"/>
        <xsd:element ref="dc:title" minOccurs="0" maxOccurs="1" ma:index="2"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tatus xmlns="96f1686b-f877-4eb8-89ab-3a67a5dc2612" xsi:nil="true"/>
    <TaxCatchAll xmlns="b4104d5b-b872-4636-a728-507be7308f43" xsi:nil="true"/>
    <QID xmlns="96f1686b-f877-4eb8-89ab-3a67a5dc2612" xsi:nil="true"/>
    <TaxKeywordTaxHTField xmlns="b4104d5b-b872-4636-a728-507be7308f43">
      <Terms xmlns="http://schemas.microsoft.com/office/infopath/2007/PartnerControls"/>
    </TaxKeywordTaxHTField>
  </documentManagement>
</p:properties>
</file>

<file path=customXml/itemProps1.xml><?xml version="1.0" encoding="utf-8"?>
<ds:datastoreItem xmlns:ds="http://schemas.openxmlformats.org/officeDocument/2006/customXml" ds:itemID="{65B3D5E6-EEDA-48F4-A9DE-68106D0317A6}"/>
</file>

<file path=customXml/itemProps2.xml><?xml version="1.0" encoding="utf-8"?>
<ds:datastoreItem xmlns:ds="http://schemas.openxmlformats.org/officeDocument/2006/customXml" ds:itemID="{CD2C251A-ADC7-4E21-9D96-FEBA8B171944}"/>
</file>

<file path=customXml/itemProps3.xml><?xml version="1.0" encoding="utf-8"?>
<ds:datastoreItem xmlns:ds="http://schemas.openxmlformats.org/officeDocument/2006/customXml" ds:itemID="{F1B68095-BF45-4D40-9B52-47A4506A59E7}"/>
</file>

<file path=docProps/app.xml><?xml version="1.0" encoding="utf-8"?>
<Properties xmlns="http://schemas.openxmlformats.org/officeDocument/2006/extended-properties" xmlns:vt="http://schemas.openxmlformats.org/officeDocument/2006/docPropsVTypes">
  <TotalTime>4447</TotalTime>
  <Words>5010</Words>
  <Application>Microsoft Macintosh PowerPoint</Application>
  <PresentationFormat>Widescreen</PresentationFormat>
  <Paragraphs>743</Paragraphs>
  <Slides>39</Slides>
  <Notes>18</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39</vt:i4>
      </vt:variant>
    </vt:vector>
  </HeadingPairs>
  <TitlesOfParts>
    <vt:vector size="49" baseType="lpstr">
      <vt:lpstr>Arial</vt:lpstr>
      <vt:lpstr>Arial Narrow</vt:lpstr>
      <vt:lpstr>Arial Rounded MT Bold</vt:lpstr>
      <vt:lpstr>Calibri</vt:lpstr>
      <vt:lpstr>Calibri Light</vt:lpstr>
      <vt:lpstr>Helvetica</vt:lpstr>
      <vt:lpstr>Lato</vt:lpstr>
      <vt:lpstr>System Font Regular</vt:lpstr>
      <vt:lpstr>Wingdings</vt:lpstr>
      <vt:lpstr>Office Theme</vt:lpstr>
      <vt:lpstr>Year in Review: CLL</vt:lpstr>
      <vt:lpstr>PowerPoint Presentation</vt:lpstr>
      <vt:lpstr>PowerPoint Presentation</vt:lpstr>
      <vt:lpstr>PowerPoint Presentation</vt:lpstr>
      <vt:lpstr>Conclusions: </vt:lpstr>
      <vt:lpstr>PowerPoint Presentation</vt:lpstr>
      <vt:lpstr>PowerPoint Presentation</vt:lpstr>
      <vt:lpstr>Conclusions: </vt:lpstr>
      <vt:lpstr>Phase III MURANO Trial: VenR vs. BR in R/R CLL</vt:lpstr>
      <vt:lpstr>MURANO: 5-Year Follow up: PFS and OS</vt:lpstr>
      <vt:lpstr>MURANO 5 Year Analysis: MRD Status at EOT and Progression With Venetoclax + Rituximab </vt:lpstr>
      <vt:lpstr>Conclusions: </vt:lpstr>
      <vt:lpstr>PowerPoint Presentation</vt:lpstr>
      <vt:lpstr>PowerPoint Presentation</vt:lpstr>
      <vt:lpstr>PowerPoint Presentation</vt:lpstr>
      <vt:lpstr>PowerPoint Presentation</vt:lpstr>
      <vt:lpstr>PowerPoint Presentation</vt:lpstr>
      <vt:lpstr>Conclusions: </vt:lpstr>
      <vt:lpstr>PowerPoint Presentation</vt:lpstr>
      <vt:lpstr>Recommendations</vt:lpstr>
      <vt:lpstr>Recommendations</vt:lpstr>
      <vt:lpstr>Conclusions: </vt:lpstr>
      <vt:lpstr>Pirtobrutinib, A Highly Selective, Non-covalent (Reversible) BTK Inhibitor In Previously  Treated CLL/SLL: Updated Results From  The Phase 1/2 BRUIN Study</vt:lpstr>
      <vt:lpstr>PowerPoint Presentation</vt:lpstr>
      <vt:lpstr>Pirtobrutinib Efficacy in BTK Pre-treated CLL/SLL Patients</vt:lpstr>
      <vt:lpstr>BTK C481 Mutation Status is not Predictive of Pirtobrutinib Benefit</vt:lpstr>
      <vt:lpstr>Pirtobrutinib Safety Profile</vt:lpstr>
      <vt:lpstr>Conclusions: </vt:lpstr>
      <vt:lpstr>Phase 1 TRANSCEND CLL 004 study of lisocabtagene maraleucel in patients with R/R CLL or SLL</vt:lpstr>
      <vt:lpstr>PowerPoint Presentation</vt:lpstr>
      <vt:lpstr>PowerPoint Presentation</vt:lpstr>
      <vt:lpstr>Conclusions: </vt:lpstr>
      <vt:lpstr>TRANSCEND CLL-004: PHASE 1 COHORT OF LISOCABTAGENE MARALEUCEL (LISO‐CEL) COMBINED WITH IBRUTINIB FOR R/R CLL/SLL</vt:lpstr>
      <vt:lpstr>PowerPoint Presentation</vt:lpstr>
      <vt:lpstr>Conclusions: </vt:lpstr>
      <vt:lpstr>PowerPoint Presentation</vt:lpstr>
      <vt:lpstr>Overall survival of patients with CLL diagnosed with COVID-19 superior in “later group” when compared to “early group”</vt:lpstr>
      <vt:lpstr>PowerPoint Presentation</vt:lpstr>
      <vt:lpstr>Conclusions: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Year in Review: CLL</dc:title>
  <dc:creator>Roeker, Lindsey E./Medicine</dc:creator>
  <cp:lastModifiedBy>Silvana Izquierdo</cp:lastModifiedBy>
  <cp:revision>22</cp:revision>
  <dcterms:created xsi:type="dcterms:W3CDTF">2022-01-11T16:02:07Z</dcterms:created>
  <dcterms:modified xsi:type="dcterms:W3CDTF">2022-01-18T15:49:41Z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0x01010018862A45804C7345BFDE61DA2C172BE7</vt:lpwstr>
  </property>
</Properties>
</file>