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54.xml" ContentType="application/vnd.openxmlformats-officedocument.presentationml.slide+xml"/>
  <Override PartName="/ppt/presentation.xml" ContentType="application/vnd.openxmlformats-officedocument.presentationml.presentation.main+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4.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85" r:id="rId1"/>
    <p:sldMasterId id="2147484724" r:id="rId2"/>
    <p:sldMasterId id="2147484768" r:id="rId3"/>
    <p:sldMasterId id="2147484781" r:id="rId4"/>
    <p:sldMasterId id="2147484789" r:id="rId5"/>
    <p:sldMasterId id="2147484803" r:id="rId6"/>
    <p:sldMasterId id="2147484811" r:id="rId7"/>
    <p:sldMasterId id="2147484823" r:id="rId8"/>
    <p:sldMasterId id="2147484833" r:id="rId9"/>
    <p:sldMasterId id="2147484842" r:id="rId10"/>
    <p:sldMasterId id="2147484851" r:id="rId11"/>
  </p:sldMasterIdLst>
  <p:notesMasterIdLst>
    <p:notesMasterId r:id="rId76"/>
  </p:notesMasterIdLst>
  <p:handoutMasterIdLst>
    <p:handoutMasterId r:id="rId77"/>
  </p:handoutMasterIdLst>
  <p:sldIdLst>
    <p:sldId id="2146847087" r:id="rId12"/>
    <p:sldId id="2135715146" r:id="rId13"/>
    <p:sldId id="13407" r:id="rId14"/>
    <p:sldId id="2146847082" r:id="rId15"/>
    <p:sldId id="13408" r:id="rId16"/>
    <p:sldId id="2141410830" r:id="rId17"/>
    <p:sldId id="2146846752" r:id="rId18"/>
    <p:sldId id="2147470408" r:id="rId19"/>
    <p:sldId id="2147470456" r:id="rId20"/>
    <p:sldId id="2147470458" r:id="rId21"/>
    <p:sldId id="2147470407" r:id="rId22"/>
    <p:sldId id="2134959847" r:id="rId23"/>
    <p:sldId id="258" r:id="rId24"/>
    <p:sldId id="2134959854" r:id="rId25"/>
    <p:sldId id="2134959852" r:id="rId26"/>
    <p:sldId id="2134959856" r:id="rId27"/>
    <p:sldId id="2134959860" r:id="rId28"/>
    <p:sldId id="2134959876" r:id="rId29"/>
    <p:sldId id="2147470460" r:id="rId30"/>
    <p:sldId id="2134959877" r:id="rId31"/>
    <p:sldId id="2134959859" r:id="rId32"/>
    <p:sldId id="2134959858" r:id="rId33"/>
    <p:sldId id="2134959862" r:id="rId34"/>
    <p:sldId id="2134959863" r:id="rId35"/>
    <p:sldId id="270" r:id="rId36"/>
    <p:sldId id="2134959861" r:id="rId37"/>
    <p:sldId id="847" r:id="rId38"/>
    <p:sldId id="2134959864" r:id="rId39"/>
    <p:sldId id="2134959865" r:id="rId40"/>
    <p:sldId id="263" r:id="rId41"/>
    <p:sldId id="2134959866" r:id="rId42"/>
    <p:sldId id="2134959867" r:id="rId43"/>
    <p:sldId id="2134959868" r:id="rId44"/>
    <p:sldId id="2134959869" r:id="rId45"/>
    <p:sldId id="2134959875" r:id="rId46"/>
    <p:sldId id="2134959870" r:id="rId47"/>
    <p:sldId id="2134959874" r:id="rId48"/>
    <p:sldId id="2134959873" r:id="rId49"/>
    <p:sldId id="2147470405" r:id="rId50"/>
    <p:sldId id="2147470412" r:id="rId51"/>
    <p:sldId id="2147470413" r:id="rId52"/>
    <p:sldId id="2147470414" r:id="rId53"/>
    <p:sldId id="2147470415" r:id="rId54"/>
    <p:sldId id="2147470416" r:id="rId55"/>
    <p:sldId id="2147470417" r:id="rId56"/>
    <p:sldId id="2147470418" r:id="rId57"/>
    <p:sldId id="2147470419" r:id="rId58"/>
    <p:sldId id="2147470420" r:id="rId59"/>
    <p:sldId id="2147470421" r:id="rId60"/>
    <p:sldId id="2147470422" r:id="rId61"/>
    <p:sldId id="2147470423" r:id="rId62"/>
    <p:sldId id="2147470424" r:id="rId63"/>
    <p:sldId id="2147470425" r:id="rId64"/>
    <p:sldId id="2147470426" r:id="rId65"/>
    <p:sldId id="2147470427" r:id="rId66"/>
    <p:sldId id="2147470428" r:id="rId67"/>
    <p:sldId id="2147470429" r:id="rId68"/>
    <p:sldId id="2147470430" r:id="rId69"/>
    <p:sldId id="2147470431" r:id="rId70"/>
    <p:sldId id="2147470432" r:id="rId71"/>
    <p:sldId id="2147470433" r:id="rId72"/>
    <p:sldId id="2147470434" r:id="rId73"/>
    <p:sldId id="2147470435" r:id="rId74"/>
    <p:sldId id="2147470436" r:id="rId75"/>
  </p:sldIdLst>
  <p:sldSz cx="12192000" cy="6858000"/>
  <p:notesSz cx="7772400" cy="10058400"/>
  <p:custDataLst>
    <p:tags r:id="rId7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3EE"/>
    <a:srgbClr val="333483"/>
    <a:srgbClr val="0432FF"/>
    <a:srgbClr val="D7E4ED"/>
    <a:srgbClr val="FF40FF"/>
    <a:srgbClr val="E2ECF2"/>
    <a:srgbClr val="E67735"/>
    <a:srgbClr val="EDF4FE"/>
    <a:srgbClr val="EDF4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93666" autoAdjust="0"/>
  </p:normalViewPr>
  <p:slideViewPr>
    <p:cSldViewPr>
      <p:cViewPr varScale="1">
        <p:scale>
          <a:sx n="102" d="100"/>
          <a:sy n="102" d="100"/>
        </p:scale>
        <p:origin x="192" y="22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customXml" Target="../customXml/item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presProps" Target="presProp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ags" Target="tags/tag1.xml"/><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61" Type="http://schemas.openxmlformats.org/officeDocument/2006/relationships/slide" Target="slides/slide50.xml"/><Relationship Id="rId8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1/28/22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2004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sz="1000" i="1" dirty="0"/>
          </a:p>
        </p:txBody>
      </p:sp>
      <p:sp>
        <p:nvSpPr>
          <p:cNvPr id="4" name="Slide Number Placeholder 3"/>
          <p:cNvSpPr>
            <a:spLocks noGrp="1"/>
          </p:cNvSpPr>
          <p:nvPr>
            <p:ph type="sldNum" sz="quarter" idx="5"/>
          </p:nvPr>
        </p:nvSpPr>
        <p:spPr/>
        <p:txBody>
          <a:bodyPr/>
          <a:lstStyle/>
          <a:p>
            <a:pPr marL="0" marR="0" lvl="0" indent="0" algn="r" defTabSz="916469"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6469"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8114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130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A7042-DEED-4AA1-9E89-4A16B2572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9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628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HR, higher-risk; MDS, myelodysplastic syndromes; RP2D, recommended phase II dose.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513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465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588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994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45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452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76EBB-94FE-0C47-A80B-39A8BB1E3D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46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C99EA-E4DF-4183-8718-2BD05A847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306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Geneva" charset="0"/>
              <a:cs typeface="+mn-cs"/>
            </a:endParaRPr>
          </a:p>
        </p:txBody>
      </p:sp>
    </p:spTree>
    <p:extLst>
      <p:ext uri="{BB962C8B-B14F-4D97-AF65-F5344CB8AC3E}">
        <p14:creationId xmlns:p14="http://schemas.microsoft.com/office/powerpoint/2010/main" val="300575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92623-5A39-DB45-98E1-485A7EDDB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012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11034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28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39FA180E-C2BE-46AF-AC4E-CD561BB6D6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575" y="3665838"/>
            <a:ext cx="60769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holding, woman, hand, table&#10;&#10;Description automatically generated">
            <a:extLst>
              <a:ext uri="{FF2B5EF4-FFF2-40B4-BE49-F238E27FC236}">
                <a16:creationId xmlns:a16="http://schemas.microsoft.com/office/drawing/2014/main" id="{4AF6D221-930B-4605-80B6-CE32FB225A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1575" y="3657600"/>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0674685D-7653-4B36-B1A2-183715BD99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058987" y="328761"/>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821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24863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9" name="Picture 18">
            <a:extLst>
              <a:ext uri="{FF2B5EF4-FFF2-40B4-BE49-F238E27FC236}">
                <a16:creationId xmlns:a16="http://schemas.microsoft.com/office/drawing/2014/main" id="{AE3A72E3-C1BB-41C0-975D-BD50CDE816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06"/>
          <a:stretch>
            <a:fillRect/>
          </a:stretch>
        </p:blipFill>
        <p:spPr bwMode="auto">
          <a:xfrm>
            <a:off x="8412163" y="5357813"/>
            <a:ext cx="377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4398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681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198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55129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20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8747257F-EDEA-4B19-A521-737D316575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38"/>
          <a:stretch>
            <a:fillRect/>
          </a:stretch>
        </p:blipFill>
        <p:spPr bwMode="auto">
          <a:xfrm>
            <a:off x="8531225" y="3414242"/>
            <a:ext cx="365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0" name="Picture 4">
            <a:extLst>
              <a:ext uri="{FF2B5EF4-FFF2-40B4-BE49-F238E27FC236}">
                <a16:creationId xmlns:a16="http://schemas.microsoft.com/office/drawing/2014/main" id="{53B952E1-F648-442B-B7FD-EE18F8DA46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48638" y="5994400"/>
            <a:ext cx="3686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9936346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DE67-98D5-BF42-BA55-69641AC64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E7353-4A01-614A-8E2C-97452C25F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ACA6CD-3A96-764B-8136-E9678CE64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D8F689-F715-4645-8F44-E83CC9CA8334}"/>
              </a:ext>
            </a:extLst>
          </p:cNvPr>
          <p:cNvSpPr>
            <a:spLocks noGrp="1"/>
          </p:cNvSpPr>
          <p:nvPr>
            <p:ph type="dt" sz="half" idx="10"/>
          </p:nvPr>
        </p:nvSpPr>
        <p:spPr/>
        <p:txBody>
          <a:bodyPr/>
          <a:lstStyle/>
          <a:p>
            <a:fld id="{EDB14188-E20C-8349-BCA2-5AFDACDFA5A1}" type="datetimeFigureOut">
              <a:rPr lang="en-US" smtClean="0"/>
              <a:t>1/28/22</a:t>
            </a:fld>
            <a:endParaRPr lang="en-US" dirty="0"/>
          </a:p>
        </p:txBody>
      </p:sp>
      <p:sp>
        <p:nvSpPr>
          <p:cNvPr id="6" name="Footer Placeholder 5">
            <a:extLst>
              <a:ext uri="{FF2B5EF4-FFF2-40B4-BE49-F238E27FC236}">
                <a16:creationId xmlns:a16="http://schemas.microsoft.com/office/drawing/2014/main" id="{6CA06E8A-4A7E-E948-9D19-29F1B96A54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C8AAC-8D94-E043-8B17-4A0C5E0A61C3}"/>
              </a:ext>
            </a:extLst>
          </p:cNvPr>
          <p:cNvSpPr>
            <a:spLocks noGrp="1"/>
          </p:cNvSpPr>
          <p:nvPr>
            <p:ph type="sldNum" sz="quarter" idx="12"/>
          </p:nvPr>
        </p:nvSpPr>
        <p:spPr/>
        <p:txBody>
          <a:bodyPr/>
          <a:lstStyle/>
          <a:p>
            <a:fld id="{1EE26CAD-0878-A14B-BECD-4D45ECEF0934}" type="slidenum">
              <a:rPr lang="en-US" smtClean="0"/>
              <a:t>‹#›</a:t>
            </a:fld>
            <a:endParaRPr lang="en-US" dirty="0"/>
          </a:p>
        </p:txBody>
      </p:sp>
    </p:spTree>
    <p:extLst>
      <p:ext uri="{BB962C8B-B14F-4D97-AF65-F5344CB8AC3E}">
        <p14:creationId xmlns:p14="http://schemas.microsoft.com/office/powerpoint/2010/main" val="24154181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1AE0BAE1-3D36-4D10-A7AD-BD8590621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3032" y="5361711"/>
            <a:ext cx="2307155" cy="1231685"/>
          </a:xfrm>
          <a:prstGeom prst="rect">
            <a:avLst/>
          </a:prstGeom>
        </p:spPr>
      </p:pic>
    </p:spTree>
    <p:extLst>
      <p:ext uri="{BB962C8B-B14F-4D97-AF65-F5344CB8AC3E}">
        <p14:creationId xmlns:p14="http://schemas.microsoft.com/office/powerpoint/2010/main" val="116541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879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61867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04DEA507-47F0-47F5-8FDD-F2A67A5FC6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Connector 8">
            <a:extLst>
              <a:ext uri="{FF2B5EF4-FFF2-40B4-BE49-F238E27FC236}">
                <a16:creationId xmlns:a16="http://schemas.microsoft.com/office/drawing/2014/main" id="{CA1E1C1F-8052-4D46-95F6-4763DA532C1B}"/>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678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90112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83880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67766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105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2" name="Picture 11" descr="A picture containing icon&#10;&#10;Description automatically generated">
            <a:extLst>
              <a:ext uri="{FF2B5EF4-FFF2-40B4-BE49-F238E27FC236}">
                <a16:creationId xmlns:a16="http://schemas.microsoft.com/office/drawing/2014/main" id="{192E0BE1-26BC-407D-B1CF-75415D998C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3" name="Rectangle 12">
            <a:extLst>
              <a:ext uri="{FF2B5EF4-FFF2-40B4-BE49-F238E27FC236}">
                <a16:creationId xmlns:a16="http://schemas.microsoft.com/office/drawing/2014/main" id="{4986DC48-4FA6-4EE5-809A-311FCAB745D3}"/>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5" name="Straight Connector 14">
            <a:extLst>
              <a:ext uri="{FF2B5EF4-FFF2-40B4-BE49-F238E27FC236}">
                <a16:creationId xmlns:a16="http://schemas.microsoft.com/office/drawing/2014/main" id="{5199828E-9944-45B0-9FE6-AFE44FC8F08F}"/>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085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6823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82933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689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124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3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55493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58760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070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005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61226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350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566705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41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127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286358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5446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139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85862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713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826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65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608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452897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42571412"/>
      </p:ext>
    </p:extLst>
  </p:cSld>
  <p:clrMapOvr>
    <a:masterClrMapping/>
  </p:clrMapOvr>
  <p:transition spd="slow"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3560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18084975"/>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3764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23511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182862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07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5626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19463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74360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553805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29646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483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59919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31639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2130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7048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891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59918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43290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7752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69595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22772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44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965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43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3800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65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530230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663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22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97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259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5094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07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71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0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28258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22823134"/>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442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29590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873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7593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30471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391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3212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2454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7891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148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5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7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AA7E-38BE-9F4D-8D08-CBBE3184BD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0007F8-8D55-C94F-8BA5-5E5EB24F2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ACFE77-340D-0C40-BD33-423964ABCC8D}"/>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5" name="Footer Placeholder 4">
            <a:extLst>
              <a:ext uri="{FF2B5EF4-FFF2-40B4-BE49-F238E27FC236}">
                <a16:creationId xmlns:a16="http://schemas.microsoft.com/office/drawing/2014/main" id="{71B2DA89-BA41-2D4F-9014-9E769FBCF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AC966-001C-E441-9B44-51DA32C879BF}"/>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259937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5DD1-F19D-344C-BF5E-8533969CB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1C6830-6F72-174A-B131-0A979A3BF0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48A9C-FDF4-3C46-A682-348316B3E77C}"/>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5" name="Footer Placeholder 4">
            <a:extLst>
              <a:ext uri="{FF2B5EF4-FFF2-40B4-BE49-F238E27FC236}">
                <a16:creationId xmlns:a16="http://schemas.microsoft.com/office/drawing/2014/main" id="{04EA4E6D-A605-DD40-9A65-E8E026138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A0D33-685F-CE45-856A-9D02914C3B06}"/>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4070565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0819-7B26-7545-9556-149C25B25A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B69AA-EE40-A84B-B0F3-2B604FA088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1410BC-2EB3-8D49-9A0C-F884DA2D1903}"/>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5" name="Footer Placeholder 4">
            <a:extLst>
              <a:ext uri="{FF2B5EF4-FFF2-40B4-BE49-F238E27FC236}">
                <a16:creationId xmlns:a16="http://schemas.microsoft.com/office/drawing/2014/main" id="{F6269C15-6126-9045-9AF5-57A2CB1E3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A03D6-1C65-0A47-B60B-764D4C06A177}"/>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1394876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6139-9B92-6E41-81C9-CA202FB04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F95B4-7FEE-8041-B6AD-98AE29B67B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D2BF8-A28D-8941-8D5E-93180EC64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C8BB-79E0-294A-B5CD-FE24FE626793}"/>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6" name="Footer Placeholder 5">
            <a:extLst>
              <a:ext uri="{FF2B5EF4-FFF2-40B4-BE49-F238E27FC236}">
                <a16:creationId xmlns:a16="http://schemas.microsoft.com/office/drawing/2014/main" id="{D44A39C6-71F0-7948-9B0B-0C96A3249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112BC-9060-E045-A8C4-5A7E25BB4902}"/>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2814091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34C0-E667-4342-93ED-5C101A41E5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BABA16-0555-EE49-B26E-674557C6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42F341-9D0F-4543-8F5A-A74D103F90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D4176-58D3-CB45-ACAE-C5C6B14204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274D3-1FFF-144E-A4FA-A461CE275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30E893-78F6-C14C-BF44-4B0D9DF7CBF4}"/>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8" name="Footer Placeholder 7">
            <a:extLst>
              <a:ext uri="{FF2B5EF4-FFF2-40B4-BE49-F238E27FC236}">
                <a16:creationId xmlns:a16="http://schemas.microsoft.com/office/drawing/2014/main" id="{864284BD-A343-E044-923B-2422AC31D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700928-CDD2-0247-B5FF-5EBCB14F633B}"/>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2178480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E87E-4F36-6346-82FE-8AEBB4FDA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F54D2C-2DA1-BC49-BE41-9A11B134F307}"/>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4" name="Footer Placeholder 3">
            <a:extLst>
              <a:ext uri="{FF2B5EF4-FFF2-40B4-BE49-F238E27FC236}">
                <a16:creationId xmlns:a16="http://schemas.microsoft.com/office/drawing/2014/main" id="{389D21D5-A74A-824E-A6C0-36E6538E06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34DC9-D298-2B4B-93D3-3617AEBC8677}"/>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754849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43CB8-A8DD-AD49-8081-B41B94AFC688}"/>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3" name="Footer Placeholder 2">
            <a:extLst>
              <a:ext uri="{FF2B5EF4-FFF2-40B4-BE49-F238E27FC236}">
                <a16:creationId xmlns:a16="http://schemas.microsoft.com/office/drawing/2014/main" id="{A6ED4A24-800F-4743-8553-525AA1C6A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1BC02D-D1F4-B745-907C-A051622E0F9E}"/>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4069767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0E7C-61A6-D044-9909-4CDC63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BE1439-8448-E24F-85C5-39D6BB5D0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D08B52-A87C-5D4E-9349-CCD6B6920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9AA32-6C2B-2F41-990F-3FA0A7014DB6}"/>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6" name="Footer Placeholder 5">
            <a:extLst>
              <a:ext uri="{FF2B5EF4-FFF2-40B4-BE49-F238E27FC236}">
                <a16:creationId xmlns:a16="http://schemas.microsoft.com/office/drawing/2014/main" id="{AAB50A7B-5E72-CF41-8E1C-CA40B6868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EE8AB-1C6F-4A40-8837-C35ED1AF4430}"/>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2275581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E2BA-6F22-1541-97ED-A8DD85C4C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E916E-572C-D540-800D-5C12C57923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6229D-2879-D347-BC9A-0AC6326D1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26CB-4EA4-4544-8FE8-3793F82BD72E}"/>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6" name="Footer Placeholder 5">
            <a:extLst>
              <a:ext uri="{FF2B5EF4-FFF2-40B4-BE49-F238E27FC236}">
                <a16:creationId xmlns:a16="http://schemas.microsoft.com/office/drawing/2014/main" id="{28BE3848-D6D5-904C-99A4-15F8CCCF6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37709-83D9-F64D-A47C-7202084DABE1}"/>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624729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7FA9-C34D-B345-A442-7CD7F580B6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2339C5-4203-FA46-A80E-CBF954A67F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F9836-3DEC-EA46-9DAF-525BCAF95BE8}"/>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5" name="Footer Placeholder 4">
            <a:extLst>
              <a:ext uri="{FF2B5EF4-FFF2-40B4-BE49-F238E27FC236}">
                <a16:creationId xmlns:a16="http://schemas.microsoft.com/office/drawing/2014/main" id="{724178A7-807E-3E42-A0CA-E08DD7A3F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114FB-18E2-DA4B-9AF1-96673008D53A}"/>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425845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228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2F8676-49DB-B042-BDE1-61FA707045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4064F-31F7-9641-A121-586C222E4C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10D70-3384-7E4C-A619-1EBB7FA95B94}"/>
              </a:ext>
            </a:extLst>
          </p:cNvPr>
          <p:cNvSpPr>
            <a:spLocks noGrp="1"/>
          </p:cNvSpPr>
          <p:nvPr>
            <p:ph type="dt" sz="half" idx="10"/>
          </p:nvPr>
        </p:nvSpPr>
        <p:spPr/>
        <p:txBody>
          <a:bodyPr/>
          <a:lstStyle/>
          <a:p>
            <a:fld id="{22F3C9EE-78F8-1B43-A5D3-4FF98C3DBCD2}" type="datetimeFigureOut">
              <a:rPr lang="en-US" smtClean="0"/>
              <a:t>1/28/22</a:t>
            </a:fld>
            <a:endParaRPr lang="en-US"/>
          </a:p>
        </p:txBody>
      </p:sp>
      <p:sp>
        <p:nvSpPr>
          <p:cNvPr id="5" name="Footer Placeholder 4">
            <a:extLst>
              <a:ext uri="{FF2B5EF4-FFF2-40B4-BE49-F238E27FC236}">
                <a16:creationId xmlns:a16="http://schemas.microsoft.com/office/drawing/2014/main" id="{A99266BF-9CB2-ED46-B948-165E17010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B091-DA6A-4844-99C5-3798025E6DDB}"/>
              </a:ext>
            </a:extLst>
          </p:cNvPr>
          <p:cNvSpPr>
            <a:spLocks noGrp="1"/>
          </p:cNvSpPr>
          <p:nvPr>
            <p:ph type="sldNum" sz="quarter" idx="12"/>
          </p:nvPr>
        </p:nvSpPr>
        <p:spPr/>
        <p:txBody>
          <a:bodyPr/>
          <a:lstStyle/>
          <a:p>
            <a:fld id="{5854517E-6C98-FA4B-BE85-89AACE494010}" type="slidenum">
              <a:rPr lang="en-US" smtClean="0"/>
              <a:t>‹#›</a:t>
            </a:fld>
            <a:endParaRPr lang="en-US"/>
          </a:p>
        </p:txBody>
      </p:sp>
    </p:spTree>
    <p:extLst>
      <p:ext uri="{BB962C8B-B14F-4D97-AF65-F5344CB8AC3E}">
        <p14:creationId xmlns:p14="http://schemas.microsoft.com/office/powerpoint/2010/main" val="28069548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292231"/>
            <a:ext cx="10515600" cy="5884732"/>
          </a:xfrm>
        </p:spPr>
        <p:txBody>
          <a:bodyPr>
            <a:normAutofit/>
          </a:bodyPr>
          <a:lstStyle>
            <a:lvl1pPr marL="0" indent="0">
              <a:buNone/>
              <a:defRPr sz="2400" b="1">
                <a:solidFill>
                  <a:srgbClr val="071D49"/>
                </a:solidFill>
                <a:latin typeface="Arial" panose="020B0604020202020204" pitchFamily="34" charset="0"/>
                <a:cs typeface="Arial" panose="020B0604020202020204" pitchFamily="34" charset="0"/>
              </a:defRPr>
            </a:lvl1pPr>
            <a:lvl2pPr marL="168275" indent="-168275">
              <a:buClr>
                <a:srgbClr val="071D49"/>
              </a:buClr>
              <a:defRPr sz="2000">
                <a:latin typeface="Arial" panose="020B0604020202020204" pitchFamily="34" charset="0"/>
                <a:cs typeface="Arial" panose="020B0604020202020204" pitchFamily="34" charset="0"/>
              </a:defRPr>
            </a:lvl2pPr>
            <a:lvl3pPr marL="514350" indent="-168275">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3pPr>
            <a:lvl4pPr marL="860425" indent="-177800">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4pPr>
            <a:lvl5pPr marL="1144588" indent="-176213">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533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accent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bg1"/>
                </a:solidFill>
                <a:latin typeface="+mn-lt"/>
              </a:defRPr>
            </a:lvl1pPr>
            <a:lvl2pPr marL="0" indent="0" algn="l">
              <a:buNone/>
              <a:defRPr sz="2000"/>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2108223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1391798990"/>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accent1"/>
                </a:solidFill>
              </a:defRPr>
            </a:lvl1pPr>
          </a:lstStyle>
          <a:p>
            <a:r>
              <a:rPr lang="en-US" dirty="0"/>
              <a:t>Section Break Title</a:t>
            </a:r>
          </a:p>
        </p:txBody>
      </p:sp>
    </p:spTree>
    <p:extLst>
      <p:ext uri="{BB962C8B-B14F-4D97-AF65-F5344CB8AC3E}">
        <p14:creationId xmlns:p14="http://schemas.microsoft.com/office/powerpoint/2010/main" val="3007059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9924266"/>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1378550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3292654271"/>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920261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8885279"/>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22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777909"/>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5864487"/>
      </p:ext>
    </p:extLst>
  </p:cSld>
  <p:clrMapOvr>
    <a:masterClrMapping/>
  </p:clrMapOvr>
  <p:transition spd="med">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758200"/>
      </p:ext>
    </p:extLst>
  </p:cSld>
  <p:clrMapOvr>
    <a:masterClrMapping/>
  </p:clrMapOvr>
  <p:transition spd="med">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6796304"/>
      </p:ext>
    </p:extLst>
  </p:cSld>
  <p:clrMapOvr>
    <a:masterClrMapping/>
  </p:clrMapOvr>
  <p:transition spd="med">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9268149"/>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496689"/>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6381525"/>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4298396"/>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991418"/>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187479"/>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6186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507923"/>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Tree>
    <p:extLst>
      <p:ext uri="{BB962C8B-B14F-4D97-AF65-F5344CB8AC3E}">
        <p14:creationId xmlns:p14="http://schemas.microsoft.com/office/powerpoint/2010/main" val="595936604"/>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Regular 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1/28/22</a:t>
            </a:fld>
            <a:endParaRPr lang="en-US" dirty="0"/>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dirty="0"/>
          </a:p>
        </p:txBody>
      </p:sp>
    </p:spTree>
    <p:extLst>
      <p:ext uri="{BB962C8B-B14F-4D97-AF65-F5344CB8AC3E}">
        <p14:creationId xmlns:p14="http://schemas.microsoft.com/office/powerpoint/2010/main" val="1606544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creen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1/28/22</a:t>
            </a:fld>
            <a:endParaRPr lang="en-US" dirty="0"/>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dirty="0"/>
          </a:p>
        </p:txBody>
      </p:sp>
    </p:spTree>
    <p:extLst>
      <p:ext uri="{BB962C8B-B14F-4D97-AF65-F5344CB8AC3E}">
        <p14:creationId xmlns:p14="http://schemas.microsoft.com/office/powerpoint/2010/main" val="1622911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1/28/22</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81280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088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1/28/22</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109728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9094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1/28/22</a:t>
            </a:fld>
            <a:endParaRPr lang="en-US" dirty="0"/>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dirty="0"/>
          </a:p>
        </p:txBody>
      </p:sp>
    </p:spTree>
    <p:extLst>
      <p:ext uri="{BB962C8B-B14F-4D97-AF65-F5344CB8AC3E}">
        <p14:creationId xmlns:p14="http://schemas.microsoft.com/office/powerpoint/2010/main" val="2489797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1/28/22</a:t>
            </a:fld>
            <a:endParaRPr lang="en-US" dirty="0"/>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dirty="0"/>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Tree>
    <p:extLst>
      <p:ext uri="{BB962C8B-B14F-4D97-AF65-F5344CB8AC3E}">
        <p14:creationId xmlns:p14="http://schemas.microsoft.com/office/powerpoint/2010/main" val="3921872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dirty="0"/>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Tree>
    <p:extLst>
      <p:ext uri="{BB962C8B-B14F-4D97-AF65-F5344CB8AC3E}">
        <p14:creationId xmlns:p14="http://schemas.microsoft.com/office/powerpoint/2010/main" val="2522128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39249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4172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17692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24429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42703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25316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30586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607953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72881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39667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3593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1/28/22</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4880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theme" Target="../theme/theme11.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1.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9"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8.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a:extLst>
              <a:ext uri="{FF2B5EF4-FFF2-40B4-BE49-F238E27FC236}">
                <a16:creationId xmlns:a16="http://schemas.microsoft.com/office/drawing/2014/main" id="{53320391-C9BD-B942-882B-CDF74514F2EA}"/>
              </a:ext>
            </a:extLst>
          </p:cNvPr>
          <p:cNvPicPr>
            <a:picLocks noChangeAspect="1"/>
          </p:cNvPicPr>
          <p:nvPr userDrawn="1"/>
        </p:nvPicPr>
        <p:blipFill>
          <a:blip r:embed="rId27"/>
          <a:srcRect/>
          <a:stretch/>
        </p:blipFill>
        <p:spPr>
          <a:xfrm>
            <a:off x="9771823" y="6134301"/>
            <a:ext cx="2416761"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235436817"/>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 id="2147484600" r:id="rId15"/>
    <p:sldLayoutId id="2147484601" r:id="rId16"/>
    <p:sldLayoutId id="2147484602" r:id="rId17"/>
    <p:sldLayoutId id="2147484603" r:id="rId18"/>
    <p:sldLayoutId id="2147484578" r:id="rId19"/>
    <p:sldLayoutId id="2147484579" r:id="rId20"/>
    <p:sldLayoutId id="2147484580" r:id="rId21"/>
    <p:sldLayoutId id="2147484581" r:id="rId22"/>
    <p:sldLayoutId id="2147484582" r:id="rId23"/>
    <p:sldLayoutId id="2147484583" r:id="rId24"/>
    <p:sldLayoutId id="214748458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Footer Placeholder 1">
            <a:extLst>
              <a:ext uri="{FF2B5EF4-FFF2-40B4-BE49-F238E27FC236}">
                <a16:creationId xmlns:a16="http://schemas.microsoft.com/office/drawing/2014/main" id="{8C06167F-7A00-6D46-934E-DF04232D2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49281921"/>
      </p:ext>
    </p:extLst>
  </p:cSld>
  <p:clrMap bg1="dk2" tx1="lt1" bg2="dk1" tx2="lt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670F3E8D-E445-3447-B66A-5A1D05648FAA}"/>
              </a:ext>
            </a:extLst>
          </p:cNvPr>
          <p:cNvPicPr>
            <a:picLocks noChangeAspect="1"/>
          </p:cNvPicPr>
          <p:nvPr userDrawn="1"/>
        </p:nvPicPr>
        <p:blipFill>
          <a:blip r:embed="rId27"/>
          <a:srcRect/>
          <a:stretch/>
        </p:blipFill>
        <p:spPr>
          <a:xfrm>
            <a:off x="9771823" y="6134301"/>
            <a:ext cx="2416761"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00254045"/>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 id="2147484869" r:id="rId18"/>
    <p:sldLayoutId id="2147484870" r:id="rId19"/>
    <p:sldLayoutId id="2147484871" r:id="rId20"/>
    <p:sldLayoutId id="2147484872" r:id="rId21"/>
    <p:sldLayoutId id="2147484873" r:id="rId22"/>
    <p:sldLayoutId id="2147484874" r:id="rId23"/>
    <p:sldLayoutId id="2147484875" r:id="rId24"/>
    <p:sldLayoutId id="214748487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766D7A3-F328-3C43-A430-A0F7CF931A18}"/>
              </a:ext>
            </a:extLst>
          </p:cNvPr>
          <p:cNvPicPr>
            <a:picLocks noChangeAspect="1"/>
          </p:cNvPicPr>
          <p:nvPr userDrawn="1"/>
        </p:nvPicPr>
        <p:blipFill>
          <a:blip r:embed="rId26"/>
          <a:srcRect/>
          <a:stretch/>
        </p:blipFill>
        <p:spPr>
          <a:xfrm>
            <a:off x="9771823" y="6134301"/>
            <a:ext cx="2416761"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078555886"/>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7" r:id="rId22"/>
    <p:sldLayoutId id="2147484748" r:id="rId23"/>
    <p:sldLayoutId id="214748474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54325-E05E-D045-8B21-3FC155111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C7470-FE81-9749-8D15-5C0B1643A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897C-78BF-A44C-94F3-28CC021CA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2F3C9EE-78F8-1B43-A5D3-4FF98C3DBCD2}" type="datetimeFigureOut">
              <a:rPr lang="en-US" smtClean="0"/>
              <a:pPr/>
              <a:t>1/28/22</a:t>
            </a:fld>
            <a:endParaRPr lang="en-US"/>
          </a:p>
        </p:txBody>
      </p:sp>
      <p:sp>
        <p:nvSpPr>
          <p:cNvPr id="5" name="Footer Placeholder 4">
            <a:extLst>
              <a:ext uri="{FF2B5EF4-FFF2-40B4-BE49-F238E27FC236}">
                <a16:creationId xmlns:a16="http://schemas.microsoft.com/office/drawing/2014/main" id="{A287FFD1-CAB3-6647-92B8-85A6A82E18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E1E621D-4173-2A4E-B889-B440C27E2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854517E-6C98-FA4B-BE85-89AACE494010}" type="slidenum">
              <a:rPr lang="en-US" smtClean="0"/>
              <a:pPr/>
              <a:t>‹#›</a:t>
            </a:fld>
            <a:endParaRPr lang="en-US"/>
          </a:p>
        </p:txBody>
      </p:sp>
    </p:spTree>
    <p:extLst>
      <p:ext uri="{BB962C8B-B14F-4D97-AF65-F5344CB8AC3E}">
        <p14:creationId xmlns:p14="http://schemas.microsoft.com/office/powerpoint/2010/main" val="1981252949"/>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bg1"/>
                </a:solidFill>
              </a:defRPr>
            </a:lvl1pPr>
          </a:lstStyle>
          <a:p>
            <a:r>
              <a:rPr lang="en-US"/>
              <a:t>Insert Name   </a:t>
            </a:r>
          </a:p>
          <a:p>
            <a:r>
              <a:rPr lang="en-US"/>
              <a:t>(Insert &gt; Header &amp; Footer &gt; Apply to All)</a:t>
            </a:r>
            <a:endParaRPr lang="en-US" dirty="0"/>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bg1"/>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304134911"/>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Lst>
  <p:hf hdr="0" dt="0"/>
  <p:txStyles>
    <p:titleStyle>
      <a:lvl1pPr algn="l" defTabSz="914217" rtl="0" eaLnBrk="1" latinLnBrk="0" hangingPunct="1">
        <a:lnSpc>
          <a:spcPct val="90000"/>
        </a:lnSpc>
        <a:spcBef>
          <a:spcPct val="0"/>
        </a:spcBef>
        <a:buNone/>
        <a:defRPr sz="3599" b="1" i="0" kern="1200" baseline="0">
          <a:solidFill>
            <a:schemeClr val="bg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accent1"/>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bg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387373"/>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transition spd="med">
    <p:wipe dir="r"/>
  </p:transition>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Arial" pitchFamily="34" charset="0"/>
        </a:defRPr>
      </a:lvl2pPr>
      <a:lvl3pPr algn="ctr" rtl="0" eaLnBrk="0" fontAlgn="base" hangingPunct="0">
        <a:spcBef>
          <a:spcPct val="0"/>
        </a:spcBef>
        <a:spcAft>
          <a:spcPct val="0"/>
        </a:spcAft>
        <a:defRPr sz="4000" b="1">
          <a:solidFill>
            <a:srgbClr val="FFFF00"/>
          </a:solidFill>
          <a:latin typeface="Arial" pitchFamily="34" charset="0"/>
        </a:defRPr>
      </a:lvl3pPr>
      <a:lvl4pPr algn="ctr" rtl="0" eaLnBrk="0" fontAlgn="base" hangingPunct="0">
        <a:spcBef>
          <a:spcPct val="0"/>
        </a:spcBef>
        <a:spcAft>
          <a:spcPct val="0"/>
        </a:spcAft>
        <a:defRPr sz="4000" b="1">
          <a:solidFill>
            <a:srgbClr val="FFFF00"/>
          </a:solidFill>
          <a:latin typeface="Arial" pitchFamily="34" charset="0"/>
        </a:defRPr>
      </a:lvl4pPr>
      <a:lvl5pPr algn="ctr" rtl="0" eaLnBrk="0" fontAlgn="base" hangingPunct="0">
        <a:spcBef>
          <a:spcPct val="0"/>
        </a:spcBef>
        <a:spcAft>
          <a:spcPct val="0"/>
        </a:spcAft>
        <a:defRPr sz="4000" b="1">
          <a:solidFill>
            <a:srgbClr val="FFFF00"/>
          </a:solidFill>
          <a:latin typeface="Arial" pitchFamily="34" charset="0"/>
        </a:defRPr>
      </a:lvl5pPr>
      <a:lvl6pPr marL="457200" algn="ctr" rtl="0" fontAlgn="base">
        <a:spcBef>
          <a:spcPct val="0"/>
        </a:spcBef>
        <a:spcAft>
          <a:spcPct val="0"/>
        </a:spcAft>
        <a:defRPr sz="4000" b="1">
          <a:solidFill>
            <a:srgbClr val="FFFF00"/>
          </a:solidFill>
          <a:latin typeface="Arial" pitchFamily="34" charset="0"/>
        </a:defRPr>
      </a:lvl6pPr>
      <a:lvl7pPr marL="914400" algn="ctr" rtl="0" fontAlgn="base">
        <a:spcBef>
          <a:spcPct val="0"/>
        </a:spcBef>
        <a:spcAft>
          <a:spcPct val="0"/>
        </a:spcAft>
        <a:defRPr sz="4000" b="1">
          <a:solidFill>
            <a:srgbClr val="FFFF00"/>
          </a:solidFill>
          <a:latin typeface="Arial" pitchFamily="34" charset="0"/>
        </a:defRPr>
      </a:lvl7pPr>
      <a:lvl8pPr marL="1371600" algn="ctr" rtl="0" fontAlgn="base">
        <a:spcBef>
          <a:spcPct val="0"/>
        </a:spcBef>
        <a:spcAft>
          <a:spcPct val="0"/>
        </a:spcAft>
        <a:defRPr sz="4000" b="1">
          <a:solidFill>
            <a:srgbClr val="FFFF00"/>
          </a:solidFill>
          <a:latin typeface="Arial" pitchFamily="34" charset="0"/>
        </a:defRPr>
      </a:lvl8pPr>
      <a:lvl9pPr marL="1828800" algn="ctr" rtl="0" fontAlgn="base">
        <a:spcBef>
          <a:spcPct val="0"/>
        </a:spcBef>
        <a:spcAft>
          <a:spcPct val="0"/>
        </a:spcAft>
        <a:defRPr sz="40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rgbClr val="00FFFF"/>
        </a:buClr>
        <a:buSzPct val="150000"/>
        <a:buChar char="•"/>
        <a:defRPr sz="3300" b="1">
          <a:solidFill>
            <a:schemeClr val="bg1"/>
          </a:solidFill>
          <a:latin typeface="+mn-lt"/>
          <a:ea typeface="+mn-ea"/>
          <a:cs typeface="+mn-cs"/>
        </a:defRPr>
      </a:lvl1pPr>
      <a:lvl2pPr marL="742950" indent="-285750" algn="l" rtl="0" eaLnBrk="0" fontAlgn="base" hangingPunct="0">
        <a:spcBef>
          <a:spcPct val="20000"/>
        </a:spcBef>
        <a:spcAft>
          <a:spcPct val="0"/>
        </a:spcAft>
        <a:buClr>
          <a:srgbClr val="00FFFF"/>
        </a:buClr>
        <a:buSzPct val="150000"/>
        <a:buChar char="–"/>
        <a:defRPr sz="3300" b="1">
          <a:solidFill>
            <a:schemeClr val="bg1"/>
          </a:solidFill>
          <a:latin typeface="+mn-lt"/>
        </a:defRPr>
      </a:lvl2pPr>
      <a:lvl3pPr marL="1143000" indent="-228600" algn="l" rtl="0" eaLnBrk="0" fontAlgn="base" hangingPunct="0">
        <a:spcBef>
          <a:spcPct val="20000"/>
        </a:spcBef>
        <a:spcAft>
          <a:spcPct val="0"/>
        </a:spcAft>
        <a:buClr>
          <a:srgbClr val="00FFFF"/>
        </a:buClr>
        <a:buSzPct val="150000"/>
        <a:buChar char="•"/>
        <a:defRPr sz="3300" b="1">
          <a:solidFill>
            <a:schemeClr val="bg1"/>
          </a:solidFill>
          <a:latin typeface="+mn-lt"/>
        </a:defRPr>
      </a:lvl3pPr>
      <a:lvl4pPr marL="1600200" indent="-228600" algn="l" rtl="0" eaLnBrk="0" fontAlgn="base" hangingPunct="0">
        <a:spcBef>
          <a:spcPct val="20000"/>
        </a:spcBef>
        <a:spcAft>
          <a:spcPct val="0"/>
        </a:spcAft>
        <a:buClr>
          <a:srgbClr val="00FFFF"/>
        </a:buClr>
        <a:buSzPct val="150000"/>
        <a:buChar char="–"/>
        <a:defRPr sz="3300" b="1">
          <a:solidFill>
            <a:schemeClr val="bg1"/>
          </a:solidFill>
          <a:latin typeface="+mn-lt"/>
        </a:defRPr>
      </a:lvl4pPr>
      <a:lvl5pPr marL="2057400" indent="-228600" algn="l" rtl="0" eaLnBrk="0" fontAlgn="base" hangingPunct="0">
        <a:spcBef>
          <a:spcPct val="20000"/>
        </a:spcBef>
        <a:spcAft>
          <a:spcPct val="0"/>
        </a:spcAft>
        <a:buChar char="»"/>
        <a:defRPr sz="3300" b="1">
          <a:solidFill>
            <a:schemeClr val="bg1"/>
          </a:solidFill>
          <a:latin typeface="+mn-lt"/>
        </a:defRPr>
      </a:lvl5pPr>
      <a:lvl6pPr marL="2514600" indent="-228600" algn="l" rtl="0" fontAlgn="base">
        <a:spcBef>
          <a:spcPct val="20000"/>
        </a:spcBef>
        <a:spcAft>
          <a:spcPct val="0"/>
        </a:spcAft>
        <a:buChar char="»"/>
        <a:defRPr sz="3300" b="1">
          <a:solidFill>
            <a:schemeClr val="bg1"/>
          </a:solidFill>
          <a:latin typeface="+mn-lt"/>
        </a:defRPr>
      </a:lvl6pPr>
      <a:lvl7pPr marL="2971800" indent="-228600" algn="l" rtl="0" fontAlgn="base">
        <a:spcBef>
          <a:spcPct val="20000"/>
        </a:spcBef>
        <a:spcAft>
          <a:spcPct val="0"/>
        </a:spcAft>
        <a:buChar char="»"/>
        <a:defRPr sz="3300" b="1">
          <a:solidFill>
            <a:schemeClr val="bg1"/>
          </a:solidFill>
          <a:latin typeface="+mn-lt"/>
        </a:defRPr>
      </a:lvl7pPr>
      <a:lvl8pPr marL="3429000" indent="-228600" algn="l" rtl="0" fontAlgn="base">
        <a:spcBef>
          <a:spcPct val="20000"/>
        </a:spcBef>
        <a:spcAft>
          <a:spcPct val="0"/>
        </a:spcAft>
        <a:buChar char="»"/>
        <a:defRPr sz="3300" b="1">
          <a:solidFill>
            <a:schemeClr val="bg1"/>
          </a:solidFill>
          <a:latin typeface="+mn-lt"/>
        </a:defRPr>
      </a:lvl8pPr>
      <a:lvl9pPr marL="3886200" indent="-228600" algn="l" rtl="0" fontAlgn="base">
        <a:spcBef>
          <a:spcPct val="20000"/>
        </a:spcBef>
        <a:spcAft>
          <a:spcPct val="0"/>
        </a:spcAft>
        <a:buChar char="»"/>
        <a:defRPr sz="33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1/28/22</a:t>
            </a:fld>
            <a:endParaRPr lang="en-US" dirty="0"/>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dirty="0"/>
          </a:p>
        </p:txBody>
      </p:sp>
    </p:spTree>
    <p:extLst>
      <p:ext uri="{BB962C8B-B14F-4D97-AF65-F5344CB8AC3E}">
        <p14:creationId xmlns:p14="http://schemas.microsoft.com/office/powerpoint/2010/main" val="3960222711"/>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1/28/22</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233486"/>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5450"/>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23480E7-968A-48C7-8C6C-4C950E843AED}"/>
              </a:ext>
            </a:extLst>
          </p:cNvPr>
          <p:cNvCxnSpPr/>
          <p:nvPr userDrawn="1"/>
        </p:nvCxnSpPr>
        <p:spPr>
          <a:xfrm>
            <a:off x="1" y="674353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233414835"/>
      </p:ext>
    </p:extLst>
  </p:cSld>
  <p:clrMap bg1="dk2" tx1="lt1" bg2="dk1" tx2="lt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1.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912286" y="1565920"/>
            <a:ext cx="10358967" cy="1143000"/>
          </a:xfrm>
        </p:spPr>
        <p:txBody>
          <a:bodyPr wrap="square" anchor="ctr">
            <a:noAutofit/>
          </a:bodyPr>
          <a:lstStyle/>
          <a:p>
            <a:pPr>
              <a:spcBef>
                <a:spcPts val="1800"/>
              </a:spcBef>
            </a:pPr>
            <a:r>
              <a:rPr lang="en-US" sz="4000" dirty="0">
                <a:solidFill>
                  <a:srgbClr val="0331FF"/>
                </a:solidFill>
                <a:latin typeface="Calibri" panose="020F0502020204030204" pitchFamily="34" charset="0"/>
                <a:cs typeface="Calibri" panose="020F0502020204030204" pitchFamily="34" charset="0"/>
              </a:rPr>
              <a:t>Year in Review: </a:t>
            </a:r>
            <a:br>
              <a:rPr lang="en-US" sz="38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400" dirty="0"/>
              <a:t>Acute Myeloid Leukemia and Myelodysplastic Syndromes</a:t>
            </a:r>
            <a:br>
              <a:rPr lang="en-US" sz="4200" i="1" dirty="0">
                <a:solidFill>
                  <a:srgbClr val="0331FF"/>
                </a:solidFill>
                <a:latin typeface="Calibri" panose="020F0502020204030204" pitchFamily="34" charset="0"/>
                <a:cs typeface="Calibri" panose="020F0502020204030204" pitchFamily="34" charset="0"/>
              </a:rPr>
            </a:b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Thursday, January 27,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p>
        </p:txBody>
      </p:sp>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645518"/>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Daniel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Pollyea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MS</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Gail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Roboz</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78682"/>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7707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3874964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8BD21-8670-9247-AA02-357535D4FD5F}"/>
              </a:ext>
            </a:extLst>
          </p:cNvPr>
          <p:cNvSpPr txBox="1"/>
          <p:nvPr/>
        </p:nvSpPr>
        <p:spPr>
          <a:xfrm>
            <a:off x="4422786" y="5445224"/>
            <a:ext cx="3582584" cy="553998"/>
          </a:xfrm>
          <a:prstGeom prst="rect">
            <a:avLst/>
          </a:prstGeom>
          <a:noFill/>
        </p:spPr>
        <p:txBody>
          <a:bodyPr wrap="none" rtlCol="0">
            <a:spAutoFit/>
          </a:bodyPr>
          <a:lstStyle/>
          <a:p>
            <a:pPr algn="ctr"/>
            <a:r>
              <a:rPr lang="en-US" sz="3000" dirty="0">
                <a:latin typeface="Calibri" panose="020F0502020204030204" pitchFamily="34" charset="0"/>
                <a:cs typeface="Calibri" panose="020F0502020204030204" pitchFamily="34" charset="0"/>
              </a:rPr>
              <a:t>Richard M Stone, MD</a:t>
            </a:r>
          </a:p>
        </p:txBody>
      </p:sp>
      <p:pic>
        <p:nvPicPr>
          <p:cNvPr id="4" name="Picture 3" descr="A person sitting at a table&#10;&#10;Description automatically generated with medium confidence">
            <a:extLst>
              <a:ext uri="{FF2B5EF4-FFF2-40B4-BE49-F238E27FC236}">
                <a16:creationId xmlns:a16="http://schemas.microsoft.com/office/drawing/2014/main" id="{DAE27656-F502-B64F-87FC-841090626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349" y="477815"/>
            <a:ext cx="8617301" cy="5150571"/>
          </a:xfrm>
          <a:prstGeom prst="rect">
            <a:avLst/>
          </a:prstGeom>
        </p:spPr>
      </p:pic>
    </p:spTree>
    <p:extLst>
      <p:ext uri="{BB962C8B-B14F-4D97-AF65-F5344CB8AC3E}">
        <p14:creationId xmlns:p14="http://schemas.microsoft.com/office/powerpoint/2010/main" val="924022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C2CF59-708A-2042-A65C-4E21493B6FD9}"/>
              </a:ext>
            </a:extLst>
          </p:cNvPr>
          <p:cNvSpPr/>
          <p:nvPr/>
        </p:nvSpPr>
        <p:spPr bwMode="auto">
          <a:xfrm>
            <a:off x="300569" y="1124744"/>
            <a:ext cx="1158240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chemeClr val="bg1"/>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4461F5-6148-8E49-A576-21A875610577}"/>
              </a:ext>
            </a:extLst>
          </p:cNvPr>
          <p:cNvSpPr>
            <a:spLocks noGrp="1"/>
          </p:cNvSpPr>
          <p:nvPr>
            <p:ph type="title"/>
          </p:nvPr>
        </p:nvSpPr>
        <p:spPr>
          <a:xfrm>
            <a:off x="912286" y="44624"/>
            <a:ext cx="10358967" cy="1143000"/>
          </a:xfrm>
        </p:spPr>
        <p:txBody>
          <a:bodyPr/>
          <a:lstStyle/>
          <a:p>
            <a:r>
              <a:rPr lang="en-US" dirty="0"/>
              <a:t>Agenda</a:t>
            </a:r>
          </a:p>
        </p:txBody>
      </p:sp>
      <p:sp>
        <p:nvSpPr>
          <p:cNvPr id="3" name="Content Placeholder 2">
            <a:extLst>
              <a:ext uri="{FF2B5EF4-FFF2-40B4-BE49-F238E27FC236}">
                <a16:creationId xmlns:a16="http://schemas.microsoft.com/office/drawing/2014/main" id="{CCADA11B-700D-4D43-9C41-9683101FBE05}"/>
              </a:ext>
            </a:extLst>
          </p:cNvPr>
          <p:cNvSpPr>
            <a:spLocks noGrp="1"/>
          </p:cNvSpPr>
          <p:nvPr>
            <p:ph idx="1"/>
          </p:nvPr>
        </p:nvSpPr>
        <p:spPr>
          <a:xfrm>
            <a:off x="407368" y="1187624"/>
            <a:ext cx="11352584" cy="4799013"/>
          </a:xfrm>
        </p:spPr>
        <p:txBody>
          <a:bodyPr/>
          <a:lstStyle/>
          <a:p>
            <a:pPr marL="466725" indent="0">
              <a:spcBef>
                <a:spcPts val="800"/>
              </a:spcBef>
              <a:spcAft>
                <a:spcPts val="0"/>
              </a:spcAft>
              <a:buNone/>
            </a:pPr>
            <a:r>
              <a:rPr lang="en-US" sz="2800" dirty="0">
                <a:solidFill>
                  <a:schemeClr val="bg1"/>
                </a:solidFill>
              </a:rPr>
              <a:t>Module 1: Acute Myeloid Leukemia</a:t>
            </a:r>
          </a:p>
          <a:p>
            <a:pPr marL="923925" indent="-457200">
              <a:spcBef>
                <a:spcPts val="400"/>
              </a:spcBef>
              <a:spcAft>
                <a:spcPts val="0"/>
              </a:spcAft>
            </a:pPr>
            <a:r>
              <a:rPr lang="en-US" sz="2400" b="0" dirty="0">
                <a:solidFill>
                  <a:schemeClr val="tx1"/>
                </a:solidFill>
              </a:rPr>
              <a:t>Measurable residual disease response in VIALE-A</a:t>
            </a:r>
          </a:p>
          <a:p>
            <a:pPr marL="923925" indent="-457200">
              <a:spcBef>
                <a:spcPts val="400"/>
              </a:spcBef>
              <a:spcAft>
                <a:spcPts val="0"/>
              </a:spcAft>
            </a:pPr>
            <a:r>
              <a:rPr lang="en-US" sz="2400" b="0" dirty="0" err="1">
                <a:solidFill>
                  <a:schemeClr val="tx1"/>
                </a:solidFill>
              </a:rPr>
              <a:t>Venetoclax</a:t>
            </a:r>
            <a:r>
              <a:rPr lang="en-US" sz="2400" b="0" dirty="0">
                <a:solidFill>
                  <a:schemeClr val="tx1"/>
                </a:solidFill>
              </a:rPr>
              <a:t> and intensive chemotherapy</a:t>
            </a:r>
          </a:p>
          <a:p>
            <a:pPr marL="923925" indent="-457200">
              <a:spcBef>
                <a:spcPts val="400"/>
              </a:spcBef>
              <a:spcAft>
                <a:spcPts val="0"/>
              </a:spcAft>
            </a:pPr>
            <a:r>
              <a:rPr lang="en-US" sz="2400" b="0" dirty="0" err="1">
                <a:solidFill>
                  <a:schemeClr val="tx1"/>
                </a:solidFill>
              </a:rPr>
              <a:t>Venetoclax</a:t>
            </a:r>
            <a:r>
              <a:rPr lang="en-US" sz="2400" b="0" dirty="0">
                <a:solidFill>
                  <a:schemeClr val="tx1"/>
                </a:solidFill>
              </a:rPr>
              <a:t>/decitabine for high-risk younger patients</a:t>
            </a:r>
          </a:p>
          <a:p>
            <a:pPr marL="923925" indent="-457200">
              <a:spcBef>
                <a:spcPts val="400"/>
              </a:spcBef>
              <a:spcAft>
                <a:spcPts val="0"/>
              </a:spcAft>
            </a:pPr>
            <a:r>
              <a:rPr lang="en-US" sz="2400" b="0" dirty="0" err="1">
                <a:solidFill>
                  <a:schemeClr val="tx1"/>
                </a:solidFill>
              </a:rPr>
              <a:t>Venetoclax</a:t>
            </a:r>
            <a:r>
              <a:rPr lang="en-US" sz="2400" b="0" dirty="0">
                <a:solidFill>
                  <a:schemeClr val="tx1"/>
                </a:solidFill>
              </a:rPr>
              <a:t>/hypomethylating agents/</a:t>
            </a:r>
            <a:r>
              <a:rPr lang="en-US" sz="2400" b="0" dirty="0" err="1">
                <a:solidFill>
                  <a:schemeClr val="tx1"/>
                </a:solidFill>
              </a:rPr>
              <a:t>magrolimab</a:t>
            </a:r>
            <a:endParaRPr lang="en-US" sz="2400" b="0" dirty="0">
              <a:solidFill>
                <a:schemeClr val="tx1"/>
              </a:solidFill>
            </a:endParaRPr>
          </a:p>
          <a:p>
            <a:pPr marL="923925" indent="-457200">
              <a:spcBef>
                <a:spcPts val="400"/>
              </a:spcBef>
              <a:spcAft>
                <a:spcPts val="0"/>
              </a:spcAft>
            </a:pPr>
            <a:r>
              <a:rPr lang="en-US" sz="2400" b="0" dirty="0">
                <a:solidFill>
                  <a:schemeClr val="tx1"/>
                </a:solidFill>
              </a:rPr>
              <a:t>Future of </a:t>
            </a:r>
            <a:r>
              <a:rPr lang="en-US" sz="2400" b="0" dirty="0" err="1">
                <a:solidFill>
                  <a:schemeClr val="tx1"/>
                </a:solidFill>
              </a:rPr>
              <a:t>venetoclax</a:t>
            </a:r>
            <a:endParaRPr lang="en-US" sz="2400" b="0" dirty="0">
              <a:solidFill>
                <a:schemeClr val="tx1"/>
              </a:solidFill>
            </a:endParaRPr>
          </a:p>
          <a:p>
            <a:pPr marL="923925" indent="-457200">
              <a:spcBef>
                <a:spcPts val="400"/>
              </a:spcBef>
              <a:spcAft>
                <a:spcPts val="0"/>
              </a:spcAft>
            </a:pPr>
            <a:r>
              <a:rPr lang="en-US" sz="2400" b="0" dirty="0">
                <a:solidFill>
                  <a:schemeClr val="tx1"/>
                </a:solidFill>
              </a:rPr>
              <a:t>FLT3 mutations</a:t>
            </a:r>
          </a:p>
          <a:p>
            <a:pPr marL="923925" indent="-457200">
              <a:spcBef>
                <a:spcPts val="400"/>
              </a:spcBef>
              <a:spcAft>
                <a:spcPts val="0"/>
              </a:spcAft>
            </a:pPr>
            <a:r>
              <a:rPr lang="en-US" sz="2400" b="0" dirty="0">
                <a:solidFill>
                  <a:schemeClr val="tx1"/>
                </a:solidFill>
              </a:rPr>
              <a:t>IDH1 versus IDH2 mutations</a:t>
            </a:r>
          </a:p>
          <a:p>
            <a:pPr marL="923925" indent="-457200">
              <a:spcBef>
                <a:spcPts val="400"/>
              </a:spcBef>
              <a:spcAft>
                <a:spcPts val="0"/>
              </a:spcAft>
            </a:pPr>
            <a:r>
              <a:rPr lang="en-US" sz="2400" b="0" dirty="0">
                <a:solidFill>
                  <a:schemeClr val="tx1"/>
                </a:solidFill>
              </a:rPr>
              <a:t>Combination therapy for IDH1/2</a:t>
            </a:r>
          </a:p>
          <a:p>
            <a:pPr marL="466725" indent="0">
              <a:spcBef>
                <a:spcPts val="1400"/>
              </a:spcBef>
              <a:spcAft>
                <a:spcPts val="0"/>
              </a:spcAft>
              <a:buNone/>
            </a:pPr>
            <a:r>
              <a:rPr lang="en-US" sz="2800" dirty="0">
                <a:solidFill>
                  <a:schemeClr val="tx1"/>
                </a:solidFill>
              </a:rPr>
              <a:t>Module 2: Myelodysplastic Syndromes</a:t>
            </a:r>
            <a:endParaRPr lang="en-US" sz="800" dirty="0">
              <a:solidFill>
                <a:schemeClr val="tx1"/>
              </a:solidFill>
            </a:endParaRPr>
          </a:p>
          <a:p>
            <a:pPr marL="466725" indent="0">
              <a:spcBef>
                <a:spcPts val="1200"/>
              </a:spcBef>
              <a:spcAft>
                <a:spcPts val="0"/>
              </a:spcAft>
              <a:buNone/>
            </a:pPr>
            <a:endParaRPr lang="en-US" sz="2200" dirty="0"/>
          </a:p>
        </p:txBody>
      </p:sp>
    </p:spTree>
    <p:extLst>
      <p:ext uri="{BB962C8B-B14F-4D97-AF65-F5344CB8AC3E}">
        <p14:creationId xmlns:p14="http://schemas.microsoft.com/office/powerpoint/2010/main" val="1380001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44B9-CCFC-4D44-8E63-0433588B7A74}"/>
              </a:ext>
            </a:extLst>
          </p:cNvPr>
          <p:cNvSpPr>
            <a:spLocks noGrp="1"/>
          </p:cNvSpPr>
          <p:nvPr>
            <p:ph type="title"/>
          </p:nvPr>
        </p:nvSpPr>
        <p:spPr>
          <a:xfrm>
            <a:off x="838200" y="209272"/>
            <a:ext cx="10515600" cy="1325563"/>
          </a:xfrm>
        </p:spPr>
        <p:txBody>
          <a:bodyPr/>
          <a:lstStyle/>
          <a:p>
            <a:r>
              <a:rPr lang="en-US" dirty="0"/>
              <a:t>Can MRD Negativity be Achieved with a Lower Intensity Regimen?</a:t>
            </a:r>
          </a:p>
        </p:txBody>
      </p:sp>
      <p:sp>
        <p:nvSpPr>
          <p:cNvPr id="3" name="Content Placeholder 2">
            <a:extLst>
              <a:ext uri="{FF2B5EF4-FFF2-40B4-BE49-F238E27FC236}">
                <a16:creationId xmlns:a16="http://schemas.microsoft.com/office/drawing/2014/main" id="{18836B00-A5BB-E048-BD71-B9B827F814CB}"/>
              </a:ext>
            </a:extLst>
          </p:cNvPr>
          <p:cNvSpPr>
            <a:spLocks noGrp="1"/>
          </p:cNvSpPr>
          <p:nvPr>
            <p:ph idx="1"/>
          </p:nvPr>
        </p:nvSpPr>
        <p:spPr>
          <a:xfrm>
            <a:off x="838200" y="1825625"/>
            <a:ext cx="5257800" cy="4351338"/>
          </a:xfrm>
        </p:spPr>
        <p:txBody>
          <a:bodyPr>
            <a:normAutofit lnSpcReduction="10000"/>
          </a:bodyPr>
          <a:lstStyle/>
          <a:p>
            <a:r>
              <a:rPr lang="en-US" dirty="0"/>
              <a:t>41% of responding patients in VIALE-A were MRD&lt;10</a:t>
            </a:r>
            <a:r>
              <a:rPr lang="en-US" baseline="30000" dirty="0"/>
              <a:t>-3</a:t>
            </a:r>
          </a:p>
          <a:p>
            <a:pPr lvl="1"/>
            <a:r>
              <a:rPr lang="en-US" dirty="0"/>
              <a:t>Higher rates in the NPM1+ group</a:t>
            </a:r>
          </a:p>
          <a:p>
            <a:r>
              <a:rPr lang="en-US" dirty="0"/>
              <a:t>Occurred early and late</a:t>
            </a:r>
          </a:p>
          <a:p>
            <a:r>
              <a:rPr lang="en-US" dirty="0"/>
              <a:t>Longer remission duration (not reached vs 9.7 </a:t>
            </a:r>
            <a:r>
              <a:rPr lang="en-US" dirty="0" err="1"/>
              <a:t>mos</a:t>
            </a:r>
            <a:r>
              <a:rPr lang="en-US" dirty="0"/>
              <a:t>)</a:t>
            </a:r>
          </a:p>
          <a:p>
            <a:r>
              <a:rPr lang="en-US" dirty="0"/>
              <a:t>Better event free survival (not reached vs 10.6 </a:t>
            </a:r>
            <a:r>
              <a:rPr lang="en-US" dirty="0" err="1"/>
              <a:t>mos</a:t>
            </a:r>
            <a:r>
              <a:rPr lang="en-US" dirty="0"/>
              <a:t>)</a:t>
            </a:r>
          </a:p>
          <a:p>
            <a:r>
              <a:rPr lang="en-US" dirty="0"/>
              <a:t>Better OS (not reached vs 18.7 </a:t>
            </a:r>
            <a:r>
              <a:rPr lang="en-US" dirty="0" err="1"/>
              <a:t>mos</a:t>
            </a:r>
            <a:r>
              <a:rPr lang="en-US" dirty="0"/>
              <a:t>)</a:t>
            </a:r>
          </a:p>
        </p:txBody>
      </p:sp>
      <p:pic>
        <p:nvPicPr>
          <p:cNvPr id="5" name="Picture 4" descr="Chart, diagram&#10;&#10;Description automatically generated">
            <a:extLst>
              <a:ext uri="{FF2B5EF4-FFF2-40B4-BE49-F238E27FC236}">
                <a16:creationId xmlns:a16="http://schemas.microsoft.com/office/drawing/2014/main" id="{518EC2E3-D13E-5E46-B51E-A836777E6987}"/>
              </a:ext>
            </a:extLst>
          </p:cNvPr>
          <p:cNvPicPr>
            <a:picLocks noChangeAspect="1"/>
          </p:cNvPicPr>
          <p:nvPr/>
        </p:nvPicPr>
        <p:blipFill>
          <a:blip r:embed="rId3"/>
          <a:stretch>
            <a:fillRect/>
          </a:stretch>
        </p:blipFill>
        <p:spPr>
          <a:xfrm>
            <a:off x="6400800" y="1690688"/>
            <a:ext cx="5176159" cy="2406174"/>
          </a:xfrm>
          <a:prstGeom prst="rect">
            <a:avLst/>
          </a:prstGeom>
        </p:spPr>
      </p:pic>
      <p:pic>
        <p:nvPicPr>
          <p:cNvPr id="7" name="Picture 6" descr="Chart, line chart&#10;&#10;Description automatically generated">
            <a:extLst>
              <a:ext uri="{FF2B5EF4-FFF2-40B4-BE49-F238E27FC236}">
                <a16:creationId xmlns:a16="http://schemas.microsoft.com/office/drawing/2014/main" id="{59F34455-7700-F540-9692-B9ABE2368844}"/>
              </a:ext>
            </a:extLst>
          </p:cNvPr>
          <p:cNvPicPr>
            <a:picLocks noChangeAspect="1"/>
          </p:cNvPicPr>
          <p:nvPr/>
        </p:nvPicPr>
        <p:blipFill>
          <a:blip r:embed="rId4"/>
          <a:stretch>
            <a:fillRect/>
          </a:stretch>
        </p:blipFill>
        <p:spPr>
          <a:xfrm>
            <a:off x="6862712" y="4157107"/>
            <a:ext cx="3815041" cy="2628357"/>
          </a:xfrm>
          <a:prstGeom prst="rect">
            <a:avLst/>
          </a:prstGeom>
        </p:spPr>
      </p:pic>
      <p:sp>
        <p:nvSpPr>
          <p:cNvPr id="8" name="TextBox 7">
            <a:extLst>
              <a:ext uri="{FF2B5EF4-FFF2-40B4-BE49-F238E27FC236}">
                <a16:creationId xmlns:a16="http://schemas.microsoft.com/office/drawing/2014/main" id="{C3F1597E-989F-7C40-AED5-11A6BC812655}"/>
              </a:ext>
            </a:extLst>
          </p:cNvPr>
          <p:cNvSpPr txBox="1"/>
          <p:nvPr/>
        </p:nvSpPr>
        <p:spPr>
          <a:xfrm>
            <a:off x="0" y="6143763"/>
            <a:ext cx="23903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Pratz</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2021</a:t>
            </a:r>
          </a:p>
        </p:txBody>
      </p:sp>
      <p:sp>
        <p:nvSpPr>
          <p:cNvPr id="9" name="TextBox 8">
            <a:extLst>
              <a:ext uri="{FF2B5EF4-FFF2-40B4-BE49-F238E27FC236}">
                <a16:creationId xmlns:a16="http://schemas.microsoft.com/office/drawing/2014/main" id="{D3406787-E8EA-2548-9018-BBBDC1757F35}"/>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1037722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7113-296D-5148-903E-A5D1C628CAFD}"/>
              </a:ext>
            </a:extLst>
          </p:cNvPr>
          <p:cNvSpPr>
            <a:spLocks noGrp="1"/>
          </p:cNvSpPr>
          <p:nvPr>
            <p:ph type="title"/>
          </p:nvPr>
        </p:nvSpPr>
        <p:spPr/>
        <p:txBody>
          <a:bodyPr/>
          <a:lstStyle/>
          <a:p>
            <a:r>
              <a:rPr lang="en-US" dirty="0"/>
              <a:t>Measurable Residual Disease</a:t>
            </a:r>
          </a:p>
        </p:txBody>
      </p:sp>
      <p:sp>
        <p:nvSpPr>
          <p:cNvPr id="3" name="Content Placeholder 2">
            <a:extLst>
              <a:ext uri="{FF2B5EF4-FFF2-40B4-BE49-F238E27FC236}">
                <a16:creationId xmlns:a16="http://schemas.microsoft.com/office/drawing/2014/main" id="{8B621783-303A-A844-88C3-B59E391A9C07}"/>
              </a:ext>
            </a:extLst>
          </p:cNvPr>
          <p:cNvSpPr>
            <a:spLocks noGrp="1"/>
          </p:cNvSpPr>
          <p:nvPr>
            <p:ph idx="1"/>
          </p:nvPr>
        </p:nvSpPr>
        <p:spPr/>
        <p:txBody>
          <a:bodyPr/>
          <a:lstStyle/>
          <a:p>
            <a:r>
              <a:rPr lang="en-US" dirty="0"/>
              <a:t>Possible to get to MRD negative state with </a:t>
            </a:r>
            <a:r>
              <a:rPr lang="en-US" dirty="0" err="1"/>
              <a:t>venetoclax</a:t>
            </a:r>
            <a:endParaRPr lang="en-US" dirty="0"/>
          </a:p>
          <a:p>
            <a:endParaRPr lang="en-US" dirty="0"/>
          </a:p>
          <a:p>
            <a:r>
              <a:rPr lang="en-US" dirty="0"/>
              <a:t>Important to understand/predict these patients so that we can apply transplantation more judiciously</a:t>
            </a:r>
          </a:p>
          <a:p>
            <a:endParaRPr lang="en-US" dirty="0"/>
          </a:p>
          <a:p>
            <a:r>
              <a:rPr lang="en-US" dirty="0"/>
              <a:t>Understanding the mechanism of a deep remission may help us treat those who have relatively poor responses</a:t>
            </a:r>
          </a:p>
        </p:txBody>
      </p:sp>
      <p:sp>
        <p:nvSpPr>
          <p:cNvPr id="4" name="TextBox 3">
            <a:extLst>
              <a:ext uri="{FF2B5EF4-FFF2-40B4-BE49-F238E27FC236}">
                <a16:creationId xmlns:a16="http://schemas.microsoft.com/office/drawing/2014/main" id="{82036B7A-06F2-8F46-9E5C-9CF8F18E1622}"/>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60716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3C51-98B2-BA4B-80F0-367D38977E6B}"/>
              </a:ext>
            </a:extLst>
          </p:cNvPr>
          <p:cNvSpPr>
            <a:spLocks noGrp="1"/>
          </p:cNvSpPr>
          <p:nvPr>
            <p:ph type="title"/>
          </p:nvPr>
        </p:nvSpPr>
        <p:spPr/>
        <p:txBody>
          <a:bodyPr/>
          <a:lstStyle/>
          <a:p>
            <a:r>
              <a:rPr lang="en-US" dirty="0" err="1"/>
              <a:t>Venetoclax</a:t>
            </a:r>
            <a:r>
              <a:rPr lang="en-US" dirty="0"/>
              <a:t> + Intensive Chemotherapy	</a:t>
            </a:r>
          </a:p>
        </p:txBody>
      </p:sp>
      <p:sp>
        <p:nvSpPr>
          <p:cNvPr id="3" name="Content Placeholder 2">
            <a:extLst>
              <a:ext uri="{FF2B5EF4-FFF2-40B4-BE49-F238E27FC236}">
                <a16:creationId xmlns:a16="http://schemas.microsoft.com/office/drawing/2014/main" id="{1B5EFA40-0ECE-A542-BAF3-F0E2A45352AE}"/>
              </a:ext>
            </a:extLst>
          </p:cNvPr>
          <p:cNvSpPr>
            <a:spLocks noGrp="1"/>
          </p:cNvSpPr>
          <p:nvPr>
            <p:ph idx="1"/>
          </p:nvPr>
        </p:nvSpPr>
        <p:spPr/>
        <p:txBody>
          <a:bodyPr/>
          <a:lstStyle/>
          <a:p>
            <a:r>
              <a:rPr lang="en-US" dirty="0"/>
              <a:t>High response rates</a:t>
            </a:r>
          </a:p>
          <a:p>
            <a:endParaRPr lang="en-US" dirty="0"/>
          </a:p>
          <a:p>
            <a:r>
              <a:rPr lang="en-US" dirty="0"/>
              <a:t>High MRD negative rates</a:t>
            </a:r>
          </a:p>
          <a:p>
            <a:endParaRPr lang="en-US" dirty="0"/>
          </a:p>
          <a:p>
            <a:r>
              <a:rPr lang="en-US" dirty="0"/>
              <a:t>Will it be better than intensive chemotherapy alone?</a:t>
            </a:r>
          </a:p>
          <a:p>
            <a:endParaRPr lang="en-US" dirty="0"/>
          </a:p>
          <a:p>
            <a:r>
              <a:rPr lang="en-US" dirty="0"/>
              <a:t>Would it be better than </a:t>
            </a:r>
            <a:r>
              <a:rPr lang="en-US" dirty="0" err="1"/>
              <a:t>venetoclax+HMA</a:t>
            </a:r>
            <a:r>
              <a:rPr lang="en-US" dirty="0"/>
              <a:t> alone?</a:t>
            </a:r>
          </a:p>
        </p:txBody>
      </p:sp>
      <p:sp>
        <p:nvSpPr>
          <p:cNvPr id="4" name="TextBox 3">
            <a:extLst>
              <a:ext uri="{FF2B5EF4-FFF2-40B4-BE49-F238E27FC236}">
                <a16:creationId xmlns:a16="http://schemas.microsoft.com/office/drawing/2014/main" id="{0C3CDFF5-0916-8E4F-A666-5587825308C3}"/>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78766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19E-245F-0642-A1CA-5C87EA9B3C22}"/>
              </a:ext>
            </a:extLst>
          </p:cNvPr>
          <p:cNvSpPr>
            <a:spLocks noGrp="1"/>
          </p:cNvSpPr>
          <p:nvPr>
            <p:ph type="title"/>
          </p:nvPr>
        </p:nvSpPr>
        <p:spPr>
          <a:xfrm>
            <a:off x="838200" y="365125"/>
            <a:ext cx="11170920" cy="1325563"/>
          </a:xfrm>
        </p:spPr>
        <p:txBody>
          <a:bodyPr>
            <a:normAutofit fontScale="90000"/>
          </a:bodyPr>
          <a:lstStyle/>
          <a:p>
            <a:r>
              <a:rPr lang="en-US" dirty="0" err="1"/>
              <a:t>Venetoclax</a:t>
            </a:r>
            <a:r>
              <a:rPr lang="en-US" dirty="0"/>
              <a:t> + Decitabine for Younger Newly Diagnosed Patients with ELN Adverse Risk AML</a:t>
            </a:r>
          </a:p>
        </p:txBody>
      </p:sp>
      <p:sp>
        <p:nvSpPr>
          <p:cNvPr id="3" name="Content Placeholder 2">
            <a:extLst>
              <a:ext uri="{FF2B5EF4-FFF2-40B4-BE49-F238E27FC236}">
                <a16:creationId xmlns:a16="http://schemas.microsoft.com/office/drawing/2014/main" id="{A68B7070-32E2-0044-BA51-C682DF6B438C}"/>
              </a:ext>
            </a:extLst>
          </p:cNvPr>
          <p:cNvSpPr>
            <a:spLocks noGrp="1"/>
          </p:cNvSpPr>
          <p:nvPr>
            <p:ph idx="1"/>
          </p:nvPr>
        </p:nvSpPr>
        <p:spPr>
          <a:xfrm>
            <a:off x="838200" y="1825625"/>
            <a:ext cx="10329672" cy="4351338"/>
          </a:xfrm>
        </p:spPr>
        <p:txBody>
          <a:bodyPr/>
          <a:lstStyle/>
          <a:p>
            <a:r>
              <a:rPr lang="en-US" dirty="0"/>
              <a:t>Standard </a:t>
            </a:r>
            <a:r>
              <a:rPr lang="en-US" dirty="0" err="1"/>
              <a:t>venetoclax</a:t>
            </a:r>
            <a:r>
              <a:rPr lang="en-US" dirty="0"/>
              <a:t>/decitabine</a:t>
            </a:r>
          </a:p>
          <a:p>
            <a:endParaRPr lang="en-US" dirty="0"/>
          </a:p>
          <a:p>
            <a:r>
              <a:rPr lang="en-US" dirty="0"/>
              <a:t>If FLT3+ added sorafenib in some</a:t>
            </a:r>
          </a:p>
          <a:p>
            <a:endParaRPr lang="en-US" dirty="0"/>
          </a:p>
          <a:p>
            <a:r>
              <a:rPr lang="en-US" dirty="0"/>
              <a:t>Those who responded had 1-2 cycles of HIDAC followed by </a:t>
            </a:r>
            <a:r>
              <a:rPr lang="en-US" dirty="0" err="1"/>
              <a:t>allo</a:t>
            </a:r>
            <a:r>
              <a:rPr lang="en-US" dirty="0"/>
              <a:t> SCT</a:t>
            </a:r>
          </a:p>
          <a:p>
            <a:endParaRPr lang="en-US" dirty="0"/>
          </a:p>
          <a:p>
            <a:r>
              <a:rPr lang="en-US" dirty="0"/>
              <a:t>14 evaluable patients, compared to historical controls with 7+3</a:t>
            </a:r>
          </a:p>
        </p:txBody>
      </p:sp>
      <p:sp>
        <p:nvSpPr>
          <p:cNvPr id="4" name="TextBox 3">
            <a:extLst>
              <a:ext uri="{FF2B5EF4-FFF2-40B4-BE49-F238E27FC236}">
                <a16:creationId xmlns:a16="http://schemas.microsoft.com/office/drawing/2014/main" id="{A5354704-D574-0A45-941A-5F2B9D629F6B}"/>
              </a:ext>
            </a:extLst>
          </p:cNvPr>
          <p:cNvSpPr txBox="1"/>
          <p:nvPr/>
        </p:nvSpPr>
        <p:spPr>
          <a:xfrm>
            <a:off x="0" y="6488668"/>
            <a:ext cx="3070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Chen S et al. ASH 2021 #35</a:t>
            </a:r>
          </a:p>
        </p:txBody>
      </p:sp>
      <p:sp>
        <p:nvSpPr>
          <p:cNvPr id="5" name="TextBox 4">
            <a:extLst>
              <a:ext uri="{FF2B5EF4-FFF2-40B4-BE49-F238E27FC236}">
                <a16:creationId xmlns:a16="http://schemas.microsoft.com/office/drawing/2014/main" id="{6355DB8D-8034-2B48-B650-B509DEE6CD86}"/>
              </a:ext>
            </a:extLst>
          </p:cNvPr>
          <p:cNvSpPr txBox="1"/>
          <p:nvPr/>
        </p:nvSpPr>
        <p:spPr>
          <a:xfrm>
            <a:off x="6022848" y="6488668"/>
            <a:ext cx="616915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51060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310C-8EF4-C942-A3BA-FD29935D27E0}"/>
              </a:ext>
            </a:extLst>
          </p:cNvPr>
          <p:cNvSpPr>
            <a:spLocks noGrp="1"/>
          </p:cNvSpPr>
          <p:nvPr>
            <p:ph type="title"/>
          </p:nvPr>
        </p:nvSpPr>
        <p:spPr/>
        <p:txBody>
          <a:bodyPr/>
          <a:lstStyle/>
          <a:p>
            <a:r>
              <a:rPr lang="en-US" dirty="0"/>
              <a:t>The End of Chemotherapy?</a:t>
            </a:r>
          </a:p>
        </p:txBody>
      </p:sp>
      <p:sp>
        <p:nvSpPr>
          <p:cNvPr id="3" name="Content Placeholder 2">
            <a:extLst>
              <a:ext uri="{FF2B5EF4-FFF2-40B4-BE49-F238E27FC236}">
                <a16:creationId xmlns:a16="http://schemas.microsoft.com/office/drawing/2014/main" id="{0F8CA40A-3E99-954B-A960-51A57CA67DFE}"/>
              </a:ext>
            </a:extLst>
          </p:cNvPr>
          <p:cNvSpPr>
            <a:spLocks noGrp="1"/>
          </p:cNvSpPr>
          <p:nvPr>
            <p:ph idx="1"/>
          </p:nvPr>
        </p:nvSpPr>
        <p:spPr/>
        <p:txBody>
          <a:bodyPr>
            <a:normAutofit lnSpcReduction="10000"/>
          </a:bodyPr>
          <a:lstStyle/>
          <a:p>
            <a:r>
              <a:rPr lang="en-US" dirty="0"/>
              <a:t>Ultimately will require randomized study</a:t>
            </a:r>
          </a:p>
          <a:p>
            <a:endParaRPr lang="en-US" dirty="0"/>
          </a:p>
          <a:p>
            <a:r>
              <a:rPr lang="en-US" dirty="0"/>
              <a:t>We are doing this with </a:t>
            </a:r>
            <a:r>
              <a:rPr lang="en-US" dirty="0" err="1"/>
              <a:t>ven</a:t>
            </a:r>
            <a:r>
              <a:rPr lang="en-US" dirty="0"/>
              <a:t>/</a:t>
            </a:r>
            <a:r>
              <a:rPr lang="en-US" dirty="0" err="1"/>
              <a:t>aza</a:t>
            </a:r>
            <a:r>
              <a:rPr lang="en-US" dirty="0"/>
              <a:t> and no HIDAC (Gutman et al, ASH 2020)</a:t>
            </a:r>
          </a:p>
          <a:p>
            <a:endParaRPr lang="en-US" dirty="0"/>
          </a:p>
          <a:p>
            <a:r>
              <a:rPr lang="en-US" dirty="0"/>
              <a:t>Preliminary results presented last year</a:t>
            </a:r>
          </a:p>
          <a:p>
            <a:pPr lvl="1"/>
            <a:r>
              <a:rPr lang="en-US" dirty="0"/>
              <a:t>8 patients</a:t>
            </a:r>
          </a:p>
          <a:p>
            <a:pPr lvl="1"/>
            <a:r>
              <a:rPr lang="en-US" dirty="0"/>
              <a:t>75% response rate</a:t>
            </a:r>
          </a:p>
          <a:p>
            <a:pPr lvl="1"/>
            <a:endParaRPr lang="en-US" dirty="0"/>
          </a:p>
          <a:p>
            <a:r>
              <a:rPr lang="en-US" dirty="0"/>
              <a:t>NCT03573024</a:t>
            </a:r>
          </a:p>
        </p:txBody>
      </p:sp>
      <p:sp>
        <p:nvSpPr>
          <p:cNvPr id="4" name="TextBox 3">
            <a:extLst>
              <a:ext uri="{FF2B5EF4-FFF2-40B4-BE49-F238E27FC236}">
                <a16:creationId xmlns:a16="http://schemas.microsoft.com/office/drawing/2014/main" id="{B18596D3-AFAF-3E4C-8A51-2104629FB3F1}"/>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349455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F7B1-BAF8-F74D-97FD-59B564FD6E9A}"/>
              </a:ext>
            </a:extLst>
          </p:cNvPr>
          <p:cNvSpPr>
            <a:spLocks noGrp="1"/>
          </p:cNvSpPr>
          <p:nvPr>
            <p:ph type="title"/>
          </p:nvPr>
        </p:nvSpPr>
        <p:spPr/>
        <p:txBody>
          <a:bodyPr/>
          <a:lstStyle/>
          <a:p>
            <a:r>
              <a:rPr lang="en-US" dirty="0"/>
              <a:t>What Does it Mean to Be Adverse Risk?</a:t>
            </a:r>
          </a:p>
        </p:txBody>
      </p:sp>
      <p:sp>
        <p:nvSpPr>
          <p:cNvPr id="3" name="Content Placeholder 2">
            <a:extLst>
              <a:ext uri="{FF2B5EF4-FFF2-40B4-BE49-F238E27FC236}">
                <a16:creationId xmlns:a16="http://schemas.microsoft.com/office/drawing/2014/main" id="{EDC4F701-59EC-D144-A86E-3BEA6BEDD775}"/>
              </a:ext>
            </a:extLst>
          </p:cNvPr>
          <p:cNvSpPr>
            <a:spLocks noGrp="1"/>
          </p:cNvSpPr>
          <p:nvPr>
            <p:ph idx="1"/>
          </p:nvPr>
        </p:nvSpPr>
        <p:spPr/>
        <p:txBody>
          <a:bodyPr/>
          <a:lstStyle/>
          <a:p>
            <a:r>
              <a:rPr lang="en-US" dirty="0"/>
              <a:t>Adverse risk factors all defined in relation to intensive chemotherapy</a:t>
            </a:r>
          </a:p>
          <a:p>
            <a:endParaRPr lang="en-US" dirty="0"/>
          </a:p>
          <a:p>
            <a:r>
              <a:rPr lang="en-US" dirty="0"/>
              <a:t>Do they still apply when you are using a novel regimen?</a:t>
            </a:r>
          </a:p>
        </p:txBody>
      </p:sp>
      <p:sp>
        <p:nvSpPr>
          <p:cNvPr id="4" name="TextBox 3">
            <a:extLst>
              <a:ext uri="{FF2B5EF4-FFF2-40B4-BE49-F238E27FC236}">
                <a16:creationId xmlns:a16="http://schemas.microsoft.com/office/drawing/2014/main" id="{3FF6C548-98EB-BD45-BDDA-E97293495861}"/>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74722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41EF2-30FA-A941-86A2-BFD774799E8B}"/>
              </a:ext>
            </a:extLst>
          </p:cNvPr>
          <p:cNvSpPr>
            <a:spLocks noGrp="1"/>
          </p:cNvSpPr>
          <p:nvPr>
            <p:ph type="title"/>
          </p:nvPr>
        </p:nvSpPr>
        <p:spPr>
          <a:xfrm>
            <a:off x="1127448" y="2564904"/>
            <a:ext cx="9793088" cy="1325563"/>
          </a:xfrm>
        </p:spPr>
        <p:txBody>
          <a:bodyPr>
            <a:normAutofit fontScale="90000"/>
          </a:bodyPr>
          <a:lstStyle/>
          <a:p>
            <a:pPr>
              <a:lnSpc>
                <a:spcPct val="100000"/>
              </a:lnSpc>
            </a:pPr>
            <a:r>
              <a:rPr lang="en-US" dirty="0"/>
              <a:t>Triple Combination of </a:t>
            </a:r>
            <a:r>
              <a:rPr lang="en-US" dirty="0" err="1"/>
              <a:t>Venetoclax</a:t>
            </a:r>
            <a:r>
              <a:rPr lang="en-US" dirty="0"/>
              <a:t> with a Non-</a:t>
            </a:r>
            <a:r>
              <a:rPr lang="en-US" dirty="0" err="1"/>
              <a:t>Genomically</a:t>
            </a:r>
            <a:r>
              <a:rPr lang="en-US" dirty="0"/>
              <a:t> Targeted Therapy</a:t>
            </a:r>
          </a:p>
        </p:txBody>
      </p:sp>
      <p:sp>
        <p:nvSpPr>
          <p:cNvPr id="4" name="TextBox 3">
            <a:extLst>
              <a:ext uri="{FF2B5EF4-FFF2-40B4-BE49-F238E27FC236}">
                <a16:creationId xmlns:a16="http://schemas.microsoft.com/office/drawing/2014/main" id="{7A8DFC2D-2061-584B-8B3D-1BC29F44DE61}"/>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42088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61F5-6148-8E49-A576-21A875610577}"/>
              </a:ext>
            </a:extLst>
          </p:cNvPr>
          <p:cNvSpPr>
            <a:spLocks noGrp="1"/>
          </p:cNvSpPr>
          <p:nvPr>
            <p:ph type="title"/>
          </p:nvPr>
        </p:nvSpPr>
        <p:spPr>
          <a:xfrm>
            <a:off x="695400" y="260648"/>
            <a:ext cx="10358967" cy="1143000"/>
          </a:xfrm>
        </p:spPr>
        <p:txBody>
          <a:bodyPr/>
          <a:lstStyle/>
          <a:p>
            <a:pPr algn="l"/>
            <a:r>
              <a:rPr lang="en-US" dirty="0"/>
              <a:t>Manufacturer Announces Partial Clinical Hold for Studies Evaluating </a:t>
            </a:r>
            <a:r>
              <a:rPr lang="en-US" dirty="0" err="1"/>
              <a:t>Magrolimab</a:t>
            </a:r>
            <a:r>
              <a:rPr lang="en-US" dirty="0"/>
              <a:t> in Combination With </a:t>
            </a:r>
            <a:r>
              <a:rPr lang="en-US" dirty="0" err="1"/>
              <a:t>Azacitidine</a:t>
            </a:r>
            <a:r>
              <a:rPr lang="en-US" dirty="0"/>
              <a:t> — January 25, 2022</a:t>
            </a:r>
          </a:p>
        </p:txBody>
      </p:sp>
      <p:sp>
        <p:nvSpPr>
          <p:cNvPr id="3" name="Content Placeholder 2">
            <a:extLst>
              <a:ext uri="{FF2B5EF4-FFF2-40B4-BE49-F238E27FC236}">
                <a16:creationId xmlns:a16="http://schemas.microsoft.com/office/drawing/2014/main" id="{CCADA11B-700D-4D43-9C41-9683101FBE05}"/>
              </a:ext>
            </a:extLst>
          </p:cNvPr>
          <p:cNvSpPr>
            <a:spLocks noGrp="1"/>
          </p:cNvSpPr>
          <p:nvPr>
            <p:ph idx="1"/>
          </p:nvPr>
        </p:nvSpPr>
        <p:spPr>
          <a:xfrm>
            <a:off x="623392" y="1632077"/>
            <a:ext cx="11017224" cy="4605235"/>
          </a:xfrm>
        </p:spPr>
        <p:txBody>
          <a:bodyPr/>
          <a:lstStyle/>
          <a:p>
            <a:pPr marL="98425" indent="0">
              <a:buNone/>
            </a:pPr>
            <a:r>
              <a:rPr lang="en-US" sz="2000" b="0" dirty="0"/>
              <a:t>“The U.S. Food and Drug Administration (FDA) has placed a partial clinical hold on studies evaluating the combination of </a:t>
            </a:r>
            <a:r>
              <a:rPr lang="en-US" sz="2000" b="0" dirty="0" err="1"/>
              <a:t>magrolimab</a:t>
            </a:r>
            <a:r>
              <a:rPr lang="en-US" sz="2000" b="0" dirty="0"/>
              <a:t> plus </a:t>
            </a:r>
            <a:r>
              <a:rPr lang="en-US" sz="2000" b="0" dirty="0" err="1"/>
              <a:t>azacitidine</a:t>
            </a:r>
            <a:r>
              <a:rPr lang="en-US" sz="2000" b="0" dirty="0"/>
              <a:t> due to an apparent imbalance in investigator-reported suspected unexpected serious adverse reactions (SUSARs) between study arms. While no clear trend in the adverse reactions or new safety signal has been identified at this time, the partial clinical hold is being implemented by the manufacturer across all ongoing </a:t>
            </a:r>
            <a:r>
              <a:rPr lang="en-US" sz="2000" b="0" dirty="0" err="1"/>
              <a:t>magrolimab</a:t>
            </a:r>
            <a:r>
              <a:rPr lang="en-US" sz="2000" b="0" dirty="0"/>
              <a:t> and </a:t>
            </a:r>
            <a:r>
              <a:rPr lang="en-US" sz="2000" b="0" dirty="0" err="1"/>
              <a:t>azacitidine</a:t>
            </a:r>
            <a:r>
              <a:rPr lang="en-US" sz="2000" b="0" dirty="0"/>
              <a:t> combination studies worldwide in the best interests of patients as additional data is gathered and analyzed to address the concerns raised by FDA.</a:t>
            </a:r>
          </a:p>
          <a:p>
            <a:pPr marL="98425" indent="0">
              <a:buNone/>
            </a:pPr>
            <a:r>
              <a:rPr lang="en-US" sz="2000" b="0" dirty="0"/>
              <a:t>During the partial clinical hold, screening and enrollment of new study participants will be paused in any study investigating the combination of </a:t>
            </a:r>
            <a:r>
              <a:rPr lang="en-US" sz="2000" b="0" dirty="0" err="1"/>
              <a:t>magrolimab</a:t>
            </a:r>
            <a:r>
              <a:rPr lang="en-US" sz="2000" b="0" dirty="0"/>
              <a:t> with </a:t>
            </a:r>
            <a:r>
              <a:rPr lang="en-US" sz="2000" b="0" dirty="0" err="1"/>
              <a:t>azacitidine</a:t>
            </a:r>
            <a:r>
              <a:rPr lang="en-US" sz="2000" b="0" dirty="0"/>
              <a:t>. Patients already enrolled in these clinical studies may continue to receive </a:t>
            </a:r>
            <a:r>
              <a:rPr lang="en-US" sz="2000" b="0" dirty="0" err="1"/>
              <a:t>magrolimab</a:t>
            </a:r>
            <a:r>
              <a:rPr lang="en-US" sz="2000" b="0" dirty="0"/>
              <a:t> and </a:t>
            </a:r>
            <a:r>
              <a:rPr lang="en-US" sz="2000" b="0" dirty="0" err="1"/>
              <a:t>azacitidine</a:t>
            </a:r>
            <a:r>
              <a:rPr lang="en-US" sz="2000" b="0" dirty="0"/>
              <a:t>, or placebo, and continue to be closely monitored according to the current study protocol. Other </a:t>
            </a:r>
            <a:r>
              <a:rPr lang="en-US" sz="2000" b="0" dirty="0" err="1"/>
              <a:t>magrolimab</a:t>
            </a:r>
            <a:r>
              <a:rPr lang="en-US" sz="2000" b="0" dirty="0"/>
              <a:t> studies, or cohorts, that are not studying the combination of </a:t>
            </a:r>
            <a:r>
              <a:rPr lang="en-US" sz="2000" b="0" dirty="0" err="1"/>
              <a:t>magrolimab</a:t>
            </a:r>
            <a:r>
              <a:rPr lang="en-US" sz="2000" b="0" dirty="0"/>
              <a:t> plus </a:t>
            </a:r>
            <a:r>
              <a:rPr lang="en-US" sz="2000" b="0" dirty="0" err="1"/>
              <a:t>azacitidine</a:t>
            </a:r>
            <a:r>
              <a:rPr lang="en-US" sz="2000" b="0" dirty="0"/>
              <a:t>, will continue without any impact by the partial clinical hold.”</a:t>
            </a:r>
          </a:p>
        </p:txBody>
      </p:sp>
    </p:spTree>
    <p:extLst>
      <p:ext uri="{BB962C8B-B14F-4D97-AF65-F5344CB8AC3E}">
        <p14:creationId xmlns:p14="http://schemas.microsoft.com/office/powerpoint/2010/main" val="12923292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013"/>
            <a:ext cx="11820636" cy="1143000"/>
          </a:xfrm>
        </p:spPr>
        <p:txBody>
          <a:bodyPr/>
          <a:lstStyle/>
          <a:p>
            <a:r>
              <a:rPr lang="en-US" dirty="0" err="1"/>
              <a:t>YiR</a:t>
            </a:r>
            <a:r>
              <a:rPr lang="en-US" dirty="0"/>
              <a:t> Acute Myeloid Leukemia and Myelodysplastic Syndromes Faculty</a:t>
            </a:r>
          </a:p>
        </p:txBody>
      </p:sp>
      <p:sp>
        <p:nvSpPr>
          <p:cNvPr id="4" name="Text Box 7">
            <a:extLst>
              <a:ext uri="{FF2B5EF4-FFF2-40B4-BE49-F238E27FC236}">
                <a16:creationId xmlns:a16="http://schemas.microsoft.com/office/drawing/2014/main" id="{72CDC2F6-EB76-8F4A-B663-1D30CE420C81}"/>
              </a:ext>
            </a:extLst>
          </p:cNvPr>
          <p:cNvSpPr txBox="1">
            <a:spLocks noChangeArrowheads="1"/>
          </p:cNvSpPr>
          <p:nvPr/>
        </p:nvSpPr>
        <p:spPr bwMode="auto">
          <a:xfrm>
            <a:off x="2783632" y="4301848"/>
            <a:ext cx="5976664" cy="171053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Gail J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Roboz</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Clinical and Translational Leukemia Programs</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Weill Cornell Medical College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NewYork</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-Presbyterian Hospital</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 York, New York</a:t>
            </a:r>
          </a:p>
        </p:txBody>
      </p:sp>
      <p:sp>
        <p:nvSpPr>
          <p:cNvPr id="5" name="Text Box 7">
            <a:extLst>
              <a:ext uri="{FF2B5EF4-FFF2-40B4-BE49-F238E27FC236}">
                <a16:creationId xmlns:a16="http://schemas.microsoft.com/office/drawing/2014/main" id="{082F0050-0EA8-AB41-A7F0-658822CBEBB4}"/>
              </a:ext>
            </a:extLst>
          </p:cNvPr>
          <p:cNvSpPr txBox="1">
            <a:spLocks noChangeArrowheads="1"/>
          </p:cNvSpPr>
          <p:nvPr/>
        </p:nvSpPr>
        <p:spPr bwMode="auto">
          <a:xfrm>
            <a:off x="2783632" y="1933444"/>
            <a:ext cx="6624736" cy="1440160"/>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Daniel A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Pollyea</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MS</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Director of Leukemia Services</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Robert H Allen, MD Chair in Hematology Research</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Colorado School of Medicine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pic>
        <p:nvPicPr>
          <p:cNvPr id="6" name="Picture 5">
            <a:extLst>
              <a:ext uri="{FF2B5EF4-FFF2-40B4-BE49-F238E27FC236}">
                <a16:creationId xmlns:a16="http://schemas.microsoft.com/office/drawing/2014/main" id="{48086A70-C374-874E-9025-5ADFBB91E8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1054" y="4293096"/>
            <a:ext cx="1261872" cy="1261872"/>
          </a:xfrm>
          <a:prstGeom prst="rect">
            <a:avLst/>
          </a:prstGeom>
        </p:spPr>
      </p:pic>
      <p:pic>
        <p:nvPicPr>
          <p:cNvPr id="7" name="Picture 6">
            <a:extLst>
              <a:ext uri="{FF2B5EF4-FFF2-40B4-BE49-F238E27FC236}">
                <a16:creationId xmlns:a16="http://schemas.microsoft.com/office/drawing/2014/main" id="{2855C64B-B8E1-6B4F-9F45-7765BA2545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1054" y="1913584"/>
            <a:ext cx="1261872" cy="1261872"/>
          </a:xfrm>
          <a:prstGeom prst="rect">
            <a:avLst/>
          </a:prstGeom>
        </p:spPr>
      </p:pic>
    </p:spTree>
    <p:custDataLst>
      <p:tags r:id="rId1"/>
    </p:custDataLst>
    <p:extLst>
      <p:ext uri="{BB962C8B-B14F-4D97-AF65-F5344CB8AC3E}">
        <p14:creationId xmlns:p14="http://schemas.microsoft.com/office/powerpoint/2010/main" val="2738907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BB8C-ED34-AC49-85B2-88695B611BB2}"/>
              </a:ext>
            </a:extLst>
          </p:cNvPr>
          <p:cNvSpPr>
            <a:spLocks noGrp="1"/>
          </p:cNvSpPr>
          <p:nvPr>
            <p:ph type="title"/>
          </p:nvPr>
        </p:nvSpPr>
        <p:spPr/>
        <p:txBody>
          <a:bodyPr/>
          <a:lstStyle/>
          <a:p>
            <a:r>
              <a:rPr lang="en-US" dirty="0" err="1"/>
              <a:t>Magrolimab</a:t>
            </a:r>
            <a:r>
              <a:rPr lang="en-US" dirty="0"/>
              <a:t> with Ven/Aza</a:t>
            </a:r>
          </a:p>
        </p:txBody>
      </p:sp>
      <p:sp>
        <p:nvSpPr>
          <p:cNvPr id="3" name="Content Placeholder 2">
            <a:extLst>
              <a:ext uri="{FF2B5EF4-FFF2-40B4-BE49-F238E27FC236}">
                <a16:creationId xmlns:a16="http://schemas.microsoft.com/office/drawing/2014/main" id="{24AF76DD-5C9F-D345-93E3-889206DF14DD}"/>
              </a:ext>
            </a:extLst>
          </p:cNvPr>
          <p:cNvSpPr>
            <a:spLocks noGrp="1"/>
          </p:cNvSpPr>
          <p:nvPr>
            <p:ph idx="1"/>
          </p:nvPr>
        </p:nvSpPr>
        <p:spPr/>
        <p:txBody>
          <a:bodyPr/>
          <a:lstStyle/>
          <a:p>
            <a:r>
              <a:rPr lang="en-US" dirty="0"/>
              <a:t>Randomized phase 3 study for up-front patients ongoing (ENHANCE-3)</a:t>
            </a:r>
          </a:p>
          <a:p>
            <a:endParaRPr lang="en-US" dirty="0"/>
          </a:p>
          <a:p>
            <a:r>
              <a:rPr lang="en-US" dirty="0"/>
              <a:t>Too soon to tell if it adds anything in the R/R setting</a:t>
            </a:r>
          </a:p>
          <a:p>
            <a:endParaRPr lang="en-US" dirty="0"/>
          </a:p>
          <a:p>
            <a:r>
              <a:rPr lang="en-US" dirty="0"/>
              <a:t>Will watch to see the signal in TP53+ patients</a:t>
            </a:r>
          </a:p>
          <a:p>
            <a:endParaRPr lang="en-US" dirty="0"/>
          </a:p>
        </p:txBody>
      </p:sp>
      <p:sp>
        <p:nvSpPr>
          <p:cNvPr id="4" name="TextBox 3">
            <a:extLst>
              <a:ext uri="{FF2B5EF4-FFF2-40B4-BE49-F238E27FC236}">
                <a16:creationId xmlns:a16="http://schemas.microsoft.com/office/drawing/2014/main" id="{2E3D9640-A91F-A44F-B4AE-437BA9E8B863}"/>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1719236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8CE7-B3F0-9942-8F27-D0307C3199A6}"/>
              </a:ext>
            </a:extLst>
          </p:cNvPr>
          <p:cNvSpPr>
            <a:spLocks noGrp="1"/>
          </p:cNvSpPr>
          <p:nvPr>
            <p:ph type="title"/>
          </p:nvPr>
        </p:nvSpPr>
        <p:spPr/>
        <p:txBody>
          <a:bodyPr/>
          <a:lstStyle/>
          <a:p>
            <a:r>
              <a:rPr lang="en-US" dirty="0"/>
              <a:t>Future for </a:t>
            </a:r>
            <a:r>
              <a:rPr lang="en-US" dirty="0" err="1"/>
              <a:t>Venetoclax</a:t>
            </a:r>
            <a:endParaRPr lang="en-US" dirty="0"/>
          </a:p>
        </p:txBody>
      </p:sp>
      <p:sp>
        <p:nvSpPr>
          <p:cNvPr id="3" name="Content Placeholder 2">
            <a:extLst>
              <a:ext uri="{FF2B5EF4-FFF2-40B4-BE49-F238E27FC236}">
                <a16:creationId xmlns:a16="http://schemas.microsoft.com/office/drawing/2014/main" id="{E2B983F0-79E7-B746-B7BD-99803EC21833}"/>
              </a:ext>
            </a:extLst>
          </p:cNvPr>
          <p:cNvSpPr>
            <a:spLocks noGrp="1"/>
          </p:cNvSpPr>
          <p:nvPr>
            <p:ph idx="1"/>
          </p:nvPr>
        </p:nvSpPr>
        <p:spPr/>
        <p:txBody>
          <a:bodyPr/>
          <a:lstStyle/>
          <a:p>
            <a:r>
              <a:rPr lang="en-US" dirty="0"/>
              <a:t>Learning more about its mechanism</a:t>
            </a:r>
          </a:p>
          <a:p>
            <a:endParaRPr lang="en-US" dirty="0"/>
          </a:p>
          <a:p>
            <a:r>
              <a:rPr lang="en-US" dirty="0"/>
              <a:t>Re-assessing risk AML risk factors…adverse is not necessarily adverse!</a:t>
            </a:r>
          </a:p>
          <a:p>
            <a:endParaRPr lang="en-US" dirty="0"/>
          </a:p>
          <a:p>
            <a:r>
              <a:rPr lang="en-US" dirty="0"/>
              <a:t>Understanding who it doesn’t work for and overcoming this resistance</a:t>
            </a:r>
          </a:p>
        </p:txBody>
      </p:sp>
      <p:sp>
        <p:nvSpPr>
          <p:cNvPr id="4" name="TextBox 3">
            <a:extLst>
              <a:ext uri="{FF2B5EF4-FFF2-40B4-BE49-F238E27FC236}">
                <a16:creationId xmlns:a16="http://schemas.microsoft.com/office/drawing/2014/main" id="{CA777055-1DDC-9A4C-B23D-E12FAC96CC12}"/>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1970486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A55B-5722-DF40-A7F1-6F8192B42B2F}"/>
              </a:ext>
            </a:extLst>
          </p:cNvPr>
          <p:cNvSpPr>
            <a:spLocks noGrp="1"/>
          </p:cNvSpPr>
          <p:nvPr>
            <p:ph type="title"/>
          </p:nvPr>
        </p:nvSpPr>
        <p:spPr/>
        <p:txBody>
          <a:bodyPr/>
          <a:lstStyle/>
          <a:p>
            <a:r>
              <a:rPr lang="en-US" dirty="0"/>
              <a:t>Targeting FLT3</a:t>
            </a:r>
          </a:p>
        </p:txBody>
      </p:sp>
      <p:sp>
        <p:nvSpPr>
          <p:cNvPr id="3" name="Content Placeholder 2">
            <a:extLst>
              <a:ext uri="{FF2B5EF4-FFF2-40B4-BE49-F238E27FC236}">
                <a16:creationId xmlns:a16="http://schemas.microsoft.com/office/drawing/2014/main" id="{2258C6C6-34EF-C742-8580-AA2CEECC9E11}"/>
              </a:ext>
            </a:extLst>
          </p:cNvPr>
          <p:cNvSpPr>
            <a:spLocks noGrp="1"/>
          </p:cNvSpPr>
          <p:nvPr>
            <p:ph idx="1"/>
          </p:nvPr>
        </p:nvSpPr>
        <p:spPr/>
        <p:txBody>
          <a:bodyPr/>
          <a:lstStyle/>
          <a:p>
            <a:r>
              <a:rPr lang="en-US" dirty="0"/>
              <a:t>Based on the ADMIRAL trial, </a:t>
            </a:r>
            <a:r>
              <a:rPr lang="en-US" dirty="0" err="1"/>
              <a:t>gilteritinib</a:t>
            </a:r>
            <a:r>
              <a:rPr lang="en-US" dirty="0"/>
              <a:t> is approved for R/R AML due to its superiority compared with standard salvage chemotherapy</a:t>
            </a:r>
          </a:p>
          <a:p>
            <a:endParaRPr lang="en-US" dirty="0"/>
          </a:p>
          <a:p>
            <a:r>
              <a:rPr lang="en-US" dirty="0"/>
              <a:t>Similar findings from a Phase 3 study in Asians with 234 patients reported at ASH</a:t>
            </a:r>
          </a:p>
        </p:txBody>
      </p:sp>
      <p:sp>
        <p:nvSpPr>
          <p:cNvPr id="4" name="TextBox 3">
            <a:extLst>
              <a:ext uri="{FF2B5EF4-FFF2-40B4-BE49-F238E27FC236}">
                <a16:creationId xmlns:a16="http://schemas.microsoft.com/office/drawing/2014/main" id="{B4FCA45A-09DB-FD4E-83E9-8DF1D1A06239}"/>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317858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Chart&#10;&#10;Description automatically generated">
            <a:extLst>
              <a:ext uri="{FF2B5EF4-FFF2-40B4-BE49-F238E27FC236}">
                <a16:creationId xmlns:a16="http://schemas.microsoft.com/office/drawing/2014/main" id="{B06EB1FB-1178-1E42-AA18-9C9A0CABA488}"/>
              </a:ext>
            </a:extLst>
          </p:cNvPr>
          <p:cNvPicPr>
            <a:picLocks noChangeAspect="1"/>
          </p:cNvPicPr>
          <p:nvPr/>
        </p:nvPicPr>
        <p:blipFill>
          <a:blip r:embed="rId2"/>
          <a:stretch>
            <a:fillRect/>
          </a:stretch>
        </p:blipFill>
        <p:spPr>
          <a:xfrm>
            <a:off x="815368" y="643467"/>
            <a:ext cx="10561263" cy="5571066"/>
          </a:xfrm>
          <a:prstGeom prst="rect">
            <a:avLst/>
          </a:prstGeom>
        </p:spPr>
      </p:pic>
      <p:sp>
        <p:nvSpPr>
          <p:cNvPr id="6" name="TextBox 5">
            <a:extLst>
              <a:ext uri="{FF2B5EF4-FFF2-40B4-BE49-F238E27FC236}">
                <a16:creationId xmlns:a16="http://schemas.microsoft.com/office/drawing/2014/main" id="{156F0AA0-68DE-8740-8F73-27BE6DC9284A}"/>
              </a:ext>
            </a:extLst>
          </p:cNvPr>
          <p:cNvSpPr txBox="1"/>
          <p:nvPr/>
        </p:nvSpPr>
        <p:spPr>
          <a:xfrm>
            <a:off x="0" y="6521325"/>
            <a:ext cx="320260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Wang J et al, ASH 2021 #695</a:t>
            </a:r>
          </a:p>
        </p:txBody>
      </p:sp>
      <p:sp>
        <p:nvSpPr>
          <p:cNvPr id="7" name="TextBox 6">
            <a:extLst>
              <a:ext uri="{FF2B5EF4-FFF2-40B4-BE49-F238E27FC236}">
                <a16:creationId xmlns:a16="http://schemas.microsoft.com/office/drawing/2014/main" id="{9F7CDBC4-1D3C-0541-9612-518844C220BC}"/>
              </a:ext>
            </a:extLst>
          </p:cNvPr>
          <p:cNvSpPr txBox="1"/>
          <p:nvPr/>
        </p:nvSpPr>
        <p:spPr>
          <a:xfrm>
            <a:off x="6022848" y="6488668"/>
            <a:ext cx="616915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56151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FE01-ED9B-274A-95D6-101D9DD2DD3F}"/>
              </a:ext>
            </a:extLst>
          </p:cNvPr>
          <p:cNvSpPr>
            <a:spLocks noGrp="1"/>
          </p:cNvSpPr>
          <p:nvPr>
            <p:ph type="title"/>
          </p:nvPr>
        </p:nvSpPr>
        <p:spPr/>
        <p:txBody>
          <a:bodyPr/>
          <a:lstStyle/>
          <a:p>
            <a:r>
              <a:rPr lang="en-US" dirty="0"/>
              <a:t>Do These Results Hold Up Over Time?</a:t>
            </a:r>
          </a:p>
        </p:txBody>
      </p:sp>
      <p:sp>
        <p:nvSpPr>
          <p:cNvPr id="3" name="Content Placeholder 2">
            <a:extLst>
              <a:ext uri="{FF2B5EF4-FFF2-40B4-BE49-F238E27FC236}">
                <a16:creationId xmlns:a16="http://schemas.microsoft.com/office/drawing/2014/main" id="{ED1CE855-5D61-3A49-82E7-50E900390D4F}"/>
              </a:ext>
            </a:extLst>
          </p:cNvPr>
          <p:cNvSpPr>
            <a:spLocks noGrp="1"/>
          </p:cNvSpPr>
          <p:nvPr>
            <p:ph idx="1"/>
          </p:nvPr>
        </p:nvSpPr>
        <p:spPr>
          <a:xfrm>
            <a:off x="838200" y="1825625"/>
            <a:ext cx="10085832" cy="4351338"/>
          </a:xfrm>
        </p:spPr>
        <p:txBody>
          <a:bodyPr/>
          <a:lstStyle/>
          <a:p>
            <a:r>
              <a:rPr lang="en-US" dirty="0"/>
              <a:t>ASCO abstract from Perl et al updates the ADMIRAL study after 2 years</a:t>
            </a:r>
          </a:p>
        </p:txBody>
      </p:sp>
      <p:sp>
        <p:nvSpPr>
          <p:cNvPr id="4" name="TextBox 3">
            <a:extLst>
              <a:ext uri="{FF2B5EF4-FFF2-40B4-BE49-F238E27FC236}">
                <a16:creationId xmlns:a16="http://schemas.microsoft.com/office/drawing/2014/main" id="{307CC4DF-D025-4C4E-953D-2010784037AE}"/>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41647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2E811D5-9AC9-4333-83D7-BD419F24CD80}"/>
              </a:ext>
            </a:extLst>
          </p:cNvPr>
          <p:cNvSpPr>
            <a:spLocks noGrp="1"/>
          </p:cNvSpPr>
          <p:nvPr>
            <p:ph type="ftr" sz="quarter" idx="13"/>
          </p:nvPr>
        </p:nvSpPr>
        <p:spPr/>
        <p:txBody>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Alexander E Perl , MD  </a:t>
            </a:r>
          </a:p>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B8DF2A7-6935-48BB-9F0E-50B993EED7B8}"/>
              </a:ext>
            </a:extLst>
          </p:cNvPr>
          <p:cNvSpPr>
            <a:spLocks noGrp="1"/>
          </p:cNvSpPr>
          <p:nvPr>
            <p:ph type="title"/>
          </p:nvPr>
        </p:nvSpPr>
        <p:spPr>
          <a:xfrm>
            <a:off x="305553" y="28557"/>
            <a:ext cx="10124323" cy="1208120"/>
          </a:xfrm>
        </p:spPr>
        <p:txBody>
          <a:bodyPr/>
          <a:lstStyle/>
          <a:p>
            <a:r>
              <a:rPr lang="en-US" dirty="0"/>
              <a:t>Overall Survival and Cumulative Relapse Rate</a:t>
            </a:r>
          </a:p>
        </p:txBody>
      </p:sp>
      <p:sp>
        <p:nvSpPr>
          <p:cNvPr id="5" name="Text Placeholder 4">
            <a:extLst>
              <a:ext uri="{FF2B5EF4-FFF2-40B4-BE49-F238E27FC236}">
                <a16:creationId xmlns:a16="http://schemas.microsoft.com/office/drawing/2014/main" id="{EB4FDCE1-A7A0-4000-AC1C-5325A6174B6A}"/>
              </a:ext>
            </a:extLst>
          </p:cNvPr>
          <p:cNvSpPr>
            <a:spLocks noGrp="1"/>
          </p:cNvSpPr>
          <p:nvPr>
            <p:ph type="body" sz="quarter" idx="14"/>
          </p:nvPr>
        </p:nvSpPr>
        <p:spPr>
          <a:xfrm>
            <a:off x="227971" y="4942503"/>
            <a:ext cx="11620646" cy="827170"/>
          </a:xfrm>
        </p:spPr>
        <p:txBody>
          <a:bodyPr>
            <a:normAutofit/>
          </a:bodyPr>
          <a:lstStyle/>
          <a:p>
            <a:pPr>
              <a:lnSpc>
                <a:spcPct val="120000"/>
              </a:lnSpc>
              <a:spcBef>
                <a:spcPts val="300"/>
              </a:spcBef>
            </a:pPr>
            <a:r>
              <a:rPr lang="en-US" sz="1600" b="0" dirty="0">
                <a:solidFill>
                  <a:srgbClr val="FFFF00"/>
                </a:solidFill>
                <a:latin typeface="Arial" panose="020B0604020202020204" pitchFamily="34" charset="0"/>
                <a:cs typeface="Arial" panose="020B0604020202020204" pitchFamily="34" charset="0"/>
              </a:rPr>
              <a:t>With a median follow-up of 37.1 months, the median OS remained longer with </a:t>
            </a:r>
            <a:r>
              <a:rPr lang="en-US" sz="1600" b="0" dirty="0" err="1">
                <a:solidFill>
                  <a:srgbClr val="FFFF00"/>
                </a:solidFill>
                <a:latin typeface="Arial" panose="020B0604020202020204" pitchFamily="34" charset="0"/>
                <a:cs typeface="Arial" panose="020B0604020202020204" pitchFamily="34" charset="0"/>
              </a:rPr>
              <a:t>gilteritinib</a:t>
            </a:r>
            <a:r>
              <a:rPr lang="en-US" sz="1600" b="0" dirty="0">
                <a:solidFill>
                  <a:srgbClr val="FFFF00"/>
                </a:solidFill>
                <a:latin typeface="Arial" panose="020B0604020202020204" pitchFamily="34" charset="0"/>
                <a:cs typeface="Arial" panose="020B0604020202020204" pitchFamily="34" charset="0"/>
              </a:rPr>
              <a:t> than with salvage chemotherapy </a:t>
            </a:r>
          </a:p>
          <a:p>
            <a:r>
              <a:rPr lang="en-US" sz="1600" b="0" dirty="0">
                <a:solidFill>
                  <a:srgbClr val="FFFF00"/>
                </a:solidFill>
                <a:latin typeface="Arial" panose="020B0604020202020204" pitchFamily="34" charset="0"/>
                <a:cs typeface="Arial" panose="020B0604020202020204" pitchFamily="34" charset="0"/>
              </a:rPr>
              <a:t>Most relapses after </a:t>
            </a:r>
            <a:r>
              <a:rPr lang="en-US" sz="1600" b="0" dirty="0" err="1">
                <a:solidFill>
                  <a:srgbClr val="FFFF00"/>
                </a:solidFill>
                <a:latin typeface="Arial" panose="020B0604020202020204" pitchFamily="34" charset="0"/>
                <a:cs typeface="Arial" panose="020B0604020202020204" pitchFamily="34" charset="0"/>
              </a:rPr>
              <a:t>CRc</a:t>
            </a:r>
            <a:r>
              <a:rPr lang="en-US" sz="1600" b="0" dirty="0">
                <a:solidFill>
                  <a:srgbClr val="FFFF00"/>
                </a:solidFill>
                <a:latin typeface="Arial" panose="020B0604020202020204" pitchFamily="34" charset="0"/>
                <a:cs typeface="Arial" panose="020B0604020202020204" pitchFamily="34" charset="0"/>
              </a:rPr>
              <a:t> occurred within 12 months and rarely occurred after 18 months</a:t>
            </a:r>
          </a:p>
        </p:txBody>
      </p:sp>
      <p:pic>
        <p:nvPicPr>
          <p:cNvPr id="6" name="Picture 5">
            <a:extLst>
              <a:ext uri="{FF2B5EF4-FFF2-40B4-BE49-F238E27FC236}">
                <a16:creationId xmlns:a16="http://schemas.microsoft.com/office/drawing/2014/main" id="{806CD49B-2384-445B-BFA5-334F4CDBEF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89" y="1344592"/>
            <a:ext cx="5759970" cy="3390561"/>
          </a:xfrm>
          <a:prstGeom prst="rect">
            <a:avLst/>
          </a:prstGeom>
          <a:noFill/>
          <a:ln w="76200">
            <a:solidFill>
              <a:schemeClr val="bg1"/>
            </a:solidFill>
          </a:ln>
        </p:spPr>
      </p:pic>
      <p:sp>
        <p:nvSpPr>
          <p:cNvPr id="9" name="TextBox 8">
            <a:extLst>
              <a:ext uri="{FF2B5EF4-FFF2-40B4-BE49-F238E27FC236}">
                <a16:creationId xmlns:a16="http://schemas.microsoft.com/office/drawing/2014/main" id="{D10E854A-F954-4138-B321-3B3D260C3F47}"/>
              </a:ext>
            </a:extLst>
          </p:cNvPr>
          <p:cNvSpPr txBox="1"/>
          <p:nvPr/>
        </p:nvSpPr>
        <p:spPr>
          <a:xfrm flipH="1">
            <a:off x="6172190" y="1029013"/>
            <a:ext cx="5905526" cy="276999"/>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Cumulative Incidence of Relapse in Patients Achieving </a:t>
            </a:r>
            <a:r>
              <a:rPr kumimoji="0" lang="en-US" sz="1200" b="1" i="0" u="none" strike="noStrike" kern="1200" cap="none" spc="0" normalizeH="0" baseline="0" noProof="0" dirty="0" err="1">
                <a:ln>
                  <a:noFill/>
                </a:ln>
                <a:solidFill>
                  <a:srgbClr val="FFFFFF"/>
                </a:solidFill>
                <a:effectLst/>
                <a:uLnTx/>
                <a:uFillTx/>
                <a:latin typeface="Arial" panose="020B0604020202020204"/>
                <a:ea typeface="+mn-ea"/>
                <a:cs typeface="+mn-cs"/>
              </a:rPr>
              <a:t>CRc</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 With </a:t>
            </a:r>
            <a:r>
              <a:rPr kumimoji="0" lang="en-US" sz="1200" b="1" i="0" u="none" strike="noStrike" kern="1200" cap="none" spc="0" normalizeH="0" baseline="0" noProof="0" dirty="0" err="1">
                <a:ln>
                  <a:noFill/>
                </a:ln>
                <a:solidFill>
                  <a:srgbClr val="FFFFFF"/>
                </a:solidFill>
                <a:effectLst/>
                <a:uLnTx/>
                <a:uFillTx/>
                <a:latin typeface="Arial" panose="020B0604020202020204"/>
                <a:ea typeface="+mn-ea"/>
                <a:cs typeface="+mn-cs"/>
              </a:rPr>
              <a:t>Gilteritinib</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083E05D-7A94-49F1-B3D3-34F82DAEBA81}"/>
              </a:ext>
            </a:extLst>
          </p:cNvPr>
          <p:cNvSpPr txBox="1"/>
          <p:nvPr/>
        </p:nvSpPr>
        <p:spPr>
          <a:xfrm flipH="1">
            <a:off x="267459" y="1029013"/>
            <a:ext cx="5798065" cy="276999"/>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Overall Survival in R/R</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FLT3</a:t>
            </a:r>
            <a:r>
              <a:rPr kumimoji="0" lang="en-US" sz="1200" b="1" i="0" u="none" strike="noStrike" kern="1200" cap="none" spc="0" normalizeH="0" baseline="30000" noProof="0" dirty="0">
                <a:ln>
                  <a:noFill/>
                </a:ln>
                <a:solidFill>
                  <a:srgbClr val="FFFFFF"/>
                </a:solidFill>
                <a:effectLst/>
                <a:uLnTx/>
                <a:uFillTx/>
                <a:latin typeface="Arial" panose="020B0604020202020204"/>
                <a:ea typeface="+mn-ea"/>
                <a:cs typeface="+mn-cs"/>
              </a:rPr>
              <a:t>mut+ </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AML Patients (ITT Population; N=371)</a:t>
            </a:r>
          </a:p>
        </p:txBody>
      </p:sp>
      <p:sp>
        <p:nvSpPr>
          <p:cNvPr id="11" name="TextBox 10">
            <a:extLst>
              <a:ext uri="{FF2B5EF4-FFF2-40B4-BE49-F238E27FC236}">
                <a16:creationId xmlns:a16="http://schemas.microsoft.com/office/drawing/2014/main" id="{ED5A8BDD-D866-40D7-8FE0-E01A27F2B31B}"/>
              </a:ext>
            </a:extLst>
          </p:cNvPr>
          <p:cNvSpPr txBox="1"/>
          <p:nvPr/>
        </p:nvSpPr>
        <p:spPr>
          <a:xfrm>
            <a:off x="327780" y="6002588"/>
            <a:ext cx="8968203" cy="215444"/>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Abbreviations: CI, confidence interval; </a:t>
            </a: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CRc</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composite complete remission; HR, hazard ratio; ITT, intention-to-treat.</a:t>
            </a:r>
          </a:p>
        </p:txBody>
      </p:sp>
      <p:pic>
        <p:nvPicPr>
          <p:cNvPr id="12" name="Picture 11">
            <a:extLst>
              <a:ext uri="{FF2B5EF4-FFF2-40B4-BE49-F238E27FC236}">
                <a16:creationId xmlns:a16="http://schemas.microsoft.com/office/drawing/2014/main" id="{17549C03-D19C-4C0E-9D52-5C3EE60DAD2B}"/>
              </a:ext>
            </a:extLst>
          </p:cNvPr>
          <p:cNvPicPr>
            <a:picLocks noChangeAspect="1"/>
          </p:cNvPicPr>
          <p:nvPr/>
        </p:nvPicPr>
        <p:blipFill rotWithShape="1">
          <a:blip r:embed="rId3"/>
          <a:srcRect l="2022" t="462"/>
          <a:stretch/>
        </p:blipFill>
        <p:spPr>
          <a:xfrm>
            <a:off x="6172190" y="1333773"/>
            <a:ext cx="5688684" cy="3404573"/>
          </a:xfrm>
          <a:prstGeom prst="rect">
            <a:avLst/>
          </a:prstGeom>
          <a:ln w="57150">
            <a:solidFill>
              <a:schemeClr val="bg1"/>
            </a:solidFill>
          </a:ln>
        </p:spPr>
      </p:pic>
      <p:sp>
        <p:nvSpPr>
          <p:cNvPr id="13" name="TextBox 12">
            <a:extLst>
              <a:ext uri="{FF2B5EF4-FFF2-40B4-BE49-F238E27FC236}">
                <a16:creationId xmlns:a16="http://schemas.microsoft.com/office/drawing/2014/main" id="{E57920B7-7376-0B45-A142-155B24709ADC}"/>
              </a:ext>
            </a:extLst>
          </p:cNvPr>
          <p:cNvSpPr txBox="1"/>
          <p:nvPr/>
        </p:nvSpPr>
        <p:spPr>
          <a:xfrm>
            <a:off x="0" y="6550223"/>
            <a:ext cx="61691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Courtesy of Daniel A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Pollyea</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MD, MS</a:t>
            </a:r>
          </a:p>
        </p:txBody>
      </p:sp>
    </p:spTree>
    <p:extLst>
      <p:ext uri="{BB962C8B-B14F-4D97-AF65-F5344CB8AC3E}">
        <p14:creationId xmlns:p14="http://schemas.microsoft.com/office/powerpoint/2010/main" val="104807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128878-CDBA-024C-911F-A3C6A0488FA9}"/>
              </a:ext>
            </a:extLst>
          </p:cNvPr>
          <p:cNvSpPr>
            <a:spLocks noGrp="1"/>
          </p:cNvSpPr>
          <p:nvPr>
            <p:ph type="title"/>
          </p:nvPr>
        </p:nvSpPr>
        <p:spPr/>
        <p:txBody>
          <a:bodyPr/>
          <a:lstStyle/>
          <a:p>
            <a:r>
              <a:rPr lang="en-US" dirty="0"/>
              <a:t>Take </a:t>
            </a:r>
            <a:r>
              <a:rPr lang="en-US" dirty="0" err="1"/>
              <a:t>Aways</a:t>
            </a:r>
            <a:endParaRPr lang="en-US" dirty="0"/>
          </a:p>
        </p:txBody>
      </p:sp>
      <p:sp>
        <p:nvSpPr>
          <p:cNvPr id="7" name="Content Placeholder 6">
            <a:extLst>
              <a:ext uri="{FF2B5EF4-FFF2-40B4-BE49-F238E27FC236}">
                <a16:creationId xmlns:a16="http://schemas.microsoft.com/office/drawing/2014/main" id="{6316CDED-6576-364D-962D-CE033B238212}"/>
              </a:ext>
            </a:extLst>
          </p:cNvPr>
          <p:cNvSpPr>
            <a:spLocks noGrp="1"/>
          </p:cNvSpPr>
          <p:nvPr>
            <p:ph idx="1"/>
          </p:nvPr>
        </p:nvSpPr>
        <p:spPr/>
        <p:txBody>
          <a:bodyPr/>
          <a:lstStyle/>
          <a:p>
            <a:r>
              <a:rPr lang="en-US" dirty="0" err="1"/>
              <a:t>Gilteritinib</a:t>
            </a:r>
            <a:r>
              <a:rPr lang="en-US" dirty="0"/>
              <a:t> is the standard of care for R/R FLT3 AML</a:t>
            </a:r>
          </a:p>
          <a:p>
            <a:endParaRPr lang="en-US" dirty="0"/>
          </a:p>
          <a:p>
            <a:r>
              <a:rPr lang="en-US" dirty="0"/>
              <a:t>Outcomes remain poor and better strategies are needed</a:t>
            </a:r>
          </a:p>
          <a:p>
            <a:endParaRPr lang="en-US" dirty="0"/>
          </a:p>
          <a:p>
            <a:r>
              <a:rPr lang="en-US" dirty="0"/>
              <a:t>How about adding to </a:t>
            </a:r>
            <a:r>
              <a:rPr lang="en-US" dirty="0" err="1"/>
              <a:t>venetoclax</a:t>
            </a:r>
            <a:r>
              <a:rPr lang="en-US" dirty="0"/>
              <a:t>?</a:t>
            </a:r>
          </a:p>
        </p:txBody>
      </p:sp>
      <p:sp>
        <p:nvSpPr>
          <p:cNvPr id="2" name="Slide Number Placeholder 1">
            <a:extLst>
              <a:ext uri="{FF2B5EF4-FFF2-40B4-BE49-F238E27FC236}">
                <a16:creationId xmlns:a16="http://schemas.microsoft.com/office/drawing/2014/main" id="{84C9CE99-27F4-6B44-8E66-42F23307D2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48D79F1-A9AB-404B-B226-8CE9A96DEB17}"/>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4000870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8DC25C-920F-48D8-8EDD-D00B38AB25C1}"/>
              </a:ext>
            </a:extLst>
          </p:cNvPr>
          <p:cNvSpPr>
            <a:spLocks noGrp="1"/>
          </p:cNvSpPr>
          <p:nvPr>
            <p:ph type="title"/>
          </p:nvPr>
        </p:nvSpPr>
        <p:spPr>
          <a:xfrm>
            <a:off x="0" y="23577"/>
            <a:ext cx="12192000" cy="1009696"/>
          </a:xfrm>
        </p:spPr>
        <p:txBody>
          <a:bodyPr/>
          <a:lstStyle/>
          <a:p>
            <a:r>
              <a:rPr lang="en-US" dirty="0">
                <a:latin typeface="Calibri" panose="020F0502020204030204" pitchFamily="34" charset="0"/>
              </a:rPr>
              <a:t>Aza+Ven+Gilteritinib in FLT3-mutated AML: Regimen</a:t>
            </a:r>
          </a:p>
        </p:txBody>
      </p:sp>
      <p:sp>
        <p:nvSpPr>
          <p:cNvPr id="5" name="Rounded Rectangle 20">
            <a:extLst>
              <a:ext uri="{FF2B5EF4-FFF2-40B4-BE49-F238E27FC236}">
                <a16:creationId xmlns:a16="http://schemas.microsoft.com/office/drawing/2014/main" id="{54AA5ED2-CF98-405D-89D4-4E9D18D9BFFA}"/>
              </a:ext>
            </a:extLst>
          </p:cNvPr>
          <p:cNvSpPr/>
          <p:nvPr/>
        </p:nvSpPr>
        <p:spPr>
          <a:xfrm>
            <a:off x="239541" y="1719072"/>
            <a:ext cx="3367586" cy="3153145"/>
          </a:xfrm>
          <a:prstGeom prst="roundRect">
            <a:avLst>
              <a:gd name="adj" fmla="val 8550"/>
            </a:avLst>
          </a:prstGeom>
          <a:solidFill>
            <a:schemeClr val="accent6"/>
          </a:solidFill>
          <a:ln>
            <a:solidFill>
              <a:schemeClr val="bg1"/>
            </a:solidFill>
          </a:ln>
          <a:effectLst>
            <a:glow rad="63500">
              <a:schemeClr val="bg1">
                <a:alpha val="40000"/>
              </a:schemeClr>
            </a:glow>
            <a:innerShdw blurRad="190500" dist="127000" dir="5400000">
              <a:prstClr val="black">
                <a:alpha val="50000"/>
              </a:prstClr>
            </a:innerShdw>
            <a:softEdge rad="12700"/>
          </a:effectLst>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68275" marR="0" lvl="0" indent="-168275"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Relapsed/refractory </a:t>
            </a:r>
            <a:r>
              <a:rPr kumimoji="0" lang="en-US" sz="20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FLT3</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-mutated* AML or high-risk MDS or CMML</a:t>
            </a:r>
          </a:p>
          <a:p>
            <a:pPr marL="168275" marR="0" lvl="0" indent="-168275" algn="ctr"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or</a:t>
            </a:r>
          </a:p>
          <a:p>
            <a:pPr marL="168275" marR="0" lvl="0" indent="-168275"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Newly diagnosed </a:t>
            </a:r>
            <a:r>
              <a:rPr kumimoji="0" lang="en-US" sz="20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FLT3-</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mutated* AML unfit for intensive chemotherapy</a:t>
            </a:r>
          </a:p>
        </p:txBody>
      </p:sp>
      <p:sp>
        <p:nvSpPr>
          <p:cNvPr id="6" name="Rounded Rectangle 34">
            <a:extLst>
              <a:ext uri="{FF2B5EF4-FFF2-40B4-BE49-F238E27FC236}">
                <a16:creationId xmlns:a16="http://schemas.microsoft.com/office/drawing/2014/main" id="{3F025993-8043-45F2-BA8D-D94BD4D575F3}"/>
              </a:ext>
            </a:extLst>
          </p:cNvPr>
          <p:cNvSpPr/>
          <p:nvPr/>
        </p:nvSpPr>
        <p:spPr>
          <a:xfrm>
            <a:off x="4217506" y="1719072"/>
            <a:ext cx="3581398" cy="3153145"/>
          </a:xfrm>
          <a:prstGeom prst="roundRect">
            <a:avLst/>
          </a:prstGeom>
          <a:solidFill>
            <a:schemeClr val="accent1">
              <a:lumMod val="50000"/>
            </a:schemeClr>
          </a:solidFill>
          <a:ln>
            <a:solidFill>
              <a:schemeClr val="bg1"/>
            </a:solidFill>
          </a:ln>
          <a:effectLst>
            <a:glow rad="63500">
              <a:schemeClr val="bg1">
                <a:alpha val="40000"/>
              </a:schemeClr>
            </a:glow>
            <a:innerShdw blurRad="190500" dist="127000" dir="54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Azacitidine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75 mg/m</a:t>
            </a:r>
            <a:r>
              <a:rPr kumimoji="0" lang="en-US" sz="20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IV/SC on D1-7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Venetoclax</a:t>
            </a:r>
            <a:r>
              <a:rPr kumimoji="0" lang="en-US" sz="20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D1-28 (</a:t>
            </a:r>
            <a:r>
              <a:rPr kumimoji="0" lang="en-US" sz="2000" b="1"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bone marrow on D14</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r>
              <a:rPr kumimoji="0" lang="en-US" sz="20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Gilteritinib</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80-120 mg on D1-28</a:t>
            </a:r>
          </a:p>
        </p:txBody>
      </p:sp>
      <p:sp>
        <p:nvSpPr>
          <p:cNvPr id="7" name="Rounded Rectangle 34">
            <a:extLst>
              <a:ext uri="{FF2B5EF4-FFF2-40B4-BE49-F238E27FC236}">
                <a16:creationId xmlns:a16="http://schemas.microsoft.com/office/drawing/2014/main" id="{2AAE8B2D-F8F0-4C2D-ABFE-E7C9293EDB88}"/>
              </a:ext>
            </a:extLst>
          </p:cNvPr>
          <p:cNvSpPr/>
          <p:nvPr/>
        </p:nvSpPr>
        <p:spPr>
          <a:xfrm>
            <a:off x="8528390" y="1776611"/>
            <a:ext cx="3435010" cy="3154750"/>
          </a:xfrm>
          <a:prstGeom prst="roundRect">
            <a:avLst/>
          </a:prstGeom>
          <a:solidFill>
            <a:srgbClr val="990000"/>
          </a:solidFill>
          <a:ln>
            <a:solidFill>
              <a:schemeClr val="bg1"/>
            </a:solidFill>
          </a:ln>
          <a:effectLst>
            <a:glow rad="63500">
              <a:schemeClr val="bg1">
                <a:alpha val="40000"/>
              </a:schemeClr>
            </a:glow>
            <a:innerShdw blurRad="190500" dist="127000" dir="5400000">
              <a:prstClr val="black">
                <a:alpha val="50000"/>
              </a:prstClr>
            </a:innerShdw>
            <a:softEdge rad="12700"/>
          </a:effectLst>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Azacitidine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75 mg/m</a:t>
            </a:r>
            <a:r>
              <a:rPr kumimoji="0" lang="en-US" sz="20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IV/SC on D1-5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Venetoclax</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400mg on D1-7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Gilteritinib</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80-120 mg on D1-28</a:t>
            </a:r>
          </a:p>
        </p:txBody>
      </p:sp>
      <p:cxnSp>
        <p:nvCxnSpPr>
          <p:cNvPr id="8" name="Straight Arrow Connector 7">
            <a:extLst>
              <a:ext uri="{FF2B5EF4-FFF2-40B4-BE49-F238E27FC236}">
                <a16:creationId xmlns:a16="http://schemas.microsoft.com/office/drawing/2014/main" id="{488EB2F2-AB16-41FA-9C0A-A19A86B41B42}"/>
              </a:ext>
            </a:extLst>
          </p:cNvPr>
          <p:cNvCxnSpPr/>
          <p:nvPr/>
        </p:nvCxnSpPr>
        <p:spPr>
          <a:xfrm flipV="1">
            <a:off x="3593104" y="3211574"/>
            <a:ext cx="633046" cy="5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72F366-7158-4B34-B398-BCB34C029C33}"/>
              </a:ext>
            </a:extLst>
          </p:cNvPr>
          <p:cNvCxnSpPr>
            <a:cxnSpLocks/>
          </p:cNvCxnSpPr>
          <p:nvPr/>
        </p:nvCxnSpPr>
        <p:spPr>
          <a:xfrm>
            <a:off x="7812156" y="3276984"/>
            <a:ext cx="67978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690624-E415-4A9F-AE37-8C638A4B1BF7}"/>
              </a:ext>
            </a:extLst>
          </p:cNvPr>
          <p:cNvSpPr txBox="1"/>
          <p:nvPr/>
        </p:nvSpPr>
        <p:spPr>
          <a:xfrm>
            <a:off x="5099070" y="1119652"/>
            <a:ext cx="1507144"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FFFFFF"/>
                </a:solidFill>
                <a:effectLst/>
                <a:uLnTx/>
                <a:uFillTx/>
                <a:latin typeface="Calibri" panose="020F0502020204030204"/>
                <a:ea typeface="+mn-ea"/>
                <a:cs typeface="+mn-cs"/>
              </a:rPr>
              <a:t>Induction</a:t>
            </a:r>
          </a:p>
        </p:txBody>
      </p:sp>
      <p:sp>
        <p:nvSpPr>
          <p:cNvPr id="11" name="TextBox 10">
            <a:extLst>
              <a:ext uri="{FF2B5EF4-FFF2-40B4-BE49-F238E27FC236}">
                <a16:creationId xmlns:a16="http://schemas.microsoft.com/office/drawing/2014/main" id="{5A7E6043-7B5B-4A3F-8EA7-023C5372E016}"/>
              </a:ext>
            </a:extLst>
          </p:cNvPr>
          <p:cNvSpPr txBox="1"/>
          <p:nvPr/>
        </p:nvSpPr>
        <p:spPr>
          <a:xfrm>
            <a:off x="8892017" y="804672"/>
            <a:ext cx="2422971" cy="8925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FFFFFF"/>
                </a:solidFill>
                <a:effectLst/>
                <a:uLnTx/>
                <a:uFillTx/>
                <a:latin typeface="Calibri" panose="020F0502020204030204"/>
                <a:ea typeface="+mn-ea"/>
                <a:cs typeface="+mn-cs"/>
              </a:rPr>
              <a:t>Consolidation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FFFFFF"/>
                </a:solidFill>
                <a:effectLst/>
                <a:uLnTx/>
                <a:uFillTx/>
                <a:latin typeface="Calibri" panose="020F0502020204030204"/>
                <a:ea typeface="+mn-ea"/>
                <a:cs typeface="+mn-cs"/>
              </a:rPr>
              <a:t>(up to 24 cycles)</a:t>
            </a:r>
          </a:p>
        </p:txBody>
      </p:sp>
      <p:sp>
        <p:nvSpPr>
          <p:cNvPr id="12" name="TextBox 11">
            <a:extLst>
              <a:ext uri="{FF2B5EF4-FFF2-40B4-BE49-F238E27FC236}">
                <a16:creationId xmlns:a16="http://schemas.microsoft.com/office/drawing/2014/main" id="{103AD35F-C5E3-425D-A694-04AF606CE56E}"/>
              </a:ext>
            </a:extLst>
          </p:cNvPr>
          <p:cNvSpPr txBox="1"/>
          <p:nvPr/>
        </p:nvSpPr>
        <p:spPr>
          <a:xfrm>
            <a:off x="-304800" y="4973585"/>
            <a:ext cx="3048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 FLT3-ITD or FLT3 D835 mutations allowed</a:t>
            </a:r>
          </a:p>
        </p:txBody>
      </p:sp>
      <p:sp>
        <p:nvSpPr>
          <p:cNvPr id="13" name="TextBox 12">
            <a:extLst>
              <a:ext uri="{FF2B5EF4-FFF2-40B4-BE49-F238E27FC236}">
                <a16:creationId xmlns:a16="http://schemas.microsoft.com/office/drawing/2014/main" id="{FC091C40-B07C-4159-BB7F-533A19881C7E}"/>
              </a:ext>
            </a:extLst>
          </p:cNvPr>
          <p:cNvSpPr txBox="1"/>
          <p:nvPr/>
        </p:nvSpPr>
        <p:spPr>
          <a:xfrm>
            <a:off x="92319" y="5578269"/>
            <a:ext cx="11229295" cy="86177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
                <a:srgbClr val="00FFFF"/>
              </a:buClr>
              <a:buSzTx/>
              <a:buFont typeface="Arial" panose="020B0604020202020204" pitchFamily="34" charset="0"/>
              <a:buChar char="•"/>
              <a:tabLst/>
              <a:defRPr/>
            </a:pPr>
            <a:r>
              <a:rPr kumimoji="0" lang="en-US" sz="2000" b="1"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Primary endpoints:</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MTD of gilteritinib in combination (phase I), CR/</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CRi</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rate (phase II)</a:t>
            </a:r>
          </a:p>
          <a:p>
            <a:pPr marL="285750" marR="0" lvl="0" indent="-285750" algn="l" defTabSz="457200" rtl="0" eaLnBrk="1" fontAlgn="auto" latinLnBrk="0" hangingPunct="1">
              <a:lnSpc>
                <a:spcPct val="100000"/>
              </a:lnSpc>
              <a:spcBef>
                <a:spcPts val="1200"/>
              </a:spcBef>
              <a:spcAft>
                <a:spcPts val="0"/>
              </a:spcAft>
              <a:buClr>
                <a:srgbClr val="00FFFF"/>
              </a:buClr>
              <a:buSzTx/>
              <a:buFont typeface="Arial" panose="020B0604020202020204" pitchFamily="34" charset="0"/>
              <a:buChar char="•"/>
              <a:tabLst/>
              <a:defRPr/>
            </a:pPr>
            <a:r>
              <a:rPr kumimoji="0" lang="en-US" sz="2000" b="1"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Secondary endpoints:</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CR rate, MRD negativity rate, duration of response, OS, safety</a:t>
            </a:r>
          </a:p>
        </p:txBody>
      </p:sp>
      <p:sp>
        <p:nvSpPr>
          <p:cNvPr id="19" name="TextBox 18">
            <a:extLst>
              <a:ext uri="{FF2B5EF4-FFF2-40B4-BE49-F238E27FC236}">
                <a16:creationId xmlns:a16="http://schemas.microsoft.com/office/drawing/2014/main" id="{B11538DF-7012-4ED5-8B31-8B2236BAE0C7}"/>
              </a:ext>
            </a:extLst>
          </p:cNvPr>
          <p:cNvSpPr txBox="1"/>
          <p:nvPr/>
        </p:nvSpPr>
        <p:spPr>
          <a:xfrm>
            <a:off x="2667000" y="4973585"/>
            <a:ext cx="409161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FFFFFF"/>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 Venetoclax ramp-up during cycle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100mg on D1, 200mg on D2, 400mg on D3+</a:t>
            </a:r>
          </a:p>
        </p:txBody>
      </p:sp>
      <p:sp>
        <p:nvSpPr>
          <p:cNvPr id="15" name="TextBox 14">
            <a:extLst>
              <a:ext uri="{FF2B5EF4-FFF2-40B4-BE49-F238E27FC236}">
                <a16:creationId xmlns:a16="http://schemas.microsoft.com/office/drawing/2014/main" id="{D5641FDA-39E2-4E6F-B689-71BF244D281E}"/>
              </a:ext>
            </a:extLst>
          </p:cNvPr>
          <p:cNvSpPr txBox="1"/>
          <p:nvPr/>
        </p:nvSpPr>
        <p:spPr>
          <a:xfrm>
            <a:off x="6858000" y="4972480"/>
            <a:ext cx="524168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FFFFFF"/>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 If &lt;5% blasts or insufficient on C1D14, venetoclax held (both cohorts) and gilteritinib held (frontline only)</a:t>
            </a:r>
          </a:p>
        </p:txBody>
      </p:sp>
      <p:sp>
        <p:nvSpPr>
          <p:cNvPr id="14" name="TextBox 13">
            <a:extLst>
              <a:ext uri="{FF2B5EF4-FFF2-40B4-BE49-F238E27FC236}">
                <a16:creationId xmlns:a16="http://schemas.microsoft.com/office/drawing/2014/main" id="{E68C14EE-B267-2F45-99FB-84DD1149AB76}"/>
              </a:ext>
            </a:extLst>
          </p:cNvPr>
          <p:cNvSpPr txBox="1"/>
          <p:nvPr/>
        </p:nvSpPr>
        <p:spPr>
          <a:xfrm>
            <a:off x="9753600" y="6378940"/>
            <a:ext cx="2403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Short et al, ASH 2021</a:t>
            </a:r>
          </a:p>
        </p:txBody>
      </p:sp>
      <p:sp>
        <p:nvSpPr>
          <p:cNvPr id="16" name="TextBox 15">
            <a:extLst>
              <a:ext uri="{FF2B5EF4-FFF2-40B4-BE49-F238E27FC236}">
                <a16:creationId xmlns:a16="http://schemas.microsoft.com/office/drawing/2014/main" id="{551A7244-CDDB-864C-A312-1E2D3FDAA406}"/>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Courtesy of Daniel A </a:t>
            </a:r>
            <a:r>
              <a:rPr kumimoji="0" lang="en-US" sz="1800" b="0" i="0" u="none" strike="noStrike" kern="1200" cap="none" spc="0" normalizeH="0" baseline="0" noProof="0" dirty="0" err="1">
                <a:ln>
                  <a:noFill/>
                </a:ln>
                <a:solidFill>
                  <a:srgbClr val="FFFFFF"/>
                </a:solidFill>
                <a:effectLst/>
                <a:uLnTx/>
                <a:uFillTx/>
                <a:latin typeface="Arial"/>
                <a:ea typeface="+mn-ea"/>
                <a:cs typeface="+mn-cs"/>
              </a:rPr>
              <a:t>Pollyea</a:t>
            </a:r>
            <a:r>
              <a:rPr kumimoji="0" lang="en-US" sz="1800" b="0" i="0" u="none" strike="noStrike" kern="1200" cap="none" spc="0" normalizeH="0" baseline="0" noProof="0" dirty="0">
                <a:ln>
                  <a:noFill/>
                </a:ln>
                <a:solidFill>
                  <a:srgbClr val="FFFFFF"/>
                </a:solidFill>
                <a:effectLst/>
                <a:uLnTx/>
                <a:uFillTx/>
                <a:latin typeface="Arial"/>
                <a:ea typeface="+mn-ea"/>
                <a:cs typeface="+mn-cs"/>
              </a:rPr>
              <a:t>, MD, MS</a:t>
            </a:r>
          </a:p>
        </p:txBody>
      </p:sp>
    </p:spTree>
    <p:extLst>
      <p:ext uri="{BB962C8B-B14F-4D97-AF65-F5344CB8AC3E}">
        <p14:creationId xmlns:p14="http://schemas.microsoft.com/office/powerpoint/2010/main" val="48299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89E9-3DDF-D34F-8FE9-118C765FBBDF}"/>
              </a:ext>
            </a:extLst>
          </p:cNvPr>
          <p:cNvSpPr>
            <a:spLocks noGrp="1"/>
          </p:cNvSpPr>
          <p:nvPr>
            <p:ph type="title"/>
          </p:nvPr>
        </p:nvSpPr>
        <p:spPr/>
        <p:txBody>
          <a:bodyPr/>
          <a:lstStyle/>
          <a:p>
            <a:r>
              <a:rPr lang="en-US" dirty="0" err="1"/>
              <a:t>Gilteritinib</a:t>
            </a:r>
            <a:r>
              <a:rPr lang="en-US" dirty="0"/>
              <a:t> “Triple Combination”</a:t>
            </a:r>
          </a:p>
        </p:txBody>
      </p:sp>
      <p:sp>
        <p:nvSpPr>
          <p:cNvPr id="3" name="Content Placeholder 2">
            <a:extLst>
              <a:ext uri="{FF2B5EF4-FFF2-40B4-BE49-F238E27FC236}">
                <a16:creationId xmlns:a16="http://schemas.microsoft.com/office/drawing/2014/main" id="{7CCB730A-4A11-154F-A1F6-C0B58AFD5AB3}"/>
              </a:ext>
            </a:extLst>
          </p:cNvPr>
          <p:cNvSpPr>
            <a:spLocks noGrp="1"/>
          </p:cNvSpPr>
          <p:nvPr>
            <p:ph idx="1"/>
          </p:nvPr>
        </p:nvSpPr>
        <p:spPr/>
        <p:txBody>
          <a:bodyPr/>
          <a:lstStyle/>
          <a:p>
            <a:r>
              <a:rPr lang="en-US" dirty="0"/>
              <a:t>In newly diagnosed patients, high response rate but do we need FLT3 inhibitors up-front with </a:t>
            </a:r>
            <a:r>
              <a:rPr lang="en-US" dirty="0" err="1"/>
              <a:t>venetoclax</a:t>
            </a:r>
            <a:r>
              <a:rPr lang="en-US" dirty="0"/>
              <a:t>?</a:t>
            </a:r>
          </a:p>
          <a:p>
            <a:endParaRPr lang="en-US" dirty="0"/>
          </a:p>
          <a:p>
            <a:r>
              <a:rPr lang="en-US" dirty="0"/>
              <a:t>Doesn’t contribute much to R/R who have had </a:t>
            </a:r>
            <a:r>
              <a:rPr lang="en-US" dirty="0" err="1"/>
              <a:t>venetoclax</a:t>
            </a:r>
            <a:endParaRPr lang="en-US" dirty="0"/>
          </a:p>
          <a:p>
            <a:endParaRPr lang="en-US" dirty="0"/>
          </a:p>
          <a:p>
            <a:r>
              <a:rPr lang="en-US" dirty="0"/>
              <a:t>Toxicity must be managed</a:t>
            </a:r>
          </a:p>
        </p:txBody>
      </p:sp>
      <p:sp>
        <p:nvSpPr>
          <p:cNvPr id="4" name="TextBox 3">
            <a:extLst>
              <a:ext uri="{FF2B5EF4-FFF2-40B4-BE49-F238E27FC236}">
                <a16:creationId xmlns:a16="http://schemas.microsoft.com/office/drawing/2014/main" id="{A35DF7FB-3F8F-B342-A24E-0AA6D61E741E}"/>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380633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834A-AB30-2B48-826B-2FAD4CF38846}"/>
              </a:ext>
            </a:extLst>
          </p:cNvPr>
          <p:cNvSpPr>
            <a:spLocks noGrp="1"/>
          </p:cNvSpPr>
          <p:nvPr>
            <p:ph type="title"/>
          </p:nvPr>
        </p:nvSpPr>
        <p:spPr/>
        <p:txBody>
          <a:bodyPr/>
          <a:lstStyle/>
          <a:p>
            <a:r>
              <a:rPr lang="en-US" dirty="0"/>
              <a:t>Should FLT3 be Targeted in the Newly Diagnosed “Unfit” Setting?</a:t>
            </a:r>
          </a:p>
        </p:txBody>
      </p:sp>
      <p:sp>
        <p:nvSpPr>
          <p:cNvPr id="3" name="Content Placeholder 2">
            <a:extLst>
              <a:ext uri="{FF2B5EF4-FFF2-40B4-BE49-F238E27FC236}">
                <a16:creationId xmlns:a16="http://schemas.microsoft.com/office/drawing/2014/main" id="{3803878E-DD7D-4349-921D-121C2C655D7D}"/>
              </a:ext>
            </a:extLst>
          </p:cNvPr>
          <p:cNvSpPr>
            <a:spLocks noGrp="1"/>
          </p:cNvSpPr>
          <p:nvPr>
            <p:ph idx="1"/>
          </p:nvPr>
        </p:nvSpPr>
        <p:spPr/>
        <p:txBody>
          <a:bodyPr/>
          <a:lstStyle/>
          <a:p>
            <a:r>
              <a:rPr lang="en-US" dirty="0"/>
              <a:t>Ven/HMA is standard of care here and better than HMA</a:t>
            </a:r>
          </a:p>
          <a:p>
            <a:endParaRPr lang="en-US" dirty="0"/>
          </a:p>
          <a:p>
            <a:r>
              <a:rPr lang="en-US" dirty="0"/>
              <a:t>What if you use </a:t>
            </a:r>
            <a:r>
              <a:rPr lang="en-US" dirty="0" err="1"/>
              <a:t>gilteritinib+aza</a:t>
            </a:r>
            <a:r>
              <a:rPr lang="en-US" dirty="0"/>
              <a:t> vs </a:t>
            </a:r>
            <a:r>
              <a:rPr lang="en-US" dirty="0" err="1"/>
              <a:t>aza</a:t>
            </a:r>
            <a:r>
              <a:rPr lang="en-US" dirty="0"/>
              <a:t> alone?</a:t>
            </a:r>
          </a:p>
        </p:txBody>
      </p:sp>
      <p:sp>
        <p:nvSpPr>
          <p:cNvPr id="4" name="TextBox 3">
            <a:extLst>
              <a:ext uri="{FF2B5EF4-FFF2-40B4-BE49-F238E27FC236}">
                <a16:creationId xmlns:a16="http://schemas.microsoft.com/office/drawing/2014/main" id="{89ECE360-62F4-394F-9752-FB9AA38114D9}"/>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343402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76202" cy="4605235"/>
          </a:xfrm>
        </p:spPr>
        <p:txBody>
          <a:bodyPr/>
          <a:lstStyle/>
          <a:p>
            <a:pPr marL="98425" indent="0">
              <a:buNone/>
            </a:pPr>
            <a:r>
              <a:rPr lang="en-US" sz="2500" b="0" dirty="0"/>
              <a:t>This activity is supported by educational grants from AbbVie Inc, Astellas and Genentech, a member of the Roche Group.</a:t>
            </a:r>
          </a:p>
        </p:txBody>
      </p:sp>
    </p:spTree>
    <p:extLst>
      <p:ext uri="{BB962C8B-B14F-4D97-AF65-F5344CB8AC3E}">
        <p14:creationId xmlns:p14="http://schemas.microsoft.com/office/powerpoint/2010/main" val="23351268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B60B0B-4D23-2E4E-A04C-7950772AD316}"/>
              </a:ext>
            </a:extLst>
          </p:cNvPr>
          <p:cNvSpPr/>
          <p:nvPr/>
        </p:nvSpPr>
        <p:spPr>
          <a:xfrm>
            <a:off x="8875915" y="268231"/>
            <a:ext cx="3206496" cy="1851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2789F2B-DD73-824E-BECC-1174419F3551}"/>
              </a:ext>
            </a:extLst>
          </p:cNvPr>
          <p:cNvSpPr>
            <a:spLocks noGrp="1"/>
          </p:cNvSpPr>
          <p:nvPr>
            <p:ph type="title"/>
          </p:nvPr>
        </p:nvSpPr>
        <p:spPr/>
        <p:txBody>
          <a:bodyPr/>
          <a:lstStyle/>
          <a:p>
            <a:r>
              <a:rPr lang="en-US" sz="2667" dirty="0">
                <a:solidFill>
                  <a:srgbClr val="572F64"/>
                </a:solidFill>
              </a:rPr>
              <a:t>LACEWING (NCT02752035) Study Design</a:t>
            </a:r>
          </a:p>
        </p:txBody>
      </p:sp>
      <p:cxnSp>
        <p:nvCxnSpPr>
          <p:cNvPr id="34" name="Straight Arrow Connector 33">
            <a:extLst>
              <a:ext uri="{FF2B5EF4-FFF2-40B4-BE49-F238E27FC236}">
                <a16:creationId xmlns:a16="http://schemas.microsoft.com/office/drawing/2014/main" id="{3080B861-3409-934E-9663-2496F022940C}"/>
              </a:ext>
            </a:extLst>
          </p:cNvPr>
          <p:cNvCxnSpPr>
            <a:cxnSpLocks/>
            <a:endCxn id="44" idx="1"/>
          </p:cNvCxnSpPr>
          <p:nvPr/>
        </p:nvCxnSpPr>
        <p:spPr>
          <a:xfrm>
            <a:off x="3042107" y="2621183"/>
            <a:ext cx="1630159" cy="0"/>
          </a:xfrm>
          <a:prstGeom prst="straightConnector1">
            <a:avLst/>
          </a:prstGeom>
          <a:noFill/>
          <a:ln w="38100" cap="flat" cmpd="sng" algn="ctr">
            <a:solidFill>
              <a:schemeClr val="bg1">
                <a:lumMod val="75000"/>
              </a:schemeClr>
            </a:solidFill>
            <a:prstDash val="solid"/>
            <a:tailEnd type="triangle"/>
          </a:ln>
          <a:effectLst/>
        </p:spPr>
      </p:cxnSp>
      <p:sp>
        <p:nvSpPr>
          <p:cNvPr id="35" name="Rectangle 34">
            <a:extLst>
              <a:ext uri="{FF2B5EF4-FFF2-40B4-BE49-F238E27FC236}">
                <a16:creationId xmlns:a16="http://schemas.microsoft.com/office/drawing/2014/main" id="{8B1AD6BF-A2FE-C841-A88B-7B30BFE87934}"/>
              </a:ext>
            </a:extLst>
          </p:cNvPr>
          <p:cNvSpPr/>
          <p:nvPr/>
        </p:nvSpPr>
        <p:spPr>
          <a:xfrm>
            <a:off x="6399817" y="1759992"/>
            <a:ext cx="3653387" cy="2194560"/>
          </a:xfrm>
          <a:prstGeom prst="rect">
            <a:avLst/>
          </a:prstGeom>
          <a:solidFill>
            <a:srgbClr val="F0F0F0"/>
          </a:solidFill>
          <a:ln w="25400" cap="flat" cmpd="sng" algn="ctr">
            <a:noFill/>
            <a:prstDash val="solid"/>
          </a:ln>
          <a:effectLst/>
        </p:spPr>
        <p:txBody>
          <a:bodyPr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1"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Administered over 28-day cycles</a:t>
            </a:r>
          </a:p>
        </p:txBody>
      </p:sp>
      <p:grpSp>
        <p:nvGrpSpPr>
          <p:cNvPr id="36" name="Group 35">
            <a:extLst>
              <a:ext uri="{FF2B5EF4-FFF2-40B4-BE49-F238E27FC236}">
                <a16:creationId xmlns:a16="http://schemas.microsoft.com/office/drawing/2014/main" id="{FD80E00C-3619-354B-98F1-5A8ED06B37EC}"/>
              </a:ext>
            </a:extLst>
          </p:cNvPr>
          <p:cNvGrpSpPr/>
          <p:nvPr/>
        </p:nvGrpSpPr>
        <p:grpSpPr>
          <a:xfrm>
            <a:off x="6538132" y="1863479"/>
            <a:ext cx="3332197" cy="443291"/>
            <a:chOff x="5537776" y="1236170"/>
            <a:chExt cx="3461336" cy="690207"/>
          </a:xfrm>
        </p:grpSpPr>
        <p:sp>
          <p:nvSpPr>
            <p:cNvPr id="61" name="Rectangle 60">
              <a:extLst>
                <a:ext uri="{FF2B5EF4-FFF2-40B4-BE49-F238E27FC236}">
                  <a16:creationId xmlns:a16="http://schemas.microsoft.com/office/drawing/2014/main" id="{F45B2E3D-D607-B54F-BB21-CFE654BBB57C}"/>
                </a:ext>
              </a:extLst>
            </p:cNvPr>
            <p:cNvSpPr/>
            <p:nvPr/>
          </p:nvSpPr>
          <p:spPr>
            <a:xfrm>
              <a:off x="5546501" y="1241071"/>
              <a:ext cx="3452611" cy="685306"/>
            </a:xfrm>
            <a:prstGeom prst="rect">
              <a:avLst/>
            </a:prstGeom>
            <a:solidFill>
              <a:sysClr val="window" lastClr="FFFFFF"/>
            </a:solidFill>
            <a:ln w="25400" cap="flat" cmpd="sng" algn="ctr">
              <a:noFill/>
              <a:prstDash val="solid"/>
            </a:ln>
            <a:effectLst/>
          </p:spPr>
          <p:txBody>
            <a:bodyPr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1F497D"/>
                </a:solidFill>
                <a:effectLst/>
                <a:uLnTx/>
                <a:uFillTx/>
                <a:latin typeface="Calibri"/>
                <a:ea typeface="Geneva"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Gilteritinib</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 120 mg PO daily on Days 1-28</a:t>
              </a:r>
            </a:p>
          </p:txBody>
        </p:sp>
        <p:sp>
          <p:nvSpPr>
            <p:cNvPr id="62" name="Rectangle 61">
              <a:extLst>
                <a:ext uri="{FF2B5EF4-FFF2-40B4-BE49-F238E27FC236}">
                  <a16:creationId xmlns:a16="http://schemas.microsoft.com/office/drawing/2014/main" id="{6C7B6EA7-6335-A140-A9B0-4318DEDCA2FA}"/>
                </a:ext>
              </a:extLst>
            </p:cNvPr>
            <p:cNvSpPr/>
            <p:nvPr/>
          </p:nvSpPr>
          <p:spPr>
            <a:xfrm>
              <a:off x="5537776" y="1236170"/>
              <a:ext cx="3456432" cy="301535"/>
            </a:xfrm>
            <a:prstGeom prst="rect">
              <a:avLst/>
            </a:prstGeom>
            <a:solidFill>
              <a:srgbClr val="1F497D"/>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GIL</a:t>
              </a:r>
            </a:p>
          </p:txBody>
        </p:sp>
      </p:grpSp>
      <p:grpSp>
        <p:nvGrpSpPr>
          <p:cNvPr id="37" name="Group 36">
            <a:extLst>
              <a:ext uri="{FF2B5EF4-FFF2-40B4-BE49-F238E27FC236}">
                <a16:creationId xmlns:a16="http://schemas.microsoft.com/office/drawing/2014/main" id="{316F6318-2B2F-CD4A-876C-507228C24BEB}"/>
              </a:ext>
            </a:extLst>
          </p:cNvPr>
          <p:cNvGrpSpPr/>
          <p:nvPr/>
        </p:nvGrpSpPr>
        <p:grpSpPr>
          <a:xfrm>
            <a:off x="6546531" y="2425670"/>
            <a:ext cx="3323799" cy="660213"/>
            <a:chOff x="5538988" y="2446898"/>
            <a:chExt cx="3452612" cy="685800"/>
          </a:xfrm>
        </p:grpSpPr>
        <p:sp>
          <p:nvSpPr>
            <p:cNvPr id="59" name="Rectangle 58">
              <a:extLst>
                <a:ext uri="{FF2B5EF4-FFF2-40B4-BE49-F238E27FC236}">
                  <a16:creationId xmlns:a16="http://schemas.microsoft.com/office/drawing/2014/main" id="{56E399AC-3C82-DA49-BF54-CC2A67B1D8B5}"/>
                </a:ext>
              </a:extLst>
            </p:cNvPr>
            <p:cNvSpPr/>
            <p:nvPr/>
          </p:nvSpPr>
          <p:spPr>
            <a:xfrm>
              <a:off x="5538988" y="2446898"/>
              <a:ext cx="3452612" cy="685800"/>
            </a:xfrm>
            <a:prstGeom prst="rect">
              <a:avLst/>
            </a:prstGeom>
            <a:solidFill>
              <a:sysClr val="window" lastClr="FFFFFF"/>
            </a:solidFill>
            <a:ln w="25400" cap="flat" cmpd="sng" algn="ctr">
              <a:noFill/>
              <a:prstDash val="solid"/>
            </a:ln>
            <a:effectLst/>
          </p:spPr>
          <p:txBody>
            <a:bodyPr lIns="121920" tIns="60960" rIns="121920" bIns="6096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1F497D"/>
                </a:solidFill>
                <a:effectLst/>
                <a:uLnTx/>
                <a:uFillTx/>
                <a:latin typeface="Calibri"/>
                <a:ea typeface="Geneva"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Gilteritinib</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  120 mg PO daily on Days 1-28, 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Azacitidine </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75 mg/m</a:t>
              </a:r>
              <a:r>
                <a:rPr kumimoji="0" lang="en-US" sz="1067" b="0"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2 </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IV or SC daily on Days 1-7</a:t>
              </a:r>
            </a:p>
          </p:txBody>
        </p:sp>
        <p:sp>
          <p:nvSpPr>
            <p:cNvPr id="60" name="Rectangle 59">
              <a:extLst>
                <a:ext uri="{FF2B5EF4-FFF2-40B4-BE49-F238E27FC236}">
                  <a16:creationId xmlns:a16="http://schemas.microsoft.com/office/drawing/2014/main" id="{A98B6112-E408-8249-A445-FB6ED74D1B47}"/>
                </a:ext>
              </a:extLst>
            </p:cNvPr>
            <p:cNvSpPr/>
            <p:nvPr/>
          </p:nvSpPr>
          <p:spPr>
            <a:xfrm>
              <a:off x="5538989" y="2446899"/>
              <a:ext cx="3452610" cy="201168"/>
            </a:xfrm>
            <a:prstGeom prst="rect">
              <a:avLst/>
            </a:prstGeom>
            <a:solidFill>
              <a:srgbClr val="1377BC"/>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GIL+AZA</a:t>
              </a:r>
            </a:p>
          </p:txBody>
        </p:sp>
      </p:grpSp>
      <p:grpSp>
        <p:nvGrpSpPr>
          <p:cNvPr id="38" name="Group 37">
            <a:extLst>
              <a:ext uri="{FF2B5EF4-FFF2-40B4-BE49-F238E27FC236}">
                <a16:creationId xmlns:a16="http://schemas.microsoft.com/office/drawing/2014/main" id="{0C40A5DA-583A-9E4B-9846-199EE22F88CC}"/>
              </a:ext>
            </a:extLst>
          </p:cNvPr>
          <p:cNvGrpSpPr/>
          <p:nvPr/>
        </p:nvGrpSpPr>
        <p:grpSpPr>
          <a:xfrm>
            <a:off x="6546532" y="3204785"/>
            <a:ext cx="3323797" cy="440617"/>
            <a:chOff x="5538988" y="3733800"/>
            <a:chExt cx="3452611" cy="457694"/>
          </a:xfrm>
        </p:grpSpPr>
        <p:sp>
          <p:nvSpPr>
            <p:cNvPr id="57" name="Rectangle 56">
              <a:extLst>
                <a:ext uri="{FF2B5EF4-FFF2-40B4-BE49-F238E27FC236}">
                  <a16:creationId xmlns:a16="http://schemas.microsoft.com/office/drawing/2014/main" id="{9D4F015F-8657-314A-9089-720464B0EB2D}"/>
                </a:ext>
              </a:extLst>
            </p:cNvPr>
            <p:cNvSpPr/>
            <p:nvPr/>
          </p:nvSpPr>
          <p:spPr>
            <a:xfrm>
              <a:off x="5538988" y="3734294"/>
              <a:ext cx="3452611" cy="457200"/>
            </a:xfrm>
            <a:prstGeom prst="rect">
              <a:avLst/>
            </a:prstGeom>
            <a:solidFill>
              <a:sysClr val="window" lastClr="FFFFFF"/>
            </a:solidFill>
            <a:ln w="25400" cap="flat" cmpd="sng" algn="ctr">
              <a:noFill/>
              <a:prstDash val="solid"/>
            </a:ln>
            <a:effectLst/>
          </p:spPr>
          <p:txBody>
            <a:bodyPr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Azacitidine </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75 mg/m</a:t>
              </a:r>
              <a:r>
                <a:rPr kumimoji="0" lang="en-US" sz="1067" b="0"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2</a:t>
              </a:r>
              <a:r>
                <a:rPr kumimoji="0" lang="en-US" sz="1067"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 IV or SC daily on Days 1-7</a:t>
              </a:r>
            </a:p>
          </p:txBody>
        </p:sp>
        <p:sp>
          <p:nvSpPr>
            <p:cNvPr id="58" name="Rectangle 57">
              <a:extLst>
                <a:ext uri="{FF2B5EF4-FFF2-40B4-BE49-F238E27FC236}">
                  <a16:creationId xmlns:a16="http://schemas.microsoft.com/office/drawing/2014/main" id="{EFFC2BA5-61F6-2A41-81CA-FF3EA5F29A58}"/>
                </a:ext>
              </a:extLst>
            </p:cNvPr>
            <p:cNvSpPr/>
            <p:nvPr/>
          </p:nvSpPr>
          <p:spPr>
            <a:xfrm>
              <a:off x="5538988" y="3733800"/>
              <a:ext cx="3452609" cy="201168"/>
            </a:xfrm>
            <a:prstGeom prst="rect">
              <a:avLst/>
            </a:prstGeom>
            <a:solidFill>
              <a:srgbClr val="F17F3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AZA</a:t>
              </a:r>
            </a:p>
          </p:txBody>
        </p:sp>
      </p:grpSp>
      <p:cxnSp>
        <p:nvCxnSpPr>
          <p:cNvPr id="39" name="Straight Arrow Connector 38">
            <a:extLst>
              <a:ext uri="{FF2B5EF4-FFF2-40B4-BE49-F238E27FC236}">
                <a16:creationId xmlns:a16="http://schemas.microsoft.com/office/drawing/2014/main" id="{D02DC4FB-6ED2-6A4F-8EA2-6B50372A5B05}"/>
              </a:ext>
            </a:extLst>
          </p:cNvPr>
          <p:cNvCxnSpPr>
            <a:cxnSpLocks/>
            <a:stCxn id="61" idx="3"/>
          </p:cNvCxnSpPr>
          <p:nvPr/>
        </p:nvCxnSpPr>
        <p:spPr>
          <a:xfrm>
            <a:off x="9870330" y="2086699"/>
            <a:ext cx="489732" cy="0"/>
          </a:xfrm>
          <a:prstGeom prst="straightConnector1">
            <a:avLst/>
          </a:prstGeom>
          <a:noFill/>
          <a:ln w="38100" cap="flat" cmpd="sng" algn="ctr">
            <a:solidFill>
              <a:schemeClr val="bg1">
                <a:lumMod val="75000"/>
              </a:schemeClr>
            </a:solidFill>
            <a:prstDash val="solid"/>
            <a:tailEnd type="triangle"/>
          </a:ln>
          <a:effectLst/>
        </p:spPr>
      </p:cxnSp>
      <p:cxnSp>
        <p:nvCxnSpPr>
          <p:cNvPr id="40" name="Straight Arrow Connector 39">
            <a:extLst>
              <a:ext uri="{FF2B5EF4-FFF2-40B4-BE49-F238E27FC236}">
                <a16:creationId xmlns:a16="http://schemas.microsoft.com/office/drawing/2014/main" id="{0A214AE2-52AD-3641-9026-3ABCD559F114}"/>
              </a:ext>
            </a:extLst>
          </p:cNvPr>
          <p:cNvCxnSpPr>
            <a:cxnSpLocks/>
            <a:stCxn id="59" idx="3"/>
            <a:endCxn id="43" idx="1"/>
          </p:cNvCxnSpPr>
          <p:nvPr/>
        </p:nvCxnSpPr>
        <p:spPr>
          <a:xfrm flipV="1">
            <a:off x="9870329" y="2752866"/>
            <a:ext cx="490768" cy="2911"/>
          </a:xfrm>
          <a:prstGeom prst="straightConnector1">
            <a:avLst/>
          </a:prstGeom>
          <a:noFill/>
          <a:ln w="38100" cap="flat" cmpd="sng" algn="ctr">
            <a:solidFill>
              <a:schemeClr val="bg1">
                <a:lumMod val="75000"/>
              </a:schemeClr>
            </a:solidFill>
            <a:prstDash val="solid"/>
            <a:tailEnd type="triangle"/>
          </a:ln>
          <a:effectLst/>
        </p:spPr>
      </p:cxnSp>
      <p:cxnSp>
        <p:nvCxnSpPr>
          <p:cNvPr id="41" name="Straight Arrow Connector 40">
            <a:extLst>
              <a:ext uri="{FF2B5EF4-FFF2-40B4-BE49-F238E27FC236}">
                <a16:creationId xmlns:a16="http://schemas.microsoft.com/office/drawing/2014/main" id="{12C0205A-1D99-2243-9A60-83618282FF77}"/>
              </a:ext>
            </a:extLst>
          </p:cNvPr>
          <p:cNvCxnSpPr/>
          <p:nvPr/>
        </p:nvCxnSpPr>
        <p:spPr>
          <a:xfrm flipV="1">
            <a:off x="9869293" y="3436503"/>
            <a:ext cx="490768" cy="0"/>
          </a:xfrm>
          <a:prstGeom prst="straightConnector1">
            <a:avLst/>
          </a:prstGeom>
          <a:noFill/>
          <a:ln w="38100" cap="flat" cmpd="sng" algn="ctr">
            <a:solidFill>
              <a:schemeClr val="bg1">
                <a:lumMod val="75000"/>
              </a:schemeClr>
            </a:solidFill>
            <a:prstDash val="solid"/>
            <a:tailEnd type="triangle"/>
          </a:ln>
          <a:effectLst/>
        </p:spPr>
      </p:cxnSp>
      <p:cxnSp>
        <p:nvCxnSpPr>
          <p:cNvPr id="42" name="Connector: Elbow 24">
            <a:extLst>
              <a:ext uri="{FF2B5EF4-FFF2-40B4-BE49-F238E27FC236}">
                <a16:creationId xmlns:a16="http://schemas.microsoft.com/office/drawing/2014/main" id="{07BECDE1-BE4D-FC45-B3EB-B72FA35939CA}"/>
              </a:ext>
            </a:extLst>
          </p:cNvPr>
          <p:cNvCxnSpPr>
            <a:cxnSpLocks/>
            <a:stCxn id="44" idx="3"/>
            <a:endCxn id="57" idx="1"/>
          </p:cNvCxnSpPr>
          <p:nvPr/>
        </p:nvCxnSpPr>
        <p:spPr>
          <a:xfrm>
            <a:off x="5822327" y="2621183"/>
            <a:ext cx="724205" cy="804148"/>
          </a:xfrm>
          <a:prstGeom prst="bentConnector3">
            <a:avLst/>
          </a:prstGeom>
          <a:noFill/>
          <a:ln w="38100" cap="flat" cmpd="sng" algn="ctr">
            <a:solidFill>
              <a:schemeClr val="bg1">
                <a:lumMod val="75000"/>
              </a:schemeClr>
            </a:solidFill>
            <a:prstDash val="solid"/>
            <a:tailEnd type="triangle"/>
          </a:ln>
          <a:effectLst/>
        </p:spPr>
      </p:cxnSp>
      <p:sp>
        <p:nvSpPr>
          <p:cNvPr id="43" name="Rectangle 42">
            <a:extLst>
              <a:ext uri="{FF2B5EF4-FFF2-40B4-BE49-F238E27FC236}">
                <a16:creationId xmlns:a16="http://schemas.microsoft.com/office/drawing/2014/main" id="{AB286C16-C987-6749-89D9-1B0A45ADB3F2}"/>
              </a:ext>
            </a:extLst>
          </p:cNvPr>
          <p:cNvSpPr/>
          <p:nvPr/>
        </p:nvSpPr>
        <p:spPr>
          <a:xfrm>
            <a:off x="10361098" y="1863479"/>
            <a:ext cx="1100356" cy="1778773"/>
          </a:xfrm>
          <a:prstGeom prst="rect">
            <a:avLst/>
          </a:prstGeom>
          <a:noFill/>
          <a:ln w="25400" cap="flat" cmpd="sng" algn="ctr">
            <a:solidFill>
              <a:schemeClr val="bg1">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30-day follow-up, then </a:t>
            </a:r>
            <a:r>
              <a:rPr kumimoji="0" lang="en-GB"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every 3 months for up to 3 years</a:t>
            </a:r>
            <a:r>
              <a:rPr kumimoji="0" lang="en-GB" sz="1200" b="0"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c</a:t>
            </a:r>
          </a:p>
        </p:txBody>
      </p:sp>
      <p:sp>
        <p:nvSpPr>
          <p:cNvPr id="44" name="Rectangle 43">
            <a:extLst>
              <a:ext uri="{FF2B5EF4-FFF2-40B4-BE49-F238E27FC236}">
                <a16:creationId xmlns:a16="http://schemas.microsoft.com/office/drawing/2014/main" id="{F8008F87-7BE6-C642-A4D0-8DFC4F02C158}"/>
              </a:ext>
            </a:extLst>
          </p:cNvPr>
          <p:cNvSpPr/>
          <p:nvPr/>
        </p:nvSpPr>
        <p:spPr>
          <a:xfrm>
            <a:off x="4672266" y="2231667"/>
            <a:ext cx="1150061" cy="779032"/>
          </a:xfrm>
          <a:prstGeom prst="rect">
            <a:avLst/>
          </a:prstGeom>
          <a:noFill/>
          <a:ln w="25400" cap="flat" cmpd="sng" algn="ctr">
            <a:solidFill>
              <a:schemeClr val="bg1">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Randomized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2:1</a:t>
            </a:r>
            <a:r>
              <a:rPr kumimoji="0" lang="en-US" sz="1200" b="0"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(N=145)</a:t>
            </a:r>
          </a:p>
        </p:txBody>
      </p:sp>
      <p:sp>
        <p:nvSpPr>
          <p:cNvPr id="45" name="Rectangle 44">
            <a:extLst>
              <a:ext uri="{FF2B5EF4-FFF2-40B4-BE49-F238E27FC236}">
                <a16:creationId xmlns:a16="http://schemas.microsoft.com/office/drawing/2014/main" id="{DD4D9A23-7417-FB44-8E92-BEEB00D7F6D6}"/>
              </a:ext>
            </a:extLst>
          </p:cNvPr>
          <p:cNvSpPr/>
          <p:nvPr/>
        </p:nvSpPr>
        <p:spPr>
          <a:xfrm>
            <a:off x="768039" y="1973382"/>
            <a:ext cx="2274068" cy="947141"/>
          </a:xfrm>
          <a:prstGeom prst="rect">
            <a:avLst/>
          </a:prstGeom>
          <a:noFill/>
          <a:ln w="25400" cap="flat" cmpd="sng" algn="ctr">
            <a:solidFill>
              <a:schemeClr val="bg1">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Newly diagnosed </a:t>
            </a:r>
            <a:r>
              <a:rPr kumimoji="0" lang="en-US" sz="1333" b="0" i="1"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FLT3</a:t>
            </a:r>
            <a:r>
              <a:rPr kumimoji="0" lang="en-US" sz="1333" b="0"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mut+ </a:t>
            </a:r>
            <a:r>
              <a:rPr kumimoji="0" lang="en-US" sz="1333"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AML not eligible for intensive induction chemotherapy</a:t>
            </a:r>
          </a:p>
        </p:txBody>
      </p:sp>
      <p:grpSp>
        <p:nvGrpSpPr>
          <p:cNvPr id="46" name="Group 45">
            <a:extLst>
              <a:ext uri="{FF2B5EF4-FFF2-40B4-BE49-F238E27FC236}">
                <a16:creationId xmlns:a16="http://schemas.microsoft.com/office/drawing/2014/main" id="{5DE2C900-3B63-E54E-9F9C-C26275D4A5F3}"/>
              </a:ext>
            </a:extLst>
          </p:cNvPr>
          <p:cNvGrpSpPr/>
          <p:nvPr/>
        </p:nvGrpSpPr>
        <p:grpSpPr>
          <a:xfrm>
            <a:off x="768040" y="3096719"/>
            <a:ext cx="5054288" cy="627707"/>
            <a:chOff x="423930" y="2998796"/>
            <a:chExt cx="5486400" cy="652033"/>
          </a:xfrm>
        </p:grpSpPr>
        <p:sp>
          <p:nvSpPr>
            <p:cNvPr id="55" name="Rectangle: Diagonal Corners Rounded 34">
              <a:extLst>
                <a:ext uri="{FF2B5EF4-FFF2-40B4-BE49-F238E27FC236}">
                  <a16:creationId xmlns:a16="http://schemas.microsoft.com/office/drawing/2014/main" id="{9535A4FD-338B-404F-8016-3114AEB2BB30}"/>
                </a:ext>
              </a:extLst>
            </p:cNvPr>
            <p:cNvSpPr/>
            <p:nvPr/>
          </p:nvSpPr>
          <p:spPr>
            <a:xfrm>
              <a:off x="423930" y="2998797"/>
              <a:ext cx="5486400" cy="652032"/>
            </a:xfrm>
            <a:prstGeom prst="round2DiagRect">
              <a:avLst/>
            </a:prstGeom>
            <a:solidFill>
              <a:schemeClr val="accent4">
                <a:lumMod val="75000"/>
              </a:schemeClr>
            </a:solidFill>
            <a:ln w="25400" cap="flat" cmpd="sng" algn="ctr">
              <a:solidFill>
                <a:schemeClr val="accent4">
                  <a:lumMod val="50000"/>
                </a:schemeClr>
              </a:solidFill>
              <a:prstDash val="solid"/>
            </a:ln>
            <a:effectLst/>
          </p:spPr>
          <p:txBody>
            <a:bodyPr rtlCol="0" anchor="ctr"/>
            <a:lstStyle/>
            <a:p>
              <a:pPr marL="1983268"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Overall survival (OS)</a:t>
              </a:r>
            </a:p>
          </p:txBody>
        </p:sp>
        <p:sp>
          <p:nvSpPr>
            <p:cNvPr id="56" name="Rectangle: Diagonal Corners Rounded 35">
              <a:extLst>
                <a:ext uri="{FF2B5EF4-FFF2-40B4-BE49-F238E27FC236}">
                  <a16:creationId xmlns:a16="http://schemas.microsoft.com/office/drawing/2014/main" id="{3F2A9308-EF54-8D4D-991F-4C6E8F82088F}"/>
                </a:ext>
              </a:extLst>
            </p:cNvPr>
            <p:cNvSpPr/>
            <p:nvPr/>
          </p:nvSpPr>
          <p:spPr>
            <a:xfrm>
              <a:off x="423930" y="2998796"/>
              <a:ext cx="2128269" cy="360023"/>
            </a:xfrm>
            <a:prstGeom prst="round2DiagRect">
              <a:avLst/>
            </a:prstGeom>
            <a:solidFill>
              <a:schemeClr val="accent4">
                <a:lumMod val="50000"/>
              </a:schemeClr>
            </a:solidFill>
            <a:ln w="25400" cap="flat" cmpd="sng" algn="ctr">
              <a:solidFill>
                <a:schemeClr val="accent4">
                  <a:lumMod val="50000"/>
                </a:schemeClr>
              </a:solidFill>
              <a:prstDash val="solid"/>
            </a:ln>
            <a:effectLst/>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Primary Endpoint</a:t>
              </a:r>
            </a:p>
          </p:txBody>
        </p:sp>
      </p:grpSp>
      <p:grpSp>
        <p:nvGrpSpPr>
          <p:cNvPr id="47" name="Group 46">
            <a:extLst>
              <a:ext uri="{FF2B5EF4-FFF2-40B4-BE49-F238E27FC236}">
                <a16:creationId xmlns:a16="http://schemas.microsoft.com/office/drawing/2014/main" id="{5DCB955A-57B3-4E4A-B607-787C0A3C148D}"/>
              </a:ext>
            </a:extLst>
          </p:cNvPr>
          <p:cNvGrpSpPr/>
          <p:nvPr/>
        </p:nvGrpSpPr>
        <p:grpSpPr>
          <a:xfrm>
            <a:off x="768039" y="3880494"/>
            <a:ext cx="5054291" cy="1149988"/>
            <a:chOff x="423929" y="4124593"/>
            <a:chExt cx="5486400" cy="1194555"/>
          </a:xfrm>
        </p:grpSpPr>
        <p:sp>
          <p:nvSpPr>
            <p:cNvPr id="53" name="Rectangle: Diagonal Corners Rounded 32">
              <a:extLst>
                <a:ext uri="{FF2B5EF4-FFF2-40B4-BE49-F238E27FC236}">
                  <a16:creationId xmlns:a16="http://schemas.microsoft.com/office/drawing/2014/main" id="{618C2BF6-10C2-464B-A03A-11F926948B69}"/>
                </a:ext>
              </a:extLst>
            </p:cNvPr>
            <p:cNvSpPr/>
            <p:nvPr/>
          </p:nvSpPr>
          <p:spPr>
            <a:xfrm>
              <a:off x="423929" y="4124593"/>
              <a:ext cx="5486400" cy="1194555"/>
            </a:xfrm>
            <a:prstGeom prst="round2DiagRect">
              <a:avLst/>
            </a:prstGeom>
            <a:solidFill>
              <a:srgbClr val="F0F0F0"/>
            </a:solidFill>
            <a:ln w="25400" cap="flat" cmpd="sng" algn="ctr">
              <a:solidFill>
                <a:schemeClr val="accent4">
                  <a:lumMod val="50000"/>
                </a:schemeClr>
              </a:solidFill>
              <a:prstDash val="solid"/>
            </a:ln>
            <a:effectLst/>
          </p:spPr>
          <p:txBody>
            <a:bodyPr tIns="12192" bIns="48768" rtlCol="0" anchor="b"/>
            <a:lstStyle/>
            <a:p>
              <a:pPr marL="1519729" marR="0" lvl="0" indent="-300559" algn="l" defTabSz="1219170" rtl="0" eaLnBrk="1" fontAlgn="auto" latinLnBrk="0" hangingPunct="1">
                <a:lnSpc>
                  <a:spcPct val="100000"/>
                </a:lnSpc>
                <a:spcBef>
                  <a:spcPts val="0"/>
                </a:spcBef>
                <a:spcAft>
                  <a:spcPts val="0"/>
                </a:spcAft>
                <a:buClrTx/>
                <a:buSzTx/>
                <a:buFont typeface="Arial" panose="020B0604020202020204" pitchFamily="34" charset="0"/>
                <a:buChar char="•"/>
                <a:tabLst>
                  <a:tab pos="3657509" algn="l"/>
                </a:tabLst>
                <a:defRPr/>
              </a:pPr>
              <a:r>
                <a:rPr kumimoji="0" lang="en-US" sz="1200"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Key secondary: Event-free survival (EFS)</a:t>
              </a:r>
              <a:r>
                <a:rPr kumimoji="0" lang="en-US" sz="1200" b="1" i="0" u="none" strike="noStrike" kern="0" cap="none" spc="0" normalizeH="0" baseline="30000" noProof="0" dirty="0">
                  <a:ln>
                    <a:noFill/>
                  </a:ln>
                  <a:solidFill>
                    <a:srgbClr val="EEECE1">
                      <a:lumMod val="10000"/>
                    </a:srgbClr>
                  </a:solidFill>
                  <a:effectLst/>
                  <a:uLnTx/>
                  <a:uFillTx/>
                  <a:latin typeface="Arial" panose="020B0604020202020204"/>
                  <a:ea typeface="Geneva" charset="0"/>
                  <a:cs typeface="Arial" panose="020B0604020202020204" pitchFamily="34" charset="0"/>
                </a:rPr>
                <a:t>b</a:t>
              </a:r>
              <a:endParaRPr kumimoji="0" lang="en-US" sz="1200" b="1"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endParaRPr>
            </a:p>
            <a:p>
              <a:pPr marL="1519729" marR="0" lvl="0" indent="-30055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Other secondary: Response, safety/tolerability</a:t>
              </a:r>
            </a:p>
            <a:p>
              <a:pPr marL="1519729" marR="0" lvl="0" indent="-30055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EEECE1">
                      <a:lumMod val="10000"/>
                    </a:srgbClr>
                  </a:solidFill>
                  <a:effectLst/>
                  <a:uLnTx/>
                  <a:uFillTx/>
                  <a:latin typeface="Arial" panose="020B0604020202020204"/>
                  <a:ea typeface="Geneva" charset="0"/>
                  <a:cs typeface="Arial" panose="020B0604020202020204" pitchFamily="34" charset="0"/>
                </a:rPr>
                <a:t>Exploratory: 	Pharmacokinetics</a:t>
              </a:r>
            </a:p>
          </p:txBody>
        </p:sp>
        <p:sp>
          <p:nvSpPr>
            <p:cNvPr id="54" name="Rectangle: Diagonal Corners Rounded 33">
              <a:extLst>
                <a:ext uri="{FF2B5EF4-FFF2-40B4-BE49-F238E27FC236}">
                  <a16:creationId xmlns:a16="http://schemas.microsoft.com/office/drawing/2014/main" id="{233AB619-F182-B440-A72D-AC6EE6F6FCCA}"/>
                </a:ext>
              </a:extLst>
            </p:cNvPr>
            <p:cNvSpPr/>
            <p:nvPr/>
          </p:nvSpPr>
          <p:spPr>
            <a:xfrm>
              <a:off x="423930" y="4133239"/>
              <a:ext cx="2128268" cy="356616"/>
            </a:xfrm>
            <a:prstGeom prst="round2DiagRect">
              <a:avLst/>
            </a:prstGeom>
            <a:solidFill>
              <a:schemeClr val="accent4">
                <a:lumMod val="50000"/>
              </a:schemeClr>
            </a:solidFill>
            <a:ln w="25400" cap="flat" cmpd="sng" algn="ctr">
              <a:solidFill>
                <a:schemeClr val="accent4">
                  <a:lumMod val="50000"/>
                </a:schemeClr>
              </a:solidFill>
              <a:prstDash val="solid"/>
            </a:ln>
            <a:effectLst/>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Geneva" charset="0"/>
                  <a:cs typeface="Arial" panose="020B0604020202020204" pitchFamily="34" charset="0"/>
                </a:rPr>
                <a:t>Additional Endpoints</a:t>
              </a:r>
            </a:p>
          </p:txBody>
        </p:sp>
      </p:grpSp>
      <p:sp>
        <p:nvSpPr>
          <p:cNvPr id="48" name="Rectangle 47">
            <a:extLst>
              <a:ext uri="{FF2B5EF4-FFF2-40B4-BE49-F238E27FC236}">
                <a16:creationId xmlns:a16="http://schemas.microsoft.com/office/drawing/2014/main" id="{45D1E2AB-3C36-9243-B966-74EED29800C9}"/>
              </a:ext>
            </a:extLst>
          </p:cNvPr>
          <p:cNvSpPr/>
          <p:nvPr/>
        </p:nvSpPr>
        <p:spPr>
          <a:xfrm>
            <a:off x="6399818" y="4076782"/>
            <a:ext cx="5061636" cy="953700"/>
          </a:xfrm>
          <a:prstGeom prst="rect">
            <a:avLst/>
          </a:prstGeom>
          <a:solidFill>
            <a:srgbClr val="F0F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Statistical analyses</a:t>
            </a:r>
          </a:p>
          <a:p>
            <a:pPr marL="380990"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Group sequential design prespecified with an interim and a final analysis</a:t>
            </a:r>
          </a:p>
          <a:p>
            <a:pPr marL="376757" marR="0" lvl="1"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Time-to-event endpoints: Kaplan-Meier estimates</a:t>
            </a:r>
          </a:p>
          <a:p>
            <a:pPr marL="376757" marR="0" lvl="1"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Response: Cochran-Mantel-Haenszel test</a:t>
            </a:r>
          </a:p>
          <a:p>
            <a:pPr marL="376757" marR="0" lvl="1" indent="-228594"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Pharmacokinetics parameters: standard noncompartmental analysis</a:t>
            </a:r>
          </a:p>
        </p:txBody>
      </p:sp>
      <p:cxnSp>
        <p:nvCxnSpPr>
          <p:cNvPr id="49" name="Straight Arrow Connector 48">
            <a:extLst>
              <a:ext uri="{FF2B5EF4-FFF2-40B4-BE49-F238E27FC236}">
                <a16:creationId xmlns:a16="http://schemas.microsoft.com/office/drawing/2014/main" id="{E68D3AE4-EEE0-7742-97AF-6A1C43DFE325}"/>
              </a:ext>
            </a:extLst>
          </p:cNvPr>
          <p:cNvCxnSpPr>
            <a:cxnSpLocks/>
            <a:endCxn id="50" idx="1"/>
          </p:cNvCxnSpPr>
          <p:nvPr/>
        </p:nvCxnSpPr>
        <p:spPr>
          <a:xfrm>
            <a:off x="3042107" y="2074597"/>
            <a:ext cx="363101" cy="0"/>
          </a:xfrm>
          <a:prstGeom prst="straightConnector1">
            <a:avLst/>
          </a:prstGeom>
          <a:noFill/>
          <a:ln w="38100" cap="flat" cmpd="sng" algn="ctr">
            <a:solidFill>
              <a:schemeClr val="bg1">
                <a:lumMod val="75000"/>
              </a:schemeClr>
            </a:solidFill>
            <a:prstDash val="solid"/>
            <a:tailEnd type="triangle"/>
          </a:ln>
          <a:effectLst/>
        </p:spPr>
      </p:cxnSp>
      <p:sp>
        <p:nvSpPr>
          <p:cNvPr id="50" name="Rectangle 49">
            <a:extLst>
              <a:ext uri="{FF2B5EF4-FFF2-40B4-BE49-F238E27FC236}">
                <a16:creationId xmlns:a16="http://schemas.microsoft.com/office/drawing/2014/main" id="{2EF5E92A-A9F1-DD4A-BFBE-7B54EAE5F552}"/>
              </a:ext>
            </a:extLst>
          </p:cNvPr>
          <p:cNvSpPr/>
          <p:nvPr/>
        </p:nvSpPr>
        <p:spPr>
          <a:xfrm>
            <a:off x="3405208" y="1694249"/>
            <a:ext cx="1153173" cy="779032"/>
          </a:xfrm>
          <a:prstGeom prst="rect">
            <a:avLst/>
          </a:prstGeom>
          <a:noFill/>
          <a:ln w="25400" cap="flat" cmpd="sng" algn="ctr">
            <a:solidFill>
              <a:schemeClr val="bg1">
                <a:lumMod val="75000"/>
              </a:schemeClr>
            </a:solidFill>
            <a:prstDash val="solid"/>
          </a:ln>
          <a:effectLst/>
        </p:spPr>
        <p:txBody>
          <a:bodyPr lIns="121920" tIns="60960" rIns="121920" bIns="6096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Geneva" charset="0"/>
                <a:cs typeface="Arial" panose="020B0604020202020204" pitchFamily="34" charset="0"/>
              </a:rPr>
              <a:t>Safety cohort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Geneva" charset="0"/>
                <a:cs typeface="Arial"/>
              </a:rPr>
              <a:t>(N=15)</a:t>
            </a:r>
          </a:p>
        </p:txBody>
      </p:sp>
      <p:cxnSp>
        <p:nvCxnSpPr>
          <p:cNvPr id="51" name="Connector: Elbow 6">
            <a:extLst>
              <a:ext uri="{FF2B5EF4-FFF2-40B4-BE49-F238E27FC236}">
                <a16:creationId xmlns:a16="http://schemas.microsoft.com/office/drawing/2014/main" id="{5EB06B84-3259-FF45-ACC4-3010473833D7}"/>
              </a:ext>
            </a:extLst>
          </p:cNvPr>
          <p:cNvCxnSpPr>
            <a:cxnSpLocks/>
            <a:endCxn id="61" idx="1"/>
          </p:cNvCxnSpPr>
          <p:nvPr/>
        </p:nvCxnSpPr>
        <p:spPr>
          <a:xfrm rot="5400000" flipH="1" flipV="1">
            <a:off x="6096823" y="2169624"/>
            <a:ext cx="532635" cy="366784"/>
          </a:xfrm>
          <a:prstGeom prst="bentConnector2">
            <a:avLst/>
          </a:prstGeom>
          <a:noFill/>
          <a:ln w="38100" cap="flat" cmpd="sng" algn="ctr">
            <a:solidFill>
              <a:sysClr val="window" lastClr="FFFFFF">
                <a:lumMod val="65000"/>
              </a:sysClr>
            </a:solidFill>
            <a:prstDash val="sysDot"/>
            <a:tailEnd type="triangle"/>
          </a:ln>
          <a:effectLst/>
        </p:spPr>
      </p:cxnSp>
      <p:cxnSp>
        <p:nvCxnSpPr>
          <p:cNvPr id="52" name="Connector: Elbow 36">
            <a:extLst>
              <a:ext uri="{FF2B5EF4-FFF2-40B4-BE49-F238E27FC236}">
                <a16:creationId xmlns:a16="http://schemas.microsoft.com/office/drawing/2014/main" id="{9557EBEE-8C9D-F043-99FA-DD75151F28C8}"/>
              </a:ext>
            </a:extLst>
          </p:cNvPr>
          <p:cNvCxnSpPr>
            <a:cxnSpLocks/>
            <a:stCxn id="44" idx="3"/>
          </p:cNvCxnSpPr>
          <p:nvPr/>
        </p:nvCxnSpPr>
        <p:spPr>
          <a:xfrm>
            <a:off x="5822327" y="2621183"/>
            <a:ext cx="715805" cy="193663"/>
          </a:xfrm>
          <a:prstGeom prst="bentConnector3">
            <a:avLst/>
          </a:prstGeom>
          <a:noFill/>
          <a:ln w="38100" cap="flat" cmpd="sng" algn="ctr">
            <a:solidFill>
              <a:schemeClr val="bg1">
                <a:lumMod val="75000"/>
              </a:schemeClr>
            </a:solidFill>
            <a:prstDash val="solid"/>
            <a:tailEnd type="triangle"/>
          </a:ln>
          <a:effectLst/>
        </p:spPr>
      </p:cxnSp>
      <p:sp>
        <p:nvSpPr>
          <p:cNvPr id="66" name="TextBox 65">
            <a:extLst>
              <a:ext uri="{FF2B5EF4-FFF2-40B4-BE49-F238E27FC236}">
                <a16:creationId xmlns:a16="http://schemas.microsoft.com/office/drawing/2014/main" id="{47DF1E90-087A-B244-83CE-FDEDB59FA654}"/>
              </a:ext>
            </a:extLst>
          </p:cNvPr>
          <p:cNvSpPr txBox="1"/>
          <p:nvPr/>
        </p:nvSpPr>
        <p:spPr>
          <a:xfrm>
            <a:off x="635075" y="5221208"/>
            <a:ext cx="11061104" cy="707886"/>
          </a:xfrm>
          <a:prstGeom prst="rect">
            <a:avLst/>
          </a:prstGeom>
          <a:noFill/>
        </p:spPr>
        <p:txBody>
          <a:bodyPr wrap="square" rtlCol="0" anchor="b">
            <a:sp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a:ea typeface="Yu Mincho" panose="02020400000000000000" pitchFamily="18" charset="-128"/>
                <a:cs typeface="Times New Roman" panose="02020603050405020304" pitchFamily="18" charset="0"/>
              </a:rPr>
              <a:t>a</a:t>
            </a:r>
            <a:r>
              <a:rPr kumimoji="0" lang="en-US" sz="800" b="0" i="0" u="none" strike="noStrike" kern="1200" cap="none" spc="0" normalizeH="0" baseline="0" noProof="0" dirty="0">
                <a:ln>
                  <a:noFill/>
                </a:ln>
                <a:solidFill>
                  <a:prstClr val="black"/>
                </a:solidFill>
                <a:effectLst/>
                <a:uLnTx/>
                <a:uFillTx/>
                <a:latin typeface="Arial" panose="020B0604020202020204"/>
                <a:ea typeface="Yu Mincho" panose="02020400000000000000" pitchFamily="18" charset="-128"/>
                <a:cs typeface="Times New Roman" panose="02020603050405020304" pitchFamily="18" charset="0"/>
              </a:rPr>
              <a:t>Randomization (stratified by age, ≥75 years or &lt;75 years) was initially 1:1:1 until the gilteritinib arm was removed due to preferred therapy changes.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a:ea typeface="Yu Mincho"/>
                <a:cs typeface="Times New Roman"/>
              </a:rPr>
              <a:t>b</a:t>
            </a:r>
            <a:r>
              <a:rPr kumimoji="0" lang="en-US" sz="800" b="0" i="0" u="none" strike="noStrike" kern="1200" cap="none" spc="0" normalizeH="0" baseline="0" noProof="0" dirty="0">
                <a:ln>
                  <a:noFill/>
                </a:ln>
                <a:solidFill>
                  <a:prstClr val="black"/>
                </a:solidFill>
                <a:effectLst/>
                <a:uLnTx/>
                <a:uFillTx/>
                <a:latin typeface="Arial" panose="020B0604020202020204"/>
                <a:ea typeface="Yu Mincho"/>
                <a:cs typeface="Times New Roman"/>
              </a:rPr>
              <a:t>EFS is time from date of randomization until date of documented relapse from CR, treatment failure (randomization date), or death from any cause. Treatment failure was fai</a:t>
            </a:r>
            <a:r>
              <a:rPr kumimoji="0" lang="en-GB" sz="800" b="0" i="0" u="none" strike="noStrike" kern="1200" cap="none" spc="0" normalizeH="0" baseline="0" noProof="0" dirty="0">
                <a:ln>
                  <a:noFill/>
                </a:ln>
                <a:solidFill>
                  <a:prstClr val="black"/>
                </a:solidFill>
                <a:effectLst/>
                <a:uLnTx/>
                <a:uFillTx/>
                <a:latin typeface="Arial" panose="020B0604020202020204"/>
                <a:ea typeface="Yu Mincho"/>
                <a:cs typeface="Times New Roman"/>
              </a:rPr>
              <a:t>lure to achieve CR after completing six cycles, permanent discontinuation of treatment without achieving CR prior to completing six cycles, or lack of post-baseline disease assessment. The randomization date was used as the treatment failure date. </a:t>
            </a:r>
            <a:endParaRPr kumimoji="0" lang="en-US" sz="800" b="0" i="0" u="none" strike="noStrike" kern="1200" cap="none" spc="0" normalizeH="0" baseline="0" noProof="0" dirty="0">
              <a:ln>
                <a:noFill/>
              </a:ln>
              <a:solidFill>
                <a:prstClr val="black"/>
              </a:solidFill>
              <a:effectLst/>
              <a:uLnTx/>
              <a:uFillTx/>
              <a:latin typeface="Arial" panose="020B0604020202020204"/>
              <a:ea typeface="Yu Mincho"/>
              <a:cs typeface="Times New Roman"/>
            </a:endParaRPr>
          </a:p>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a:ea typeface="Yu Mincho" panose="02020400000000000000" pitchFamily="18" charset="-128"/>
                <a:cs typeface="Times New Roman" panose="02020603050405020304" pitchFamily="18" charset="0"/>
              </a:rPr>
              <a:t>c</a:t>
            </a:r>
            <a:r>
              <a:rPr kumimoji="0" lang="en-US" sz="800" b="0" i="0" u="none" strike="noStrike" kern="1200" cap="none" spc="0" normalizeH="0" baseline="0" noProof="0" dirty="0">
                <a:ln>
                  <a:noFill/>
                </a:ln>
                <a:solidFill>
                  <a:prstClr val="black"/>
                </a:solidFill>
                <a:effectLst/>
                <a:uLnTx/>
                <a:uFillTx/>
                <a:latin typeface="Arial" panose="020B0604020202020204"/>
                <a:ea typeface="Yu Mincho" panose="02020400000000000000" pitchFamily="18" charset="-128"/>
                <a:cs typeface="Times New Roman" panose="02020603050405020304" pitchFamily="18" charset="0"/>
              </a:rPr>
              <a:t>Data from long-term follow-up ≤3 years were obtained, including subsequent AML therapy.</a:t>
            </a:r>
          </a:p>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Abbreviations:</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 AML, acute myeloid leukemia; AZA, azacitidine; CR, complete remission; EFS, event-free survival;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FLT3</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 FMS-like tyrosine kinase; GIL, gilteritinib; IV, intravenous;</a:t>
            </a:r>
            <a:r>
              <a:rPr kumimoji="0" lang="en-US" sz="800" b="0" i="0" u="none" strike="noStrike" kern="1200" cap="none" spc="0" normalizeH="0" baseline="0" noProof="0" dirty="0">
                <a:ln>
                  <a:noFill/>
                </a:ln>
                <a:solidFill>
                  <a:srgbClr val="FF0000"/>
                </a:solidFill>
                <a:effectLst/>
                <a:uLnTx/>
                <a:uFillTx/>
                <a:latin typeface="Arial" panose="020B0604020202020204" pitchFamily="34" charset="0"/>
                <a:ea typeface="Yu Mincho" panose="02020400000000000000" pitchFamily="18" charset="-128"/>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Times New Roman" panose="02020603050405020304" pitchFamily="18" charset="0"/>
              </a:rPr>
              <a:t>OS, overall survival; PO, by mouth; SC, subcutaneous.</a:t>
            </a:r>
            <a:endParaRPr kumimoji="0" lang="en-US" sz="800" b="0" i="0" u="none" strike="noStrike" kern="1200" cap="none" spc="0" normalizeH="0" baseline="0" noProof="0" dirty="0">
              <a:ln>
                <a:noFill/>
              </a:ln>
              <a:solidFill>
                <a:prstClr val="black"/>
              </a:solidFill>
              <a:effectLst/>
              <a:uLnTx/>
              <a:uFillTx/>
              <a:latin typeface="Arial" panose="020B0604020202020204"/>
              <a:ea typeface="Geneva" charset="0"/>
              <a:cs typeface="+mn-cs"/>
            </a:endParaRPr>
          </a:p>
        </p:txBody>
      </p:sp>
      <p:sp>
        <p:nvSpPr>
          <p:cNvPr id="33" name="TextBox 32">
            <a:extLst>
              <a:ext uri="{FF2B5EF4-FFF2-40B4-BE49-F238E27FC236}">
                <a16:creationId xmlns:a16="http://schemas.microsoft.com/office/drawing/2014/main" id="{8EB48FDD-A745-CE40-B324-6929586A1BEA}"/>
              </a:ext>
            </a:extLst>
          </p:cNvPr>
          <p:cNvSpPr txBox="1"/>
          <p:nvPr/>
        </p:nvSpPr>
        <p:spPr>
          <a:xfrm>
            <a:off x="9753600" y="6488668"/>
            <a:ext cx="2445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Wang et al, ASH 2021</a:t>
            </a:r>
          </a:p>
        </p:txBody>
      </p:sp>
      <p:sp>
        <p:nvSpPr>
          <p:cNvPr id="63" name="TextBox 62">
            <a:extLst>
              <a:ext uri="{FF2B5EF4-FFF2-40B4-BE49-F238E27FC236}">
                <a16:creationId xmlns:a16="http://schemas.microsoft.com/office/drawing/2014/main" id="{6BD3B355-D038-3540-A54A-C0B812338B68}"/>
              </a:ext>
            </a:extLst>
          </p:cNvPr>
          <p:cNvSpPr txBox="1"/>
          <p:nvPr/>
        </p:nvSpPr>
        <p:spPr>
          <a:xfrm>
            <a:off x="0" y="595967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Pollyea</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MD, MS</a:t>
            </a:r>
          </a:p>
        </p:txBody>
      </p:sp>
    </p:spTree>
    <p:extLst>
      <p:ext uri="{BB962C8B-B14F-4D97-AF65-F5344CB8AC3E}">
        <p14:creationId xmlns:p14="http://schemas.microsoft.com/office/powerpoint/2010/main" val="3814192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E7906-710B-CF45-B329-78E554B4547F}"/>
              </a:ext>
            </a:extLst>
          </p:cNvPr>
          <p:cNvSpPr>
            <a:spLocks noGrp="1"/>
          </p:cNvSpPr>
          <p:nvPr>
            <p:ph type="title"/>
          </p:nvPr>
        </p:nvSpPr>
        <p:spPr/>
        <p:txBody>
          <a:bodyPr/>
          <a:lstStyle/>
          <a:p>
            <a:r>
              <a:rPr lang="en-US" dirty="0"/>
              <a:t>Take </a:t>
            </a:r>
            <a:r>
              <a:rPr lang="en-US" dirty="0" err="1"/>
              <a:t>Aways</a:t>
            </a:r>
            <a:endParaRPr lang="en-US" dirty="0"/>
          </a:p>
        </p:txBody>
      </p:sp>
      <p:sp>
        <p:nvSpPr>
          <p:cNvPr id="5" name="Content Placeholder 4">
            <a:extLst>
              <a:ext uri="{FF2B5EF4-FFF2-40B4-BE49-F238E27FC236}">
                <a16:creationId xmlns:a16="http://schemas.microsoft.com/office/drawing/2014/main" id="{8BE44B4E-EBFC-4D4D-8CFF-522BAECCB6FB}"/>
              </a:ext>
            </a:extLst>
          </p:cNvPr>
          <p:cNvSpPr>
            <a:spLocks noGrp="1"/>
          </p:cNvSpPr>
          <p:nvPr>
            <p:ph idx="1"/>
          </p:nvPr>
        </p:nvSpPr>
        <p:spPr/>
        <p:txBody>
          <a:bodyPr/>
          <a:lstStyle/>
          <a:p>
            <a:r>
              <a:rPr lang="en-US" dirty="0"/>
              <a:t>No change in OS despite higher response rates for </a:t>
            </a:r>
            <a:r>
              <a:rPr lang="en-US" dirty="0" err="1"/>
              <a:t>gilteritinib</a:t>
            </a:r>
            <a:endParaRPr lang="en-US" dirty="0"/>
          </a:p>
          <a:p>
            <a:endParaRPr lang="en-US" dirty="0"/>
          </a:p>
          <a:p>
            <a:r>
              <a:rPr lang="en-US" dirty="0"/>
              <a:t>Maybe because </a:t>
            </a:r>
            <a:r>
              <a:rPr lang="en-US" dirty="0" err="1"/>
              <a:t>aza</a:t>
            </a:r>
            <a:r>
              <a:rPr lang="en-US" dirty="0"/>
              <a:t> alone patients more likely to be salvaged (10 vs 2 patients) or more patients in </a:t>
            </a:r>
            <a:r>
              <a:rPr lang="en-US" dirty="0" err="1"/>
              <a:t>gilteritinib</a:t>
            </a:r>
            <a:r>
              <a:rPr lang="en-US" dirty="0"/>
              <a:t> group with worse ECOG PS (47% vs 33%)</a:t>
            </a:r>
          </a:p>
          <a:p>
            <a:endParaRPr lang="en-US" dirty="0"/>
          </a:p>
          <a:p>
            <a:r>
              <a:rPr lang="en-US" dirty="0"/>
              <a:t>Even if positive this study would likely not have changed the standard of care</a:t>
            </a:r>
          </a:p>
        </p:txBody>
      </p:sp>
      <p:sp>
        <p:nvSpPr>
          <p:cNvPr id="6" name="TextBox 5">
            <a:extLst>
              <a:ext uri="{FF2B5EF4-FFF2-40B4-BE49-F238E27FC236}">
                <a16:creationId xmlns:a16="http://schemas.microsoft.com/office/drawing/2014/main" id="{D5507DA4-043F-1D4D-B274-87989151E5E7}"/>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809156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1B5A-BA92-E647-BF7F-FEB0B7CD8F17}"/>
              </a:ext>
            </a:extLst>
          </p:cNvPr>
          <p:cNvSpPr>
            <a:spLocks noGrp="1"/>
          </p:cNvSpPr>
          <p:nvPr>
            <p:ph type="title"/>
          </p:nvPr>
        </p:nvSpPr>
        <p:spPr/>
        <p:txBody>
          <a:bodyPr/>
          <a:lstStyle/>
          <a:p>
            <a:r>
              <a:rPr lang="en-US" dirty="0"/>
              <a:t>Up-Front FLT3 Inhibitors in “Fit” Patients</a:t>
            </a:r>
          </a:p>
        </p:txBody>
      </p:sp>
      <p:sp>
        <p:nvSpPr>
          <p:cNvPr id="3" name="Content Placeholder 2">
            <a:extLst>
              <a:ext uri="{FF2B5EF4-FFF2-40B4-BE49-F238E27FC236}">
                <a16:creationId xmlns:a16="http://schemas.microsoft.com/office/drawing/2014/main" id="{EFB82968-8E40-4445-8471-3C6B970272C7}"/>
              </a:ext>
            </a:extLst>
          </p:cNvPr>
          <p:cNvSpPr>
            <a:spLocks noGrp="1"/>
          </p:cNvSpPr>
          <p:nvPr>
            <p:ph idx="1"/>
          </p:nvPr>
        </p:nvSpPr>
        <p:spPr>
          <a:xfrm>
            <a:off x="838200" y="1825625"/>
            <a:ext cx="5257800" cy="4351338"/>
          </a:xfrm>
        </p:spPr>
        <p:txBody>
          <a:bodyPr>
            <a:normAutofit fontScale="92500"/>
          </a:bodyPr>
          <a:lstStyle/>
          <a:p>
            <a:r>
              <a:rPr lang="en-US" dirty="0"/>
              <a:t>Current standard of care is to use </a:t>
            </a:r>
            <a:r>
              <a:rPr lang="en-US" dirty="0" err="1"/>
              <a:t>midostaurin</a:t>
            </a:r>
            <a:r>
              <a:rPr lang="en-US" dirty="0"/>
              <a:t> with 7+3</a:t>
            </a:r>
          </a:p>
          <a:p>
            <a:r>
              <a:rPr lang="en-US" dirty="0" err="1"/>
              <a:t>Quizartinib</a:t>
            </a:r>
            <a:r>
              <a:rPr lang="en-US" dirty="0"/>
              <a:t> is a more specific “next generation” FLT3 inhibitor</a:t>
            </a:r>
          </a:p>
          <a:p>
            <a:r>
              <a:rPr lang="en-US" dirty="0"/>
              <a:t>Only active against FLT3 ITD (not TKD)</a:t>
            </a:r>
          </a:p>
          <a:p>
            <a:r>
              <a:rPr lang="en-US" dirty="0"/>
              <a:t>Was not approved for R/R AML</a:t>
            </a:r>
          </a:p>
          <a:p>
            <a:r>
              <a:rPr lang="en-US" dirty="0"/>
              <a:t>Compared to 7+3 for FLT3+ newly diagnosed AML</a:t>
            </a:r>
          </a:p>
        </p:txBody>
      </p:sp>
      <p:pic>
        <p:nvPicPr>
          <p:cNvPr id="5" name="Picture 4" descr="Text, letter&#10;&#10;Description automatically generated">
            <a:extLst>
              <a:ext uri="{FF2B5EF4-FFF2-40B4-BE49-F238E27FC236}">
                <a16:creationId xmlns:a16="http://schemas.microsoft.com/office/drawing/2014/main" id="{925125D2-B95A-CA44-B4F0-78E0F80DEF05}"/>
              </a:ext>
            </a:extLst>
          </p:cNvPr>
          <p:cNvPicPr>
            <a:picLocks noChangeAspect="1"/>
          </p:cNvPicPr>
          <p:nvPr/>
        </p:nvPicPr>
        <p:blipFill>
          <a:blip r:embed="rId2"/>
          <a:stretch>
            <a:fillRect/>
          </a:stretch>
        </p:blipFill>
        <p:spPr>
          <a:xfrm>
            <a:off x="6263014" y="1902629"/>
            <a:ext cx="5781494" cy="3502352"/>
          </a:xfrm>
          <a:prstGeom prst="rect">
            <a:avLst/>
          </a:prstGeom>
        </p:spPr>
      </p:pic>
      <p:sp>
        <p:nvSpPr>
          <p:cNvPr id="6" name="TextBox 5">
            <a:extLst>
              <a:ext uri="{FF2B5EF4-FFF2-40B4-BE49-F238E27FC236}">
                <a16:creationId xmlns:a16="http://schemas.microsoft.com/office/drawing/2014/main" id="{3B20CE3E-90A2-644A-89B7-F5D214F694D9}"/>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324939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A94-4037-FC4F-99B1-99EF244540A0}"/>
              </a:ext>
            </a:extLst>
          </p:cNvPr>
          <p:cNvSpPr>
            <a:spLocks noGrp="1"/>
          </p:cNvSpPr>
          <p:nvPr>
            <p:ph type="title"/>
          </p:nvPr>
        </p:nvSpPr>
        <p:spPr/>
        <p:txBody>
          <a:bodyPr/>
          <a:lstStyle/>
          <a:p>
            <a:r>
              <a:rPr lang="en-US" dirty="0"/>
              <a:t>Future Landscape</a:t>
            </a:r>
          </a:p>
        </p:txBody>
      </p:sp>
      <p:sp>
        <p:nvSpPr>
          <p:cNvPr id="3" name="Content Placeholder 2">
            <a:extLst>
              <a:ext uri="{FF2B5EF4-FFF2-40B4-BE49-F238E27FC236}">
                <a16:creationId xmlns:a16="http://schemas.microsoft.com/office/drawing/2014/main" id="{CBD86E53-033C-5D4B-A064-9151B3C9ACF5}"/>
              </a:ext>
            </a:extLst>
          </p:cNvPr>
          <p:cNvSpPr>
            <a:spLocks noGrp="1"/>
          </p:cNvSpPr>
          <p:nvPr>
            <p:ph idx="1"/>
          </p:nvPr>
        </p:nvSpPr>
        <p:spPr/>
        <p:txBody>
          <a:bodyPr/>
          <a:lstStyle/>
          <a:p>
            <a:r>
              <a:rPr lang="en-US" dirty="0"/>
              <a:t>Will </a:t>
            </a:r>
            <a:r>
              <a:rPr lang="en-US" dirty="0" err="1"/>
              <a:t>quizartinib</a:t>
            </a:r>
            <a:r>
              <a:rPr lang="en-US" dirty="0"/>
              <a:t> (or another FLT3 inhibitor) displace </a:t>
            </a:r>
            <a:r>
              <a:rPr lang="en-US" dirty="0" err="1"/>
              <a:t>midostaurin</a:t>
            </a:r>
            <a:r>
              <a:rPr lang="en-US" dirty="0"/>
              <a:t> in up-front AML?</a:t>
            </a:r>
          </a:p>
          <a:p>
            <a:endParaRPr lang="en-US" dirty="0"/>
          </a:p>
          <a:p>
            <a:r>
              <a:rPr lang="en-US" dirty="0"/>
              <a:t>Could either benefit newly diagnosed “unfit” patients with </a:t>
            </a:r>
            <a:r>
              <a:rPr lang="en-US" dirty="0" err="1"/>
              <a:t>venetoclax</a:t>
            </a:r>
            <a:r>
              <a:rPr lang="en-US" dirty="0"/>
              <a:t>?</a:t>
            </a:r>
          </a:p>
          <a:p>
            <a:endParaRPr lang="en-US" dirty="0"/>
          </a:p>
          <a:p>
            <a:r>
              <a:rPr lang="en-US" dirty="0"/>
              <a:t>Should triplet combinations be standard in R/R FLT3+ AML?</a:t>
            </a:r>
          </a:p>
          <a:p>
            <a:endParaRPr lang="en-US" dirty="0"/>
          </a:p>
        </p:txBody>
      </p:sp>
      <p:sp>
        <p:nvSpPr>
          <p:cNvPr id="4" name="TextBox 3">
            <a:extLst>
              <a:ext uri="{FF2B5EF4-FFF2-40B4-BE49-F238E27FC236}">
                <a16:creationId xmlns:a16="http://schemas.microsoft.com/office/drawing/2014/main" id="{5BC4CE40-F8E5-1343-8CB6-07D45491F227}"/>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92330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46B8-1F53-3040-BD92-610EEE2C38FC}"/>
              </a:ext>
            </a:extLst>
          </p:cNvPr>
          <p:cNvSpPr>
            <a:spLocks noGrp="1"/>
          </p:cNvSpPr>
          <p:nvPr>
            <p:ph type="title"/>
          </p:nvPr>
        </p:nvSpPr>
        <p:spPr/>
        <p:txBody>
          <a:bodyPr/>
          <a:lstStyle/>
          <a:p>
            <a:r>
              <a:rPr lang="en-US" dirty="0"/>
              <a:t>Targeting IDH</a:t>
            </a:r>
          </a:p>
        </p:txBody>
      </p:sp>
      <p:sp>
        <p:nvSpPr>
          <p:cNvPr id="3" name="Content Placeholder 2">
            <a:extLst>
              <a:ext uri="{FF2B5EF4-FFF2-40B4-BE49-F238E27FC236}">
                <a16:creationId xmlns:a16="http://schemas.microsoft.com/office/drawing/2014/main" id="{CCD1673F-9C05-F14C-9370-DEA2D216D1EB}"/>
              </a:ext>
            </a:extLst>
          </p:cNvPr>
          <p:cNvSpPr>
            <a:spLocks noGrp="1"/>
          </p:cNvSpPr>
          <p:nvPr>
            <p:ph idx="1"/>
          </p:nvPr>
        </p:nvSpPr>
        <p:spPr>
          <a:xfrm>
            <a:off x="838200" y="1825625"/>
            <a:ext cx="10158984" cy="4351338"/>
          </a:xfrm>
        </p:spPr>
        <p:txBody>
          <a:bodyPr/>
          <a:lstStyle/>
          <a:p>
            <a:r>
              <a:rPr lang="en-US" dirty="0"/>
              <a:t>Established strategy in the R/R setting as a single agent…or is it?</a:t>
            </a:r>
          </a:p>
          <a:p>
            <a:endParaRPr lang="en-US" dirty="0"/>
          </a:p>
          <a:p>
            <a:r>
              <a:rPr lang="en-US" dirty="0"/>
              <a:t>Can we do better with combinations?</a:t>
            </a:r>
          </a:p>
          <a:p>
            <a:endParaRPr lang="en-US" dirty="0"/>
          </a:p>
          <a:p>
            <a:r>
              <a:rPr lang="en-US" dirty="0"/>
              <a:t>Can we move it up-front?</a:t>
            </a:r>
          </a:p>
        </p:txBody>
      </p:sp>
      <p:sp>
        <p:nvSpPr>
          <p:cNvPr id="4" name="TextBox 3">
            <a:extLst>
              <a:ext uri="{FF2B5EF4-FFF2-40B4-BE49-F238E27FC236}">
                <a16:creationId xmlns:a16="http://schemas.microsoft.com/office/drawing/2014/main" id="{E9E7B480-3399-FF44-9AE6-FF71DA0C5715}"/>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05458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F9FB-CAFD-4C4A-9BF8-08023F205FAA}"/>
              </a:ext>
            </a:extLst>
          </p:cNvPr>
          <p:cNvSpPr>
            <a:spLocks noGrp="1"/>
          </p:cNvSpPr>
          <p:nvPr>
            <p:ph type="title"/>
          </p:nvPr>
        </p:nvSpPr>
        <p:spPr/>
        <p:txBody>
          <a:bodyPr/>
          <a:lstStyle/>
          <a:p>
            <a:r>
              <a:rPr lang="en-US" dirty="0"/>
              <a:t>IDH Inhibitors in IDH+ R/R AML are Standard of Care</a:t>
            </a:r>
          </a:p>
        </p:txBody>
      </p:sp>
      <p:sp>
        <p:nvSpPr>
          <p:cNvPr id="3" name="Content Placeholder 2">
            <a:extLst>
              <a:ext uri="{FF2B5EF4-FFF2-40B4-BE49-F238E27FC236}">
                <a16:creationId xmlns:a16="http://schemas.microsoft.com/office/drawing/2014/main" id="{4F98CC43-D7CC-A64E-B3F3-D6B46C4AB4FD}"/>
              </a:ext>
            </a:extLst>
          </p:cNvPr>
          <p:cNvSpPr>
            <a:spLocks noGrp="1"/>
          </p:cNvSpPr>
          <p:nvPr>
            <p:ph idx="1"/>
          </p:nvPr>
        </p:nvSpPr>
        <p:spPr/>
        <p:txBody>
          <a:bodyPr/>
          <a:lstStyle/>
          <a:p>
            <a:r>
              <a:rPr lang="en-US" dirty="0"/>
              <a:t>FDA approved</a:t>
            </a:r>
          </a:p>
          <a:p>
            <a:endParaRPr lang="en-US" dirty="0"/>
          </a:p>
          <a:p>
            <a:r>
              <a:rPr lang="en-US" dirty="0"/>
              <a:t>Listed in NCCN</a:t>
            </a:r>
          </a:p>
          <a:p>
            <a:endParaRPr lang="en-US" dirty="0"/>
          </a:p>
          <a:p>
            <a:r>
              <a:rPr lang="en-US" dirty="0"/>
              <a:t>Based on single arm uncontrolled studies</a:t>
            </a:r>
          </a:p>
          <a:p>
            <a:endParaRPr lang="en-US" dirty="0"/>
          </a:p>
          <a:p>
            <a:r>
              <a:rPr lang="en-US" dirty="0"/>
              <a:t>What would you see in a randomized study?</a:t>
            </a:r>
          </a:p>
        </p:txBody>
      </p:sp>
      <p:sp>
        <p:nvSpPr>
          <p:cNvPr id="4" name="TextBox 3">
            <a:extLst>
              <a:ext uri="{FF2B5EF4-FFF2-40B4-BE49-F238E27FC236}">
                <a16:creationId xmlns:a16="http://schemas.microsoft.com/office/drawing/2014/main" id="{12366EE7-7E34-5E46-B978-7190D0E38C35}"/>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77813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E878-84E7-934C-99CF-0FE07E31552F}"/>
              </a:ext>
            </a:extLst>
          </p:cNvPr>
          <p:cNvSpPr>
            <a:spLocks noGrp="1"/>
          </p:cNvSpPr>
          <p:nvPr>
            <p:ph type="title"/>
          </p:nvPr>
        </p:nvSpPr>
        <p:spPr/>
        <p:txBody>
          <a:bodyPr/>
          <a:lstStyle/>
          <a:p>
            <a:r>
              <a:rPr lang="en-US" dirty="0" err="1"/>
              <a:t>Ivosidenib</a:t>
            </a:r>
            <a:r>
              <a:rPr lang="en-US" dirty="0"/>
              <a:t> + </a:t>
            </a:r>
            <a:r>
              <a:rPr lang="en-US" dirty="0" err="1"/>
              <a:t>Azacitidine</a:t>
            </a:r>
            <a:r>
              <a:rPr lang="en-US" dirty="0"/>
              <a:t> for Newly Diagnosed “Unfit” AML</a:t>
            </a:r>
          </a:p>
        </p:txBody>
      </p:sp>
      <p:sp>
        <p:nvSpPr>
          <p:cNvPr id="3" name="Content Placeholder 2">
            <a:extLst>
              <a:ext uri="{FF2B5EF4-FFF2-40B4-BE49-F238E27FC236}">
                <a16:creationId xmlns:a16="http://schemas.microsoft.com/office/drawing/2014/main" id="{A78C905F-D24B-7049-9E64-9D56C0B87522}"/>
              </a:ext>
            </a:extLst>
          </p:cNvPr>
          <p:cNvSpPr>
            <a:spLocks noGrp="1"/>
          </p:cNvSpPr>
          <p:nvPr>
            <p:ph idx="1"/>
          </p:nvPr>
        </p:nvSpPr>
        <p:spPr/>
        <p:txBody>
          <a:bodyPr/>
          <a:lstStyle/>
          <a:p>
            <a:r>
              <a:rPr lang="en-US" dirty="0"/>
              <a:t>Ivo/</a:t>
            </a:r>
            <a:r>
              <a:rPr lang="en-US" dirty="0" err="1"/>
              <a:t>aza</a:t>
            </a:r>
            <a:r>
              <a:rPr lang="en-US" dirty="0"/>
              <a:t> clearly superior</a:t>
            </a:r>
          </a:p>
          <a:p>
            <a:endParaRPr lang="en-US" dirty="0"/>
          </a:p>
          <a:p>
            <a:r>
              <a:rPr lang="en-US" dirty="0"/>
              <a:t>How does this (or should it) impact the current treatment landscape with </a:t>
            </a:r>
            <a:r>
              <a:rPr lang="en-US" dirty="0" err="1"/>
              <a:t>venetoclax</a:t>
            </a:r>
            <a:r>
              <a:rPr lang="en-US" dirty="0"/>
              <a:t>?</a:t>
            </a:r>
          </a:p>
          <a:p>
            <a:endParaRPr lang="en-US" dirty="0"/>
          </a:p>
          <a:p>
            <a:r>
              <a:rPr lang="en-US" dirty="0"/>
              <a:t>Different finding than seen with IDH2…</a:t>
            </a:r>
          </a:p>
        </p:txBody>
      </p:sp>
      <p:sp>
        <p:nvSpPr>
          <p:cNvPr id="4" name="TextBox 3">
            <a:extLst>
              <a:ext uri="{FF2B5EF4-FFF2-40B4-BE49-F238E27FC236}">
                <a16:creationId xmlns:a16="http://schemas.microsoft.com/office/drawing/2014/main" id="{96EFD0AD-E755-0848-90C5-84772BDADFBA}"/>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3131058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FD80-6A13-BB4B-AAB2-7B36D2399687}"/>
              </a:ext>
            </a:extLst>
          </p:cNvPr>
          <p:cNvSpPr>
            <a:spLocks noGrp="1"/>
          </p:cNvSpPr>
          <p:nvPr>
            <p:ph type="title"/>
          </p:nvPr>
        </p:nvSpPr>
        <p:spPr/>
        <p:txBody>
          <a:bodyPr/>
          <a:lstStyle/>
          <a:p>
            <a:r>
              <a:rPr lang="en-US" dirty="0"/>
              <a:t>Different Outcomes for IDH1 and IDH2?</a:t>
            </a:r>
          </a:p>
        </p:txBody>
      </p:sp>
      <p:sp>
        <p:nvSpPr>
          <p:cNvPr id="3" name="Content Placeholder 2">
            <a:extLst>
              <a:ext uri="{FF2B5EF4-FFF2-40B4-BE49-F238E27FC236}">
                <a16:creationId xmlns:a16="http://schemas.microsoft.com/office/drawing/2014/main" id="{CA526B79-B8B0-AA45-A588-F0D4B053EBDC}"/>
              </a:ext>
            </a:extLst>
          </p:cNvPr>
          <p:cNvSpPr>
            <a:spLocks noGrp="1"/>
          </p:cNvSpPr>
          <p:nvPr>
            <p:ph idx="1"/>
          </p:nvPr>
        </p:nvSpPr>
        <p:spPr/>
        <p:txBody>
          <a:bodyPr/>
          <a:lstStyle/>
          <a:p>
            <a:r>
              <a:rPr lang="en-US" dirty="0" err="1"/>
              <a:t>Ivosidenib</a:t>
            </a:r>
            <a:r>
              <a:rPr lang="en-US" dirty="0"/>
              <a:t> and </a:t>
            </a:r>
            <a:r>
              <a:rPr lang="en-US"/>
              <a:t>enasidenib </a:t>
            </a:r>
            <a:r>
              <a:rPr lang="en-US" dirty="0"/>
              <a:t>seem equivalent in the R/R setting</a:t>
            </a:r>
          </a:p>
          <a:p>
            <a:endParaRPr lang="en-US" dirty="0"/>
          </a:p>
          <a:p>
            <a:r>
              <a:rPr lang="en-US" dirty="0"/>
              <a:t>Differences in salvage or crossover for the control arm of these two studies?</a:t>
            </a:r>
          </a:p>
        </p:txBody>
      </p:sp>
      <p:sp>
        <p:nvSpPr>
          <p:cNvPr id="5" name="TextBox 4">
            <a:extLst>
              <a:ext uri="{FF2B5EF4-FFF2-40B4-BE49-F238E27FC236}">
                <a16:creationId xmlns:a16="http://schemas.microsoft.com/office/drawing/2014/main" id="{D5751C04-AFFA-2C45-8419-9800102C2C05}"/>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296817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D540-F85F-254A-AE04-2AB7BF11AF15}"/>
              </a:ext>
            </a:extLst>
          </p:cNvPr>
          <p:cNvSpPr>
            <a:spLocks noGrp="1"/>
          </p:cNvSpPr>
          <p:nvPr>
            <p:ph type="title"/>
          </p:nvPr>
        </p:nvSpPr>
        <p:spPr/>
        <p:txBody>
          <a:bodyPr/>
          <a:lstStyle/>
          <a:p>
            <a:r>
              <a:rPr lang="en-US" dirty="0"/>
              <a:t>Triple Combinations with IDH Inhibitors and </a:t>
            </a:r>
            <a:r>
              <a:rPr lang="en-US" dirty="0" err="1"/>
              <a:t>Venetoclax</a:t>
            </a:r>
            <a:endParaRPr lang="en-US" dirty="0"/>
          </a:p>
        </p:txBody>
      </p:sp>
      <p:sp>
        <p:nvSpPr>
          <p:cNvPr id="3" name="Content Placeholder 2">
            <a:extLst>
              <a:ext uri="{FF2B5EF4-FFF2-40B4-BE49-F238E27FC236}">
                <a16:creationId xmlns:a16="http://schemas.microsoft.com/office/drawing/2014/main" id="{40DF776F-8702-524E-9ED3-5F75044B079A}"/>
              </a:ext>
            </a:extLst>
          </p:cNvPr>
          <p:cNvSpPr>
            <a:spLocks noGrp="1"/>
          </p:cNvSpPr>
          <p:nvPr>
            <p:ph idx="1"/>
          </p:nvPr>
        </p:nvSpPr>
        <p:spPr/>
        <p:txBody>
          <a:bodyPr/>
          <a:lstStyle/>
          <a:p>
            <a:r>
              <a:rPr lang="en-US" dirty="0" err="1"/>
              <a:t>Ivosidenib</a:t>
            </a:r>
            <a:r>
              <a:rPr lang="en-US" dirty="0"/>
              <a:t> + </a:t>
            </a:r>
            <a:r>
              <a:rPr lang="en-US" dirty="0" err="1"/>
              <a:t>venetoclax</a:t>
            </a:r>
            <a:r>
              <a:rPr lang="en-US" dirty="0"/>
              <a:t> + </a:t>
            </a:r>
            <a:r>
              <a:rPr lang="en-US" dirty="0" err="1"/>
              <a:t>azacitidine</a:t>
            </a:r>
            <a:endParaRPr lang="en-US" dirty="0"/>
          </a:p>
          <a:p>
            <a:endParaRPr lang="en-US" dirty="0"/>
          </a:p>
          <a:p>
            <a:r>
              <a:rPr lang="en-US" dirty="0"/>
              <a:t>Newly diagnosed and R/R</a:t>
            </a:r>
          </a:p>
          <a:p>
            <a:endParaRPr lang="en-US" dirty="0"/>
          </a:p>
          <a:p>
            <a:r>
              <a:rPr lang="en-US" dirty="0"/>
              <a:t>Small numbers</a:t>
            </a:r>
          </a:p>
        </p:txBody>
      </p:sp>
      <p:sp>
        <p:nvSpPr>
          <p:cNvPr id="4" name="TextBox 3">
            <a:extLst>
              <a:ext uri="{FF2B5EF4-FFF2-40B4-BE49-F238E27FC236}">
                <a16:creationId xmlns:a16="http://schemas.microsoft.com/office/drawing/2014/main" id="{C565080C-6237-6047-B484-BA5F56D83B89}"/>
              </a:ext>
            </a:extLst>
          </p:cNvPr>
          <p:cNvSpPr txBox="1"/>
          <p:nvPr/>
        </p:nvSpPr>
        <p:spPr>
          <a:xfrm>
            <a:off x="0" y="6488668"/>
            <a:ext cx="61691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Courtesy of Daniel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Pollyea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MS</a:t>
            </a:r>
          </a:p>
        </p:txBody>
      </p:sp>
    </p:spTree>
    <p:extLst>
      <p:ext uri="{BB962C8B-B14F-4D97-AF65-F5344CB8AC3E}">
        <p14:creationId xmlns:p14="http://schemas.microsoft.com/office/powerpoint/2010/main" val="2944280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C2CF59-708A-2042-A65C-4E21493B6FD9}"/>
              </a:ext>
            </a:extLst>
          </p:cNvPr>
          <p:cNvSpPr/>
          <p:nvPr/>
        </p:nvSpPr>
        <p:spPr bwMode="auto">
          <a:xfrm>
            <a:off x="300569" y="1700808"/>
            <a:ext cx="1158240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chemeClr val="bg1"/>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4461F5-6148-8E49-A576-21A875610577}"/>
              </a:ext>
            </a:extLst>
          </p:cNvPr>
          <p:cNvSpPr>
            <a:spLocks noGrp="1"/>
          </p:cNvSpPr>
          <p:nvPr>
            <p:ph type="title"/>
          </p:nvPr>
        </p:nvSpPr>
        <p:spPr>
          <a:xfrm>
            <a:off x="912286" y="44624"/>
            <a:ext cx="10358967" cy="1143000"/>
          </a:xfrm>
        </p:spPr>
        <p:txBody>
          <a:bodyPr/>
          <a:lstStyle/>
          <a:p>
            <a:r>
              <a:rPr lang="en-US" dirty="0"/>
              <a:t>Agenda</a:t>
            </a:r>
          </a:p>
        </p:txBody>
      </p:sp>
      <p:sp>
        <p:nvSpPr>
          <p:cNvPr id="3" name="Content Placeholder 2">
            <a:extLst>
              <a:ext uri="{FF2B5EF4-FFF2-40B4-BE49-F238E27FC236}">
                <a16:creationId xmlns:a16="http://schemas.microsoft.com/office/drawing/2014/main" id="{CCADA11B-700D-4D43-9C41-9683101FBE05}"/>
              </a:ext>
            </a:extLst>
          </p:cNvPr>
          <p:cNvSpPr>
            <a:spLocks noGrp="1"/>
          </p:cNvSpPr>
          <p:nvPr>
            <p:ph idx="1"/>
          </p:nvPr>
        </p:nvSpPr>
        <p:spPr>
          <a:xfrm>
            <a:off x="288032" y="1187624"/>
            <a:ext cx="11352584" cy="4799013"/>
          </a:xfrm>
        </p:spPr>
        <p:txBody>
          <a:bodyPr/>
          <a:lstStyle/>
          <a:p>
            <a:pPr marL="466725" indent="0">
              <a:spcBef>
                <a:spcPts val="800"/>
              </a:spcBef>
              <a:spcAft>
                <a:spcPts val="0"/>
              </a:spcAft>
              <a:buNone/>
            </a:pPr>
            <a:r>
              <a:rPr lang="en-US" sz="2800" dirty="0">
                <a:solidFill>
                  <a:schemeClr val="tx1"/>
                </a:solidFill>
              </a:rPr>
              <a:t>Module 1: Acute Myeloid Leukemia</a:t>
            </a:r>
          </a:p>
          <a:p>
            <a:pPr marL="466725" indent="0">
              <a:spcBef>
                <a:spcPts val="800"/>
              </a:spcBef>
              <a:spcAft>
                <a:spcPts val="0"/>
              </a:spcAft>
              <a:buNone/>
            </a:pPr>
            <a:r>
              <a:rPr lang="en-US" sz="2800" dirty="0">
                <a:solidFill>
                  <a:schemeClr val="bg1"/>
                </a:solidFill>
              </a:rPr>
              <a:t>Module 2: </a:t>
            </a:r>
            <a:r>
              <a:rPr lang="en-US" sz="2800">
                <a:solidFill>
                  <a:schemeClr val="bg1"/>
                </a:solidFill>
              </a:rPr>
              <a:t>Myelodysplastic Syndromes (MDS) </a:t>
            </a:r>
            <a:endParaRPr lang="en-US" sz="2800" dirty="0">
              <a:solidFill>
                <a:schemeClr val="bg1"/>
              </a:solidFill>
            </a:endParaRPr>
          </a:p>
          <a:p>
            <a:pPr marL="809625" indent="-342900">
              <a:spcBef>
                <a:spcPts val="400"/>
              </a:spcBef>
              <a:spcAft>
                <a:spcPts val="0"/>
              </a:spcAft>
            </a:pPr>
            <a:r>
              <a:rPr lang="en-US" sz="2400" b="0" dirty="0">
                <a:solidFill>
                  <a:schemeClr val="tx1"/>
                </a:solidFill>
              </a:rPr>
              <a:t>IPSS-M: New MDS prognostic score</a:t>
            </a:r>
          </a:p>
          <a:p>
            <a:pPr marL="809625" indent="-342900">
              <a:spcBef>
                <a:spcPts val="400"/>
              </a:spcBef>
              <a:spcAft>
                <a:spcPts val="0"/>
              </a:spcAft>
            </a:pPr>
            <a:r>
              <a:rPr lang="en-US" sz="2400" b="0" dirty="0">
                <a:solidFill>
                  <a:schemeClr val="tx1"/>
                </a:solidFill>
              </a:rPr>
              <a:t>PANTHER trial: </a:t>
            </a:r>
            <a:r>
              <a:rPr lang="en-US" sz="2400" b="0" dirty="0" err="1">
                <a:solidFill>
                  <a:schemeClr val="tx1"/>
                </a:solidFill>
              </a:rPr>
              <a:t>Pevonedistat</a:t>
            </a:r>
            <a:r>
              <a:rPr lang="en-US" sz="2400" b="0" dirty="0">
                <a:solidFill>
                  <a:schemeClr val="tx1"/>
                </a:solidFill>
              </a:rPr>
              <a:t>/azacitidine</a:t>
            </a:r>
          </a:p>
          <a:p>
            <a:pPr marL="809625" indent="-342900">
              <a:spcBef>
                <a:spcPts val="400"/>
              </a:spcBef>
              <a:spcAft>
                <a:spcPts val="0"/>
              </a:spcAft>
            </a:pPr>
            <a:r>
              <a:rPr lang="en-US" sz="2400" b="0" dirty="0">
                <a:solidFill>
                  <a:schemeClr val="tx1"/>
                </a:solidFill>
              </a:rPr>
              <a:t>ENHANCE trial: </a:t>
            </a:r>
            <a:r>
              <a:rPr lang="en-US" sz="2400" b="0" dirty="0" err="1">
                <a:solidFill>
                  <a:schemeClr val="tx1"/>
                </a:solidFill>
              </a:rPr>
              <a:t>Magrolimab</a:t>
            </a:r>
            <a:r>
              <a:rPr lang="en-US" sz="2400" b="0" dirty="0">
                <a:solidFill>
                  <a:schemeClr val="tx1"/>
                </a:solidFill>
              </a:rPr>
              <a:t>/azacitidine</a:t>
            </a:r>
          </a:p>
          <a:p>
            <a:pPr marL="809625" indent="-342900">
              <a:spcBef>
                <a:spcPts val="400"/>
              </a:spcBef>
              <a:spcAft>
                <a:spcPts val="0"/>
              </a:spcAft>
            </a:pPr>
            <a:r>
              <a:rPr lang="en-US" sz="2400" b="0" dirty="0">
                <a:solidFill>
                  <a:schemeClr val="tx1"/>
                </a:solidFill>
              </a:rPr>
              <a:t>Venetoclax/azacitidine for treatment naïve MDS</a:t>
            </a:r>
          </a:p>
          <a:p>
            <a:pPr marL="809625" indent="-342900">
              <a:spcBef>
                <a:spcPts val="400"/>
              </a:spcBef>
              <a:spcAft>
                <a:spcPts val="0"/>
              </a:spcAft>
            </a:pPr>
            <a:r>
              <a:rPr lang="en-US" sz="2400" b="0" dirty="0" err="1">
                <a:solidFill>
                  <a:schemeClr val="tx1"/>
                </a:solidFill>
              </a:rPr>
              <a:t>Venetoclax</a:t>
            </a:r>
            <a:r>
              <a:rPr lang="en-US" sz="2400" b="0" dirty="0">
                <a:solidFill>
                  <a:schemeClr val="tx1"/>
                </a:solidFill>
              </a:rPr>
              <a:t>/hypomethylating agents (HMA) for higher-risk MDS</a:t>
            </a:r>
          </a:p>
          <a:p>
            <a:pPr marL="809625" indent="-342900">
              <a:spcBef>
                <a:spcPts val="400"/>
              </a:spcBef>
              <a:spcAft>
                <a:spcPts val="0"/>
              </a:spcAft>
            </a:pPr>
            <a:r>
              <a:rPr lang="en-US" sz="2400" b="0" dirty="0">
                <a:solidFill>
                  <a:schemeClr val="tx1"/>
                </a:solidFill>
              </a:rPr>
              <a:t>ASCERTAIN trial: Oral decitabine/</a:t>
            </a:r>
            <a:r>
              <a:rPr lang="en-US" sz="2400" b="0" dirty="0" err="1">
                <a:solidFill>
                  <a:schemeClr val="tx1"/>
                </a:solidFill>
              </a:rPr>
              <a:t>cedazuridine</a:t>
            </a:r>
            <a:endParaRPr lang="en-US" sz="2400" b="0" dirty="0">
              <a:solidFill>
                <a:schemeClr val="tx1"/>
              </a:solidFill>
            </a:endParaRPr>
          </a:p>
          <a:p>
            <a:pPr marL="809625" indent="-342900">
              <a:spcBef>
                <a:spcPts val="400"/>
              </a:spcBef>
              <a:spcAft>
                <a:spcPts val="0"/>
              </a:spcAft>
            </a:pPr>
            <a:r>
              <a:rPr lang="en-US" sz="2400" b="0" dirty="0" err="1">
                <a:solidFill>
                  <a:schemeClr val="tx1"/>
                </a:solidFill>
              </a:rPr>
              <a:t>Sabatolimab</a:t>
            </a:r>
            <a:r>
              <a:rPr lang="en-US" sz="2400" b="0" dirty="0">
                <a:solidFill>
                  <a:schemeClr val="tx1"/>
                </a:solidFill>
              </a:rPr>
              <a:t>/HMA for higher-risk MDS</a:t>
            </a:r>
          </a:p>
          <a:p>
            <a:pPr marL="809625" indent="-342900">
              <a:spcBef>
                <a:spcPts val="400"/>
              </a:spcBef>
              <a:spcAft>
                <a:spcPts val="0"/>
              </a:spcAft>
            </a:pPr>
            <a:r>
              <a:rPr lang="en-US" sz="2400" b="0" dirty="0">
                <a:solidFill>
                  <a:schemeClr val="tx1"/>
                </a:solidFill>
              </a:rPr>
              <a:t>IDH2 mutations</a:t>
            </a:r>
          </a:p>
          <a:p>
            <a:pPr marL="809625" indent="-342900">
              <a:spcBef>
                <a:spcPts val="400"/>
              </a:spcBef>
              <a:spcAft>
                <a:spcPts val="0"/>
              </a:spcAft>
            </a:pPr>
            <a:r>
              <a:rPr lang="en-US" sz="2400" b="0" dirty="0">
                <a:solidFill>
                  <a:schemeClr val="tx1"/>
                </a:solidFill>
              </a:rPr>
              <a:t>IDIOME trial: </a:t>
            </a:r>
            <a:r>
              <a:rPr lang="en-US" sz="2400" b="0" dirty="0" err="1">
                <a:solidFill>
                  <a:schemeClr val="tx1"/>
                </a:solidFill>
              </a:rPr>
              <a:t>Ivosidenib</a:t>
            </a:r>
            <a:r>
              <a:rPr lang="en-US" sz="2400" b="0" dirty="0">
                <a:solidFill>
                  <a:schemeClr val="tx1"/>
                </a:solidFill>
              </a:rPr>
              <a:t> for MDS with an IDH1 mutation</a:t>
            </a:r>
          </a:p>
        </p:txBody>
      </p:sp>
    </p:spTree>
    <p:extLst>
      <p:ext uri="{BB962C8B-B14F-4D97-AF65-F5344CB8AC3E}">
        <p14:creationId xmlns:p14="http://schemas.microsoft.com/office/powerpoint/2010/main" val="6150879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7267"/>
            <a:ext cx="10358967" cy="901453"/>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836712"/>
            <a:ext cx="10440298"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a:t>
            </a:r>
            <a:r>
              <a:rPr lang="en-US" sz="1900" b="0" dirty="0" err="1"/>
              <a:t>BeyondSpring</a:t>
            </a:r>
            <a:r>
              <a:rPr lang="en-US" sz="1900" b="0" dirty="0"/>
              <a:t> Pharmaceuticals Inc,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CTI BioPharma Corp, Daiichi Sankyo Inc, Eisai Inc, EMD Serono Inc, </a:t>
            </a:r>
            <a:r>
              <a:rPr lang="en-US" sz="1900" b="0" dirty="0" err="1"/>
              <a:t>Epizyme</a:t>
            </a:r>
            <a:r>
              <a:rPr lang="en-US" sz="1900" b="0" dirty="0"/>
              <a:t> Inc, Exact Sciences Inc, </a:t>
            </a:r>
            <a:r>
              <a:rPr lang="en-US" sz="1900" b="0" dirty="0" err="1"/>
              <a:t>Exelixis</a:t>
            </a:r>
            <a:r>
              <a:rPr lang="en-US" sz="1900" b="0" dirty="0"/>
              <a:t> Inc, Five Prime Therapeutics Inc, Foundation Medicine, G1 Therapeutics Inc, Genentech, a member of the Roche Group, Genmab,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a:t>
            </a:r>
            <a:r>
              <a:rPr lang="en-US" sz="1900" b="0" dirty="0" err="1"/>
              <a:t>Mersana</a:t>
            </a:r>
            <a:r>
              <a:rPr lang="en-US" sz="1900" b="0" dirty="0"/>
              <a:t> Therapeutics Inc, </a:t>
            </a:r>
            <a:r>
              <a:rPr lang="en-US" sz="1900" b="0" dirty="0" err="1"/>
              <a:t>Natera</a:t>
            </a:r>
            <a:r>
              <a:rPr lang="en-US" sz="1900" b="0" dirty="0"/>
              <a:t> Inc, Novartis,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a:t>
            </a:r>
            <a:r>
              <a:rPr lang="en-US" sz="1900" b="0" dirty="0" err="1"/>
              <a:t>Servier</a:t>
            </a:r>
            <a:r>
              <a:rPr lang="en-US" sz="1900" b="0" dirty="0"/>
              <a:t> Pharmaceuticals LLC, Sumitomo Dainippon Pharma Oncology Inc, Taiho Oncology Inc, Takeda Pharmaceuticals USA Inc, </a:t>
            </a:r>
            <a:r>
              <a:rPr lang="en-US" sz="1900" b="0" dirty="0" err="1"/>
              <a:t>Tesaro</a:t>
            </a:r>
            <a:r>
              <a:rPr lang="en-US" sz="1900" b="0" dirty="0"/>
              <a:t>, A GSK Company, TG Therapeutics Inc, Turning Point Therapeutics Inc, </a:t>
            </a:r>
            <a:r>
              <a:rPr lang="en-US" sz="1900" b="0" dirty="0" err="1"/>
              <a:t>Verastem</a:t>
            </a:r>
            <a:r>
              <a:rPr lang="en-US" sz="1900" b="0" dirty="0"/>
              <a:t> Inc and </a:t>
            </a:r>
            <a:r>
              <a:rPr lang="en-US" sz="1900" b="0" dirty="0" err="1"/>
              <a:t>Zymeworks</a:t>
            </a:r>
            <a:r>
              <a:rPr lang="en-US" sz="1900" b="0" dirty="0"/>
              <a:t> Inc.</a:t>
            </a:r>
          </a:p>
        </p:txBody>
      </p:sp>
    </p:spTree>
    <p:extLst>
      <p:ext uri="{BB962C8B-B14F-4D97-AF65-F5344CB8AC3E}">
        <p14:creationId xmlns:p14="http://schemas.microsoft.com/office/powerpoint/2010/main" val="3772830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16" name="Rectangle 15">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Graphical user interface, website&#10;&#10;Description automatically generated">
            <a:extLst>
              <a:ext uri="{FF2B5EF4-FFF2-40B4-BE49-F238E27FC236}">
                <a16:creationId xmlns:a16="http://schemas.microsoft.com/office/drawing/2014/main" id="{F3267702-BD19-3741-AE1C-CD5306424F55}"/>
              </a:ext>
            </a:extLst>
          </p:cNvPr>
          <p:cNvPicPr>
            <a:picLocks noGrp="1" noChangeAspect="1"/>
          </p:cNvPicPr>
          <p:nvPr>
            <p:ph idx="1"/>
          </p:nvPr>
        </p:nvPicPr>
        <p:blipFill rotWithShape="1">
          <a:blip r:embed="rId2"/>
          <a:srcRect b="2174"/>
          <a:stretch/>
        </p:blipFill>
        <p:spPr>
          <a:xfrm>
            <a:off x="20" y="10"/>
            <a:ext cx="12191979" cy="6857989"/>
          </a:xfrm>
          <a:prstGeom prst="rect">
            <a:avLst/>
          </a:prstGeom>
        </p:spPr>
      </p:pic>
      <p:sp>
        <p:nvSpPr>
          <p:cNvPr id="8" name="TextBox 7">
            <a:extLst>
              <a:ext uri="{FF2B5EF4-FFF2-40B4-BE49-F238E27FC236}">
                <a16:creationId xmlns:a16="http://schemas.microsoft.com/office/drawing/2014/main" id="{C015BEF5-B1D7-1449-B181-1D83FF017EC6}"/>
              </a:ext>
            </a:extLst>
          </p:cNvPr>
          <p:cNvSpPr txBox="1"/>
          <p:nvPr/>
        </p:nvSpPr>
        <p:spPr>
          <a:xfrm>
            <a:off x="9351264" y="6484347"/>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098958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91AC-A559-4294-A210-6F3CFF66780B}"/>
              </a:ext>
            </a:extLst>
          </p:cNvPr>
          <p:cNvSpPr>
            <a:spLocks noGrp="1"/>
          </p:cNvSpPr>
          <p:nvPr>
            <p:ph type="title"/>
          </p:nvPr>
        </p:nvSpPr>
        <p:spPr/>
        <p:txBody>
          <a:bodyPr/>
          <a:lstStyle/>
          <a:p>
            <a:r>
              <a:rPr lang="en-US" dirty="0"/>
              <a:t>Development of IPSS-M: Conclusions</a:t>
            </a:r>
          </a:p>
        </p:txBody>
      </p:sp>
      <p:sp>
        <p:nvSpPr>
          <p:cNvPr id="3" name="Content Placeholder 2">
            <a:extLst>
              <a:ext uri="{FF2B5EF4-FFF2-40B4-BE49-F238E27FC236}">
                <a16:creationId xmlns:a16="http://schemas.microsoft.com/office/drawing/2014/main" id="{25900E9D-A622-4535-B35B-D3CFEB876A99}"/>
              </a:ext>
            </a:extLst>
          </p:cNvPr>
          <p:cNvSpPr>
            <a:spLocks noGrp="1"/>
          </p:cNvSpPr>
          <p:nvPr>
            <p:ph idx="1"/>
          </p:nvPr>
        </p:nvSpPr>
        <p:spPr/>
        <p:txBody>
          <a:bodyPr/>
          <a:lstStyle/>
          <a:p>
            <a:r>
              <a:rPr lang="en-US" dirty="0"/>
              <a:t>IPSS-M combines conventional parameters with mutations in </a:t>
            </a:r>
            <a:br>
              <a:rPr lang="en-US" dirty="0"/>
            </a:br>
            <a:r>
              <a:rPr lang="en-US" dirty="0"/>
              <a:t>31 key genes to improve MDS risk stratification</a:t>
            </a:r>
          </a:p>
          <a:p>
            <a:r>
              <a:rPr lang="en-US" dirty="0"/>
              <a:t>Risk score is personalized as a continuous score, reproducible, and interpretable, as 1-unit increase in score doubles risk </a:t>
            </a:r>
          </a:p>
          <a:p>
            <a:r>
              <a:rPr lang="en-US" dirty="0"/>
              <a:t>6-category risk schema developed </a:t>
            </a:r>
          </a:p>
          <a:p>
            <a:r>
              <a:rPr lang="en-US" dirty="0"/>
              <a:t>Includes a strategy to handle missing data and a web calculator</a:t>
            </a:r>
          </a:p>
        </p:txBody>
      </p:sp>
      <p:sp>
        <p:nvSpPr>
          <p:cNvPr id="4" name="Text Box 15">
            <a:extLst>
              <a:ext uri="{FF2B5EF4-FFF2-40B4-BE49-F238E27FC236}">
                <a16:creationId xmlns:a16="http://schemas.microsoft.com/office/drawing/2014/main" id="{0C992D62-D4AB-4480-A1C8-C2448C1E974A}"/>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Bernard. ASH 2021. Abstr 61. </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3AE877F-8188-5C40-8D6E-94A00C1BF13A}"/>
              </a:ext>
            </a:extLst>
          </p:cNvPr>
          <p:cNvSpPr txBox="1"/>
          <p:nvPr/>
        </p:nvSpPr>
        <p:spPr>
          <a:xfrm>
            <a:off x="9351264" y="6414346"/>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487476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77FF-838C-4C32-AFFD-03C07AE3CBE2}"/>
              </a:ext>
            </a:extLst>
          </p:cNvPr>
          <p:cNvSpPr>
            <a:spLocks noGrp="1"/>
          </p:cNvSpPr>
          <p:nvPr>
            <p:ph type="title"/>
          </p:nvPr>
        </p:nvSpPr>
        <p:spPr/>
        <p:txBody>
          <a:bodyPr/>
          <a:lstStyle/>
          <a:p>
            <a:r>
              <a:rPr lang="pl-PL" dirty="0"/>
              <a:t>PANTHER</a:t>
            </a:r>
            <a:r>
              <a:rPr lang="en-US" dirty="0">
                <a:cs typeface="Comic Sans MS" charset="0"/>
              </a:rPr>
              <a:t>: Study Design</a:t>
            </a:r>
            <a:endParaRPr lang="en-US" dirty="0"/>
          </a:p>
        </p:txBody>
      </p:sp>
      <p:sp>
        <p:nvSpPr>
          <p:cNvPr id="17" name="Content Placeholder 16">
            <a:extLst>
              <a:ext uri="{FF2B5EF4-FFF2-40B4-BE49-F238E27FC236}">
                <a16:creationId xmlns:a16="http://schemas.microsoft.com/office/drawing/2014/main" id="{65466BB2-920C-4205-9098-04DDE676CECB}"/>
              </a:ext>
            </a:extLst>
          </p:cNvPr>
          <p:cNvSpPr>
            <a:spLocks noGrp="1"/>
          </p:cNvSpPr>
          <p:nvPr>
            <p:ph idx="1"/>
          </p:nvPr>
        </p:nvSpPr>
        <p:spPr>
          <a:xfrm>
            <a:off x="604073" y="1513047"/>
            <a:ext cx="10877529" cy="472452"/>
          </a:xfrm>
        </p:spPr>
        <p:txBody>
          <a:bodyPr/>
          <a:lstStyle/>
          <a:p>
            <a:r>
              <a:rPr lang="en-US" altLang="en-US" sz="2000" dirty="0"/>
              <a:t>Global, multicenter, randomized, open-label phase III trial</a:t>
            </a:r>
          </a:p>
        </p:txBody>
      </p:sp>
      <p:sp>
        <p:nvSpPr>
          <p:cNvPr id="11" name="Rectangle 49">
            <a:extLst>
              <a:ext uri="{FF2B5EF4-FFF2-40B4-BE49-F238E27FC236}">
                <a16:creationId xmlns:a16="http://schemas.microsoft.com/office/drawing/2014/main" id="{087CC857-4934-4EC1-A4E3-50303B2BF654}"/>
              </a:ext>
            </a:extLst>
          </p:cNvPr>
          <p:cNvSpPr>
            <a:spLocks noChangeArrowheads="1"/>
          </p:cNvSpPr>
          <p:nvPr/>
        </p:nvSpPr>
        <p:spPr bwMode="auto">
          <a:xfrm>
            <a:off x="4670177" y="2435117"/>
            <a:ext cx="2968256" cy="698498"/>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816353" rtl="0" eaLnBrk="0" fontAlgn="base" latinLnBrk="0" hangingPunct="0">
              <a:lnSpc>
                <a:spcPct val="100000"/>
              </a:lnSpc>
              <a:spcBef>
                <a:spcPts val="0"/>
              </a:spcBef>
              <a:spcAft>
                <a:spcPts val="0"/>
              </a:spcAft>
              <a:buClr>
                <a:srgbClr val="FEFDDE"/>
              </a:buClr>
              <a:buSzTx/>
              <a:buFont typeface="Wingdings" panose="05000000000000000000" pitchFamily="2" charset="2"/>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Pevonedistat </a:t>
            </a: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Azacitidine </a:t>
            </a:r>
          </a:p>
          <a:p>
            <a:pPr marL="0" marR="0" lvl="0" indent="0" algn="ctr" defTabSz="816353" rtl="0" eaLnBrk="0" fontAlgn="base" latinLnBrk="0" hangingPunct="0">
              <a:lnSpc>
                <a:spcPct val="10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 = 227)</a:t>
            </a:r>
          </a:p>
        </p:txBody>
      </p:sp>
      <p:sp>
        <p:nvSpPr>
          <p:cNvPr id="19" name="Line 53">
            <a:extLst>
              <a:ext uri="{FF2B5EF4-FFF2-40B4-BE49-F238E27FC236}">
                <a16:creationId xmlns:a16="http://schemas.microsoft.com/office/drawing/2014/main" id="{018ECE2F-379E-492C-9F72-298F7074FF0D}"/>
              </a:ext>
            </a:extLst>
          </p:cNvPr>
          <p:cNvSpPr>
            <a:spLocks noChangeShapeType="1"/>
          </p:cNvSpPr>
          <p:nvPr/>
        </p:nvSpPr>
        <p:spPr bwMode="auto">
          <a:xfrm>
            <a:off x="3939424" y="3272078"/>
            <a:ext cx="622300" cy="350837"/>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Line 54">
            <a:extLst>
              <a:ext uri="{FF2B5EF4-FFF2-40B4-BE49-F238E27FC236}">
                <a16:creationId xmlns:a16="http://schemas.microsoft.com/office/drawing/2014/main" id="{D94D7372-BE74-49E4-BE73-B99AE9A43723}"/>
              </a:ext>
            </a:extLst>
          </p:cNvPr>
          <p:cNvSpPr>
            <a:spLocks noChangeShapeType="1"/>
          </p:cNvSpPr>
          <p:nvPr/>
        </p:nvSpPr>
        <p:spPr bwMode="auto">
          <a:xfrm flipV="1">
            <a:off x="3939424" y="2755171"/>
            <a:ext cx="622300" cy="347662"/>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Text Box 45">
            <a:extLst>
              <a:ext uri="{FF2B5EF4-FFF2-40B4-BE49-F238E27FC236}">
                <a16:creationId xmlns:a16="http://schemas.microsoft.com/office/drawing/2014/main" id="{3493FDA6-2E8B-4A60-8126-A91D76A17E03}"/>
              </a:ext>
            </a:extLst>
          </p:cNvPr>
          <p:cNvSpPr txBox="1">
            <a:spLocks noChangeArrowheads="1"/>
          </p:cNvSpPr>
          <p:nvPr/>
        </p:nvSpPr>
        <p:spPr bwMode="auto">
          <a:xfrm>
            <a:off x="911648" y="2459299"/>
            <a:ext cx="29718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Patients ≥18 yr with higher-risk MDS/CMML or AML with 20%-30% blasts, no previous HMAs, ineligible for alloSCT</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 454*)</a:t>
            </a:r>
          </a:p>
        </p:txBody>
      </p:sp>
      <p:sp>
        <p:nvSpPr>
          <p:cNvPr id="7" name="TextBox 6">
            <a:extLst>
              <a:ext uri="{FF2B5EF4-FFF2-40B4-BE49-F238E27FC236}">
                <a16:creationId xmlns:a16="http://schemas.microsoft.com/office/drawing/2014/main" id="{9117CEDA-06A1-42CD-AB5F-47E1F5EDB785}"/>
              </a:ext>
            </a:extLst>
          </p:cNvPr>
          <p:cNvSpPr txBox="1"/>
          <p:nvPr/>
        </p:nvSpPr>
        <p:spPr bwMode="auto">
          <a:xfrm>
            <a:off x="2921838" y="3952394"/>
            <a:ext cx="73302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 324 with higher-risk MDS; n = 27 with CMML; n = 103 w/ low blast AML. Dosing in 28-day cycles: pevonedistat, 20 mg/m</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on Days 1, 3, 5; azacitidine 75 mg/m</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or SC on Days 1-5, 8, 9.</a:t>
            </a:r>
          </a:p>
        </p:txBody>
      </p:sp>
      <p:sp>
        <p:nvSpPr>
          <p:cNvPr id="21"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Sekeres. ASH 2021. Abstr 242.</a:t>
            </a:r>
            <a:endParaRPr kumimoji="0" lang="da-DK"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22" name="Content Placeholder 16">
            <a:extLst>
              <a:ext uri="{FF2B5EF4-FFF2-40B4-BE49-F238E27FC236}">
                <a16:creationId xmlns:a16="http://schemas.microsoft.com/office/drawing/2014/main" id="{65466BB2-920C-4205-9098-04DDE676CECB}"/>
              </a:ext>
            </a:extLst>
          </p:cNvPr>
          <p:cNvSpPr txBox="1">
            <a:spLocks/>
          </p:cNvSpPr>
          <p:nvPr/>
        </p:nvSpPr>
        <p:spPr bwMode="auto">
          <a:xfrm>
            <a:off x="604676" y="4635500"/>
            <a:ext cx="5491324" cy="1528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Primary endpoint: EFS (time from randomization to death or transformation to AML for patients with higher-risk MDS/CMML, or time to death for patients with AML)</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Key secondary endpoint: OS</a:t>
            </a:r>
          </a:p>
        </p:txBody>
      </p:sp>
      <p:sp>
        <p:nvSpPr>
          <p:cNvPr id="23" name="Rectangle 49">
            <a:extLst>
              <a:ext uri="{FF2B5EF4-FFF2-40B4-BE49-F238E27FC236}">
                <a16:creationId xmlns:a16="http://schemas.microsoft.com/office/drawing/2014/main" id="{087CC857-4934-4EC1-A4E3-50303B2BF654}"/>
              </a:ext>
            </a:extLst>
          </p:cNvPr>
          <p:cNvSpPr>
            <a:spLocks noChangeArrowheads="1"/>
          </p:cNvSpPr>
          <p:nvPr/>
        </p:nvSpPr>
        <p:spPr bwMode="auto">
          <a:xfrm>
            <a:off x="4667708" y="3234739"/>
            <a:ext cx="2971800" cy="701888"/>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816353" rtl="0" eaLnBrk="0" fontAlgn="base" latinLnBrk="0" hangingPunct="0">
              <a:lnSpc>
                <a:spcPct val="100000"/>
              </a:lnSpc>
              <a:spcBef>
                <a:spcPts val="0"/>
              </a:spcBef>
              <a:spcAft>
                <a:spcPts val="0"/>
              </a:spcAft>
              <a:buClr>
                <a:srgbClr val="FEFDDE"/>
              </a:buClr>
              <a:buSzTx/>
              <a:buFont typeface="Wingdings" panose="05000000000000000000" pitchFamily="2" charset="2"/>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Azacitidine</a:t>
            </a:r>
          </a:p>
          <a:p>
            <a:pPr marL="0" marR="0" lvl="0" indent="0" algn="ctr" defTabSz="816353" rtl="0" eaLnBrk="0" fontAlgn="base" latinLnBrk="0" hangingPunct="0">
              <a:lnSpc>
                <a:spcPct val="100000"/>
              </a:lnSpc>
              <a:spcBef>
                <a:spcPts val="0"/>
              </a:spcBef>
              <a:spcAft>
                <a:spcPts val="0"/>
              </a:spcAft>
              <a:buClr>
                <a:srgbClr val="FEFDDE"/>
              </a:buClr>
              <a:buSzTx/>
              <a:buFont typeface="Wingdings" panose="05000000000000000000" pitchFamily="2" charset="2"/>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 = 227)</a:t>
            </a:r>
          </a:p>
        </p:txBody>
      </p:sp>
      <p:sp>
        <p:nvSpPr>
          <p:cNvPr id="24" name="Line 54">
            <a:extLst>
              <a:ext uri="{FF2B5EF4-FFF2-40B4-BE49-F238E27FC236}">
                <a16:creationId xmlns:a16="http://schemas.microsoft.com/office/drawing/2014/main" id="{20D54883-64EA-AE45-97B8-1C6E0DD26521}"/>
              </a:ext>
            </a:extLst>
          </p:cNvPr>
          <p:cNvSpPr>
            <a:spLocks noChangeShapeType="1"/>
          </p:cNvSpPr>
          <p:nvPr/>
        </p:nvSpPr>
        <p:spPr bwMode="auto">
          <a:xfrm flipV="1">
            <a:off x="7643259" y="3179959"/>
            <a:ext cx="485469" cy="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854F76C7-C123-4942-A261-4D0299121149}"/>
              </a:ext>
            </a:extLst>
          </p:cNvPr>
          <p:cNvSpPr txBox="1"/>
          <p:nvPr/>
        </p:nvSpPr>
        <p:spPr bwMode="auto">
          <a:xfrm>
            <a:off x="8096981" y="2781807"/>
            <a:ext cx="3447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Treatment until PD, relapse, unacceptable toxicity, transformation to AML, or death</a:t>
            </a:r>
          </a:p>
        </p:txBody>
      </p:sp>
      <p:sp>
        <p:nvSpPr>
          <p:cNvPr id="26" name="Content Placeholder 16">
            <a:extLst>
              <a:ext uri="{FF2B5EF4-FFF2-40B4-BE49-F238E27FC236}">
                <a16:creationId xmlns:a16="http://schemas.microsoft.com/office/drawing/2014/main" id="{192DE149-21FE-CC45-ACB5-C1CB0A74C4DE}"/>
              </a:ext>
            </a:extLst>
          </p:cNvPr>
          <p:cNvSpPr txBox="1">
            <a:spLocks/>
          </p:cNvSpPr>
          <p:nvPr/>
        </p:nvSpPr>
        <p:spPr bwMode="auto">
          <a:xfrm>
            <a:off x="6192153" y="4632878"/>
            <a:ext cx="5647844" cy="1528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EFS and OS tested sequentially in higher-risk </a:t>
            </a:r>
            <a:b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MDS cohort and ITT population using separate hierarchical testing procedures, with subsequent OS testing in AML cohort</a:t>
            </a:r>
          </a:p>
        </p:txBody>
      </p:sp>
      <p:sp>
        <p:nvSpPr>
          <p:cNvPr id="27" name="TextBox 26">
            <a:extLst>
              <a:ext uri="{FF2B5EF4-FFF2-40B4-BE49-F238E27FC236}">
                <a16:creationId xmlns:a16="http://schemas.microsoft.com/office/drawing/2014/main" id="{1E3E7520-8014-324C-93D3-E36B57CEF4D5}"/>
              </a:ext>
            </a:extLst>
          </p:cNvPr>
          <p:cNvSpPr txBox="1"/>
          <p:nvPr/>
        </p:nvSpPr>
        <p:spPr bwMode="auto">
          <a:xfrm>
            <a:off x="1120444" y="1933153"/>
            <a:ext cx="83923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Stratification into 4 groups by disease type (very high, high, int-risk MDS/CMML; AML)</a:t>
            </a:r>
          </a:p>
        </p:txBody>
      </p:sp>
      <p:sp>
        <p:nvSpPr>
          <p:cNvPr id="28" name="Line 54">
            <a:extLst>
              <a:ext uri="{FF2B5EF4-FFF2-40B4-BE49-F238E27FC236}">
                <a16:creationId xmlns:a16="http://schemas.microsoft.com/office/drawing/2014/main" id="{FBCDA710-ABF7-4E4E-99F3-D36A58314DED}"/>
              </a:ext>
            </a:extLst>
          </p:cNvPr>
          <p:cNvSpPr>
            <a:spLocks noChangeShapeType="1"/>
          </p:cNvSpPr>
          <p:nvPr/>
        </p:nvSpPr>
        <p:spPr bwMode="auto">
          <a:xfrm flipH="1">
            <a:off x="4265699" y="2300885"/>
            <a:ext cx="0" cy="36576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B14FFBD5-CB5A-2C47-B67D-AA66ACD56F4D}"/>
              </a:ext>
            </a:extLst>
          </p:cNvPr>
          <p:cNvSpPr txBox="1"/>
          <p:nvPr/>
        </p:nvSpPr>
        <p:spPr>
          <a:xfrm>
            <a:off x="9351264" y="6414346"/>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27703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dirty="0"/>
              <a:t>PANTHER: Conclusions</a:t>
            </a:r>
            <a:endParaRPr lang="en-US" altLang="en-US" dirty="0"/>
          </a:p>
        </p:txBody>
      </p:sp>
      <p:sp>
        <p:nvSpPr>
          <p:cNvPr id="10" name="Content Placeholder 2">
            <a:extLst>
              <a:ext uri="{FF2B5EF4-FFF2-40B4-BE49-F238E27FC236}">
                <a16:creationId xmlns:a16="http://schemas.microsoft.com/office/drawing/2014/main" id="{4E47B534-8A4B-4D33-840C-2D29FA589FEE}"/>
              </a:ext>
            </a:extLst>
          </p:cNvPr>
          <p:cNvSpPr>
            <a:spLocks noGrp="1"/>
          </p:cNvSpPr>
          <p:nvPr>
            <p:ph idx="1"/>
          </p:nvPr>
        </p:nvSpPr>
        <p:spPr>
          <a:xfrm>
            <a:off x="604675" y="1513047"/>
            <a:ext cx="10877529" cy="4650686"/>
          </a:xfrm>
        </p:spPr>
        <p:txBody>
          <a:bodyPr/>
          <a:lstStyle/>
          <a:p>
            <a:r>
              <a:rPr lang="en-US" sz="2400" dirty="0"/>
              <a:t>PANTHER did not meet the primary endpoint of EFS in patients with higher-risk MDS/CMML or AML with 20% to 30% blasts</a:t>
            </a:r>
          </a:p>
          <a:p>
            <a:r>
              <a:rPr lang="en-US" sz="2400" dirty="0"/>
              <a:t>Post-hoc analysis showed greater OS benefit with pevonedistat + azacitidine vs azacitidine alone in patients with higher-risk MDS who received &gt;3 treatment cycles; benefit even more pronounced with &gt;6 cycles</a:t>
            </a:r>
          </a:p>
          <a:p>
            <a:r>
              <a:rPr lang="en-US" sz="2400" dirty="0"/>
              <a:t>No new safety signals with pevonedistat + azacitidine; azacitidine dose intensity maintained in both arms</a:t>
            </a:r>
          </a:p>
          <a:p>
            <a:r>
              <a:rPr lang="en-US" sz="2400" dirty="0"/>
              <a:t>Investigators concluded that results underscore the importance of large, randomized controlled trials in heterogeneous myeloid diseases</a:t>
            </a:r>
          </a:p>
          <a:p>
            <a:r>
              <a:rPr lang="en-US" sz="2400" dirty="0"/>
              <a:t>Longitudinal clonal evolution studies ongoing to identify treatment effects on specific clones</a:t>
            </a:r>
          </a:p>
        </p:txBody>
      </p:sp>
      <p:sp>
        <p:nvSpPr>
          <p:cNvPr id="11" name="Text Box 15">
            <a:extLst>
              <a:ext uri="{FF2B5EF4-FFF2-40B4-BE49-F238E27FC236}">
                <a16:creationId xmlns:a16="http://schemas.microsoft.com/office/drawing/2014/main" id="{CF919075-7FA7-394B-97E0-769F6AAFF565}"/>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Sekeres. ASH 2021. Abstr 242.</a:t>
            </a:r>
            <a:endParaRPr kumimoji="0" lang="da-DK"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87FA205-365A-2749-8636-E0A4845F75FF}"/>
              </a:ext>
            </a:extLst>
          </p:cNvPr>
          <p:cNvSpPr txBox="1"/>
          <p:nvPr/>
        </p:nvSpPr>
        <p:spPr>
          <a:xfrm>
            <a:off x="9351264" y="6414346"/>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52132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759228B5-1336-0B41-85C3-8CAEA8DEE9DA}"/>
              </a:ext>
            </a:extLst>
          </p:cNvPr>
          <p:cNvPicPr>
            <a:picLocks noGrp="1" noChangeAspect="1"/>
          </p:cNvPicPr>
          <p:nvPr>
            <p:ph idx="1"/>
          </p:nvPr>
        </p:nvPicPr>
        <p:blipFill rotWithShape="1">
          <a:blip r:embed="rId2"/>
          <a:srcRect b="3434"/>
          <a:stretch/>
        </p:blipFill>
        <p:spPr>
          <a:xfrm>
            <a:off x="20" y="10"/>
            <a:ext cx="12191980" cy="6857990"/>
          </a:xfrm>
          <a:noFill/>
        </p:spPr>
      </p:pic>
      <p:sp>
        <p:nvSpPr>
          <p:cNvPr id="3" name="TextBox 2">
            <a:extLst>
              <a:ext uri="{FF2B5EF4-FFF2-40B4-BE49-F238E27FC236}">
                <a16:creationId xmlns:a16="http://schemas.microsoft.com/office/drawing/2014/main" id="{846479C0-652F-B640-BAD0-4FC5B386B94C}"/>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376041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C818AB14-78F7-9249-AF74-741237D6E24C}"/>
              </a:ext>
            </a:extLst>
          </p:cNvPr>
          <p:cNvPicPr>
            <a:picLocks noGrp="1" noChangeAspect="1"/>
          </p:cNvPicPr>
          <p:nvPr>
            <p:ph idx="1"/>
          </p:nvPr>
        </p:nvPicPr>
        <p:blipFill rotWithShape="1">
          <a:blip r:embed="rId2"/>
          <a:srcRect r="444"/>
          <a:stretch/>
        </p:blipFill>
        <p:spPr>
          <a:xfrm>
            <a:off x="20" y="10"/>
            <a:ext cx="12191980" cy="6857990"/>
          </a:xfrm>
          <a:noFill/>
        </p:spPr>
      </p:pic>
      <p:sp>
        <p:nvSpPr>
          <p:cNvPr id="3" name="TextBox 2">
            <a:extLst>
              <a:ext uri="{FF2B5EF4-FFF2-40B4-BE49-F238E27FC236}">
                <a16:creationId xmlns:a16="http://schemas.microsoft.com/office/drawing/2014/main" id="{24BE9228-5300-C644-A327-28DCD614B03D}"/>
              </a:ext>
            </a:extLst>
          </p:cNvPr>
          <p:cNvSpPr txBox="1"/>
          <p:nvPr/>
        </p:nvSpPr>
        <p:spPr>
          <a:xfrm>
            <a:off x="8668512" y="6293122"/>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840976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A67C-4A31-4F0A-A469-C1E5131E67BB}"/>
              </a:ext>
            </a:extLst>
          </p:cNvPr>
          <p:cNvSpPr>
            <a:spLocks noGrp="1"/>
          </p:cNvSpPr>
          <p:nvPr>
            <p:ph type="title"/>
          </p:nvPr>
        </p:nvSpPr>
        <p:spPr/>
        <p:txBody>
          <a:bodyPr/>
          <a:lstStyle/>
          <a:p>
            <a:r>
              <a:rPr lang="en-US" dirty="0"/>
              <a:t>ENHANCE: Magrolimab + Azacitidine vs Placebo + Azacitidine in Treatment Naive Higher-risk MDS</a:t>
            </a:r>
          </a:p>
        </p:txBody>
      </p:sp>
      <p:sp>
        <p:nvSpPr>
          <p:cNvPr id="13" name="Content Placeholder 12">
            <a:extLst>
              <a:ext uri="{FF2B5EF4-FFF2-40B4-BE49-F238E27FC236}">
                <a16:creationId xmlns:a16="http://schemas.microsoft.com/office/drawing/2014/main" id="{EA5A8B09-EF2C-4C4C-983F-4FF6545D8C44}"/>
              </a:ext>
            </a:extLst>
          </p:cNvPr>
          <p:cNvSpPr>
            <a:spLocks noGrp="1"/>
          </p:cNvSpPr>
          <p:nvPr>
            <p:ph idx="1"/>
          </p:nvPr>
        </p:nvSpPr>
        <p:spPr/>
        <p:txBody>
          <a:bodyPr/>
          <a:lstStyle/>
          <a:p>
            <a:r>
              <a:rPr lang="en-US" sz="2000" dirty="0"/>
              <a:t>Randomized, double-blind, phase III trial</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Primary endpoints: CR, OS</a:t>
            </a:r>
          </a:p>
          <a:p>
            <a:r>
              <a:rPr lang="en-US" sz="2000" dirty="0"/>
              <a:t>Secondary endpoints: Duration of CR, ORR, DoR, RBC TI, PFS, EFS, MRD negative RR, time to transformation to AML, safety, PK</a:t>
            </a:r>
          </a:p>
        </p:txBody>
      </p:sp>
      <p:sp>
        <p:nvSpPr>
          <p:cNvPr id="4" name="Text Box 45">
            <a:extLst>
              <a:ext uri="{FF2B5EF4-FFF2-40B4-BE49-F238E27FC236}">
                <a16:creationId xmlns:a16="http://schemas.microsoft.com/office/drawing/2014/main" id="{0D990703-E9CF-42B9-A08B-6239EC58D149}"/>
              </a:ext>
            </a:extLst>
          </p:cNvPr>
          <p:cNvSpPr txBox="1">
            <a:spLocks noChangeArrowheads="1"/>
          </p:cNvSpPr>
          <p:nvPr/>
        </p:nvSpPr>
        <p:spPr bwMode="auto">
          <a:xfrm>
            <a:off x="762720" y="2747526"/>
            <a:ext cx="25685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untreated intermediate to very high risk MDS by IPSS-R, adequate PS</a:t>
            </a:r>
            <a:b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(Planned N = 520)</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 name="Rectangle 49">
            <a:extLst>
              <a:ext uri="{FF2B5EF4-FFF2-40B4-BE49-F238E27FC236}">
                <a16:creationId xmlns:a16="http://schemas.microsoft.com/office/drawing/2014/main" id="{3EFB4E52-1FD8-441F-848F-F4225EE28EEF}"/>
              </a:ext>
            </a:extLst>
          </p:cNvPr>
          <p:cNvSpPr>
            <a:spLocks noChangeArrowheads="1"/>
          </p:cNvSpPr>
          <p:nvPr/>
        </p:nvSpPr>
        <p:spPr bwMode="auto">
          <a:xfrm>
            <a:off x="4200525" y="2294870"/>
            <a:ext cx="3931920" cy="109728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Magrolimab*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Azacitidine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75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days 1-7 </a:t>
            </a:r>
          </a:p>
        </p:txBody>
      </p:sp>
      <p:sp>
        <p:nvSpPr>
          <p:cNvPr id="6" name="Rectangle 50">
            <a:extLst>
              <a:ext uri="{FF2B5EF4-FFF2-40B4-BE49-F238E27FC236}">
                <a16:creationId xmlns:a16="http://schemas.microsoft.com/office/drawing/2014/main" id="{B92F4FAD-240C-4515-B03D-EED8F58D49F7}"/>
              </a:ext>
            </a:extLst>
          </p:cNvPr>
          <p:cNvSpPr>
            <a:spLocks noChangeArrowheads="1"/>
          </p:cNvSpPr>
          <p:nvPr/>
        </p:nvSpPr>
        <p:spPr bwMode="auto">
          <a:xfrm>
            <a:off x="4200525" y="3520123"/>
            <a:ext cx="3931920" cy="109728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 + </a:t>
            </a:r>
            <a:b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Azacitidine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75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days 1-7 </a:t>
            </a:r>
          </a:p>
        </p:txBody>
      </p:sp>
      <p:sp>
        <p:nvSpPr>
          <p:cNvPr id="7" name="Line 52">
            <a:extLst>
              <a:ext uri="{FF2B5EF4-FFF2-40B4-BE49-F238E27FC236}">
                <a16:creationId xmlns:a16="http://schemas.microsoft.com/office/drawing/2014/main" id="{3742DCB1-D65B-4DB0-A53F-14ED22EB9004}"/>
              </a:ext>
            </a:extLst>
          </p:cNvPr>
          <p:cNvSpPr>
            <a:spLocks noChangeShapeType="1"/>
          </p:cNvSpPr>
          <p:nvPr/>
        </p:nvSpPr>
        <p:spPr bwMode="auto">
          <a:xfrm>
            <a:off x="8277630" y="3429000"/>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Line 53">
            <a:extLst>
              <a:ext uri="{FF2B5EF4-FFF2-40B4-BE49-F238E27FC236}">
                <a16:creationId xmlns:a16="http://schemas.microsoft.com/office/drawing/2014/main" id="{6DD4D350-4312-4079-A606-649DA81D7EE7}"/>
              </a:ext>
            </a:extLst>
          </p:cNvPr>
          <p:cNvSpPr>
            <a:spLocks noChangeShapeType="1"/>
          </p:cNvSpPr>
          <p:nvPr/>
        </p:nvSpPr>
        <p:spPr bwMode="auto">
          <a:xfrm>
            <a:off x="3463925" y="3558541"/>
            <a:ext cx="622300" cy="3508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 name="Line 54">
            <a:extLst>
              <a:ext uri="{FF2B5EF4-FFF2-40B4-BE49-F238E27FC236}">
                <a16:creationId xmlns:a16="http://schemas.microsoft.com/office/drawing/2014/main" id="{BE85F971-3C15-40F4-A856-20B742C3E6D8}"/>
              </a:ext>
            </a:extLst>
          </p:cNvPr>
          <p:cNvSpPr>
            <a:spLocks noChangeShapeType="1"/>
          </p:cNvSpPr>
          <p:nvPr/>
        </p:nvSpPr>
        <p:spPr bwMode="auto">
          <a:xfrm flipV="1">
            <a:off x="3463925" y="2958465"/>
            <a:ext cx="622300" cy="34766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9060CEC6-A45B-4C13-AAC4-6BB372757B9A}"/>
              </a:ext>
            </a:extLst>
          </p:cNvPr>
          <p:cNvSpPr txBox="1"/>
          <p:nvPr/>
        </p:nvSpPr>
        <p:spPr bwMode="auto">
          <a:xfrm>
            <a:off x="8915779" y="2890391"/>
            <a:ext cx="21157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Until disease progression, loss of benefit, unacceptable toxicity, or 5 yr</a:t>
            </a:r>
          </a:p>
        </p:txBody>
      </p:sp>
      <p:sp>
        <p:nvSpPr>
          <p:cNvPr id="16" name="TextBox 15">
            <a:extLst>
              <a:ext uri="{FF2B5EF4-FFF2-40B4-BE49-F238E27FC236}">
                <a16:creationId xmlns:a16="http://schemas.microsoft.com/office/drawing/2014/main" id="{0563F22F-A89D-46B0-B53B-4E3B888C7F90}"/>
              </a:ext>
            </a:extLst>
          </p:cNvPr>
          <p:cNvSpPr txBox="1"/>
          <p:nvPr/>
        </p:nvSpPr>
        <p:spPr bwMode="auto">
          <a:xfrm>
            <a:off x="4086225" y="4654584"/>
            <a:ext cx="63635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*Cycle 1: 1mg/kg priming dose on D1, D4; 15 mg/kg on D8; 30 mg/kg on D11, 15, 22.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Cycle 2: 30 mg/kg once weekly (D1, 8, 15, 22). Cycle ≥3: 30 mg/kg Q2W on D1, D15.</a:t>
            </a:r>
          </a:p>
        </p:txBody>
      </p:sp>
      <p:sp>
        <p:nvSpPr>
          <p:cNvPr id="17" name="Text Box 15">
            <a:extLst>
              <a:ext uri="{FF2B5EF4-FFF2-40B4-BE49-F238E27FC236}">
                <a16:creationId xmlns:a16="http://schemas.microsoft.com/office/drawing/2014/main" id="{A1C0B2C2-0BB1-4F2E-B927-E448B1015A5F}"/>
              </a:ext>
            </a:extLst>
          </p:cNvPr>
          <p:cNvSpPr txBox="1">
            <a:spLocks noChangeArrowheads="1"/>
          </p:cNvSpPr>
          <p:nvPr/>
        </p:nvSpPr>
        <p:spPr bwMode="auto">
          <a:xfrm>
            <a:off x="435053" y="6370747"/>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Garcia-Manero. ASCO 2021. Abstr TPS7055. NCT04313881.</a:t>
            </a:r>
          </a:p>
        </p:txBody>
      </p:sp>
      <p:sp>
        <p:nvSpPr>
          <p:cNvPr id="14" name="TextBox 13">
            <a:extLst>
              <a:ext uri="{FF2B5EF4-FFF2-40B4-BE49-F238E27FC236}">
                <a16:creationId xmlns:a16="http://schemas.microsoft.com/office/drawing/2014/main" id="{32F887F9-4CC9-DE45-B5DB-105F7F042427}"/>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876104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dirty="0"/>
              <a:t>Venetoclax/Azacitidine in Treatment-Naive </a:t>
            </a:r>
            <a:br>
              <a:rPr lang="en-US" dirty="0"/>
            </a:br>
            <a:r>
              <a:rPr lang="en-US" dirty="0"/>
              <a:t>HR-MDS: Background</a:t>
            </a:r>
            <a:endParaRPr lang="en-US" altLang="en-US" dirty="0"/>
          </a:p>
        </p:txBody>
      </p:sp>
      <p:sp>
        <p:nvSpPr>
          <p:cNvPr id="10" name="Content Placeholder 2">
            <a:extLst>
              <a:ext uri="{FF2B5EF4-FFF2-40B4-BE49-F238E27FC236}">
                <a16:creationId xmlns:a16="http://schemas.microsoft.com/office/drawing/2014/main" id="{B4D6D876-F8A2-4A37-B209-DAB13ECD1153}"/>
              </a:ext>
            </a:extLst>
          </p:cNvPr>
          <p:cNvSpPr>
            <a:spLocks noGrp="1"/>
          </p:cNvSpPr>
          <p:nvPr>
            <p:ph idx="1"/>
          </p:nvPr>
        </p:nvSpPr>
        <p:spPr>
          <a:xfrm>
            <a:off x="604675" y="1513047"/>
            <a:ext cx="10984142" cy="4650686"/>
          </a:xfrm>
        </p:spPr>
        <p:txBody>
          <a:bodyPr/>
          <a:lstStyle/>
          <a:p>
            <a:r>
              <a:rPr lang="en-US" dirty="0"/>
              <a:t>The BCL-2 inhibitor venetoclax has shown synergy with hypomethylating agents such as azacitidine in preclinical studies and in clinical trials in patients with myeloid malignancies</a:t>
            </a:r>
            <a:r>
              <a:rPr lang="en-US" baseline="30000" dirty="0"/>
              <a:t>1-4</a:t>
            </a:r>
          </a:p>
          <a:p>
            <a:pPr lvl="1"/>
            <a:r>
              <a:rPr lang="en-US" dirty="0"/>
              <a:t>Mechanism of action: Azacitidine targets BCL-X</a:t>
            </a:r>
            <a:r>
              <a:rPr lang="en-US" baseline="-25000" dirty="0"/>
              <a:t>L</a:t>
            </a:r>
            <a:r>
              <a:rPr lang="en-US" dirty="0"/>
              <a:t> and MCL-1, and venetoclax targets BCL-2; all 3 targets are expressed on HR-MDS blast cells</a:t>
            </a:r>
          </a:p>
          <a:p>
            <a:r>
              <a:rPr lang="en-US" dirty="0"/>
              <a:t>Current study undertaken to evaluate combination of venetoclax and azacitidine in patients with treatment-naive HR-MDS</a:t>
            </a:r>
            <a:r>
              <a:rPr lang="en-US" baseline="30000" dirty="0"/>
              <a:t>5</a:t>
            </a:r>
          </a:p>
          <a:p>
            <a:endParaRPr lang="en-US" dirty="0"/>
          </a:p>
        </p:txBody>
      </p:sp>
      <p:sp>
        <p:nvSpPr>
          <p:cNvPr id="11" name="Text Box 15">
            <a:extLst>
              <a:ext uri="{FF2B5EF4-FFF2-40B4-BE49-F238E27FC236}">
                <a16:creationId xmlns:a16="http://schemas.microsoft.com/office/drawing/2014/main" id="{84B07B39-50A8-B548-BD85-5F86C32FDB13}"/>
              </a:ext>
            </a:extLst>
          </p:cNvPr>
          <p:cNvSpPr txBox="1">
            <a:spLocks noChangeArrowheads="1"/>
          </p:cNvSpPr>
          <p:nvPr/>
        </p:nvSpPr>
        <p:spPr bwMode="auto">
          <a:xfrm>
            <a:off x="412751" y="6204249"/>
            <a:ext cx="7853362" cy="461665"/>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Jin. Clin Cancer Res. 2020;26:3371. 2. Jilg. Exp Hematol Oncol. 2019;8:9. </a:t>
            </a:r>
            <a:b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b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3.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DiNardo. </a:t>
            </a:r>
            <a:r>
              <a:rPr kumimoji="0" lang="pt-B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Am J Hematol. 2018;93:401</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4. 4. DiNardo. NEJM. 2020;383:617. 5. Garcia. ASH 2021. Abstr 241.</a:t>
            </a:r>
          </a:p>
        </p:txBody>
      </p:sp>
      <p:sp>
        <p:nvSpPr>
          <p:cNvPr id="5" name="TextBox 4">
            <a:extLst>
              <a:ext uri="{FF2B5EF4-FFF2-40B4-BE49-F238E27FC236}">
                <a16:creationId xmlns:a16="http://schemas.microsoft.com/office/drawing/2014/main" id="{E7DBC82B-0452-214A-92B2-EEA95C082989}"/>
              </a:ext>
            </a:extLst>
          </p:cNvPr>
          <p:cNvSpPr txBox="1"/>
          <p:nvPr/>
        </p:nvSpPr>
        <p:spPr>
          <a:xfrm>
            <a:off x="9351264" y="6435081"/>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FF3F9080-AE31-6942-A30C-E6C5D435217B}"/>
              </a:ext>
            </a:extLst>
          </p:cNvPr>
          <p:cNvPicPr>
            <a:picLocks noGrp="1" noChangeAspect="1"/>
          </p:cNvPicPr>
          <p:nvPr>
            <p:ph idx="1"/>
          </p:nvPr>
        </p:nvPicPr>
        <p:blipFill rotWithShape="1">
          <a:blip r:embed="rId2"/>
          <a:srcRect l="1423" r="356" b="1"/>
          <a:stretch/>
        </p:blipFill>
        <p:spPr>
          <a:xfrm>
            <a:off x="20" y="10"/>
            <a:ext cx="12191980" cy="6857990"/>
          </a:xfrm>
          <a:noFill/>
        </p:spPr>
      </p:pic>
      <p:sp>
        <p:nvSpPr>
          <p:cNvPr id="3" name="TextBox 2">
            <a:extLst>
              <a:ext uri="{FF2B5EF4-FFF2-40B4-BE49-F238E27FC236}">
                <a16:creationId xmlns:a16="http://schemas.microsoft.com/office/drawing/2014/main" id="{EFCE6252-CBD3-EE40-9863-57151CB8CE97}"/>
              </a:ext>
            </a:extLst>
          </p:cNvPr>
          <p:cNvSpPr txBox="1"/>
          <p:nvPr/>
        </p:nvSpPr>
        <p:spPr>
          <a:xfrm>
            <a:off x="9070848" y="6329002"/>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314224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eams&#10;&#10;Description automatically generated">
            <a:extLst>
              <a:ext uri="{FF2B5EF4-FFF2-40B4-BE49-F238E27FC236}">
                <a16:creationId xmlns:a16="http://schemas.microsoft.com/office/drawing/2014/main" id="{10A1A3CC-8A33-3346-9C63-403C89BF7E08}"/>
              </a:ext>
            </a:extLst>
          </p:cNvPr>
          <p:cNvPicPr>
            <a:picLocks noGrp="1" noChangeAspect="1"/>
          </p:cNvPicPr>
          <p:nvPr>
            <p:ph idx="1"/>
          </p:nvPr>
        </p:nvPicPr>
        <p:blipFill rotWithShape="1">
          <a:blip r:embed="rId2"/>
          <a:srcRect b="443"/>
          <a:stretch/>
        </p:blipFill>
        <p:spPr>
          <a:xfrm>
            <a:off x="20" y="10"/>
            <a:ext cx="12191980" cy="6857990"/>
          </a:xfrm>
          <a:noFill/>
        </p:spPr>
      </p:pic>
      <p:sp>
        <p:nvSpPr>
          <p:cNvPr id="3" name="TextBox 2">
            <a:extLst>
              <a:ext uri="{FF2B5EF4-FFF2-40B4-BE49-F238E27FC236}">
                <a16:creationId xmlns:a16="http://schemas.microsoft.com/office/drawing/2014/main" id="{E9E3A1DE-CA21-714A-8C2A-64F205466A1F}"/>
              </a:ext>
            </a:extLst>
          </p:cNvPr>
          <p:cNvSpPr txBox="1"/>
          <p:nvPr/>
        </p:nvSpPr>
        <p:spPr>
          <a:xfrm>
            <a:off x="8790432" y="5621866"/>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81517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471075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dirty="0"/>
              <a:t>Venetoclax/Azacitidine in Treatment-Naive </a:t>
            </a:r>
            <a:br>
              <a:rPr lang="en-US" dirty="0"/>
            </a:br>
            <a:r>
              <a:rPr lang="en-US" dirty="0"/>
              <a:t>HR-MDS (Phase Ib): Investigator Conclusions</a:t>
            </a:r>
            <a:endParaRPr lang="en-US" altLang="en-US" dirty="0"/>
          </a:p>
        </p:txBody>
      </p:sp>
      <p:sp>
        <p:nvSpPr>
          <p:cNvPr id="3" name="Content Placeholder 2">
            <a:extLst>
              <a:ext uri="{FF2B5EF4-FFF2-40B4-BE49-F238E27FC236}">
                <a16:creationId xmlns:a16="http://schemas.microsoft.com/office/drawing/2014/main" id="{6C15A434-F1D5-5849-B631-A920CC731355}"/>
              </a:ext>
            </a:extLst>
          </p:cNvPr>
          <p:cNvSpPr>
            <a:spLocks noGrp="1"/>
          </p:cNvSpPr>
          <p:nvPr>
            <p:ph idx="1"/>
          </p:nvPr>
        </p:nvSpPr>
        <p:spPr/>
        <p:txBody>
          <a:bodyPr/>
          <a:lstStyle/>
          <a:p>
            <a:r>
              <a:rPr lang="en-US" dirty="0"/>
              <a:t>In this phase Ib trial, venetoclax/azacitidine had an acceptable safety profile in patients with treatment-naive higher-risk MDS</a:t>
            </a:r>
          </a:p>
          <a:p>
            <a:r>
              <a:rPr lang="en-US" dirty="0"/>
              <a:t>RP2D venetoclax 400 mg on D1-14 + azacitidine 75 mg/m</a:t>
            </a:r>
            <a:r>
              <a:rPr lang="en-US" baseline="30000" dirty="0"/>
              <a:t>2 </a:t>
            </a:r>
            <a:r>
              <a:rPr lang="en-US" dirty="0"/>
              <a:t>induced rapid, durable responses and a high remission rate </a:t>
            </a:r>
          </a:p>
          <a:p>
            <a:r>
              <a:rPr lang="en-US" dirty="0"/>
              <a:t>Clinical and molecular responses were observed across mutational profiles, including in patients with poor prognostic mutations </a:t>
            </a:r>
          </a:p>
        </p:txBody>
      </p:sp>
      <p:sp>
        <p:nvSpPr>
          <p:cNvPr id="12" name="Text Box 15">
            <a:extLst>
              <a:ext uri="{FF2B5EF4-FFF2-40B4-BE49-F238E27FC236}">
                <a16:creationId xmlns:a16="http://schemas.microsoft.com/office/drawing/2014/main" id="{6885E2BB-36BF-DA4B-B59B-FA478E652D82}"/>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Garcia. ASH 2021. Abstr 241.</a:t>
            </a:r>
          </a:p>
        </p:txBody>
      </p:sp>
      <p:sp>
        <p:nvSpPr>
          <p:cNvPr id="5" name="TextBox 4">
            <a:extLst>
              <a:ext uri="{FF2B5EF4-FFF2-40B4-BE49-F238E27FC236}">
                <a16:creationId xmlns:a16="http://schemas.microsoft.com/office/drawing/2014/main" id="{6E6556DC-9268-534E-B8F9-469BC370AFA7}"/>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79239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website&#10;&#10;Description automatically generated">
            <a:extLst>
              <a:ext uri="{FF2B5EF4-FFF2-40B4-BE49-F238E27FC236}">
                <a16:creationId xmlns:a16="http://schemas.microsoft.com/office/drawing/2014/main" id="{AB38EB8C-EC43-6A4C-9690-CE4686C0E531}"/>
              </a:ext>
            </a:extLst>
          </p:cNvPr>
          <p:cNvPicPr>
            <a:picLocks noGrp="1" noChangeAspect="1"/>
          </p:cNvPicPr>
          <p:nvPr>
            <p:ph idx="1"/>
          </p:nvPr>
        </p:nvPicPr>
        <p:blipFill rotWithShape="1">
          <a:blip r:embed="rId2"/>
          <a:srcRect t="21056" b="273"/>
          <a:stretch/>
        </p:blipFill>
        <p:spPr>
          <a:xfrm>
            <a:off x="20" y="10"/>
            <a:ext cx="12191980" cy="6857990"/>
          </a:xfrm>
          <a:noFill/>
        </p:spPr>
      </p:pic>
      <p:sp>
        <p:nvSpPr>
          <p:cNvPr id="3" name="TextBox 2">
            <a:extLst>
              <a:ext uri="{FF2B5EF4-FFF2-40B4-BE49-F238E27FC236}">
                <a16:creationId xmlns:a16="http://schemas.microsoft.com/office/drawing/2014/main" id="{6517B3E1-C834-7748-9A63-0572CF6F7F40}"/>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079894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dirty="0"/>
              <a:t>Venetoclax and HMA in Higher-Risk MDS: Conclusions</a:t>
            </a:r>
            <a:endParaRPr lang="en-US" altLang="en-US" dirty="0"/>
          </a:p>
        </p:txBody>
      </p:sp>
      <p:sp>
        <p:nvSpPr>
          <p:cNvPr id="10" name="Content Placeholder 2">
            <a:extLst>
              <a:ext uri="{FF2B5EF4-FFF2-40B4-BE49-F238E27FC236}">
                <a16:creationId xmlns:a16="http://schemas.microsoft.com/office/drawing/2014/main" id="{B4D6D876-F8A2-4A37-B209-DAB13ECD1153}"/>
              </a:ext>
            </a:extLst>
          </p:cNvPr>
          <p:cNvSpPr>
            <a:spLocks noGrp="1"/>
          </p:cNvSpPr>
          <p:nvPr>
            <p:ph idx="1"/>
          </p:nvPr>
        </p:nvSpPr>
        <p:spPr>
          <a:xfrm>
            <a:off x="604675" y="1513047"/>
            <a:ext cx="10877529" cy="4650686"/>
          </a:xfrm>
        </p:spPr>
        <p:txBody>
          <a:bodyPr/>
          <a:lstStyle/>
          <a:p>
            <a:r>
              <a:rPr lang="en-US" sz="2600" dirty="0"/>
              <a:t>In this retrospective analysis, treatment with first-line HMA + venetoclax was associated with significantly higher CR rates vs HMA alone in patients with higher-risk MDS, including those with </a:t>
            </a:r>
            <a:r>
              <a:rPr lang="en-US" sz="2600" i="1" dirty="0"/>
              <a:t>ASXL-1</a:t>
            </a:r>
            <a:r>
              <a:rPr lang="en-US" sz="2600" dirty="0"/>
              <a:t>–mutant MDS</a:t>
            </a:r>
          </a:p>
          <a:p>
            <a:pPr lvl="1"/>
            <a:r>
              <a:rPr lang="en-US" sz="2400" dirty="0"/>
              <a:t>Investigators suggested promising clinical activity of first-line HMA + venetoclax in patients who proceed to AHSCT</a:t>
            </a:r>
          </a:p>
          <a:p>
            <a:pPr lvl="1"/>
            <a:r>
              <a:rPr lang="en-US" sz="2400" dirty="0"/>
              <a:t>Caveats: small population, short follow-up of combination therapy group</a:t>
            </a:r>
          </a:p>
          <a:p>
            <a:pPr lvl="1"/>
            <a:r>
              <a:rPr lang="en-US" sz="2400" dirty="0"/>
              <a:t>No adverse event or dose adjustment data available</a:t>
            </a:r>
          </a:p>
          <a:p>
            <a:r>
              <a:rPr lang="en-US" sz="2600" dirty="0"/>
              <a:t>Adding venetoclax to HMA after relapse may prolong OS</a:t>
            </a:r>
          </a:p>
          <a:p>
            <a:r>
              <a:rPr lang="en-US" sz="2600" dirty="0"/>
              <a:t>Prospective, randomized trial needed to confirm findings</a:t>
            </a:r>
          </a:p>
        </p:txBody>
      </p:sp>
      <p:sp>
        <p:nvSpPr>
          <p:cNvPr id="12" name="Text Box 15">
            <a:extLst>
              <a:ext uri="{FF2B5EF4-FFF2-40B4-BE49-F238E27FC236}">
                <a16:creationId xmlns:a16="http://schemas.microsoft.com/office/drawing/2014/main" id="{BB00E34D-C479-0A4F-8409-9D892CEF7F65}"/>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Komrokji. ASH 2021. Abstr 536.</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AB72989-60F3-7744-9B51-DF3DE422FE8E}"/>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912006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BB5BC5A-7BE8-D04F-8D78-8B0608A4FD0E}"/>
              </a:ext>
            </a:extLst>
          </p:cNvPr>
          <p:cNvPicPr>
            <a:picLocks noGrp="1" noChangeAspect="1"/>
          </p:cNvPicPr>
          <p:nvPr>
            <p:ph idx="1"/>
          </p:nvPr>
        </p:nvPicPr>
        <p:blipFill rotWithShape="1">
          <a:blip r:embed="rId2"/>
          <a:srcRect/>
          <a:stretch/>
        </p:blipFill>
        <p:spPr>
          <a:xfrm>
            <a:off x="20" y="10"/>
            <a:ext cx="12191980" cy="6857990"/>
          </a:xfrm>
          <a:noFill/>
        </p:spPr>
      </p:pic>
      <p:pic>
        <p:nvPicPr>
          <p:cNvPr id="3" name="Content Placeholder 4" descr="Text&#10;&#10;Description automatically generated">
            <a:extLst>
              <a:ext uri="{FF2B5EF4-FFF2-40B4-BE49-F238E27FC236}">
                <a16:creationId xmlns:a16="http://schemas.microsoft.com/office/drawing/2014/main" id="{D75C0488-9A74-DE41-8BCE-20EAA15DC6BD}"/>
              </a:ext>
            </a:extLst>
          </p:cNvPr>
          <p:cNvPicPr>
            <a:picLocks noChangeAspect="1"/>
          </p:cNvPicPr>
          <p:nvPr/>
        </p:nvPicPr>
        <p:blipFill rotWithShape="1">
          <a:blip r:embed="rId2"/>
          <a:srcRect l="56892" t="49905" r="5394" b="44762"/>
          <a:stretch/>
        </p:blipFill>
        <p:spPr bwMode="auto">
          <a:xfrm>
            <a:off x="6557553" y="3429000"/>
            <a:ext cx="4598127"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0A79E3-6C8E-BC4E-B2FD-0FD49C66AAB0}"/>
              </a:ext>
            </a:extLst>
          </p:cNvPr>
          <p:cNvSpPr txBox="1"/>
          <p:nvPr/>
        </p:nvSpPr>
        <p:spPr>
          <a:xfrm>
            <a:off x="8436864" y="6329002"/>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504864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Teams&#10;&#10;Description automatically generated">
            <a:extLst>
              <a:ext uri="{FF2B5EF4-FFF2-40B4-BE49-F238E27FC236}">
                <a16:creationId xmlns:a16="http://schemas.microsoft.com/office/drawing/2014/main" id="{17460C4D-ACC7-5346-BE53-C3A4015B0FE0}"/>
              </a:ext>
            </a:extLst>
          </p:cNvPr>
          <p:cNvPicPr>
            <a:picLocks noGrp="1" noChangeAspect="1"/>
          </p:cNvPicPr>
          <p:nvPr>
            <p:ph idx="1"/>
          </p:nvPr>
        </p:nvPicPr>
        <p:blipFill rotWithShape="1">
          <a:blip r:embed="rId2"/>
          <a:srcRect b="881"/>
          <a:stretch/>
        </p:blipFill>
        <p:spPr>
          <a:xfrm>
            <a:off x="20" y="10"/>
            <a:ext cx="12191980" cy="6857990"/>
          </a:xfrm>
          <a:noFill/>
        </p:spPr>
      </p:pic>
      <p:sp>
        <p:nvSpPr>
          <p:cNvPr id="3" name="TextBox 2">
            <a:extLst>
              <a:ext uri="{FF2B5EF4-FFF2-40B4-BE49-F238E27FC236}">
                <a16:creationId xmlns:a16="http://schemas.microsoft.com/office/drawing/2014/main" id="{F0440294-2A96-2E45-84A4-5B4DEFAC6A94}"/>
              </a:ext>
            </a:extLst>
          </p:cNvPr>
          <p:cNvSpPr txBox="1"/>
          <p:nvPr/>
        </p:nvSpPr>
        <p:spPr>
          <a:xfrm>
            <a:off x="9351264" y="6024202"/>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12670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timeline&#10;&#10;Description automatically generated">
            <a:extLst>
              <a:ext uri="{FF2B5EF4-FFF2-40B4-BE49-F238E27FC236}">
                <a16:creationId xmlns:a16="http://schemas.microsoft.com/office/drawing/2014/main" id="{C92A2D31-38A8-F242-A39D-4829E9614EE8}"/>
              </a:ext>
            </a:extLst>
          </p:cNvPr>
          <p:cNvPicPr>
            <a:picLocks noChangeAspect="1"/>
          </p:cNvPicPr>
          <p:nvPr/>
        </p:nvPicPr>
        <p:blipFill rotWithShape="1">
          <a:blip r:embed="rId2"/>
          <a:srcRect r="2223" b="1"/>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id="{28071128-AD20-114B-81D7-9604806973CF}"/>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198030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09252968-2686-B04B-8BF6-09777E914832}"/>
              </a:ext>
            </a:extLst>
          </p:cNvPr>
          <p:cNvPicPr>
            <a:picLocks noGrp="1" noChangeAspect="1"/>
          </p:cNvPicPr>
          <p:nvPr>
            <p:ph idx="1"/>
          </p:nvPr>
        </p:nvPicPr>
        <p:blipFill rotWithShape="1">
          <a:blip r:embed="rId2"/>
          <a:srcRect b="443"/>
          <a:stretch/>
        </p:blipFill>
        <p:spPr>
          <a:xfrm>
            <a:off x="20" y="10"/>
            <a:ext cx="12191980" cy="6857990"/>
          </a:xfrm>
          <a:noFill/>
        </p:spPr>
      </p:pic>
      <p:sp>
        <p:nvSpPr>
          <p:cNvPr id="3" name="TextBox 2">
            <a:extLst>
              <a:ext uri="{FF2B5EF4-FFF2-40B4-BE49-F238E27FC236}">
                <a16:creationId xmlns:a16="http://schemas.microsoft.com/office/drawing/2014/main" id="{A6AE3E53-DEBD-6741-A83D-B6FC978AF7F5}"/>
              </a:ext>
            </a:extLst>
          </p:cNvPr>
          <p:cNvSpPr txBox="1"/>
          <p:nvPr/>
        </p:nvSpPr>
        <p:spPr>
          <a:xfrm>
            <a:off x="9351264" y="6488194"/>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804201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8DECBA0-D2EB-C043-8863-A04E94B23DE0}"/>
              </a:ext>
            </a:extLst>
          </p:cNvPr>
          <p:cNvPicPr>
            <a:picLocks noGrp="1" noChangeAspect="1"/>
          </p:cNvPicPr>
          <p:nvPr>
            <p:ph idx="1"/>
          </p:nvPr>
        </p:nvPicPr>
        <p:blipFill rotWithShape="1">
          <a:blip r:embed="rId2"/>
          <a:srcRect/>
          <a:stretch/>
        </p:blipFill>
        <p:spPr>
          <a:xfrm>
            <a:off x="20" y="10"/>
            <a:ext cx="12191980" cy="6857990"/>
          </a:xfrm>
          <a:noFill/>
        </p:spPr>
      </p:pic>
      <p:sp>
        <p:nvSpPr>
          <p:cNvPr id="3" name="TextBox 2">
            <a:extLst>
              <a:ext uri="{FF2B5EF4-FFF2-40B4-BE49-F238E27FC236}">
                <a16:creationId xmlns:a16="http://schemas.microsoft.com/office/drawing/2014/main" id="{8A4AD29E-5B70-344F-AE4B-170112D4F35C}"/>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026918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2978-151A-4229-AC17-E70F89911EF7}"/>
              </a:ext>
            </a:extLst>
          </p:cNvPr>
          <p:cNvSpPr>
            <a:spLocks noGrp="1"/>
          </p:cNvSpPr>
          <p:nvPr>
            <p:ph type="title"/>
          </p:nvPr>
        </p:nvSpPr>
        <p:spPr/>
        <p:txBody>
          <a:bodyPr/>
          <a:lstStyle/>
          <a:p>
            <a:r>
              <a:rPr lang="en-US" dirty="0"/>
              <a:t>Sabatolimab + HMA for vHR/HR-MDS and ND-AML: </a:t>
            </a:r>
            <a:br>
              <a:rPr lang="en-US" dirty="0"/>
            </a:br>
            <a:r>
              <a:rPr lang="en-US" dirty="0"/>
              <a:t>Study Design</a:t>
            </a:r>
          </a:p>
        </p:txBody>
      </p:sp>
      <p:sp>
        <p:nvSpPr>
          <p:cNvPr id="3" name="Content Placeholder 2">
            <a:extLst>
              <a:ext uri="{FF2B5EF4-FFF2-40B4-BE49-F238E27FC236}">
                <a16:creationId xmlns:a16="http://schemas.microsoft.com/office/drawing/2014/main" id="{F10EA37E-5B67-44DC-BE64-EFBF01B1A3A0}"/>
              </a:ext>
            </a:extLst>
          </p:cNvPr>
          <p:cNvSpPr>
            <a:spLocks noGrp="1"/>
          </p:cNvSpPr>
          <p:nvPr>
            <p:ph idx="1"/>
          </p:nvPr>
        </p:nvSpPr>
        <p:spPr/>
        <p:txBody>
          <a:bodyPr/>
          <a:lstStyle/>
          <a:p>
            <a:r>
              <a:rPr lang="en-US" sz="2400" dirty="0"/>
              <a:t>Multiarm, open-label phase Ib dose escalation and dose expansion study</a:t>
            </a:r>
          </a:p>
          <a:p>
            <a:endParaRPr lang="en-US" sz="2400" dirty="0"/>
          </a:p>
          <a:p>
            <a:endParaRPr lang="en-US" sz="2400" dirty="0"/>
          </a:p>
          <a:p>
            <a:endParaRPr lang="en-US" sz="2400" dirty="0"/>
          </a:p>
          <a:p>
            <a:endParaRPr lang="en-US" sz="2400" dirty="0"/>
          </a:p>
          <a:p>
            <a:pPr marL="0" indent="0">
              <a:buNone/>
            </a:pPr>
            <a:endParaRPr lang="en-US" sz="2400" dirty="0"/>
          </a:p>
          <a:p>
            <a:endParaRPr lang="en-US" sz="2400" dirty="0"/>
          </a:p>
          <a:p>
            <a:r>
              <a:rPr lang="en-US" sz="2400" dirty="0"/>
              <a:t>Primary endpoints: MTD, recommended dose, safety, tolerability </a:t>
            </a:r>
          </a:p>
          <a:p>
            <a:r>
              <a:rPr lang="en-US" sz="2400" dirty="0"/>
              <a:t>Secondary endpoints: ORR, DoR</a:t>
            </a:r>
          </a:p>
        </p:txBody>
      </p:sp>
      <p:sp>
        <p:nvSpPr>
          <p:cNvPr id="4" name="Text Box 15">
            <a:extLst>
              <a:ext uri="{FF2B5EF4-FFF2-40B4-BE49-F238E27FC236}">
                <a16:creationId xmlns:a16="http://schemas.microsoft.com/office/drawing/2014/main" id="{6A7E6246-2E7A-466C-9923-708F7379DB91}"/>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Brunner. ASH 2021. Abstr 244.</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8" name="Text Box 45">
            <a:extLst>
              <a:ext uri="{FF2B5EF4-FFF2-40B4-BE49-F238E27FC236}">
                <a16:creationId xmlns:a16="http://schemas.microsoft.com/office/drawing/2014/main" id="{D1ACFF39-2B8B-E843-98CA-91371D095A1C}"/>
              </a:ext>
            </a:extLst>
          </p:cNvPr>
          <p:cNvSpPr txBox="1">
            <a:spLocks noChangeArrowheads="1"/>
          </p:cNvSpPr>
          <p:nvPr/>
        </p:nvSpPr>
        <p:spPr bwMode="auto">
          <a:xfrm>
            <a:off x="853845" y="2811818"/>
            <a:ext cx="277861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vHR/HR-MDS (by IPSS-R)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ND-AML who are unfit and ineligible for standard chemotherapy; prior HMA therapy excluded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101)</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 name="Rectangle 49">
            <a:extLst>
              <a:ext uri="{FF2B5EF4-FFF2-40B4-BE49-F238E27FC236}">
                <a16:creationId xmlns:a16="http://schemas.microsoft.com/office/drawing/2014/main" id="{26D80894-7CF1-7643-AE64-DA05E5F38623}"/>
              </a:ext>
            </a:extLst>
          </p:cNvPr>
          <p:cNvSpPr>
            <a:spLocks noChangeArrowheads="1"/>
          </p:cNvSpPr>
          <p:nvPr/>
        </p:nvSpPr>
        <p:spPr bwMode="auto">
          <a:xfrm>
            <a:off x="4512459" y="2924699"/>
            <a:ext cx="2834640" cy="92333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Decitabine Arm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20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Days 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41)</a:t>
            </a:r>
          </a:p>
        </p:txBody>
      </p:sp>
      <p:sp>
        <p:nvSpPr>
          <p:cNvPr id="10" name="Rectangle 50">
            <a:extLst>
              <a:ext uri="{FF2B5EF4-FFF2-40B4-BE49-F238E27FC236}">
                <a16:creationId xmlns:a16="http://schemas.microsoft.com/office/drawing/2014/main" id="{1E864D04-FB4A-294D-9667-7ED3EBD2FA4E}"/>
              </a:ext>
            </a:extLst>
          </p:cNvPr>
          <p:cNvSpPr>
            <a:spLocks noChangeArrowheads="1"/>
          </p:cNvSpPr>
          <p:nvPr/>
        </p:nvSpPr>
        <p:spPr bwMode="auto">
          <a:xfrm>
            <a:off x="4512459" y="3958546"/>
            <a:ext cx="2834640" cy="923329"/>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Azacitidine Arm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75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Days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60)</a:t>
            </a:r>
          </a:p>
        </p:txBody>
      </p:sp>
      <p:sp>
        <p:nvSpPr>
          <p:cNvPr id="22" name="Rectangle 49">
            <a:extLst>
              <a:ext uri="{FF2B5EF4-FFF2-40B4-BE49-F238E27FC236}">
                <a16:creationId xmlns:a16="http://schemas.microsoft.com/office/drawing/2014/main" id="{6370F6CE-5204-2E41-AFB4-8720E16656DD}"/>
              </a:ext>
            </a:extLst>
          </p:cNvPr>
          <p:cNvSpPr>
            <a:spLocks noChangeArrowheads="1"/>
          </p:cNvSpPr>
          <p:nvPr/>
        </p:nvSpPr>
        <p:spPr bwMode="auto">
          <a:xfrm>
            <a:off x="8222879" y="2924698"/>
            <a:ext cx="2834640" cy="1939687"/>
          </a:xfrm>
          <a:prstGeom prst="rect">
            <a:avLst/>
          </a:prstGeom>
          <a:solidFill>
            <a:schemeClr val="accent4"/>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Sabatolimab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Q2W</a:t>
            </a: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Day 8: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240 mg,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400 mg, or 800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Day 22: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240 mg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or 400 mg</a:t>
            </a:r>
          </a:p>
        </p:txBody>
      </p:sp>
      <p:cxnSp>
        <p:nvCxnSpPr>
          <p:cNvPr id="6" name="Straight Arrow Connector 5">
            <a:extLst>
              <a:ext uri="{FF2B5EF4-FFF2-40B4-BE49-F238E27FC236}">
                <a16:creationId xmlns:a16="http://schemas.microsoft.com/office/drawing/2014/main" id="{87B521A3-B844-4D63-AE57-0F222C91A35F}"/>
              </a:ext>
            </a:extLst>
          </p:cNvPr>
          <p:cNvCxnSpPr>
            <a:cxnSpLocks/>
          </p:cNvCxnSpPr>
          <p:nvPr/>
        </p:nvCxnSpPr>
        <p:spPr bwMode="auto">
          <a:xfrm>
            <a:off x="3754789" y="3386364"/>
            <a:ext cx="585627" cy="0"/>
          </a:xfrm>
          <a:prstGeom prst="straightConnector1">
            <a:avLst/>
          </a:prstGeom>
          <a:noFill/>
          <a:ln w="28575" cap="flat" cmpd="sng" algn="ctr">
            <a:solidFill>
              <a:schemeClr val="bg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E77773DF-EBEF-4946-A86A-B2975E9EE11C}"/>
              </a:ext>
            </a:extLst>
          </p:cNvPr>
          <p:cNvCxnSpPr>
            <a:cxnSpLocks/>
          </p:cNvCxnSpPr>
          <p:nvPr/>
        </p:nvCxnSpPr>
        <p:spPr bwMode="auto">
          <a:xfrm>
            <a:off x="3754789" y="4420210"/>
            <a:ext cx="585627" cy="0"/>
          </a:xfrm>
          <a:prstGeom prst="straightConnector1">
            <a:avLst/>
          </a:prstGeom>
          <a:noFill/>
          <a:ln w="28575" cap="flat" cmpd="sng" algn="ctr">
            <a:solidFill>
              <a:schemeClr val="bg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AB68A50-B89B-45C8-B21E-C8CED2865BD4}"/>
              </a:ext>
            </a:extLst>
          </p:cNvPr>
          <p:cNvCxnSpPr>
            <a:cxnSpLocks/>
          </p:cNvCxnSpPr>
          <p:nvPr/>
        </p:nvCxnSpPr>
        <p:spPr bwMode="auto">
          <a:xfrm>
            <a:off x="7478935" y="4420210"/>
            <a:ext cx="585627" cy="0"/>
          </a:xfrm>
          <a:prstGeom prst="straightConnector1">
            <a:avLst/>
          </a:prstGeom>
          <a:noFill/>
          <a:ln w="28575" cap="flat" cmpd="sng" algn="ctr">
            <a:solidFill>
              <a:schemeClr val="bg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67FC3231-5CD6-4C1B-BEAD-6A66F65B691D}"/>
              </a:ext>
            </a:extLst>
          </p:cNvPr>
          <p:cNvCxnSpPr>
            <a:cxnSpLocks/>
          </p:cNvCxnSpPr>
          <p:nvPr/>
        </p:nvCxnSpPr>
        <p:spPr bwMode="auto">
          <a:xfrm>
            <a:off x="7489445" y="3386364"/>
            <a:ext cx="585627" cy="0"/>
          </a:xfrm>
          <a:prstGeom prst="straightConnector1">
            <a:avLst/>
          </a:prstGeom>
          <a:noFill/>
          <a:ln w="28575" cap="flat" cmpd="sng" algn="ctr">
            <a:solidFill>
              <a:schemeClr val="bg1"/>
            </a:solidFill>
            <a:prstDash val="solid"/>
            <a:round/>
            <a:headEnd type="none" w="med" len="med"/>
            <a:tailEnd type="triangle"/>
          </a:ln>
          <a:effectLst/>
        </p:spPr>
      </p:cxnSp>
      <p:sp>
        <p:nvSpPr>
          <p:cNvPr id="7" name="TextBox 6">
            <a:extLst>
              <a:ext uri="{FF2B5EF4-FFF2-40B4-BE49-F238E27FC236}">
                <a16:creationId xmlns:a16="http://schemas.microsoft.com/office/drawing/2014/main" id="{1FBF0AA7-6FA8-45A7-BC0A-624C3CAB9D2B}"/>
              </a:ext>
            </a:extLst>
          </p:cNvPr>
          <p:cNvSpPr txBox="1"/>
          <p:nvPr/>
        </p:nvSpPr>
        <p:spPr bwMode="auto">
          <a:xfrm>
            <a:off x="10579213" y="1852807"/>
            <a:ext cx="853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28-Day</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Cycles</a:t>
            </a:r>
          </a:p>
        </p:txBody>
      </p:sp>
      <p:cxnSp>
        <p:nvCxnSpPr>
          <p:cNvPr id="16" name="Straight Arrow Connector 15">
            <a:extLst>
              <a:ext uri="{FF2B5EF4-FFF2-40B4-BE49-F238E27FC236}">
                <a16:creationId xmlns:a16="http://schemas.microsoft.com/office/drawing/2014/main" id="{44F0262C-680D-4A54-8FE3-93924B413A43}"/>
              </a:ext>
            </a:extLst>
          </p:cNvPr>
          <p:cNvCxnSpPr/>
          <p:nvPr/>
        </p:nvCxnSpPr>
        <p:spPr bwMode="auto">
          <a:xfrm>
            <a:off x="11039071" y="2444270"/>
            <a:ext cx="0" cy="425043"/>
          </a:xfrm>
          <a:prstGeom prst="straightConnector1">
            <a:avLst/>
          </a:prstGeom>
          <a:noFill/>
          <a:ln w="28575" cap="flat" cmpd="sng" algn="ctr">
            <a:solidFill>
              <a:schemeClr val="bg1"/>
            </a:solidFill>
            <a:prstDash val="solid"/>
            <a:round/>
            <a:headEnd type="none" w="med" len="med"/>
            <a:tailEnd type="triangle"/>
          </a:ln>
          <a:effectLst/>
        </p:spPr>
      </p:cxnSp>
      <p:sp>
        <p:nvSpPr>
          <p:cNvPr id="27" name="TextBox 26">
            <a:extLst>
              <a:ext uri="{FF2B5EF4-FFF2-40B4-BE49-F238E27FC236}">
                <a16:creationId xmlns:a16="http://schemas.microsoft.com/office/drawing/2014/main" id="{3EE63A38-69E0-462B-AFF6-6FC561957200}"/>
              </a:ext>
            </a:extLst>
          </p:cNvPr>
          <p:cNvSpPr txBox="1"/>
          <p:nvPr/>
        </p:nvSpPr>
        <p:spPr bwMode="auto">
          <a:xfrm>
            <a:off x="5679441" y="2491313"/>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HMA</a:t>
            </a:r>
          </a:p>
        </p:txBody>
      </p:sp>
      <p:sp>
        <p:nvSpPr>
          <p:cNvPr id="17" name="TextBox 16">
            <a:extLst>
              <a:ext uri="{FF2B5EF4-FFF2-40B4-BE49-F238E27FC236}">
                <a16:creationId xmlns:a16="http://schemas.microsoft.com/office/drawing/2014/main" id="{DE4703BD-6ED3-1143-AEAA-9B6F42A41DD0}"/>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707516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eams&#10;&#10;Description automatically generated">
            <a:extLst>
              <a:ext uri="{FF2B5EF4-FFF2-40B4-BE49-F238E27FC236}">
                <a16:creationId xmlns:a16="http://schemas.microsoft.com/office/drawing/2014/main" id="{FC1258FB-C434-4A4B-B481-91E2173778F2}"/>
              </a:ext>
            </a:extLst>
          </p:cNvPr>
          <p:cNvPicPr>
            <a:picLocks noGrp="1" noChangeAspect="1"/>
          </p:cNvPicPr>
          <p:nvPr>
            <p:ph idx="1"/>
          </p:nvPr>
        </p:nvPicPr>
        <p:blipFill rotWithShape="1">
          <a:blip r:embed="rId2"/>
          <a:srcRect/>
          <a:stretch/>
        </p:blipFill>
        <p:spPr>
          <a:xfrm>
            <a:off x="20" y="10"/>
            <a:ext cx="12191980" cy="6857990"/>
          </a:xfrm>
          <a:noFill/>
        </p:spPr>
      </p:pic>
      <p:sp>
        <p:nvSpPr>
          <p:cNvPr id="3" name="TextBox 2">
            <a:extLst>
              <a:ext uri="{FF2B5EF4-FFF2-40B4-BE49-F238E27FC236}">
                <a16:creationId xmlns:a16="http://schemas.microsoft.com/office/drawing/2014/main" id="{5B75E333-6B55-9E43-BDA7-50A98721F489}"/>
              </a:ext>
            </a:extLst>
          </p:cNvPr>
          <p:cNvSpPr txBox="1"/>
          <p:nvPr/>
        </p:nvSpPr>
        <p:spPr>
          <a:xfrm>
            <a:off x="9351264" y="6510441"/>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06817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9489"/>
            <a:ext cx="10358967" cy="1143000"/>
          </a:xfrm>
        </p:spPr>
        <p:txBody>
          <a:bodyPr/>
          <a:lstStyle/>
          <a:p>
            <a:r>
              <a:rPr lang="en-US" sz="3200" dirty="0">
                <a:solidFill>
                  <a:srgbClr val="0432FF"/>
                </a:solidFill>
              </a:rPr>
              <a:t>Dr</a:t>
            </a:r>
            <a:r>
              <a:rPr lang="en-US" sz="3200" dirty="0"/>
              <a:t> </a:t>
            </a:r>
            <a:r>
              <a:rPr lang="en-US" sz="3200" dirty="0" err="1"/>
              <a:t>Pollyea</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195206DC-1E23-254C-A3E8-54588EAC3ED5}"/>
              </a:ext>
            </a:extLst>
          </p:cNvPr>
          <p:cNvGraphicFramePr>
            <a:graphicFrameLocks/>
          </p:cNvGraphicFramePr>
          <p:nvPr/>
        </p:nvGraphicFramePr>
        <p:xfrm>
          <a:off x="830092" y="1520788"/>
          <a:ext cx="10441161" cy="3816424"/>
        </p:xfrm>
        <a:graphic>
          <a:graphicData uri="http://schemas.openxmlformats.org/drawingml/2006/table">
            <a:tbl>
              <a:tblPr firstRow="1" bandRow="1">
                <a:tableStyleId>{F2DE63D5-997A-4646-A377-4702673A728D}</a:tableStyleId>
              </a:tblPr>
              <a:tblGrid>
                <a:gridCol w="2953750">
                  <a:extLst>
                    <a:ext uri="{9D8B030D-6E8A-4147-A177-3AD203B41FA5}">
                      <a16:colId xmlns:a16="http://schemas.microsoft.com/office/drawing/2014/main" val="20000"/>
                    </a:ext>
                  </a:extLst>
                </a:gridCol>
                <a:gridCol w="7487411">
                  <a:extLst>
                    <a:ext uri="{9D8B030D-6E8A-4147-A177-3AD203B41FA5}">
                      <a16:colId xmlns:a16="http://schemas.microsoft.com/office/drawing/2014/main" val="1085876475"/>
                    </a:ext>
                  </a:extLst>
                </a:gridCol>
              </a:tblGrid>
              <a:tr h="1488956">
                <a:tc>
                  <a:txBody>
                    <a:bodyPr/>
                    <a:lstStyle/>
                    <a:p>
                      <a:pPr algn="l"/>
                      <a:r>
                        <a:rPr lang="en-US" b="1" dirty="0">
                          <a:solidFill>
                            <a:schemeClr val="tx1"/>
                          </a:solidFill>
                        </a:rPr>
                        <a:t>Advisory Committee</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b="0" dirty="0">
                          <a:solidFill>
                            <a:schemeClr val="tx1"/>
                          </a:solidFill>
                        </a:rPr>
                        <a:t>AbbVie Inc, Amgen Inc, Aprea Therapeutics, Astellas, Bristol-Myers Squibb Company, Celgene Corporation, Foghorn Therapeutics, Genentech, a member of the Roche Group, Gilead Sciences Inc, </a:t>
                      </a:r>
                      <a:r>
                        <a:rPr lang="en-US" b="0" dirty="0" err="1">
                          <a:solidFill>
                            <a:schemeClr val="tx1"/>
                          </a:solidFill>
                        </a:rPr>
                        <a:t>GlycoMimetics</a:t>
                      </a:r>
                      <a:r>
                        <a:rPr lang="en-US" b="0" dirty="0">
                          <a:solidFill>
                            <a:schemeClr val="tx1"/>
                          </a:solidFill>
                        </a:rPr>
                        <a:t> Inc, Jazz Pharmaceuticals Inc, </a:t>
                      </a:r>
                      <a:r>
                        <a:rPr lang="en-US" b="0" dirty="0" err="1">
                          <a:solidFill>
                            <a:schemeClr val="tx1"/>
                          </a:solidFill>
                        </a:rPr>
                        <a:t>Kiadis</a:t>
                      </a:r>
                      <a:r>
                        <a:rPr lang="en-US" b="0" dirty="0">
                          <a:solidFill>
                            <a:schemeClr val="tx1"/>
                          </a:solidFill>
                        </a:rPr>
                        <a:t> Pharma, Novartis, </a:t>
                      </a:r>
                      <a:r>
                        <a:rPr lang="en-US" b="0" dirty="0" err="1">
                          <a:solidFill>
                            <a:schemeClr val="tx1"/>
                          </a:solidFill>
                        </a:rPr>
                        <a:t>Syndax</a:t>
                      </a:r>
                      <a:r>
                        <a:rPr lang="en-US" b="0" dirty="0">
                          <a:solidFill>
                            <a:schemeClr val="tx1"/>
                          </a:solidFill>
                        </a:rPr>
                        <a:t> Pharmaceuticals Inc, Syros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1676">
                <a:tc>
                  <a:txBody>
                    <a:bodyPr/>
                    <a:lstStyle/>
                    <a:p>
                      <a:pPr algn="l"/>
                      <a:r>
                        <a:rPr lang="en-US" b="1" dirty="0"/>
                        <a:t>Consulting Agreements</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dirty="0"/>
                        <a:t>AbbVie Inc, Genentech, a member of the Roche Group, Gilead Sciences Inc, </a:t>
                      </a:r>
                      <a:r>
                        <a:rPr lang="en-US" dirty="0" err="1"/>
                        <a:t>GlycoMimetics</a:t>
                      </a:r>
                      <a:r>
                        <a:rPr lang="en-US" dirty="0"/>
                        <a:t> Inc, Novartis, Syros Pharmaceuticals Inc</a:t>
                      </a:r>
                      <a:endParaRPr lang="en-US"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0789108"/>
                  </a:ext>
                </a:extLst>
              </a:tr>
              <a:tr h="7316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AbbVie Inc, Pfizer Inc, Teva Oncology</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9832905"/>
                  </a:ext>
                </a:extLst>
              </a:tr>
              <a:tr h="8641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Data and Safety Monitoring Board/Committee</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AbbVie Inc, </a:t>
                      </a:r>
                      <a:r>
                        <a:rPr lang="en-US" dirty="0" err="1"/>
                        <a:t>GlycoMimetics</a:t>
                      </a:r>
                      <a:r>
                        <a:rPr lang="en-US" dirty="0"/>
                        <a:t> Inc, Takeda Pharmaceuticals USA Inc</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2888272"/>
                  </a:ext>
                </a:extLst>
              </a:tr>
            </a:tbl>
          </a:graphicData>
        </a:graphic>
      </p:graphicFrame>
    </p:spTree>
    <p:custDataLst>
      <p:tags r:id="rId1"/>
    </p:custDataLst>
    <p:extLst>
      <p:ext uri="{BB962C8B-B14F-4D97-AF65-F5344CB8AC3E}">
        <p14:creationId xmlns:p14="http://schemas.microsoft.com/office/powerpoint/2010/main" val="1788210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91AC-A559-4294-A210-6F3CFF66780B}"/>
              </a:ext>
            </a:extLst>
          </p:cNvPr>
          <p:cNvSpPr>
            <a:spLocks noGrp="1"/>
          </p:cNvSpPr>
          <p:nvPr>
            <p:ph type="title"/>
          </p:nvPr>
        </p:nvSpPr>
        <p:spPr/>
        <p:txBody>
          <a:bodyPr/>
          <a:lstStyle/>
          <a:p>
            <a:r>
              <a:rPr lang="en-US" dirty="0"/>
              <a:t>Sabatolimab + HMA for vHR/HR-MDS and ND-AML: Conclusions</a:t>
            </a:r>
          </a:p>
        </p:txBody>
      </p:sp>
      <p:sp>
        <p:nvSpPr>
          <p:cNvPr id="3" name="Content Placeholder 2">
            <a:extLst>
              <a:ext uri="{FF2B5EF4-FFF2-40B4-BE49-F238E27FC236}">
                <a16:creationId xmlns:a16="http://schemas.microsoft.com/office/drawing/2014/main" id="{25900E9D-A622-4535-B35B-D3CFEB876A99}"/>
              </a:ext>
            </a:extLst>
          </p:cNvPr>
          <p:cNvSpPr>
            <a:spLocks noGrp="1"/>
          </p:cNvSpPr>
          <p:nvPr>
            <p:ph idx="1"/>
          </p:nvPr>
        </p:nvSpPr>
        <p:spPr/>
        <p:txBody>
          <a:bodyPr/>
          <a:lstStyle/>
          <a:p>
            <a:r>
              <a:rPr lang="en-US" dirty="0"/>
              <a:t>In patients with vHR/HR-MDS or newly diagnosed AML, sabatolimab in combination with HMA was generally well tolerated</a:t>
            </a:r>
          </a:p>
          <a:p>
            <a:pPr lvl="1"/>
            <a:r>
              <a:rPr lang="en-US" dirty="0"/>
              <a:t>Common AEs similar to HMA alone, immune-mediated AEs uncommon</a:t>
            </a:r>
          </a:p>
          <a:p>
            <a:r>
              <a:rPr lang="en-US" dirty="0"/>
              <a:t>Treatment resulted in durable clinical benefit, including in patients with adverse risk factors</a:t>
            </a:r>
          </a:p>
          <a:p>
            <a:pPr lvl="1"/>
            <a:r>
              <a:rPr lang="en-US" dirty="0"/>
              <a:t>vHR/HR-MDS: ORR, 56.9%; median DoR, 17.1 mo (95% CI: 6.7-NE)</a:t>
            </a:r>
          </a:p>
          <a:p>
            <a:pPr lvl="1"/>
            <a:r>
              <a:rPr lang="en-US" dirty="0"/>
              <a:t>ND-AML: ORR, 42.5%; median DoR, 12.6 </a:t>
            </a:r>
            <a:r>
              <a:rPr lang="en-US" dirty="0" err="1"/>
              <a:t>mo</a:t>
            </a:r>
            <a:r>
              <a:rPr lang="en-US" dirty="0"/>
              <a:t> (95% CI: 5.2-18.0)</a:t>
            </a:r>
          </a:p>
          <a:p>
            <a:r>
              <a:rPr lang="en-US" dirty="0"/>
              <a:t>Evaluation of sabatolimab-based therapy in patients with MDS and AML ongoing in phase II/III STIMULUS clinical trial program</a:t>
            </a:r>
          </a:p>
          <a:p>
            <a:pPr lvl="1"/>
            <a:endParaRPr lang="en-US" dirty="0"/>
          </a:p>
        </p:txBody>
      </p:sp>
      <p:sp>
        <p:nvSpPr>
          <p:cNvPr id="4" name="Text Box 15">
            <a:extLst>
              <a:ext uri="{FF2B5EF4-FFF2-40B4-BE49-F238E27FC236}">
                <a16:creationId xmlns:a16="http://schemas.microsoft.com/office/drawing/2014/main" id="{0C992D62-D4AB-4480-A1C8-C2448C1E974A}"/>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Brunner. ASH 2021. Abstr 244.</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D479E73-B550-FE4F-A1AF-1DBC581A155D}"/>
              </a:ext>
            </a:extLst>
          </p:cNvPr>
          <p:cNvSpPr txBox="1"/>
          <p:nvPr/>
        </p:nvSpPr>
        <p:spPr>
          <a:xfrm>
            <a:off x="9351264"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101387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16" name="Rectangle 15">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Graphical user interface&#10;&#10;Description automatically generated">
            <a:extLst>
              <a:ext uri="{FF2B5EF4-FFF2-40B4-BE49-F238E27FC236}">
                <a16:creationId xmlns:a16="http://schemas.microsoft.com/office/drawing/2014/main" id="{AC900A4C-8571-C14A-B4D5-C252D8959B12}"/>
              </a:ext>
            </a:extLst>
          </p:cNvPr>
          <p:cNvPicPr>
            <a:picLocks noGrp="1" noChangeAspect="1"/>
          </p:cNvPicPr>
          <p:nvPr>
            <p:ph idx="1"/>
          </p:nvPr>
        </p:nvPicPr>
        <p:blipFill rotWithShape="1">
          <a:blip r:embed="rId2"/>
          <a:srcRect r="444"/>
          <a:stretch/>
        </p:blipFill>
        <p:spPr>
          <a:xfrm>
            <a:off x="20" y="10"/>
            <a:ext cx="12191979" cy="6857989"/>
          </a:xfrm>
          <a:prstGeom prst="rect">
            <a:avLst/>
          </a:prstGeom>
        </p:spPr>
      </p:pic>
      <p:sp>
        <p:nvSpPr>
          <p:cNvPr id="7" name="TextBox 6">
            <a:extLst>
              <a:ext uri="{FF2B5EF4-FFF2-40B4-BE49-F238E27FC236}">
                <a16:creationId xmlns:a16="http://schemas.microsoft.com/office/drawing/2014/main" id="{0E26A3FC-A1B1-8242-8280-9F7F50D82B4E}"/>
              </a:ext>
            </a:extLst>
          </p:cNvPr>
          <p:cNvSpPr txBox="1"/>
          <p:nvPr/>
        </p:nvSpPr>
        <p:spPr>
          <a:xfrm>
            <a:off x="6254496" y="6446404"/>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832155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16" name="Rectangle 15">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80B68E52-E96A-D44C-98DB-D13CE0B05011}"/>
              </a:ext>
            </a:extLst>
          </p:cNvPr>
          <p:cNvPicPr>
            <a:picLocks noGrp="1" noChangeAspect="1"/>
          </p:cNvPicPr>
          <p:nvPr>
            <p:ph idx="1"/>
          </p:nvPr>
        </p:nvPicPr>
        <p:blipFill rotWithShape="1">
          <a:blip r:embed="rId2"/>
          <a:srcRect r="3112" b="1"/>
          <a:stretch/>
        </p:blipFill>
        <p:spPr>
          <a:xfrm>
            <a:off x="20" y="10"/>
            <a:ext cx="12191979" cy="6857989"/>
          </a:xfrm>
          <a:prstGeom prst="rect">
            <a:avLst/>
          </a:prstGeom>
        </p:spPr>
      </p:pic>
      <p:sp>
        <p:nvSpPr>
          <p:cNvPr id="7" name="TextBox 6">
            <a:extLst>
              <a:ext uri="{FF2B5EF4-FFF2-40B4-BE49-F238E27FC236}">
                <a16:creationId xmlns:a16="http://schemas.microsoft.com/office/drawing/2014/main" id="{621E3BF6-3F36-134B-98C9-EFFB6ECF893E}"/>
              </a:ext>
            </a:extLst>
          </p:cNvPr>
          <p:cNvSpPr txBox="1"/>
          <p:nvPr/>
        </p:nvSpPr>
        <p:spPr>
          <a:xfrm>
            <a:off x="9070848" y="640285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062618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16" name="Rectangle 15">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Graphical user interface, text&#10;&#10;Description automatically generated">
            <a:extLst>
              <a:ext uri="{FF2B5EF4-FFF2-40B4-BE49-F238E27FC236}">
                <a16:creationId xmlns:a16="http://schemas.microsoft.com/office/drawing/2014/main" id="{07A64BDB-299C-F440-AE26-74B484F5E6A2}"/>
              </a:ext>
            </a:extLst>
          </p:cNvPr>
          <p:cNvPicPr>
            <a:picLocks noGrp="1" noChangeAspect="1"/>
          </p:cNvPicPr>
          <p:nvPr>
            <p:ph idx="1"/>
          </p:nvPr>
        </p:nvPicPr>
        <p:blipFill rotWithShape="1">
          <a:blip r:embed="rId2"/>
          <a:srcRect l="1333" r="1" b="1"/>
          <a:stretch/>
        </p:blipFill>
        <p:spPr>
          <a:xfrm>
            <a:off x="20" y="10"/>
            <a:ext cx="12191979" cy="6857989"/>
          </a:xfrm>
          <a:prstGeom prst="rect">
            <a:avLst/>
          </a:prstGeom>
        </p:spPr>
      </p:pic>
      <p:sp>
        <p:nvSpPr>
          <p:cNvPr id="7" name="TextBox 6">
            <a:extLst>
              <a:ext uri="{FF2B5EF4-FFF2-40B4-BE49-F238E27FC236}">
                <a16:creationId xmlns:a16="http://schemas.microsoft.com/office/drawing/2014/main" id="{6843278A-4FF3-1144-8920-B4A4DDFBD997}"/>
              </a:ext>
            </a:extLst>
          </p:cNvPr>
          <p:cNvSpPr txBox="1"/>
          <p:nvPr/>
        </p:nvSpPr>
        <p:spPr>
          <a:xfrm>
            <a:off x="8912352" y="6338808"/>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602862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3">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1" name="Rectangle 15">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Chart, bar chart, waterfall chart&#10;&#10;Description automatically generated">
            <a:extLst>
              <a:ext uri="{FF2B5EF4-FFF2-40B4-BE49-F238E27FC236}">
                <a16:creationId xmlns:a16="http://schemas.microsoft.com/office/drawing/2014/main" id="{79BB8BBF-4631-CD42-8077-9C044D983D45}"/>
              </a:ext>
            </a:extLst>
          </p:cNvPr>
          <p:cNvPicPr>
            <a:picLocks noGrp="1" noChangeAspect="1"/>
          </p:cNvPicPr>
          <p:nvPr>
            <p:ph idx="1"/>
          </p:nvPr>
        </p:nvPicPr>
        <p:blipFill rotWithShape="1">
          <a:blip r:embed="rId2"/>
          <a:srcRect l="6667"/>
          <a:stretch/>
        </p:blipFill>
        <p:spPr>
          <a:xfrm>
            <a:off x="20" y="10"/>
            <a:ext cx="12191979" cy="6857989"/>
          </a:xfrm>
          <a:prstGeom prst="rect">
            <a:avLst/>
          </a:prstGeom>
        </p:spPr>
      </p:pic>
      <p:sp>
        <p:nvSpPr>
          <p:cNvPr id="7" name="TextBox 6">
            <a:extLst>
              <a:ext uri="{FF2B5EF4-FFF2-40B4-BE49-F238E27FC236}">
                <a16:creationId xmlns:a16="http://schemas.microsoft.com/office/drawing/2014/main" id="{F9566812-E7CA-CD4C-B701-02CA459203A8}"/>
              </a:ext>
            </a:extLst>
          </p:cNvPr>
          <p:cNvSpPr txBox="1"/>
          <p:nvPr/>
        </p:nvSpPr>
        <p:spPr>
          <a:xfrm>
            <a:off x="9204960" y="6142780"/>
            <a:ext cx="2621280" cy="3231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Gail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Roboz</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76185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t>Roboz</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9DB46BB5-DAC1-3442-BDFB-7FA0550E4356}"/>
              </a:ext>
            </a:extLst>
          </p:cNvPr>
          <p:cNvGraphicFramePr>
            <a:graphicFrameLocks/>
          </p:cNvGraphicFramePr>
          <p:nvPr/>
        </p:nvGraphicFramePr>
        <p:xfrm>
          <a:off x="805956" y="1489104"/>
          <a:ext cx="10580085" cy="3956120"/>
        </p:xfrm>
        <a:graphic>
          <a:graphicData uri="http://schemas.openxmlformats.org/drawingml/2006/table">
            <a:tbl>
              <a:tblPr firstRow="1" bandRow="1">
                <a:tableStyleId>{F2DE63D5-997A-4646-A377-4702673A728D}</a:tableStyleId>
              </a:tblPr>
              <a:tblGrid>
                <a:gridCol w="3019245">
                  <a:extLst>
                    <a:ext uri="{9D8B030D-6E8A-4147-A177-3AD203B41FA5}">
                      <a16:colId xmlns:a16="http://schemas.microsoft.com/office/drawing/2014/main" val="20000"/>
                    </a:ext>
                  </a:extLst>
                </a:gridCol>
                <a:gridCol w="7560840">
                  <a:extLst>
                    <a:ext uri="{9D8B030D-6E8A-4147-A177-3AD203B41FA5}">
                      <a16:colId xmlns:a16="http://schemas.microsoft.com/office/drawing/2014/main" val="1085876475"/>
                    </a:ext>
                  </a:extLst>
                </a:gridCol>
              </a:tblGrid>
              <a:tr h="1998436">
                <a:tc>
                  <a:txBody>
                    <a:bodyPr/>
                    <a:lstStyle/>
                    <a:p>
                      <a:pPr algn="l"/>
                      <a:r>
                        <a:rPr lang="en-US" b="1" dirty="0">
                          <a:solidFill>
                            <a:schemeClr val="tx1"/>
                          </a:solidFill>
                        </a:rPr>
                        <a:t>Consulting Agreements</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b="0" dirty="0">
                          <a:solidFill>
                            <a:schemeClr val="tx1"/>
                          </a:solidFill>
                        </a:rPr>
                        <a:t>AbbVie Inc, Actinium Pharmaceuticals Inc, Agios Pharmaceuticals Inc, Amgen Inc, Astellas, </a:t>
                      </a:r>
                      <a:r>
                        <a:rPr lang="en-US" b="0" dirty="0" err="1">
                          <a:solidFill>
                            <a:schemeClr val="tx1"/>
                          </a:solidFill>
                        </a:rPr>
                        <a:t>Astex</a:t>
                      </a:r>
                      <a:r>
                        <a:rPr lang="en-US" b="0" dirty="0">
                          <a:solidFill>
                            <a:schemeClr val="tx1"/>
                          </a:solidFill>
                        </a:rPr>
                        <a:t> Pharmaceuticals, AstraZeneca Pharmaceuticals LP, Bayer HealthCare Pharmaceuticals, Blueprint Medicines, Bristol-Myers Squibb Company, Celgene Corporation, Daiichi Sankyo Inc, Genentech, a member of the Roche Group, GlaxoSmithKline, </a:t>
                      </a:r>
                      <a:r>
                        <a:rPr lang="en-US" b="0" dirty="0" err="1">
                          <a:solidFill>
                            <a:schemeClr val="tx1"/>
                          </a:solidFill>
                        </a:rPr>
                        <a:t>Helsinn</a:t>
                      </a:r>
                      <a:r>
                        <a:rPr lang="en-US" b="0" dirty="0">
                          <a:solidFill>
                            <a:schemeClr val="tx1"/>
                          </a:solidFill>
                        </a:rPr>
                        <a:t> Healthcare SA, Janssen Biotech Inc, Jasper Therapeutics Inc, Jazz Pharmaceuticals Inc, MEI Pharma Inc (IDMC Chair), Mesoblast, Novartis, Otsuka America Pharmaceutical Inc, Pfizer Inc, Sandoz Inc, a Novartis Division, Takeda Pharmaceuticals USA Inc (IRC Chair)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87748">
                <a:tc>
                  <a:txBody>
                    <a:bodyPr/>
                    <a:lstStyle/>
                    <a:p>
                      <a:pPr algn="l"/>
                      <a:r>
                        <a:rPr lang="en-US" b="1" dirty="0">
                          <a:solidFill>
                            <a:schemeClr val="tx1"/>
                          </a:solidFill>
                        </a:rPr>
                        <a:t>Contracted Research</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7251122"/>
                  </a:ext>
                </a:extLst>
              </a:tr>
              <a:tr h="1005232">
                <a:tc>
                  <a:txBody>
                    <a:bodyPr/>
                    <a:lstStyle/>
                    <a:p>
                      <a:pPr algn="l"/>
                      <a:r>
                        <a:rPr lang="en-US" b="1" dirty="0"/>
                        <a:t>Data and Safety Monitoring Board/Committee</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dirty="0"/>
                        <a:t>MEI Pharma Inc, Takeda Pharmaceuticals USA Inc</a:t>
                      </a:r>
                      <a:endParaRPr lang="en-US"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0789108"/>
                  </a:ext>
                </a:extLst>
              </a:tr>
            </a:tbl>
          </a:graphicData>
        </a:graphic>
      </p:graphicFrame>
    </p:spTree>
    <p:custDataLst>
      <p:tags r:id="rId1"/>
    </p:custDataLst>
    <p:extLst>
      <p:ext uri="{BB962C8B-B14F-4D97-AF65-F5344CB8AC3E}">
        <p14:creationId xmlns:p14="http://schemas.microsoft.com/office/powerpoint/2010/main" val="114349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61F5-6148-8E49-A576-21A8756105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CADA11B-700D-4D43-9C41-9683101FBE05}"/>
              </a:ext>
            </a:extLst>
          </p:cNvPr>
          <p:cNvSpPr>
            <a:spLocks noGrp="1"/>
          </p:cNvSpPr>
          <p:nvPr>
            <p:ph idx="1"/>
          </p:nvPr>
        </p:nvSpPr>
        <p:spPr>
          <a:xfrm>
            <a:off x="900652" y="1763688"/>
            <a:ext cx="10800338" cy="2160240"/>
          </a:xfrm>
        </p:spPr>
        <p:txBody>
          <a:bodyPr/>
          <a:lstStyle/>
          <a:p>
            <a:pPr marL="12700" indent="0">
              <a:spcBef>
                <a:spcPts val="800"/>
              </a:spcBef>
              <a:spcAft>
                <a:spcPts val="0"/>
              </a:spcAft>
              <a:buNone/>
            </a:pPr>
            <a:r>
              <a:rPr lang="en-US" sz="2800" dirty="0">
                <a:solidFill>
                  <a:schemeClr val="tx1"/>
                </a:solidFill>
              </a:rPr>
              <a:t>Module 1: Acute Myeloid Leukemia – </a:t>
            </a:r>
            <a:r>
              <a:rPr lang="en-US" sz="2800" i="1" dirty="0">
                <a:solidFill>
                  <a:schemeClr val="tx1"/>
                </a:solidFill>
              </a:rPr>
              <a:t>Dr </a:t>
            </a:r>
            <a:r>
              <a:rPr lang="en-US" sz="2800" i="1" dirty="0" err="1">
                <a:solidFill>
                  <a:schemeClr val="tx1"/>
                </a:solidFill>
              </a:rPr>
              <a:t>Pollyea</a:t>
            </a:r>
            <a:endParaRPr lang="en-US" sz="2800" i="1" dirty="0">
              <a:solidFill>
                <a:schemeClr val="tx1"/>
              </a:solidFill>
            </a:endParaRPr>
          </a:p>
          <a:p>
            <a:pPr marL="12700" indent="0">
              <a:spcBef>
                <a:spcPts val="800"/>
              </a:spcBef>
              <a:spcAft>
                <a:spcPts val="0"/>
              </a:spcAft>
              <a:buNone/>
            </a:pPr>
            <a:endParaRPr lang="en-US" sz="2800" dirty="0">
              <a:solidFill>
                <a:schemeClr val="tx1"/>
              </a:solidFill>
            </a:endParaRPr>
          </a:p>
          <a:p>
            <a:pPr marL="12700" indent="0">
              <a:spcBef>
                <a:spcPts val="200"/>
              </a:spcBef>
              <a:spcAft>
                <a:spcPts val="0"/>
              </a:spcAft>
              <a:buNone/>
            </a:pPr>
            <a:r>
              <a:rPr lang="en-US" sz="2800" dirty="0">
                <a:solidFill>
                  <a:schemeClr val="tx1"/>
                </a:solidFill>
              </a:rPr>
              <a:t>Module 2: Myelodysplastic Syndromes – </a:t>
            </a:r>
            <a:r>
              <a:rPr lang="en-US" sz="2800" i="1" dirty="0">
                <a:solidFill>
                  <a:schemeClr val="tx1"/>
                </a:solidFill>
              </a:rPr>
              <a:t>Dr </a:t>
            </a:r>
            <a:r>
              <a:rPr lang="en-US" sz="2800" i="1" dirty="0" err="1">
                <a:solidFill>
                  <a:schemeClr val="tx1"/>
                </a:solidFill>
              </a:rPr>
              <a:t>Roboz</a:t>
            </a:r>
            <a:endParaRPr lang="en-US" sz="800" i="1" dirty="0">
              <a:solidFill>
                <a:schemeClr val="tx1"/>
              </a:solidFill>
            </a:endParaRPr>
          </a:p>
          <a:p>
            <a:pPr marL="466725" indent="0">
              <a:spcBef>
                <a:spcPts val="1200"/>
              </a:spcBef>
              <a:spcAft>
                <a:spcPts val="0"/>
              </a:spcAft>
              <a:buNone/>
            </a:pPr>
            <a:endParaRPr lang="en-US" sz="2200" dirty="0"/>
          </a:p>
        </p:txBody>
      </p:sp>
    </p:spTree>
    <p:extLst>
      <p:ext uri="{BB962C8B-B14F-4D97-AF65-F5344CB8AC3E}">
        <p14:creationId xmlns:p14="http://schemas.microsoft.com/office/powerpoint/2010/main" val="3550609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76F39DC-65AD-0847-8F6B-DEC0915A83CC}"/>
              </a:ext>
            </a:extLst>
          </p:cNvPr>
          <p:cNvGraphicFramePr>
            <a:graphicFrameLocks noGrp="1"/>
          </p:cNvGraphicFramePr>
          <p:nvPr>
            <p:extLst>
              <p:ext uri="{D42A27DB-BD31-4B8C-83A1-F6EECF244321}">
                <p14:modId xmlns:p14="http://schemas.microsoft.com/office/powerpoint/2010/main" val="181247342"/>
              </p:ext>
            </p:extLst>
          </p:nvPr>
        </p:nvGraphicFramePr>
        <p:xfrm>
          <a:off x="767408" y="2204864"/>
          <a:ext cx="8064251" cy="3096344"/>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19339">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512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76489">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512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5129">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3070978"/>
                  </a:ext>
                </a:extLst>
              </a:tr>
              <a:tr h="47512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3530969059"/>
                  </a:ext>
                </a:extLst>
              </a:tr>
            </a:tbl>
          </a:graphicData>
        </a:graphic>
      </p:graphicFrame>
      <p:sp>
        <p:nvSpPr>
          <p:cNvPr id="5" name="Title 4">
            <a:extLst>
              <a:ext uri="{FF2B5EF4-FFF2-40B4-BE49-F238E27FC236}">
                <a16:creationId xmlns:a16="http://schemas.microsoft.com/office/drawing/2014/main" id="{4AB96133-AB90-CF42-AF19-F8289CA4B733}"/>
              </a:ext>
            </a:extLst>
          </p:cNvPr>
          <p:cNvSpPr>
            <a:spLocks noGrp="1"/>
          </p:cNvSpPr>
          <p:nvPr>
            <p:ph type="title"/>
          </p:nvPr>
        </p:nvSpPr>
        <p:spPr>
          <a:xfrm>
            <a:off x="767408" y="738174"/>
            <a:ext cx="10944354" cy="1143000"/>
          </a:xfrm>
        </p:spPr>
        <p:txBody>
          <a:bodyPr/>
          <a:lstStyle/>
          <a:p>
            <a:pPr algn="l"/>
            <a:r>
              <a:rPr lang="en-US" dirty="0"/>
              <a:t>When did you finish your oncology fellowship/enter clinical practice?</a:t>
            </a:r>
            <a:endParaRPr lang="en-US" sz="2800" dirty="0">
              <a:solidFill>
                <a:srgbClr val="0331FF"/>
              </a:solidFill>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C96DEA88-D5A8-CF42-A65A-10CEFB8E798A}"/>
              </a:ext>
            </a:extLst>
          </p:cNvPr>
          <p:cNvSpPr>
            <a:spLocks noGrp="1"/>
          </p:cNvSpPr>
          <p:nvPr>
            <p:ph idx="1"/>
          </p:nvPr>
        </p:nvSpPr>
        <p:spPr>
          <a:xfrm>
            <a:off x="912286" y="2348881"/>
            <a:ext cx="6047810" cy="3676663"/>
          </a:xfrm>
        </p:spPr>
        <p:txBody>
          <a:bodyPr/>
          <a:lstStyle/>
          <a:p>
            <a:pPr marL="612775" indent="-514350">
              <a:lnSpc>
                <a:spcPct val="120000"/>
              </a:lnSpc>
              <a:spcBef>
                <a:spcPts val="300"/>
              </a:spcBef>
              <a:spcAft>
                <a:spcPts val="0"/>
              </a:spcAft>
              <a:buFont typeface="+mj-lt"/>
              <a:buAutoNum type="arabicPeriod"/>
            </a:pPr>
            <a:r>
              <a:rPr lang="en-US" sz="2500" b="0" dirty="0"/>
              <a:t>Less than 5 years ago</a:t>
            </a:r>
          </a:p>
          <a:p>
            <a:pPr marL="612775" indent="-514350">
              <a:lnSpc>
                <a:spcPct val="120000"/>
              </a:lnSpc>
              <a:spcBef>
                <a:spcPts val="300"/>
              </a:spcBef>
              <a:spcAft>
                <a:spcPts val="0"/>
              </a:spcAft>
              <a:buFont typeface="+mj-lt"/>
              <a:buAutoNum type="arabicPeriod"/>
            </a:pPr>
            <a:r>
              <a:rPr lang="en-US" sz="2500" b="0" dirty="0"/>
              <a:t>5-10 years ago</a:t>
            </a:r>
          </a:p>
          <a:p>
            <a:pPr marL="612775" indent="-514350">
              <a:lnSpc>
                <a:spcPct val="120000"/>
              </a:lnSpc>
              <a:spcBef>
                <a:spcPts val="300"/>
              </a:spcBef>
              <a:spcAft>
                <a:spcPts val="0"/>
              </a:spcAft>
              <a:buFont typeface="+mj-lt"/>
              <a:buAutoNum type="arabicPeriod"/>
            </a:pPr>
            <a:r>
              <a:rPr lang="en-US" sz="2500" b="0" dirty="0"/>
              <a:t>11-20 years ago</a:t>
            </a:r>
          </a:p>
          <a:p>
            <a:pPr marL="612775" indent="-514350">
              <a:lnSpc>
                <a:spcPct val="120000"/>
              </a:lnSpc>
              <a:spcBef>
                <a:spcPts val="300"/>
              </a:spcBef>
              <a:spcAft>
                <a:spcPts val="0"/>
              </a:spcAft>
              <a:buFont typeface="+mj-lt"/>
              <a:buAutoNum type="arabicPeriod"/>
            </a:pPr>
            <a:r>
              <a:rPr lang="en-US" sz="2500" b="0" dirty="0"/>
              <a:t>21-30 years ago</a:t>
            </a:r>
          </a:p>
          <a:p>
            <a:pPr marL="612775" indent="-514350">
              <a:lnSpc>
                <a:spcPct val="120000"/>
              </a:lnSpc>
              <a:spcBef>
                <a:spcPts val="300"/>
              </a:spcBef>
              <a:spcAft>
                <a:spcPts val="0"/>
              </a:spcAft>
              <a:buFont typeface="+mj-lt"/>
              <a:buAutoNum type="arabicPeriod"/>
            </a:pPr>
            <a:r>
              <a:rPr lang="en-US" sz="2500" b="0" dirty="0"/>
              <a:t>31-40 years ago</a:t>
            </a:r>
          </a:p>
          <a:p>
            <a:pPr marL="612775" indent="-514350">
              <a:lnSpc>
                <a:spcPct val="120000"/>
              </a:lnSpc>
              <a:spcBef>
                <a:spcPts val="300"/>
              </a:spcBef>
              <a:spcAft>
                <a:spcPts val="0"/>
              </a:spcAft>
              <a:buFont typeface="+mj-lt"/>
              <a:buAutoNum type="arabicPeriod"/>
            </a:pPr>
            <a:r>
              <a:rPr lang="en-US" sz="2500" b="0" dirty="0"/>
              <a:t>More than 40 years ago</a:t>
            </a:r>
          </a:p>
        </p:txBody>
      </p:sp>
    </p:spTree>
    <p:extLst>
      <p:ext uri="{BB962C8B-B14F-4D97-AF65-F5344CB8AC3E}">
        <p14:creationId xmlns:p14="http://schemas.microsoft.com/office/powerpoint/2010/main" val="363987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hronicleVTI">
  <a:themeElements>
    <a:clrScheme name="AnalogousFromDarkSeedLeftStep">
      <a:dk1>
        <a:srgbClr val="000000"/>
      </a:dk1>
      <a:lt1>
        <a:srgbClr val="FFFFFF"/>
      </a:lt1>
      <a:dk2>
        <a:srgbClr val="413024"/>
      </a:dk2>
      <a:lt2>
        <a:srgbClr val="E8E2E8"/>
      </a:lt2>
      <a:accent1>
        <a:srgbClr val="32B93C"/>
      </a:accent1>
      <a:accent2>
        <a:srgbClr val="56B425"/>
      </a:accent2>
      <a:accent3>
        <a:srgbClr val="8FAD2F"/>
      </a:accent3>
      <a:accent4>
        <a:srgbClr val="B89E26"/>
      </a:accent4>
      <a:accent5>
        <a:srgbClr val="D67A3A"/>
      </a:accent5>
      <a:accent6>
        <a:srgbClr val="C4282A"/>
      </a:accent6>
      <a:hlink>
        <a:srgbClr val="A67737"/>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8.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8A9BF63F-CF66-431A-A984-657E7B7C2F0C}"/>
</file>

<file path=customXml/itemProps2.xml><?xml version="1.0" encoding="utf-8"?>
<ds:datastoreItem xmlns:ds="http://schemas.openxmlformats.org/officeDocument/2006/customXml" ds:itemID="{CF8445FD-DA27-4A98-AB46-FCFDCBB1394B}"/>
</file>

<file path=customXml/itemProps3.xml><?xml version="1.0" encoding="utf-8"?>
<ds:datastoreItem xmlns:ds="http://schemas.openxmlformats.org/officeDocument/2006/customXml" ds:itemID="{46CCDFBD-E83B-48AF-92B6-3BDC8EC8D871}"/>
</file>

<file path=docProps/app.xml><?xml version="1.0" encoding="utf-8"?>
<Properties xmlns="http://schemas.openxmlformats.org/officeDocument/2006/extended-properties" xmlns:vt="http://schemas.openxmlformats.org/officeDocument/2006/docPropsVTypes">
  <Template/>
  <TotalTime>4035</TotalTime>
  <Words>4129</Words>
  <Application>Microsoft Macintosh PowerPoint</Application>
  <PresentationFormat>Widescreen</PresentationFormat>
  <Paragraphs>436</Paragraphs>
  <Slides>64</Slides>
  <Notes>17</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64</vt:i4>
      </vt:variant>
    </vt:vector>
  </HeadingPairs>
  <TitlesOfParts>
    <vt:vector size="83" baseType="lpstr">
      <vt:lpstr>Arial</vt:lpstr>
      <vt:lpstr>Calibri</vt:lpstr>
      <vt:lpstr>Calisto MT</vt:lpstr>
      <vt:lpstr>Georgia</vt:lpstr>
      <vt:lpstr>Symbol</vt:lpstr>
      <vt:lpstr>Times New Roman</vt:lpstr>
      <vt:lpstr>Univers Condensed</vt:lpstr>
      <vt:lpstr>Wingdings</vt:lpstr>
      <vt:lpstr>1_Default Design</vt:lpstr>
      <vt:lpstr>3_Default Design</vt:lpstr>
      <vt:lpstr>Office Theme</vt:lpstr>
      <vt:lpstr>1_Custom Design</vt:lpstr>
      <vt:lpstr>6_Default Design</vt:lpstr>
      <vt:lpstr>1_Office Theme</vt:lpstr>
      <vt:lpstr>ChronicleVTI</vt:lpstr>
      <vt:lpstr>1_2017_HTAA_Diabetes</vt:lpstr>
      <vt:lpstr>4_2017_HTAA_Diabetes</vt:lpstr>
      <vt:lpstr>2017_HTAA_Diabetes</vt:lpstr>
      <vt:lpstr>5_Default Design</vt:lpstr>
      <vt:lpstr>Year in Review:   Acute Myeloid Leukemia and Myelodysplastic Syndromes  Thursday, January 27, 2022 5:00 PM – 6:00 PM ET</vt:lpstr>
      <vt:lpstr>YiR Acute Myeloid Leukemia and Myelodysplastic Syndromes Faculty</vt:lpstr>
      <vt:lpstr>Commercial Support</vt:lpstr>
      <vt:lpstr>Dr Love — Disclosures</vt:lpstr>
      <vt:lpstr>Research To Practice CME Planning Committee Members,  Staff and Reviewers</vt:lpstr>
      <vt:lpstr>Dr Pollyea — Disclosures</vt:lpstr>
      <vt:lpstr>Dr Roboz — Disclosures</vt:lpstr>
      <vt:lpstr>Agenda</vt:lpstr>
      <vt:lpstr>When did you finish your oncology fellowship/enter clinical practice?</vt:lpstr>
      <vt:lpstr>PowerPoint Presentation</vt:lpstr>
      <vt:lpstr>Agenda</vt:lpstr>
      <vt:lpstr>Can MRD Negativity be Achieved with a Lower Intensity Regimen?</vt:lpstr>
      <vt:lpstr>Measurable Residual Disease</vt:lpstr>
      <vt:lpstr>Venetoclax + Intensive Chemotherapy </vt:lpstr>
      <vt:lpstr>Venetoclax + Decitabine for Younger Newly Diagnosed Patients with ELN Adverse Risk AML</vt:lpstr>
      <vt:lpstr>The End of Chemotherapy?</vt:lpstr>
      <vt:lpstr>What Does it Mean to Be Adverse Risk?</vt:lpstr>
      <vt:lpstr>Triple Combination of Venetoclax with a Non-Genomically Targeted Therapy</vt:lpstr>
      <vt:lpstr>Manufacturer Announces Partial Clinical Hold for Studies Evaluating Magrolimab in Combination With Azacitidine — January 25, 2022</vt:lpstr>
      <vt:lpstr>Magrolimab with Ven/Aza</vt:lpstr>
      <vt:lpstr>Future for Venetoclax</vt:lpstr>
      <vt:lpstr>Targeting FLT3</vt:lpstr>
      <vt:lpstr>PowerPoint Presentation</vt:lpstr>
      <vt:lpstr>Do These Results Hold Up Over Time?</vt:lpstr>
      <vt:lpstr>Overall Survival and Cumulative Relapse Rate</vt:lpstr>
      <vt:lpstr>Take Aways</vt:lpstr>
      <vt:lpstr>Aza+Ven+Gilteritinib in FLT3-mutated AML: Regimen</vt:lpstr>
      <vt:lpstr>Gilteritinib “Triple Combination”</vt:lpstr>
      <vt:lpstr>Should FLT3 be Targeted in the Newly Diagnosed “Unfit” Setting?</vt:lpstr>
      <vt:lpstr>LACEWING (NCT02752035) Study Design</vt:lpstr>
      <vt:lpstr>Take Aways</vt:lpstr>
      <vt:lpstr>Up-Front FLT3 Inhibitors in “Fit” Patients</vt:lpstr>
      <vt:lpstr>Future Landscape</vt:lpstr>
      <vt:lpstr>Targeting IDH</vt:lpstr>
      <vt:lpstr>IDH Inhibitors in IDH+ R/R AML are Standard of Care</vt:lpstr>
      <vt:lpstr>Ivosidenib + Azacitidine for Newly Diagnosed “Unfit” AML</vt:lpstr>
      <vt:lpstr>Different Outcomes for IDH1 and IDH2?</vt:lpstr>
      <vt:lpstr>Triple Combinations with IDH Inhibitors and Venetoclax</vt:lpstr>
      <vt:lpstr>Agenda</vt:lpstr>
      <vt:lpstr>PowerPoint Presentation</vt:lpstr>
      <vt:lpstr>Development of IPSS-M: Conclusions</vt:lpstr>
      <vt:lpstr>PANTHER: Study Design</vt:lpstr>
      <vt:lpstr>PANTHER: Conclusions</vt:lpstr>
      <vt:lpstr>PowerPoint Presentation</vt:lpstr>
      <vt:lpstr>PowerPoint Presentation</vt:lpstr>
      <vt:lpstr>ENHANCE: Magrolimab + Azacitidine vs Placebo + Azacitidine in Treatment Naive Higher-risk MDS</vt:lpstr>
      <vt:lpstr>Venetoclax/Azacitidine in Treatment-Naive  HR-MDS: Background</vt:lpstr>
      <vt:lpstr>PowerPoint Presentation</vt:lpstr>
      <vt:lpstr>PowerPoint Presentation</vt:lpstr>
      <vt:lpstr>Venetoclax/Azacitidine in Treatment-Naive  HR-MDS (Phase Ib): Investigator Conclusions</vt:lpstr>
      <vt:lpstr>PowerPoint Presentation</vt:lpstr>
      <vt:lpstr>Venetoclax and HMA in Higher-Risk MDS: Conclusions</vt:lpstr>
      <vt:lpstr>PowerPoint Presentation</vt:lpstr>
      <vt:lpstr>PowerPoint Presentation</vt:lpstr>
      <vt:lpstr>PowerPoint Presentation</vt:lpstr>
      <vt:lpstr>PowerPoint Presentation</vt:lpstr>
      <vt:lpstr>PowerPoint Presentation</vt:lpstr>
      <vt:lpstr>Sabatolimab + HMA for vHR/HR-MDS and ND-AML:  Study Design</vt:lpstr>
      <vt:lpstr>PowerPoint Presentation</vt:lpstr>
      <vt:lpstr>Sabatolimab + HMA for vHR/HR-MDS and ND-AML: Conclusions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529</cp:revision>
  <cp:lastPrinted>2020-11-18T16:45:31Z</cp:lastPrinted>
  <dcterms:created xsi:type="dcterms:W3CDTF">2020-11-13T19:02:13Z</dcterms:created>
  <dcterms:modified xsi:type="dcterms:W3CDTF">2022-01-28T19:53:20Z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